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tags/tag29.xml" ContentType="application/vnd.openxmlformats-officedocument.presentationml.tags+xml"/>
  <Override PartName="/ppt/notesSlides/notesSlide29.xml" ContentType="application/vnd.openxmlformats-officedocument.presentationml.notesSlide+xml"/>
  <Override PartName="/ppt/tags/tag30.xml" ContentType="application/vnd.openxmlformats-officedocument.presentationml.tags+xml"/>
  <Override PartName="/ppt/notesSlides/notesSlide30.xml" ContentType="application/vnd.openxmlformats-officedocument.presentationml.notesSlide+xml"/>
  <Override PartName="/ppt/tags/tag31.xml" ContentType="application/vnd.openxmlformats-officedocument.presentationml.tags+xml"/>
  <Override PartName="/ppt/notesSlides/notesSlide3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tags/tag32.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notesSlides/notesSlide34.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notesSlides/notesSlide35.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0"/>
  </p:notesMasterIdLst>
  <p:handoutMasterIdLst>
    <p:handoutMasterId r:id="rId61"/>
  </p:handoutMasterIdLst>
  <p:sldIdLst>
    <p:sldId id="293" r:id="rId2"/>
    <p:sldId id="294" r:id="rId3"/>
    <p:sldId id="297" r:id="rId4"/>
    <p:sldId id="331" r:id="rId5"/>
    <p:sldId id="332" r:id="rId6"/>
    <p:sldId id="298" r:id="rId7"/>
    <p:sldId id="338" r:id="rId8"/>
    <p:sldId id="340" r:id="rId9"/>
    <p:sldId id="336" r:id="rId10"/>
    <p:sldId id="337" r:id="rId11"/>
    <p:sldId id="301" r:id="rId12"/>
    <p:sldId id="334" r:id="rId13"/>
    <p:sldId id="335" r:id="rId14"/>
    <p:sldId id="299" r:id="rId15"/>
    <p:sldId id="330" r:id="rId16"/>
    <p:sldId id="300" r:id="rId17"/>
    <p:sldId id="302" r:id="rId18"/>
    <p:sldId id="303" r:id="rId19"/>
    <p:sldId id="306" r:id="rId20"/>
    <p:sldId id="307" r:id="rId21"/>
    <p:sldId id="339" r:id="rId22"/>
    <p:sldId id="309" r:id="rId23"/>
    <p:sldId id="310" r:id="rId24"/>
    <p:sldId id="312" r:id="rId25"/>
    <p:sldId id="326" r:id="rId26"/>
    <p:sldId id="327" r:id="rId27"/>
    <p:sldId id="328" r:id="rId28"/>
    <p:sldId id="329" r:id="rId29"/>
    <p:sldId id="313" r:id="rId30"/>
    <p:sldId id="314" r:id="rId31"/>
    <p:sldId id="315" r:id="rId32"/>
    <p:sldId id="316" r:id="rId33"/>
    <p:sldId id="317" r:id="rId34"/>
    <p:sldId id="311" r:id="rId35"/>
    <p:sldId id="333" r:id="rId36"/>
    <p:sldId id="269" r:id="rId37"/>
    <p:sldId id="270" r:id="rId38"/>
    <p:sldId id="271" r:id="rId39"/>
    <p:sldId id="305" r:id="rId40"/>
    <p:sldId id="272" r:id="rId41"/>
    <p:sldId id="268" r:id="rId42"/>
    <p:sldId id="273" r:id="rId43"/>
    <p:sldId id="281" r:id="rId44"/>
    <p:sldId id="275" r:id="rId45"/>
    <p:sldId id="295" r:id="rId46"/>
    <p:sldId id="277" r:id="rId47"/>
    <p:sldId id="278" r:id="rId48"/>
    <p:sldId id="274" r:id="rId49"/>
    <p:sldId id="279" r:id="rId50"/>
    <p:sldId id="296" r:id="rId51"/>
    <p:sldId id="280" r:id="rId52"/>
    <p:sldId id="285" r:id="rId53"/>
    <p:sldId id="287" r:id="rId54"/>
    <p:sldId id="284" r:id="rId55"/>
    <p:sldId id="288" r:id="rId56"/>
    <p:sldId id="289" r:id="rId57"/>
    <p:sldId id="290" r:id="rId58"/>
    <p:sldId id="292"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243" autoAdjust="0"/>
  </p:normalViewPr>
  <p:slideViewPr>
    <p:cSldViewPr snapToGrid="0" snapToObjects="1">
      <p:cViewPr>
        <p:scale>
          <a:sx n="99" d="100"/>
          <a:sy n="99" d="100"/>
        </p:scale>
        <p:origin x="-944" y="-2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handoutMaster" Target="handoutMasters/handoutMaster1.xml"/><Relationship Id="rId62"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wmf"/><Relationship Id="rId2"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5.wmf"/><Relationship Id="rId2" Type="http://schemas.openxmlformats.org/officeDocument/2006/relationships/image" Target="../media/image4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5.wmf"/><Relationship Id="rId2" Type="http://schemas.openxmlformats.org/officeDocument/2006/relationships/image" Target="../media/image4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9.wmf"/><Relationship Id="rId2" Type="http://schemas.openxmlformats.org/officeDocument/2006/relationships/image" Target="../media/image5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9D6110-27D2-E947-B95D-9808E90021D1}" type="datetimeFigureOut">
              <a:rPr lang="en-US" smtClean="0"/>
              <a:t>6/4/15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6128264-02BF-AA4B-AE1A-1DC28FE0FF96}" type="slidenum">
              <a:rPr lang="en-US" smtClean="0"/>
              <a:t>‹#›</a:t>
            </a:fld>
            <a:endParaRPr lang="en-US"/>
          </a:p>
        </p:txBody>
      </p:sp>
    </p:spTree>
    <p:extLst>
      <p:ext uri="{BB962C8B-B14F-4D97-AF65-F5344CB8AC3E}">
        <p14:creationId xmlns:p14="http://schemas.microsoft.com/office/powerpoint/2010/main" val="5267434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EC41C9-6989-5B48-B840-B05D190AAF65}" type="datetimeFigureOut">
              <a:rPr lang="en-US" smtClean="0"/>
              <a:t>6/4/15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4A0776-53AA-F84C-880F-C3538651ABA5}" type="slidenum">
              <a:rPr lang="en-US" smtClean="0"/>
              <a:t>‹#›</a:t>
            </a:fld>
            <a:endParaRPr lang="en-US"/>
          </a:p>
        </p:txBody>
      </p:sp>
    </p:spTree>
    <p:extLst>
      <p:ext uri="{BB962C8B-B14F-4D97-AF65-F5344CB8AC3E}">
        <p14:creationId xmlns:p14="http://schemas.microsoft.com/office/powerpoint/2010/main" val="70279484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tortuous/How twisty</a:t>
            </a:r>
            <a:r>
              <a:rPr lang="en-US" baseline="0" dirty="0" smtClean="0"/>
              <a:t> </a:t>
            </a:r>
            <a:r>
              <a:rPr lang="en-US" dirty="0" smtClean="0"/>
              <a:t>..So</a:t>
            </a:r>
            <a:r>
              <a:rPr lang="en-US" baseline="0" dirty="0" smtClean="0"/>
              <a:t> e</a:t>
            </a:r>
            <a:r>
              <a:rPr lang="en-US" dirty="0" smtClean="0"/>
              <a:t>ssentially with the scaling model, </a:t>
            </a:r>
            <a:r>
              <a:rPr lang="en-US" baseline="0" dirty="0" smtClean="0"/>
              <a:t> we have resolved a complex structure into a topological network of branch sites and a tortuous path through the structure.</a:t>
            </a:r>
            <a:endParaRPr lang="en-US" dirty="0"/>
          </a:p>
        </p:txBody>
      </p:sp>
      <p:sp>
        <p:nvSpPr>
          <p:cNvPr id="4" name="Slide Number Placeholder 3"/>
          <p:cNvSpPr>
            <a:spLocks noGrp="1"/>
          </p:cNvSpPr>
          <p:nvPr>
            <p:ph type="sldNum" sz="quarter" idx="10"/>
          </p:nvPr>
        </p:nvSpPr>
        <p:spPr/>
        <p:txBody>
          <a:bodyPr/>
          <a:lstStyle/>
          <a:p>
            <a:fld id="{8C5408B9-4C7B-4475-8D8A-501C81E1BC8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tortuous/How twisty</a:t>
            </a:r>
            <a:r>
              <a:rPr lang="en-US" baseline="0" dirty="0" smtClean="0"/>
              <a:t> </a:t>
            </a:r>
            <a:r>
              <a:rPr lang="en-US" dirty="0" smtClean="0"/>
              <a:t>..So</a:t>
            </a:r>
            <a:r>
              <a:rPr lang="en-US" baseline="0" dirty="0" smtClean="0"/>
              <a:t> e</a:t>
            </a:r>
            <a:r>
              <a:rPr lang="en-US" dirty="0" smtClean="0"/>
              <a:t>ssentially with the scaling model, </a:t>
            </a:r>
            <a:r>
              <a:rPr lang="en-US" baseline="0" dirty="0" smtClean="0"/>
              <a:t> we have resolved a complex structure into a topological network of branch sites and a tortuous path through the structure.</a:t>
            </a:r>
            <a:endParaRPr lang="en-US" dirty="0"/>
          </a:p>
        </p:txBody>
      </p:sp>
      <p:sp>
        <p:nvSpPr>
          <p:cNvPr id="4" name="Slide Number Placeholder 3"/>
          <p:cNvSpPr>
            <a:spLocks noGrp="1"/>
          </p:cNvSpPr>
          <p:nvPr>
            <p:ph type="sldNum" sz="quarter" idx="10"/>
          </p:nvPr>
        </p:nvSpPr>
        <p:spPr/>
        <p:txBody>
          <a:bodyPr/>
          <a:lstStyle/>
          <a:p>
            <a:fld id="{8C5408B9-4C7B-4475-8D8A-501C81E1BC8D}"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tortuous/How twisty</a:t>
            </a:r>
            <a:r>
              <a:rPr lang="en-US" baseline="0" dirty="0" smtClean="0"/>
              <a:t> </a:t>
            </a:r>
            <a:r>
              <a:rPr lang="en-US" dirty="0" smtClean="0"/>
              <a:t>..So</a:t>
            </a:r>
            <a:r>
              <a:rPr lang="en-US" baseline="0" dirty="0" smtClean="0"/>
              <a:t> e</a:t>
            </a:r>
            <a:r>
              <a:rPr lang="en-US" dirty="0" smtClean="0"/>
              <a:t>ssentially with the scaling model, </a:t>
            </a:r>
            <a:r>
              <a:rPr lang="en-US" baseline="0" dirty="0" smtClean="0"/>
              <a:t> we have resolved a complex structure into a topological network of branch sites and a tortuous path through the structure.</a:t>
            </a:r>
            <a:endParaRPr lang="en-US" dirty="0"/>
          </a:p>
        </p:txBody>
      </p:sp>
      <p:sp>
        <p:nvSpPr>
          <p:cNvPr id="4" name="Slide Number Placeholder 3"/>
          <p:cNvSpPr>
            <a:spLocks noGrp="1"/>
          </p:cNvSpPr>
          <p:nvPr>
            <p:ph type="sldNum" sz="quarter" idx="10"/>
          </p:nvPr>
        </p:nvSpPr>
        <p:spPr/>
        <p:txBody>
          <a:bodyPr/>
          <a:lstStyle/>
          <a:p>
            <a:fld id="{8C5408B9-4C7B-4475-8D8A-501C81E1BC8D}"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tortuous/How twisty</a:t>
            </a:r>
            <a:r>
              <a:rPr lang="en-US" baseline="0" dirty="0" smtClean="0"/>
              <a:t> </a:t>
            </a:r>
            <a:r>
              <a:rPr lang="en-US" dirty="0" smtClean="0"/>
              <a:t>..So</a:t>
            </a:r>
            <a:r>
              <a:rPr lang="en-US" baseline="0" dirty="0" smtClean="0"/>
              <a:t> e</a:t>
            </a:r>
            <a:r>
              <a:rPr lang="en-US" dirty="0" smtClean="0"/>
              <a:t>ssentially with the scaling model, </a:t>
            </a:r>
            <a:r>
              <a:rPr lang="en-US" baseline="0" dirty="0" smtClean="0"/>
              <a:t> we have resolved a complex structure into a topological network of branch sites and a tortuous path through the structure.</a:t>
            </a:r>
            <a:endParaRPr lang="en-US" dirty="0"/>
          </a:p>
        </p:txBody>
      </p:sp>
      <p:sp>
        <p:nvSpPr>
          <p:cNvPr id="4" name="Slide Number Placeholder 3"/>
          <p:cNvSpPr>
            <a:spLocks noGrp="1"/>
          </p:cNvSpPr>
          <p:nvPr>
            <p:ph type="sldNum" sz="quarter" idx="10"/>
          </p:nvPr>
        </p:nvSpPr>
        <p:spPr/>
        <p:txBody>
          <a:bodyPr/>
          <a:lstStyle/>
          <a:p>
            <a:fld id="{8C5408B9-4C7B-4475-8D8A-501C81E1BC8D}"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tortuous/How twisty</a:t>
            </a:r>
            <a:r>
              <a:rPr lang="en-US" baseline="0" dirty="0" smtClean="0"/>
              <a:t> </a:t>
            </a:r>
            <a:r>
              <a:rPr lang="en-US" dirty="0" smtClean="0"/>
              <a:t>..So</a:t>
            </a:r>
            <a:r>
              <a:rPr lang="en-US" baseline="0" dirty="0" smtClean="0"/>
              <a:t> e</a:t>
            </a:r>
            <a:r>
              <a:rPr lang="en-US" dirty="0" smtClean="0"/>
              <a:t>ssentially with the scaling model, </a:t>
            </a:r>
            <a:r>
              <a:rPr lang="en-US" baseline="0" dirty="0" smtClean="0"/>
              <a:t> we have resolved a complex structure into a topological network of branch sites and a tortuous path through the structure.</a:t>
            </a:r>
            <a:endParaRPr lang="en-US" dirty="0"/>
          </a:p>
        </p:txBody>
      </p:sp>
      <p:sp>
        <p:nvSpPr>
          <p:cNvPr id="4" name="Slide Number Placeholder 3"/>
          <p:cNvSpPr>
            <a:spLocks noGrp="1"/>
          </p:cNvSpPr>
          <p:nvPr>
            <p:ph type="sldNum" sz="quarter" idx="10"/>
          </p:nvPr>
        </p:nvSpPr>
        <p:spPr/>
        <p:txBody>
          <a:bodyPr/>
          <a:lstStyle/>
          <a:p>
            <a:fld id="{8C5408B9-4C7B-4475-8D8A-501C81E1BC8D}"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tortuous/How twisty</a:t>
            </a:r>
            <a:r>
              <a:rPr lang="en-US" baseline="0" dirty="0" smtClean="0"/>
              <a:t> </a:t>
            </a:r>
            <a:r>
              <a:rPr lang="en-US" dirty="0" smtClean="0"/>
              <a:t>..So</a:t>
            </a:r>
            <a:r>
              <a:rPr lang="en-US" baseline="0" dirty="0" smtClean="0"/>
              <a:t> e</a:t>
            </a:r>
            <a:r>
              <a:rPr lang="en-US" dirty="0" smtClean="0"/>
              <a:t>ssentially with the scaling model, </a:t>
            </a:r>
            <a:r>
              <a:rPr lang="en-US" baseline="0" dirty="0" smtClean="0"/>
              <a:t> we have resolved a complex structure into a topological network of branch sites and a tortuous path through the structure.</a:t>
            </a:r>
            <a:endParaRPr lang="en-US" dirty="0"/>
          </a:p>
        </p:txBody>
      </p:sp>
      <p:sp>
        <p:nvSpPr>
          <p:cNvPr id="4" name="Slide Number Placeholder 3"/>
          <p:cNvSpPr>
            <a:spLocks noGrp="1"/>
          </p:cNvSpPr>
          <p:nvPr>
            <p:ph type="sldNum" sz="quarter" idx="10"/>
          </p:nvPr>
        </p:nvSpPr>
        <p:spPr/>
        <p:txBody>
          <a:bodyPr/>
          <a:lstStyle/>
          <a:p>
            <a:fld id="{8C5408B9-4C7B-4475-8D8A-501C81E1BC8D}"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tortuous/How twisty</a:t>
            </a:r>
            <a:r>
              <a:rPr lang="en-US" baseline="0" dirty="0" smtClean="0"/>
              <a:t> </a:t>
            </a:r>
            <a:r>
              <a:rPr lang="en-US" dirty="0" smtClean="0"/>
              <a:t>..So</a:t>
            </a:r>
            <a:r>
              <a:rPr lang="en-US" baseline="0" dirty="0" smtClean="0"/>
              <a:t> e</a:t>
            </a:r>
            <a:r>
              <a:rPr lang="en-US" dirty="0" smtClean="0"/>
              <a:t>ssentially with the scaling model, </a:t>
            </a:r>
            <a:r>
              <a:rPr lang="en-US" baseline="0" dirty="0" smtClean="0"/>
              <a:t> we have resolved a complex structure into a topological network of branch sites and a tortuous path through the structure.</a:t>
            </a:r>
            <a:endParaRPr lang="en-US" dirty="0"/>
          </a:p>
        </p:txBody>
      </p:sp>
      <p:sp>
        <p:nvSpPr>
          <p:cNvPr id="4" name="Slide Number Placeholder 3"/>
          <p:cNvSpPr>
            <a:spLocks noGrp="1"/>
          </p:cNvSpPr>
          <p:nvPr>
            <p:ph type="sldNum" sz="quarter" idx="10"/>
          </p:nvPr>
        </p:nvSpPr>
        <p:spPr/>
        <p:txBody>
          <a:bodyPr/>
          <a:lstStyle/>
          <a:p>
            <a:fld id="{8C5408B9-4C7B-4475-8D8A-501C81E1BC8D}" type="slidenum">
              <a:rPr lang="en-US" smtClean="0"/>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tortuous/How twisty</a:t>
            </a:r>
            <a:r>
              <a:rPr lang="en-US" baseline="0" dirty="0" smtClean="0"/>
              <a:t> </a:t>
            </a:r>
            <a:r>
              <a:rPr lang="en-US" dirty="0" smtClean="0"/>
              <a:t>..So</a:t>
            </a:r>
            <a:r>
              <a:rPr lang="en-US" baseline="0" dirty="0" smtClean="0"/>
              <a:t> e</a:t>
            </a:r>
            <a:r>
              <a:rPr lang="en-US" dirty="0" smtClean="0"/>
              <a:t>ssentially with the scaling model, </a:t>
            </a:r>
            <a:r>
              <a:rPr lang="en-US" baseline="0" dirty="0" smtClean="0"/>
              <a:t> we have resolved a complex structure into a topological network of branch sites and a tortuous path through the structure.</a:t>
            </a:r>
            <a:endParaRPr lang="en-US" dirty="0"/>
          </a:p>
        </p:txBody>
      </p:sp>
      <p:sp>
        <p:nvSpPr>
          <p:cNvPr id="4" name="Slide Number Placeholder 3"/>
          <p:cNvSpPr>
            <a:spLocks noGrp="1"/>
          </p:cNvSpPr>
          <p:nvPr>
            <p:ph type="sldNum" sz="quarter" idx="10"/>
          </p:nvPr>
        </p:nvSpPr>
        <p:spPr/>
        <p:txBody>
          <a:bodyPr/>
          <a:lstStyle/>
          <a:p>
            <a:fld id="{8C5408B9-4C7B-4475-8D8A-501C81E1BC8D}"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tortuous/How twisty</a:t>
            </a:r>
            <a:r>
              <a:rPr lang="en-US" baseline="0" dirty="0" smtClean="0"/>
              <a:t> </a:t>
            </a:r>
            <a:r>
              <a:rPr lang="en-US" dirty="0" smtClean="0"/>
              <a:t>..So</a:t>
            </a:r>
            <a:r>
              <a:rPr lang="en-US" baseline="0" dirty="0" smtClean="0"/>
              <a:t> e</a:t>
            </a:r>
            <a:r>
              <a:rPr lang="en-US" dirty="0" smtClean="0"/>
              <a:t>ssentially with the scaling model, </a:t>
            </a:r>
            <a:r>
              <a:rPr lang="en-US" baseline="0" dirty="0" smtClean="0"/>
              <a:t> we have resolved a complex structure into a topological network of branch sites and a tortuous path through the structure.</a:t>
            </a:r>
            <a:endParaRPr lang="en-US" dirty="0"/>
          </a:p>
        </p:txBody>
      </p:sp>
      <p:sp>
        <p:nvSpPr>
          <p:cNvPr id="4" name="Slide Number Placeholder 3"/>
          <p:cNvSpPr>
            <a:spLocks noGrp="1"/>
          </p:cNvSpPr>
          <p:nvPr>
            <p:ph type="sldNum" sz="quarter" idx="10"/>
          </p:nvPr>
        </p:nvSpPr>
        <p:spPr/>
        <p:txBody>
          <a:bodyPr/>
          <a:lstStyle/>
          <a:p>
            <a:fld id="{8C5408B9-4C7B-4475-8D8A-501C81E1BC8D}" type="slidenum">
              <a:rPr lang="en-US" smtClean="0"/>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tortuous/How twisty</a:t>
            </a:r>
            <a:r>
              <a:rPr lang="en-US" baseline="0" dirty="0" smtClean="0"/>
              <a:t> </a:t>
            </a:r>
            <a:r>
              <a:rPr lang="en-US" dirty="0" smtClean="0"/>
              <a:t>..So</a:t>
            </a:r>
            <a:r>
              <a:rPr lang="en-US" baseline="0" dirty="0" smtClean="0"/>
              <a:t> e</a:t>
            </a:r>
            <a:r>
              <a:rPr lang="en-US" dirty="0" smtClean="0"/>
              <a:t>ssentially with the scaling model, </a:t>
            </a:r>
            <a:r>
              <a:rPr lang="en-US" baseline="0" dirty="0" smtClean="0"/>
              <a:t> we have resolved a complex structure into a topological network of branch sites and a tortuous path through the structure.</a:t>
            </a:r>
            <a:endParaRPr lang="en-US" dirty="0"/>
          </a:p>
        </p:txBody>
      </p:sp>
      <p:sp>
        <p:nvSpPr>
          <p:cNvPr id="4" name="Slide Number Placeholder 3"/>
          <p:cNvSpPr>
            <a:spLocks noGrp="1"/>
          </p:cNvSpPr>
          <p:nvPr>
            <p:ph type="sldNum" sz="quarter" idx="10"/>
          </p:nvPr>
        </p:nvSpPr>
        <p:spPr/>
        <p:txBody>
          <a:bodyPr/>
          <a:lstStyle/>
          <a:p>
            <a:fld id="{8C5408B9-4C7B-4475-8D8A-501C81E1BC8D}" type="slidenum">
              <a:rPr lang="en-US" smtClean="0"/>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tortuous/How twisty</a:t>
            </a:r>
            <a:r>
              <a:rPr lang="en-US" baseline="0" dirty="0" smtClean="0"/>
              <a:t> </a:t>
            </a:r>
            <a:r>
              <a:rPr lang="en-US" dirty="0" smtClean="0"/>
              <a:t>..So</a:t>
            </a:r>
            <a:r>
              <a:rPr lang="en-US" baseline="0" dirty="0" smtClean="0"/>
              <a:t> e</a:t>
            </a:r>
            <a:r>
              <a:rPr lang="en-US" dirty="0" smtClean="0"/>
              <a:t>ssentially with the scaling model, </a:t>
            </a:r>
            <a:r>
              <a:rPr lang="en-US" baseline="0" dirty="0" smtClean="0"/>
              <a:t> we have resolved a complex structure into a topological network of branch sites and a tortuous path through the structure.</a:t>
            </a:r>
            <a:endParaRPr lang="en-US" dirty="0"/>
          </a:p>
        </p:txBody>
      </p:sp>
      <p:sp>
        <p:nvSpPr>
          <p:cNvPr id="4" name="Slide Number Placeholder 3"/>
          <p:cNvSpPr>
            <a:spLocks noGrp="1"/>
          </p:cNvSpPr>
          <p:nvPr>
            <p:ph type="sldNum" sz="quarter" idx="10"/>
          </p:nvPr>
        </p:nvSpPr>
        <p:spPr/>
        <p:txBody>
          <a:bodyPr/>
          <a:lstStyle/>
          <a:p>
            <a:fld id="{8C5408B9-4C7B-4475-8D8A-501C81E1BC8D}"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tortuous/How twisty</a:t>
            </a:r>
            <a:r>
              <a:rPr lang="en-US" baseline="0" dirty="0" smtClean="0"/>
              <a:t> </a:t>
            </a:r>
            <a:r>
              <a:rPr lang="en-US" dirty="0" smtClean="0"/>
              <a:t>..So</a:t>
            </a:r>
            <a:r>
              <a:rPr lang="en-US" baseline="0" dirty="0" smtClean="0"/>
              <a:t> e</a:t>
            </a:r>
            <a:r>
              <a:rPr lang="en-US" dirty="0" smtClean="0"/>
              <a:t>ssentially with the scaling model, </a:t>
            </a:r>
            <a:r>
              <a:rPr lang="en-US" baseline="0" dirty="0" smtClean="0"/>
              <a:t> we have resolved a complex structure into a topological network of branch sites and a tortuous path through the structure.</a:t>
            </a:r>
            <a:endParaRPr lang="en-US" dirty="0"/>
          </a:p>
        </p:txBody>
      </p:sp>
      <p:sp>
        <p:nvSpPr>
          <p:cNvPr id="4" name="Slide Number Placeholder 3"/>
          <p:cNvSpPr>
            <a:spLocks noGrp="1"/>
          </p:cNvSpPr>
          <p:nvPr>
            <p:ph type="sldNum" sz="quarter" idx="10"/>
          </p:nvPr>
        </p:nvSpPr>
        <p:spPr/>
        <p:txBody>
          <a:bodyPr/>
          <a:lstStyle/>
          <a:p>
            <a:fld id="{8C5408B9-4C7B-4475-8D8A-501C81E1BC8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tortuous/How twisty</a:t>
            </a:r>
            <a:r>
              <a:rPr lang="en-US" baseline="0" dirty="0" smtClean="0"/>
              <a:t> </a:t>
            </a:r>
            <a:r>
              <a:rPr lang="en-US" dirty="0" smtClean="0"/>
              <a:t>..So</a:t>
            </a:r>
            <a:r>
              <a:rPr lang="en-US" baseline="0" dirty="0" smtClean="0"/>
              <a:t> e</a:t>
            </a:r>
            <a:r>
              <a:rPr lang="en-US" dirty="0" smtClean="0"/>
              <a:t>ssentially with the scaling model, </a:t>
            </a:r>
            <a:r>
              <a:rPr lang="en-US" baseline="0" dirty="0" smtClean="0"/>
              <a:t> we have resolved a complex structure into a topological network of branch sites and a tortuous path through the structure.</a:t>
            </a:r>
            <a:endParaRPr lang="en-US" dirty="0"/>
          </a:p>
        </p:txBody>
      </p:sp>
      <p:sp>
        <p:nvSpPr>
          <p:cNvPr id="4" name="Slide Number Placeholder 3"/>
          <p:cNvSpPr>
            <a:spLocks noGrp="1"/>
          </p:cNvSpPr>
          <p:nvPr>
            <p:ph type="sldNum" sz="quarter" idx="10"/>
          </p:nvPr>
        </p:nvSpPr>
        <p:spPr/>
        <p:txBody>
          <a:bodyPr/>
          <a:lstStyle/>
          <a:p>
            <a:fld id="{8C5408B9-4C7B-4475-8D8A-501C81E1BC8D}" type="slidenum">
              <a:rPr lang="en-US" smtClean="0"/>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tortuous/How twisty</a:t>
            </a:r>
            <a:r>
              <a:rPr lang="en-US" baseline="0" dirty="0" smtClean="0"/>
              <a:t> </a:t>
            </a:r>
            <a:r>
              <a:rPr lang="en-US" dirty="0" smtClean="0"/>
              <a:t>..So</a:t>
            </a:r>
            <a:r>
              <a:rPr lang="en-US" baseline="0" dirty="0" smtClean="0"/>
              <a:t> e</a:t>
            </a:r>
            <a:r>
              <a:rPr lang="en-US" dirty="0" smtClean="0"/>
              <a:t>ssentially with the scaling model, </a:t>
            </a:r>
            <a:r>
              <a:rPr lang="en-US" baseline="0" dirty="0" smtClean="0"/>
              <a:t> we have resolved a complex structure into a topological network of branch sites and a tortuous path through the structure.</a:t>
            </a:r>
            <a:endParaRPr lang="en-US" dirty="0"/>
          </a:p>
        </p:txBody>
      </p:sp>
      <p:sp>
        <p:nvSpPr>
          <p:cNvPr id="4" name="Slide Number Placeholder 3"/>
          <p:cNvSpPr>
            <a:spLocks noGrp="1"/>
          </p:cNvSpPr>
          <p:nvPr>
            <p:ph type="sldNum" sz="quarter" idx="10"/>
          </p:nvPr>
        </p:nvSpPr>
        <p:spPr/>
        <p:txBody>
          <a:bodyPr/>
          <a:lstStyle/>
          <a:p>
            <a:fld id="{8C5408B9-4C7B-4475-8D8A-501C81E1BC8D}" type="slidenum">
              <a:rPr lang="en-US" smtClean="0"/>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tortuous/How twisty</a:t>
            </a:r>
            <a:r>
              <a:rPr lang="en-US" baseline="0" dirty="0" smtClean="0"/>
              <a:t> </a:t>
            </a:r>
            <a:r>
              <a:rPr lang="en-US" dirty="0" smtClean="0"/>
              <a:t>..So</a:t>
            </a:r>
            <a:r>
              <a:rPr lang="en-US" baseline="0" dirty="0" smtClean="0"/>
              <a:t> e</a:t>
            </a:r>
            <a:r>
              <a:rPr lang="en-US" dirty="0" smtClean="0"/>
              <a:t>ssentially with the scaling model, </a:t>
            </a:r>
            <a:r>
              <a:rPr lang="en-US" baseline="0" dirty="0" smtClean="0"/>
              <a:t> we have resolved a complex structure into a topological network of branch sites and a tortuous path through the structure.</a:t>
            </a:r>
            <a:endParaRPr lang="en-US" dirty="0"/>
          </a:p>
        </p:txBody>
      </p:sp>
      <p:sp>
        <p:nvSpPr>
          <p:cNvPr id="4" name="Slide Number Placeholder 3"/>
          <p:cNvSpPr>
            <a:spLocks noGrp="1"/>
          </p:cNvSpPr>
          <p:nvPr>
            <p:ph type="sldNum" sz="quarter" idx="10"/>
          </p:nvPr>
        </p:nvSpPr>
        <p:spPr/>
        <p:txBody>
          <a:bodyPr/>
          <a:lstStyle/>
          <a:p>
            <a:fld id="{8C5408B9-4C7B-4475-8D8A-501C81E1BC8D}" type="slidenum">
              <a:rPr lang="en-US" smtClean="0"/>
              <a:pPr/>
              <a:t>27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tortuous/How twisty</a:t>
            </a:r>
            <a:r>
              <a:rPr lang="en-US" baseline="0" dirty="0" smtClean="0"/>
              <a:t> </a:t>
            </a:r>
            <a:r>
              <a:rPr lang="en-US" dirty="0" smtClean="0"/>
              <a:t>..So</a:t>
            </a:r>
            <a:r>
              <a:rPr lang="en-US" baseline="0" dirty="0" smtClean="0"/>
              <a:t> e</a:t>
            </a:r>
            <a:r>
              <a:rPr lang="en-US" dirty="0" smtClean="0"/>
              <a:t>ssentially with the scaling model, </a:t>
            </a:r>
            <a:r>
              <a:rPr lang="en-US" baseline="0" dirty="0" smtClean="0"/>
              <a:t> we have resolved a complex structure into a topological network of branch sites and a tortuous path through the structure.</a:t>
            </a:r>
            <a:endParaRPr lang="en-US" dirty="0"/>
          </a:p>
        </p:txBody>
      </p:sp>
      <p:sp>
        <p:nvSpPr>
          <p:cNvPr id="4" name="Slide Number Placeholder 3"/>
          <p:cNvSpPr>
            <a:spLocks noGrp="1"/>
          </p:cNvSpPr>
          <p:nvPr>
            <p:ph type="sldNum" sz="quarter" idx="10"/>
          </p:nvPr>
        </p:nvSpPr>
        <p:spPr/>
        <p:txBody>
          <a:bodyPr/>
          <a:lstStyle/>
          <a:p>
            <a:fld id="{8C5408B9-4C7B-4475-8D8A-501C81E1BC8D}" type="slidenum">
              <a:rPr lang="en-US" smtClean="0"/>
              <a:pPr/>
              <a:t>28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tortuous/How twisty</a:t>
            </a:r>
            <a:r>
              <a:rPr lang="en-US" baseline="0" dirty="0" smtClean="0"/>
              <a:t> </a:t>
            </a:r>
            <a:r>
              <a:rPr lang="en-US" dirty="0" smtClean="0"/>
              <a:t>..So</a:t>
            </a:r>
            <a:r>
              <a:rPr lang="en-US" baseline="0" dirty="0" smtClean="0"/>
              <a:t> e</a:t>
            </a:r>
            <a:r>
              <a:rPr lang="en-US" dirty="0" smtClean="0"/>
              <a:t>ssentially with the scaling model, </a:t>
            </a:r>
            <a:r>
              <a:rPr lang="en-US" baseline="0" dirty="0" smtClean="0"/>
              <a:t> we have resolved a complex structure into a topological network of branch sites and a tortuous path through the structure.</a:t>
            </a:r>
            <a:endParaRPr lang="en-US" dirty="0"/>
          </a:p>
        </p:txBody>
      </p:sp>
      <p:sp>
        <p:nvSpPr>
          <p:cNvPr id="4" name="Slide Number Placeholder 3"/>
          <p:cNvSpPr>
            <a:spLocks noGrp="1"/>
          </p:cNvSpPr>
          <p:nvPr>
            <p:ph type="sldNum" sz="quarter" idx="10"/>
          </p:nvPr>
        </p:nvSpPr>
        <p:spPr/>
        <p:txBody>
          <a:bodyPr/>
          <a:lstStyle/>
          <a:p>
            <a:fld id="{8C5408B9-4C7B-4475-8D8A-501C81E1BC8D}" type="slidenum">
              <a:rPr lang="en-US" smtClean="0"/>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tortuous/How twisty</a:t>
            </a:r>
            <a:r>
              <a:rPr lang="en-US" baseline="0" dirty="0" smtClean="0"/>
              <a:t> </a:t>
            </a:r>
            <a:r>
              <a:rPr lang="en-US" dirty="0" smtClean="0"/>
              <a:t>..So</a:t>
            </a:r>
            <a:r>
              <a:rPr lang="en-US" baseline="0" dirty="0" smtClean="0"/>
              <a:t> e</a:t>
            </a:r>
            <a:r>
              <a:rPr lang="en-US" dirty="0" smtClean="0"/>
              <a:t>ssentially with the scaling model, </a:t>
            </a:r>
            <a:r>
              <a:rPr lang="en-US" baseline="0" dirty="0" smtClean="0"/>
              <a:t> we have resolved a complex structure into a topological network of branch sites and a tortuous path through the structure.</a:t>
            </a:r>
            <a:endParaRPr lang="en-US" dirty="0"/>
          </a:p>
        </p:txBody>
      </p:sp>
      <p:sp>
        <p:nvSpPr>
          <p:cNvPr id="4" name="Slide Number Placeholder 3"/>
          <p:cNvSpPr>
            <a:spLocks noGrp="1"/>
          </p:cNvSpPr>
          <p:nvPr>
            <p:ph type="sldNum" sz="quarter" idx="10"/>
          </p:nvPr>
        </p:nvSpPr>
        <p:spPr/>
        <p:txBody>
          <a:bodyPr/>
          <a:lstStyle/>
          <a:p>
            <a:fld id="{8C5408B9-4C7B-4475-8D8A-501C81E1BC8D}" type="slidenum">
              <a:rPr lang="en-US" smtClean="0"/>
              <a:pPr/>
              <a:t>30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tortuous/How twisty</a:t>
            </a:r>
            <a:r>
              <a:rPr lang="en-US" baseline="0" dirty="0" smtClean="0"/>
              <a:t> </a:t>
            </a:r>
            <a:r>
              <a:rPr lang="en-US" dirty="0" smtClean="0"/>
              <a:t>..So</a:t>
            </a:r>
            <a:r>
              <a:rPr lang="en-US" baseline="0" dirty="0" smtClean="0"/>
              <a:t> e</a:t>
            </a:r>
            <a:r>
              <a:rPr lang="en-US" dirty="0" smtClean="0"/>
              <a:t>ssentially with the scaling model, </a:t>
            </a:r>
            <a:r>
              <a:rPr lang="en-US" baseline="0" dirty="0" smtClean="0"/>
              <a:t> we have resolved a complex structure into a topological network of branch sites and a tortuous path through the structure.</a:t>
            </a:r>
            <a:endParaRPr lang="en-US" dirty="0"/>
          </a:p>
        </p:txBody>
      </p:sp>
      <p:sp>
        <p:nvSpPr>
          <p:cNvPr id="4" name="Slide Number Placeholder 3"/>
          <p:cNvSpPr>
            <a:spLocks noGrp="1"/>
          </p:cNvSpPr>
          <p:nvPr>
            <p:ph type="sldNum" sz="quarter" idx="10"/>
          </p:nvPr>
        </p:nvSpPr>
        <p:spPr/>
        <p:txBody>
          <a:bodyPr/>
          <a:lstStyle/>
          <a:p>
            <a:fld id="{8C5408B9-4C7B-4475-8D8A-501C81E1BC8D}" type="slidenum">
              <a:rPr lang="en-US" smtClean="0"/>
              <a:pPr/>
              <a:t>31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tortuous/How twisty</a:t>
            </a:r>
            <a:r>
              <a:rPr lang="en-US" baseline="0" dirty="0" smtClean="0"/>
              <a:t> </a:t>
            </a:r>
            <a:r>
              <a:rPr lang="en-US" dirty="0" smtClean="0"/>
              <a:t>..So</a:t>
            </a:r>
            <a:r>
              <a:rPr lang="en-US" baseline="0" dirty="0" smtClean="0"/>
              <a:t> e</a:t>
            </a:r>
            <a:r>
              <a:rPr lang="en-US" dirty="0" smtClean="0"/>
              <a:t>ssentially with the scaling model, </a:t>
            </a:r>
            <a:r>
              <a:rPr lang="en-US" baseline="0" dirty="0" smtClean="0"/>
              <a:t> we have resolved a complex structure into a topological network of branch sites and a tortuous path through the structure.</a:t>
            </a:r>
            <a:endParaRPr lang="en-US" dirty="0"/>
          </a:p>
        </p:txBody>
      </p:sp>
      <p:sp>
        <p:nvSpPr>
          <p:cNvPr id="4" name="Slide Number Placeholder 3"/>
          <p:cNvSpPr>
            <a:spLocks noGrp="1"/>
          </p:cNvSpPr>
          <p:nvPr>
            <p:ph type="sldNum" sz="quarter" idx="10"/>
          </p:nvPr>
        </p:nvSpPr>
        <p:spPr/>
        <p:txBody>
          <a:bodyPr/>
          <a:lstStyle/>
          <a:p>
            <a:fld id="{8C5408B9-4C7B-4475-8D8A-501C81E1BC8D}" type="slidenum">
              <a:rPr lang="en-US" smtClean="0"/>
              <a:pPr/>
              <a:t>32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tortuous/How twisty</a:t>
            </a:r>
            <a:r>
              <a:rPr lang="en-US" baseline="0" dirty="0" smtClean="0"/>
              <a:t> </a:t>
            </a:r>
            <a:r>
              <a:rPr lang="en-US" dirty="0" smtClean="0"/>
              <a:t>..So</a:t>
            </a:r>
            <a:r>
              <a:rPr lang="en-US" baseline="0" dirty="0" smtClean="0"/>
              <a:t> e</a:t>
            </a:r>
            <a:r>
              <a:rPr lang="en-US" dirty="0" smtClean="0"/>
              <a:t>ssentially with the scaling model, </a:t>
            </a:r>
            <a:r>
              <a:rPr lang="en-US" baseline="0" dirty="0" smtClean="0"/>
              <a:t> we have resolved a complex structure into a topological network of branch sites and a tortuous path through the structure.</a:t>
            </a:r>
            <a:endParaRPr lang="en-US" dirty="0"/>
          </a:p>
        </p:txBody>
      </p:sp>
      <p:sp>
        <p:nvSpPr>
          <p:cNvPr id="4" name="Slide Number Placeholder 3"/>
          <p:cNvSpPr>
            <a:spLocks noGrp="1"/>
          </p:cNvSpPr>
          <p:nvPr>
            <p:ph type="sldNum" sz="quarter" idx="10"/>
          </p:nvPr>
        </p:nvSpPr>
        <p:spPr/>
        <p:txBody>
          <a:bodyPr/>
          <a:lstStyle/>
          <a:p>
            <a:fld id="{8C5408B9-4C7B-4475-8D8A-501C81E1BC8D}" type="slidenum">
              <a:rPr lang="en-US" smtClean="0"/>
              <a:pPr/>
              <a:t>33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tortuous/How twisty</a:t>
            </a:r>
            <a:r>
              <a:rPr lang="en-US" baseline="0" dirty="0" smtClean="0"/>
              <a:t> </a:t>
            </a:r>
            <a:r>
              <a:rPr lang="en-US" dirty="0" smtClean="0"/>
              <a:t>..So</a:t>
            </a:r>
            <a:r>
              <a:rPr lang="en-US" baseline="0" dirty="0" smtClean="0"/>
              <a:t> e</a:t>
            </a:r>
            <a:r>
              <a:rPr lang="en-US" dirty="0" smtClean="0"/>
              <a:t>ssentially with the scaling model, </a:t>
            </a:r>
            <a:r>
              <a:rPr lang="en-US" baseline="0" dirty="0" smtClean="0"/>
              <a:t> we have resolved a complex structure into a topological network of branch sites and a tortuous path through the structure.</a:t>
            </a:r>
            <a:endParaRPr lang="en-US" dirty="0"/>
          </a:p>
        </p:txBody>
      </p:sp>
      <p:sp>
        <p:nvSpPr>
          <p:cNvPr id="4" name="Slide Number Placeholder 3"/>
          <p:cNvSpPr>
            <a:spLocks noGrp="1"/>
          </p:cNvSpPr>
          <p:nvPr>
            <p:ph type="sldNum" sz="quarter" idx="10"/>
          </p:nvPr>
        </p:nvSpPr>
        <p:spPr/>
        <p:txBody>
          <a:bodyPr/>
          <a:lstStyle/>
          <a:p>
            <a:fld id="{8C5408B9-4C7B-4475-8D8A-501C81E1BC8D}" type="slidenum">
              <a:rPr lang="en-US" smtClean="0"/>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tortuous/How twisty</a:t>
            </a:r>
            <a:r>
              <a:rPr lang="en-US" baseline="0" dirty="0" smtClean="0"/>
              <a:t> </a:t>
            </a:r>
            <a:r>
              <a:rPr lang="en-US" dirty="0" smtClean="0"/>
              <a:t>..So</a:t>
            </a:r>
            <a:r>
              <a:rPr lang="en-US" baseline="0" dirty="0" smtClean="0"/>
              <a:t> e</a:t>
            </a:r>
            <a:r>
              <a:rPr lang="en-US" dirty="0" smtClean="0"/>
              <a:t>ssentially with the scaling model, </a:t>
            </a:r>
            <a:r>
              <a:rPr lang="en-US" baseline="0" dirty="0" smtClean="0"/>
              <a:t> we have resolved a complex structure into a topological network of branch sites and a tortuous path through the structure.</a:t>
            </a:r>
            <a:endParaRPr lang="en-US" dirty="0"/>
          </a:p>
        </p:txBody>
      </p:sp>
      <p:sp>
        <p:nvSpPr>
          <p:cNvPr id="4" name="Slide Number Placeholder 3"/>
          <p:cNvSpPr>
            <a:spLocks noGrp="1"/>
          </p:cNvSpPr>
          <p:nvPr>
            <p:ph type="sldNum" sz="quarter" idx="10"/>
          </p:nvPr>
        </p:nvSpPr>
        <p:spPr/>
        <p:txBody>
          <a:bodyPr/>
          <a:lstStyle/>
          <a:p>
            <a:fld id="{8C5408B9-4C7B-4475-8D8A-501C81E1BC8D}"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tortuous/How twisty</a:t>
            </a:r>
            <a:r>
              <a:rPr lang="en-US" baseline="0" dirty="0" smtClean="0"/>
              <a:t> </a:t>
            </a:r>
            <a:r>
              <a:rPr lang="en-US" dirty="0" smtClean="0"/>
              <a:t>..So</a:t>
            </a:r>
            <a:r>
              <a:rPr lang="en-US" baseline="0" dirty="0" smtClean="0"/>
              <a:t> e</a:t>
            </a:r>
            <a:r>
              <a:rPr lang="en-US" dirty="0" smtClean="0"/>
              <a:t>ssentially with the scaling model, </a:t>
            </a:r>
            <a:r>
              <a:rPr lang="en-US" baseline="0" dirty="0" smtClean="0"/>
              <a:t> we have resolved a complex structure into a topological network of branch sites and a tortuous path through the structure.</a:t>
            </a:r>
            <a:endParaRPr lang="en-US" dirty="0"/>
          </a:p>
        </p:txBody>
      </p:sp>
      <p:sp>
        <p:nvSpPr>
          <p:cNvPr id="4" name="Slide Number Placeholder 3"/>
          <p:cNvSpPr>
            <a:spLocks noGrp="1"/>
          </p:cNvSpPr>
          <p:nvPr>
            <p:ph type="sldNum" sz="quarter" idx="10"/>
          </p:nvPr>
        </p:nvSpPr>
        <p:spPr/>
        <p:txBody>
          <a:bodyPr/>
          <a:lstStyle/>
          <a:p>
            <a:fld id="{8C5408B9-4C7B-4475-8D8A-501C81E1BC8D}" type="slidenum">
              <a:rPr lang="en-US" smtClean="0"/>
              <a:pPr/>
              <a:t>35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tortuous/How twisty</a:t>
            </a:r>
            <a:r>
              <a:rPr lang="en-US" baseline="0" dirty="0" smtClean="0"/>
              <a:t> </a:t>
            </a:r>
            <a:r>
              <a:rPr lang="en-US" dirty="0" smtClean="0"/>
              <a:t>..So</a:t>
            </a:r>
            <a:r>
              <a:rPr lang="en-US" baseline="0" dirty="0" smtClean="0"/>
              <a:t> e</a:t>
            </a:r>
            <a:r>
              <a:rPr lang="en-US" dirty="0" smtClean="0"/>
              <a:t>ssentially with the scaling model, </a:t>
            </a:r>
            <a:r>
              <a:rPr lang="en-US" baseline="0" dirty="0" smtClean="0"/>
              <a:t> we have resolved a complex structure into a topological network of branch sites and a tortuous path through the structure.</a:t>
            </a:r>
            <a:endParaRPr lang="en-US" dirty="0"/>
          </a:p>
        </p:txBody>
      </p:sp>
      <p:sp>
        <p:nvSpPr>
          <p:cNvPr id="4" name="Slide Number Placeholder 3"/>
          <p:cNvSpPr>
            <a:spLocks noGrp="1"/>
          </p:cNvSpPr>
          <p:nvPr>
            <p:ph type="sldNum" sz="quarter" idx="10"/>
          </p:nvPr>
        </p:nvSpPr>
        <p:spPr/>
        <p:txBody>
          <a:bodyPr/>
          <a:lstStyle/>
          <a:p>
            <a:fld id="{8C5408B9-4C7B-4475-8D8A-501C81E1BC8D}" type="slidenum">
              <a:rPr lang="en-US" smtClean="0"/>
              <a:pPr/>
              <a:t>36</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all the sizes and dimensions</a:t>
            </a:r>
            <a:r>
              <a:rPr lang="en-US" baseline="0" dirty="0" smtClean="0"/>
              <a:t> that are obtained from such an analysis is used in the scaling approach to quantify the branch content…</a:t>
            </a:r>
            <a:endParaRPr lang="en-US" dirty="0"/>
          </a:p>
        </p:txBody>
      </p:sp>
      <p:sp>
        <p:nvSpPr>
          <p:cNvPr id="4" name="Slide Number Placeholder 3"/>
          <p:cNvSpPr>
            <a:spLocks noGrp="1"/>
          </p:cNvSpPr>
          <p:nvPr>
            <p:ph type="sldNum" sz="quarter" idx="10"/>
          </p:nvPr>
        </p:nvSpPr>
        <p:spPr/>
        <p:txBody>
          <a:bodyPr/>
          <a:lstStyle/>
          <a:p>
            <a:fld id="{8C5408B9-4C7B-4475-8D8A-501C81E1BC8D}" type="slidenum">
              <a:rPr lang="en-US" smtClean="0"/>
              <a:pPr/>
              <a:t>37</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408B9-4C7B-4475-8D8A-501C81E1BC8D}" type="slidenum">
              <a:rPr lang="en-US" smtClean="0"/>
              <a:pPr/>
              <a:t>38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5408B9-4C7B-4475-8D8A-501C81E1BC8D}" type="slidenum">
              <a:rPr lang="en-US" smtClean="0"/>
              <a:pPr/>
              <a:t>39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in order to obtain</a:t>
            </a:r>
            <a:r>
              <a:rPr lang="en-US" baseline="0" dirty="0" smtClean="0"/>
              <a:t> these sizes and dimensions to quantify the branched structure, we use….</a:t>
            </a:r>
            <a:endParaRPr lang="en-US" dirty="0"/>
          </a:p>
        </p:txBody>
      </p:sp>
      <p:sp>
        <p:nvSpPr>
          <p:cNvPr id="4" name="Slide Number Placeholder 3"/>
          <p:cNvSpPr>
            <a:spLocks noGrp="1"/>
          </p:cNvSpPr>
          <p:nvPr>
            <p:ph type="sldNum" sz="quarter" idx="10"/>
          </p:nvPr>
        </p:nvSpPr>
        <p:spPr/>
        <p:txBody>
          <a:bodyPr/>
          <a:lstStyle/>
          <a:p>
            <a:fld id="{8C5408B9-4C7B-4475-8D8A-501C81E1BC8D}"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tortuous/How twisty</a:t>
            </a:r>
            <a:r>
              <a:rPr lang="en-US" baseline="0" dirty="0" smtClean="0"/>
              <a:t> </a:t>
            </a:r>
            <a:r>
              <a:rPr lang="en-US" dirty="0" smtClean="0"/>
              <a:t>..So</a:t>
            </a:r>
            <a:r>
              <a:rPr lang="en-US" baseline="0" dirty="0" smtClean="0"/>
              <a:t> e</a:t>
            </a:r>
            <a:r>
              <a:rPr lang="en-US" dirty="0" smtClean="0"/>
              <a:t>ssentially with the scaling model, </a:t>
            </a:r>
            <a:r>
              <a:rPr lang="en-US" baseline="0" dirty="0" smtClean="0"/>
              <a:t> we have resolved a complex structure into a topological network of branch sites and a tortuous path through the structure.</a:t>
            </a:r>
            <a:endParaRPr lang="en-US" dirty="0"/>
          </a:p>
        </p:txBody>
      </p:sp>
      <p:sp>
        <p:nvSpPr>
          <p:cNvPr id="4" name="Slide Number Placeholder 3"/>
          <p:cNvSpPr>
            <a:spLocks noGrp="1"/>
          </p:cNvSpPr>
          <p:nvPr>
            <p:ph type="sldNum" sz="quarter" idx="10"/>
          </p:nvPr>
        </p:nvSpPr>
        <p:spPr/>
        <p:txBody>
          <a:bodyPr/>
          <a:lstStyle/>
          <a:p>
            <a:fld id="{8C5408B9-4C7B-4475-8D8A-501C81E1BC8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tortuous/How twisty</a:t>
            </a:r>
            <a:r>
              <a:rPr lang="en-US" baseline="0" dirty="0" smtClean="0"/>
              <a:t> </a:t>
            </a:r>
            <a:r>
              <a:rPr lang="en-US" dirty="0" smtClean="0"/>
              <a:t>..So</a:t>
            </a:r>
            <a:r>
              <a:rPr lang="en-US" baseline="0" dirty="0" smtClean="0"/>
              <a:t> e</a:t>
            </a:r>
            <a:r>
              <a:rPr lang="en-US" dirty="0" smtClean="0"/>
              <a:t>ssentially with the scaling model, </a:t>
            </a:r>
            <a:r>
              <a:rPr lang="en-US" baseline="0" dirty="0" smtClean="0"/>
              <a:t> we have resolved a complex structure into a topological network of branch sites and a tortuous path through the structure.</a:t>
            </a:r>
            <a:endParaRPr lang="en-US" dirty="0"/>
          </a:p>
        </p:txBody>
      </p:sp>
      <p:sp>
        <p:nvSpPr>
          <p:cNvPr id="4" name="Slide Number Placeholder 3"/>
          <p:cNvSpPr>
            <a:spLocks noGrp="1"/>
          </p:cNvSpPr>
          <p:nvPr>
            <p:ph type="sldNum" sz="quarter" idx="10"/>
          </p:nvPr>
        </p:nvSpPr>
        <p:spPr/>
        <p:txBody>
          <a:bodyPr/>
          <a:lstStyle/>
          <a:p>
            <a:fld id="{8C5408B9-4C7B-4475-8D8A-501C81E1BC8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tortuous/How twisty</a:t>
            </a:r>
            <a:r>
              <a:rPr lang="en-US" baseline="0" dirty="0" smtClean="0"/>
              <a:t> </a:t>
            </a:r>
            <a:r>
              <a:rPr lang="en-US" dirty="0" smtClean="0"/>
              <a:t>..So</a:t>
            </a:r>
            <a:r>
              <a:rPr lang="en-US" baseline="0" dirty="0" smtClean="0"/>
              <a:t> e</a:t>
            </a:r>
            <a:r>
              <a:rPr lang="en-US" dirty="0" smtClean="0"/>
              <a:t>ssentially with the scaling model, </a:t>
            </a:r>
            <a:r>
              <a:rPr lang="en-US" baseline="0" dirty="0" smtClean="0"/>
              <a:t> we have resolved a complex structure into a topological network of branch sites and a tortuous path through the structure.</a:t>
            </a:r>
            <a:endParaRPr lang="en-US" dirty="0"/>
          </a:p>
        </p:txBody>
      </p:sp>
      <p:sp>
        <p:nvSpPr>
          <p:cNvPr id="4" name="Slide Number Placeholder 3"/>
          <p:cNvSpPr>
            <a:spLocks noGrp="1"/>
          </p:cNvSpPr>
          <p:nvPr>
            <p:ph type="sldNum" sz="quarter" idx="10"/>
          </p:nvPr>
        </p:nvSpPr>
        <p:spPr/>
        <p:txBody>
          <a:bodyPr/>
          <a:lstStyle/>
          <a:p>
            <a:fld id="{8C5408B9-4C7B-4475-8D8A-501C81E1BC8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tortuous/How twisty</a:t>
            </a:r>
            <a:r>
              <a:rPr lang="en-US" baseline="0" dirty="0" smtClean="0"/>
              <a:t> </a:t>
            </a:r>
            <a:r>
              <a:rPr lang="en-US" dirty="0" smtClean="0"/>
              <a:t>..So</a:t>
            </a:r>
            <a:r>
              <a:rPr lang="en-US" baseline="0" dirty="0" smtClean="0"/>
              <a:t> e</a:t>
            </a:r>
            <a:r>
              <a:rPr lang="en-US" dirty="0" smtClean="0"/>
              <a:t>ssentially with the scaling model, </a:t>
            </a:r>
            <a:r>
              <a:rPr lang="en-US" baseline="0" dirty="0" smtClean="0"/>
              <a:t> we have resolved a complex structure into a topological network of branch sites and a tortuous path through the structure.</a:t>
            </a:r>
            <a:endParaRPr lang="en-US" dirty="0"/>
          </a:p>
        </p:txBody>
      </p:sp>
      <p:sp>
        <p:nvSpPr>
          <p:cNvPr id="4" name="Slide Number Placeholder 3"/>
          <p:cNvSpPr>
            <a:spLocks noGrp="1"/>
          </p:cNvSpPr>
          <p:nvPr>
            <p:ph type="sldNum" sz="quarter" idx="10"/>
          </p:nvPr>
        </p:nvSpPr>
        <p:spPr/>
        <p:txBody>
          <a:bodyPr/>
          <a:lstStyle/>
          <a:p>
            <a:fld id="{8C5408B9-4C7B-4475-8D8A-501C81E1BC8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tortuous/How twisty</a:t>
            </a:r>
            <a:r>
              <a:rPr lang="en-US" baseline="0" dirty="0" smtClean="0"/>
              <a:t> </a:t>
            </a:r>
            <a:r>
              <a:rPr lang="en-US" dirty="0" smtClean="0"/>
              <a:t>..So</a:t>
            </a:r>
            <a:r>
              <a:rPr lang="en-US" baseline="0" dirty="0" smtClean="0"/>
              <a:t> e</a:t>
            </a:r>
            <a:r>
              <a:rPr lang="en-US" dirty="0" smtClean="0"/>
              <a:t>ssentially with the scaling model, </a:t>
            </a:r>
            <a:r>
              <a:rPr lang="en-US" baseline="0" dirty="0" smtClean="0"/>
              <a:t> we have resolved a complex structure into a topological network of branch sites and a tortuous path through the structure.</a:t>
            </a:r>
            <a:endParaRPr lang="en-US" dirty="0"/>
          </a:p>
        </p:txBody>
      </p:sp>
      <p:sp>
        <p:nvSpPr>
          <p:cNvPr id="4" name="Slide Number Placeholder 3"/>
          <p:cNvSpPr>
            <a:spLocks noGrp="1"/>
          </p:cNvSpPr>
          <p:nvPr>
            <p:ph type="sldNum" sz="quarter" idx="10"/>
          </p:nvPr>
        </p:nvSpPr>
        <p:spPr/>
        <p:txBody>
          <a:bodyPr/>
          <a:lstStyle/>
          <a:p>
            <a:fld id="{8C5408B9-4C7B-4475-8D8A-501C81E1BC8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tortuous/How twisty</a:t>
            </a:r>
            <a:r>
              <a:rPr lang="en-US" baseline="0" dirty="0" smtClean="0"/>
              <a:t> </a:t>
            </a:r>
            <a:r>
              <a:rPr lang="en-US" dirty="0" smtClean="0"/>
              <a:t>..So</a:t>
            </a:r>
            <a:r>
              <a:rPr lang="en-US" baseline="0" dirty="0" smtClean="0"/>
              <a:t> e</a:t>
            </a:r>
            <a:r>
              <a:rPr lang="en-US" dirty="0" smtClean="0"/>
              <a:t>ssentially with the scaling model, </a:t>
            </a:r>
            <a:r>
              <a:rPr lang="en-US" baseline="0" dirty="0" smtClean="0"/>
              <a:t> we have resolved a complex structure into a topological network of branch sites and a tortuous path through the structure.</a:t>
            </a:r>
            <a:endParaRPr lang="en-US" dirty="0"/>
          </a:p>
        </p:txBody>
      </p:sp>
      <p:sp>
        <p:nvSpPr>
          <p:cNvPr id="4" name="Slide Number Placeholder 3"/>
          <p:cNvSpPr>
            <a:spLocks noGrp="1"/>
          </p:cNvSpPr>
          <p:nvPr>
            <p:ph type="sldNum" sz="quarter" idx="10"/>
          </p:nvPr>
        </p:nvSpPr>
        <p:spPr/>
        <p:txBody>
          <a:bodyPr/>
          <a:lstStyle/>
          <a:p>
            <a:fld id="{8C5408B9-4C7B-4475-8D8A-501C81E1BC8D}"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FFE5C8-C33D-5B42-A779-BB5DABB46015}" type="datetime1">
              <a:rPr lang="en-US" smtClean="0"/>
              <a:t>6/4/15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70AF9-5122-F243-831C-A4F46DE05BFE}" type="slidenum">
              <a:rPr lang="en-US" smtClean="0"/>
              <a:t>‹#›</a:t>
            </a:fld>
            <a:endParaRPr lang="en-US"/>
          </a:p>
        </p:txBody>
      </p:sp>
    </p:spTree>
    <p:extLst>
      <p:ext uri="{BB962C8B-B14F-4D97-AF65-F5344CB8AC3E}">
        <p14:creationId xmlns:p14="http://schemas.microsoft.com/office/powerpoint/2010/main" val="570453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E99D8C-95A1-184C-9A4B-2D2B583668F7}" type="datetime1">
              <a:rPr lang="en-US" smtClean="0"/>
              <a:t>6/4/15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70AF9-5122-F243-831C-A4F46DE05BFE}" type="slidenum">
              <a:rPr lang="en-US" smtClean="0"/>
              <a:t>‹#›</a:t>
            </a:fld>
            <a:endParaRPr lang="en-US"/>
          </a:p>
        </p:txBody>
      </p:sp>
    </p:spTree>
    <p:extLst>
      <p:ext uri="{BB962C8B-B14F-4D97-AF65-F5344CB8AC3E}">
        <p14:creationId xmlns:p14="http://schemas.microsoft.com/office/powerpoint/2010/main" val="2332081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2191D6-FEA0-9849-A671-758B1B4E4679}" type="datetime1">
              <a:rPr lang="en-US" smtClean="0"/>
              <a:t>6/4/15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70AF9-5122-F243-831C-A4F46DE05BFE}" type="slidenum">
              <a:rPr lang="en-US" smtClean="0"/>
              <a:t>‹#›</a:t>
            </a:fld>
            <a:endParaRPr lang="en-US"/>
          </a:p>
        </p:txBody>
      </p:sp>
    </p:spTree>
    <p:extLst>
      <p:ext uri="{BB962C8B-B14F-4D97-AF65-F5344CB8AC3E}">
        <p14:creationId xmlns:p14="http://schemas.microsoft.com/office/powerpoint/2010/main" val="2119962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A44CFC-1567-1A44-9EB5-008EF05AAF08}" type="datetime1">
              <a:rPr lang="en-US" smtClean="0"/>
              <a:t>6/4/15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70AF9-5122-F243-831C-A4F46DE05BFE}" type="slidenum">
              <a:rPr lang="en-US" smtClean="0"/>
              <a:t>‹#›</a:t>
            </a:fld>
            <a:endParaRPr lang="en-US"/>
          </a:p>
        </p:txBody>
      </p:sp>
    </p:spTree>
    <p:extLst>
      <p:ext uri="{BB962C8B-B14F-4D97-AF65-F5344CB8AC3E}">
        <p14:creationId xmlns:p14="http://schemas.microsoft.com/office/powerpoint/2010/main" val="28144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A739B5-7AA3-DC49-B0FB-1983C1616629}" type="datetime1">
              <a:rPr lang="en-US" smtClean="0"/>
              <a:t>6/4/15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70AF9-5122-F243-831C-A4F46DE05BFE}" type="slidenum">
              <a:rPr lang="en-US" smtClean="0"/>
              <a:t>‹#›</a:t>
            </a:fld>
            <a:endParaRPr lang="en-US"/>
          </a:p>
        </p:txBody>
      </p:sp>
    </p:spTree>
    <p:extLst>
      <p:ext uri="{BB962C8B-B14F-4D97-AF65-F5344CB8AC3E}">
        <p14:creationId xmlns:p14="http://schemas.microsoft.com/office/powerpoint/2010/main" val="1641631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E982DF-0F80-0449-828F-B1066D47DC8E}" type="datetime1">
              <a:rPr lang="en-US" smtClean="0"/>
              <a:t>6/4/15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70AF9-5122-F243-831C-A4F46DE05BFE}" type="slidenum">
              <a:rPr lang="en-US" smtClean="0"/>
              <a:t>‹#›</a:t>
            </a:fld>
            <a:endParaRPr lang="en-US"/>
          </a:p>
        </p:txBody>
      </p:sp>
    </p:spTree>
    <p:extLst>
      <p:ext uri="{BB962C8B-B14F-4D97-AF65-F5344CB8AC3E}">
        <p14:creationId xmlns:p14="http://schemas.microsoft.com/office/powerpoint/2010/main" val="167535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818CF4-DF84-7D40-8BD4-B878C5D1B457}" type="datetime1">
              <a:rPr lang="en-US" smtClean="0"/>
              <a:t>6/4/15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770AF9-5122-F243-831C-A4F46DE05BFE}" type="slidenum">
              <a:rPr lang="en-US" smtClean="0"/>
              <a:t>‹#›</a:t>
            </a:fld>
            <a:endParaRPr lang="en-US"/>
          </a:p>
        </p:txBody>
      </p:sp>
    </p:spTree>
    <p:extLst>
      <p:ext uri="{BB962C8B-B14F-4D97-AF65-F5344CB8AC3E}">
        <p14:creationId xmlns:p14="http://schemas.microsoft.com/office/powerpoint/2010/main" val="3339632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CFAC7A-F1DD-F846-9196-1097881B6C1C}" type="datetime1">
              <a:rPr lang="en-US" smtClean="0"/>
              <a:t>6/4/15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770AF9-5122-F243-831C-A4F46DE05BFE}" type="slidenum">
              <a:rPr lang="en-US" smtClean="0"/>
              <a:t>‹#›</a:t>
            </a:fld>
            <a:endParaRPr lang="en-US"/>
          </a:p>
        </p:txBody>
      </p:sp>
    </p:spTree>
    <p:extLst>
      <p:ext uri="{BB962C8B-B14F-4D97-AF65-F5344CB8AC3E}">
        <p14:creationId xmlns:p14="http://schemas.microsoft.com/office/powerpoint/2010/main" val="4272082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441C70-2223-8F49-979C-D61CBB41CFDC}" type="datetime1">
              <a:rPr lang="en-US" smtClean="0"/>
              <a:t>6/4/15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770AF9-5122-F243-831C-A4F46DE05BFE}" type="slidenum">
              <a:rPr lang="en-US" smtClean="0"/>
              <a:t>‹#›</a:t>
            </a:fld>
            <a:endParaRPr lang="en-US"/>
          </a:p>
        </p:txBody>
      </p:sp>
    </p:spTree>
    <p:extLst>
      <p:ext uri="{BB962C8B-B14F-4D97-AF65-F5344CB8AC3E}">
        <p14:creationId xmlns:p14="http://schemas.microsoft.com/office/powerpoint/2010/main" val="3611512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9C8F90-FBE6-5442-BA96-E88D85038623}" type="datetime1">
              <a:rPr lang="en-US" smtClean="0"/>
              <a:t>6/4/15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70AF9-5122-F243-831C-A4F46DE05BFE}" type="slidenum">
              <a:rPr lang="en-US" smtClean="0"/>
              <a:t>‹#›</a:t>
            </a:fld>
            <a:endParaRPr lang="en-US"/>
          </a:p>
        </p:txBody>
      </p:sp>
    </p:spTree>
    <p:extLst>
      <p:ext uri="{BB962C8B-B14F-4D97-AF65-F5344CB8AC3E}">
        <p14:creationId xmlns:p14="http://schemas.microsoft.com/office/powerpoint/2010/main" val="3777812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E5B66E-A494-CD40-B692-A2857FA16F02}" type="datetime1">
              <a:rPr lang="en-US" smtClean="0"/>
              <a:t>6/4/15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70AF9-5122-F243-831C-A4F46DE05BFE}" type="slidenum">
              <a:rPr lang="en-US" smtClean="0"/>
              <a:t>‹#›</a:t>
            </a:fld>
            <a:endParaRPr lang="en-US"/>
          </a:p>
        </p:txBody>
      </p:sp>
    </p:spTree>
    <p:extLst>
      <p:ext uri="{BB962C8B-B14F-4D97-AF65-F5344CB8AC3E}">
        <p14:creationId xmlns:p14="http://schemas.microsoft.com/office/powerpoint/2010/main" val="8565800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BDEABA-A488-E04F-93C3-09A1A1C41117}" type="datetime1">
              <a:rPr lang="en-US" smtClean="0"/>
              <a:t>6/4/15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770AF9-5122-F243-831C-A4F46DE05BFE}" type="slidenum">
              <a:rPr lang="en-US" smtClean="0"/>
              <a:t>‹#›</a:t>
            </a:fld>
            <a:endParaRPr lang="en-US"/>
          </a:p>
        </p:txBody>
      </p:sp>
    </p:spTree>
    <p:extLst>
      <p:ext uri="{BB962C8B-B14F-4D97-AF65-F5344CB8AC3E}">
        <p14:creationId xmlns:p14="http://schemas.microsoft.com/office/powerpoint/2010/main" val="3348043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6.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13.png"/><Relationship Id="rId1" Type="http://schemas.openxmlformats.org/officeDocument/2006/relationships/tags" Target="../tags/tag9.xml"/><Relationship Id="rId2"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14.png"/><Relationship Id="rId1" Type="http://schemas.openxmlformats.org/officeDocument/2006/relationships/tags" Target="../tags/tag10.xml"/><Relationship Id="rId2"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15.png"/><Relationship Id="rId1" Type="http://schemas.openxmlformats.org/officeDocument/2006/relationships/tags" Target="../tags/tag11.xml"/><Relationship Id="rId2"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16.png"/><Relationship Id="rId1" Type="http://schemas.openxmlformats.org/officeDocument/2006/relationships/tags" Target="../tags/tag12.xml"/><Relationship Id="rId2"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17.png"/><Relationship Id="rId1" Type="http://schemas.openxmlformats.org/officeDocument/2006/relationships/tags" Target="../tags/tag13.xml"/><Relationship Id="rId2"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18.png"/><Relationship Id="rId1" Type="http://schemas.openxmlformats.org/officeDocument/2006/relationships/tags" Target="../tags/tag14.xml"/><Relationship Id="rId2"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6.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19.png"/><Relationship Id="rId1" Type="http://schemas.openxmlformats.org/officeDocument/2006/relationships/tags" Target="../tags/tag15.xml"/><Relationship Id="rId2"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20.png"/><Relationship Id="rId1" Type="http://schemas.openxmlformats.org/officeDocument/2006/relationships/tags" Target="../tags/tag16.xml"/><Relationship Id="rId2"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21.png"/><Relationship Id="rId1" Type="http://schemas.openxmlformats.org/officeDocument/2006/relationships/tags" Target="../tags/tag17.xml"/><Relationship Id="rId2"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22.png"/><Relationship Id="rId1" Type="http://schemas.openxmlformats.org/officeDocument/2006/relationships/tags" Target="../tags/tag18.xml"/><Relationship Id="rId2"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23.png"/><Relationship Id="rId1" Type="http://schemas.openxmlformats.org/officeDocument/2006/relationships/tags" Target="../tags/tag19.xml"/><Relationship Id="rId2"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24.png"/><Relationship Id="rId1" Type="http://schemas.openxmlformats.org/officeDocument/2006/relationships/tags" Target="../tags/tag20.xml"/><Relationship Id="rId2"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image" Target="../media/image25.png"/><Relationship Id="rId1" Type="http://schemas.openxmlformats.org/officeDocument/2006/relationships/tags" Target="../tags/tag21.xml"/><Relationship Id="rId2"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image" Target="../media/image26.png"/><Relationship Id="rId1" Type="http://schemas.openxmlformats.org/officeDocument/2006/relationships/tags" Target="../tags/tag22.xml"/><Relationship Id="rId2"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27.png"/><Relationship Id="rId1" Type="http://schemas.openxmlformats.org/officeDocument/2006/relationships/tags" Target="../tags/tag23.xml"/><Relationship Id="rId2"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image" Target="../media/image28.png"/><Relationship Id="rId1" Type="http://schemas.openxmlformats.org/officeDocument/2006/relationships/tags" Target="../tags/tag24.xml"/><Relationship Id="rId2"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1.emf"/><Relationship Id="rId1" Type="http://schemas.openxmlformats.org/officeDocument/2006/relationships/tags" Target="../tags/tag3.xml"/><Relationship Id="rId2"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29.png"/><Relationship Id="rId1" Type="http://schemas.openxmlformats.org/officeDocument/2006/relationships/tags" Target="../tags/tag25.xml"/><Relationship Id="rId2"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image" Target="../media/image30.png"/><Relationship Id="rId1" Type="http://schemas.openxmlformats.org/officeDocument/2006/relationships/tags" Target="../tags/tag26.xml"/><Relationship Id="rId2"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image" Target="../media/image31.png"/><Relationship Id="rId1" Type="http://schemas.openxmlformats.org/officeDocument/2006/relationships/tags" Target="../tags/tag27.xml"/><Relationship Id="rId2"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image" Target="../media/image32.png"/><Relationship Id="rId1" Type="http://schemas.openxmlformats.org/officeDocument/2006/relationships/tags" Target="../tags/tag28.xml"/><Relationship Id="rId2"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tags" Target="../tags/tag29.xml"/><Relationship Id="rId2" Type="http://schemas.openxmlformats.org/officeDocument/2006/relationships/slideLayout" Target="../slideLayouts/slideLayout6.xml"/><Relationship Id="rId3"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1" Type="http://schemas.openxmlformats.org/officeDocument/2006/relationships/tags" Target="../tags/tag30.xml"/><Relationship Id="rId2" Type="http://schemas.openxmlformats.org/officeDocument/2006/relationships/slideLayout" Target="../slideLayouts/slideLayout6.xml"/><Relationship Id="rId3"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11" Type="http://schemas.openxmlformats.org/officeDocument/2006/relationships/image" Target="../media/image39.png"/><Relationship Id="rId12" Type="http://schemas.openxmlformats.org/officeDocument/2006/relationships/image" Target="../media/image40.png"/><Relationship Id="rId13" Type="http://schemas.openxmlformats.org/officeDocument/2006/relationships/oleObject" Target="../embeddings/oleObject2.bin"/><Relationship Id="rId14" Type="http://schemas.openxmlformats.org/officeDocument/2006/relationships/image" Target="../media/image34.emf"/><Relationship Id="rId15" Type="http://schemas.openxmlformats.org/officeDocument/2006/relationships/oleObject" Target="../embeddings/oleObject3.bin"/><Relationship Id="rId1" Type="http://schemas.openxmlformats.org/officeDocument/2006/relationships/vmlDrawing" Target="../drawings/vmlDrawing1.vml"/><Relationship Id="rId2" Type="http://schemas.openxmlformats.org/officeDocument/2006/relationships/tags" Target="../tags/tag31.xml"/><Relationship Id="rId3" Type="http://schemas.openxmlformats.org/officeDocument/2006/relationships/slideLayout" Target="../slideLayouts/slideLayout6.xml"/><Relationship Id="rId4" Type="http://schemas.openxmlformats.org/officeDocument/2006/relationships/notesSlide" Target="../notesSlides/notesSlide31.xml"/><Relationship Id="rId5" Type="http://schemas.openxmlformats.org/officeDocument/2006/relationships/oleObject" Target="../embeddings/oleObject1.bin"/><Relationship Id="rId6" Type="http://schemas.openxmlformats.org/officeDocument/2006/relationships/image" Target="../media/image33.wmf"/><Relationship Id="rId7" Type="http://schemas.openxmlformats.org/officeDocument/2006/relationships/image" Target="../media/image35.png"/><Relationship Id="rId8" Type="http://schemas.openxmlformats.org/officeDocument/2006/relationships/image" Target="../media/image36.png"/><Relationship Id="rId9" Type="http://schemas.openxmlformats.org/officeDocument/2006/relationships/image" Target="../media/image37.png"/><Relationship Id="rId10"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png"/><Relationship Id="rId7" Type="http://schemas.openxmlformats.org/officeDocument/2006/relationships/image" Target="../media/image44.png"/><Relationship Id="rId1" Type="http://schemas.openxmlformats.org/officeDocument/2006/relationships/tags" Target="../tags/tag32.xml"/><Relationship Id="rId2"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oleObject" Target="../embeddings/oleObject4.bin"/><Relationship Id="rId5" Type="http://schemas.openxmlformats.org/officeDocument/2006/relationships/image" Target="../media/image45.wmf"/><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oleObject" Target="../embeddings/oleObject5.bin"/><Relationship Id="rId9" Type="http://schemas.openxmlformats.org/officeDocument/2006/relationships/image" Target="../media/image46.wmf"/><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oleObject" Target="../embeddings/oleObject6.bin"/><Relationship Id="rId5" Type="http://schemas.openxmlformats.org/officeDocument/2006/relationships/image" Target="../media/image45.wmf"/><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oleObject" Target="../embeddings/oleObject7.bin"/><Relationship Id="rId9" Type="http://schemas.openxmlformats.org/officeDocument/2006/relationships/image" Target="../media/image46.wmf"/><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2.png"/><Relationship Id="rId1" Type="http://schemas.openxmlformats.org/officeDocument/2006/relationships/tags" Target="../tags/tag4.xml"/><Relationship Id="rId2"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oleObject" Target="../embeddings/oleObject8.bin"/><Relationship Id="rId5" Type="http://schemas.openxmlformats.org/officeDocument/2006/relationships/image" Target="../media/image49.wmf"/><Relationship Id="rId6" Type="http://schemas.openxmlformats.org/officeDocument/2006/relationships/oleObject" Target="../embeddings/oleObject9.bin"/><Relationship Id="rId7" Type="http://schemas.openxmlformats.org/officeDocument/2006/relationships/image" Target="../media/image50.wmf"/><Relationship Id="rId8" Type="http://schemas.openxmlformats.org/officeDocument/2006/relationships/image" Target="../media/image51.png"/><Relationship Id="rId9" Type="http://schemas.openxmlformats.org/officeDocument/2006/relationships/image" Target="../media/image52.png"/><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oleObject" Target="file:///\\localhost\Users\beaucag\Beaucage%20VII\APS%20meeting%20Baltimore%202013\Macintosh%20HD:Users:beaucag:Beaucage%20VI:Worm%20Like%20Micelle%20Project%20P&amp;G:Surfactant%20Topology%20v2.docx!OLE_LINK3" TargetMode="External"/><Relationship Id="rId4" Type="http://schemas.openxmlformats.org/officeDocument/2006/relationships/image" Target="../media/image53.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5.wmf"/><Relationship Id="rId4"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image" Target="../media/image54.jpeg"/></Relationships>
</file>

<file path=ppt/slides/_rels/slide43.xml.rels><?xml version="1.0" encoding="UTF-8" standalone="yes"?>
<Relationships xmlns="http://schemas.openxmlformats.org/package/2006/relationships"><Relationship Id="rId3" Type="http://schemas.openxmlformats.org/officeDocument/2006/relationships/image" Target="../media/image55.wmf"/><Relationship Id="rId4" Type="http://schemas.openxmlformats.org/officeDocument/2006/relationships/image" Target="../media/image57.png"/><Relationship Id="rId1" Type="http://schemas.openxmlformats.org/officeDocument/2006/relationships/slideLayout" Target="../slideLayouts/slideLayout2.xml"/><Relationship Id="rId2" Type="http://schemas.openxmlformats.org/officeDocument/2006/relationships/image" Target="../media/image54.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3.emf"/><Relationship Id="rId1" Type="http://schemas.openxmlformats.org/officeDocument/2006/relationships/tags" Target="../tags/tag5.xml"/><Relationship Id="rId2"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9.png"/><Relationship Id="rId3" Type="http://schemas.openxmlformats.org/officeDocument/2006/relationships/hyperlink" Target="http://www.eng.uc.edu/~beaucag/SunVideo/SunVideos.html"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4.png"/><Relationship Id="rId1" Type="http://schemas.openxmlformats.org/officeDocument/2006/relationships/tags" Target="../tags/tag6.xml"/><Relationship Id="rId2"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5.png"/><Relationship Id="rId1" Type="http://schemas.openxmlformats.org/officeDocument/2006/relationships/tags" Target="../tags/tag7.xml"/><Relationship Id="rId2"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6.png"/><Relationship Id="rId1" Type="http://schemas.openxmlformats.org/officeDocument/2006/relationships/tags" Target="../tags/tag8.xml"/><Relationship Id="rId2"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335002" y="1018643"/>
            <a:ext cx="8391729" cy="4779469"/>
          </a:xfrm>
        </p:spPr>
        <p:txBody>
          <a:bodyPr>
            <a:normAutofit/>
          </a:bodyPr>
          <a:lstStyle/>
          <a:p>
            <a:r>
              <a:rPr lang="en-US" sz="2400" b="1" dirty="0" smtClean="0"/>
              <a:t>USAXS/SAXS from Organic Pigment Samples</a:t>
            </a:r>
            <a:r>
              <a:rPr lang="en-US" sz="2400" dirty="0"/>
              <a:t/>
            </a:r>
            <a:br>
              <a:rPr lang="en-US" sz="2400" dirty="0"/>
            </a:br>
            <a:r>
              <a:rPr lang="en-US" sz="2400" dirty="0" smtClean="0"/>
              <a:t>August 2014</a:t>
            </a:r>
            <a:br>
              <a:rPr lang="en-US" sz="2400" dirty="0" smtClean="0"/>
            </a:br>
            <a:r>
              <a:rPr lang="en-US" sz="2400" b="1" dirty="0"/>
              <a:t> </a:t>
            </a:r>
            <a:r>
              <a:rPr lang="en-US" sz="2400" dirty="0"/>
              <a:t/>
            </a:r>
            <a:br>
              <a:rPr lang="en-US" sz="2400" dirty="0"/>
            </a:br>
            <a:r>
              <a:rPr lang="en-US" sz="2400" b="1" dirty="0"/>
              <a:t>Dr. Greg Beaucage, University of Cincinnati</a:t>
            </a:r>
            <a:r>
              <a:rPr lang="en-US" sz="2400" dirty="0"/>
              <a:t/>
            </a:r>
            <a:br>
              <a:rPr lang="en-US" sz="2400" dirty="0"/>
            </a:br>
            <a:r>
              <a:rPr lang="en-US" sz="2400" b="1" dirty="0"/>
              <a:t>Ms. </a:t>
            </a:r>
            <a:r>
              <a:rPr lang="en-US" sz="2400" b="1" dirty="0" err="1"/>
              <a:t>Hanqiu</a:t>
            </a:r>
            <a:r>
              <a:rPr lang="en-US" sz="2400" b="1" dirty="0"/>
              <a:t> Jiang, PhD </a:t>
            </a:r>
            <a:r>
              <a:rPr lang="en-US" sz="2400" b="1" dirty="0" smtClean="0"/>
              <a:t>Student, </a:t>
            </a:r>
            <a:r>
              <a:rPr lang="en-US" sz="2400" b="1" dirty="0"/>
              <a:t>University of Cincinnati</a:t>
            </a:r>
            <a:r>
              <a:rPr lang="en-US" sz="2400" dirty="0"/>
              <a:t/>
            </a:r>
            <a:br>
              <a:rPr lang="en-US" sz="2400" dirty="0"/>
            </a:br>
            <a:r>
              <a:rPr lang="en-US" sz="2400" b="1" dirty="0" smtClean="0"/>
              <a:t>Dr. </a:t>
            </a:r>
            <a:r>
              <a:rPr lang="en-US" sz="2400" b="1" dirty="0" err="1" smtClean="0"/>
              <a:t>Karsten</a:t>
            </a:r>
            <a:r>
              <a:rPr lang="en-US" sz="2400" b="1" dirty="0" smtClean="0"/>
              <a:t> </a:t>
            </a:r>
            <a:r>
              <a:rPr lang="en-US" sz="2400" b="1" dirty="0" err="1" smtClean="0"/>
              <a:t>Vogtt</a:t>
            </a:r>
            <a:r>
              <a:rPr lang="en-US" sz="2400" b="1" dirty="0" smtClean="0"/>
              <a:t>, Post Doctoral Scientist, University of Cincinnati</a:t>
            </a:r>
            <a:br>
              <a:rPr lang="en-US" sz="2400" b="1" dirty="0" smtClean="0"/>
            </a:br>
            <a:r>
              <a:rPr lang="en-US" sz="2400" b="1" dirty="0" smtClean="0"/>
              <a:t>Dr</a:t>
            </a:r>
            <a:r>
              <a:rPr lang="en-US" sz="2400" b="1" dirty="0"/>
              <a:t>. Jan </a:t>
            </a:r>
            <a:r>
              <a:rPr lang="en-US" sz="2400" b="1" dirty="0" err="1"/>
              <a:t>Ilavsky</a:t>
            </a:r>
            <a:r>
              <a:rPr lang="en-US" sz="2400" b="1" dirty="0"/>
              <a:t>, Scientist, Argonne National Laboratory</a:t>
            </a:r>
            <a:r>
              <a:rPr lang="en-US" sz="2400" dirty="0"/>
              <a:t/>
            </a:r>
            <a:br>
              <a:rPr lang="en-US" sz="2400" dirty="0"/>
            </a:br>
            <a:r>
              <a:rPr lang="en-US" sz="2400" dirty="0"/>
              <a:t>Department of Chemical and Materials Engineering, University of Cincinnati, Cincinnati OH 45221-0012, 513 373 3454, </a:t>
            </a:r>
            <a:r>
              <a:rPr lang="en-US" sz="2400" dirty="0" err="1"/>
              <a:t>beaucag@uc.edu</a:t>
            </a:r>
            <a:r>
              <a:rPr lang="en-US" sz="2400" dirty="0"/>
              <a:t>, </a:t>
            </a:r>
            <a:r>
              <a:rPr lang="en-US" sz="2400" dirty="0" err="1"/>
              <a:t>gbeaucage@gmail.com</a:t>
            </a:r>
            <a:r>
              <a:rPr lang="en-US" sz="2400" dirty="0"/>
              <a:t/>
            </a:r>
            <a:br>
              <a:rPr lang="en-US" sz="2400" dirty="0"/>
            </a:br>
            <a:endParaRPr lang="en-US" sz="2400" dirty="0"/>
          </a:p>
        </p:txBody>
      </p:sp>
      <p:sp>
        <p:nvSpPr>
          <p:cNvPr id="19" name="Slide Number Placeholder 18"/>
          <p:cNvSpPr>
            <a:spLocks noGrp="1"/>
          </p:cNvSpPr>
          <p:nvPr>
            <p:ph type="sldNum" sz="quarter" idx="12"/>
          </p:nvPr>
        </p:nvSpPr>
        <p:spPr/>
        <p:txBody>
          <a:bodyPr/>
          <a:lstStyle/>
          <a:p>
            <a:fld id="{E0770AF9-5122-F243-831C-A4F46DE05BFE}" type="slidenum">
              <a:rPr lang="en-US" smtClean="0"/>
              <a:t>1</a:t>
            </a:fld>
            <a:endParaRPr lang="en-US"/>
          </a:p>
        </p:txBody>
      </p:sp>
    </p:spTree>
    <p:custDataLst>
      <p:tags r:id="rId1"/>
    </p:custDataLst>
    <p:extLst>
      <p:ext uri="{BB962C8B-B14F-4D97-AF65-F5344CB8AC3E}">
        <p14:creationId xmlns:p14="http://schemas.microsoft.com/office/powerpoint/2010/main" val="30896335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rcRect t="1688" b="1688"/>
          <a:stretch>
            <a:fillRect/>
          </a:stretch>
        </p:blipFill>
        <p:spPr>
          <a:xfrm>
            <a:off x="457200" y="1305163"/>
            <a:ext cx="8229600" cy="4525963"/>
          </a:xfrm>
        </p:spPr>
      </p:pic>
      <p:sp>
        <p:nvSpPr>
          <p:cNvPr id="4" name="Slide Number Placeholder 3"/>
          <p:cNvSpPr>
            <a:spLocks noGrp="1"/>
          </p:cNvSpPr>
          <p:nvPr>
            <p:ph type="sldNum" sz="quarter" idx="12"/>
          </p:nvPr>
        </p:nvSpPr>
        <p:spPr/>
        <p:txBody>
          <a:bodyPr/>
          <a:lstStyle/>
          <a:p>
            <a:fld id="{E0770AF9-5122-F243-831C-A4F46DE05BFE}" type="slidenum">
              <a:rPr lang="en-US" smtClean="0"/>
              <a:t>10</a:t>
            </a:fld>
            <a:endParaRPr lang="en-US"/>
          </a:p>
        </p:txBody>
      </p:sp>
    </p:spTree>
    <p:extLst>
      <p:ext uri="{BB962C8B-B14F-4D97-AF65-F5344CB8AC3E}">
        <p14:creationId xmlns:p14="http://schemas.microsoft.com/office/powerpoint/2010/main" val="3920167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672937" y="818495"/>
            <a:ext cx="862585" cy="1449319"/>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8" name="Group 7"/>
          <p:cNvGrpSpPr/>
          <p:nvPr/>
        </p:nvGrpSpPr>
        <p:grpSpPr>
          <a:xfrm>
            <a:off x="1757337" y="738207"/>
            <a:ext cx="1941131" cy="1609894"/>
            <a:chOff x="2151195" y="854008"/>
            <a:chExt cx="2223015" cy="2043516"/>
          </a:xfrm>
        </p:grpSpPr>
        <p:sp>
          <p:nvSpPr>
            <p:cNvPr id="2" name="Freeform 1"/>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Freeform 2"/>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Freeform 3"/>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8" name="Group 27"/>
          <p:cNvGrpSpPr/>
          <p:nvPr/>
        </p:nvGrpSpPr>
        <p:grpSpPr>
          <a:xfrm>
            <a:off x="4009498" y="647336"/>
            <a:ext cx="2404318" cy="1791637"/>
            <a:chOff x="4744454" y="871524"/>
            <a:chExt cx="2753465" cy="2274210"/>
          </a:xfrm>
        </p:grpSpPr>
        <p:grpSp>
          <p:nvGrpSpPr>
            <p:cNvPr id="29" name="Group 28"/>
            <p:cNvGrpSpPr/>
            <p:nvPr/>
          </p:nvGrpSpPr>
          <p:grpSpPr>
            <a:xfrm>
              <a:off x="4744454" y="871524"/>
              <a:ext cx="2223015" cy="2043516"/>
              <a:chOff x="2151195" y="854008"/>
              <a:chExt cx="2223015" cy="2043516"/>
            </a:xfrm>
          </p:grpSpPr>
          <p:sp>
            <p:nvSpPr>
              <p:cNvPr id="42" name="Freeform 41"/>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Freeform 42"/>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Freeform 43"/>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Freeform 44"/>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Freeform 45"/>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0" name="Group 29"/>
            <p:cNvGrpSpPr/>
            <p:nvPr/>
          </p:nvGrpSpPr>
          <p:grpSpPr>
            <a:xfrm rot="5400000">
              <a:off x="5364653" y="1008286"/>
              <a:ext cx="2223015" cy="2043516"/>
              <a:chOff x="2151195" y="854008"/>
              <a:chExt cx="2223015" cy="2043516"/>
            </a:xfrm>
          </p:grpSpPr>
          <p:sp>
            <p:nvSpPr>
              <p:cNvPr id="37" name="Freeform 36"/>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Freeform 37"/>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Freeform 38"/>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Freeform 39"/>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Freeform 40"/>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1" name="Group 30"/>
            <p:cNvGrpSpPr/>
            <p:nvPr/>
          </p:nvGrpSpPr>
          <p:grpSpPr>
            <a:xfrm rot="5400000">
              <a:off x="5014134" y="1012469"/>
              <a:ext cx="2223015" cy="2043516"/>
              <a:chOff x="2151195" y="854008"/>
              <a:chExt cx="2223015" cy="2043516"/>
            </a:xfrm>
          </p:grpSpPr>
          <p:sp>
            <p:nvSpPr>
              <p:cNvPr id="32" name="Freeform 31"/>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Freeform 32"/>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Freeform 33"/>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Freeform 34"/>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Freeform 35"/>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87" name="Group 86"/>
          <p:cNvGrpSpPr/>
          <p:nvPr/>
        </p:nvGrpSpPr>
        <p:grpSpPr>
          <a:xfrm>
            <a:off x="6583735" y="244561"/>
            <a:ext cx="2404318" cy="2597187"/>
            <a:chOff x="7382602" y="790636"/>
            <a:chExt cx="2548991" cy="2753465"/>
          </a:xfrm>
        </p:grpSpPr>
        <p:grpSp>
          <p:nvGrpSpPr>
            <p:cNvPr id="47" name="Group 46"/>
            <p:cNvGrpSpPr/>
            <p:nvPr/>
          </p:nvGrpSpPr>
          <p:grpSpPr>
            <a:xfrm rot="18660000">
              <a:off x="7189410" y="1030264"/>
              <a:ext cx="2753465" cy="2274210"/>
              <a:chOff x="4744454" y="871524"/>
              <a:chExt cx="2753465" cy="2274210"/>
            </a:xfrm>
          </p:grpSpPr>
          <p:grpSp>
            <p:nvGrpSpPr>
              <p:cNvPr id="48" name="Group 47"/>
              <p:cNvGrpSpPr/>
              <p:nvPr/>
            </p:nvGrpSpPr>
            <p:grpSpPr>
              <a:xfrm>
                <a:off x="4744454" y="871524"/>
                <a:ext cx="2223015" cy="2043516"/>
                <a:chOff x="2151195" y="854008"/>
                <a:chExt cx="2223015" cy="2043516"/>
              </a:xfrm>
            </p:grpSpPr>
            <p:sp>
              <p:nvSpPr>
                <p:cNvPr id="61" name="Freeform 60"/>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 name="Freeform 61"/>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 name="Freeform 62"/>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Freeform 63"/>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Freeform 64"/>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9" name="Group 48"/>
              <p:cNvGrpSpPr/>
              <p:nvPr/>
            </p:nvGrpSpPr>
            <p:grpSpPr>
              <a:xfrm rot="5400000">
                <a:off x="5364653" y="1008286"/>
                <a:ext cx="2223015" cy="2043516"/>
                <a:chOff x="2151195" y="854008"/>
                <a:chExt cx="2223015" cy="2043516"/>
              </a:xfrm>
            </p:grpSpPr>
            <p:sp>
              <p:nvSpPr>
                <p:cNvPr id="56" name="Freeform 55"/>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Freeform 56"/>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Freeform 57"/>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Freeform 58"/>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Freeform 59"/>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0" name="Group 49"/>
              <p:cNvGrpSpPr/>
              <p:nvPr/>
            </p:nvGrpSpPr>
            <p:grpSpPr>
              <a:xfrm rot="5400000">
                <a:off x="5014134" y="1012469"/>
                <a:ext cx="2223015" cy="2043516"/>
                <a:chOff x="2151195" y="854008"/>
                <a:chExt cx="2223015" cy="2043516"/>
              </a:xfrm>
            </p:grpSpPr>
            <p:sp>
              <p:nvSpPr>
                <p:cNvPr id="51" name="Freeform 50"/>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 name="Freeform 51"/>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Freeform 52"/>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Freeform 53"/>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 name="Freeform 54"/>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85" name="Group 84"/>
            <p:cNvGrpSpPr/>
            <p:nvPr/>
          </p:nvGrpSpPr>
          <p:grpSpPr>
            <a:xfrm>
              <a:off x="7382602" y="1114564"/>
              <a:ext cx="2548991" cy="2299721"/>
              <a:chOff x="7178129" y="660820"/>
              <a:chExt cx="2753465" cy="2753465"/>
            </a:xfrm>
          </p:grpSpPr>
          <p:grpSp>
            <p:nvGrpSpPr>
              <p:cNvPr id="27" name="Group 26"/>
              <p:cNvGrpSpPr/>
              <p:nvPr/>
            </p:nvGrpSpPr>
            <p:grpSpPr>
              <a:xfrm>
                <a:off x="7178129" y="813724"/>
                <a:ext cx="2753465" cy="2274210"/>
                <a:chOff x="4744454" y="871524"/>
                <a:chExt cx="2753465" cy="2274210"/>
              </a:xfrm>
            </p:grpSpPr>
            <p:grpSp>
              <p:nvGrpSpPr>
                <p:cNvPr id="9" name="Group 8"/>
                <p:cNvGrpSpPr/>
                <p:nvPr/>
              </p:nvGrpSpPr>
              <p:grpSpPr>
                <a:xfrm>
                  <a:off x="4744454" y="871524"/>
                  <a:ext cx="2223015" cy="2043516"/>
                  <a:chOff x="2151195" y="854008"/>
                  <a:chExt cx="2223015" cy="2043516"/>
                </a:xfrm>
              </p:grpSpPr>
              <p:sp>
                <p:nvSpPr>
                  <p:cNvPr id="10" name="Freeform 9"/>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5" name="Group 14"/>
                <p:cNvGrpSpPr/>
                <p:nvPr/>
              </p:nvGrpSpPr>
              <p:grpSpPr>
                <a:xfrm rot="5400000">
                  <a:off x="5364653" y="1008286"/>
                  <a:ext cx="2223015" cy="2043516"/>
                  <a:chOff x="2151195" y="854008"/>
                  <a:chExt cx="2223015" cy="2043516"/>
                </a:xfrm>
              </p:grpSpPr>
              <p:sp>
                <p:nvSpPr>
                  <p:cNvPr id="16" name="Freeform 15"/>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1" name="Group 20"/>
                <p:cNvGrpSpPr/>
                <p:nvPr/>
              </p:nvGrpSpPr>
              <p:grpSpPr>
                <a:xfrm rot="5400000">
                  <a:off x="5014134" y="1012469"/>
                  <a:ext cx="2223015" cy="2043516"/>
                  <a:chOff x="2151195" y="854008"/>
                  <a:chExt cx="2223015" cy="2043516"/>
                </a:xfrm>
              </p:grpSpPr>
              <p:sp>
                <p:nvSpPr>
                  <p:cNvPr id="22" name="Freeform 21"/>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Freeform 25"/>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66" name="Group 65"/>
              <p:cNvGrpSpPr/>
              <p:nvPr/>
            </p:nvGrpSpPr>
            <p:grpSpPr>
              <a:xfrm rot="17100000">
                <a:off x="7252007" y="900448"/>
                <a:ext cx="2753465" cy="2274210"/>
                <a:chOff x="4744454" y="871524"/>
                <a:chExt cx="2753465" cy="2274210"/>
              </a:xfrm>
            </p:grpSpPr>
            <p:grpSp>
              <p:nvGrpSpPr>
                <p:cNvPr id="67" name="Group 66"/>
                <p:cNvGrpSpPr/>
                <p:nvPr/>
              </p:nvGrpSpPr>
              <p:grpSpPr>
                <a:xfrm>
                  <a:off x="4744454" y="871524"/>
                  <a:ext cx="2223015" cy="2043516"/>
                  <a:chOff x="2151195" y="854008"/>
                  <a:chExt cx="2223015" cy="2043516"/>
                </a:xfrm>
              </p:grpSpPr>
              <p:sp>
                <p:nvSpPr>
                  <p:cNvPr id="80" name="Freeform 79"/>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1" name="Freeform 80"/>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2" name="Freeform 81"/>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3" name="Freeform 82"/>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4" name="Freeform 83"/>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8" name="Group 67"/>
                <p:cNvGrpSpPr/>
                <p:nvPr/>
              </p:nvGrpSpPr>
              <p:grpSpPr>
                <a:xfrm rot="5400000">
                  <a:off x="5364653" y="1008286"/>
                  <a:ext cx="2223015" cy="2043516"/>
                  <a:chOff x="2151195" y="854008"/>
                  <a:chExt cx="2223015" cy="2043516"/>
                </a:xfrm>
              </p:grpSpPr>
              <p:sp>
                <p:nvSpPr>
                  <p:cNvPr id="75" name="Freeform 74"/>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6" name="Freeform 75"/>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7" name="Freeform 76"/>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8" name="Freeform 77"/>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9" name="Freeform 78"/>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9" name="Group 68"/>
                <p:cNvGrpSpPr/>
                <p:nvPr/>
              </p:nvGrpSpPr>
              <p:grpSpPr>
                <a:xfrm rot="5400000">
                  <a:off x="5014134" y="1012469"/>
                  <a:ext cx="2223015" cy="2043516"/>
                  <a:chOff x="2151195" y="854008"/>
                  <a:chExt cx="2223015" cy="2043516"/>
                </a:xfrm>
              </p:grpSpPr>
              <p:sp>
                <p:nvSpPr>
                  <p:cNvPr id="70" name="Freeform 69"/>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1" name="Freeform 70"/>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Freeform 71"/>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3" name="Freeform 72"/>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4" name="Freeform 73"/>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grpSp>
      <p:pic>
        <p:nvPicPr>
          <p:cNvPr id="90" name="Picture 89" descr="plots r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367811" y="-515883"/>
            <a:ext cx="2150839" cy="8554473"/>
          </a:xfrm>
          <a:prstGeom prst="rect">
            <a:avLst/>
          </a:prstGeom>
        </p:spPr>
      </p:pic>
      <p:pic>
        <p:nvPicPr>
          <p:cNvPr id="92" name="Picture 91" descr="Screen Shot 2014-07-29 at 12.00.12 PM.pn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0" y="4735079"/>
            <a:ext cx="9144000" cy="2080319"/>
          </a:xfrm>
          <a:prstGeom prst="rect">
            <a:avLst/>
          </a:prstGeom>
        </p:spPr>
      </p:pic>
      <p:sp>
        <p:nvSpPr>
          <p:cNvPr id="93" name="TextBox 92"/>
          <p:cNvSpPr txBox="1"/>
          <p:nvPr/>
        </p:nvSpPr>
        <p:spPr>
          <a:xfrm>
            <a:off x="3239383" y="134438"/>
            <a:ext cx="2167931" cy="369332"/>
          </a:xfrm>
          <a:prstGeom prst="rect">
            <a:avLst/>
          </a:prstGeom>
          <a:noFill/>
        </p:spPr>
        <p:txBody>
          <a:bodyPr wrap="none" rtlCol="0">
            <a:spAutoFit/>
          </a:bodyPr>
          <a:lstStyle/>
          <a:p>
            <a:r>
              <a:rPr lang="en-US" b="1" dirty="0" smtClean="0"/>
              <a:t>Concentration Series</a:t>
            </a:r>
            <a:endParaRPr lang="en-US" b="1" dirty="0"/>
          </a:p>
        </p:txBody>
      </p:sp>
      <p:sp>
        <p:nvSpPr>
          <p:cNvPr id="94" name="Slide Number Placeholder 93"/>
          <p:cNvSpPr>
            <a:spLocks noGrp="1"/>
          </p:cNvSpPr>
          <p:nvPr>
            <p:ph type="sldNum" sz="quarter" idx="12"/>
          </p:nvPr>
        </p:nvSpPr>
        <p:spPr/>
        <p:txBody>
          <a:bodyPr/>
          <a:lstStyle/>
          <a:p>
            <a:fld id="{E0770AF9-5122-F243-831C-A4F46DE05BFE}" type="slidenum">
              <a:rPr lang="en-US" smtClean="0"/>
              <a:t>11</a:t>
            </a:fld>
            <a:endParaRPr lang="en-US" dirty="0"/>
          </a:p>
        </p:txBody>
      </p:sp>
    </p:spTree>
    <p:extLst>
      <p:ext uri="{BB962C8B-B14F-4D97-AF65-F5344CB8AC3E}">
        <p14:creationId xmlns:p14="http://schemas.microsoft.com/office/powerpoint/2010/main" val="62076146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Box 92"/>
          <p:cNvSpPr txBox="1"/>
          <p:nvPr/>
        </p:nvSpPr>
        <p:spPr>
          <a:xfrm>
            <a:off x="3239383" y="134438"/>
            <a:ext cx="2167931" cy="369332"/>
          </a:xfrm>
          <a:prstGeom prst="rect">
            <a:avLst/>
          </a:prstGeom>
          <a:noFill/>
        </p:spPr>
        <p:txBody>
          <a:bodyPr wrap="none" rtlCol="0">
            <a:spAutoFit/>
          </a:bodyPr>
          <a:lstStyle/>
          <a:p>
            <a:r>
              <a:rPr lang="en-US" b="1" dirty="0" smtClean="0"/>
              <a:t>Concentration Series</a:t>
            </a:r>
            <a:endParaRPr lang="en-US" b="1" dirty="0"/>
          </a:p>
        </p:txBody>
      </p:sp>
      <p:sp>
        <p:nvSpPr>
          <p:cNvPr id="94" name="Slide Number Placeholder 93"/>
          <p:cNvSpPr>
            <a:spLocks noGrp="1"/>
          </p:cNvSpPr>
          <p:nvPr>
            <p:ph type="sldNum" sz="quarter" idx="12"/>
          </p:nvPr>
        </p:nvSpPr>
        <p:spPr/>
        <p:txBody>
          <a:bodyPr/>
          <a:lstStyle/>
          <a:p>
            <a:fld id="{E0770AF9-5122-F243-831C-A4F46DE05BFE}" type="slidenum">
              <a:rPr lang="en-US" smtClean="0"/>
              <a:t>12</a:t>
            </a:fld>
            <a:endParaRPr lang="en-US" dirty="0"/>
          </a:p>
        </p:txBody>
      </p:sp>
      <p:grpSp>
        <p:nvGrpSpPr>
          <p:cNvPr id="88" name="Group 87"/>
          <p:cNvGrpSpPr/>
          <p:nvPr/>
        </p:nvGrpSpPr>
        <p:grpSpPr>
          <a:xfrm>
            <a:off x="794216" y="1059410"/>
            <a:ext cx="4036650" cy="3230880"/>
            <a:chOff x="794216" y="1059410"/>
            <a:chExt cx="4036650" cy="3230880"/>
          </a:xfrm>
        </p:grpSpPr>
        <p:grpSp>
          <p:nvGrpSpPr>
            <p:cNvPr id="95" name="Group 94"/>
            <p:cNvGrpSpPr/>
            <p:nvPr/>
          </p:nvGrpSpPr>
          <p:grpSpPr>
            <a:xfrm>
              <a:off x="887548" y="1241351"/>
              <a:ext cx="954945" cy="711601"/>
              <a:chOff x="4744454" y="871524"/>
              <a:chExt cx="2753465" cy="2274210"/>
            </a:xfrm>
          </p:grpSpPr>
          <p:grpSp>
            <p:nvGrpSpPr>
              <p:cNvPr id="96" name="Group 95"/>
              <p:cNvGrpSpPr/>
              <p:nvPr/>
            </p:nvGrpSpPr>
            <p:grpSpPr>
              <a:xfrm>
                <a:off x="4744454" y="871524"/>
                <a:ext cx="2223015" cy="2043516"/>
                <a:chOff x="2151195" y="854008"/>
                <a:chExt cx="2223015" cy="2043516"/>
              </a:xfrm>
            </p:grpSpPr>
            <p:sp>
              <p:nvSpPr>
                <p:cNvPr id="109" name="Freeform 108"/>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0" name="Freeform 109"/>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1" name="Freeform 110"/>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 name="Freeform 111"/>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Freeform 112"/>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97" name="Group 96"/>
              <p:cNvGrpSpPr/>
              <p:nvPr/>
            </p:nvGrpSpPr>
            <p:grpSpPr>
              <a:xfrm rot="5400000">
                <a:off x="5364653" y="1008286"/>
                <a:ext cx="2223015" cy="2043516"/>
                <a:chOff x="2151195" y="854008"/>
                <a:chExt cx="2223015" cy="2043516"/>
              </a:xfrm>
            </p:grpSpPr>
            <p:sp>
              <p:nvSpPr>
                <p:cNvPr id="104" name="Freeform 103"/>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5" name="Freeform 104"/>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6" name="Freeform 105"/>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7" name="Freeform 106"/>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8" name="Freeform 107"/>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98" name="Group 97"/>
              <p:cNvGrpSpPr/>
              <p:nvPr/>
            </p:nvGrpSpPr>
            <p:grpSpPr>
              <a:xfrm rot="5400000">
                <a:off x="5014134" y="1012469"/>
                <a:ext cx="2223015" cy="2043516"/>
                <a:chOff x="2151195" y="854008"/>
                <a:chExt cx="2223015" cy="2043516"/>
              </a:xfrm>
            </p:grpSpPr>
            <p:sp>
              <p:nvSpPr>
                <p:cNvPr id="99" name="Freeform 98"/>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0" name="Freeform 99"/>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1" name="Freeform 100"/>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2" name="Freeform 101"/>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3" name="Freeform 102"/>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114" name="Group 113"/>
            <p:cNvGrpSpPr/>
            <p:nvPr/>
          </p:nvGrpSpPr>
          <p:grpSpPr>
            <a:xfrm>
              <a:off x="1624505" y="1162446"/>
              <a:ext cx="954945" cy="711601"/>
              <a:chOff x="4744454" y="871524"/>
              <a:chExt cx="2753465" cy="2274210"/>
            </a:xfrm>
          </p:grpSpPr>
          <p:grpSp>
            <p:nvGrpSpPr>
              <p:cNvPr id="115" name="Group 114"/>
              <p:cNvGrpSpPr/>
              <p:nvPr/>
            </p:nvGrpSpPr>
            <p:grpSpPr>
              <a:xfrm>
                <a:off x="4744454" y="871524"/>
                <a:ext cx="2223015" cy="2043516"/>
                <a:chOff x="2151195" y="854008"/>
                <a:chExt cx="2223015" cy="2043516"/>
              </a:xfrm>
            </p:grpSpPr>
            <p:sp>
              <p:nvSpPr>
                <p:cNvPr id="128" name="Freeform 127"/>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9" name="Freeform 128"/>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0" name="Freeform 129"/>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1" name="Freeform 130"/>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2" name="Freeform 131"/>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16" name="Group 115"/>
              <p:cNvGrpSpPr/>
              <p:nvPr/>
            </p:nvGrpSpPr>
            <p:grpSpPr>
              <a:xfrm rot="5400000">
                <a:off x="5364653" y="1008286"/>
                <a:ext cx="2223015" cy="2043516"/>
                <a:chOff x="2151195" y="854008"/>
                <a:chExt cx="2223015" cy="2043516"/>
              </a:xfrm>
            </p:grpSpPr>
            <p:sp>
              <p:nvSpPr>
                <p:cNvPr id="123" name="Freeform 122"/>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4" name="Freeform 123"/>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5" name="Freeform 124"/>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6" name="Freeform 125"/>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7" name="Freeform 126"/>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17" name="Group 116"/>
              <p:cNvGrpSpPr/>
              <p:nvPr/>
            </p:nvGrpSpPr>
            <p:grpSpPr>
              <a:xfrm rot="5400000">
                <a:off x="5014134" y="1012469"/>
                <a:ext cx="2223015" cy="2043516"/>
                <a:chOff x="2151195" y="854008"/>
                <a:chExt cx="2223015" cy="2043516"/>
              </a:xfrm>
            </p:grpSpPr>
            <p:sp>
              <p:nvSpPr>
                <p:cNvPr id="118" name="Freeform 117"/>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 name="Freeform 118"/>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Freeform 119"/>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1" name="Freeform 120"/>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2" name="Freeform 121"/>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133" name="Group 132"/>
            <p:cNvGrpSpPr/>
            <p:nvPr/>
          </p:nvGrpSpPr>
          <p:grpSpPr>
            <a:xfrm>
              <a:off x="2023610" y="1814035"/>
              <a:ext cx="954945" cy="711601"/>
              <a:chOff x="4744454" y="871524"/>
              <a:chExt cx="2753465" cy="2274210"/>
            </a:xfrm>
          </p:grpSpPr>
          <p:grpSp>
            <p:nvGrpSpPr>
              <p:cNvPr id="134" name="Group 133"/>
              <p:cNvGrpSpPr/>
              <p:nvPr/>
            </p:nvGrpSpPr>
            <p:grpSpPr>
              <a:xfrm>
                <a:off x="4744454" y="871524"/>
                <a:ext cx="2223015" cy="2043516"/>
                <a:chOff x="2151195" y="854008"/>
                <a:chExt cx="2223015" cy="2043516"/>
              </a:xfrm>
            </p:grpSpPr>
            <p:sp>
              <p:nvSpPr>
                <p:cNvPr id="147" name="Freeform 146"/>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8" name="Freeform 147"/>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9" name="Freeform 148"/>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0" name="Freeform 149"/>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1" name="Freeform 150"/>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35" name="Group 134"/>
              <p:cNvGrpSpPr/>
              <p:nvPr/>
            </p:nvGrpSpPr>
            <p:grpSpPr>
              <a:xfrm rot="5400000">
                <a:off x="5364653" y="1008286"/>
                <a:ext cx="2223015" cy="2043516"/>
                <a:chOff x="2151195" y="854008"/>
                <a:chExt cx="2223015" cy="2043516"/>
              </a:xfrm>
            </p:grpSpPr>
            <p:sp>
              <p:nvSpPr>
                <p:cNvPr id="142" name="Freeform 141"/>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3" name="Freeform 142"/>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4" name="Freeform 143"/>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5" name="Freeform 144"/>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6" name="Freeform 145"/>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36" name="Group 135"/>
              <p:cNvGrpSpPr/>
              <p:nvPr/>
            </p:nvGrpSpPr>
            <p:grpSpPr>
              <a:xfrm rot="5400000">
                <a:off x="5014134" y="1012469"/>
                <a:ext cx="2223015" cy="2043516"/>
                <a:chOff x="2151195" y="854008"/>
                <a:chExt cx="2223015" cy="2043516"/>
              </a:xfrm>
            </p:grpSpPr>
            <p:sp>
              <p:nvSpPr>
                <p:cNvPr id="137" name="Freeform 136"/>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8" name="Freeform 137"/>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9" name="Freeform 138"/>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0" name="Freeform 139"/>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1" name="Freeform 140"/>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152" name="Group 151"/>
            <p:cNvGrpSpPr/>
            <p:nvPr/>
          </p:nvGrpSpPr>
          <p:grpSpPr>
            <a:xfrm>
              <a:off x="1553815" y="2233216"/>
              <a:ext cx="954945" cy="711601"/>
              <a:chOff x="4744454" y="871524"/>
              <a:chExt cx="2753465" cy="2274210"/>
            </a:xfrm>
          </p:grpSpPr>
          <p:grpSp>
            <p:nvGrpSpPr>
              <p:cNvPr id="153" name="Group 152"/>
              <p:cNvGrpSpPr/>
              <p:nvPr/>
            </p:nvGrpSpPr>
            <p:grpSpPr>
              <a:xfrm>
                <a:off x="4744454" y="871524"/>
                <a:ext cx="2223015" cy="2043516"/>
                <a:chOff x="2151195" y="854008"/>
                <a:chExt cx="2223015" cy="2043516"/>
              </a:xfrm>
            </p:grpSpPr>
            <p:sp>
              <p:nvSpPr>
                <p:cNvPr id="166" name="Freeform 165"/>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7" name="Freeform 166"/>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8" name="Freeform 167"/>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9" name="Freeform 168"/>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0" name="Freeform 169"/>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54" name="Group 153"/>
              <p:cNvGrpSpPr/>
              <p:nvPr/>
            </p:nvGrpSpPr>
            <p:grpSpPr>
              <a:xfrm rot="5400000">
                <a:off x="5364653" y="1008286"/>
                <a:ext cx="2223015" cy="2043516"/>
                <a:chOff x="2151195" y="854008"/>
                <a:chExt cx="2223015" cy="2043516"/>
              </a:xfrm>
            </p:grpSpPr>
            <p:sp>
              <p:nvSpPr>
                <p:cNvPr id="161" name="Freeform 160"/>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2" name="Freeform 161"/>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3" name="Freeform 162"/>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4" name="Freeform 163"/>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5" name="Freeform 164"/>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55" name="Group 154"/>
              <p:cNvGrpSpPr/>
              <p:nvPr/>
            </p:nvGrpSpPr>
            <p:grpSpPr>
              <a:xfrm rot="5400000">
                <a:off x="5014134" y="1012469"/>
                <a:ext cx="2223015" cy="2043516"/>
                <a:chOff x="2151195" y="854008"/>
                <a:chExt cx="2223015" cy="2043516"/>
              </a:xfrm>
            </p:grpSpPr>
            <p:sp>
              <p:nvSpPr>
                <p:cNvPr id="156" name="Freeform 155"/>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7" name="Freeform 156"/>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8" name="Freeform 157"/>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9" name="Freeform 158"/>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0" name="Freeform 159"/>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171" name="Group 170"/>
            <p:cNvGrpSpPr/>
            <p:nvPr/>
          </p:nvGrpSpPr>
          <p:grpSpPr>
            <a:xfrm>
              <a:off x="1895788" y="2745476"/>
              <a:ext cx="954945" cy="711601"/>
              <a:chOff x="4744454" y="871524"/>
              <a:chExt cx="2753465" cy="2274210"/>
            </a:xfrm>
          </p:grpSpPr>
          <p:grpSp>
            <p:nvGrpSpPr>
              <p:cNvPr id="172" name="Group 171"/>
              <p:cNvGrpSpPr/>
              <p:nvPr/>
            </p:nvGrpSpPr>
            <p:grpSpPr>
              <a:xfrm>
                <a:off x="4744454" y="871524"/>
                <a:ext cx="2223015" cy="2043516"/>
                <a:chOff x="2151195" y="854008"/>
                <a:chExt cx="2223015" cy="2043516"/>
              </a:xfrm>
            </p:grpSpPr>
            <p:sp>
              <p:nvSpPr>
                <p:cNvPr id="185" name="Freeform 184"/>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6" name="Freeform 185"/>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7" name="Freeform 186"/>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8" name="Freeform 187"/>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9" name="Freeform 188"/>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73" name="Group 172"/>
              <p:cNvGrpSpPr/>
              <p:nvPr/>
            </p:nvGrpSpPr>
            <p:grpSpPr>
              <a:xfrm rot="5400000">
                <a:off x="5364653" y="1008286"/>
                <a:ext cx="2223015" cy="2043516"/>
                <a:chOff x="2151195" y="854008"/>
                <a:chExt cx="2223015" cy="2043516"/>
              </a:xfrm>
            </p:grpSpPr>
            <p:sp>
              <p:nvSpPr>
                <p:cNvPr id="180" name="Freeform 179"/>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1" name="Freeform 180"/>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2" name="Freeform 181"/>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3" name="Freeform 182"/>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4" name="Freeform 183"/>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74" name="Group 173"/>
              <p:cNvGrpSpPr/>
              <p:nvPr/>
            </p:nvGrpSpPr>
            <p:grpSpPr>
              <a:xfrm rot="5400000">
                <a:off x="5014134" y="1012469"/>
                <a:ext cx="2223015" cy="2043516"/>
                <a:chOff x="2151195" y="854008"/>
                <a:chExt cx="2223015" cy="2043516"/>
              </a:xfrm>
            </p:grpSpPr>
            <p:sp>
              <p:nvSpPr>
                <p:cNvPr id="175" name="Freeform 174"/>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6" name="Freeform 175"/>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7" name="Freeform 176"/>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8" name="Freeform 177"/>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9" name="Freeform 178"/>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190" name="Group 189"/>
            <p:cNvGrpSpPr/>
            <p:nvPr/>
          </p:nvGrpSpPr>
          <p:grpSpPr>
            <a:xfrm>
              <a:off x="2791336" y="1812728"/>
              <a:ext cx="954945" cy="711601"/>
              <a:chOff x="4744454" y="871524"/>
              <a:chExt cx="2753465" cy="2274210"/>
            </a:xfrm>
          </p:grpSpPr>
          <p:grpSp>
            <p:nvGrpSpPr>
              <p:cNvPr id="191" name="Group 190"/>
              <p:cNvGrpSpPr/>
              <p:nvPr/>
            </p:nvGrpSpPr>
            <p:grpSpPr>
              <a:xfrm>
                <a:off x="4744454" y="871524"/>
                <a:ext cx="2223015" cy="2043516"/>
                <a:chOff x="2151195" y="854008"/>
                <a:chExt cx="2223015" cy="2043516"/>
              </a:xfrm>
            </p:grpSpPr>
            <p:sp>
              <p:nvSpPr>
                <p:cNvPr id="204" name="Freeform 203"/>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5" name="Freeform 204"/>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6" name="Freeform 205"/>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7" name="Freeform 206"/>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8" name="Freeform 207"/>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92" name="Group 191"/>
              <p:cNvGrpSpPr/>
              <p:nvPr/>
            </p:nvGrpSpPr>
            <p:grpSpPr>
              <a:xfrm rot="5400000">
                <a:off x="5364653" y="1008286"/>
                <a:ext cx="2223015" cy="2043516"/>
                <a:chOff x="2151195" y="854008"/>
                <a:chExt cx="2223015" cy="2043516"/>
              </a:xfrm>
            </p:grpSpPr>
            <p:sp>
              <p:nvSpPr>
                <p:cNvPr id="199" name="Freeform 198"/>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0" name="Freeform 199"/>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1" name="Freeform 200"/>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2" name="Freeform 201"/>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3" name="Freeform 202"/>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93" name="Group 192"/>
              <p:cNvGrpSpPr/>
              <p:nvPr/>
            </p:nvGrpSpPr>
            <p:grpSpPr>
              <a:xfrm rot="5400000">
                <a:off x="5014134" y="1012469"/>
                <a:ext cx="2223015" cy="2043516"/>
                <a:chOff x="2151195" y="854008"/>
                <a:chExt cx="2223015" cy="2043516"/>
              </a:xfrm>
            </p:grpSpPr>
            <p:sp>
              <p:nvSpPr>
                <p:cNvPr id="194" name="Freeform 193"/>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5" name="Freeform 194"/>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6" name="Freeform 195"/>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7" name="Freeform 196"/>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8" name="Freeform 197"/>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209" name="Group 208"/>
            <p:cNvGrpSpPr/>
            <p:nvPr/>
          </p:nvGrpSpPr>
          <p:grpSpPr>
            <a:xfrm>
              <a:off x="794216" y="2223246"/>
              <a:ext cx="954945" cy="711601"/>
              <a:chOff x="4744454" y="871524"/>
              <a:chExt cx="2753465" cy="2274210"/>
            </a:xfrm>
          </p:grpSpPr>
          <p:grpSp>
            <p:nvGrpSpPr>
              <p:cNvPr id="210" name="Group 209"/>
              <p:cNvGrpSpPr/>
              <p:nvPr/>
            </p:nvGrpSpPr>
            <p:grpSpPr>
              <a:xfrm>
                <a:off x="4744454" y="871524"/>
                <a:ext cx="2223015" cy="2043516"/>
                <a:chOff x="2151195" y="854008"/>
                <a:chExt cx="2223015" cy="2043516"/>
              </a:xfrm>
            </p:grpSpPr>
            <p:sp>
              <p:nvSpPr>
                <p:cNvPr id="223" name="Freeform 222"/>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4" name="Freeform 223"/>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5" name="Freeform 224"/>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6" name="Freeform 225"/>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7" name="Freeform 226"/>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11" name="Group 210"/>
              <p:cNvGrpSpPr/>
              <p:nvPr/>
            </p:nvGrpSpPr>
            <p:grpSpPr>
              <a:xfrm rot="5400000">
                <a:off x="5364653" y="1008286"/>
                <a:ext cx="2223015" cy="2043516"/>
                <a:chOff x="2151195" y="854008"/>
                <a:chExt cx="2223015" cy="2043516"/>
              </a:xfrm>
            </p:grpSpPr>
            <p:sp>
              <p:nvSpPr>
                <p:cNvPr id="218" name="Freeform 217"/>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9" name="Freeform 218"/>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0" name="Freeform 219"/>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1" name="Freeform 220"/>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2" name="Freeform 221"/>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12" name="Group 211"/>
              <p:cNvGrpSpPr/>
              <p:nvPr/>
            </p:nvGrpSpPr>
            <p:grpSpPr>
              <a:xfrm rot="5400000">
                <a:off x="5014134" y="1012469"/>
                <a:ext cx="2223015" cy="2043516"/>
                <a:chOff x="2151195" y="854008"/>
                <a:chExt cx="2223015" cy="2043516"/>
              </a:xfrm>
            </p:grpSpPr>
            <p:sp>
              <p:nvSpPr>
                <p:cNvPr id="213" name="Freeform 212"/>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4" name="Freeform 213"/>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5" name="Freeform 214"/>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6" name="Freeform 215"/>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7" name="Freeform 216"/>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228" name="Group 227"/>
            <p:cNvGrpSpPr/>
            <p:nvPr/>
          </p:nvGrpSpPr>
          <p:grpSpPr>
            <a:xfrm>
              <a:off x="3239383" y="2357899"/>
              <a:ext cx="954945" cy="711601"/>
              <a:chOff x="4744454" y="871524"/>
              <a:chExt cx="2753465" cy="2274210"/>
            </a:xfrm>
          </p:grpSpPr>
          <p:grpSp>
            <p:nvGrpSpPr>
              <p:cNvPr id="229" name="Group 228"/>
              <p:cNvGrpSpPr/>
              <p:nvPr/>
            </p:nvGrpSpPr>
            <p:grpSpPr>
              <a:xfrm>
                <a:off x="4744454" y="871524"/>
                <a:ext cx="2223015" cy="2043516"/>
                <a:chOff x="2151195" y="854008"/>
                <a:chExt cx="2223015" cy="2043516"/>
              </a:xfrm>
            </p:grpSpPr>
            <p:sp>
              <p:nvSpPr>
                <p:cNvPr id="242" name="Freeform 241"/>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3" name="Freeform 242"/>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4" name="Freeform 243"/>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5" name="Freeform 244"/>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6" name="Freeform 245"/>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30" name="Group 229"/>
              <p:cNvGrpSpPr/>
              <p:nvPr/>
            </p:nvGrpSpPr>
            <p:grpSpPr>
              <a:xfrm rot="5400000">
                <a:off x="5364653" y="1008286"/>
                <a:ext cx="2223015" cy="2043516"/>
                <a:chOff x="2151195" y="854008"/>
                <a:chExt cx="2223015" cy="2043516"/>
              </a:xfrm>
            </p:grpSpPr>
            <p:sp>
              <p:nvSpPr>
                <p:cNvPr id="237" name="Freeform 236"/>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8" name="Freeform 237"/>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9" name="Freeform 238"/>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0" name="Freeform 239"/>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1" name="Freeform 240"/>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31" name="Group 230"/>
              <p:cNvGrpSpPr/>
              <p:nvPr/>
            </p:nvGrpSpPr>
            <p:grpSpPr>
              <a:xfrm rot="5400000">
                <a:off x="5014134" y="1012469"/>
                <a:ext cx="2223015" cy="2043516"/>
                <a:chOff x="2151195" y="854008"/>
                <a:chExt cx="2223015" cy="2043516"/>
              </a:xfrm>
            </p:grpSpPr>
            <p:sp>
              <p:nvSpPr>
                <p:cNvPr id="232" name="Freeform 231"/>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3" name="Freeform 232"/>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4" name="Freeform 233"/>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5" name="Freeform 234"/>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6" name="Freeform 235"/>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247" name="Group 246"/>
            <p:cNvGrpSpPr/>
            <p:nvPr/>
          </p:nvGrpSpPr>
          <p:grpSpPr>
            <a:xfrm>
              <a:off x="2597072" y="2958178"/>
              <a:ext cx="954945" cy="711601"/>
              <a:chOff x="4744454" y="871524"/>
              <a:chExt cx="2753465" cy="2274210"/>
            </a:xfrm>
          </p:grpSpPr>
          <p:grpSp>
            <p:nvGrpSpPr>
              <p:cNvPr id="248" name="Group 247"/>
              <p:cNvGrpSpPr/>
              <p:nvPr/>
            </p:nvGrpSpPr>
            <p:grpSpPr>
              <a:xfrm>
                <a:off x="4744454" y="871524"/>
                <a:ext cx="2223015" cy="2043516"/>
                <a:chOff x="2151195" y="854008"/>
                <a:chExt cx="2223015" cy="2043516"/>
              </a:xfrm>
            </p:grpSpPr>
            <p:sp>
              <p:nvSpPr>
                <p:cNvPr id="261" name="Freeform 260"/>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2" name="Freeform 261"/>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3" name="Freeform 262"/>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4" name="Freeform 263"/>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5" name="Freeform 264"/>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49" name="Group 248"/>
              <p:cNvGrpSpPr/>
              <p:nvPr/>
            </p:nvGrpSpPr>
            <p:grpSpPr>
              <a:xfrm rot="5400000">
                <a:off x="5364653" y="1008286"/>
                <a:ext cx="2223015" cy="2043516"/>
                <a:chOff x="2151195" y="854008"/>
                <a:chExt cx="2223015" cy="2043516"/>
              </a:xfrm>
            </p:grpSpPr>
            <p:sp>
              <p:nvSpPr>
                <p:cNvPr id="256" name="Freeform 255"/>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7" name="Freeform 256"/>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8" name="Freeform 257"/>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9" name="Freeform 258"/>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0" name="Freeform 259"/>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50" name="Group 249"/>
              <p:cNvGrpSpPr/>
              <p:nvPr/>
            </p:nvGrpSpPr>
            <p:grpSpPr>
              <a:xfrm rot="5400000">
                <a:off x="5014134" y="1012469"/>
                <a:ext cx="2223015" cy="2043516"/>
                <a:chOff x="2151195" y="854008"/>
                <a:chExt cx="2223015" cy="2043516"/>
              </a:xfrm>
            </p:grpSpPr>
            <p:sp>
              <p:nvSpPr>
                <p:cNvPr id="251" name="Freeform 250"/>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2" name="Freeform 251"/>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3" name="Freeform 252"/>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4" name="Freeform 253"/>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5" name="Freeform 254"/>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266" name="Group 265"/>
            <p:cNvGrpSpPr/>
            <p:nvPr/>
          </p:nvGrpSpPr>
          <p:grpSpPr>
            <a:xfrm>
              <a:off x="3875921" y="2223246"/>
              <a:ext cx="954945" cy="711601"/>
              <a:chOff x="4744454" y="871524"/>
              <a:chExt cx="2753465" cy="2274210"/>
            </a:xfrm>
          </p:grpSpPr>
          <p:grpSp>
            <p:nvGrpSpPr>
              <p:cNvPr id="267" name="Group 266"/>
              <p:cNvGrpSpPr/>
              <p:nvPr/>
            </p:nvGrpSpPr>
            <p:grpSpPr>
              <a:xfrm>
                <a:off x="4744454" y="871524"/>
                <a:ext cx="2223015" cy="2043516"/>
                <a:chOff x="2151195" y="854008"/>
                <a:chExt cx="2223015" cy="2043516"/>
              </a:xfrm>
            </p:grpSpPr>
            <p:sp>
              <p:nvSpPr>
                <p:cNvPr id="280" name="Freeform 279"/>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1" name="Freeform 280"/>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2" name="Freeform 281"/>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3" name="Freeform 282"/>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4" name="Freeform 283"/>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68" name="Group 267"/>
              <p:cNvGrpSpPr/>
              <p:nvPr/>
            </p:nvGrpSpPr>
            <p:grpSpPr>
              <a:xfrm rot="5400000">
                <a:off x="5364653" y="1008286"/>
                <a:ext cx="2223015" cy="2043516"/>
                <a:chOff x="2151195" y="854008"/>
                <a:chExt cx="2223015" cy="2043516"/>
              </a:xfrm>
            </p:grpSpPr>
            <p:sp>
              <p:nvSpPr>
                <p:cNvPr id="275" name="Freeform 274"/>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6" name="Freeform 275"/>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7" name="Freeform 276"/>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8" name="Freeform 277"/>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9" name="Freeform 278"/>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69" name="Group 268"/>
              <p:cNvGrpSpPr/>
              <p:nvPr/>
            </p:nvGrpSpPr>
            <p:grpSpPr>
              <a:xfrm rot="5400000">
                <a:off x="5014134" y="1012469"/>
                <a:ext cx="2223015" cy="2043516"/>
                <a:chOff x="2151195" y="854008"/>
                <a:chExt cx="2223015" cy="2043516"/>
              </a:xfrm>
            </p:grpSpPr>
            <p:sp>
              <p:nvSpPr>
                <p:cNvPr id="270" name="Freeform 269"/>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1" name="Freeform 270"/>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2" name="Freeform 271"/>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3" name="Freeform 272"/>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4" name="Freeform 273"/>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285" name="Group 284"/>
            <p:cNvGrpSpPr/>
            <p:nvPr/>
          </p:nvGrpSpPr>
          <p:grpSpPr>
            <a:xfrm>
              <a:off x="2711333" y="3444036"/>
              <a:ext cx="954945" cy="711601"/>
              <a:chOff x="4744454" y="871524"/>
              <a:chExt cx="2753465" cy="2274210"/>
            </a:xfrm>
          </p:grpSpPr>
          <p:grpSp>
            <p:nvGrpSpPr>
              <p:cNvPr id="286" name="Group 285"/>
              <p:cNvGrpSpPr/>
              <p:nvPr/>
            </p:nvGrpSpPr>
            <p:grpSpPr>
              <a:xfrm>
                <a:off x="4744454" y="871524"/>
                <a:ext cx="2223015" cy="2043516"/>
                <a:chOff x="2151195" y="854008"/>
                <a:chExt cx="2223015" cy="2043516"/>
              </a:xfrm>
            </p:grpSpPr>
            <p:sp>
              <p:nvSpPr>
                <p:cNvPr id="299" name="Freeform 298"/>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0" name="Freeform 299"/>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1" name="Freeform 300"/>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2" name="Freeform 301"/>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3" name="Freeform 302"/>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87" name="Group 286"/>
              <p:cNvGrpSpPr/>
              <p:nvPr/>
            </p:nvGrpSpPr>
            <p:grpSpPr>
              <a:xfrm rot="5400000">
                <a:off x="5364653" y="1008286"/>
                <a:ext cx="2223015" cy="2043516"/>
                <a:chOff x="2151195" y="854008"/>
                <a:chExt cx="2223015" cy="2043516"/>
              </a:xfrm>
            </p:grpSpPr>
            <p:sp>
              <p:nvSpPr>
                <p:cNvPr id="294" name="Freeform 293"/>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5" name="Freeform 294"/>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6" name="Freeform 295"/>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7" name="Freeform 296"/>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8" name="Freeform 297"/>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88" name="Group 287"/>
              <p:cNvGrpSpPr/>
              <p:nvPr/>
            </p:nvGrpSpPr>
            <p:grpSpPr>
              <a:xfrm rot="5400000">
                <a:off x="5014134" y="1012469"/>
                <a:ext cx="2223015" cy="2043516"/>
                <a:chOff x="2151195" y="854008"/>
                <a:chExt cx="2223015" cy="2043516"/>
              </a:xfrm>
            </p:grpSpPr>
            <p:sp>
              <p:nvSpPr>
                <p:cNvPr id="289" name="Freeform 288"/>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0" name="Freeform 289"/>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1" name="Freeform 290"/>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2" name="Freeform 291"/>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3" name="Freeform 292"/>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304" name="Group 303"/>
            <p:cNvGrpSpPr/>
            <p:nvPr/>
          </p:nvGrpSpPr>
          <p:grpSpPr>
            <a:xfrm>
              <a:off x="3407440" y="3578689"/>
              <a:ext cx="954945" cy="711601"/>
              <a:chOff x="4744454" y="871524"/>
              <a:chExt cx="2753465" cy="2274210"/>
            </a:xfrm>
          </p:grpSpPr>
          <p:grpSp>
            <p:nvGrpSpPr>
              <p:cNvPr id="305" name="Group 304"/>
              <p:cNvGrpSpPr/>
              <p:nvPr/>
            </p:nvGrpSpPr>
            <p:grpSpPr>
              <a:xfrm>
                <a:off x="4744454" y="871524"/>
                <a:ext cx="2223015" cy="2043516"/>
                <a:chOff x="2151195" y="854008"/>
                <a:chExt cx="2223015" cy="2043516"/>
              </a:xfrm>
            </p:grpSpPr>
            <p:sp>
              <p:nvSpPr>
                <p:cNvPr id="318" name="Freeform 317"/>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9" name="Freeform 318"/>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0" name="Freeform 319"/>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1" name="Freeform 320"/>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2" name="Freeform 321"/>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06" name="Group 305"/>
              <p:cNvGrpSpPr/>
              <p:nvPr/>
            </p:nvGrpSpPr>
            <p:grpSpPr>
              <a:xfrm rot="5400000">
                <a:off x="5364653" y="1008286"/>
                <a:ext cx="2223015" cy="2043516"/>
                <a:chOff x="2151195" y="854008"/>
                <a:chExt cx="2223015" cy="2043516"/>
              </a:xfrm>
            </p:grpSpPr>
            <p:sp>
              <p:nvSpPr>
                <p:cNvPr id="313" name="Freeform 312"/>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4" name="Freeform 313"/>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5" name="Freeform 314"/>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6" name="Freeform 315"/>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7" name="Freeform 316"/>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07" name="Group 306"/>
              <p:cNvGrpSpPr/>
              <p:nvPr/>
            </p:nvGrpSpPr>
            <p:grpSpPr>
              <a:xfrm rot="5400000">
                <a:off x="5014134" y="1012469"/>
                <a:ext cx="2223015" cy="2043516"/>
                <a:chOff x="2151195" y="854008"/>
                <a:chExt cx="2223015" cy="2043516"/>
              </a:xfrm>
            </p:grpSpPr>
            <p:sp>
              <p:nvSpPr>
                <p:cNvPr id="308" name="Freeform 307"/>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9" name="Freeform 308"/>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0" name="Freeform 309"/>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1" name="Freeform 310"/>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2" name="Freeform 311"/>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323" name="Group 322"/>
            <p:cNvGrpSpPr/>
            <p:nvPr/>
          </p:nvGrpSpPr>
          <p:grpSpPr>
            <a:xfrm>
              <a:off x="816858" y="3192729"/>
              <a:ext cx="954945" cy="711601"/>
              <a:chOff x="4744454" y="871524"/>
              <a:chExt cx="2753465" cy="2274210"/>
            </a:xfrm>
          </p:grpSpPr>
          <p:grpSp>
            <p:nvGrpSpPr>
              <p:cNvPr id="324" name="Group 323"/>
              <p:cNvGrpSpPr/>
              <p:nvPr/>
            </p:nvGrpSpPr>
            <p:grpSpPr>
              <a:xfrm>
                <a:off x="4744454" y="871524"/>
                <a:ext cx="2223015" cy="2043516"/>
                <a:chOff x="2151195" y="854008"/>
                <a:chExt cx="2223015" cy="2043516"/>
              </a:xfrm>
            </p:grpSpPr>
            <p:sp>
              <p:nvSpPr>
                <p:cNvPr id="337" name="Freeform 336"/>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8" name="Freeform 337"/>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9" name="Freeform 338"/>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0" name="Freeform 339"/>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1" name="Freeform 340"/>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25" name="Group 324"/>
              <p:cNvGrpSpPr/>
              <p:nvPr/>
            </p:nvGrpSpPr>
            <p:grpSpPr>
              <a:xfrm rot="5400000">
                <a:off x="5364653" y="1008286"/>
                <a:ext cx="2223015" cy="2043516"/>
                <a:chOff x="2151195" y="854008"/>
                <a:chExt cx="2223015" cy="2043516"/>
              </a:xfrm>
            </p:grpSpPr>
            <p:sp>
              <p:nvSpPr>
                <p:cNvPr id="332" name="Freeform 331"/>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3" name="Freeform 332"/>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4" name="Freeform 333"/>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5" name="Freeform 334"/>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6" name="Freeform 335"/>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26" name="Group 325"/>
              <p:cNvGrpSpPr/>
              <p:nvPr/>
            </p:nvGrpSpPr>
            <p:grpSpPr>
              <a:xfrm rot="5400000">
                <a:off x="5014134" y="1012469"/>
                <a:ext cx="2223015" cy="2043516"/>
                <a:chOff x="2151195" y="854008"/>
                <a:chExt cx="2223015" cy="2043516"/>
              </a:xfrm>
            </p:grpSpPr>
            <p:sp>
              <p:nvSpPr>
                <p:cNvPr id="327" name="Freeform 326"/>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8" name="Freeform 327"/>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9" name="Freeform 328"/>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0" name="Freeform 329"/>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1" name="Freeform 330"/>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342" name="Group 341"/>
            <p:cNvGrpSpPr/>
            <p:nvPr/>
          </p:nvGrpSpPr>
          <p:grpSpPr>
            <a:xfrm>
              <a:off x="3300893" y="1059410"/>
              <a:ext cx="954945" cy="711601"/>
              <a:chOff x="4744454" y="871524"/>
              <a:chExt cx="2753465" cy="2274210"/>
            </a:xfrm>
          </p:grpSpPr>
          <p:grpSp>
            <p:nvGrpSpPr>
              <p:cNvPr id="343" name="Group 342"/>
              <p:cNvGrpSpPr/>
              <p:nvPr/>
            </p:nvGrpSpPr>
            <p:grpSpPr>
              <a:xfrm>
                <a:off x="4744454" y="871524"/>
                <a:ext cx="2223015" cy="2043516"/>
                <a:chOff x="2151195" y="854008"/>
                <a:chExt cx="2223015" cy="2043516"/>
              </a:xfrm>
            </p:grpSpPr>
            <p:sp>
              <p:nvSpPr>
                <p:cNvPr id="356" name="Freeform 355"/>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7" name="Freeform 356"/>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8" name="Freeform 357"/>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9" name="Freeform 358"/>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0" name="Freeform 359"/>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44" name="Group 343"/>
              <p:cNvGrpSpPr/>
              <p:nvPr/>
            </p:nvGrpSpPr>
            <p:grpSpPr>
              <a:xfrm rot="5400000">
                <a:off x="5364653" y="1008286"/>
                <a:ext cx="2223015" cy="2043516"/>
                <a:chOff x="2151195" y="854008"/>
                <a:chExt cx="2223015" cy="2043516"/>
              </a:xfrm>
            </p:grpSpPr>
            <p:sp>
              <p:nvSpPr>
                <p:cNvPr id="351" name="Freeform 350"/>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2" name="Freeform 351"/>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3" name="Freeform 352"/>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4" name="Freeform 353"/>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5" name="Freeform 354"/>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45" name="Group 344"/>
              <p:cNvGrpSpPr/>
              <p:nvPr/>
            </p:nvGrpSpPr>
            <p:grpSpPr>
              <a:xfrm rot="5400000">
                <a:off x="5014134" y="1012469"/>
                <a:ext cx="2223015" cy="2043516"/>
                <a:chOff x="2151195" y="854008"/>
                <a:chExt cx="2223015" cy="2043516"/>
              </a:xfrm>
            </p:grpSpPr>
            <p:sp>
              <p:nvSpPr>
                <p:cNvPr id="346" name="Freeform 345"/>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7" name="Freeform 346"/>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8" name="Freeform 347"/>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9" name="Freeform 348"/>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0" name="Freeform 349"/>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361" name="Group 360"/>
            <p:cNvGrpSpPr/>
            <p:nvPr/>
          </p:nvGrpSpPr>
          <p:grpSpPr>
            <a:xfrm>
              <a:off x="1483125" y="3152012"/>
              <a:ext cx="954945" cy="711601"/>
              <a:chOff x="4744454" y="871524"/>
              <a:chExt cx="2753465" cy="2274210"/>
            </a:xfrm>
          </p:grpSpPr>
          <p:grpSp>
            <p:nvGrpSpPr>
              <p:cNvPr id="362" name="Group 361"/>
              <p:cNvGrpSpPr/>
              <p:nvPr/>
            </p:nvGrpSpPr>
            <p:grpSpPr>
              <a:xfrm>
                <a:off x="4744454" y="871524"/>
                <a:ext cx="2223015" cy="2043516"/>
                <a:chOff x="2151195" y="854008"/>
                <a:chExt cx="2223015" cy="2043516"/>
              </a:xfrm>
            </p:grpSpPr>
            <p:sp>
              <p:nvSpPr>
                <p:cNvPr id="375" name="Freeform 374"/>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6" name="Freeform 375"/>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7" name="Freeform 376"/>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8" name="Freeform 377"/>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9" name="Freeform 378"/>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63" name="Group 362"/>
              <p:cNvGrpSpPr/>
              <p:nvPr/>
            </p:nvGrpSpPr>
            <p:grpSpPr>
              <a:xfrm rot="5400000">
                <a:off x="5364653" y="1008286"/>
                <a:ext cx="2223015" cy="2043516"/>
                <a:chOff x="2151195" y="854008"/>
                <a:chExt cx="2223015" cy="2043516"/>
              </a:xfrm>
            </p:grpSpPr>
            <p:sp>
              <p:nvSpPr>
                <p:cNvPr id="370" name="Freeform 369"/>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1" name="Freeform 370"/>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2" name="Freeform 371"/>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3" name="Freeform 372"/>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4" name="Freeform 373"/>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64" name="Group 363"/>
              <p:cNvGrpSpPr/>
              <p:nvPr/>
            </p:nvGrpSpPr>
            <p:grpSpPr>
              <a:xfrm rot="5400000">
                <a:off x="5014134" y="1012469"/>
                <a:ext cx="2223015" cy="2043516"/>
                <a:chOff x="2151195" y="854008"/>
                <a:chExt cx="2223015" cy="2043516"/>
              </a:xfrm>
            </p:grpSpPr>
            <p:sp>
              <p:nvSpPr>
                <p:cNvPr id="365" name="Freeform 364"/>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6" name="Freeform 365"/>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7" name="Freeform 366"/>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8" name="Freeform 367"/>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9" name="Freeform 368"/>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380" name="Group 379"/>
            <p:cNvGrpSpPr/>
            <p:nvPr/>
          </p:nvGrpSpPr>
          <p:grpSpPr>
            <a:xfrm>
              <a:off x="2740948" y="1208546"/>
              <a:ext cx="954945" cy="711601"/>
              <a:chOff x="4744454" y="871524"/>
              <a:chExt cx="2753465" cy="2274210"/>
            </a:xfrm>
          </p:grpSpPr>
          <p:grpSp>
            <p:nvGrpSpPr>
              <p:cNvPr id="381" name="Group 380"/>
              <p:cNvGrpSpPr/>
              <p:nvPr/>
            </p:nvGrpSpPr>
            <p:grpSpPr>
              <a:xfrm>
                <a:off x="4744454" y="871524"/>
                <a:ext cx="2223015" cy="2043516"/>
                <a:chOff x="2151195" y="854008"/>
                <a:chExt cx="2223015" cy="2043516"/>
              </a:xfrm>
            </p:grpSpPr>
            <p:sp>
              <p:nvSpPr>
                <p:cNvPr id="394" name="Freeform 393"/>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5" name="Freeform 394"/>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6" name="Freeform 395"/>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7" name="Freeform 396"/>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8" name="Freeform 397"/>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82" name="Group 381"/>
              <p:cNvGrpSpPr/>
              <p:nvPr/>
            </p:nvGrpSpPr>
            <p:grpSpPr>
              <a:xfrm rot="5400000">
                <a:off x="5364653" y="1008286"/>
                <a:ext cx="2223015" cy="2043516"/>
                <a:chOff x="2151195" y="854008"/>
                <a:chExt cx="2223015" cy="2043516"/>
              </a:xfrm>
            </p:grpSpPr>
            <p:sp>
              <p:nvSpPr>
                <p:cNvPr id="389" name="Freeform 388"/>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0" name="Freeform 389"/>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1" name="Freeform 390"/>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2" name="Freeform 391"/>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3" name="Freeform 392"/>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83" name="Group 382"/>
              <p:cNvGrpSpPr/>
              <p:nvPr/>
            </p:nvGrpSpPr>
            <p:grpSpPr>
              <a:xfrm rot="5400000">
                <a:off x="5014134" y="1012469"/>
                <a:ext cx="2223015" cy="2043516"/>
                <a:chOff x="2151195" y="854008"/>
                <a:chExt cx="2223015" cy="2043516"/>
              </a:xfrm>
            </p:grpSpPr>
            <p:sp>
              <p:nvSpPr>
                <p:cNvPr id="384" name="Freeform 383"/>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5" name="Freeform 384"/>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6" name="Freeform 385"/>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7" name="Freeform 386"/>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8" name="Freeform 387"/>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pic>
        <p:nvPicPr>
          <p:cNvPr id="400" name="Picture 399"/>
          <p:cNvPicPr>
            <a:picLocks noChangeAspect="1"/>
          </p:cNvPicPr>
          <p:nvPr/>
        </p:nvPicPr>
        <p:blipFill>
          <a:blip r:embed="rId2"/>
          <a:stretch>
            <a:fillRect/>
          </a:stretch>
        </p:blipFill>
        <p:spPr>
          <a:xfrm>
            <a:off x="5217850" y="1803614"/>
            <a:ext cx="2915851" cy="2874393"/>
          </a:xfrm>
          <a:prstGeom prst="rect">
            <a:avLst/>
          </a:prstGeom>
        </p:spPr>
      </p:pic>
    </p:spTree>
    <p:extLst>
      <p:ext uri="{BB962C8B-B14F-4D97-AF65-F5344CB8AC3E}">
        <p14:creationId xmlns:p14="http://schemas.microsoft.com/office/powerpoint/2010/main" val="20468640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Box 92"/>
          <p:cNvSpPr txBox="1"/>
          <p:nvPr/>
        </p:nvSpPr>
        <p:spPr>
          <a:xfrm>
            <a:off x="3239383" y="134438"/>
            <a:ext cx="2167931" cy="369332"/>
          </a:xfrm>
          <a:prstGeom prst="rect">
            <a:avLst/>
          </a:prstGeom>
          <a:noFill/>
        </p:spPr>
        <p:txBody>
          <a:bodyPr wrap="none" rtlCol="0">
            <a:spAutoFit/>
          </a:bodyPr>
          <a:lstStyle/>
          <a:p>
            <a:r>
              <a:rPr lang="en-US" b="1" dirty="0" smtClean="0"/>
              <a:t>Concentration Series</a:t>
            </a:r>
            <a:endParaRPr lang="en-US" b="1" dirty="0"/>
          </a:p>
        </p:txBody>
      </p:sp>
      <p:sp>
        <p:nvSpPr>
          <p:cNvPr id="94" name="Slide Number Placeholder 93"/>
          <p:cNvSpPr>
            <a:spLocks noGrp="1"/>
          </p:cNvSpPr>
          <p:nvPr>
            <p:ph type="sldNum" sz="quarter" idx="12"/>
          </p:nvPr>
        </p:nvSpPr>
        <p:spPr/>
        <p:txBody>
          <a:bodyPr/>
          <a:lstStyle/>
          <a:p>
            <a:fld id="{E0770AF9-5122-F243-831C-A4F46DE05BFE}" type="slidenum">
              <a:rPr lang="en-US" smtClean="0"/>
              <a:t>13</a:t>
            </a:fld>
            <a:endParaRPr lang="en-US" dirty="0"/>
          </a:p>
        </p:txBody>
      </p:sp>
      <p:pic>
        <p:nvPicPr>
          <p:cNvPr id="399" name="Picture 398"/>
          <p:cNvPicPr/>
          <p:nvPr/>
        </p:nvPicPr>
        <p:blipFill>
          <a:blip r:embed="rId2">
            <a:extLst>
              <a:ext uri="{28A0092B-C50C-407E-A947-70E740481C1C}">
                <a14:useLocalDpi xmlns:a14="http://schemas.microsoft.com/office/drawing/2010/main" val="0"/>
              </a:ext>
            </a:extLst>
          </a:blip>
          <a:srcRect/>
          <a:stretch>
            <a:fillRect/>
          </a:stretch>
        </p:blipFill>
        <p:spPr bwMode="auto">
          <a:xfrm>
            <a:off x="5642556" y="2925920"/>
            <a:ext cx="2451735" cy="2186305"/>
          </a:xfrm>
          <a:prstGeom prst="rect">
            <a:avLst/>
          </a:prstGeom>
          <a:noFill/>
          <a:ln>
            <a:noFill/>
          </a:ln>
        </p:spPr>
      </p:pic>
      <p:grpSp>
        <p:nvGrpSpPr>
          <p:cNvPr id="2" name="Group 1"/>
          <p:cNvGrpSpPr/>
          <p:nvPr/>
        </p:nvGrpSpPr>
        <p:grpSpPr>
          <a:xfrm>
            <a:off x="369902" y="3807661"/>
            <a:ext cx="2712584" cy="1849302"/>
            <a:chOff x="134718" y="1088192"/>
            <a:chExt cx="3996862" cy="2724858"/>
          </a:xfrm>
        </p:grpSpPr>
        <p:grpSp>
          <p:nvGrpSpPr>
            <p:cNvPr id="401" name="Group 400"/>
            <p:cNvGrpSpPr/>
            <p:nvPr/>
          </p:nvGrpSpPr>
          <p:grpSpPr>
            <a:xfrm>
              <a:off x="1062909" y="1088192"/>
              <a:ext cx="1784394" cy="1329685"/>
              <a:chOff x="4744454" y="871524"/>
              <a:chExt cx="2753465" cy="2274210"/>
            </a:xfrm>
          </p:grpSpPr>
          <p:grpSp>
            <p:nvGrpSpPr>
              <p:cNvPr id="402" name="Group 401"/>
              <p:cNvGrpSpPr/>
              <p:nvPr/>
            </p:nvGrpSpPr>
            <p:grpSpPr>
              <a:xfrm>
                <a:off x="4744454" y="871524"/>
                <a:ext cx="2223015" cy="2043516"/>
                <a:chOff x="2151195" y="854008"/>
                <a:chExt cx="2223015" cy="2043516"/>
              </a:xfrm>
            </p:grpSpPr>
            <p:sp>
              <p:nvSpPr>
                <p:cNvPr id="415" name="Freeform 414"/>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6" name="Freeform 415"/>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7" name="Freeform 416"/>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8" name="Freeform 417"/>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9" name="Freeform 418"/>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03" name="Group 402"/>
              <p:cNvGrpSpPr/>
              <p:nvPr/>
            </p:nvGrpSpPr>
            <p:grpSpPr>
              <a:xfrm rot="5400000">
                <a:off x="5364653" y="1008286"/>
                <a:ext cx="2223015" cy="2043516"/>
                <a:chOff x="2151195" y="854008"/>
                <a:chExt cx="2223015" cy="2043516"/>
              </a:xfrm>
            </p:grpSpPr>
            <p:sp>
              <p:nvSpPr>
                <p:cNvPr id="410" name="Freeform 409"/>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1" name="Freeform 410"/>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2" name="Freeform 411"/>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3" name="Freeform 412"/>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4" name="Freeform 413"/>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04" name="Group 403"/>
              <p:cNvGrpSpPr/>
              <p:nvPr/>
            </p:nvGrpSpPr>
            <p:grpSpPr>
              <a:xfrm rot="5400000">
                <a:off x="5014134" y="1012469"/>
                <a:ext cx="2223015" cy="2043516"/>
                <a:chOff x="2151195" y="854008"/>
                <a:chExt cx="2223015" cy="2043516"/>
              </a:xfrm>
            </p:grpSpPr>
            <p:sp>
              <p:nvSpPr>
                <p:cNvPr id="405" name="Freeform 404"/>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6" name="Freeform 405"/>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7" name="Freeform 406"/>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8" name="Freeform 407"/>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9" name="Freeform 408"/>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420" name="Group 419"/>
            <p:cNvGrpSpPr/>
            <p:nvPr/>
          </p:nvGrpSpPr>
          <p:grpSpPr>
            <a:xfrm>
              <a:off x="1314926" y="2483365"/>
              <a:ext cx="1784394" cy="1329685"/>
              <a:chOff x="4744454" y="871524"/>
              <a:chExt cx="2753465" cy="2274210"/>
            </a:xfrm>
          </p:grpSpPr>
          <p:grpSp>
            <p:nvGrpSpPr>
              <p:cNvPr id="421" name="Group 420"/>
              <p:cNvGrpSpPr/>
              <p:nvPr/>
            </p:nvGrpSpPr>
            <p:grpSpPr>
              <a:xfrm>
                <a:off x="4744454" y="871524"/>
                <a:ext cx="2223015" cy="2043516"/>
                <a:chOff x="2151195" y="854008"/>
                <a:chExt cx="2223015" cy="2043516"/>
              </a:xfrm>
            </p:grpSpPr>
            <p:sp>
              <p:nvSpPr>
                <p:cNvPr id="434" name="Freeform 433"/>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5" name="Freeform 434"/>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6" name="Freeform 435"/>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7" name="Freeform 436"/>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8" name="Freeform 437"/>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22" name="Group 421"/>
              <p:cNvGrpSpPr/>
              <p:nvPr/>
            </p:nvGrpSpPr>
            <p:grpSpPr>
              <a:xfrm rot="5400000">
                <a:off x="5364653" y="1008286"/>
                <a:ext cx="2223015" cy="2043516"/>
                <a:chOff x="2151195" y="854008"/>
                <a:chExt cx="2223015" cy="2043516"/>
              </a:xfrm>
            </p:grpSpPr>
            <p:sp>
              <p:nvSpPr>
                <p:cNvPr id="429" name="Freeform 428"/>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0" name="Freeform 429"/>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1" name="Freeform 430"/>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2" name="Freeform 431"/>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3" name="Freeform 432"/>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23" name="Group 422"/>
              <p:cNvGrpSpPr/>
              <p:nvPr/>
            </p:nvGrpSpPr>
            <p:grpSpPr>
              <a:xfrm rot="5400000">
                <a:off x="5014134" y="1012469"/>
                <a:ext cx="2223015" cy="2043516"/>
                <a:chOff x="2151195" y="854008"/>
                <a:chExt cx="2223015" cy="2043516"/>
              </a:xfrm>
            </p:grpSpPr>
            <p:sp>
              <p:nvSpPr>
                <p:cNvPr id="424" name="Freeform 423"/>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5" name="Freeform 424"/>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6" name="Freeform 425"/>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7" name="Freeform 426"/>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8" name="Freeform 427"/>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439" name="Group 438"/>
            <p:cNvGrpSpPr/>
            <p:nvPr/>
          </p:nvGrpSpPr>
          <p:grpSpPr>
            <a:xfrm>
              <a:off x="2347186" y="1703689"/>
              <a:ext cx="1784394" cy="1329685"/>
              <a:chOff x="4744454" y="871524"/>
              <a:chExt cx="2753465" cy="2274210"/>
            </a:xfrm>
          </p:grpSpPr>
          <p:grpSp>
            <p:nvGrpSpPr>
              <p:cNvPr id="440" name="Group 439"/>
              <p:cNvGrpSpPr/>
              <p:nvPr/>
            </p:nvGrpSpPr>
            <p:grpSpPr>
              <a:xfrm>
                <a:off x="4744454" y="871524"/>
                <a:ext cx="2223015" cy="2043516"/>
                <a:chOff x="2151195" y="854008"/>
                <a:chExt cx="2223015" cy="2043516"/>
              </a:xfrm>
            </p:grpSpPr>
            <p:sp>
              <p:nvSpPr>
                <p:cNvPr id="453" name="Freeform 452"/>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4" name="Freeform 453"/>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5" name="Freeform 454"/>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6" name="Freeform 455"/>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7" name="Freeform 456"/>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41" name="Group 440"/>
              <p:cNvGrpSpPr/>
              <p:nvPr/>
            </p:nvGrpSpPr>
            <p:grpSpPr>
              <a:xfrm rot="5400000">
                <a:off x="5364653" y="1008286"/>
                <a:ext cx="2223015" cy="2043516"/>
                <a:chOff x="2151195" y="854008"/>
                <a:chExt cx="2223015" cy="2043516"/>
              </a:xfrm>
            </p:grpSpPr>
            <p:sp>
              <p:nvSpPr>
                <p:cNvPr id="448" name="Freeform 447"/>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9" name="Freeform 448"/>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0" name="Freeform 449"/>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1" name="Freeform 450"/>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2" name="Freeform 451"/>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42" name="Group 441"/>
              <p:cNvGrpSpPr/>
              <p:nvPr/>
            </p:nvGrpSpPr>
            <p:grpSpPr>
              <a:xfrm rot="5400000">
                <a:off x="5014134" y="1012469"/>
                <a:ext cx="2223015" cy="2043516"/>
                <a:chOff x="2151195" y="854008"/>
                <a:chExt cx="2223015" cy="2043516"/>
              </a:xfrm>
            </p:grpSpPr>
            <p:sp>
              <p:nvSpPr>
                <p:cNvPr id="443" name="Freeform 442"/>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4" name="Freeform 443"/>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5" name="Freeform 444"/>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6" name="Freeform 445"/>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7" name="Freeform 446"/>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458" name="Group 457"/>
            <p:cNvGrpSpPr/>
            <p:nvPr/>
          </p:nvGrpSpPr>
          <p:grpSpPr>
            <a:xfrm>
              <a:off x="134718" y="1943712"/>
              <a:ext cx="1784394" cy="1329685"/>
              <a:chOff x="4744454" y="871524"/>
              <a:chExt cx="2753465" cy="2274210"/>
            </a:xfrm>
          </p:grpSpPr>
          <p:grpSp>
            <p:nvGrpSpPr>
              <p:cNvPr id="459" name="Group 458"/>
              <p:cNvGrpSpPr/>
              <p:nvPr/>
            </p:nvGrpSpPr>
            <p:grpSpPr>
              <a:xfrm>
                <a:off x="4744454" y="871524"/>
                <a:ext cx="2223015" cy="2043516"/>
                <a:chOff x="2151195" y="854008"/>
                <a:chExt cx="2223015" cy="2043516"/>
              </a:xfrm>
            </p:grpSpPr>
            <p:sp>
              <p:nvSpPr>
                <p:cNvPr id="472" name="Freeform 471"/>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3" name="Freeform 472"/>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4" name="Freeform 473"/>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5" name="Freeform 474"/>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6" name="Freeform 475"/>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60" name="Group 459"/>
              <p:cNvGrpSpPr/>
              <p:nvPr/>
            </p:nvGrpSpPr>
            <p:grpSpPr>
              <a:xfrm rot="5400000">
                <a:off x="5364653" y="1008286"/>
                <a:ext cx="2223015" cy="2043516"/>
                <a:chOff x="2151195" y="854008"/>
                <a:chExt cx="2223015" cy="2043516"/>
              </a:xfrm>
            </p:grpSpPr>
            <p:sp>
              <p:nvSpPr>
                <p:cNvPr id="467" name="Freeform 466"/>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8" name="Freeform 467"/>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9" name="Freeform 468"/>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0" name="Freeform 469"/>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1" name="Freeform 470"/>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61" name="Group 460"/>
              <p:cNvGrpSpPr/>
              <p:nvPr/>
            </p:nvGrpSpPr>
            <p:grpSpPr>
              <a:xfrm rot="5400000">
                <a:off x="5014134" y="1012469"/>
                <a:ext cx="2223015" cy="2043516"/>
                <a:chOff x="2151195" y="854008"/>
                <a:chExt cx="2223015" cy="2043516"/>
              </a:xfrm>
            </p:grpSpPr>
            <p:sp>
              <p:nvSpPr>
                <p:cNvPr id="462" name="Freeform 461"/>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3" name="Freeform 462"/>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4" name="Freeform 463"/>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5" name="Freeform 464"/>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6" name="Freeform 465"/>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grpSp>
        <p:nvGrpSpPr>
          <p:cNvPr id="477" name="Group 476"/>
          <p:cNvGrpSpPr/>
          <p:nvPr/>
        </p:nvGrpSpPr>
        <p:grpSpPr>
          <a:xfrm>
            <a:off x="764936" y="1266247"/>
            <a:ext cx="2712584" cy="1849302"/>
            <a:chOff x="134718" y="1088192"/>
            <a:chExt cx="3996862" cy="2724858"/>
          </a:xfrm>
        </p:grpSpPr>
        <p:grpSp>
          <p:nvGrpSpPr>
            <p:cNvPr id="478" name="Group 477"/>
            <p:cNvGrpSpPr/>
            <p:nvPr/>
          </p:nvGrpSpPr>
          <p:grpSpPr>
            <a:xfrm>
              <a:off x="1062909" y="1088192"/>
              <a:ext cx="1784394" cy="1329685"/>
              <a:chOff x="4744454" y="871524"/>
              <a:chExt cx="2753465" cy="2274210"/>
            </a:xfrm>
          </p:grpSpPr>
          <p:grpSp>
            <p:nvGrpSpPr>
              <p:cNvPr id="536" name="Group 535"/>
              <p:cNvGrpSpPr/>
              <p:nvPr/>
            </p:nvGrpSpPr>
            <p:grpSpPr>
              <a:xfrm>
                <a:off x="4744454" y="871524"/>
                <a:ext cx="2223015" cy="2043516"/>
                <a:chOff x="2151195" y="854008"/>
                <a:chExt cx="2223015" cy="2043516"/>
              </a:xfrm>
            </p:grpSpPr>
            <p:sp>
              <p:nvSpPr>
                <p:cNvPr id="549" name="Freeform 548"/>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0" name="Freeform 549"/>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1" name="Freeform 550"/>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2" name="Freeform 551"/>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3" name="Freeform 552"/>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37" name="Group 536"/>
              <p:cNvGrpSpPr/>
              <p:nvPr/>
            </p:nvGrpSpPr>
            <p:grpSpPr>
              <a:xfrm rot="5400000">
                <a:off x="5364653" y="1008286"/>
                <a:ext cx="2223015" cy="2043516"/>
                <a:chOff x="2151195" y="854008"/>
                <a:chExt cx="2223015" cy="2043516"/>
              </a:xfrm>
            </p:grpSpPr>
            <p:sp>
              <p:nvSpPr>
                <p:cNvPr id="544" name="Freeform 543"/>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5" name="Freeform 544"/>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6" name="Freeform 545"/>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7" name="Freeform 546"/>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8" name="Freeform 547"/>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38" name="Group 537"/>
              <p:cNvGrpSpPr/>
              <p:nvPr/>
            </p:nvGrpSpPr>
            <p:grpSpPr>
              <a:xfrm rot="5400000">
                <a:off x="5014134" y="1012469"/>
                <a:ext cx="2223015" cy="2043516"/>
                <a:chOff x="2151195" y="854008"/>
                <a:chExt cx="2223015" cy="2043516"/>
              </a:xfrm>
            </p:grpSpPr>
            <p:sp>
              <p:nvSpPr>
                <p:cNvPr id="539" name="Freeform 538"/>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0" name="Freeform 539"/>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1" name="Freeform 540"/>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2" name="Freeform 541"/>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3" name="Freeform 542"/>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479" name="Group 478"/>
            <p:cNvGrpSpPr/>
            <p:nvPr/>
          </p:nvGrpSpPr>
          <p:grpSpPr>
            <a:xfrm>
              <a:off x="1314926" y="2483365"/>
              <a:ext cx="1784394" cy="1329685"/>
              <a:chOff x="4744454" y="871524"/>
              <a:chExt cx="2753465" cy="2274210"/>
            </a:xfrm>
          </p:grpSpPr>
          <p:grpSp>
            <p:nvGrpSpPr>
              <p:cNvPr id="518" name="Group 517"/>
              <p:cNvGrpSpPr/>
              <p:nvPr/>
            </p:nvGrpSpPr>
            <p:grpSpPr>
              <a:xfrm>
                <a:off x="4744454" y="871524"/>
                <a:ext cx="2223015" cy="2043516"/>
                <a:chOff x="2151195" y="854008"/>
                <a:chExt cx="2223015" cy="2043516"/>
              </a:xfrm>
            </p:grpSpPr>
            <p:sp>
              <p:nvSpPr>
                <p:cNvPr id="531" name="Freeform 530"/>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2" name="Freeform 531"/>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3" name="Freeform 532"/>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4" name="Freeform 533"/>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5" name="Freeform 534"/>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19" name="Group 518"/>
              <p:cNvGrpSpPr/>
              <p:nvPr/>
            </p:nvGrpSpPr>
            <p:grpSpPr>
              <a:xfrm rot="5400000">
                <a:off x="5364653" y="1008286"/>
                <a:ext cx="2223015" cy="2043516"/>
                <a:chOff x="2151195" y="854008"/>
                <a:chExt cx="2223015" cy="2043516"/>
              </a:xfrm>
            </p:grpSpPr>
            <p:sp>
              <p:nvSpPr>
                <p:cNvPr id="526" name="Freeform 525"/>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7" name="Freeform 526"/>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8" name="Freeform 527"/>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9" name="Freeform 528"/>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0" name="Freeform 529"/>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20" name="Group 519"/>
              <p:cNvGrpSpPr/>
              <p:nvPr/>
            </p:nvGrpSpPr>
            <p:grpSpPr>
              <a:xfrm rot="5400000">
                <a:off x="5014134" y="1012469"/>
                <a:ext cx="2223015" cy="2043516"/>
                <a:chOff x="2151195" y="854008"/>
                <a:chExt cx="2223015" cy="2043516"/>
              </a:xfrm>
            </p:grpSpPr>
            <p:sp>
              <p:nvSpPr>
                <p:cNvPr id="521" name="Freeform 520"/>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2" name="Freeform 521"/>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3" name="Freeform 522"/>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4" name="Freeform 523"/>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5" name="Freeform 524"/>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480" name="Group 479"/>
            <p:cNvGrpSpPr/>
            <p:nvPr/>
          </p:nvGrpSpPr>
          <p:grpSpPr>
            <a:xfrm>
              <a:off x="2347186" y="1703689"/>
              <a:ext cx="1784394" cy="1329685"/>
              <a:chOff x="4744454" y="871524"/>
              <a:chExt cx="2753465" cy="2274210"/>
            </a:xfrm>
          </p:grpSpPr>
          <p:grpSp>
            <p:nvGrpSpPr>
              <p:cNvPr id="500" name="Group 499"/>
              <p:cNvGrpSpPr/>
              <p:nvPr/>
            </p:nvGrpSpPr>
            <p:grpSpPr>
              <a:xfrm>
                <a:off x="4744454" y="871524"/>
                <a:ext cx="2223015" cy="2043516"/>
                <a:chOff x="2151195" y="854008"/>
                <a:chExt cx="2223015" cy="2043516"/>
              </a:xfrm>
            </p:grpSpPr>
            <p:sp>
              <p:nvSpPr>
                <p:cNvPr id="513" name="Freeform 512"/>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4" name="Freeform 513"/>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5" name="Freeform 514"/>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6" name="Freeform 515"/>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7" name="Freeform 516"/>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01" name="Group 500"/>
              <p:cNvGrpSpPr/>
              <p:nvPr/>
            </p:nvGrpSpPr>
            <p:grpSpPr>
              <a:xfrm rot="5400000">
                <a:off x="5364653" y="1008286"/>
                <a:ext cx="2223015" cy="2043516"/>
                <a:chOff x="2151195" y="854008"/>
                <a:chExt cx="2223015" cy="2043516"/>
              </a:xfrm>
            </p:grpSpPr>
            <p:sp>
              <p:nvSpPr>
                <p:cNvPr id="508" name="Freeform 507"/>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9" name="Freeform 508"/>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0" name="Freeform 509"/>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1" name="Freeform 510"/>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2" name="Freeform 511"/>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02" name="Group 501"/>
              <p:cNvGrpSpPr/>
              <p:nvPr/>
            </p:nvGrpSpPr>
            <p:grpSpPr>
              <a:xfrm rot="5400000">
                <a:off x="5014134" y="1012469"/>
                <a:ext cx="2223015" cy="2043516"/>
                <a:chOff x="2151195" y="854008"/>
                <a:chExt cx="2223015" cy="2043516"/>
              </a:xfrm>
            </p:grpSpPr>
            <p:sp>
              <p:nvSpPr>
                <p:cNvPr id="503" name="Freeform 502"/>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4" name="Freeform 503"/>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5" name="Freeform 504"/>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6" name="Freeform 505"/>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7" name="Freeform 506"/>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481" name="Group 480"/>
            <p:cNvGrpSpPr/>
            <p:nvPr/>
          </p:nvGrpSpPr>
          <p:grpSpPr>
            <a:xfrm>
              <a:off x="134718" y="1943712"/>
              <a:ext cx="1784394" cy="1329685"/>
              <a:chOff x="4744454" y="871524"/>
              <a:chExt cx="2753465" cy="2274210"/>
            </a:xfrm>
          </p:grpSpPr>
          <p:grpSp>
            <p:nvGrpSpPr>
              <p:cNvPr id="482" name="Group 481"/>
              <p:cNvGrpSpPr/>
              <p:nvPr/>
            </p:nvGrpSpPr>
            <p:grpSpPr>
              <a:xfrm>
                <a:off x="4744454" y="871524"/>
                <a:ext cx="2223015" cy="2043516"/>
                <a:chOff x="2151195" y="854008"/>
                <a:chExt cx="2223015" cy="2043516"/>
              </a:xfrm>
            </p:grpSpPr>
            <p:sp>
              <p:nvSpPr>
                <p:cNvPr id="495" name="Freeform 494"/>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6" name="Freeform 495"/>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7" name="Freeform 496"/>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8" name="Freeform 497"/>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9" name="Freeform 498"/>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83" name="Group 482"/>
              <p:cNvGrpSpPr/>
              <p:nvPr/>
            </p:nvGrpSpPr>
            <p:grpSpPr>
              <a:xfrm rot="5400000">
                <a:off x="5364653" y="1008286"/>
                <a:ext cx="2223015" cy="2043516"/>
                <a:chOff x="2151195" y="854008"/>
                <a:chExt cx="2223015" cy="2043516"/>
              </a:xfrm>
            </p:grpSpPr>
            <p:sp>
              <p:nvSpPr>
                <p:cNvPr id="490" name="Freeform 489"/>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1" name="Freeform 490"/>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2" name="Freeform 491"/>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3" name="Freeform 492"/>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4" name="Freeform 493"/>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84" name="Group 483"/>
              <p:cNvGrpSpPr/>
              <p:nvPr/>
            </p:nvGrpSpPr>
            <p:grpSpPr>
              <a:xfrm rot="5400000">
                <a:off x="5014134" y="1012469"/>
                <a:ext cx="2223015" cy="2043516"/>
                <a:chOff x="2151195" y="854008"/>
                <a:chExt cx="2223015" cy="2043516"/>
              </a:xfrm>
            </p:grpSpPr>
            <p:sp>
              <p:nvSpPr>
                <p:cNvPr id="485" name="Freeform 484"/>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6" name="Freeform 485"/>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7" name="Freeform 486"/>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8" name="Freeform 487"/>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9" name="Freeform 488"/>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grpSp>
        <p:nvGrpSpPr>
          <p:cNvPr id="554" name="Group 553"/>
          <p:cNvGrpSpPr/>
          <p:nvPr/>
        </p:nvGrpSpPr>
        <p:grpSpPr>
          <a:xfrm>
            <a:off x="4009498" y="647336"/>
            <a:ext cx="2404318" cy="1791637"/>
            <a:chOff x="4744454" y="871524"/>
            <a:chExt cx="2753465" cy="2274210"/>
          </a:xfrm>
        </p:grpSpPr>
        <p:grpSp>
          <p:nvGrpSpPr>
            <p:cNvPr id="555" name="Group 554"/>
            <p:cNvGrpSpPr/>
            <p:nvPr/>
          </p:nvGrpSpPr>
          <p:grpSpPr>
            <a:xfrm>
              <a:off x="4744454" y="871524"/>
              <a:ext cx="2223015" cy="2043516"/>
              <a:chOff x="2151195" y="854008"/>
              <a:chExt cx="2223015" cy="2043516"/>
            </a:xfrm>
          </p:grpSpPr>
          <p:sp>
            <p:nvSpPr>
              <p:cNvPr id="568" name="Freeform 567"/>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9" name="Freeform 568"/>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0" name="Freeform 569"/>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1" name="Freeform 570"/>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2" name="Freeform 571"/>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56" name="Group 555"/>
            <p:cNvGrpSpPr/>
            <p:nvPr/>
          </p:nvGrpSpPr>
          <p:grpSpPr>
            <a:xfrm rot="5400000">
              <a:off x="5364653" y="1008286"/>
              <a:ext cx="2223015" cy="2043516"/>
              <a:chOff x="2151195" y="854008"/>
              <a:chExt cx="2223015" cy="2043516"/>
            </a:xfrm>
          </p:grpSpPr>
          <p:sp>
            <p:nvSpPr>
              <p:cNvPr id="563" name="Freeform 562"/>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4" name="Freeform 563"/>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5" name="Freeform 564"/>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6" name="Freeform 565"/>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7" name="Freeform 566"/>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57" name="Group 556"/>
            <p:cNvGrpSpPr/>
            <p:nvPr/>
          </p:nvGrpSpPr>
          <p:grpSpPr>
            <a:xfrm rot="5400000">
              <a:off x="5014134" y="1012469"/>
              <a:ext cx="2223015" cy="2043516"/>
              <a:chOff x="2151195" y="854008"/>
              <a:chExt cx="2223015" cy="2043516"/>
            </a:xfrm>
          </p:grpSpPr>
          <p:sp>
            <p:nvSpPr>
              <p:cNvPr id="558" name="Freeform 557"/>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9" name="Freeform 558"/>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0" name="Freeform 559"/>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1" name="Freeform 560"/>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2" name="Freeform 561"/>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spTree>
    <p:extLst>
      <p:ext uri="{BB962C8B-B14F-4D97-AF65-F5344CB8AC3E}">
        <p14:creationId xmlns:p14="http://schemas.microsoft.com/office/powerpoint/2010/main" val="56634782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770AF9-5122-F243-831C-A4F46DE05BFE}" type="slidenum">
              <a:rPr lang="en-US" smtClean="0"/>
              <a:t>14</a:t>
            </a:fld>
            <a:endParaRPr lang="en-US"/>
          </a:p>
        </p:txBody>
      </p:sp>
      <p:pic>
        <p:nvPicPr>
          <p:cNvPr id="5" name="Picture 4"/>
          <p:cNvPicPr>
            <a:picLocks noChangeAspect="1"/>
          </p:cNvPicPr>
          <p:nvPr/>
        </p:nvPicPr>
        <p:blipFill>
          <a:blip r:embed="rId4"/>
          <a:stretch>
            <a:fillRect/>
          </a:stretch>
        </p:blipFill>
        <p:spPr>
          <a:xfrm>
            <a:off x="177800" y="0"/>
            <a:ext cx="8782187" cy="6858000"/>
          </a:xfrm>
          <a:prstGeom prst="rect">
            <a:avLst/>
          </a:prstGeom>
        </p:spPr>
      </p:pic>
    </p:spTree>
    <p:custDataLst>
      <p:tags r:id="rId1"/>
    </p:custDataLst>
    <p:extLst>
      <p:ext uri="{BB962C8B-B14F-4D97-AF65-F5344CB8AC3E}">
        <p14:creationId xmlns:p14="http://schemas.microsoft.com/office/powerpoint/2010/main" val="9386955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770AF9-5122-F243-831C-A4F46DE05BFE}" type="slidenum">
              <a:rPr lang="en-US" smtClean="0"/>
              <a:t>15</a:t>
            </a:fld>
            <a:endParaRPr lang="en-US"/>
          </a:p>
        </p:txBody>
      </p:sp>
      <p:pic>
        <p:nvPicPr>
          <p:cNvPr id="3" name="Picture 2"/>
          <p:cNvPicPr>
            <a:picLocks noChangeAspect="1"/>
          </p:cNvPicPr>
          <p:nvPr/>
        </p:nvPicPr>
        <p:blipFill>
          <a:blip r:embed="rId4"/>
          <a:stretch>
            <a:fillRect/>
          </a:stretch>
        </p:blipFill>
        <p:spPr>
          <a:xfrm>
            <a:off x="50800" y="0"/>
            <a:ext cx="9028545" cy="6858000"/>
          </a:xfrm>
          <a:prstGeom prst="rect">
            <a:avLst/>
          </a:prstGeom>
        </p:spPr>
      </p:pic>
    </p:spTree>
    <p:custDataLst>
      <p:tags r:id="rId1"/>
    </p:custDataLst>
    <p:extLst>
      <p:ext uri="{BB962C8B-B14F-4D97-AF65-F5344CB8AC3E}">
        <p14:creationId xmlns:p14="http://schemas.microsoft.com/office/powerpoint/2010/main" val="11170247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770AF9-5122-F243-831C-A4F46DE05BFE}" type="slidenum">
              <a:rPr lang="en-US" smtClean="0"/>
              <a:t>16</a:t>
            </a:fld>
            <a:endParaRPr lang="en-US"/>
          </a:p>
        </p:txBody>
      </p:sp>
      <p:pic>
        <p:nvPicPr>
          <p:cNvPr id="3" name="Picture 2"/>
          <p:cNvPicPr>
            <a:picLocks noChangeAspect="1"/>
          </p:cNvPicPr>
          <p:nvPr/>
        </p:nvPicPr>
        <p:blipFill>
          <a:blip r:embed="rId4"/>
          <a:stretch>
            <a:fillRect/>
          </a:stretch>
        </p:blipFill>
        <p:spPr>
          <a:xfrm>
            <a:off x="482600" y="0"/>
            <a:ext cx="8156448" cy="6858000"/>
          </a:xfrm>
          <a:prstGeom prst="rect">
            <a:avLst/>
          </a:prstGeom>
        </p:spPr>
      </p:pic>
    </p:spTree>
    <p:custDataLst>
      <p:tags r:id="rId1"/>
    </p:custDataLst>
    <p:extLst>
      <p:ext uri="{BB962C8B-B14F-4D97-AF65-F5344CB8AC3E}">
        <p14:creationId xmlns:p14="http://schemas.microsoft.com/office/powerpoint/2010/main" val="20286790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770AF9-5122-F243-831C-A4F46DE05BFE}" type="slidenum">
              <a:rPr lang="en-US" smtClean="0"/>
              <a:t>17</a:t>
            </a:fld>
            <a:endParaRPr lang="en-US"/>
          </a:p>
        </p:txBody>
      </p:sp>
      <p:pic>
        <p:nvPicPr>
          <p:cNvPr id="7" name="Picture 6"/>
          <p:cNvPicPr>
            <a:picLocks noChangeAspect="1"/>
          </p:cNvPicPr>
          <p:nvPr/>
        </p:nvPicPr>
        <p:blipFill>
          <a:blip r:embed="rId4"/>
          <a:stretch>
            <a:fillRect/>
          </a:stretch>
        </p:blipFill>
        <p:spPr>
          <a:xfrm>
            <a:off x="12700" y="0"/>
            <a:ext cx="9111859" cy="6858000"/>
          </a:xfrm>
          <a:prstGeom prst="rect">
            <a:avLst/>
          </a:prstGeom>
        </p:spPr>
      </p:pic>
    </p:spTree>
    <p:custDataLst>
      <p:tags r:id="rId1"/>
    </p:custDataLst>
    <p:extLst>
      <p:ext uri="{BB962C8B-B14F-4D97-AF65-F5344CB8AC3E}">
        <p14:creationId xmlns:p14="http://schemas.microsoft.com/office/powerpoint/2010/main" val="18540991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770AF9-5122-F243-831C-A4F46DE05BFE}" type="slidenum">
              <a:rPr lang="en-US" smtClean="0"/>
              <a:t>18</a:t>
            </a:fld>
            <a:endParaRPr lang="en-US"/>
          </a:p>
        </p:txBody>
      </p:sp>
      <p:pic>
        <p:nvPicPr>
          <p:cNvPr id="2" name="Picture 1"/>
          <p:cNvPicPr>
            <a:picLocks noChangeAspect="1"/>
          </p:cNvPicPr>
          <p:nvPr/>
        </p:nvPicPr>
        <p:blipFill>
          <a:blip r:embed="rId4"/>
          <a:stretch>
            <a:fillRect/>
          </a:stretch>
        </p:blipFill>
        <p:spPr>
          <a:xfrm>
            <a:off x="203200" y="0"/>
            <a:ext cx="8712403" cy="6858000"/>
          </a:xfrm>
          <a:prstGeom prst="rect">
            <a:avLst/>
          </a:prstGeom>
        </p:spPr>
      </p:pic>
    </p:spTree>
    <p:custDataLst>
      <p:tags r:id="rId1"/>
    </p:custDataLst>
    <p:extLst>
      <p:ext uri="{BB962C8B-B14F-4D97-AF65-F5344CB8AC3E}">
        <p14:creationId xmlns:p14="http://schemas.microsoft.com/office/powerpoint/2010/main" val="4237255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770AF9-5122-F243-831C-A4F46DE05BFE}" type="slidenum">
              <a:rPr lang="en-US" smtClean="0"/>
              <a:t>19</a:t>
            </a:fld>
            <a:endParaRPr lang="en-US"/>
          </a:p>
        </p:txBody>
      </p:sp>
      <p:pic>
        <p:nvPicPr>
          <p:cNvPr id="2" name="Picture 1"/>
          <p:cNvPicPr>
            <a:picLocks noChangeAspect="1"/>
          </p:cNvPicPr>
          <p:nvPr/>
        </p:nvPicPr>
        <p:blipFill>
          <a:blip r:embed="rId4"/>
          <a:stretch>
            <a:fillRect/>
          </a:stretch>
        </p:blipFill>
        <p:spPr>
          <a:xfrm>
            <a:off x="101600" y="0"/>
            <a:ext cx="8919607" cy="6858000"/>
          </a:xfrm>
          <a:prstGeom prst="rect">
            <a:avLst/>
          </a:prstGeom>
        </p:spPr>
      </p:pic>
    </p:spTree>
    <p:custDataLst>
      <p:tags r:id="rId1"/>
    </p:custDataLst>
    <p:extLst>
      <p:ext uri="{BB962C8B-B14F-4D97-AF65-F5344CB8AC3E}">
        <p14:creationId xmlns:p14="http://schemas.microsoft.com/office/powerpoint/2010/main" val="42858715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34574" y="1629117"/>
            <a:ext cx="5814412" cy="3693319"/>
          </a:xfrm>
          <a:prstGeom prst="rect">
            <a:avLst/>
          </a:prstGeom>
          <a:noFill/>
        </p:spPr>
        <p:txBody>
          <a:bodyPr wrap="none" rtlCol="0">
            <a:spAutoFit/>
          </a:bodyPr>
          <a:lstStyle/>
          <a:p>
            <a:r>
              <a:rPr lang="en-US" b="1" dirty="0" smtClean="0"/>
              <a:t>Outline:</a:t>
            </a:r>
          </a:p>
          <a:p>
            <a:endParaRPr lang="en-US" dirty="0"/>
          </a:p>
          <a:p>
            <a:r>
              <a:rPr lang="en-US" dirty="0" smtClean="0"/>
              <a:t>	-Example Fit</a:t>
            </a:r>
          </a:p>
          <a:p>
            <a:endParaRPr lang="en-US" dirty="0"/>
          </a:p>
          <a:p>
            <a:r>
              <a:rPr lang="en-US" dirty="0" smtClean="0"/>
              <a:t>	-Table of Fit Results for 0.05% Samples</a:t>
            </a:r>
          </a:p>
          <a:p>
            <a:endParaRPr lang="en-US" dirty="0"/>
          </a:p>
          <a:p>
            <a:r>
              <a:rPr lang="en-US" dirty="0" smtClean="0"/>
              <a:t>	-Plots for Concentration Series and 1µm Films on Mylar</a:t>
            </a:r>
          </a:p>
          <a:p>
            <a:endParaRPr lang="en-US" dirty="0"/>
          </a:p>
          <a:p>
            <a:r>
              <a:rPr lang="en-US" dirty="0" smtClean="0"/>
              <a:t>	</a:t>
            </a:r>
            <a:r>
              <a:rPr lang="en-US" dirty="0"/>
              <a:t>-Plots of Sample Groups for </a:t>
            </a:r>
            <a:r>
              <a:rPr lang="en-US" dirty="0" smtClean="0"/>
              <a:t>Comparison</a:t>
            </a:r>
            <a:endParaRPr lang="en-US" dirty="0"/>
          </a:p>
          <a:p>
            <a:endParaRPr lang="en-US" dirty="0"/>
          </a:p>
          <a:p>
            <a:r>
              <a:rPr lang="en-US" dirty="0" smtClean="0"/>
              <a:t>	-Summary</a:t>
            </a:r>
          </a:p>
          <a:p>
            <a:endParaRPr lang="en-US" dirty="0"/>
          </a:p>
          <a:p>
            <a:endParaRPr lang="en-US" dirty="0"/>
          </a:p>
        </p:txBody>
      </p:sp>
      <p:sp>
        <p:nvSpPr>
          <p:cNvPr id="4" name="Slide Number Placeholder 3"/>
          <p:cNvSpPr>
            <a:spLocks noGrp="1"/>
          </p:cNvSpPr>
          <p:nvPr>
            <p:ph type="sldNum" sz="quarter" idx="12"/>
          </p:nvPr>
        </p:nvSpPr>
        <p:spPr/>
        <p:txBody>
          <a:bodyPr/>
          <a:lstStyle/>
          <a:p>
            <a:fld id="{E0770AF9-5122-F243-831C-A4F46DE05BFE}" type="slidenum">
              <a:rPr lang="en-US" smtClean="0"/>
              <a:t>2</a:t>
            </a:fld>
            <a:endParaRPr lang="en-US"/>
          </a:p>
        </p:txBody>
      </p:sp>
    </p:spTree>
    <p:custDataLst>
      <p:tags r:id="rId1"/>
    </p:custDataLst>
    <p:extLst>
      <p:ext uri="{BB962C8B-B14F-4D97-AF65-F5344CB8AC3E}">
        <p14:creationId xmlns:p14="http://schemas.microsoft.com/office/powerpoint/2010/main" val="4520012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770AF9-5122-F243-831C-A4F46DE05BFE}" type="slidenum">
              <a:rPr lang="en-US" smtClean="0"/>
              <a:t>20</a:t>
            </a:fld>
            <a:endParaRPr lang="en-US"/>
          </a:p>
        </p:txBody>
      </p:sp>
      <p:pic>
        <p:nvPicPr>
          <p:cNvPr id="3" name="Picture 2"/>
          <p:cNvPicPr>
            <a:picLocks noChangeAspect="1"/>
          </p:cNvPicPr>
          <p:nvPr/>
        </p:nvPicPr>
        <p:blipFill>
          <a:blip r:embed="rId4"/>
          <a:stretch>
            <a:fillRect/>
          </a:stretch>
        </p:blipFill>
        <p:spPr>
          <a:xfrm>
            <a:off x="381000" y="0"/>
            <a:ext cx="8367560" cy="6858000"/>
          </a:xfrm>
          <a:prstGeom prst="rect">
            <a:avLst/>
          </a:prstGeom>
        </p:spPr>
      </p:pic>
    </p:spTree>
    <p:custDataLst>
      <p:tags r:id="rId1"/>
    </p:custDataLst>
    <p:extLst>
      <p:ext uri="{BB962C8B-B14F-4D97-AF65-F5344CB8AC3E}">
        <p14:creationId xmlns:p14="http://schemas.microsoft.com/office/powerpoint/2010/main" val="25636463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770AF9-5122-F243-831C-A4F46DE05BFE}" type="slidenum">
              <a:rPr lang="en-US" smtClean="0"/>
              <a:t>21</a:t>
            </a:fld>
            <a:endParaRPr lang="en-US"/>
          </a:p>
        </p:txBody>
      </p:sp>
      <p:pic>
        <p:nvPicPr>
          <p:cNvPr id="3" name="Picture 2"/>
          <p:cNvPicPr>
            <a:picLocks noChangeAspect="1"/>
          </p:cNvPicPr>
          <p:nvPr/>
        </p:nvPicPr>
        <p:blipFill>
          <a:blip r:embed="rId4"/>
          <a:stretch>
            <a:fillRect/>
          </a:stretch>
        </p:blipFill>
        <p:spPr>
          <a:xfrm>
            <a:off x="1041400" y="0"/>
            <a:ext cx="7039369" cy="6858000"/>
          </a:xfrm>
          <a:prstGeom prst="rect">
            <a:avLst/>
          </a:prstGeom>
        </p:spPr>
      </p:pic>
    </p:spTree>
    <p:custDataLst>
      <p:tags r:id="rId1"/>
    </p:custDataLst>
    <p:extLst>
      <p:ext uri="{BB962C8B-B14F-4D97-AF65-F5344CB8AC3E}">
        <p14:creationId xmlns:p14="http://schemas.microsoft.com/office/powerpoint/2010/main" val="10047778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770AF9-5122-F243-831C-A4F46DE05BFE}" type="slidenum">
              <a:rPr lang="en-US" smtClean="0"/>
              <a:t>22</a:t>
            </a:fld>
            <a:endParaRPr lang="en-US"/>
          </a:p>
        </p:txBody>
      </p:sp>
      <p:pic>
        <p:nvPicPr>
          <p:cNvPr id="2" name="Picture 1"/>
          <p:cNvPicPr>
            <a:picLocks noChangeAspect="1"/>
          </p:cNvPicPr>
          <p:nvPr/>
        </p:nvPicPr>
        <p:blipFill>
          <a:blip r:embed="rId4"/>
          <a:stretch>
            <a:fillRect/>
          </a:stretch>
        </p:blipFill>
        <p:spPr>
          <a:xfrm>
            <a:off x="38100" y="0"/>
            <a:ext cx="9043623" cy="6858000"/>
          </a:xfrm>
          <a:prstGeom prst="rect">
            <a:avLst/>
          </a:prstGeom>
        </p:spPr>
      </p:pic>
    </p:spTree>
    <p:custDataLst>
      <p:tags r:id="rId1"/>
    </p:custDataLst>
    <p:extLst>
      <p:ext uri="{BB962C8B-B14F-4D97-AF65-F5344CB8AC3E}">
        <p14:creationId xmlns:p14="http://schemas.microsoft.com/office/powerpoint/2010/main" val="2536423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770AF9-5122-F243-831C-A4F46DE05BFE}" type="slidenum">
              <a:rPr lang="en-US" smtClean="0"/>
              <a:t>23</a:t>
            </a:fld>
            <a:endParaRPr lang="en-US"/>
          </a:p>
        </p:txBody>
      </p:sp>
      <p:pic>
        <p:nvPicPr>
          <p:cNvPr id="2" name="Picture 1"/>
          <p:cNvPicPr>
            <a:picLocks noChangeAspect="1"/>
          </p:cNvPicPr>
          <p:nvPr/>
        </p:nvPicPr>
        <p:blipFill>
          <a:blip r:embed="rId4"/>
          <a:stretch>
            <a:fillRect/>
          </a:stretch>
        </p:blipFill>
        <p:spPr>
          <a:xfrm>
            <a:off x="50800" y="0"/>
            <a:ext cx="9029863" cy="6858000"/>
          </a:xfrm>
          <a:prstGeom prst="rect">
            <a:avLst/>
          </a:prstGeom>
        </p:spPr>
      </p:pic>
    </p:spTree>
    <p:custDataLst>
      <p:tags r:id="rId1"/>
    </p:custDataLst>
    <p:extLst>
      <p:ext uri="{BB962C8B-B14F-4D97-AF65-F5344CB8AC3E}">
        <p14:creationId xmlns:p14="http://schemas.microsoft.com/office/powerpoint/2010/main" val="12487913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770AF9-5122-F243-831C-A4F46DE05BFE}" type="slidenum">
              <a:rPr lang="en-US" smtClean="0"/>
              <a:t>24</a:t>
            </a:fld>
            <a:endParaRPr lang="en-US"/>
          </a:p>
        </p:txBody>
      </p:sp>
      <p:pic>
        <p:nvPicPr>
          <p:cNvPr id="2" name="Picture 1"/>
          <p:cNvPicPr>
            <a:picLocks noChangeAspect="1"/>
          </p:cNvPicPr>
          <p:nvPr/>
        </p:nvPicPr>
        <p:blipFill>
          <a:blip r:embed="rId4"/>
          <a:stretch>
            <a:fillRect/>
          </a:stretch>
        </p:blipFill>
        <p:spPr>
          <a:xfrm>
            <a:off x="88900" y="0"/>
            <a:ext cx="8945217" cy="6858000"/>
          </a:xfrm>
          <a:prstGeom prst="rect">
            <a:avLst/>
          </a:prstGeom>
        </p:spPr>
      </p:pic>
    </p:spTree>
    <p:custDataLst>
      <p:tags r:id="rId1"/>
    </p:custDataLst>
    <p:extLst>
      <p:ext uri="{BB962C8B-B14F-4D97-AF65-F5344CB8AC3E}">
        <p14:creationId xmlns:p14="http://schemas.microsoft.com/office/powerpoint/2010/main" val="31057688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770AF9-5122-F243-831C-A4F46DE05BFE}" type="slidenum">
              <a:rPr lang="en-US" smtClean="0"/>
              <a:t>25</a:t>
            </a:fld>
            <a:endParaRPr lang="en-US"/>
          </a:p>
        </p:txBody>
      </p:sp>
      <p:pic>
        <p:nvPicPr>
          <p:cNvPr id="2" name="Picture 1"/>
          <p:cNvPicPr>
            <a:picLocks noChangeAspect="1"/>
          </p:cNvPicPr>
          <p:nvPr/>
        </p:nvPicPr>
        <p:blipFill>
          <a:blip r:embed="rId4"/>
          <a:stretch>
            <a:fillRect/>
          </a:stretch>
        </p:blipFill>
        <p:spPr>
          <a:xfrm>
            <a:off x="469900" y="0"/>
            <a:ext cx="8195452" cy="6858000"/>
          </a:xfrm>
          <a:prstGeom prst="rect">
            <a:avLst/>
          </a:prstGeom>
        </p:spPr>
      </p:pic>
    </p:spTree>
    <p:custDataLst>
      <p:tags r:id="rId1"/>
    </p:custDataLst>
    <p:extLst>
      <p:ext uri="{BB962C8B-B14F-4D97-AF65-F5344CB8AC3E}">
        <p14:creationId xmlns:p14="http://schemas.microsoft.com/office/powerpoint/2010/main" val="24570054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770AF9-5122-F243-831C-A4F46DE05BFE}" type="slidenum">
              <a:rPr lang="en-US" smtClean="0"/>
              <a:t>26</a:t>
            </a:fld>
            <a:endParaRPr lang="en-US"/>
          </a:p>
        </p:txBody>
      </p:sp>
      <p:pic>
        <p:nvPicPr>
          <p:cNvPr id="2" name="Picture 1"/>
          <p:cNvPicPr>
            <a:picLocks noChangeAspect="1"/>
          </p:cNvPicPr>
          <p:nvPr/>
        </p:nvPicPr>
        <p:blipFill>
          <a:blip r:embed="rId4"/>
          <a:stretch>
            <a:fillRect/>
          </a:stretch>
        </p:blipFill>
        <p:spPr>
          <a:xfrm>
            <a:off x="215900" y="0"/>
            <a:ext cx="8704385" cy="6858000"/>
          </a:xfrm>
          <a:prstGeom prst="rect">
            <a:avLst/>
          </a:prstGeom>
        </p:spPr>
      </p:pic>
    </p:spTree>
    <p:custDataLst>
      <p:tags r:id="rId1"/>
    </p:custDataLst>
    <p:extLst>
      <p:ext uri="{BB962C8B-B14F-4D97-AF65-F5344CB8AC3E}">
        <p14:creationId xmlns:p14="http://schemas.microsoft.com/office/powerpoint/2010/main" val="34880312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770AF9-5122-F243-831C-A4F46DE05BFE}" type="slidenum">
              <a:rPr lang="en-US" smtClean="0"/>
              <a:t>27</a:t>
            </a:fld>
            <a:endParaRPr lang="en-US"/>
          </a:p>
        </p:txBody>
      </p:sp>
      <p:pic>
        <p:nvPicPr>
          <p:cNvPr id="2" name="Picture 1"/>
          <p:cNvPicPr>
            <a:picLocks noChangeAspect="1"/>
          </p:cNvPicPr>
          <p:nvPr/>
        </p:nvPicPr>
        <p:blipFill>
          <a:blip r:embed="rId4"/>
          <a:stretch>
            <a:fillRect/>
          </a:stretch>
        </p:blipFill>
        <p:spPr>
          <a:xfrm>
            <a:off x="12700" y="0"/>
            <a:ext cx="9115425" cy="6858000"/>
          </a:xfrm>
          <a:prstGeom prst="rect">
            <a:avLst/>
          </a:prstGeom>
        </p:spPr>
      </p:pic>
    </p:spTree>
    <p:custDataLst>
      <p:tags r:id="rId1"/>
    </p:custDataLst>
    <p:extLst>
      <p:ext uri="{BB962C8B-B14F-4D97-AF65-F5344CB8AC3E}">
        <p14:creationId xmlns:p14="http://schemas.microsoft.com/office/powerpoint/2010/main" val="23508121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770AF9-5122-F243-831C-A4F46DE05BFE}" type="slidenum">
              <a:rPr lang="en-US" smtClean="0"/>
              <a:t>28</a:t>
            </a:fld>
            <a:endParaRPr lang="en-US"/>
          </a:p>
        </p:txBody>
      </p:sp>
      <p:pic>
        <p:nvPicPr>
          <p:cNvPr id="2" name="Picture 1"/>
          <p:cNvPicPr>
            <a:picLocks noChangeAspect="1"/>
          </p:cNvPicPr>
          <p:nvPr/>
        </p:nvPicPr>
        <p:blipFill>
          <a:blip r:embed="rId4"/>
          <a:stretch>
            <a:fillRect/>
          </a:stretch>
        </p:blipFill>
        <p:spPr>
          <a:xfrm>
            <a:off x="279400" y="0"/>
            <a:ext cx="8562922" cy="6858000"/>
          </a:xfrm>
          <a:prstGeom prst="rect">
            <a:avLst/>
          </a:prstGeom>
        </p:spPr>
      </p:pic>
    </p:spTree>
    <p:custDataLst>
      <p:tags r:id="rId1"/>
    </p:custDataLst>
    <p:extLst>
      <p:ext uri="{BB962C8B-B14F-4D97-AF65-F5344CB8AC3E}">
        <p14:creationId xmlns:p14="http://schemas.microsoft.com/office/powerpoint/2010/main" val="56426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770AF9-5122-F243-831C-A4F46DE05BFE}" type="slidenum">
              <a:rPr lang="en-US" smtClean="0"/>
              <a:t>29</a:t>
            </a:fld>
            <a:endParaRPr lang="en-US"/>
          </a:p>
        </p:txBody>
      </p:sp>
      <p:pic>
        <p:nvPicPr>
          <p:cNvPr id="2" name="Picture 1"/>
          <p:cNvPicPr>
            <a:picLocks noChangeAspect="1"/>
          </p:cNvPicPr>
          <p:nvPr/>
        </p:nvPicPr>
        <p:blipFill>
          <a:blip r:embed="rId4"/>
          <a:stretch>
            <a:fillRect/>
          </a:stretch>
        </p:blipFill>
        <p:spPr>
          <a:xfrm>
            <a:off x="342900" y="0"/>
            <a:ext cx="8441422" cy="6858000"/>
          </a:xfrm>
          <a:prstGeom prst="rect">
            <a:avLst/>
          </a:prstGeom>
        </p:spPr>
      </p:pic>
    </p:spTree>
    <p:custDataLst>
      <p:tags r:id="rId1"/>
    </p:custDataLst>
    <p:extLst>
      <p:ext uri="{BB962C8B-B14F-4D97-AF65-F5344CB8AC3E}">
        <p14:creationId xmlns:p14="http://schemas.microsoft.com/office/powerpoint/2010/main" val="29034561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770AF9-5122-F243-831C-A4F46DE05BFE}" type="slidenum">
              <a:rPr lang="en-US" smtClean="0"/>
              <a:t>3</a:t>
            </a:fld>
            <a:endParaRPr lang="en-US"/>
          </a:p>
        </p:txBody>
      </p:sp>
      <p:pic>
        <p:nvPicPr>
          <p:cNvPr id="2" name="Picture 1" descr="Samples.pdf"/>
          <p:cNvPicPr>
            <a:picLocks noChangeAspect="1"/>
          </p:cNvPicPr>
          <p:nvPr/>
        </p:nvPicPr>
        <p:blipFill rotWithShape="1">
          <a:blip r:embed="rId4">
            <a:extLst>
              <a:ext uri="{28A0092B-C50C-407E-A947-70E740481C1C}">
                <a14:useLocalDpi xmlns:a14="http://schemas.microsoft.com/office/drawing/2010/main" val="0"/>
              </a:ext>
            </a:extLst>
          </a:blip>
          <a:srcRect l="3050" t="8417" r="15684" b="52490"/>
          <a:stretch/>
        </p:blipFill>
        <p:spPr>
          <a:xfrm>
            <a:off x="102632" y="1885673"/>
            <a:ext cx="8903453" cy="3309542"/>
          </a:xfrm>
          <a:prstGeom prst="rect">
            <a:avLst/>
          </a:prstGeom>
        </p:spPr>
      </p:pic>
      <p:sp>
        <p:nvSpPr>
          <p:cNvPr id="5" name="TextBox 4"/>
          <p:cNvSpPr txBox="1"/>
          <p:nvPr/>
        </p:nvSpPr>
        <p:spPr>
          <a:xfrm>
            <a:off x="2899396" y="1295596"/>
            <a:ext cx="3321192" cy="369332"/>
          </a:xfrm>
          <a:prstGeom prst="rect">
            <a:avLst/>
          </a:prstGeom>
          <a:noFill/>
        </p:spPr>
        <p:txBody>
          <a:bodyPr wrap="none" rtlCol="0">
            <a:spAutoFit/>
          </a:bodyPr>
          <a:lstStyle/>
          <a:p>
            <a:r>
              <a:rPr lang="en-US" b="1" dirty="0" smtClean="0"/>
              <a:t>Samples Run at APS August 2014</a:t>
            </a:r>
            <a:endParaRPr lang="en-US" b="1" dirty="0"/>
          </a:p>
        </p:txBody>
      </p:sp>
    </p:spTree>
    <p:custDataLst>
      <p:tags r:id="rId1"/>
    </p:custDataLst>
    <p:extLst>
      <p:ext uri="{BB962C8B-B14F-4D97-AF65-F5344CB8AC3E}">
        <p14:creationId xmlns:p14="http://schemas.microsoft.com/office/powerpoint/2010/main" val="14918667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770AF9-5122-F243-831C-A4F46DE05BFE}" type="slidenum">
              <a:rPr lang="en-US" smtClean="0"/>
              <a:t>30</a:t>
            </a:fld>
            <a:endParaRPr lang="en-US"/>
          </a:p>
        </p:txBody>
      </p:sp>
      <p:pic>
        <p:nvPicPr>
          <p:cNvPr id="2" name="Picture 1"/>
          <p:cNvPicPr>
            <a:picLocks noChangeAspect="1"/>
          </p:cNvPicPr>
          <p:nvPr/>
        </p:nvPicPr>
        <p:blipFill>
          <a:blip r:embed="rId4"/>
          <a:stretch>
            <a:fillRect/>
          </a:stretch>
        </p:blipFill>
        <p:spPr>
          <a:xfrm>
            <a:off x="241300" y="0"/>
            <a:ext cx="8653688" cy="6858000"/>
          </a:xfrm>
          <a:prstGeom prst="rect">
            <a:avLst/>
          </a:prstGeom>
        </p:spPr>
      </p:pic>
    </p:spTree>
    <p:custDataLst>
      <p:tags r:id="rId1"/>
    </p:custDataLst>
    <p:extLst>
      <p:ext uri="{BB962C8B-B14F-4D97-AF65-F5344CB8AC3E}">
        <p14:creationId xmlns:p14="http://schemas.microsoft.com/office/powerpoint/2010/main" val="30854977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770AF9-5122-F243-831C-A4F46DE05BFE}" type="slidenum">
              <a:rPr lang="en-US" smtClean="0"/>
              <a:t>31</a:t>
            </a:fld>
            <a:endParaRPr lang="en-US"/>
          </a:p>
        </p:txBody>
      </p:sp>
      <p:pic>
        <p:nvPicPr>
          <p:cNvPr id="2" name="Picture 1"/>
          <p:cNvPicPr>
            <a:picLocks noChangeAspect="1"/>
          </p:cNvPicPr>
          <p:nvPr/>
        </p:nvPicPr>
        <p:blipFill>
          <a:blip r:embed="rId4"/>
          <a:stretch>
            <a:fillRect/>
          </a:stretch>
        </p:blipFill>
        <p:spPr>
          <a:xfrm>
            <a:off x="241300" y="0"/>
            <a:ext cx="8640305" cy="6858000"/>
          </a:xfrm>
          <a:prstGeom prst="rect">
            <a:avLst/>
          </a:prstGeom>
        </p:spPr>
      </p:pic>
    </p:spTree>
    <p:custDataLst>
      <p:tags r:id="rId1"/>
    </p:custDataLst>
    <p:extLst>
      <p:ext uri="{BB962C8B-B14F-4D97-AF65-F5344CB8AC3E}">
        <p14:creationId xmlns:p14="http://schemas.microsoft.com/office/powerpoint/2010/main" val="30402232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770AF9-5122-F243-831C-A4F46DE05BFE}" type="slidenum">
              <a:rPr lang="en-US" smtClean="0"/>
              <a:t>32</a:t>
            </a:fld>
            <a:endParaRPr lang="en-US"/>
          </a:p>
        </p:txBody>
      </p:sp>
      <p:pic>
        <p:nvPicPr>
          <p:cNvPr id="2" name="Picture 1"/>
          <p:cNvPicPr>
            <a:picLocks noChangeAspect="1"/>
          </p:cNvPicPr>
          <p:nvPr/>
        </p:nvPicPr>
        <p:blipFill>
          <a:blip r:embed="rId4"/>
          <a:stretch>
            <a:fillRect/>
          </a:stretch>
        </p:blipFill>
        <p:spPr>
          <a:xfrm>
            <a:off x="317500" y="0"/>
            <a:ext cx="8506558" cy="6858000"/>
          </a:xfrm>
          <a:prstGeom prst="rect">
            <a:avLst/>
          </a:prstGeom>
        </p:spPr>
      </p:pic>
    </p:spTree>
    <p:custDataLst>
      <p:tags r:id="rId1"/>
    </p:custDataLst>
    <p:extLst>
      <p:ext uri="{BB962C8B-B14F-4D97-AF65-F5344CB8AC3E}">
        <p14:creationId xmlns:p14="http://schemas.microsoft.com/office/powerpoint/2010/main" val="11374632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770AF9-5122-F243-831C-A4F46DE05BFE}" type="slidenum">
              <a:rPr lang="en-US" smtClean="0"/>
              <a:t>33</a:t>
            </a:fld>
            <a:endParaRPr lang="en-US"/>
          </a:p>
        </p:txBody>
      </p:sp>
      <p:pic>
        <p:nvPicPr>
          <p:cNvPr id="2" name="Picture 1"/>
          <p:cNvPicPr>
            <a:picLocks noChangeAspect="1"/>
          </p:cNvPicPr>
          <p:nvPr/>
        </p:nvPicPr>
        <p:blipFill>
          <a:blip r:embed="rId4"/>
          <a:stretch>
            <a:fillRect/>
          </a:stretch>
        </p:blipFill>
        <p:spPr>
          <a:xfrm>
            <a:off x="368300" y="0"/>
            <a:ext cx="8406274" cy="6858000"/>
          </a:xfrm>
          <a:prstGeom prst="rect">
            <a:avLst/>
          </a:prstGeom>
        </p:spPr>
      </p:pic>
    </p:spTree>
    <p:custDataLst>
      <p:tags r:id="rId1"/>
    </p:custDataLst>
    <p:extLst>
      <p:ext uri="{BB962C8B-B14F-4D97-AF65-F5344CB8AC3E}">
        <p14:creationId xmlns:p14="http://schemas.microsoft.com/office/powerpoint/2010/main" val="23655155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770AF9-5122-F243-831C-A4F46DE05BFE}" type="slidenum">
              <a:rPr lang="en-US" smtClean="0"/>
              <a:t>34</a:t>
            </a:fld>
            <a:endParaRPr lang="en-US"/>
          </a:p>
        </p:txBody>
      </p:sp>
      <p:sp>
        <p:nvSpPr>
          <p:cNvPr id="2" name="TextBox 1"/>
          <p:cNvSpPr txBox="1"/>
          <p:nvPr/>
        </p:nvSpPr>
        <p:spPr>
          <a:xfrm>
            <a:off x="3951384" y="715675"/>
            <a:ext cx="1077451" cy="369332"/>
          </a:xfrm>
          <a:prstGeom prst="rect">
            <a:avLst/>
          </a:prstGeom>
          <a:noFill/>
        </p:spPr>
        <p:txBody>
          <a:bodyPr wrap="none" rtlCol="0">
            <a:spAutoFit/>
          </a:bodyPr>
          <a:lstStyle/>
          <a:p>
            <a:r>
              <a:rPr lang="en-US" dirty="0" smtClean="0"/>
              <a:t>Summary</a:t>
            </a:r>
            <a:endParaRPr lang="en-US" dirty="0"/>
          </a:p>
        </p:txBody>
      </p:sp>
      <p:sp>
        <p:nvSpPr>
          <p:cNvPr id="3" name="TextBox 2"/>
          <p:cNvSpPr txBox="1"/>
          <p:nvPr/>
        </p:nvSpPr>
        <p:spPr>
          <a:xfrm>
            <a:off x="910871" y="1808699"/>
            <a:ext cx="7421849" cy="3693319"/>
          </a:xfrm>
          <a:prstGeom prst="rect">
            <a:avLst/>
          </a:prstGeom>
          <a:noFill/>
        </p:spPr>
        <p:txBody>
          <a:bodyPr wrap="none" rtlCol="0">
            <a:spAutoFit/>
          </a:bodyPr>
          <a:lstStyle/>
          <a:p>
            <a:pPr marL="342900" indent="-342900">
              <a:buAutoNum type="arabicParenR"/>
            </a:pPr>
            <a:r>
              <a:rPr lang="en-US" dirty="0" smtClean="0"/>
              <a:t>16x5 Samples Run</a:t>
            </a:r>
          </a:p>
          <a:p>
            <a:r>
              <a:rPr lang="en-US" dirty="0"/>
              <a:t>	</a:t>
            </a:r>
            <a:r>
              <a:rPr lang="en-US" dirty="0" smtClean="0"/>
              <a:t>80 Samples (+ 8 Dilutions)</a:t>
            </a:r>
          </a:p>
          <a:p>
            <a:endParaRPr lang="en-US" dirty="0" smtClean="0"/>
          </a:p>
          <a:p>
            <a:r>
              <a:rPr lang="en-US" dirty="0" smtClean="0"/>
              <a:t>2) 0.05% Samples fit and tabulated</a:t>
            </a:r>
          </a:p>
          <a:p>
            <a:r>
              <a:rPr lang="en-US" dirty="0"/>
              <a:t>	</a:t>
            </a:r>
            <a:r>
              <a:rPr lang="en-US" dirty="0" smtClean="0"/>
              <a:t>16 Samples</a:t>
            </a:r>
          </a:p>
          <a:p>
            <a:endParaRPr lang="en-US" dirty="0"/>
          </a:p>
          <a:p>
            <a:r>
              <a:rPr lang="en-US" dirty="0" smtClean="0"/>
              <a:t>3) Generally concentration series qualitatively follow the RPA formulation</a:t>
            </a:r>
          </a:p>
          <a:p>
            <a:r>
              <a:rPr lang="en-US" dirty="0"/>
              <a:t>	</a:t>
            </a:r>
            <a:r>
              <a:rPr lang="en-US" dirty="0" smtClean="0"/>
              <a:t>In some cases it didn’t, e.g. PB15:1</a:t>
            </a:r>
          </a:p>
          <a:p>
            <a:endParaRPr lang="en-US" dirty="0"/>
          </a:p>
          <a:p>
            <a:r>
              <a:rPr lang="en-US" dirty="0" smtClean="0"/>
              <a:t>4) Generally 1µm Films on </a:t>
            </a:r>
            <a:r>
              <a:rPr lang="en-US" dirty="0"/>
              <a:t>M</a:t>
            </a:r>
            <a:r>
              <a:rPr lang="en-US" dirty="0" smtClean="0"/>
              <a:t>ylar showed  enhanced aggregation</a:t>
            </a:r>
          </a:p>
          <a:p>
            <a:r>
              <a:rPr lang="en-US" dirty="0"/>
              <a:t>	</a:t>
            </a:r>
            <a:r>
              <a:rPr lang="en-US" dirty="0" smtClean="0"/>
              <a:t>In some cases they didn’t, specifically the PY14 samples except Py14 </a:t>
            </a:r>
            <a:r>
              <a:rPr lang="en-US" dirty="0" err="1" smtClean="0"/>
              <a:t>RSb</a:t>
            </a:r>
            <a:endParaRPr lang="en-US" dirty="0" smtClean="0"/>
          </a:p>
          <a:p>
            <a:endParaRPr lang="en-US" dirty="0"/>
          </a:p>
          <a:p>
            <a:r>
              <a:rPr lang="en-US" dirty="0" smtClean="0"/>
              <a:t>5) More analysis is needed but this will take several weeks</a:t>
            </a:r>
            <a:endParaRPr lang="en-US" dirty="0"/>
          </a:p>
        </p:txBody>
      </p:sp>
    </p:spTree>
    <p:custDataLst>
      <p:tags r:id="rId1"/>
    </p:custDataLst>
    <p:extLst>
      <p:ext uri="{BB962C8B-B14F-4D97-AF65-F5344CB8AC3E}">
        <p14:creationId xmlns:p14="http://schemas.microsoft.com/office/powerpoint/2010/main" val="3146133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770AF9-5122-F243-831C-A4F46DE05BFE}" type="slidenum">
              <a:rPr lang="en-US" smtClean="0"/>
              <a:t>35</a:t>
            </a:fld>
            <a:endParaRPr lang="en-US"/>
          </a:p>
        </p:txBody>
      </p:sp>
    </p:spTree>
    <p:custDataLst>
      <p:tags r:id="rId1"/>
    </p:custDataLst>
    <p:extLst>
      <p:ext uri="{BB962C8B-B14F-4D97-AF65-F5344CB8AC3E}">
        <p14:creationId xmlns:p14="http://schemas.microsoft.com/office/powerpoint/2010/main" val="34999098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4" name="Object 2"/>
          <p:cNvGraphicFramePr>
            <a:graphicFrameLocks noChangeAspect="1"/>
          </p:cNvGraphicFramePr>
          <p:nvPr>
            <p:extLst>
              <p:ext uri="{D42A27DB-BD31-4B8C-83A1-F6EECF244321}">
                <p14:modId xmlns:p14="http://schemas.microsoft.com/office/powerpoint/2010/main" val="4202477661"/>
              </p:ext>
            </p:extLst>
          </p:nvPr>
        </p:nvGraphicFramePr>
        <p:xfrm>
          <a:off x="330910" y="4923197"/>
          <a:ext cx="3429000" cy="845018"/>
        </p:xfrm>
        <a:graphic>
          <a:graphicData uri="http://schemas.openxmlformats.org/presentationml/2006/ole">
            <mc:AlternateContent xmlns:mc="http://schemas.openxmlformats.org/markup-compatibility/2006">
              <mc:Choice xmlns:v="urn:schemas-microsoft-com:vml" Requires="v">
                <p:oleObj spid="_x0000_s4258" name="Equation" r:id="rId5" imgW="2044440" imgH="507960" progId="Equation.3">
                  <p:embed/>
                </p:oleObj>
              </mc:Choice>
              <mc:Fallback>
                <p:oleObj name="Equation" r:id="rId5" imgW="2044440" imgH="5079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910" y="4923197"/>
                        <a:ext cx="3429000" cy="845018"/>
                      </a:xfrm>
                      <a:prstGeom prst="rect">
                        <a:avLst/>
                      </a:prstGeom>
                      <a:noFill/>
                      <a:ln w="9525">
                        <a:solidFill>
                          <a:schemeClr val="tx1"/>
                        </a:solidFill>
                        <a:miter lim="800000"/>
                        <a:headEnd/>
                        <a:tailEnd/>
                      </a:ln>
                    </p:spPr>
                  </p:pic>
                </p:oleObj>
              </mc:Fallback>
            </mc:AlternateContent>
          </a:graphicData>
        </a:graphic>
      </p:graphicFrame>
      <p:sp>
        <p:nvSpPr>
          <p:cNvPr id="2" name="Title 1"/>
          <p:cNvSpPr>
            <a:spLocks noGrp="1"/>
          </p:cNvSpPr>
          <p:nvPr>
            <p:ph type="title"/>
          </p:nvPr>
        </p:nvSpPr>
        <p:spPr>
          <a:xfrm>
            <a:off x="762000" y="0"/>
            <a:ext cx="8077200" cy="685800"/>
          </a:xfrm>
        </p:spPr>
        <p:txBody>
          <a:bodyPr/>
          <a:lstStyle/>
          <a:p>
            <a:r>
              <a:rPr lang="en-US" sz="3200" b="1" dirty="0" smtClean="0">
                <a:solidFill>
                  <a:srgbClr val="0070C0"/>
                </a:solidFill>
                <a:latin typeface="Palatino Linotype" pitchFamily="18" charset="0"/>
              </a:rPr>
              <a:t>Scaling Model</a:t>
            </a:r>
            <a:endParaRPr lang="en-US" sz="3200" b="1" dirty="0">
              <a:solidFill>
                <a:srgbClr val="0070C0"/>
              </a:solidFill>
              <a:latin typeface="Palatino Linotype" pitchFamily="18" charset="0"/>
            </a:endParaRPr>
          </a:p>
        </p:txBody>
      </p:sp>
      <p:sp>
        <p:nvSpPr>
          <p:cNvPr id="3" name="Slide Number Placeholder 2"/>
          <p:cNvSpPr>
            <a:spLocks noGrp="1"/>
          </p:cNvSpPr>
          <p:nvPr>
            <p:ph type="sldNum" sz="quarter" idx="12"/>
          </p:nvPr>
        </p:nvSpPr>
        <p:spPr/>
        <p:txBody>
          <a:bodyPr/>
          <a:lstStyle/>
          <a:p>
            <a:fld id="{DDF3EE78-7106-4529-974C-BE5E7114940A}" type="slidenum">
              <a:rPr lang="en-US" smtClean="0"/>
              <a:pPr/>
              <a:t>36</a:t>
            </a:fld>
            <a:endParaRPr lang="en-US" dirty="0"/>
          </a:p>
        </p:txBody>
      </p:sp>
      <p:grpSp>
        <p:nvGrpSpPr>
          <p:cNvPr id="5" name="Group 35"/>
          <p:cNvGrpSpPr/>
          <p:nvPr/>
        </p:nvGrpSpPr>
        <p:grpSpPr>
          <a:xfrm>
            <a:off x="533400" y="1600200"/>
            <a:ext cx="3200400" cy="3190220"/>
            <a:chOff x="533400" y="2057400"/>
            <a:chExt cx="3200400" cy="3190220"/>
          </a:xfrm>
        </p:grpSpPr>
        <p:grpSp>
          <p:nvGrpSpPr>
            <p:cNvPr id="6" name="Group 29"/>
            <p:cNvGrpSpPr/>
            <p:nvPr/>
          </p:nvGrpSpPr>
          <p:grpSpPr>
            <a:xfrm>
              <a:off x="914400" y="2057400"/>
              <a:ext cx="2590800" cy="2590800"/>
              <a:chOff x="2819400" y="685800"/>
              <a:chExt cx="2819400" cy="2667000"/>
            </a:xfrm>
          </p:grpSpPr>
          <p:pic>
            <p:nvPicPr>
              <p:cNvPr id="18" name="Picture 17" descr="Branched Chain.png"/>
              <p:cNvPicPr>
                <a:picLocks noChangeAspect="1"/>
              </p:cNvPicPr>
              <p:nvPr/>
            </p:nvPicPr>
            <p:blipFill>
              <a:blip r:embed="rId7" cstate="print"/>
              <a:stretch>
                <a:fillRect/>
              </a:stretch>
            </p:blipFill>
            <p:spPr>
              <a:xfrm>
                <a:off x="2971800" y="838200"/>
                <a:ext cx="2476698" cy="2288254"/>
              </a:xfrm>
              <a:prstGeom prst="rect">
                <a:avLst/>
              </a:prstGeom>
            </p:spPr>
          </p:pic>
          <p:sp>
            <p:nvSpPr>
              <p:cNvPr id="24" name="Oval 23"/>
              <p:cNvSpPr/>
              <p:nvPr/>
            </p:nvSpPr>
            <p:spPr>
              <a:xfrm>
                <a:off x="2819400" y="685800"/>
                <a:ext cx="2819400" cy="2667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a:off x="533400" y="4724400"/>
              <a:ext cx="3200400" cy="523220"/>
            </a:xfrm>
            <a:prstGeom prst="rect">
              <a:avLst/>
            </a:prstGeom>
            <a:noFill/>
          </p:spPr>
          <p:txBody>
            <a:bodyPr wrap="square" rtlCol="0">
              <a:spAutoFit/>
            </a:bodyPr>
            <a:lstStyle/>
            <a:p>
              <a:pPr algn="ctr"/>
              <a:r>
                <a:rPr lang="en-US" sz="1400" b="1" i="1" dirty="0" smtClean="0">
                  <a:latin typeface="Palatino Linotype" pitchFamily="18" charset="0"/>
                </a:rPr>
                <a:t>z</a:t>
              </a:r>
              <a:r>
                <a:rPr lang="en-US" sz="1400" b="1" dirty="0" smtClean="0">
                  <a:latin typeface="Palatino Linotype" pitchFamily="18" charset="0"/>
                </a:rPr>
                <a:t> Primary Particles, Dimension </a:t>
              </a:r>
              <a:r>
                <a:rPr lang="en-US" sz="1400" b="1" i="1" dirty="0" smtClean="0">
                  <a:latin typeface="Palatino Linotype" pitchFamily="18" charset="0"/>
                </a:rPr>
                <a:t>d</a:t>
              </a:r>
              <a:r>
                <a:rPr lang="en-US" sz="1400" b="1" baseline="-25000" dirty="0" smtClean="0">
                  <a:latin typeface="Palatino Linotype" pitchFamily="18" charset="0"/>
                </a:rPr>
                <a:t>f</a:t>
              </a:r>
              <a:r>
                <a:rPr lang="en-US" sz="1400" b="1" dirty="0" smtClean="0">
                  <a:latin typeface="Palatino Linotype" pitchFamily="18" charset="0"/>
                </a:rPr>
                <a:t> , Size </a:t>
              </a:r>
              <a:r>
                <a:rPr lang="en-US" sz="1400" b="1" dirty="0" err="1" smtClean="0">
                  <a:latin typeface="Palatino Linotype" pitchFamily="18" charset="0"/>
                </a:rPr>
                <a:t>d</a:t>
              </a:r>
              <a:r>
                <a:rPr lang="en-US" sz="1400" b="1" baseline="-25000" dirty="0" err="1" smtClean="0">
                  <a:latin typeface="Palatino Linotype" pitchFamily="18" charset="0"/>
                </a:rPr>
                <a:t>p</a:t>
              </a:r>
              <a:endParaRPr lang="en-US" sz="1400" b="1" baseline="-25000" dirty="0">
                <a:latin typeface="Palatino Linotype" pitchFamily="18" charset="0"/>
              </a:endParaRPr>
            </a:p>
          </p:txBody>
        </p:sp>
      </p:grpSp>
      <p:grpSp>
        <p:nvGrpSpPr>
          <p:cNvPr id="7" name="Group 53"/>
          <p:cNvGrpSpPr/>
          <p:nvPr/>
        </p:nvGrpSpPr>
        <p:grpSpPr>
          <a:xfrm>
            <a:off x="5867400" y="609600"/>
            <a:ext cx="3124200" cy="2746177"/>
            <a:chOff x="5867400" y="609600"/>
            <a:chExt cx="3124200" cy="2746177"/>
          </a:xfrm>
        </p:grpSpPr>
        <p:grpSp>
          <p:nvGrpSpPr>
            <p:cNvPr id="8" name="Group 34"/>
            <p:cNvGrpSpPr/>
            <p:nvPr/>
          </p:nvGrpSpPr>
          <p:grpSpPr>
            <a:xfrm>
              <a:off x="5867400" y="609600"/>
              <a:ext cx="3124200" cy="2746177"/>
              <a:chOff x="5867400" y="838200"/>
              <a:chExt cx="3124200" cy="2746177"/>
            </a:xfrm>
          </p:grpSpPr>
          <p:grpSp>
            <p:nvGrpSpPr>
              <p:cNvPr id="11" name="Group 34"/>
              <p:cNvGrpSpPr/>
              <p:nvPr/>
            </p:nvGrpSpPr>
            <p:grpSpPr>
              <a:xfrm>
                <a:off x="5943600" y="838200"/>
                <a:ext cx="3048000" cy="2362200"/>
                <a:chOff x="5638800" y="838200"/>
                <a:chExt cx="3505200" cy="2686253"/>
              </a:xfrm>
            </p:grpSpPr>
            <p:pic>
              <p:nvPicPr>
                <p:cNvPr id="4" name="Picture 3" descr="Linear Chain.png"/>
                <p:cNvPicPr>
                  <a:picLocks noChangeAspect="1"/>
                </p:cNvPicPr>
                <p:nvPr/>
              </p:nvPicPr>
              <p:blipFill>
                <a:blip r:embed="rId8" cstate="print"/>
                <a:stretch>
                  <a:fillRect/>
                </a:stretch>
              </p:blipFill>
              <p:spPr>
                <a:xfrm>
                  <a:off x="6858000" y="925054"/>
                  <a:ext cx="826994" cy="2286000"/>
                </a:xfrm>
                <a:prstGeom prst="rect">
                  <a:avLst/>
                </a:prstGeom>
              </p:spPr>
            </p:pic>
            <p:pic>
              <p:nvPicPr>
                <p:cNvPr id="21" name="Picture 20" descr="Branch 1.png"/>
                <p:cNvPicPr>
                  <a:picLocks noChangeAspect="1"/>
                </p:cNvPicPr>
                <p:nvPr/>
              </p:nvPicPr>
              <p:blipFill>
                <a:blip r:embed="rId9" cstate="print"/>
                <a:stretch>
                  <a:fillRect/>
                </a:stretch>
              </p:blipFill>
              <p:spPr>
                <a:xfrm>
                  <a:off x="5638800" y="1915654"/>
                  <a:ext cx="989334" cy="996063"/>
                </a:xfrm>
                <a:prstGeom prst="rect">
                  <a:avLst/>
                </a:prstGeom>
              </p:spPr>
            </p:pic>
            <p:pic>
              <p:nvPicPr>
                <p:cNvPr id="22" name="Picture 21" descr="Branch 2.png"/>
                <p:cNvPicPr>
                  <a:picLocks noChangeAspect="1"/>
                </p:cNvPicPr>
                <p:nvPr/>
              </p:nvPicPr>
              <p:blipFill>
                <a:blip r:embed="rId10" cstate="print"/>
                <a:stretch>
                  <a:fillRect/>
                </a:stretch>
              </p:blipFill>
              <p:spPr>
                <a:xfrm>
                  <a:off x="7811428" y="1077454"/>
                  <a:ext cx="1332572" cy="1144127"/>
                </a:xfrm>
                <a:prstGeom prst="rect">
                  <a:avLst/>
                </a:prstGeom>
              </p:spPr>
            </p:pic>
            <p:sp>
              <p:nvSpPr>
                <p:cNvPr id="26" name="Oval 25"/>
                <p:cNvSpPr/>
                <p:nvPr/>
              </p:nvSpPr>
              <p:spPr>
                <a:xfrm rot="21068706">
                  <a:off x="6677278" y="838200"/>
                  <a:ext cx="1086301" cy="26862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p:cNvSpPr txBox="1"/>
              <p:nvPr/>
            </p:nvSpPr>
            <p:spPr>
              <a:xfrm>
                <a:off x="5867400" y="3276600"/>
                <a:ext cx="2971800" cy="307777"/>
              </a:xfrm>
              <a:prstGeom prst="rect">
                <a:avLst/>
              </a:prstGeom>
              <a:noFill/>
            </p:spPr>
            <p:txBody>
              <a:bodyPr wrap="square" rtlCol="0">
                <a:spAutoFit/>
              </a:bodyPr>
              <a:lstStyle/>
              <a:p>
                <a:r>
                  <a:rPr lang="en-US" sz="1400" b="1" dirty="0" smtClean="0">
                    <a:latin typeface="Palatino Linotype" pitchFamily="18" charset="0"/>
                  </a:rPr>
                  <a:t>Minimum path </a:t>
                </a:r>
                <a:r>
                  <a:rPr lang="en-US" sz="1400" b="1" i="1" dirty="0" smtClean="0">
                    <a:latin typeface="Palatino Linotype" pitchFamily="18" charset="0"/>
                  </a:rPr>
                  <a:t>p </a:t>
                </a:r>
                <a:r>
                  <a:rPr lang="en-US" sz="1400" b="1" dirty="0" smtClean="0">
                    <a:latin typeface="Palatino Linotype" pitchFamily="18" charset="0"/>
                  </a:rPr>
                  <a:t>: dimension </a:t>
                </a:r>
                <a:r>
                  <a:rPr lang="en-US" sz="1400" b="1" i="1" dirty="0" smtClean="0">
                    <a:latin typeface="Palatino Linotype" pitchFamily="18" charset="0"/>
                  </a:rPr>
                  <a:t>d</a:t>
                </a:r>
                <a:r>
                  <a:rPr lang="en-US" sz="1400" b="1" baseline="-25000" dirty="0" smtClean="0">
                    <a:latin typeface="Palatino Linotype" pitchFamily="18" charset="0"/>
                  </a:rPr>
                  <a:t>min</a:t>
                </a:r>
                <a:endParaRPr lang="en-US" sz="1400" b="1" baseline="-25000" dirty="0">
                  <a:latin typeface="Palatino Linotype" pitchFamily="18" charset="0"/>
                </a:endParaRPr>
              </a:p>
            </p:txBody>
          </p:sp>
        </p:grpSp>
        <p:cxnSp>
          <p:nvCxnSpPr>
            <p:cNvPr id="29" name="Straight Arrow Connector 28"/>
            <p:cNvCxnSpPr/>
            <p:nvPr/>
          </p:nvCxnSpPr>
          <p:spPr>
            <a:xfrm rot="16200000" flipH="1">
              <a:off x="7696200" y="2667000"/>
              <a:ext cx="3810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3" name="Group 36"/>
          <p:cNvGrpSpPr/>
          <p:nvPr/>
        </p:nvGrpSpPr>
        <p:grpSpPr>
          <a:xfrm>
            <a:off x="1447800" y="685800"/>
            <a:ext cx="2743200" cy="1066800"/>
            <a:chOff x="1447800" y="685800"/>
            <a:chExt cx="2743200" cy="1066800"/>
          </a:xfrm>
        </p:grpSpPr>
        <p:pic>
          <p:nvPicPr>
            <p:cNvPr id="9" name="Picture 8" descr="Kuhn segment.png"/>
            <p:cNvPicPr>
              <a:picLocks noChangeAspect="1"/>
            </p:cNvPicPr>
            <p:nvPr/>
          </p:nvPicPr>
          <p:blipFill>
            <a:blip r:embed="rId11" cstate="print"/>
            <a:stretch>
              <a:fillRect/>
            </a:stretch>
          </p:blipFill>
          <p:spPr>
            <a:xfrm>
              <a:off x="1447800" y="685800"/>
              <a:ext cx="444444" cy="444444"/>
            </a:xfrm>
            <a:prstGeom prst="rect">
              <a:avLst/>
            </a:prstGeom>
          </p:spPr>
        </p:pic>
        <p:sp>
          <p:nvSpPr>
            <p:cNvPr id="10" name="TextBox 9"/>
            <p:cNvSpPr txBox="1"/>
            <p:nvPr/>
          </p:nvSpPr>
          <p:spPr>
            <a:xfrm>
              <a:off x="1905000" y="914400"/>
              <a:ext cx="2286000" cy="276999"/>
            </a:xfrm>
            <a:prstGeom prst="rect">
              <a:avLst/>
            </a:prstGeom>
            <a:noFill/>
          </p:spPr>
          <p:txBody>
            <a:bodyPr wrap="square" rtlCol="0">
              <a:spAutoFit/>
            </a:bodyPr>
            <a:lstStyle/>
            <a:p>
              <a:r>
                <a:rPr lang="en-US" sz="1200" b="1" dirty="0" smtClean="0">
                  <a:latin typeface="Palatino Linotype" pitchFamily="18" charset="0"/>
                </a:rPr>
                <a:t>Primary Particle Size, </a:t>
              </a:r>
              <a:r>
                <a:rPr lang="en-US" sz="1200" b="1" dirty="0" err="1" smtClean="0">
                  <a:latin typeface="Palatino Linotype" pitchFamily="18" charset="0"/>
                </a:rPr>
                <a:t>d</a:t>
              </a:r>
              <a:r>
                <a:rPr lang="en-US" sz="1200" b="1" baseline="-25000" dirty="0" err="1" smtClean="0">
                  <a:latin typeface="Palatino Linotype" pitchFamily="18" charset="0"/>
                </a:rPr>
                <a:t>p</a:t>
              </a:r>
              <a:endParaRPr lang="en-US" sz="1200" b="1" baseline="-25000" dirty="0">
                <a:latin typeface="Palatino Linotype" pitchFamily="18" charset="0"/>
              </a:endParaRPr>
            </a:p>
          </p:txBody>
        </p:sp>
        <p:cxnSp>
          <p:nvCxnSpPr>
            <p:cNvPr id="12" name="Straight Arrow Connector 11"/>
            <p:cNvCxnSpPr/>
            <p:nvPr/>
          </p:nvCxnSpPr>
          <p:spPr>
            <a:xfrm rot="16200000" flipH="1">
              <a:off x="1447800" y="1371600"/>
              <a:ext cx="609600" cy="152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nvGrpSpPr>
          <p:cNvPr id="14" name="Group 49"/>
          <p:cNvGrpSpPr/>
          <p:nvPr/>
        </p:nvGrpSpPr>
        <p:grpSpPr>
          <a:xfrm>
            <a:off x="3581400" y="2286000"/>
            <a:ext cx="2286000" cy="1066800"/>
            <a:chOff x="3581400" y="2286000"/>
            <a:chExt cx="2286000" cy="1066800"/>
          </a:xfrm>
        </p:grpSpPr>
        <p:cxnSp>
          <p:nvCxnSpPr>
            <p:cNvPr id="38" name="Straight Arrow Connector 37"/>
            <p:cNvCxnSpPr/>
            <p:nvPr/>
          </p:nvCxnSpPr>
          <p:spPr>
            <a:xfrm flipV="1">
              <a:off x="3733800" y="2286000"/>
              <a:ext cx="2133600" cy="10668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rot="19895869">
              <a:off x="3581400" y="2515418"/>
              <a:ext cx="1981200" cy="307777"/>
            </a:xfrm>
            <a:prstGeom prst="rect">
              <a:avLst/>
            </a:prstGeom>
            <a:noFill/>
          </p:spPr>
          <p:txBody>
            <a:bodyPr wrap="square" rtlCol="0">
              <a:spAutoFit/>
            </a:bodyPr>
            <a:lstStyle/>
            <a:p>
              <a:pPr algn="ctr"/>
              <a:r>
                <a:rPr lang="en-US" sz="1400" b="1" dirty="0" smtClean="0">
                  <a:latin typeface="Palatino Linotype" pitchFamily="18" charset="0"/>
                </a:rPr>
                <a:t>TORTUOSITY</a:t>
              </a:r>
              <a:endParaRPr lang="en-US" sz="1400" b="1" dirty="0">
                <a:latin typeface="Palatino Linotype" pitchFamily="18" charset="0"/>
              </a:endParaRPr>
            </a:p>
          </p:txBody>
        </p:sp>
      </p:grpSp>
      <p:grpSp>
        <p:nvGrpSpPr>
          <p:cNvPr id="15" name="Group 50"/>
          <p:cNvGrpSpPr/>
          <p:nvPr/>
        </p:nvGrpSpPr>
        <p:grpSpPr>
          <a:xfrm>
            <a:off x="3594455" y="3487542"/>
            <a:ext cx="3048000" cy="1264094"/>
            <a:chOff x="3594455" y="3487542"/>
            <a:chExt cx="3048000" cy="1264094"/>
          </a:xfrm>
        </p:grpSpPr>
        <p:cxnSp>
          <p:nvCxnSpPr>
            <p:cNvPr id="40" name="Straight Arrow Connector 39"/>
            <p:cNvCxnSpPr/>
            <p:nvPr/>
          </p:nvCxnSpPr>
          <p:spPr>
            <a:xfrm rot="300000">
              <a:off x="3694279" y="3487542"/>
              <a:ext cx="2130552" cy="106984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rot="1996613">
              <a:off x="3594455" y="4443859"/>
              <a:ext cx="3048000" cy="307777"/>
            </a:xfrm>
            <a:prstGeom prst="rect">
              <a:avLst/>
            </a:prstGeom>
            <a:noFill/>
          </p:spPr>
          <p:txBody>
            <a:bodyPr wrap="square" rtlCol="0">
              <a:spAutoFit/>
            </a:bodyPr>
            <a:lstStyle/>
            <a:p>
              <a:r>
                <a:rPr lang="en-US" sz="1400" b="1" dirty="0" smtClean="0">
                  <a:latin typeface="Palatino Linotype" pitchFamily="18" charset="0"/>
                </a:rPr>
                <a:t>CONNECTIVITY</a:t>
              </a:r>
              <a:endParaRPr lang="en-US" sz="1400" b="1" dirty="0">
                <a:latin typeface="Palatino Linotype" pitchFamily="18" charset="0"/>
              </a:endParaRPr>
            </a:p>
          </p:txBody>
        </p:sp>
      </p:grpSp>
      <p:grpSp>
        <p:nvGrpSpPr>
          <p:cNvPr id="16" name="Group 42"/>
          <p:cNvGrpSpPr/>
          <p:nvPr/>
        </p:nvGrpSpPr>
        <p:grpSpPr>
          <a:xfrm>
            <a:off x="5867400" y="3733800"/>
            <a:ext cx="3048000" cy="2517577"/>
            <a:chOff x="5867400" y="3733800"/>
            <a:chExt cx="3048000" cy="2517577"/>
          </a:xfrm>
        </p:grpSpPr>
        <p:pic>
          <p:nvPicPr>
            <p:cNvPr id="37" name="Picture 36" descr="Connectivity Scaling Model.png"/>
            <p:cNvPicPr>
              <a:picLocks noChangeAspect="1"/>
            </p:cNvPicPr>
            <p:nvPr/>
          </p:nvPicPr>
          <p:blipFill>
            <a:blip r:embed="rId12" cstate="print"/>
            <a:stretch>
              <a:fillRect/>
            </a:stretch>
          </p:blipFill>
          <p:spPr>
            <a:xfrm>
              <a:off x="6548378" y="3881330"/>
              <a:ext cx="2062222" cy="1681270"/>
            </a:xfrm>
            <a:prstGeom prst="rect">
              <a:avLst/>
            </a:prstGeom>
          </p:spPr>
        </p:pic>
        <p:sp>
          <p:nvSpPr>
            <p:cNvPr id="33" name="Oval 32"/>
            <p:cNvSpPr/>
            <p:nvPr/>
          </p:nvSpPr>
          <p:spPr>
            <a:xfrm>
              <a:off x="6477000" y="3733800"/>
              <a:ext cx="2209800" cy="2133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867400" y="5943600"/>
              <a:ext cx="3048000" cy="307777"/>
            </a:xfrm>
            <a:prstGeom prst="rect">
              <a:avLst/>
            </a:prstGeom>
            <a:noFill/>
          </p:spPr>
          <p:txBody>
            <a:bodyPr wrap="square" rtlCol="0">
              <a:spAutoFit/>
            </a:bodyPr>
            <a:lstStyle/>
            <a:p>
              <a:pPr algn="ctr"/>
              <a:r>
                <a:rPr lang="en-US" sz="1400" b="1" dirty="0" smtClean="0">
                  <a:latin typeface="Palatino Linotype" pitchFamily="18" charset="0"/>
                </a:rPr>
                <a:t>Connective path </a:t>
              </a:r>
              <a:r>
                <a:rPr lang="en-US" sz="1400" b="1" i="1" dirty="0" smtClean="0">
                  <a:latin typeface="Palatino Linotype" pitchFamily="18" charset="0"/>
                </a:rPr>
                <a:t>s </a:t>
              </a:r>
              <a:r>
                <a:rPr lang="en-US" sz="1400" b="1" dirty="0" smtClean="0">
                  <a:latin typeface="Palatino Linotype" pitchFamily="18" charset="0"/>
                </a:rPr>
                <a:t>: dimension </a:t>
              </a:r>
              <a:r>
                <a:rPr lang="en-US" sz="1400" b="1" i="1" dirty="0" smtClean="0">
                  <a:latin typeface="Palatino Linotype" pitchFamily="18" charset="0"/>
                </a:rPr>
                <a:t>c</a:t>
              </a:r>
              <a:endParaRPr lang="en-US" sz="1400" b="1" baseline="-25000" dirty="0">
                <a:latin typeface="Palatino Linotype" pitchFamily="18" charset="0"/>
              </a:endParaRPr>
            </a:p>
          </p:txBody>
        </p:sp>
      </p:grpSp>
      <p:sp>
        <p:nvSpPr>
          <p:cNvPr id="5427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4287"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4286" name="Object 14"/>
          <p:cNvGraphicFramePr>
            <a:graphicFrameLocks noChangeAspect="1"/>
          </p:cNvGraphicFramePr>
          <p:nvPr>
            <p:extLst>
              <p:ext uri="{D42A27DB-BD31-4B8C-83A1-F6EECF244321}">
                <p14:modId xmlns:p14="http://schemas.microsoft.com/office/powerpoint/2010/main" val="628763900"/>
              </p:ext>
            </p:extLst>
          </p:nvPr>
        </p:nvGraphicFramePr>
        <p:xfrm>
          <a:off x="4291989" y="4897853"/>
          <a:ext cx="1426013" cy="871121"/>
        </p:xfrm>
        <a:graphic>
          <a:graphicData uri="http://schemas.openxmlformats.org/presentationml/2006/ole">
            <mc:AlternateContent xmlns:mc="http://schemas.openxmlformats.org/markup-compatibility/2006">
              <mc:Choice xmlns:v="urn:schemas-microsoft-com:vml" Requires="v">
                <p:oleObj spid="_x0000_s4259" name="Equation" r:id="rId13" imgW="787400" imgH="482600" progId="Equation.3">
                  <p:embed/>
                </p:oleObj>
              </mc:Choice>
              <mc:Fallback>
                <p:oleObj name="Equation" r:id="rId13" imgW="787400" imgH="482600" progId="Equation.3">
                  <p:embed/>
                  <p:pic>
                    <p:nvPicPr>
                      <p:cNvPr id="0" name=""/>
                      <p:cNvPicPr>
                        <a:picLocks noChangeAspect="1" noChangeArrowheads="1"/>
                      </p:cNvPicPr>
                      <p:nvPr/>
                    </p:nvPicPr>
                    <p:blipFill>
                      <a:blip r:embed="rId14"/>
                      <a:srcRect/>
                      <a:stretch>
                        <a:fillRect/>
                      </a:stretch>
                    </p:blipFill>
                    <p:spPr bwMode="auto">
                      <a:xfrm>
                        <a:off x="4291989" y="4897853"/>
                        <a:ext cx="1426013" cy="871121"/>
                      </a:xfrm>
                      <a:prstGeom prst="rect">
                        <a:avLst/>
                      </a:prstGeom>
                      <a:noFill/>
                      <a:ln w="9525">
                        <a:solidFill>
                          <a:schemeClr val="tx1"/>
                        </a:solidFill>
                        <a:miter lim="800000"/>
                        <a:headEnd/>
                        <a:tailEnd/>
                      </a:ln>
                    </p:spPr>
                  </p:pic>
                </p:oleObj>
              </mc:Fallback>
            </mc:AlternateContent>
          </a:graphicData>
        </a:graphic>
      </p:graphicFrame>
      <p:sp>
        <p:nvSpPr>
          <p:cNvPr id="56" name="TextBox 55"/>
          <p:cNvSpPr txBox="1"/>
          <p:nvPr/>
        </p:nvSpPr>
        <p:spPr>
          <a:xfrm>
            <a:off x="1219200" y="6243935"/>
            <a:ext cx="7010400" cy="461665"/>
          </a:xfrm>
          <a:prstGeom prst="rect">
            <a:avLst/>
          </a:prstGeom>
          <a:noFill/>
        </p:spPr>
        <p:txBody>
          <a:bodyPr wrap="square" rtlCol="0">
            <a:spAutoFit/>
          </a:bodyPr>
          <a:lstStyle/>
          <a:p>
            <a:pPr algn="ctr"/>
            <a:r>
              <a:rPr lang="en-US" sz="1200" dirty="0" smtClean="0">
                <a:latin typeface="Palatino Linotype" pitchFamily="18" charset="0"/>
              </a:rPr>
              <a:t>Beaucage, G., Determination of branch fraction and minimum dimension of mass-fractal aggregates. </a:t>
            </a:r>
            <a:r>
              <a:rPr lang="en-US" sz="1200" i="1" dirty="0" smtClean="0">
                <a:latin typeface="Palatino Linotype" pitchFamily="18" charset="0"/>
              </a:rPr>
              <a:t>Physical Review E </a:t>
            </a:r>
            <a:r>
              <a:rPr lang="en-US" sz="1200" b="1" dirty="0" smtClean="0">
                <a:latin typeface="Palatino Linotype" pitchFamily="18" charset="0"/>
              </a:rPr>
              <a:t>2004,</a:t>
            </a:r>
            <a:r>
              <a:rPr lang="en-US" sz="1200" dirty="0" smtClean="0">
                <a:latin typeface="Palatino Linotype" pitchFamily="18" charset="0"/>
              </a:rPr>
              <a:t> </a:t>
            </a:r>
            <a:r>
              <a:rPr lang="en-US" sz="1200" i="1" dirty="0" smtClean="0">
                <a:latin typeface="Palatino Linotype" pitchFamily="18" charset="0"/>
              </a:rPr>
              <a:t>70</a:t>
            </a:r>
            <a:r>
              <a:rPr lang="en-US" sz="1200" dirty="0" smtClean="0">
                <a:latin typeface="Palatino Linotype" pitchFamily="18" charset="0"/>
              </a:rPr>
              <a:t> (3).</a:t>
            </a:r>
            <a:endParaRPr lang="en-US" sz="1200" dirty="0">
              <a:latin typeface="Palatino Linotype" pitchFamily="18" charset="0"/>
            </a:endParaRPr>
          </a:p>
        </p:txBody>
      </p:sp>
      <p:graphicFrame>
        <p:nvGraphicFramePr>
          <p:cNvPr id="41" name="Object 2"/>
          <p:cNvGraphicFramePr>
            <a:graphicFrameLocks noChangeAspect="1"/>
          </p:cNvGraphicFramePr>
          <p:nvPr>
            <p:extLst>
              <p:ext uri="{D42A27DB-BD31-4B8C-83A1-F6EECF244321}">
                <p14:modId xmlns:p14="http://schemas.microsoft.com/office/powerpoint/2010/main" val="997707446"/>
              </p:ext>
            </p:extLst>
          </p:nvPr>
        </p:nvGraphicFramePr>
        <p:xfrm>
          <a:off x="329362" y="4921661"/>
          <a:ext cx="3429000" cy="845018"/>
        </p:xfrm>
        <a:graphic>
          <a:graphicData uri="http://schemas.openxmlformats.org/presentationml/2006/ole">
            <mc:AlternateContent xmlns:mc="http://schemas.openxmlformats.org/markup-compatibility/2006">
              <mc:Choice xmlns:v="urn:schemas-microsoft-com:vml" Requires="v">
                <p:oleObj spid="_x0000_s4260" name="Equation" r:id="rId15" imgW="2044440" imgH="507960" progId="Equation.3">
                  <p:embed/>
                </p:oleObj>
              </mc:Choice>
              <mc:Fallback>
                <p:oleObj name="Equation" r:id="rId15" imgW="2044440" imgH="5079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362" y="4921661"/>
                        <a:ext cx="3429000" cy="845018"/>
                      </a:xfrm>
                      <a:prstGeom prst="rect">
                        <a:avLst/>
                      </a:prstGeom>
                      <a:noFill/>
                      <a:ln w="9525">
                        <a:solidFill>
                          <a:schemeClr val="tx1"/>
                        </a:solidFill>
                        <a:miter lim="800000"/>
                        <a:headEnd/>
                        <a:tailEnd/>
                      </a:ln>
                    </p:spPr>
                  </p:pic>
                </p:oleObj>
              </mc:Fallback>
            </mc:AlternateContent>
          </a:graphicData>
        </a:graphic>
      </p:graphicFrame>
    </p:spTree>
    <p:custDataLst>
      <p:tags r:id="rId2"/>
    </p:custDataLst>
    <p:extLst>
      <p:ext uri="{BB962C8B-B14F-4D97-AF65-F5344CB8AC3E}">
        <p14:creationId xmlns:p14="http://schemas.microsoft.com/office/powerpoint/2010/main" val="107023426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ox(in)">
                                      <p:cBhvr>
                                        <p:cTn id="11" dur="500"/>
                                        <p:tgtEl>
                                          <p:spTgt spid="14"/>
                                        </p:tgtEl>
                                      </p:cBhvr>
                                    </p:animEffect>
                                  </p:childTnLst>
                                </p:cTn>
                              </p:par>
                            </p:childTnLst>
                          </p:cTn>
                        </p:par>
                        <p:par>
                          <p:cTn id="12" fill="hold">
                            <p:stCondLst>
                              <p:cond delay="500"/>
                            </p:stCondLst>
                            <p:childTnLst>
                              <p:par>
                                <p:cTn id="13" presetID="4"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par>
                          <p:cTn id="20" fill="hold">
                            <p:stCondLst>
                              <p:cond delay="0"/>
                            </p:stCondLst>
                            <p:childTnLst>
                              <p:par>
                                <p:cTn id="21" presetID="4" presetClass="entr" presetSubtype="16"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ox(in)">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54274"/>
                                        </p:tgtEl>
                                        <p:attrNameLst>
                                          <p:attrName>style.visibility</p:attrName>
                                        </p:attrNameLst>
                                      </p:cBhvr>
                                      <p:to>
                                        <p:strVal val="visible"/>
                                      </p:to>
                                    </p:set>
                                    <p:animEffect transition="in" filter="box(in)">
                                      <p:cBhvr>
                                        <p:cTn id="28" dur="500"/>
                                        <p:tgtEl>
                                          <p:spTgt spid="54274"/>
                                        </p:tgtEl>
                                      </p:cBhvr>
                                    </p:animEffect>
                                  </p:childTnLst>
                                  <p:subTnLst>
                                    <p:set>
                                      <p:cBhvr override="childStyle">
                                        <p:cTn dur="1" fill="hold" display="0" masterRel="nextClick" afterEffect="1"/>
                                        <p:tgtEl>
                                          <p:spTgt spid="54274"/>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54286"/>
                                        </p:tgtEl>
                                        <p:attrNameLst>
                                          <p:attrName>style.visibility</p:attrName>
                                        </p:attrNameLst>
                                      </p:cBhvr>
                                      <p:to>
                                        <p:strVal val="visible"/>
                                      </p:to>
                                    </p:set>
                                    <p:animEffect transition="in" filter="checkerboard(across)">
                                      <p:cBhvr>
                                        <p:cTn id="33" dur="500"/>
                                        <p:tgtEl>
                                          <p:spTgt spid="54286"/>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box(in)">
                                      <p:cBhvr>
                                        <p:cTn id="38" dur="500"/>
                                        <p:tgtEl>
                                          <p:spTgt spid="41"/>
                                        </p:tgtEl>
                                      </p:cBhvr>
                                    </p:animEffect>
                                  </p:childTnLst>
                                  <p:subTnLst>
                                    <p:set>
                                      <p:cBhvr override="childStyle">
                                        <p:cTn dur="1" fill="hold" display="0" masterRel="nextClick" afterEffect="1"/>
                                        <p:tgtEl>
                                          <p:spTgt spid="4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SANS_DATA_02.png"/>
          <p:cNvPicPr>
            <a:picLocks noChangeAspect="1"/>
          </p:cNvPicPr>
          <p:nvPr/>
        </p:nvPicPr>
        <p:blipFill>
          <a:blip r:embed="rId4" cstate="print"/>
          <a:stretch>
            <a:fillRect/>
          </a:stretch>
        </p:blipFill>
        <p:spPr>
          <a:xfrm>
            <a:off x="1676400" y="609600"/>
            <a:ext cx="5261539" cy="4811539"/>
          </a:xfrm>
          <a:prstGeom prst="rect">
            <a:avLst/>
          </a:prstGeom>
        </p:spPr>
      </p:pic>
      <p:pic>
        <p:nvPicPr>
          <p:cNvPr id="16" name="Picture 15" descr="SANS_DATA_03.png"/>
          <p:cNvPicPr>
            <a:picLocks noChangeAspect="1"/>
          </p:cNvPicPr>
          <p:nvPr/>
        </p:nvPicPr>
        <p:blipFill>
          <a:blip r:embed="rId5" cstate="print"/>
          <a:stretch>
            <a:fillRect/>
          </a:stretch>
        </p:blipFill>
        <p:spPr>
          <a:xfrm>
            <a:off x="1673352" y="612648"/>
            <a:ext cx="5259576" cy="4809744"/>
          </a:xfrm>
          <a:prstGeom prst="rect">
            <a:avLst/>
          </a:prstGeom>
        </p:spPr>
      </p:pic>
      <p:sp>
        <p:nvSpPr>
          <p:cNvPr id="51236" name="Rectangle 36"/>
          <p:cNvSpPr>
            <a:spLocks/>
          </p:cNvSpPr>
          <p:nvPr/>
        </p:nvSpPr>
        <p:spPr bwMode="auto">
          <a:xfrm>
            <a:off x="1627187" y="3586163"/>
            <a:ext cx="430213" cy="365125"/>
          </a:xfrm>
          <a:prstGeom prst="rect">
            <a:avLst/>
          </a:prstGeom>
          <a:noFill/>
          <a:ln w="9525">
            <a:noFill/>
            <a:miter lim="800000"/>
            <a:headEnd/>
            <a:tailEnd/>
          </a:ln>
        </p:spPr>
        <p:txBody>
          <a:bodyPr wrap="none" lIns="0" tIns="0" rIns="40639" bIns="0">
            <a:spAutoFit/>
          </a:bodyPr>
          <a:lstStyle/>
          <a:p>
            <a:pPr marL="39688"/>
            <a:r>
              <a:rPr lang="en-US" sz="2400" dirty="0">
                <a:cs typeface="Arial" pitchFamily="34" charset="0"/>
                <a:sym typeface="Arial" pitchFamily="34" charset="0"/>
              </a:rPr>
              <a:t>G</a:t>
            </a:r>
            <a:r>
              <a:rPr lang="en-US" sz="2400" baseline="-25000" dirty="0">
                <a:cs typeface="Arial" pitchFamily="34" charset="0"/>
                <a:sym typeface="Arial" pitchFamily="34" charset="0"/>
              </a:rPr>
              <a:t>1</a:t>
            </a:r>
          </a:p>
        </p:txBody>
      </p:sp>
      <p:sp>
        <p:nvSpPr>
          <p:cNvPr id="51237" name="Rectangle 37"/>
          <p:cNvSpPr>
            <a:spLocks/>
          </p:cNvSpPr>
          <p:nvPr/>
        </p:nvSpPr>
        <p:spPr bwMode="auto">
          <a:xfrm>
            <a:off x="1627187" y="1371600"/>
            <a:ext cx="430213" cy="365125"/>
          </a:xfrm>
          <a:prstGeom prst="rect">
            <a:avLst/>
          </a:prstGeom>
          <a:noFill/>
          <a:ln w="9525">
            <a:noFill/>
            <a:miter lim="800000"/>
            <a:headEnd/>
            <a:tailEnd/>
          </a:ln>
        </p:spPr>
        <p:txBody>
          <a:bodyPr wrap="none" lIns="0" tIns="0" rIns="40639" bIns="0">
            <a:spAutoFit/>
          </a:bodyPr>
          <a:lstStyle/>
          <a:p>
            <a:pPr marL="39688"/>
            <a:r>
              <a:rPr lang="en-US" sz="2400" dirty="0">
                <a:cs typeface="Arial" pitchFamily="34" charset="0"/>
                <a:sym typeface="Arial" pitchFamily="34" charset="0"/>
              </a:rPr>
              <a:t>G</a:t>
            </a:r>
            <a:r>
              <a:rPr lang="en-US" sz="2400" baseline="-25000" dirty="0">
                <a:cs typeface="Arial" pitchFamily="34" charset="0"/>
                <a:sym typeface="Arial" pitchFamily="34" charset="0"/>
              </a:rPr>
              <a:t>2</a:t>
            </a:r>
          </a:p>
        </p:txBody>
      </p:sp>
      <p:sp>
        <p:nvSpPr>
          <p:cNvPr id="51238" name="Rectangle 38"/>
          <p:cNvSpPr>
            <a:spLocks/>
          </p:cNvSpPr>
          <p:nvPr/>
        </p:nvSpPr>
        <p:spPr bwMode="auto">
          <a:xfrm>
            <a:off x="3686175" y="1147763"/>
            <a:ext cx="414338" cy="365125"/>
          </a:xfrm>
          <a:prstGeom prst="rect">
            <a:avLst/>
          </a:prstGeom>
          <a:noFill/>
          <a:ln w="9525">
            <a:noFill/>
            <a:miter lim="800000"/>
            <a:headEnd/>
            <a:tailEnd/>
          </a:ln>
        </p:spPr>
        <p:txBody>
          <a:bodyPr wrap="none" lIns="0" tIns="0" rIns="40639" bIns="0">
            <a:spAutoFit/>
          </a:bodyPr>
          <a:lstStyle/>
          <a:p>
            <a:pPr marL="39688"/>
            <a:r>
              <a:rPr lang="en-US" sz="2400">
                <a:cs typeface="Arial" pitchFamily="34" charset="0"/>
                <a:sym typeface="Arial" pitchFamily="34" charset="0"/>
              </a:rPr>
              <a:t>R</a:t>
            </a:r>
            <a:r>
              <a:rPr lang="en-US" sz="2400" baseline="-25000">
                <a:cs typeface="Arial" pitchFamily="34" charset="0"/>
                <a:sym typeface="Arial" pitchFamily="34" charset="0"/>
              </a:rPr>
              <a:t>2</a:t>
            </a:r>
          </a:p>
        </p:txBody>
      </p:sp>
      <p:sp>
        <p:nvSpPr>
          <p:cNvPr id="51239" name="Rectangle 39"/>
          <p:cNvSpPr>
            <a:spLocks/>
          </p:cNvSpPr>
          <p:nvPr/>
        </p:nvSpPr>
        <p:spPr bwMode="auto">
          <a:xfrm>
            <a:off x="5514975" y="4195763"/>
            <a:ext cx="414338" cy="365125"/>
          </a:xfrm>
          <a:prstGeom prst="rect">
            <a:avLst/>
          </a:prstGeom>
          <a:noFill/>
          <a:ln w="9525">
            <a:noFill/>
            <a:miter lim="800000"/>
            <a:headEnd/>
            <a:tailEnd/>
          </a:ln>
        </p:spPr>
        <p:txBody>
          <a:bodyPr wrap="none" lIns="0" tIns="0" rIns="40639" bIns="0">
            <a:spAutoFit/>
          </a:bodyPr>
          <a:lstStyle/>
          <a:p>
            <a:pPr marL="39688"/>
            <a:r>
              <a:rPr lang="en-US" sz="2400">
                <a:cs typeface="Arial" pitchFamily="34" charset="0"/>
                <a:sym typeface="Arial" pitchFamily="34" charset="0"/>
              </a:rPr>
              <a:t>R</a:t>
            </a:r>
            <a:r>
              <a:rPr lang="en-US" sz="2400" baseline="-25000">
                <a:cs typeface="Arial" pitchFamily="34" charset="0"/>
                <a:sym typeface="Arial" pitchFamily="34" charset="0"/>
              </a:rPr>
              <a:t>1</a:t>
            </a:r>
          </a:p>
        </p:txBody>
      </p:sp>
      <p:sp>
        <p:nvSpPr>
          <p:cNvPr id="51240" name="Rectangle 40"/>
          <p:cNvSpPr>
            <a:spLocks/>
          </p:cNvSpPr>
          <p:nvPr/>
        </p:nvSpPr>
        <p:spPr bwMode="auto">
          <a:xfrm>
            <a:off x="5514975" y="2519363"/>
            <a:ext cx="307975" cy="365125"/>
          </a:xfrm>
          <a:prstGeom prst="rect">
            <a:avLst/>
          </a:prstGeom>
          <a:noFill/>
          <a:ln w="9525">
            <a:noFill/>
            <a:miter lim="800000"/>
            <a:headEnd/>
            <a:tailEnd/>
          </a:ln>
        </p:spPr>
        <p:txBody>
          <a:bodyPr wrap="none" lIns="0" tIns="0" rIns="40639" bIns="0">
            <a:spAutoFit/>
          </a:bodyPr>
          <a:lstStyle/>
          <a:p>
            <a:pPr marL="39688"/>
            <a:r>
              <a:rPr lang="en-US" sz="2400" dirty="0">
                <a:cs typeface="Arial" pitchFamily="34" charset="0"/>
                <a:sym typeface="Arial" pitchFamily="34" charset="0"/>
              </a:rPr>
              <a:t>d</a:t>
            </a:r>
            <a:r>
              <a:rPr lang="en-US" sz="2400" baseline="-25000" dirty="0">
                <a:cs typeface="Arial" pitchFamily="34" charset="0"/>
                <a:sym typeface="Arial" pitchFamily="34" charset="0"/>
              </a:rPr>
              <a:t>f</a:t>
            </a:r>
          </a:p>
        </p:txBody>
      </p:sp>
      <p:sp>
        <p:nvSpPr>
          <p:cNvPr id="51241" name="Rectangle 41"/>
          <p:cNvSpPr>
            <a:spLocks/>
          </p:cNvSpPr>
          <p:nvPr/>
        </p:nvSpPr>
        <p:spPr bwMode="auto">
          <a:xfrm>
            <a:off x="4267200" y="2209800"/>
            <a:ext cx="341313" cy="365125"/>
          </a:xfrm>
          <a:prstGeom prst="rect">
            <a:avLst/>
          </a:prstGeom>
          <a:noFill/>
          <a:ln w="9525">
            <a:noFill/>
            <a:miter lim="800000"/>
            <a:headEnd/>
            <a:tailEnd/>
          </a:ln>
        </p:spPr>
        <p:txBody>
          <a:bodyPr wrap="none" lIns="0" tIns="0" rIns="40639" bIns="0">
            <a:spAutoFit/>
          </a:bodyPr>
          <a:lstStyle/>
          <a:p>
            <a:pPr marL="39688"/>
            <a:r>
              <a:rPr lang="en-US" sz="2400" dirty="0">
                <a:cs typeface="Arial" pitchFamily="34" charset="0"/>
                <a:sym typeface="Arial" pitchFamily="34" charset="0"/>
              </a:rPr>
              <a:t>B</a:t>
            </a:r>
            <a:r>
              <a:rPr lang="en-US" sz="2400" baseline="-25000" dirty="0">
                <a:cs typeface="Arial" pitchFamily="34" charset="0"/>
                <a:sym typeface="Arial" pitchFamily="34" charset="0"/>
              </a:rPr>
              <a:t>f</a:t>
            </a:r>
          </a:p>
        </p:txBody>
      </p:sp>
      <p:sp>
        <p:nvSpPr>
          <p:cNvPr id="51274" name="Rectangle 74"/>
          <p:cNvSpPr>
            <a:spLocks/>
          </p:cNvSpPr>
          <p:nvPr/>
        </p:nvSpPr>
        <p:spPr bwMode="auto">
          <a:xfrm>
            <a:off x="7162800" y="2895600"/>
            <a:ext cx="1778000" cy="1295400"/>
          </a:xfrm>
          <a:prstGeom prst="rect">
            <a:avLst/>
          </a:prstGeom>
          <a:noFill/>
          <a:ln w="9525">
            <a:noFill/>
            <a:miter lim="800000"/>
            <a:headEnd/>
            <a:tailEnd/>
          </a:ln>
        </p:spPr>
        <p:txBody>
          <a:bodyPr lIns="0" tIns="0" rIns="40639" bIns="0"/>
          <a:lstStyle/>
          <a:p>
            <a:pPr marL="39688"/>
            <a:r>
              <a:rPr lang="en-US" sz="1200" dirty="0" smtClean="0">
                <a:latin typeface="Palatino Linotype" pitchFamily="18" charset="0"/>
              </a:rPr>
              <a:t>Beaucage, G., Determination of branch fraction and minimum dimension of mass-fractal aggregates. </a:t>
            </a:r>
            <a:r>
              <a:rPr lang="en-US" sz="1200" i="1" dirty="0" smtClean="0">
                <a:latin typeface="Palatino Linotype" pitchFamily="18" charset="0"/>
              </a:rPr>
              <a:t>Physical Review E </a:t>
            </a:r>
            <a:r>
              <a:rPr lang="en-US" sz="1200" b="1" dirty="0" smtClean="0">
                <a:latin typeface="Palatino Linotype" pitchFamily="18" charset="0"/>
              </a:rPr>
              <a:t>2004,</a:t>
            </a:r>
            <a:r>
              <a:rPr lang="en-US" sz="1200" dirty="0" smtClean="0">
                <a:latin typeface="Palatino Linotype" pitchFamily="18" charset="0"/>
              </a:rPr>
              <a:t> </a:t>
            </a:r>
            <a:r>
              <a:rPr lang="en-US" sz="1200" i="1" dirty="0" smtClean="0">
                <a:latin typeface="Palatino Linotype" pitchFamily="18" charset="0"/>
              </a:rPr>
              <a:t>70</a:t>
            </a:r>
            <a:r>
              <a:rPr lang="en-US" sz="1200" dirty="0" smtClean="0">
                <a:latin typeface="Palatino Linotype" pitchFamily="18" charset="0"/>
              </a:rPr>
              <a:t> (3).</a:t>
            </a:r>
            <a:endParaRPr lang="en-US" sz="1200" dirty="0">
              <a:latin typeface="Palatino Linotype" pitchFamily="18" charset="0"/>
              <a:cs typeface="Times New Roman" pitchFamily="18" charset="0"/>
              <a:sym typeface="Times New Roman" pitchFamily="18" charset="0"/>
            </a:endParaRPr>
          </a:p>
        </p:txBody>
      </p:sp>
      <p:sp>
        <p:nvSpPr>
          <p:cNvPr id="25" name="Title 1"/>
          <p:cNvSpPr txBox="1">
            <a:spLocks/>
          </p:cNvSpPr>
          <p:nvPr/>
        </p:nvSpPr>
        <p:spPr bwMode="auto">
          <a:xfrm>
            <a:off x="762000" y="0"/>
            <a:ext cx="8077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0070C0"/>
                </a:solidFill>
                <a:effectLst/>
                <a:uLnTx/>
                <a:uFillTx/>
                <a:latin typeface="Palatino Linotype" pitchFamily="18" charset="0"/>
                <a:ea typeface="+mj-ea"/>
                <a:cs typeface="+mj-cs"/>
              </a:rPr>
              <a:t>SANS From </a:t>
            </a:r>
            <a:r>
              <a:rPr lang="en-US" sz="3200" b="1" kern="0" dirty="0" smtClean="0">
                <a:solidFill>
                  <a:srgbClr val="0070C0"/>
                </a:solidFill>
                <a:latin typeface="Palatino Linotype" pitchFamily="18" charset="0"/>
                <a:ea typeface="+mj-ea"/>
                <a:cs typeface="+mj-cs"/>
              </a:rPr>
              <a:t>Persistent Chains</a:t>
            </a:r>
            <a:endParaRPr kumimoji="0" lang="en-US" sz="3200" b="1" i="0" u="none" strike="noStrike" kern="0" cap="none" spc="0" normalizeH="0" baseline="0" noProof="0" dirty="0">
              <a:ln>
                <a:noFill/>
              </a:ln>
              <a:solidFill>
                <a:srgbClr val="0070C0"/>
              </a:solidFill>
              <a:effectLst/>
              <a:uLnTx/>
              <a:uFillTx/>
              <a:latin typeface="Palatino Linotype" pitchFamily="18" charset="0"/>
              <a:ea typeface="+mj-ea"/>
              <a:cs typeface="+mj-cs"/>
            </a:endParaRPr>
          </a:p>
        </p:txBody>
      </p:sp>
      <p:sp>
        <p:nvSpPr>
          <p:cNvPr id="26" name="Slide Number Placeholder 25"/>
          <p:cNvSpPr>
            <a:spLocks noGrp="1"/>
          </p:cNvSpPr>
          <p:nvPr>
            <p:ph type="sldNum" sz="quarter" idx="12"/>
          </p:nvPr>
        </p:nvSpPr>
        <p:spPr/>
        <p:txBody>
          <a:bodyPr/>
          <a:lstStyle/>
          <a:p>
            <a:fld id="{DDF3EE78-7106-4529-974C-BE5E7114940A}" type="slidenum">
              <a:rPr lang="en-US" smtClean="0"/>
              <a:pPr/>
              <a:t>37</a:t>
            </a:fld>
            <a:endParaRPr lang="en-US"/>
          </a:p>
        </p:txBody>
      </p:sp>
      <p:pic>
        <p:nvPicPr>
          <p:cNvPr id="51271" name="Picture 71"/>
          <p:cNvPicPr>
            <a:picLocks noChangeAspect="1" noChangeArrowheads="1"/>
          </p:cNvPicPr>
          <p:nvPr/>
        </p:nvPicPr>
        <p:blipFill>
          <a:blip r:embed="rId6" cstate="print"/>
          <a:srcRect/>
          <a:stretch>
            <a:fillRect/>
          </a:stretch>
        </p:blipFill>
        <p:spPr bwMode="auto">
          <a:xfrm>
            <a:off x="1066800" y="5638800"/>
            <a:ext cx="7315200" cy="1076325"/>
          </a:xfrm>
          <a:prstGeom prst="rect">
            <a:avLst/>
          </a:prstGeom>
          <a:noFill/>
          <a:ln w="19050">
            <a:solidFill>
              <a:schemeClr val="tx1"/>
            </a:solidFill>
            <a:prstDash val="dash"/>
          </a:ln>
        </p:spPr>
      </p:pic>
      <p:pic>
        <p:nvPicPr>
          <p:cNvPr id="63489" name="Picture 1"/>
          <p:cNvPicPr>
            <a:picLocks noChangeAspect="1" noChangeArrowheads="1"/>
          </p:cNvPicPr>
          <p:nvPr/>
        </p:nvPicPr>
        <p:blipFill>
          <a:blip r:embed="rId7" cstate="print"/>
          <a:srcRect/>
          <a:stretch>
            <a:fillRect/>
          </a:stretch>
        </p:blipFill>
        <p:spPr bwMode="auto">
          <a:xfrm>
            <a:off x="7010400" y="1524000"/>
            <a:ext cx="1809750" cy="79057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4757111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2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27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2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2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2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2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34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6" grpId="0"/>
      <p:bldP spid="51237" grpId="0"/>
      <p:bldP spid="51238" grpId="0"/>
      <p:bldP spid="51239" grpId="0"/>
      <p:bldP spid="51240" grpId="0"/>
      <p:bldP spid="51241" grpId="0"/>
      <p:bldP spid="5127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077200" cy="685800"/>
          </a:xfrm>
        </p:spPr>
        <p:txBody>
          <a:bodyPr/>
          <a:lstStyle/>
          <a:p>
            <a:r>
              <a:rPr lang="en-US" sz="3200" b="1" dirty="0" smtClean="0">
                <a:solidFill>
                  <a:srgbClr val="0070C0"/>
                </a:solidFill>
                <a:latin typeface="Palatino Linotype" pitchFamily="18" charset="0"/>
              </a:rPr>
              <a:t>Quantification of Branching</a:t>
            </a:r>
            <a:endParaRPr lang="en-US" sz="3200" b="1" dirty="0">
              <a:solidFill>
                <a:srgbClr val="0070C0"/>
              </a:solidFill>
              <a:latin typeface="Palatino Linotype" pitchFamily="18" charset="0"/>
            </a:endParaRPr>
          </a:p>
        </p:txBody>
      </p:sp>
      <p:sp>
        <p:nvSpPr>
          <p:cNvPr id="3" name="Slide Number Placeholder 2"/>
          <p:cNvSpPr>
            <a:spLocks noGrp="1"/>
          </p:cNvSpPr>
          <p:nvPr>
            <p:ph type="sldNum" sz="quarter" idx="12"/>
          </p:nvPr>
        </p:nvSpPr>
        <p:spPr/>
        <p:txBody>
          <a:bodyPr/>
          <a:lstStyle/>
          <a:p>
            <a:fld id="{DDF3EE78-7106-4529-974C-BE5E7114940A}" type="slidenum">
              <a:rPr lang="en-US" smtClean="0"/>
              <a:pPr/>
              <a:t>38</a:t>
            </a:fld>
            <a:endParaRPr lang="en-US" dirty="0"/>
          </a:p>
        </p:txBody>
      </p:sp>
      <p:sp>
        <p:nvSpPr>
          <p:cNvPr id="5427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4287"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44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44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44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4" name="Group 44"/>
          <p:cNvGrpSpPr/>
          <p:nvPr/>
        </p:nvGrpSpPr>
        <p:grpSpPr>
          <a:xfrm>
            <a:off x="1752600" y="1219200"/>
            <a:ext cx="3124200" cy="1219200"/>
            <a:chOff x="5105400" y="2438400"/>
            <a:chExt cx="3124200" cy="1219200"/>
          </a:xfrm>
        </p:grpSpPr>
        <p:graphicFrame>
          <p:nvGraphicFramePr>
            <p:cNvPr id="61444" name="Object 4"/>
            <p:cNvGraphicFramePr>
              <a:graphicFrameLocks noChangeAspect="1"/>
            </p:cNvGraphicFramePr>
            <p:nvPr/>
          </p:nvGraphicFramePr>
          <p:xfrm>
            <a:off x="5257800" y="2743200"/>
            <a:ext cx="2783840" cy="914400"/>
          </p:xfrm>
          <a:graphic>
            <a:graphicData uri="http://schemas.openxmlformats.org/presentationml/2006/ole">
              <mc:AlternateContent xmlns:mc="http://schemas.openxmlformats.org/markup-compatibility/2006">
                <mc:Choice xmlns:v="urn:schemas-microsoft-com:vml" Requires="v">
                  <p:oleObj spid="_x0000_s5241" name="Equation" r:id="rId4" imgW="1307532" imgH="431613" progId="Equation.3">
                    <p:embed/>
                  </p:oleObj>
                </mc:Choice>
                <mc:Fallback>
                  <p:oleObj name="Equation" r:id="rId4" imgW="1307532" imgH="431613"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743200"/>
                          <a:ext cx="2783840" cy="914400"/>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 name="TextBox 43"/>
            <p:cNvSpPr txBox="1"/>
            <p:nvPr/>
          </p:nvSpPr>
          <p:spPr>
            <a:xfrm>
              <a:off x="5105400" y="2438400"/>
              <a:ext cx="3124200" cy="338554"/>
            </a:xfrm>
            <a:prstGeom prst="rect">
              <a:avLst/>
            </a:prstGeom>
            <a:noFill/>
          </p:spPr>
          <p:txBody>
            <a:bodyPr wrap="square" rtlCol="0">
              <a:spAutoFit/>
            </a:bodyPr>
            <a:lstStyle/>
            <a:p>
              <a:pPr algn="ctr"/>
              <a:r>
                <a:rPr lang="en-US" sz="1600" b="1" dirty="0" smtClean="0">
                  <a:latin typeface="Palatino Linotype" pitchFamily="18" charset="0"/>
                </a:rPr>
                <a:t>Mole-Fraction LCB Content</a:t>
              </a:r>
              <a:endParaRPr lang="en-US" sz="1600" b="1" dirty="0">
                <a:latin typeface="Palatino Linotype" pitchFamily="18" charset="0"/>
              </a:endParaRPr>
            </a:p>
          </p:txBody>
        </p:sp>
      </p:grpSp>
      <p:sp>
        <p:nvSpPr>
          <p:cNvPr id="48" name="TextBox 47"/>
          <p:cNvSpPr txBox="1"/>
          <p:nvPr/>
        </p:nvSpPr>
        <p:spPr>
          <a:xfrm>
            <a:off x="0" y="6027003"/>
            <a:ext cx="8305800" cy="830997"/>
          </a:xfrm>
          <a:prstGeom prst="rect">
            <a:avLst/>
          </a:prstGeom>
          <a:noFill/>
        </p:spPr>
        <p:txBody>
          <a:bodyPr wrap="square" rtlCol="0">
            <a:spAutoFit/>
          </a:bodyPr>
          <a:lstStyle/>
          <a:p>
            <a:pPr>
              <a:buFont typeface="Arial" pitchFamily="34" charset="0"/>
              <a:buChar char="•"/>
            </a:pPr>
            <a:r>
              <a:rPr lang="en-US" sz="1200" dirty="0" smtClean="0">
                <a:latin typeface="Palatino Linotype" pitchFamily="18" charset="0"/>
              </a:rPr>
              <a:t>Beaucage, G., Determination of branch fraction and minimum dimension of mass-fractal aggregates. </a:t>
            </a:r>
            <a:r>
              <a:rPr lang="en-US" sz="1200" i="1" dirty="0" smtClean="0">
                <a:latin typeface="Palatino Linotype" pitchFamily="18" charset="0"/>
              </a:rPr>
              <a:t>Physical Review E </a:t>
            </a:r>
            <a:r>
              <a:rPr lang="en-US" sz="1200" b="1" dirty="0" smtClean="0">
                <a:latin typeface="Palatino Linotype" pitchFamily="18" charset="0"/>
              </a:rPr>
              <a:t>2004,</a:t>
            </a:r>
            <a:r>
              <a:rPr lang="en-US" sz="1200" dirty="0" smtClean="0">
                <a:latin typeface="Palatino Linotype" pitchFamily="18" charset="0"/>
              </a:rPr>
              <a:t> </a:t>
            </a:r>
            <a:r>
              <a:rPr lang="en-US" sz="1200" i="1" dirty="0" smtClean="0">
                <a:latin typeface="Palatino Linotype" pitchFamily="18" charset="0"/>
              </a:rPr>
              <a:t>70</a:t>
            </a:r>
            <a:r>
              <a:rPr lang="en-US" sz="1200" dirty="0" smtClean="0">
                <a:latin typeface="Palatino Linotype" pitchFamily="18" charset="0"/>
              </a:rPr>
              <a:t> (3).</a:t>
            </a:r>
          </a:p>
          <a:p>
            <a:pPr>
              <a:buFont typeface="Arial" pitchFamily="34" charset="0"/>
              <a:buChar char="•"/>
            </a:pPr>
            <a:r>
              <a:rPr lang="en-US" sz="1200" dirty="0" smtClean="0">
                <a:latin typeface="Palatino Linotype" pitchFamily="18" charset="0"/>
              </a:rPr>
              <a:t>Ramachandran, R.; Beaucage, G.; Kulkarni, A. S.; McFaddin, D.; Merrick-Mack, J.; Galiatsatos, V., Branch Content of Metallocene Polyethylene. </a:t>
            </a:r>
            <a:r>
              <a:rPr lang="en-US" sz="1200" i="1" dirty="0" smtClean="0">
                <a:latin typeface="Palatino Linotype" pitchFamily="18" charset="0"/>
              </a:rPr>
              <a:t>Macromolecules </a:t>
            </a:r>
            <a:r>
              <a:rPr lang="en-US" sz="1200" b="1" dirty="0" smtClean="0">
                <a:latin typeface="Palatino Linotype" pitchFamily="18" charset="0"/>
              </a:rPr>
              <a:t>2009,</a:t>
            </a:r>
            <a:r>
              <a:rPr lang="en-US" sz="1200" dirty="0" smtClean="0">
                <a:latin typeface="Palatino Linotype" pitchFamily="18" charset="0"/>
              </a:rPr>
              <a:t> </a:t>
            </a:r>
            <a:r>
              <a:rPr lang="en-US" sz="1200" i="1" dirty="0" smtClean="0">
                <a:latin typeface="Palatino Linotype" pitchFamily="18" charset="0"/>
              </a:rPr>
              <a:t>42</a:t>
            </a:r>
            <a:r>
              <a:rPr lang="en-US" sz="1200" dirty="0" smtClean="0">
                <a:latin typeface="Palatino Linotype" pitchFamily="18" charset="0"/>
              </a:rPr>
              <a:t> (13), 4746-4750.</a:t>
            </a:r>
            <a:endParaRPr lang="en-US" sz="1200" dirty="0">
              <a:latin typeface="Palatino Linotype" pitchFamily="18" charset="0"/>
            </a:endParaRPr>
          </a:p>
        </p:txBody>
      </p:sp>
      <p:pic>
        <p:nvPicPr>
          <p:cNvPr id="28" name="Picture 27" descr="scaling model 1.png"/>
          <p:cNvPicPr>
            <a:picLocks noChangeAspect="1"/>
          </p:cNvPicPr>
          <p:nvPr/>
        </p:nvPicPr>
        <p:blipFill>
          <a:blip r:embed="rId6" cstate="print"/>
          <a:stretch>
            <a:fillRect/>
          </a:stretch>
        </p:blipFill>
        <p:spPr>
          <a:xfrm rot="512037">
            <a:off x="6256784" y="681545"/>
            <a:ext cx="2262090" cy="2431990"/>
          </a:xfrm>
          <a:prstGeom prst="rect">
            <a:avLst/>
          </a:prstGeom>
        </p:spPr>
      </p:pic>
      <p:grpSp>
        <p:nvGrpSpPr>
          <p:cNvPr id="5" name="Group 33"/>
          <p:cNvGrpSpPr/>
          <p:nvPr/>
        </p:nvGrpSpPr>
        <p:grpSpPr>
          <a:xfrm>
            <a:off x="762000" y="3810000"/>
            <a:ext cx="7543800" cy="2057400"/>
            <a:chOff x="914400" y="914400"/>
            <a:chExt cx="7543800" cy="2057400"/>
          </a:xfrm>
        </p:grpSpPr>
        <p:pic>
          <p:nvPicPr>
            <p:cNvPr id="35" name="Picture 34" descr="nbr 1.png"/>
            <p:cNvPicPr>
              <a:picLocks noChangeAspect="1"/>
            </p:cNvPicPr>
            <p:nvPr/>
          </p:nvPicPr>
          <p:blipFill>
            <a:blip r:embed="rId7" cstate="print"/>
            <a:stretch>
              <a:fillRect/>
            </a:stretch>
          </p:blipFill>
          <p:spPr>
            <a:xfrm>
              <a:off x="6308951" y="914400"/>
              <a:ext cx="2149249" cy="2057400"/>
            </a:xfrm>
            <a:prstGeom prst="rect">
              <a:avLst/>
            </a:prstGeom>
          </p:spPr>
        </p:pic>
        <p:grpSp>
          <p:nvGrpSpPr>
            <p:cNvPr id="6" name="Group 21"/>
            <p:cNvGrpSpPr/>
            <p:nvPr/>
          </p:nvGrpSpPr>
          <p:grpSpPr>
            <a:xfrm>
              <a:off x="914400" y="956846"/>
              <a:ext cx="5181600" cy="1518066"/>
              <a:chOff x="914400" y="956846"/>
              <a:chExt cx="5181600" cy="1518066"/>
            </a:xfrm>
          </p:grpSpPr>
          <p:graphicFrame>
            <p:nvGraphicFramePr>
              <p:cNvPr id="37" name="Object 4"/>
              <p:cNvGraphicFramePr>
                <a:graphicFrameLocks noChangeAspect="1"/>
              </p:cNvGraphicFramePr>
              <p:nvPr/>
            </p:nvGraphicFramePr>
            <p:xfrm>
              <a:off x="2133600" y="1295400"/>
              <a:ext cx="2743200" cy="1179512"/>
            </p:xfrm>
            <a:graphic>
              <a:graphicData uri="http://schemas.openxmlformats.org/presentationml/2006/ole">
                <mc:AlternateContent xmlns:mc="http://schemas.openxmlformats.org/markup-compatibility/2006">
                  <mc:Choice xmlns:v="urn:schemas-microsoft-com:vml" Requires="v">
                    <p:oleObj spid="_x0000_s5242" name="Equation" r:id="rId8" imgW="1701800" imgH="736600" progId="Equation.3">
                      <p:embed/>
                    </p:oleObj>
                  </mc:Choice>
                  <mc:Fallback>
                    <p:oleObj name="Equation" r:id="rId8" imgW="1701800" imgH="736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33600" y="1295400"/>
                            <a:ext cx="2743200" cy="1179512"/>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 name="TextBox 37"/>
              <p:cNvSpPr txBox="1"/>
              <p:nvPr/>
            </p:nvSpPr>
            <p:spPr>
              <a:xfrm>
                <a:off x="914400" y="956846"/>
                <a:ext cx="5181600" cy="338554"/>
              </a:xfrm>
              <a:prstGeom prst="rect">
                <a:avLst/>
              </a:prstGeom>
              <a:noFill/>
            </p:spPr>
            <p:txBody>
              <a:bodyPr wrap="square" rtlCol="0">
                <a:spAutoFit/>
              </a:bodyPr>
              <a:lstStyle/>
              <a:p>
                <a:pPr algn="ctr"/>
                <a:r>
                  <a:rPr lang="en-US" sz="1600" b="1" dirty="0" smtClean="0">
                    <a:latin typeface="Palatino Linotype" pitchFamily="18" charset="0"/>
                  </a:rPr>
                  <a:t>Average number of branch points per chain</a:t>
                </a:r>
              </a:p>
            </p:txBody>
          </p:sp>
        </p:grpSp>
      </p:grpSp>
    </p:spTree>
    <p:extLst>
      <p:ext uri="{BB962C8B-B14F-4D97-AF65-F5344CB8AC3E}">
        <p14:creationId xmlns:p14="http://schemas.microsoft.com/office/powerpoint/2010/main" val="40728053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077200" cy="685800"/>
          </a:xfrm>
        </p:spPr>
        <p:txBody>
          <a:bodyPr/>
          <a:lstStyle/>
          <a:p>
            <a:r>
              <a:rPr lang="en-US" sz="3200" b="1" dirty="0" smtClean="0">
                <a:solidFill>
                  <a:srgbClr val="0070C0"/>
                </a:solidFill>
                <a:latin typeface="Palatino Linotype" pitchFamily="18" charset="0"/>
              </a:rPr>
              <a:t>Quantification of Branching</a:t>
            </a:r>
            <a:endParaRPr lang="en-US" sz="3200" b="1" dirty="0">
              <a:solidFill>
                <a:srgbClr val="0070C0"/>
              </a:solidFill>
              <a:latin typeface="Palatino Linotype" pitchFamily="18" charset="0"/>
            </a:endParaRPr>
          </a:p>
        </p:txBody>
      </p:sp>
      <p:sp>
        <p:nvSpPr>
          <p:cNvPr id="3" name="Slide Number Placeholder 2"/>
          <p:cNvSpPr>
            <a:spLocks noGrp="1"/>
          </p:cNvSpPr>
          <p:nvPr>
            <p:ph type="sldNum" sz="quarter" idx="12"/>
          </p:nvPr>
        </p:nvSpPr>
        <p:spPr/>
        <p:txBody>
          <a:bodyPr/>
          <a:lstStyle/>
          <a:p>
            <a:fld id="{DDF3EE78-7106-4529-974C-BE5E7114940A}" type="slidenum">
              <a:rPr lang="en-US" smtClean="0"/>
              <a:pPr/>
              <a:t>39</a:t>
            </a:fld>
            <a:endParaRPr lang="en-US" dirty="0"/>
          </a:p>
        </p:txBody>
      </p:sp>
      <p:sp>
        <p:nvSpPr>
          <p:cNvPr id="5427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4287"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44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44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44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4" name="Group 44"/>
          <p:cNvGrpSpPr/>
          <p:nvPr/>
        </p:nvGrpSpPr>
        <p:grpSpPr>
          <a:xfrm>
            <a:off x="1752600" y="1219200"/>
            <a:ext cx="3124200" cy="1219200"/>
            <a:chOff x="5105400" y="2438400"/>
            <a:chExt cx="3124200" cy="1219200"/>
          </a:xfrm>
        </p:grpSpPr>
        <p:graphicFrame>
          <p:nvGraphicFramePr>
            <p:cNvPr id="61444" name="Object 4"/>
            <p:cNvGraphicFramePr>
              <a:graphicFrameLocks noChangeAspect="1"/>
            </p:cNvGraphicFramePr>
            <p:nvPr/>
          </p:nvGraphicFramePr>
          <p:xfrm>
            <a:off x="5257800" y="2743200"/>
            <a:ext cx="2783840" cy="914400"/>
          </p:xfrm>
          <a:graphic>
            <a:graphicData uri="http://schemas.openxmlformats.org/presentationml/2006/ole">
              <mc:AlternateContent xmlns:mc="http://schemas.openxmlformats.org/markup-compatibility/2006">
                <mc:Choice xmlns:v="urn:schemas-microsoft-com:vml" Requires="v">
                  <p:oleObj spid="_x0000_s1078" name="Equation" r:id="rId4" imgW="1307532" imgH="431613" progId="Equation.3">
                    <p:embed/>
                  </p:oleObj>
                </mc:Choice>
                <mc:Fallback>
                  <p:oleObj name="Equation" r:id="rId4" imgW="1307532" imgH="431613"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743200"/>
                          <a:ext cx="2783840" cy="914400"/>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 name="TextBox 43"/>
            <p:cNvSpPr txBox="1"/>
            <p:nvPr/>
          </p:nvSpPr>
          <p:spPr>
            <a:xfrm>
              <a:off x="5105400" y="2438400"/>
              <a:ext cx="3124200" cy="338554"/>
            </a:xfrm>
            <a:prstGeom prst="rect">
              <a:avLst/>
            </a:prstGeom>
            <a:noFill/>
          </p:spPr>
          <p:txBody>
            <a:bodyPr wrap="square" rtlCol="0">
              <a:spAutoFit/>
            </a:bodyPr>
            <a:lstStyle/>
            <a:p>
              <a:pPr algn="ctr"/>
              <a:r>
                <a:rPr lang="en-US" sz="1600" b="1" dirty="0" smtClean="0">
                  <a:latin typeface="Palatino Linotype" pitchFamily="18" charset="0"/>
                </a:rPr>
                <a:t>Mole-Fraction LCB Content</a:t>
              </a:r>
              <a:endParaRPr lang="en-US" sz="1600" b="1" dirty="0">
                <a:latin typeface="Palatino Linotype" pitchFamily="18" charset="0"/>
              </a:endParaRPr>
            </a:p>
          </p:txBody>
        </p:sp>
      </p:grpSp>
      <p:sp>
        <p:nvSpPr>
          <p:cNvPr id="48" name="TextBox 47"/>
          <p:cNvSpPr txBox="1"/>
          <p:nvPr/>
        </p:nvSpPr>
        <p:spPr>
          <a:xfrm>
            <a:off x="0" y="6027003"/>
            <a:ext cx="8305800" cy="830997"/>
          </a:xfrm>
          <a:prstGeom prst="rect">
            <a:avLst/>
          </a:prstGeom>
          <a:noFill/>
        </p:spPr>
        <p:txBody>
          <a:bodyPr wrap="square" rtlCol="0">
            <a:spAutoFit/>
          </a:bodyPr>
          <a:lstStyle/>
          <a:p>
            <a:pPr>
              <a:buFont typeface="Arial" pitchFamily="34" charset="0"/>
              <a:buChar char="•"/>
            </a:pPr>
            <a:r>
              <a:rPr lang="en-US" sz="1200" dirty="0" smtClean="0">
                <a:latin typeface="Palatino Linotype" pitchFamily="18" charset="0"/>
              </a:rPr>
              <a:t>Beaucage, G., Determination of branch fraction and minimum dimension of mass-fractal aggregates. </a:t>
            </a:r>
            <a:r>
              <a:rPr lang="en-US" sz="1200" i="1" dirty="0" smtClean="0">
                <a:latin typeface="Palatino Linotype" pitchFamily="18" charset="0"/>
              </a:rPr>
              <a:t>Physical Review E </a:t>
            </a:r>
            <a:r>
              <a:rPr lang="en-US" sz="1200" b="1" dirty="0" smtClean="0">
                <a:latin typeface="Palatino Linotype" pitchFamily="18" charset="0"/>
              </a:rPr>
              <a:t>2004,</a:t>
            </a:r>
            <a:r>
              <a:rPr lang="en-US" sz="1200" dirty="0" smtClean="0">
                <a:latin typeface="Palatino Linotype" pitchFamily="18" charset="0"/>
              </a:rPr>
              <a:t> </a:t>
            </a:r>
            <a:r>
              <a:rPr lang="en-US" sz="1200" i="1" dirty="0" smtClean="0">
                <a:latin typeface="Palatino Linotype" pitchFamily="18" charset="0"/>
              </a:rPr>
              <a:t>70</a:t>
            </a:r>
            <a:r>
              <a:rPr lang="en-US" sz="1200" dirty="0" smtClean="0">
                <a:latin typeface="Palatino Linotype" pitchFamily="18" charset="0"/>
              </a:rPr>
              <a:t> (3).</a:t>
            </a:r>
          </a:p>
          <a:p>
            <a:pPr>
              <a:buFont typeface="Arial" pitchFamily="34" charset="0"/>
              <a:buChar char="•"/>
            </a:pPr>
            <a:r>
              <a:rPr lang="en-US" sz="1200" dirty="0" smtClean="0">
                <a:latin typeface="Palatino Linotype" pitchFamily="18" charset="0"/>
              </a:rPr>
              <a:t>Ramachandran, R.; Beaucage, G.; Kulkarni, A. S.; McFaddin, D.; Merrick-Mack, J.; Galiatsatos, V., Branch Content of Metallocene Polyethylene. </a:t>
            </a:r>
            <a:r>
              <a:rPr lang="en-US" sz="1200" i="1" dirty="0" smtClean="0">
                <a:latin typeface="Palatino Linotype" pitchFamily="18" charset="0"/>
              </a:rPr>
              <a:t>Macromolecules </a:t>
            </a:r>
            <a:r>
              <a:rPr lang="en-US" sz="1200" b="1" dirty="0" smtClean="0">
                <a:latin typeface="Palatino Linotype" pitchFamily="18" charset="0"/>
              </a:rPr>
              <a:t>2009,</a:t>
            </a:r>
            <a:r>
              <a:rPr lang="en-US" sz="1200" dirty="0" smtClean="0">
                <a:latin typeface="Palatino Linotype" pitchFamily="18" charset="0"/>
              </a:rPr>
              <a:t> </a:t>
            </a:r>
            <a:r>
              <a:rPr lang="en-US" sz="1200" i="1" dirty="0" smtClean="0">
                <a:latin typeface="Palatino Linotype" pitchFamily="18" charset="0"/>
              </a:rPr>
              <a:t>42</a:t>
            </a:r>
            <a:r>
              <a:rPr lang="en-US" sz="1200" dirty="0" smtClean="0">
                <a:latin typeface="Palatino Linotype" pitchFamily="18" charset="0"/>
              </a:rPr>
              <a:t> (13), 4746-4750.</a:t>
            </a:r>
            <a:endParaRPr lang="en-US" sz="1200" dirty="0">
              <a:latin typeface="Palatino Linotype" pitchFamily="18" charset="0"/>
            </a:endParaRPr>
          </a:p>
        </p:txBody>
      </p:sp>
      <p:pic>
        <p:nvPicPr>
          <p:cNvPr id="28" name="Picture 27" descr="scaling model 1.png"/>
          <p:cNvPicPr>
            <a:picLocks noChangeAspect="1"/>
          </p:cNvPicPr>
          <p:nvPr/>
        </p:nvPicPr>
        <p:blipFill>
          <a:blip r:embed="rId6" cstate="print"/>
          <a:stretch>
            <a:fillRect/>
          </a:stretch>
        </p:blipFill>
        <p:spPr>
          <a:xfrm rot="512037">
            <a:off x="6256784" y="681545"/>
            <a:ext cx="2262090" cy="2431990"/>
          </a:xfrm>
          <a:prstGeom prst="rect">
            <a:avLst/>
          </a:prstGeom>
        </p:spPr>
      </p:pic>
      <p:grpSp>
        <p:nvGrpSpPr>
          <p:cNvPr id="5" name="Group 33"/>
          <p:cNvGrpSpPr/>
          <p:nvPr/>
        </p:nvGrpSpPr>
        <p:grpSpPr>
          <a:xfrm>
            <a:off x="762000" y="3810000"/>
            <a:ext cx="7543800" cy="2057400"/>
            <a:chOff x="914400" y="914400"/>
            <a:chExt cx="7543800" cy="2057400"/>
          </a:xfrm>
        </p:grpSpPr>
        <p:pic>
          <p:nvPicPr>
            <p:cNvPr id="35" name="Picture 34" descr="nbr 1.png"/>
            <p:cNvPicPr>
              <a:picLocks noChangeAspect="1"/>
            </p:cNvPicPr>
            <p:nvPr/>
          </p:nvPicPr>
          <p:blipFill>
            <a:blip r:embed="rId7" cstate="print"/>
            <a:stretch>
              <a:fillRect/>
            </a:stretch>
          </p:blipFill>
          <p:spPr>
            <a:xfrm>
              <a:off x="6308951" y="914400"/>
              <a:ext cx="2149249" cy="2057400"/>
            </a:xfrm>
            <a:prstGeom prst="rect">
              <a:avLst/>
            </a:prstGeom>
          </p:spPr>
        </p:pic>
        <p:grpSp>
          <p:nvGrpSpPr>
            <p:cNvPr id="6" name="Group 21"/>
            <p:cNvGrpSpPr/>
            <p:nvPr/>
          </p:nvGrpSpPr>
          <p:grpSpPr>
            <a:xfrm>
              <a:off x="914400" y="956846"/>
              <a:ext cx="5181600" cy="1518066"/>
              <a:chOff x="914400" y="956846"/>
              <a:chExt cx="5181600" cy="1518066"/>
            </a:xfrm>
          </p:grpSpPr>
          <p:graphicFrame>
            <p:nvGraphicFramePr>
              <p:cNvPr id="37" name="Object 4"/>
              <p:cNvGraphicFramePr>
                <a:graphicFrameLocks noChangeAspect="1"/>
              </p:cNvGraphicFramePr>
              <p:nvPr/>
            </p:nvGraphicFramePr>
            <p:xfrm>
              <a:off x="2133600" y="1295400"/>
              <a:ext cx="2743200" cy="1179512"/>
            </p:xfrm>
            <a:graphic>
              <a:graphicData uri="http://schemas.openxmlformats.org/presentationml/2006/ole">
                <mc:AlternateContent xmlns:mc="http://schemas.openxmlformats.org/markup-compatibility/2006">
                  <mc:Choice xmlns:v="urn:schemas-microsoft-com:vml" Requires="v">
                    <p:oleObj spid="_x0000_s1079" name="Equation" r:id="rId8" imgW="1701800" imgH="736600" progId="Equation.3">
                      <p:embed/>
                    </p:oleObj>
                  </mc:Choice>
                  <mc:Fallback>
                    <p:oleObj name="Equation" r:id="rId8" imgW="1701800" imgH="736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33600" y="1295400"/>
                            <a:ext cx="2743200" cy="1179512"/>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 name="TextBox 37"/>
              <p:cNvSpPr txBox="1"/>
              <p:nvPr/>
            </p:nvSpPr>
            <p:spPr>
              <a:xfrm>
                <a:off x="914400" y="956846"/>
                <a:ext cx="5181600" cy="338554"/>
              </a:xfrm>
              <a:prstGeom prst="rect">
                <a:avLst/>
              </a:prstGeom>
              <a:noFill/>
            </p:spPr>
            <p:txBody>
              <a:bodyPr wrap="square" rtlCol="0">
                <a:spAutoFit/>
              </a:bodyPr>
              <a:lstStyle/>
              <a:p>
                <a:pPr algn="ctr"/>
                <a:r>
                  <a:rPr lang="en-US" sz="1600" b="1" dirty="0" smtClean="0">
                    <a:latin typeface="Palatino Linotype" pitchFamily="18" charset="0"/>
                  </a:rPr>
                  <a:t>Average number of branch points per chain</a:t>
                </a:r>
              </a:p>
            </p:txBody>
          </p:sp>
        </p:grpSp>
      </p:grpSp>
    </p:spTree>
    <p:extLst>
      <p:ext uri="{BB962C8B-B14F-4D97-AF65-F5344CB8AC3E}">
        <p14:creationId xmlns:p14="http://schemas.microsoft.com/office/powerpoint/2010/main" val="38373763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770AF9-5122-F243-831C-A4F46DE05BFE}" type="slidenum">
              <a:rPr lang="en-US" smtClean="0"/>
              <a:t>4</a:t>
            </a:fld>
            <a:endParaRPr lang="en-US"/>
          </a:p>
        </p:txBody>
      </p:sp>
      <p:pic>
        <p:nvPicPr>
          <p:cNvPr id="2" name="Picture 1"/>
          <p:cNvPicPr>
            <a:picLocks noChangeAspect="1"/>
          </p:cNvPicPr>
          <p:nvPr/>
        </p:nvPicPr>
        <p:blipFill>
          <a:blip r:embed="rId4"/>
          <a:stretch>
            <a:fillRect/>
          </a:stretch>
        </p:blipFill>
        <p:spPr>
          <a:xfrm>
            <a:off x="513165" y="721538"/>
            <a:ext cx="7870081" cy="6136462"/>
          </a:xfrm>
          <a:prstGeom prst="rect">
            <a:avLst/>
          </a:prstGeom>
        </p:spPr>
      </p:pic>
      <p:sp>
        <p:nvSpPr>
          <p:cNvPr id="5" name="TextBox 4"/>
          <p:cNvSpPr txBox="1"/>
          <p:nvPr/>
        </p:nvSpPr>
        <p:spPr>
          <a:xfrm>
            <a:off x="3827362" y="341269"/>
            <a:ext cx="1265791" cy="369332"/>
          </a:xfrm>
          <a:prstGeom prst="rect">
            <a:avLst/>
          </a:prstGeom>
          <a:noFill/>
        </p:spPr>
        <p:txBody>
          <a:bodyPr wrap="none" rtlCol="0">
            <a:spAutoFit/>
          </a:bodyPr>
          <a:lstStyle/>
          <a:p>
            <a:r>
              <a:rPr lang="en-US" dirty="0" smtClean="0"/>
              <a:t>Example Fit</a:t>
            </a:r>
            <a:endParaRPr lang="en-US" dirty="0"/>
          </a:p>
        </p:txBody>
      </p:sp>
    </p:spTree>
    <p:custDataLst>
      <p:tags r:id="rId1"/>
    </p:custDataLst>
    <p:extLst>
      <p:ext uri="{BB962C8B-B14F-4D97-AF65-F5344CB8AC3E}">
        <p14:creationId xmlns:p14="http://schemas.microsoft.com/office/powerpoint/2010/main" val="21479228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077200" cy="685800"/>
          </a:xfrm>
        </p:spPr>
        <p:txBody>
          <a:bodyPr/>
          <a:lstStyle/>
          <a:p>
            <a:r>
              <a:rPr lang="en-US" sz="3200" b="1" dirty="0" smtClean="0">
                <a:solidFill>
                  <a:srgbClr val="0070C0"/>
                </a:solidFill>
                <a:latin typeface="Palatino Linotype" pitchFamily="18" charset="0"/>
              </a:rPr>
              <a:t>Quantification of Branching</a:t>
            </a:r>
            <a:endParaRPr lang="en-US" sz="3200" b="1" dirty="0">
              <a:solidFill>
                <a:srgbClr val="0070C0"/>
              </a:solidFill>
              <a:latin typeface="Palatino Linotype" pitchFamily="18" charset="0"/>
            </a:endParaRPr>
          </a:p>
        </p:txBody>
      </p:sp>
      <p:sp>
        <p:nvSpPr>
          <p:cNvPr id="3" name="Slide Number Placeholder 2"/>
          <p:cNvSpPr>
            <a:spLocks noGrp="1"/>
          </p:cNvSpPr>
          <p:nvPr>
            <p:ph type="sldNum" sz="quarter" idx="12"/>
          </p:nvPr>
        </p:nvSpPr>
        <p:spPr/>
        <p:txBody>
          <a:bodyPr/>
          <a:lstStyle/>
          <a:p>
            <a:fld id="{DDF3EE78-7106-4529-974C-BE5E7114940A}" type="slidenum">
              <a:rPr lang="en-US" smtClean="0"/>
              <a:pPr/>
              <a:t>40</a:t>
            </a:fld>
            <a:endParaRPr lang="en-US" dirty="0"/>
          </a:p>
        </p:txBody>
      </p:sp>
      <p:sp>
        <p:nvSpPr>
          <p:cNvPr id="54275"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4287"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44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44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44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149" name="Object 5"/>
          <p:cNvGraphicFramePr>
            <a:graphicFrameLocks noChangeAspect="1"/>
          </p:cNvGraphicFramePr>
          <p:nvPr/>
        </p:nvGraphicFramePr>
        <p:xfrm>
          <a:off x="2514600" y="4343400"/>
          <a:ext cx="2047875" cy="533400"/>
        </p:xfrm>
        <a:graphic>
          <a:graphicData uri="http://schemas.openxmlformats.org/presentationml/2006/ole">
            <mc:AlternateContent xmlns:mc="http://schemas.openxmlformats.org/markup-compatibility/2006">
              <mc:Choice xmlns:v="urn:schemas-microsoft-com:vml" Requires="v">
                <p:oleObj spid="_x0000_s6265" name="Equation" r:id="rId4" imgW="914400" imgH="241300" progId="Equation.3">
                  <p:embed/>
                </p:oleObj>
              </mc:Choice>
              <mc:Fallback>
                <p:oleObj name="Equation" r:id="rId4" imgW="914400" imgH="241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4343400"/>
                        <a:ext cx="2047875" cy="533400"/>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Box 23"/>
          <p:cNvSpPr txBox="1"/>
          <p:nvPr/>
        </p:nvSpPr>
        <p:spPr>
          <a:xfrm>
            <a:off x="1066800" y="4004846"/>
            <a:ext cx="5181600" cy="338554"/>
          </a:xfrm>
          <a:prstGeom prst="rect">
            <a:avLst/>
          </a:prstGeom>
          <a:noFill/>
        </p:spPr>
        <p:txBody>
          <a:bodyPr wrap="square" rtlCol="0">
            <a:spAutoFit/>
          </a:bodyPr>
          <a:lstStyle/>
          <a:p>
            <a:pPr algn="ctr"/>
            <a:r>
              <a:rPr lang="en-US" sz="1600" b="1" dirty="0" smtClean="0">
                <a:latin typeface="Palatino Linotype" pitchFamily="18" charset="0"/>
              </a:rPr>
              <a:t>Hyperbranch Content (Branch-on-Branch)</a:t>
            </a:r>
          </a:p>
        </p:txBody>
      </p:sp>
      <p:grpSp>
        <p:nvGrpSpPr>
          <p:cNvPr id="4" name="Group 25"/>
          <p:cNvGrpSpPr/>
          <p:nvPr/>
        </p:nvGrpSpPr>
        <p:grpSpPr>
          <a:xfrm>
            <a:off x="1600200" y="1038437"/>
            <a:ext cx="6553200" cy="2009563"/>
            <a:chOff x="1752600" y="3589199"/>
            <a:chExt cx="6553200" cy="2009563"/>
          </a:xfrm>
        </p:grpSpPr>
        <p:grpSp>
          <p:nvGrpSpPr>
            <p:cNvPr id="5" name="Group 46"/>
            <p:cNvGrpSpPr/>
            <p:nvPr/>
          </p:nvGrpSpPr>
          <p:grpSpPr>
            <a:xfrm>
              <a:off x="1752600" y="3986212"/>
              <a:ext cx="3124200" cy="1271588"/>
              <a:chOff x="5029200" y="3962400"/>
              <a:chExt cx="3124200" cy="1271588"/>
            </a:xfrm>
          </p:grpSpPr>
          <p:graphicFrame>
            <p:nvGraphicFramePr>
              <p:cNvPr id="31" name="Object 8"/>
              <p:cNvGraphicFramePr>
                <a:graphicFrameLocks noChangeAspect="1"/>
              </p:cNvGraphicFramePr>
              <p:nvPr/>
            </p:nvGraphicFramePr>
            <p:xfrm>
              <a:off x="5354638" y="4279900"/>
              <a:ext cx="2578100" cy="954088"/>
            </p:xfrm>
            <a:graphic>
              <a:graphicData uri="http://schemas.openxmlformats.org/presentationml/2006/ole">
                <mc:AlternateContent xmlns:mc="http://schemas.openxmlformats.org/markup-compatibility/2006">
                  <mc:Choice xmlns:v="urn:schemas-microsoft-com:vml" Requires="v">
                    <p:oleObj spid="_x0000_s6266" name="Equation" r:id="rId6" imgW="1206360" imgH="444240" progId="Equation.3">
                      <p:embed/>
                    </p:oleObj>
                  </mc:Choice>
                  <mc:Fallback>
                    <p:oleObj name="Equation" r:id="rId6" imgW="1206360" imgH="4442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54638" y="4279900"/>
                            <a:ext cx="2578100" cy="954088"/>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TextBox 31"/>
              <p:cNvSpPr txBox="1"/>
              <p:nvPr/>
            </p:nvSpPr>
            <p:spPr>
              <a:xfrm>
                <a:off x="5029200" y="3962400"/>
                <a:ext cx="3124200" cy="338554"/>
              </a:xfrm>
              <a:prstGeom prst="rect">
                <a:avLst/>
              </a:prstGeom>
              <a:noFill/>
            </p:spPr>
            <p:txBody>
              <a:bodyPr wrap="square" rtlCol="0">
                <a:spAutoFit/>
              </a:bodyPr>
              <a:lstStyle/>
              <a:p>
                <a:pPr algn="ctr"/>
                <a:r>
                  <a:rPr lang="en-US" sz="1600" b="1" dirty="0" smtClean="0">
                    <a:latin typeface="Palatino Linotype" pitchFamily="18" charset="0"/>
                  </a:rPr>
                  <a:t>Average LCB length</a:t>
                </a:r>
                <a:endParaRPr lang="en-US" sz="1600" b="1" dirty="0">
                  <a:latin typeface="Palatino Linotype" pitchFamily="18" charset="0"/>
                </a:endParaRPr>
              </a:p>
            </p:txBody>
          </p:sp>
        </p:grpSp>
        <p:pic>
          <p:nvPicPr>
            <p:cNvPr id="29" name="Picture 28" descr="zbr 1.png"/>
            <p:cNvPicPr>
              <a:picLocks noChangeAspect="1"/>
            </p:cNvPicPr>
            <p:nvPr/>
          </p:nvPicPr>
          <p:blipFill>
            <a:blip r:embed="rId8" cstate="print"/>
            <a:stretch>
              <a:fillRect/>
            </a:stretch>
          </p:blipFill>
          <p:spPr>
            <a:xfrm>
              <a:off x="6423829" y="3589199"/>
              <a:ext cx="1881971" cy="2009563"/>
            </a:xfrm>
            <a:prstGeom prst="rect">
              <a:avLst/>
            </a:prstGeom>
          </p:spPr>
        </p:pic>
      </p:grpSp>
      <p:sp>
        <p:nvSpPr>
          <p:cNvPr id="19" name="TextBox 18"/>
          <p:cNvSpPr txBox="1"/>
          <p:nvPr/>
        </p:nvSpPr>
        <p:spPr>
          <a:xfrm>
            <a:off x="0" y="6027003"/>
            <a:ext cx="8305800" cy="830997"/>
          </a:xfrm>
          <a:prstGeom prst="rect">
            <a:avLst/>
          </a:prstGeom>
          <a:noFill/>
        </p:spPr>
        <p:txBody>
          <a:bodyPr wrap="square" rtlCol="0">
            <a:spAutoFit/>
          </a:bodyPr>
          <a:lstStyle/>
          <a:p>
            <a:pPr>
              <a:buFont typeface="Arial" pitchFamily="34" charset="0"/>
              <a:buChar char="•"/>
            </a:pPr>
            <a:r>
              <a:rPr lang="en-US" sz="1200" dirty="0" smtClean="0">
                <a:latin typeface="Palatino Linotype" pitchFamily="18" charset="0"/>
              </a:rPr>
              <a:t>Beaucage, G., Determination of branch fraction and minimum dimension of mass-fractal aggregates. </a:t>
            </a:r>
            <a:r>
              <a:rPr lang="en-US" sz="1200" i="1" dirty="0" smtClean="0">
                <a:latin typeface="Palatino Linotype" pitchFamily="18" charset="0"/>
              </a:rPr>
              <a:t>Physical Review E </a:t>
            </a:r>
            <a:r>
              <a:rPr lang="en-US" sz="1200" b="1" dirty="0" smtClean="0">
                <a:latin typeface="Palatino Linotype" pitchFamily="18" charset="0"/>
              </a:rPr>
              <a:t>2004,</a:t>
            </a:r>
            <a:r>
              <a:rPr lang="en-US" sz="1200" dirty="0" smtClean="0">
                <a:latin typeface="Palatino Linotype" pitchFamily="18" charset="0"/>
              </a:rPr>
              <a:t> </a:t>
            </a:r>
            <a:r>
              <a:rPr lang="en-US" sz="1200" i="1" dirty="0" smtClean="0">
                <a:latin typeface="Palatino Linotype" pitchFamily="18" charset="0"/>
              </a:rPr>
              <a:t>70</a:t>
            </a:r>
            <a:r>
              <a:rPr lang="en-US" sz="1200" dirty="0" smtClean="0">
                <a:latin typeface="Palatino Linotype" pitchFamily="18" charset="0"/>
              </a:rPr>
              <a:t> (3).</a:t>
            </a:r>
          </a:p>
          <a:p>
            <a:pPr>
              <a:buFont typeface="Arial" pitchFamily="34" charset="0"/>
              <a:buChar char="•"/>
            </a:pPr>
            <a:r>
              <a:rPr lang="en-US" sz="1200" dirty="0" smtClean="0">
                <a:latin typeface="Palatino Linotype" pitchFamily="18" charset="0"/>
              </a:rPr>
              <a:t>Ramachandran, R.; Beaucage, G.; Kulkarni, A. S.; McFaddin, D.; Merrick-Mack, J.; Galiatsatos, V., Branch Content of Metallocene Polyethylene. </a:t>
            </a:r>
            <a:r>
              <a:rPr lang="en-US" sz="1200" i="1" dirty="0" smtClean="0">
                <a:latin typeface="Palatino Linotype" pitchFamily="18" charset="0"/>
              </a:rPr>
              <a:t>Macromolecules </a:t>
            </a:r>
            <a:r>
              <a:rPr lang="en-US" sz="1200" b="1" dirty="0" smtClean="0">
                <a:latin typeface="Palatino Linotype" pitchFamily="18" charset="0"/>
              </a:rPr>
              <a:t>2009,</a:t>
            </a:r>
            <a:r>
              <a:rPr lang="en-US" sz="1200" dirty="0" smtClean="0">
                <a:latin typeface="Palatino Linotype" pitchFamily="18" charset="0"/>
              </a:rPr>
              <a:t> </a:t>
            </a:r>
            <a:r>
              <a:rPr lang="en-US" sz="1200" i="1" dirty="0" smtClean="0">
                <a:latin typeface="Palatino Linotype" pitchFamily="18" charset="0"/>
              </a:rPr>
              <a:t>42</a:t>
            </a:r>
            <a:r>
              <a:rPr lang="en-US" sz="1200" dirty="0" smtClean="0">
                <a:latin typeface="Palatino Linotype" pitchFamily="18" charset="0"/>
              </a:rPr>
              <a:t> (13), 4746-4750.</a:t>
            </a:r>
            <a:endParaRPr lang="en-US" sz="1200" dirty="0">
              <a:latin typeface="Palatino Linotype" pitchFamily="18" charset="0"/>
            </a:endParaRPr>
          </a:p>
        </p:txBody>
      </p:sp>
      <p:pic>
        <p:nvPicPr>
          <p:cNvPr id="20" name="Picture 19" descr="Inners Scaling Model.png"/>
          <p:cNvPicPr>
            <a:picLocks noChangeAspect="1"/>
          </p:cNvPicPr>
          <p:nvPr/>
        </p:nvPicPr>
        <p:blipFill>
          <a:blip r:embed="rId9" cstate="print"/>
          <a:stretch>
            <a:fillRect/>
          </a:stretch>
        </p:blipFill>
        <p:spPr>
          <a:xfrm>
            <a:off x="6096000" y="3505200"/>
            <a:ext cx="2144786" cy="2055880"/>
          </a:xfrm>
          <a:prstGeom prst="rect">
            <a:avLst/>
          </a:prstGeom>
        </p:spPr>
      </p:pic>
    </p:spTree>
    <p:extLst>
      <p:ext uri="{BB962C8B-B14F-4D97-AF65-F5344CB8AC3E}">
        <p14:creationId xmlns:p14="http://schemas.microsoft.com/office/powerpoint/2010/main" val="34358779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459647837"/>
              </p:ext>
            </p:extLst>
          </p:nvPr>
        </p:nvGraphicFramePr>
        <p:xfrm>
          <a:off x="663683" y="541994"/>
          <a:ext cx="5519983" cy="6097930"/>
        </p:xfrm>
        <a:graphic>
          <a:graphicData uri="http://schemas.openxmlformats.org/presentationml/2006/ole">
            <mc:AlternateContent xmlns:mc="http://schemas.openxmlformats.org/markup-compatibility/2006">
              <mc:Choice xmlns:v="urn:schemas-microsoft-com:vml" Requires="v">
                <p:oleObj spid="_x0000_s3138" name="Document" r:id="rId3" imgW="5943600" imgH="6565900" progId="Word.Document.12">
                  <p:link updateAutomatic="1"/>
                </p:oleObj>
              </mc:Choice>
              <mc:Fallback>
                <p:oleObj name="Document" r:id="rId3" imgW="5943600" imgH="6565900" progId="Word.Document.12">
                  <p:link updateAutomatic="1"/>
                  <p:pic>
                    <p:nvPicPr>
                      <p:cNvPr id="0" name=""/>
                      <p:cNvPicPr/>
                      <p:nvPr/>
                    </p:nvPicPr>
                    <p:blipFill>
                      <a:blip r:embed="rId4"/>
                      <a:stretch>
                        <a:fillRect/>
                      </a:stretch>
                    </p:blipFill>
                    <p:spPr>
                      <a:xfrm>
                        <a:off x="663683" y="541994"/>
                        <a:ext cx="5519983" cy="6097930"/>
                      </a:xfrm>
                      <a:prstGeom prst="rect">
                        <a:avLst/>
                      </a:prstGeom>
                    </p:spPr>
                  </p:pic>
                </p:oleObj>
              </mc:Fallback>
            </mc:AlternateContent>
          </a:graphicData>
        </a:graphic>
      </p:graphicFrame>
      <p:sp>
        <p:nvSpPr>
          <p:cNvPr id="4" name="TextBox 3"/>
          <p:cNvSpPr txBox="1"/>
          <p:nvPr/>
        </p:nvSpPr>
        <p:spPr>
          <a:xfrm>
            <a:off x="6607283" y="2411604"/>
            <a:ext cx="2204976" cy="2031325"/>
          </a:xfrm>
          <a:prstGeom prst="rect">
            <a:avLst/>
          </a:prstGeom>
          <a:noFill/>
        </p:spPr>
        <p:txBody>
          <a:bodyPr wrap="none" rtlCol="0">
            <a:spAutoFit/>
          </a:bodyPr>
          <a:lstStyle/>
          <a:p>
            <a:r>
              <a:rPr lang="en-US" dirty="0" err="1" smtClean="0"/>
              <a:t>l</a:t>
            </a:r>
            <a:r>
              <a:rPr lang="en-US" baseline="-25000" dirty="0" err="1" smtClean="0"/>
              <a:t>p</a:t>
            </a:r>
            <a:r>
              <a:rPr lang="en-US" dirty="0" smtClean="0"/>
              <a:t> = √3R</a:t>
            </a:r>
            <a:r>
              <a:rPr lang="en-US" baseline="-25000" dirty="0" smtClean="0"/>
              <a:t>g,2</a:t>
            </a:r>
            <a:r>
              <a:rPr lang="en-US" dirty="0" smtClean="0"/>
              <a:t> = 14.9 nm</a:t>
            </a:r>
          </a:p>
          <a:p>
            <a:r>
              <a:rPr lang="en-US" dirty="0" smtClean="0"/>
              <a:t>R = 4 R</a:t>
            </a:r>
            <a:r>
              <a:rPr lang="en-US" baseline="-25000" dirty="0" smtClean="0"/>
              <a:t>g,1</a:t>
            </a:r>
            <a:r>
              <a:rPr lang="en-US" dirty="0" smtClean="0"/>
              <a:t>/√3 = 8.3 nm</a:t>
            </a:r>
          </a:p>
          <a:p>
            <a:r>
              <a:rPr lang="el-GR" dirty="0" smtClean="0"/>
              <a:t>φ</a:t>
            </a:r>
            <a:r>
              <a:rPr lang="en-US" baseline="-25000" dirty="0" smtClean="0"/>
              <a:t>Br</a:t>
            </a:r>
            <a:r>
              <a:rPr lang="en-US" dirty="0" smtClean="0"/>
              <a:t> = 0.52</a:t>
            </a:r>
          </a:p>
          <a:p>
            <a:r>
              <a:rPr lang="en-US" dirty="0" err="1" smtClean="0"/>
              <a:t>n</a:t>
            </a:r>
            <a:r>
              <a:rPr lang="en-US" baseline="-25000" dirty="0" err="1" smtClean="0"/>
              <a:t>Br</a:t>
            </a:r>
            <a:r>
              <a:rPr lang="en-US" dirty="0" smtClean="0"/>
              <a:t> = 0.7</a:t>
            </a:r>
          </a:p>
          <a:p>
            <a:r>
              <a:rPr lang="en-US" dirty="0" err="1" smtClean="0"/>
              <a:t>z</a:t>
            </a:r>
            <a:r>
              <a:rPr lang="en-US" baseline="-25000" dirty="0" err="1" smtClean="0"/>
              <a:t>Br</a:t>
            </a:r>
            <a:r>
              <a:rPr lang="en-US" dirty="0" smtClean="0"/>
              <a:t> = 22</a:t>
            </a:r>
          </a:p>
          <a:p>
            <a:r>
              <a:rPr lang="en-US" dirty="0" smtClean="0"/>
              <a:t>z = 180</a:t>
            </a:r>
          </a:p>
          <a:p>
            <a:r>
              <a:rPr lang="en-US" dirty="0" smtClean="0"/>
              <a:t>L = 0.9 µm</a:t>
            </a:r>
            <a:endParaRPr lang="en-US" dirty="0"/>
          </a:p>
        </p:txBody>
      </p:sp>
      <p:sp>
        <p:nvSpPr>
          <p:cNvPr id="5" name="TextBox 4"/>
          <p:cNvSpPr txBox="1"/>
          <p:nvPr/>
        </p:nvSpPr>
        <p:spPr>
          <a:xfrm>
            <a:off x="3348416" y="136026"/>
            <a:ext cx="2979677" cy="369332"/>
          </a:xfrm>
          <a:prstGeom prst="rect">
            <a:avLst/>
          </a:prstGeom>
          <a:noFill/>
        </p:spPr>
        <p:txBody>
          <a:bodyPr wrap="none" rtlCol="0">
            <a:spAutoFit/>
          </a:bodyPr>
          <a:lstStyle/>
          <a:p>
            <a:r>
              <a:rPr lang="en-US" b="1" dirty="0" smtClean="0"/>
              <a:t>Literature Data, </a:t>
            </a:r>
            <a:r>
              <a:rPr lang="en-US" b="1" dirty="0" err="1" smtClean="0"/>
              <a:t>Dreiss</a:t>
            </a:r>
            <a:r>
              <a:rPr lang="en-US" b="1" dirty="0"/>
              <a:t> </a:t>
            </a:r>
            <a:r>
              <a:rPr lang="en-US" b="1" dirty="0" smtClean="0"/>
              <a:t>(2007)</a:t>
            </a:r>
            <a:endParaRPr lang="en-US" b="1" dirty="0"/>
          </a:p>
        </p:txBody>
      </p:sp>
      <p:sp>
        <p:nvSpPr>
          <p:cNvPr id="3" name="Slide Number Placeholder 2"/>
          <p:cNvSpPr>
            <a:spLocks noGrp="1"/>
          </p:cNvSpPr>
          <p:nvPr>
            <p:ph type="sldNum" sz="quarter" idx="12"/>
          </p:nvPr>
        </p:nvSpPr>
        <p:spPr/>
        <p:txBody>
          <a:bodyPr/>
          <a:lstStyle/>
          <a:p>
            <a:fld id="{E0770AF9-5122-F243-831C-A4F46DE05BFE}" type="slidenum">
              <a:rPr lang="en-US" smtClean="0"/>
              <a:t>41</a:t>
            </a:fld>
            <a:endParaRPr lang="en-US"/>
          </a:p>
        </p:txBody>
      </p:sp>
    </p:spTree>
    <p:extLst>
      <p:ext uri="{BB962C8B-B14F-4D97-AF65-F5344CB8AC3E}">
        <p14:creationId xmlns:p14="http://schemas.microsoft.com/office/powerpoint/2010/main" val="131819544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47741" y="487452"/>
            <a:ext cx="4518409" cy="369332"/>
          </a:xfrm>
          <a:prstGeom prst="rect">
            <a:avLst/>
          </a:prstGeom>
          <a:noFill/>
        </p:spPr>
        <p:txBody>
          <a:bodyPr wrap="none" rtlCol="0">
            <a:spAutoFit/>
          </a:bodyPr>
          <a:lstStyle/>
          <a:p>
            <a:r>
              <a:rPr lang="en-US" b="1" dirty="0" smtClean="0"/>
              <a:t>Work of Nikhil </a:t>
            </a:r>
            <a:r>
              <a:rPr lang="en-US" b="1" dirty="0" err="1" smtClean="0"/>
              <a:t>Agashe</a:t>
            </a:r>
            <a:r>
              <a:rPr lang="en-US" b="1" dirty="0" smtClean="0"/>
              <a:t>  </a:t>
            </a:r>
            <a:r>
              <a:rPr lang="en-US" i="1" dirty="0"/>
              <a:t>C. I. Pigment Yellow 14</a:t>
            </a:r>
            <a:r>
              <a:rPr lang="en-US" dirty="0"/>
              <a:t> </a:t>
            </a:r>
            <a:endParaRPr lang="en-US" b="1" dirty="0"/>
          </a:p>
        </p:txBody>
      </p:sp>
      <p:grpSp>
        <p:nvGrpSpPr>
          <p:cNvPr id="6" name="Group 5"/>
          <p:cNvGrpSpPr>
            <a:grpSpLocks/>
          </p:cNvGrpSpPr>
          <p:nvPr/>
        </p:nvGrpSpPr>
        <p:grpSpPr bwMode="auto">
          <a:xfrm>
            <a:off x="344146" y="1128139"/>
            <a:ext cx="3657600" cy="3088005"/>
            <a:chOff x="3681" y="7449"/>
            <a:chExt cx="5760" cy="4863"/>
          </a:xfrm>
        </p:grpSpPr>
        <p:pic>
          <p:nvPicPr>
            <p:cNvPr id="7" name="Picture 6" descr="C:\Thesis\TEMs\PY 14 274-39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1" y="7449"/>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p:cNvSpPr txBox="1">
              <a:spLocks noChangeArrowheads="1"/>
            </p:cNvSpPr>
            <p:nvPr/>
          </p:nvSpPr>
          <p:spPr bwMode="auto">
            <a:xfrm>
              <a:off x="5040" y="11880"/>
              <a:ext cx="3168" cy="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1000"/>
                </a:spcBef>
                <a:spcAft>
                  <a:spcPts val="0"/>
                </a:spcAft>
              </a:pPr>
              <a:r>
                <a:rPr lang="en-US" sz="1000" b="1">
                  <a:solidFill>
                    <a:srgbClr val="4F81BD"/>
                  </a:solidFill>
                  <a:effectLst/>
                  <a:latin typeface="Calibri"/>
                  <a:ea typeface="ＭＳ ゴシック"/>
                  <a:cs typeface="Times New Roman"/>
                </a:rPr>
                <a:t>C. I. PY 14</a:t>
              </a:r>
              <a:endParaRPr lang="en-US" sz="1300" b="1">
                <a:solidFill>
                  <a:srgbClr val="4F81BD"/>
                </a:solidFill>
                <a:effectLst/>
                <a:latin typeface="Calibri"/>
                <a:ea typeface="ＭＳ ゴシック"/>
                <a:cs typeface="Times New Roman"/>
              </a:endParaRPr>
            </a:p>
          </p:txBody>
        </p:sp>
      </p:gr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4067373" y="1011299"/>
            <a:ext cx="4832350" cy="3204845"/>
          </a:xfrm>
          <a:prstGeom prst="rect">
            <a:avLst/>
          </a:prstGeom>
          <a:noFill/>
          <a:ln w="6350">
            <a:solidFill>
              <a:srgbClr val="000000"/>
            </a:solidFill>
            <a:miter lim="800000"/>
            <a:headEnd/>
            <a:tailEnd/>
          </a:ln>
        </p:spPr>
      </p:pic>
      <p:pic>
        <p:nvPicPr>
          <p:cNvPr id="11" name="Picture 10" descr="Screen Shot 2014-07-29 at 11.33.34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06730"/>
            <a:ext cx="9144000" cy="1544595"/>
          </a:xfrm>
          <a:prstGeom prst="rect">
            <a:avLst/>
          </a:prstGeom>
        </p:spPr>
      </p:pic>
      <p:sp>
        <p:nvSpPr>
          <p:cNvPr id="12" name="Slide Number Placeholder 11"/>
          <p:cNvSpPr>
            <a:spLocks noGrp="1"/>
          </p:cNvSpPr>
          <p:nvPr>
            <p:ph type="sldNum" sz="quarter" idx="12"/>
          </p:nvPr>
        </p:nvSpPr>
        <p:spPr/>
        <p:txBody>
          <a:bodyPr/>
          <a:lstStyle/>
          <a:p>
            <a:fld id="{E0770AF9-5122-F243-831C-A4F46DE05BFE}" type="slidenum">
              <a:rPr lang="en-US" smtClean="0"/>
              <a:t>42</a:t>
            </a:fld>
            <a:endParaRPr lang="en-US"/>
          </a:p>
        </p:txBody>
      </p:sp>
    </p:spTree>
    <p:extLst>
      <p:ext uri="{BB962C8B-B14F-4D97-AF65-F5344CB8AC3E}">
        <p14:creationId xmlns:p14="http://schemas.microsoft.com/office/powerpoint/2010/main" val="375954453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47741" y="487452"/>
            <a:ext cx="4518409" cy="369332"/>
          </a:xfrm>
          <a:prstGeom prst="rect">
            <a:avLst/>
          </a:prstGeom>
          <a:noFill/>
        </p:spPr>
        <p:txBody>
          <a:bodyPr wrap="none" rtlCol="0">
            <a:spAutoFit/>
          </a:bodyPr>
          <a:lstStyle/>
          <a:p>
            <a:r>
              <a:rPr lang="en-US" b="1" dirty="0" smtClean="0"/>
              <a:t>Work of Nikhil </a:t>
            </a:r>
            <a:r>
              <a:rPr lang="en-US" b="1" dirty="0" err="1" smtClean="0"/>
              <a:t>Agashe</a:t>
            </a:r>
            <a:r>
              <a:rPr lang="en-US" b="1" dirty="0" smtClean="0"/>
              <a:t>  </a:t>
            </a:r>
            <a:r>
              <a:rPr lang="en-US" i="1" dirty="0"/>
              <a:t>C. I. Pigment Yellow 14</a:t>
            </a:r>
            <a:r>
              <a:rPr lang="en-US" dirty="0"/>
              <a:t> </a:t>
            </a:r>
            <a:endParaRPr lang="en-US" b="1" dirty="0"/>
          </a:p>
        </p:txBody>
      </p:sp>
      <p:grpSp>
        <p:nvGrpSpPr>
          <p:cNvPr id="6" name="Group 5"/>
          <p:cNvGrpSpPr>
            <a:grpSpLocks/>
          </p:cNvGrpSpPr>
          <p:nvPr/>
        </p:nvGrpSpPr>
        <p:grpSpPr bwMode="auto">
          <a:xfrm>
            <a:off x="344146" y="1128139"/>
            <a:ext cx="3657600" cy="3088005"/>
            <a:chOff x="3681" y="7449"/>
            <a:chExt cx="5760" cy="4863"/>
          </a:xfrm>
        </p:grpSpPr>
        <p:pic>
          <p:nvPicPr>
            <p:cNvPr id="7" name="Picture 6" descr="C:\Thesis\TEMs\PY 14 274-39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1" y="7449"/>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p:cNvSpPr txBox="1">
              <a:spLocks noChangeArrowheads="1"/>
            </p:cNvSpPr>
            <p:nvPr/>
          </p:nvSpPr>
          <p:spPr bwMode="auto">
            <a:xfrm>
              <a:off x="5040" y="11880"/>
              <a:ext cx="3168" cy="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spcBef>
                  <a:spcPts val="1000"/>
                </a:spcBef>
                <a:spcAft>
                  <a:spcPts val="0"/>
                </a:spcAft>
              </a:pPr>
              <a:r>
                <a:rPr lang="en-US" sz="1000" b="1">
                  <a:solidFill>
                    <a:srgbClr val="4F81BD"/>
                  </a:solidFill>
                  <a:effectLst/>
                  <a:latin typeface="Calibri"/>
                  <a:ea typeface="ＭＳ ゴシック"/>
                  <a:cs typeface="Times New Roman"/>
                </a:rPr>
                <a:t>C. I. PY 14</a:t>
              </a:r>
              <a:endParaRPr lang="en-US" sz="1300" b="1">
                <a:solidFill>
                  <a:srgbClr val="4F81BD"/>
                </a:solidFill>
                <a:effectLst/>
                <a:latin typeface="Calibri"/>
                <a:ea typeface="ＭＳ ゴシック"/>
                <a:cs typeface="Times New Roman"/>
              </a:endParaRPr>
            </a:p>
          </p:txBody>
        </p:sp>
      </p:gr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4067373" y="1011299"/>
            <a:ext cx="4832350" cy="3204845"/>
          </a:xfrm>
          <a:prstGeom prst="rect">
            <a:avLst/>
          </a:prstGeom>
          <a:noFill/>
          <a:ln w="6350">
            <a:solidFill>
              <a:srgbClr val="000000"/>
            </a:solidFill>
            <a:miter lim="800000"/>
            <a:headEnd/>
            <a:tailEnd/>
          </a:ln>
        </p:spPr>
      </p:pic>
      <p:pic>
        <p:nvPicPr>
          <p:cNvPr id="2" name="Picture 1" descr="Screen Shot 2014-07-29 at 11.34.51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18085"/>
            <a:ext cx="9144000" cy="1761153"/>
          </a:xfrm>
          <a:prstGeom prst="rect">
            <a:avLst/>
          </a:prstGeom>
        </p:spPr>
      </p:pic>
      <p:sp>
        <p:nvSpPr>
          <p:cNvPr id="4" name="Slide Number Placeholder 3"/>
          <p:cNvSpPr>
            <a:spLocks noGrp="1"/>
          </p:cNvSpPr>
          <p:nvPr>
            <p:ph type="sldNum" sz="quarter" idx="12"/>
          </p:nvPr>
        </p:nvSpPr>
        <p:spPr/>
        <p:txBody>
          <a:bodyPr/>
          <a:lstStyle/>
          <a:p>
            <a:fld id="{E0770AF9-5122-F243-831C-A4F46DE05BFE}" type="slidenum">
              <a:rPr lang="en-US" smtClean="0"/>
              <a:t>43</a:t>
            </a:fld>
            <a:endParaRPr lang="en-US"/>
          </a:p>
        </p:txBody>
      </p:sp>
    </p:spTree>
    <p:extLst>
      <p:ext uri="{BB962C8B-B14F-4D97-AF65-F5344CB8AC3E}">
        <p14:creationId xmlns:p14="http://schemas.microsoft.com/office/powerpoint/2010/main" val="425620520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0770AF9-5122-F243-831C-A4F46DE05BFE}" type="slidenum">
              <a:rPr lang="en-US" smtClean="0"/>
              <a:t>44</a:t>
            </a:fld>
            <a:endParaRPr lang="en-US"/>
          </a:p>
        </p:txBody>
      </p:sp>
      <p:pic>
        <p:nvPicPr>
          <p:cNvPr id="5" name="Picture 4" descr="Screen Shot 2014-08-13 at 1.52.5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6700"/>
            <a:ext cx="9144000" cy="6305405"/>
          </a:xfrm>
          <a:prstGeom prst="rect">
            <a:avLst/>
          </a:prstGeom>
        </p:spPr>
      </p:pic>
    </p:spTree>
    <p:extLst>
      <p:ext uri="{BB962C8B-B14F-4D97-AF65-F5344CB8AC3E}">
        <p14:creationId xmlns:p14="http://schemas.microsoft.com/office/powerpoint/2010/main" val="345897301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0770AF9-5122-F243-831C-A4F46DE05BFE}" type="slidenum">
              <a:rPr lang="en-US" smtClean="0"/>
              <a:t>45</a:t>
            </a:fld>
            <a:endParaRPr lang="en-US"/>
          </a:p>
        </p:txBody>
      </p:sp>
      <p:pic>
        <p:nvPicPr>
          <p:cNvPr id="4" name="Picture 3" descr="Screen Shot 2014-07-29 at 2.37.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7704"/>
            <a:ext cx="9144000" cy="6222760"/>
          </a:xfrm>
          <a:prstGeom prst="rect">
            <a:avLst/>
          </a:prstGeom>
        </p:spPr>
      </p:pic>
    </p:spTree>
    <p:extLst>
      <p:ext uri="{BB962C8B-B14F-4D97-AF65-F5344CB8AC3E}">
        <p14:creationId xmlns:p14="http://schemas.microsoft.com/office/powerpoint/2010/main" val="416466890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7-29 at 11.56.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400"/>
            <a:ext cx="9144000" cy="6030363"/>
          </a:xfrm>
          <a:prstGeom prst="rect">
            <a:avLst/>
          </a:prstGeom>
        </p:spPr>
      </p:pic>
      <p:sp>
        <p:nvSpPr>
          <p:cNvPr id="3" name="Slide Number Placeholder 2"/>
          <p:cNvSpPr>
            <a:spLocks noGrp="1"/>
          </p:cNvSpPr>
          <p:nvPr>
            <p:ph type="sldNum" sz="quarter" idx="12"/>
          </p:nvPr>
        </p:nvSpPr>
        <p:spPr/>
        <p:txBody>
          <a:bodyPr/>
          <a:lstStyle/>
          <a:p>
            <a:fld id="{E0770AF9-5122-F243-831C-A4F46DE05BFE}" type="slidenum">
              <a:rPr lang="en-US" smtClean="0"/>
              <a:t>46</a:t>
            </a:fld>
            <a:endParaRPr lang="en-US"/>
          </a:p>
        </p:txBody>
      </p:sp>
    </p:spTree>
    <p:extLst>
      <p:ext uri="{BB962C8B-B14F-4D97-AF65-F5344CB8AC3E}">
        <p14:creationId xmlns:p14="http://schemas.microsoft.com/office/powerpoint/2010/main" val="424337377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0770AF9-5122-F243-831C-A4F46DE05BFE}" type="slidenum">
              <a:rPr lang="en-US" smtClean="0"/>
              <a:t>47</a:t>
            </a:fld>
            <a:endParaRPr lang="en-US"/>
          </a:p>
        </p:txBody>
      </p:sp>
      <p:pic>
        <p:nvPicPr>
          <p:cNvPr id="4" name="Picture 3" descr="Screen Shot 2014-08-12 at 3.40.5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06700"/>
            <a:ext cx="9144000" cy="1236186"/>
          </a:xfrm>
          <a:prstGeom prst="rect">
            <a:avLst/>
          </a:prstGeom>
        </p:spPr>
      </p:pic>
    </p:spTree>
    <p:extLst>
      <p:ext uri="{BB962C8B-B14F-4D97-AF65-F5344CB8AC3E}">
        <p14:creationId xmlns:p14="http://schemas.microsoft.com/office/powerpoint/2010/main" val="342726914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Group 90"/>
          <p:cNvGrpSpPr/>
          <p:nvPr/>
        </p:nvGrpSpPr>
        <p:grpSpPr>
          <a:xfrm>
            <a:off x="165994" y="244561"/>
            <a:ext cx="8822059" cy="4592212"/>
            <a:chOff x="-168008" y="1397132"/>
            <a:chExt cx="8822059" cy="4592212"/>
          </a:xfrm>
        </p:grpSpPr>
        <p:grpSp>
          <p:nvGrpSpPr>
            <p:cNvPr id="89" name="Group 88"/>
            <p:cNvGrpSpPr/>
            <p:nvPr/>
          </p:nvGrpSpPr>
          <p:grpSpPr>
            <a:xfrm>
              <a:off x="338935" y="1397132"/>
              <a:ext cx="8315116" cy="2597187"/>
              <a:chOff x="1116138" y="790636"/>
              <a:chExt cx="8815455" cy="2753465"/>
            </a:xfrm>
          </p:grpSpPr>
          <p:sp>
            <p:nvSpPr>
              <p:cNvPr id="5" name="Freeform 4"/>
              <p:cNvSpPr/>
              <p:nvPr/>
            </p:nvSpPr>
            <p:spPr>
              <a:xfrm>
                <a:off x="1116138" y="1399105"/>
                <a:ext cx="914489" cy="1536527"/>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8" name="Group 7"/>
              <p:cNvGrpSpPr/>
              <p:nvPr/>
            </p:nvGrpSpPr>
            <p:grpSpPr>
              <a:xfrm>
                <a:off x="2265789" y="1313986"/>
                <a:ext cx="2057933" cy="1706765"/>
                <a:chOff x="2151195" y="854008"/>
                <a:chExt cx="2223015" cy="2043516"/>
              </a:xfrm>
            </p:grpSpPr>
            <p:sp>
              <p:nvSpPr>
                <p:cNvPr id="2" name="Freeform 1"/>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Freeform 2"/>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Freeform 3"/>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Freeform 5"/>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8" name="Group 27"/>
              <p:cNvGrpSpPr/>
              <p:nvPr/>
            </p:nvGrpSpPr>
            <p:grpSpPr>
              <a:xfrm>
                <a:off x="4653467" y="1217647"/>
                <a:ext cx="2548991" cy="1899443"/>
                <a:chOff x="4744454" y="871524"/>
                <a:chExt cx="2753465" cy="2274210"/>
              </a:xfrm>
            </p:grpSpPr>
            <p:grpSp>
              <p:nvGrpSpPr>
                <p:cNvPr id="29" name="Group 28"/>
                <p:cNvGrpSpPr/>
                <p:nvPr/>
              </p:nvGrpSpPr>
              <p:grpSpPr>
                <a:xfrm>
                  <a:off x="4744454" y="871524"/>
                  <a:ext cx="2223015" cy="2043516"/>
                  <a:chOff x="2151195" y="854008"/>
                  <a:chExt cx="2223015" cy="2043516"/>
                </a:xfrm>
              </p:grpSpPr>
              <p:sp>
                <p:nvSpPr>
                  <p:cNvPr id="42" name="Freeform 41"/>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Freeform 42"/>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Freeform 43"/>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Freeform 44"/>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Freeform 45"/>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0" name="Group 29"/>
                <p:cNvGrpSpPr/>
                <p:nvPr/>
              </p:nvGrpSpPr>
              <p:grpSpPr>
                <a:xfrm rot="5400000">
                  <a:off x="5364653" y="1008286"/>
                  <a:ext cx="2223015" cy="2043516"/>
                  <a:chOff x="2151195" y="854008"/>
                  <a:chExt cx="2223015" cy="2043516"/>
                </a:xfrm>
              </p:grpSpPr>
              <p:sp>
                <p:nvSpPr>
                  <p:cNvPr id="37" name="Freeform 36"/>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Freeform 37"/>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Freeform 38"/>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Freeform 39"/>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Freeform 40"/>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1" name="Group 30"/>
                <p:cNvGrpSpPr/>
                <p:nvPr/>
              </p:nvGrpSpPr>
              <p:grpSpPr>
                <a:xfrm rot="5400000">
                  <a:off x="5014134" y="1012469"/>
                  <a:ext cx="2223015" cy="2043516"/>
                  <a:chOff x="2151195" y="854008"/>
                  <a:chExt cx="2223015" cy="2043516"/>
                </a:xfrm>
              </p:grpSpPr>
              <p:sp>
                <p:nvSpPr>
                  <p:cNvPr id="32" name="Freeform 31"/>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Freeform 32"/>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Freeform 33"/>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Freeform 34"/>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Freeform 35"/>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87" name="Group 86"/>
              <p:cNvGrpSpPr/>
              <p:nvPr/>
            </p:nvGrpSpPr>
            <p:grpSpPr>
              <a:xfrm>
                <a:off x="7382602" y="790636"/>
                <a:ext cx="2548991" cy="2753465"/>
                <a:chOff x="7382602" y="790636"/>
                <a:chExt cx="2548991" cy="2753465"/>
              </a:xfrm>
            </p:grpSpPr>
            <p:grpSp>
              <p:nvGrpSpPr>
                <p:cNvPr id="47" name="Group 46"/>
                <p:cNvGrpSpPr/>
                <p:nvPr/>
              </p:nvGrpSpPr>
              <p:grpSpPr>
                <a:xfrm rot="18660000">
                  <a:off x="7189410" y="1030264"/>
                  <a:ext cx="2753465" cy="2274210"/>
                  <a:chOff x="4744454" y="871524"/>
                  <a:chExt cx="2753465" cy="2274210"/>
                </a:xfrm>
              </p:grpSpPr>
              <p:grpSp>
                <p:nvGrpSpPr>
                  <p:cNvPr id="48" name="Group 47"/>
                  <p:cNvGrpSpPr/>
                  <p:nvPr/>
                </p:nvGrpSpPr>
                <p:grpSpPr>
                  <a:xfrm>
                    <a:off x="4744454" y="871524"/>
                    <a:ext cx="2223015" cy="2043516"/>
                    <a:chOff x="2151195" y="854008"/>
                    <a:chExt cx="2223015" cy="2043516"/>
                  </a:xfrm>
                </p:grpSpPr>
                <p:sp>
                  <p:nvSpPr>
                    <p:cNvPr id="61" name="Freeform 60"/>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 name="Freeform 61"/>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 name="Freeform 62"/>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Freeform 63"/>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Freeform 64"/>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9" name="Group 48"/>
                  <p:cNvGrpSpPr/>
                  <p:nvPr/>
                </p:nvGrpSpPr>
                <p:grpSpPr>
                  <a:xfrm rot="5400000">
                    <a:off x="5364653" y="1008286"/>
                    <a:ext cx="2223015" cy="2043516"/>
                    <a:chOff x="2151195" y="854008"/>
                    <a:chExt cx="2223015" cy="2043516"/>
                  </a:xfrm>
                </p:grpSpPr>
                <p:sp>
                  <p:nvSpPr>
                    <p:cNvPr id="56" name="Freeform 55"/>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Freeform 56"/>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Freeform 57"/>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Freeform 58"/>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Freeform 59"/>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0" name="Group 49"/>
                  <p:cNvGrpSpPr/>
                  <p:nvPr/>
                </p:nvGrpSpPr>
                <p:grpSpPr>
                  <a:xfrm rot="5400000">
                    <a:off x="5014134" y="1012469"/>
                    <a:ext cx="2223015" cy="2043516"/>
                    <a:chOff x="2151195" y="854008"/>
                    <a:chExt cx="2223015" cy="2043516"/>
                  </a:xfrm>
                </p:grpSpPr>
                <p:sp>
                  <p:nvSpPr>
                    <p:cNvPr id="51" name="Freeform 50"/>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 name="Freeform 51"/>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Freeform 52"/>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Freeform 53"/>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 name="Freeform 54"/>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85" name="Group 84"/>
                <p:cNvGrpSpPr/>
                <p:nvPr/>
              </p:nvGrpSpPr>
              <p:grpSpPr>
                <a:xfrm>
                  <a:off x="7382602" y="1114564"/>
                  <a:ext cx="2548991" cy="2299721"/>
                  <a:chOff x="7178129" y="660820"/>
                  <a:chExt cx="2753465" cy="2753465"/>
                </a:xfrm>
              </p:grpSpPr>
              <p:grpSp>
                <p:nvGrpSpPr>
                  <p:cNvPr id="27" name="Group 26"/>
                  <p:cNvGrpSpPr/>
                  <p:nvPr/>
                </p:nvGrpSpPr>
                <p:grpSpPr>
                  <a:xfrm>
                    <a:off x="7178129" y="813724"/>
                    <a:ext cx="2753465" cy="2274210"/>
                    <a:chOff x="4744454" y="871524"/>
                    <a:chExt cx="2753465" cy="2274210"/>
                  </a:xfrm>
                </p:grpSpPr>
                <p:grpSp>
                  <p:nvGrpSpPr>
                    <p:cNvPr id="9" name="Group 8"/>
                    <p:cNvGrpSpPr/>
                    <p:nvPr/>
                  </p:nvGrpSpPr>
                  <p:grpSpPr>
                    <a:xfrm>
                      <a:off x="4744454" y="871524"/>
                      <a:ext cx="2223015" cy="2043516"/>
                      <a:chOff x="2151195" y="854008"/>
                      <a:chExt cx="2223015" cy="2043516"/>
                    </a:xfrm>
                  </p:grpSpPr>
                  <p:sp>
                    <p:nvSpPr>
                      <p:cNvPr id="10" name="Freeform 9"/>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5" name="Group 14"/>
                    <p:cNvGrpSpPr/>
                    <p:nvPr/>
                  </p:nvGrpSpPr>
                  <p:grpSpPr>
                    <a:xfrm rot="5400000">
                      <a:off x="5364653" y="1008286"/>
                      <a:ext cx="2223015" cy="2043516"/>
                      <a:chOff x="2151195" y="854008"/>
                      <a:chExt cx="2223015" cy="2043516"/>
                    </a:xfrm>
                  </p:grpSpPr>
                  <p:sp>
                    <p:nvSpPr>
                      <p:cNvPr id="16" name="Freeform 15"/>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1" name="Group 20"/>
                    <p:cNvGrpSpPr/>
                    <p:nvPr/>
                  </p:nvGrpSpPr>
                  <p:grpSpPr>
                    <a:xfrm rot="5400000">
                      <a:off x="5014134" y="1012469"/>
                      <a:ext cx="2223015" cy="2043516"/>
                      <a:chOff x="2151195" y="854008"/>
                      <a:chExt cx="2223015" cy="2043516"/>
                    </a:xfrm>
                  </p:grpSpPr>
                  <p:sp>
                    <p:nvSpPr>
                      <p:cNvPr id="22" name="Freeform 21"/>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Freeform 24"/>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Freeform 25"/>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66" name="Group 65"/>
                  <p:cNvGrpSpPr/>
                  <p:nvPr/>
                </p:nvGrpSpPr>
                <p:grpSpPr>
                  <a:xfrm rot="17100000">
                    <a:off x="7252007" y="900448"/>
                    <a:ext cx="2753465" cy="2274210"/>
                    <a:chOff x="4744454" y="871524"/>
                    <a:chExt cx="2753465" cy="2274210"/>
                  </a:xfrm>
                </p:grpSpPr>
                <p:grpSp>
                  <p:nvGrpSpPr>
                    <p:cNvPr id="67" name="Group 66"/>
                    <p:cNvGrpSpPr/>
                    <p:nvPr/>
                  </p:nvGrpSpPr>
                  <p:grpSpPr>
                    <a:xfrm>
                      <a:off x="4744454" y="871524"/>
                      <a:ext cx="2223015" cy="2043516"/>
                      <a:chOff x="2151195" y="854008"/>
                      <a:chExt cx="2223015" cy="2043516"/>
                    </a:xfrm>
                  </p:grpSpPr>
                  <p:sp>
                    <p:nvSpPr>
                      <p:cNvPr id="80" name="Freeform 79"/>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1" name="Freeform 80"/>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2" name="Freeform 81"/>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3" name="Freeform 82"/>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4" name="Freeform 83"/>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8" name="Group 67"/>
                    <p:cNvGrpSpPr/>
                    <p:nvPr/>
                  </p:nvGrpSpPr>
                  <p:grpSpPr>
                    <a:xfrm rot="5400000">
                      <a:off x="5364653" y="1008286"/>
                      <a:ext cx="2223015" cy="2043516"/>
                      <a:chOff x="2151195" y="854008"/>
                      <a:chExt cx="2223015" cy="2043516"/>
                    </a:xfrm>
                  </p:grpSpPr>
                  <p:sp>
                    <p:nvSpPr>
                      <p:cNvPr id="75" name="Freeform 74"/>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6" name="Freeform 75"/>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7" name="Freeform 76"/>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8" name="Freeform 77"/>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9" name="Freeform 78"/>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9" name="Group 68"/>
                    <p:cNvGrpSpPr/>
                    <p:nvPr/>
                  </p:nvGrpSpPr>
                  <p:grpSpPr>
                    <a:xfrm rot="5400000">
                      <a:off x="5014134" y="1012469"/>
                      <a:ext cx="2223015" cy="2043516"/>
                      <a:chOff x="2151195" y="854008"/>
                      <a:chExt cx="2223015" cy="2043516"/>
                    </a:xfrm>
                  </p:grpSpPr>
                  <p:sp>
                    <p:nvSpPr>
                      <p:cNvPr id="70" name="Freeform 69"/>
                      <p:cNvSpPr/>
                      <p:nvPr/>
                    </p:nvSpPr>
                    <p:spPr>
                      <a:xfrm>
                        <a:off x="2655641" y="9054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1" name="Freeform 70"/>
                      <p:cNvSpPr/>
                      <p:nvPr/>
                    </p:nvSpPr>
                    <p:spPr>
                      <a:xfrm rot="5400000">
                        <a:off x="2577116" y="1331356"/>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Freeform 71"/>
                      <p:cNvSpPr/>
                      <p:nvPr/>
                    </p:nvSpPr>
                    <p:spPr>
                      <a:xfrm rot="5400000">
                        <a:off x="2960441" y="428087"/>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3" name="Freeform 72"/>
                      <p:cNvSpPr/>
                      <p:nvPr/>
                    </p:nvSpPr>
                    <p:spPr>
                      <a:xfrm>
                        <a:off x="3301964"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4" name="Freeform 73"/>
                      <p:cNvSpPr/>
                      <p:nvPr/>
                    </p:nvSpPr>
                    <p:spPr>
                      <a:xfrm>
                        <a:off x="2314117" y="1057834"/>
                        <a:ext cx="987847" cy="1839690"/>
                      </a:xfrm>
                      <a:custGeom>
                        <a:avLst/>
                        <a:gdLst>
                          <a:gd name="connsiteX0" fmla="*/ 987847 w 987847"/>
                          <a:gd name="connsiteY0" fmla="*/ 5331 h 1839690"/>
                          <a:gd name="connsiteX1" fmla="*/ 449021 w 987847"/>
                          <a:gd name="connsiteY1" fmla="*/ 18159 h 1839690"/>
                          <a:gd name="connsiteX2" fmla="*/ 487509 w 987847"/>
                          <a:gd name="connsiteY2" fmla="*/ 172091 h 1839690"/>
                          <a:gd name="connsiteX3" fmla="*/ 513167 w 987847"/>
                          <a:gd name="connsiteY3" fmla="*/ 210574 h 1839690"/>
                          <a:gd name="connsiteX4" fmla="*/ 590142 w 987847"/>
                          <a:gd name="connsiteY4" fmla="*/ 300368 h 1839690"/>
                          <a:gd name="connsiteX5" fmla="*/ 641459 w 987847"/>
                          <a:gd name="connsiteY5" fmla="*/ 338851 h 1839690"/>
                          <a:gd name="connsiteX6" fmla="*/ 679947 w 987847"/>
                          <a:gd name="connsiteY6" fmla="*/ 377334 h 1839690"/>
                          <a:gd name="connsiteX7" fmla="*/ 705605 w 987847"/>
                          <a:gd name="connsiteY7" fmla="*/ 415817 h 1839690"/>
                          <a:gd name="connsiteX8" fmla="*/ 756922 w 987847"/>
                          <a:gd name="connsiteY8" fmla="*/ 441473 h 1839690"/>
                          <a:gd name="connsiteX9" fmla="*/ 795409 w 987847"/>
                          <a:gd name="connsiteY9" fmla="*/ 467128 h 1839690"/>
                          <a:gd name="connsiteX10" fmla="*/ 846726 w 987847"/>
                          <a:gd name="connsiteY10" fmla="*/ 518439 h 1839690"/>
                          <a:gd name="connsiteX11" fmla="*/ 808238 w 987847"/>
                          <a:gd name="connsiteY11" fmla="*/ 544094 h 1839690"/>
                          <a:gd name="connsiteX12" fmla="*/ 756922 w 987847"/>
                          <a:gd name="connsiteY12" fmla="*/ 556922 h 1839690"/>
                          <a:gd name="connsiteX13" fmla="*/ 423363 w 987847"/>
                          <a:gd name="connsiteY13" fmla="*/ 544094 h 1839690"/>
                          <a:gd name="connsiteX14" fmla="*/ 295071 w 987847"/>
                          <a:gd name="connsiteY14" fmla="*/ 556922 h 1839690"/>
                          <a:gd name="connsiteX15" fmla="*/ 269413 w 987847"/>
                          <a:gd name="connsiteY15" fmla="*/ 659543 h 1839690"/>
                          <a:gd name="connsiteX16" fmla="*/ 243754 w 987847"/>
                          <a:gd name="connsiteY16" fmla="*/ 787820 h 1839690"/>
                          <a:gd name="connsiteX17" fmla="*/ 256583 w 987847"/>
                          <a:gd name="connsiteY17" fmla="*/ 839131 h 1839690"/>
                          <a:gd name="connsiteX18" fmla="*/ 333559 w 987847"/>
                          <a:gd name="connsiteY18" fmla="*/ 928925 h 1839690"/>
                          <a:gd name="connsiteX19" fmla="*/ 372046 w 987847"/>
                          <a:gd name="connsiteY19" fmla="*/ 980235 h 1839690"/>
                          <a:gd name="connsiteX20" fmla="*/ 410534 w 987847"/>
                          <a:gd name="connsiteY20" fmla="*/ 993063 h 1839690"/>
                          <a:gd name="connsiteX21" fmla="*/ 808238 w 987847"/>
                          <a:gd name="connsiteY21" fmla="*/ 1005891 h 1839690"/>
                          <a:gd name="connsiteX22" fmla="*/ 846726 w 987847"/>
                          <a:gd name="connsiteY22" fmla="*/ 1185478 h 1839690"/>
                          <a:gd name="connsiteX23" fmla="*/ 756922 w 987847"/>
                          <a:gd name="connsiteY23" fmla="*/ 1236789 h 1839690"/>
                          <a:gd name="connsiteX24" fmla="*/ 692776 w 987847"/>
                          <a:gd name="connsiteY24" fmla="*/ 1288100 h 1839690"/>
                          <a:gd name="connsiteX25" fmla="*/ 602971 w 987847"/>
                          <a:gd name="connsiteY25" fmla="*/ 1313755 h 1839690"/>
                          <a:gd name="connsiteX26" fmla="*/ 525996 w 987847"/>
                          <a:gd name="connsiteY26" fmla="*/ 1339411 h 1839690"/>
                          <a:gd name="connsiteX27" fmla="*/ 436192 w 987847"/>
                          <a:gd name="connsiteY27" fmla="*/ 1365066 h 1839690"/>
                          <a:gd name="connsiteX28" fmla="*/ 372046 w 987847"/>
                          <a:gd name="connsiteY28" fmla="*/ 1377894 h 1839690"/>
                          <a:gd name="connsiteX29" fmla="*/ 333559 w 987847"/>
                          <a:gd name="connsiteY29" fmla="*/ 1390721 h 1839690"/>
                          <a:gd name="connsiteX30" fmla="*/ 282242 w 987847"/>
                          <a:gd name="connsiteY30" fmla="*/ 1403549 h 1839690"/>
                          <a:gd name="connsiteX31" fmla="*/ 218096 w 987847"/>
                          <a:gd name="connsiteY31" fmla="*/ 1390721 h 1839690"/>
                          <a:gd name="connsiteX32" fmla="*/ 205267 w 987847"/>
                          <a:gd name="connsiteY32" fmla="*/ 1352238 h 1839690"/>
                          <a:gd name="connsiteX33" fmla="*/ 179608 w 987847"/>
                          <a:gd name="connsiteY33" fmla="*/ 1300927 h 1839690"/>
                          <a:gd name="connsiteX34" fmla="*/ 166779 w 987847"/>
                          <a:gd name="connsiteY34" fmla="*/ 1236789 h 1839690"/>
                          <a:gd name="connsiteX35" fmla="*/ 153950 w 987847"/>
                          <a:gd name="connsiteY35" fmla="*/ 1198306 h 1839690"/>
                          <a:gd name="connsiteX36" fmla="*/ 141121 w 987847"/>
                          <a:gd name="connsiteY36" fmla="*/ 1134168 h 1839690"/>
                          <a:gd name="connsiteX37" fmla="*/ 76975 w 987847"/>
                          <a:gd name="connsiteY37" fmla="*/ 1275272 h 1839690"/>
                          <a:gd name="connsiteX38" fmla="*/ 12829 w 987847"/>
                          <a:gd name="connsiteY38" fmla="*/ 1339411 h 1839690"/>
                          <a:gd name="connsiteX39" fmla="*/ 0 w 987847"/>
                          <a:gd name="connsiteY39" fmla="*/ 1377894 h 1839690"/>
                          <a:gd name="connsiteX40" fmla="*/ 12829 w 987847"/>
                          <a:gd name="connsiteY40" fmla="*/ 1518998 h 1839690"/>
                          <a:gd name="connsiteX41" fmla="*/ 128292 w 987847"/>
                          <a:gd name="connsiteY41" fmla="*/ 1608792 h 1839690"/>
                          <a:gd name="connsiteX42" fmla="*/ 166779 w 987847"/>
                          <a:gd name="connsiteY42" fmla="*/ 1634447 h 1839690"/>
                          <a:gd name="connsiteX43" fmla="*/ 269413 w 987847"/>
                          <a:gd name="connsiteY43" fmla="*/ 1660103 h 1839690"/>
                          <a:gd name="connsiteX44" fmla="*/ 346388 w 987847"/>
                          <a:gd name="connsiteY44" fmla="*/ 1685758 h 1839690"/>
                          <a:gd name="connsiteX45" fmla="*/ 359217 w 987847"/>
                          <a:gd name="connsiteY45" fmla="*/ 1839690 h 183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7847" h="1839690">
                            <a:moveTo>
                              <a:pt x="987847" y="5331"/>
                            </a:moveTo>
                            <a:cubicBezTo>
                              <a:pt x="808238" y="9607"/>
                              <a:pt x="625356" y="-16244"/>
                              <a:pt x="449021" y="18159"/>
                            </a:cubicBezTo>
                            <a:cubicBezTo>
                              <a:pt x="423412" y="23155"/>
                              <a:pt x="482374" y="161822"/>
                              <a:pt x="487509" y="172091"/>
                            </a:cubicBezTo>
                            <a:cubicBezTo>
                              <a:pt x="494405" y="185880"/>
                              <a:pt x="504205" y="198029"/>
                              <a:pt x="513167" y="210574"/>
                            </a:cubicBezTo>
                            <a:cubicBezTo>
                              <a:pt x="539850" y="247926"/>
                              <a:pt x="555790" y="270927"/>
                              <a:pt x="590142" y="300368"/>
                            </a:cubicBezTo>
                            <a:cubicBezTo>
                              <a:pt x="606377" y="314282"/>
                              <a:pt x="625224" y="324937"/>
                              <a:pt x="641459" y="338851"/>
                            </a:cubicBezTo>
                            <a:cubicBezTo>
                              <a:pt x="655234" y="350657"/>
                              <a:pt x="668332" y="363397"/>
                              <a:pt x="679947" y="377334"/>
                            </a:cubicBezTo>
                            <a:cubicBezTo>
                              <a:pt x="689818" y="389177"/>
                              <a:pt x="693760" y="405948"/>
                              <a:pt x="705605" y="415817"/>
                            </a:cubicBezTo>
                            <a:cubicBezTo>
                              <a:pt x="720297" y="428059"/>
                              <a:pt x="740317" y="431985"/>
                              <a:pt x="756922" y="441473"/>
                            </a:cubicBezTo>
                            <a:cubicBezTo>
                              <a:pt x="770309" y="449122"/>
                              <a:pt x="783702" y="457095"/>
                              <a:pt x="795409" y="467128"/>
                            </a:cubicBezTo>
                            <a:cubicBezTo>
                              <a:pt x="813776" y="482869"/>
                              <a:pt x="846726" y="518439"/>
                              <a:pt x="846726" y="518439"/>
                            </a:cubicBezTo>
                            <a:cubicBezTo>
                              <a:pt x="833897" y="526991"/>
                              <a:pt x="822410" y="538021"/>
                              <a:pt x="808238" y="544094"/>
                            </a:cubicBezTo>
                            <a:cubicBezTo>
                              <a:pt x="792032" y="551039"/>
                              <a:pt x="774554" y="556922"/>
                              <a:pt x="756922" y="556922"/>
                            </a:cubicBezTo>
                            <a:cubicBezTo>
                              <a:pt x="645653" y="556922"/>
                              <a:pt x="534549" y="548370"/>
                              <a:pt x="423363" y="544094"/>
                            </a:cubicBezTo>
                            <a:cubicBezTo>
                              <a:pt x="383138" y="534039"/>
                              <a:pt x="331511" y="511377"/>
                              <a:pt x="295071" y="556922"/>
                            </a:cubicBezTo>
                            <a:cubicBezTo>
                              <a:pt x="273043" y="584454"/>
                              <a:pt x="276329" y="624968"/>
                              <a:pt x="269413" y="659543"/>
                            </a:cubicBezTo>
                            <a:lnTo>
                              <a:pt x="243754" y="787820"/>
                            </a:lnTo>
                            <a:cubicBezTo>
                              <a:pt x="248030" y="804924"/>
                              <a:pt x="249637" y="822927"/>
                              <a:pt x="256583" y="839131"/>
                            </a:cubicBezTo>
                            <a:cubicBezTo>
                              <a:pt x="273064" y="877582"/>
                              <a:pt x="306793" y="898339"/>
                              <a:pt x="333559" y="928925"/>
                            </a:cubicBezTo>
                            <a:cubicBezTo>
                              <a:pt x="347639" y="945014"/>
                              <a:pt x="355621" y="966549"/>
                              <a:pt x="372046" y="980235"/>
                            </a:cubicBezTo>
                            <a:cubicBezTo>
                              <a:pt x="382435" y="988892"/>
                              <a:pt x="397034" y="992269"/>
                              <a:pt x="410534" y="993063"/>
                            </a:cubicBezTo>
                            <a:cubicBezTo>
                              <a:pt x="542942" y="1000851"/>
                              <a:pt x="675670" y="1001615"/>
                              <a:pt x="808238" y="1005891"/>
                            </a:cubicBezTo>
                            <a:cubicBezTo>
                              <a:pt x="902735" y="1024787"/>
                              <a:pt x="939660" y="1009956"/>
                              <a:pt x="846726" y="1185478"/>
                            </a:cubicBezTo>
                            <a:cubicBezTo>
                              <a:pt x="830594" y="1215947"/>
                              <a:pt x="785609" y="1217666"/>
                              <a:pt x="756922" y="1236789"/>
                            </a:cubicBezTo>
                            <a:cubicBezTo>
                              <a:pt x="734139" y="1251976"/>
                              <a:pt x="715996" y="1273589"/>
                              <a:pt x="692776" y="1288100"/>
                            </a:cubicBezTo>
                            <a:cubicBezTo>
                              <a:pt x="679514" y="1296388"/>
                              <a:pt x="612707" y="1310835"/>
                              <a:pt x="602971" y="1313755"/>
                            </a:cubicBezTo>
                            <a:cubicBezTo>
                              <a:pt x="577065" y="1321526"/>
                              <a:pt x="552002" y="1331982"/>
                              <a:pt x="525996" y="1339411"/>
                            </a:cubicBezTo>
                            <a:cubicBezTo>
                              <a:pt x="496061" y="1347963"/>
                              <a:pt x="466395" y="1357516"/>
                              <a:pt x="436192" y="1365066"/>
                            </a:cubicBezTo>
                            <a:cubicBezTo>
                              <a:pt x="415038" y="1370354"/>
                              <a:pt x="393200" y="1372606"/>
                              <a:pt x="372046" y="1377894"/>
                            </a:cubicBezTo>
                            <a:cubicBezTo>
                              <a:pt x="358927" y="1381173"/>
                              <a:pt x="346562" y="1387006"/>
                              <a:pt x="333559" y="1390721"/>
                            </a:cubicBezTo>
                            <a:cubicBezTo>
                              <a:pt x="316605" y="1395564"/>
                              <a:pt x="299348" y="1399273"/>
                              <a:pt x="282242" y="1403549"/>
                            </a:cubicBezTo>
                            <a:cubicBezTo>
                              <a:pt x="260860" y="1399273"/>
                              <a:pt x="236240" y="1402816"/>
                              <a:pt x="218096" y="1390721"/>
                            </a:cubicBezTo>
                            <a:cubicBezTo>
                              <a:pt x="206845" y="1383221"/>
                              <a:pt x="210594" y="1364666"/>
                              <a:pt x="205267" y="1352238"/>
                            </a:cubicBezTo>
                            <a:cubicBezTo>
                              <a:pt x="197733" y="1334662"/>
                              <a:pt x="188161" y="1318031"/>
                              <a:pt x="179608" y="1300927"/>
                            </a:cubicBezTo>
                            <a:cubicBezTo>
                              <a:pt x="175332" y="1279548"/>
                              <a:pt x="172067" y="1257941"/>
                              <a:pt x="166779" y="1236789"/>
                            </a:cubicBezTo>
                            <a:cubicBezTo>
                              <a:pt x="163499" y="1223671"/>
                              <a:pt x="157230" y="1211424"/>
                              <a:pt x="153950" y="1198306"/>
                            </a:cubicBezTo>
                            <a:cubicBezTo>
                              <a:pt x="148662" y="1177154"/>
                              <a:pt x="145397" y="1155547"/>
                              <a:pt x="141121" y="1134168"/>
                            </a:cubicBezTo>
                            <a:cubicBezTo>
                              <a:pt x="127849" y="1200523"/>
                              <a:pt x="132461" y="1219792"/>
                              <a:pt x="76975" y="1275272"/>
                            </a:cubicBezTo>
                            <a:lnTo>
                              <a:pt x="12829" y="1339411"/>
                            </a:lnTo>
                            <a:cubicBezTo>
                              <a:pt x="8553" y="1352239"/>
                              <a:pt x="0" y="1364372"/>
                              <a:pt x="0" y="1377894"/>
                            </a:cubicBezTo>
                            <a:cubicBezTo>
                              <a:pt x="0" y="1425123"/>
                              <a:pt x="-147" y="1473587"/>
                              <a:pt x="12829" y="1518998"/>
                            </a:cubicBezTo>
                            <a:cubicBezTo>
                              <a:pt x="19922" y="1543821"/>
                              <a:pt x="126647" y="1607695"/>
                              <a:pt x="128292" y="1608792"/>
                            </a:cubicBezTo>
                            <a:cubicBezTo>
                              <a:pt x="141121" y="1617344"/>
                              <a:pt x="152152" y="1629572"/>
                              <a:pt x="166779" y="1634447"/>
                            </a:cubicBezTo>
                            <a:cubicBezTo>
                              <a:pt x="283552" y="1673367"/>
                              <a:pt x="99132" y="1613668"/>
                              <a:pt x="269413" y="1660103"/>
                            </a:cubicBezTo>
                            <a:cubicBezTo>
                              <a:pt x="295506" y="1667218"/>
                              <a:pt x="346388" y="1685758"/>
                              <a:pt x="346388" y="1685758"/>
                            </a:cubicBezTo>
                            <a:cubicBezTo>
                              <a:pt x="367514" y="1770254"/>
                              <a:pt x="359217" y="1719439"/>
                              <a:pt x="359217" y="1839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grpSp>
        </p:grpSp>
        <p:pic>
          <p:nvPicPr>
            <p:cNvPr id="90" name="Picture 89" descr="plots r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033809" y="636688"/>
              <a:ext cx="2150839" cy="8554473"/>
            </a:xfrm>
            <a:prstGeom prst="rect">
              <a:avLst/>
            </a:prstGeom>
          </p:spPr>
        </p:pic>
      </p:grpSp>
      <p:pic>
        <p:nvPicPr>
          <p:cNvPr id="92" name="Picture 91" descr="Screen Shot 2014-07-29 at 12.00.1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35079"/>
            <a:ext cx="9144000" cy="2080319"/>
          </a:xfrm>
          <a:prstGeom prst="rect">
            <a:avLst/>
          </a:prstGeom>
        </p:spPr>
      </p:pic>
      <p:sp>
        <p:nvSpPr>
          <p:cNvPr id="93" name="TextBox 92"/>
          <p:cNvSpPr txBox="1"/>
          <p:nvPr/>
        </p:nvSpPr>
        <p:spPr>
          <a:xfrm>
            <a:off x="3239383" y="134438"/>
            <a:ext cx="2167931" cy="369332"/>
          </a:xfrm>
          <a:prstGeom prst="rect">
            <a:avLst/>
          </a:prstGeom>
          <a:noFill/>
        </p:spPr>
        <p:txBody>
          <a:bodyPr wrap="none" rtlCol="0">
            <a:spAutoFit/>
          </a:bodyPr>
          <a:lstStyle/>
          <a:p>
            <a:r>
              <a:rPr lang="en-US" b="1" dirty="0" smtClean="0"/>
              <a:t>Concentration Series</a:t>
            </a:r>
            <a:endParaRPr lang="en-US" b="1" dirty="0"/>
          </a:p>
        </p:txBody>
      </p:sp>
      <p:sp>
        <p:nvSpPr>
          <p:cNvPr id="94" name="Slide Number Placeholder 93"/>
          <p:cNvSpPr>
            <a:spLocks noGrp="1"/>
          </p:cNvSpPr>
          <p:nvPr>
            <p:ph type="sldNum" sz="quarter" idx="12"/>
          </p:nvPr>
        </p:nvSpPr>
        <p:spPr/>
        <p:txBody>
          <a:bodyPr/>
          <a:lstStyle/>
          <a:p>
            <a:fld id="{E0770AF9-5122-F243-831C-A4F46DE05BFE}" type="slidenum">
              <a:rPr lang="en-US" smtClean="0"/>
              <a:t>48</a:t>
            </a:fld>
            <a:endParaRPr lang="en-US"/>
          </a:p>
        </p:txBody>
      </p:sp>
    </p:spTree>
    <p:extLst>
      <p:ext uri="{BB962C8B-B14F-4D97-AF65-F5344CB8AC3E}">
        <p14:creationId xmlns:p14="http://schemas.microsoft.com/office/powerpoint/2010/main" val="159329307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7-29 at 12.02.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500"/>
            <a:ext cx="9144000" cy="6720721"/>
          </a:xfrm>
          <a:prstGeom prst="rect">
            <a:avLst/>
          </a:prstGeom>
        </p:spPr>
      </p:pic>
      <p:sp>
        <p:nvSpPr>
          <p:cNvPr id="3" name="Slide Number Placeholder 2"/>
          <p:cNvSpPr>
            <a:spLocks noGrp="1"/>
          </p:cNvSpPr>
          <p:nvPr>
            <p:ph type="sldNum" sz="quarter" idx="12"/>
          </p:nvPr>
        </p:nvSpPr>
        <p:spPr/>
        <p:txBody>
          <a:bodyPr/>
          <a:lstStyle/>
          <a:p>
            <a:fld id="{E0770AF9-5122-F243-831C-A4F46DE05BFE}" type="slidenum">
              <a:rPr lang="en-US" smtClean="0"/>
              <a:t>49</a:t>
            </a:fld>
            <a:endParaRPr lang="en-US"/>
          </a:p>
        </p:txBody>
      </p:sp>
    </p:spTree>
    <p:extLst>
      <p:ext uri="{BB962C8B-B14F-4D97-AF65-F5344CB8AC3E}">
        <p14:creationId xmlns:p14="http://schemas.microsoft.com/office/powerpoint/2010/main" val="245230377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770AF9-5122-F243-831C-A4F46DE05BFE}" type="slidenum">
              <a:rPr lang="en-US" smtClean="0"/>
              <a:t>5</a:t>
            </a:fld>
            <a:endParaRPr lang="en-US"/>
          </a:p>
        </p:txBody>
      </p:sp>
      <p:pic>
        <p:nvPicPr>
          <p:cNvPr id="2" name="Picture 1" descr="Results August 2014.pdf"/>
          <p:cNvPicPr>
            <a:picLocks noChangeAspect="1"/>
          </p:cNvPicPr>
          <p:nvPr/>
        </p:nvPicPr>
        <p:blipFill rotWithShape="1">
          <a:blip r:embed="rId4">
            <a:extLst>
              <a:ext uri="{28A0092B-C50C-407E-A947-70E740481C1C}">
                <a14:useLocalDpi xmlns:a14="http://schemas.microsoft.com/office/drawing/2010/main" val="0"/>
              </a:ext>
            </a:extLst>
          </a:blip>
          <a:srcRect l="7631" t="11223" r="9817" b="54548"/>
          <a:stretch/>
        </p:blipFill>
        <p:spPr>
          <a:xfrm>
            <a:off x="-115464" y="1000557"/>
            <a:ext cx="9323243" cy="5002798"/>
          </a:xfrm>
          <a:prstGeom prst="rect">
            <a:avLst/>
          </a:prstGeom>
        </p:spPr>
      </p:pic>
    </p:spTree>
    <p:custDataLst>
      <p:tags r:id="rId1"/>
    </p:custDataLst>
    <p:extLst>
      <p:ext uri="{BB962C8B-B14F-4D97-AF65-F5344CB8AC3E}">
        <p14:creationId xmlns:p14="http://schemas.microsoft.com/office/powerpoint/2010/main" val="26496287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0770AF9-5122-F243-831C-A4F46DE05BFE}" type="slidenum">
              <a:rPr lang="en-US" smtClean="0"/>
              <a:t>50</a:t>
            </a:fld>
            <a:endParaRPr lang="en-US"/>
          </a:p>
        </p:txBody>
      </p:sp>
      <p:pic>
        <p:nvPicPr>
          <p:cNvPr id="4" name="Picture 3" descr="Screen Shot 2014-07-29 at 2.53.1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 y="0"/>
            <a:ext cx="8785702" cy="6858000"/>
          </a:xfrm>
          <a:prstGeom prst="rect">
            <a:avLst/>
          </a:prstGeom>
        </p:spPr>
      </p:pic>
    </p:spTree>
    <p:extLst>
      <p:ext uri="{BB962C8B-B14F-4D97-AF65-F5344CB8AC3E}">
        <p14:creationId xmlns:p14="http://schemas.microsoft.com/office/powerpoint/2010/main" val="361150719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0770AF9-5122-F243-831C-A4F46DE05BFE}" type="slidenum">
              <a:rPr lang="en-US" smtClean="0"/>
              <a:t>51</a:t>
            </a:fld>
            <a:endParaRPr lang="en-US"/>
          </a:p>
        </p:txBody>
      </p:sp>
      <p:pic>
        <p:nvPicPr>
          <p:cNvPr id="5" name="Picture 4" descr="Screen Shot 2014-08-13 at 1.55.1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700" y="0"/>
            <a:ext cx="6826250" cy="6858000"/>
          </a:xfrm>
          <a:prstGeom prst="rect">
            <a:avLst/>
          </a:prstGeom>
        </p:spPr>
      </p:pic>
    </p:spTree>
    <p:extLst>
      <p:ext uri="{BB962C8B-B14F-4D97-AF65-F5344CB8AC3E}">
        <p14:creationId xmlns:p14="http://schemas.microsoft.com/office/powerpoint/2010/main" val="127119266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7-29 at 12.04.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 y="393700"/>
            <a:ext cx="8851900" cy="6070600"/>
          </a:xfrm>
          <a:prstGeom prst="rect">
            <a:avLst/>
          </a:prstGeom>
        </p:spPr>
      </p:pic>
      <p:sp>
        <p:nvSpPr>
          <p:cNvPr id="3" name="Slide Number Placeholder 2"/>
          <p:cNvSpPr>
            <a:spLocks noGrp="1"/>
          </p:cNvSpPr>
          <p:nvPr>
            <p:ph type="sldNum" sz="quarter" idx="12"/>
          </p:nvPr>
        </p:nvSpPr>
        <p:spPr/>
        <p:txBody>
          <a:bodyPr/>
          <a:lstStyle/>
          <a:p>
            <a:fld id="{E0770AF9-5122-F243-831C-A4F46DE05BFE}" type="slidenum">
              <a:rPr lang="en-US" smtClean="0"/>
              <a:t>52</a:t>
            </a:fld>
            <a:endParaRPr lang="en-US"/>
          </a:p>
        </p:txBody>
      </p:sp>
    </p:spTree>
    <p:extLst>
      <p:ext uri="{BB962C8B-B14F-4D97-AF65-F5344CB8AC3E}">
        <p14:creationId xmlns:p14="http://schemas.microsoft.com/office/powerpoint/2010/main" val="2571873669"/>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7-29 at 12.04.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533400"/>
            <a:ext cx="8750300" cy="5791200"/>
          </a:xfrm>
          <a:prstGeom prst="rect">
            <a:avLst/>
          </a:prstGeom>
        </p:spPr>
      </p:pic>
      <p:sp>
        <p:nvSpPr>
          <p:cNvPr id="3" name="Slide Number Placeholder 2"/>
          <p:cNvSpPr>
            <a:spLocks noGrp="1"/>
          </p:cNvSpPr>
          <p:nvPr>
            <p:ph type="sldNum" sz="quarter" idx="12"/>
          </p:nvPr>
        </p:nvSpPr>
        <p:spPr/>
        <p:txBody>
          <a:bodyPr/>
          <a:lstStyle/>
          <a:p>
            <a:fld id="{E0770AF9-5122-F243-831C-A4F46DE05BFE}" type="slidenum">
              <a:rPr lang="en-US" smtClean="0"/>
              <a:t>53</a:t>
            </a:fld>
            <a:endParaRPr lang="en-US"/>
          </a:p>
        </p:txBody>
      </p:sp>
    </p:spTree>
    <p:extLst>
      <p:ext uri="{BB962C8B-B14F-4D97-AF65-F5344CB8AC3E}">
        <p14:creationId xmlns:p14="http://schemas.microsoft.com/office/powerpoint/2010/main" val="159118416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0770AF9-5122-F243-831C-A4F46DE05BFE}" type="slidenum">
              <a:rPr lang="en-US" smtClean="0"/>
              <a:t>54</a:t>
            </a:fld>
            <a:endParaRPr lang="en-US"/>
          </a:p>
        </p:txBody>
      </p:sp>
      <p:pic>
        <p:nvPicPr>
          <p:cNvPr id="4" name="Picture 3" descr="Screen Shot 2014-08-13 at 1.57.1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00"/>
            <a:ext cx="9144000" cy="6819089"/>
          </a:xfrm>
          <a:prstGeom prst="rect">
            <a:avLst/>
          </a:prstGeom>
        </p:spPr>
      </p:pic>
    </p:spTree>
    <p:extLst>
      <p:ext uri="{BB962C8B-B14F-4D97-AF65-F5344CB8AC3E}">
        <p14:creationId xmlns:p14="http://schemas.microsoft.com/office/powerpoint/2010/main" val="1227827115"/>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0770AF9-5122-F243-831C-A4F46DE05BFE}" type="slidenum">
              <a:rPr lang="en-US" smtClean="0"/>
              <a:t>55</a:t>
            </a:fld>
            <a:endParaRPr lang="en-US"/>
          </a:p>
        </p:txBody>
      </p:sp>
      <p:pic>
        <p:nvPicPr>
          <p:cNvPr id="4" name="Picture 3" descr="Screen Shot 2014-08-13 at 1.57.5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0"/>
            <a:ext cx="6684093" cy="6858000"/>
          </a:xfrm>
          <a:prstGeom prst="rect">
            <a:avLst/>
          </a:prstGeom>
        </p:spPr>
      </p:pic>
    </p:spTree>
    <p:extLst>
      <p:ext uri="{BB962C8B-B14F-4D97-AF65-F5344CB8AC3E}">
        <p14:creationId xmlns:p14="http://schemas.microsoft.com/office/powerpoint/2010/main" val="368989146"/>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7-29 at 12.10.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8300"/>
            <a:ext cx="9144000" cy="6099731"/>
          </a:xfrm>
          <a:prstGeom prst="rect">
            <a:avLst/>
          </a:prstGeom>
        </p:spPr>
      </p:pic>
      <p:sp>
        <p:nvSpPr>
          <p:cNvPr id="3" name="Rectangle 2"/>
          <p:cNvSpPr/>
          <p:nvPr/>
        </p:nvSpPr>
        <p:spPr>
          <a:xfrm>
            <a:off x="3979452" y="6203447"/>
            <a:ext cx="4572000" cy="646331"/>
          </a:xfrm>
          <a:prstGeom prst="rect">
            <a:avLst/>
          </a:prstGeom>
        </p:spPr>
        <p:txBody>
          <a:bodyPr>
            <a:spAutoFit/>
          </a:bodyPr>
          <a:lstStyle/>
          <a:p>
            <a:r>
              <a:rPr lang="en-US" u="sng" dirty="0">
                <a:hlinkClick r:id="rId3"/>
              </a:rPr>
              <a:t>http://www.eng.uc.edu/~beaucag/SunVideo/SunVideos.html</a:t>
            </a:r>
            <a:endParaRPr lang="en-US" dirty="0"/>
          </a:p>
        </p:txBody>
      </p:sp>
      <p:sp>
        <p:nvSpPr>
          <p:cNvPr id="4" name="Slide Number Placeholder 3"/>
          <p:cNvSpPr>
            <a:spLocks noGrp="1"/>
          </p:cNvSpPr>
          <p:nvPr>
            <p:ph type="sldNum" sz="quarter" idx="12"/>
          </p:nvPr>
        </p:nvSpPr>
        <p:spPr/>
        <p:txBody>
          <a:bodyPr/>
          <a:lstStyle/>
          <a:p>
            <a:fld id="{E0770AF9-5122-F243-831C-A4F46DE05BFE}" type="slidenum">
              <a:rPr lang="en-US" smtClean="0"/>
              <a:t>56</a:t>
            </a:fld>
            <a:endParaRPr lang="en-US"/>
          </a:p>
        </p:txBody>
      </p:sp>
    </p:spTree>
    <p:extLst>
      <p:ext uri="{BB962C8B-B14F-4D97-AF65-F5344CB8AC3E}">
        <p14:creationId xmlns:p14="http://schemas.microsoft.com/office/powerpoint/2010/main" val="63703292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609" y="181093"/>
            <a:ext cx="8672527" cy="6186310"/>
          </a:xfrm>
          <a:prstGeom prst="rect">
            <a:avLst/>
          </a:prstGeom>
        </p:spPr>
        <p:txBody>
          <a:bodyPr wrap="square">
            <a:spAutoFit/>
          </a:bodyPr>
          <a:lstStyle/>
          <a:p>
            <a:r>
              <a:rPr lang="en-US" b="1" dirty="0"/>
              <a:t>Summary:</a:t>
            </a:r>
            <a:endParaRPr lang="en-US" dirty="0"/>
          </a:p>
          <a:p>
            <a:r>
              <a:rPr lang="en-US" dirty="0"/>
              <a:t> </a:t>
            </a:r>
          </a:p>
          <a:p>
            <a:r>
              <a:rPr lang="en-US" dirty="0" smtClean="0"/>
              <a:t>-Yellow</a:t>
            </a:r>
            <a:r>
              <a:rPr lang="en-US" dirty="0"/>
              <a:t>-14 pigment particles form aggregated structures on the </a:t>
            </a:r>
            <a:r>
              <a:rPr lang="en-US" dirty="0" err="1"/>
              <a:t>nanoscale</a:t>
            </a:r>
            <a:r>
              <a:rPr lang="en-US" dirty="0"/>
              <a:t> that can influence their optical performance.  From past </a:t>
            </a:r>
            <a:r>
              <a:rPr lang="en-US" dirty="0" smtClean="0"/>
              <a:t>studies found large</a:t>
            </a:r>
            <a:r>
              <a:rPr lang="en-US" dirty="0"/>
              <a:t>, dense aggregates (d</a:t>
            </a:r>
            <a:r>
              <a:rPr lang="en-US" baseline="-25000" dirty="0"/>
              <a:t>f</a:t>
            </a:r>
            <a:r>
              <a:rPr lang="en-US" dirty="0"/>
              <a:t> ~ 2.7, and z ~ 300) are observed in polypropylene dispersions.  </a:t>
            </a:r>
            <a:endParaRPr lang="en-US" dirty="0" smtClean="0"/>
          </a:p>
          <a:p>
            <a:endParaRPr lang="en-US" dirty="0" smtClean="0"/>
          </a:p>
          <a:p>
            <a:r>
              <a:rPr lang="en-US" dirty="0" smtClean="0"/>
              <a:t>-In </a:t>
            </a:r>
            <a:r>
              <a:rPr lang="en-US" dirty="0"/>
              <a:t>this study smaller aggregates are observed in surfactant stabilized aqueous dispersions of pigment with about 16 primary particles and a low density with a fractal dimension of 1.34 and about three branches per aggregate.  </a:t>
            </a:r>
            <a:endParaRPr lang="en-US" dirty="0" smtClean="0"/>
          </a:p>
          <a:p>
            <a:endParaRPr lang="en-US" dirty="0"/>
          </a:p>
          <a:p>
            <a:r>
              <a:rPr lang="en-US" dirty="0" smtClean="0"/>
              <a:t>-The MTB milled sample has </a:t>
            </a:r>
            <a:r>
              <a:rPr lang="en-US" dirty="0"/>
              <a:t>primary particles of 36.6 nm Sauter mean diameter.  In the previous study the 5% PY14 in polypropylene sample had primary particles of about 80 nm diameter.  </a:t>
            </a:r>
            <a:endParaRPr lang="en-US" dirty="0" smtClean="0"/>
          </a:p>
          <a:p>
            <a:endParaRPr lang="en-US" dirty="0"/>
          </a:p>
          <a:p>
            <a:r>
              <a:rPr lang="en-US" dirty="0" smtClean="0"/>
              <a:t>-The </a:t>
            </a:r>
            <a:r>
              <a:rPr lang="en-US" dirty="0"/>
              <a:t>primary particle size </a:t>
            </a:r>
            <a:r>
              <a:rPr lang="en-US" dirty="0" smtClean="0"/>
              <a:t>was </a:t>
            </a:r>
            <a:r>
              <a:rPr lang="en-US" dirty="0"/>
              <a:t>60 nm for </a:t>
            </a:r>
            <a:r>
              <a:rPr lang="en-US" dirty="0" err="1"/>
              <a:t>Microtron</a:t>
            </a:r>
            <a:r>
              <a:rPr lang="en-US" dirty="0"/>
              <a:t> milling and 62 nm for </a:t>
            </a:r>
            <a:r>
              <a:rPr lang="en-US" dirty="0" err="1"/>
              <a:t>Silverson</a:t>
            </a:r>
            <a:r>
              <a:rPr lang="en-US" dirty="0"/>
              <a:t> milling.  The degree of aggregation dropped to about 4 for the milled samples.  The polydispersity of aggregates and primary particles was about the same for all of the aqueous dispersion samples.  </a:t>
            </a:r>
            <a:endParaRPr lang="en-US" dirty="0" smtClean="0"/>
          </a:p>
          <a:p>
            <a:endParaRPr lang="en-US" dirty="0"/>
          </a:p>
          <a:p>
            <a:r>
              <a:rPr lang="en-US" dirty="0" smtClean="0"/>
              <a:t>-The </a:t>
            </a:r>
            <a:r>
              <a:rPr lang="en-US" dirty="0"/>
              <a:t>RPA equation could describe scattering from higher concentration aqueous suspensions with some variation in the </a:t>
            </a:r>
            <a:r>
              <a:rPr lang="en-US" dirty="0" err="1"/>
              <a:t>enthalpic</a:t>
            </a:r>
            <a:r>
              <a:rPr lang="en-US" dirty="0"/>
              <a:t> interaction term, </a:t>
            </a:r>
            <a:r>
              <a:rPr lang="el-GR" dirty="0"/>
              <a:t>χ</a:t>
            </a:r>
            <a:r>
              <a:rPr lang="en-US" dirty="0"/>
              <a:t>, and the volume ratio in Table 1.  </a:t>
            </a:r>
          </a:p>
        </p:txBody>
      </p:sp>
      <p:sp>
        <p:nvSpPr>
          <p:cNvPr id="3" name="Slide Number Placeholder 2"/>
          <p:cNvSpPr>
            <a:spLocks noGrp="1"/>
          </p:cNvSpPr>
          <p:nvPr>
            <p:ph type="sldNum" sz="quarter" idx="12"/>
          </p:nvPr>
        </p:nvSpPr>
        <p:spPr/>
        <p:txBody>
          <a:bodyPr/>
          <a:lstStyle/>
          <a:p>
            <a:fld id="{E0770AF9-5122-F243-831C-A4F46DE05BFE}" type="slidenum">
              <a:rPr lang="en-US" smtClean="0"/>
              <a:t>57</a:t>
            </a:fld>
            <a:endParaRPr lang="en-US"/>
          </a:p>
        </p:txBody>
      </p:sp>
    </p:spTree>
    <p:extLst>
      <p:ext uri="{BB962C8B-B14F-4D97-AF65-F5344CB8AC3E}">
        <p14:creationId xmlns:p14="http://schemas.microsoft.com/office/powerpoint/2010/main" val="2630209999"/>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609" y="181093"/>
            <a:ext cx="8672527" cy="6463309"/>
          </a:xfrm>
          <a:prstGeom prst="rect">
            <a:avLst/>
          </a:prstGeom>
        </p:spPr>
        <p:txBody>
          <a:bodyPr wrap="square">
            <a:spAutoFit/>
          </a:bodyPr>
          <a:lstStyle/>
          <a:p>
            <a:r>
              <a:rPr lang="en-US" b="1" dirty="0"/>
              <a:t>Summary</a:t>
            </a:r>
            <a:r>
              <a:rPr lang="en-US" b="1" dirty="0" smtClean="0"/>
              <a:t>:</a:t>
            </a:r>
            <a:endParaRPr lang="en-US" dirty="0"/>
          </a:p>
          <a:p>
            <a:endParaRPr lang="en-US" dirty="0"/>
          </a:p>
          <a:p>
            <a:r>
              <a:rPr lang="en-US" dirty="0" smtClean="0"/>
              <a:t>-Light </a:t>
            </a:r>
            <a:r>
              <a:rPr lang="en-US" dirty="0"/>
              <a:t>scattering from the highest concentration 29% samples displayed multiple scattering and/or screening effects that were not seen for x-ray scattering.  This may be related to the higher angles used in light scattering or to differences in contrast between x-rays and light.  The one percent dispersions didn't match well the light scattering data in the </a:t>
            </a:r>
            <a:r>
              <a:rPr lang="en-US" dirty="0" smtClean="0"/>
              <a:t>overlapping region.</a:t>
            </a:r>
          </a:p>
          <a:p>
            <a:endParaRPr lang="en-US" dirty="0" smtClean="0"/>
          </a:p>
          <a:p>
            <a:r>
              <a:rPr lang="en-US" dirty="0" smtClean="0"/>
              <a:t>-LS for </a:t>
            </a:r>
            <a:r>
              <a:rPr lang="en-US" dirty="0"/>
              <a:t>the five percent dispersions seemed to agree with USAXS data.  All three of the one percent samples displayed highly </a:t>
            </a:r>
            <a:r>
              <a:rPr lang="en-US" dirty="0" err="1"/>
              <a:t>polydisperse</a:t>
            </a:r>
            <a:r>
              <a:rPr lang="en-US" dirty="0"/>
              <a:t> domains or clusters larger than 50 </a:t>
            </a:r>
            <a:r>
              <a:rPr lang="el-GR" dirty="0"/>
              <a:t>μ</a:t>
            </a:r>
            <a:r>
              <a:rPr lang="en-US" dirty="0"/>
              <a:t>m in light scattering.  The five percent samples displayed mass fractal scattering with mass fractal dimensions of 1.7 and 2.0 for the </a:t>
            </a:r>
            <a:r>
              <a:rPr lang="en-US" dirty="0" err="1"/>
              <a:t>Microtron</a:t>
            </a:r>
            <a:r>
              <a:rPr lang="en-US" dirty="0"/>
              <a:t> sample.  The </a:t>
            </a:r>
            <a:r>
              <a:rPr lang="en-US" dirty="0" err="1"/>
              <a:t>Microtron</a:t>
            </a:r>
            <a:r>
              <a:rPr lang="en-US" dirty="0"/>
              <a:t> sample also displayed 12.5 </a:t>
            </a:r>
            <a:r>
              <a:rPr lang="el-GR" dirty="0"/>
              <a:t>μ</a:t>
            </a:r>
            <a:r>
              <a:rPr lang="en-US" dirty="0"/>
              <a:t>m clusters while the other two samples displayed fractal </a:t>
            </a:r>
            <a:r>
              <a:rPr lang="en-US" dirty="0" smtClean="0"/>
              <a:t>clusters </a:t>
            </a:r>
            <a:r>
              <a:rPr lang="en-US" dirty="0"/>
              <a:t>larger than 50 </a:t>
            </a:r>
            <a:r>
              <a:rPr lang="el-GR" dirty="0"/>
              <a:t>μ</a:t>
            </a:r>
            <a:r>
              <a:rPr lang="en-US" dirty="0"/>
              <a:t>m. </a:t>
            </a:r>
            <a:endParaRPr lang="en-US" dirty="0" smtClean="0"/>
          </a:p>
          <a:p>
            <a:r>
              <a:rPr lang="en-US" dirty="0" smtClean="0"/>
              <a:t> </a:t>
            </a:r>
            <a:endParaRPr lang="en-US" dirty="0"/>
          </a:p>
          <a:p>
            <a:r>
              <a:rPr lang="en-US" dirty="0" smtClean="0"/>
              <a:t>-Distinctions </a:t>
            </a:r>
            <a:r>
              <a:rPr lang="en-US" dirty="0"/>
              <a:t>can be made between the </a:t>
            </a:r>
            <a:r>
              <a:rPr lang="en-US" dirty="0" err="1"/>
              <a:t>Silverson</a:t>
            </a:r>
            <a:r>
              <a:rPr lang="en-US" dirty="0"/>
              <a:t> and </a:t>
            </a:r>
            <a:r>
              <a:rPr lang="en-US" dirty="0" err="1"/>
              <a:t>Microtron</a:t>
            </a:r>
            <a:r>
              <a:rPr lang="en-US" dirty="0"/>
              <a:t> milled samples from the five percent light scattering data and from the one percent USAXS data.  On the </a:t>
            </a:r>
            <a:r>
              <a:rPr lang="en-US" dirty="0" err="1"/>
              <a:t>nanoscale</a:t>
            </a:r>
            <a:r>
              <a:rPr lang="en-US" dirty="0"/>
              <a:t>, the pigment makes smaller primary particles with a lower degree of aggregation for the </a:t>
            </a:r>
            <a:r>
              <a:rPr lang="en-US" dirty="0" err="1"/>
              <a:t>Microtron</a:t>
            </a:r>
            <a:r>
              <a:rPr lang="en-US" dirty="0"/>
              <a:t> samples. The </a:t>
            </a:r>
            <a:r>
              <a:rPr lang="en-US" dirty="0" err="1"/>
              <a:t>Silverson</a:t>
            </a:r>
            <a:r>
              <a:rPr lang="en-US" dirty="0"/>
              <a:t> aggregates are probably branched to some extent though this couldn’t be quantified from the USAXS data.  In light scattering, the </a:t>
            </a:r>
            <a:r>
              <a:rPr lang="en-US" dirty="0" err="1"/>
              <a:t>Microtron</a:t>
            </a:r>
            <a:r>
              <a:rPr lang="en-US" dirty="0"/>
              <a:t> sample has much smaller clusters of fractal aggregates with a higher density and mass fractal dimension for the five percent aqueous dispersion.  This is consistent with the optical micrographs shown in Figure 11.</a:t>
            </a:r>
            <a:r>
              <a:rPr lang="en-US" dirty="0" smtClean="0"/>
              <a:t>  </a:t>
            </a:r>
            <a:endParaRPr lang="en-US" dirty="0"/>
          </a:p>
        </p:txBody>
      </p:sp>
      <p:sp>
        <p:nvSpPr>
          <p:cNvPr id="3" name="Slide Number Placeholder 2"/>
          <p:cNvSpPr>
            <a:spLocks noGrp="1"/>
          </p:cNvSpPr>
          <p:nvPr>
            <p:ph type="sldNum" sz="quarter" idx="12"/>
          </p:nvPr>
        </p:nvSpPr>
        <p:spPr/>
        <p:txBody>
          <a:bodyPr/>
          <a:lstStyle/>
          <a:p>
            <a:fld id="{E0770AF9-5122-F243-831C-A4F46DE05BFE}" type="slidenum">
              <a:rPr lang="en-US" smtClean="0"/>
              <a:t>58</a:t>
            </a:fld>
            <a:endParaRPr lang="en-US"/>
          </a:p>
        </p:txBody>
      </p:sp>
    </p:spTree>
    <p:extLst>
      <p:ext uri="{BB962C8B-B14F-4D97-AF65-F5344CB8AC3E}">
        <p14:creationId xmlns:p14="http://schemas.microsoft.com/office/powerpoint/2010/main" val="46948071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770AF9-5122-F243-831C-A4F46DE05BFE}" type="slidenum">
              <a:rPr lang="en-US" smtClean="0"/>
              <a:t>6</a:t>
            </a:fld>
            <a:endParaRPr lang="en-US"/>
          </a:p>
        </p:txBody>
      </p:sp>
      <p:pic>
        <p:nvPicPr>
          <p:cNvPr id="2" name="Picture 1"/>
          <p:cNvPicPr>
            <a:picLocks noChangeAspect="1"/>
          </p:cNvPicPr>
          <p:nvPr/>
        </p:nvPicPr>
        <p:blipFill>
          <a:blip r:embed="rId4"/>
          <a:stretch>
            <a:fillRect/>
          </a:stretch>
        </p:blipFill>
        <p:spPr>
          <a:xfrm>
            <a:off x="635000" y="12700"/>
            <a:ext cx="7861300" cy="6832600"/>
          </a:xfrm>
          <a:prstGeom prst="rect">
            <a:avLst/>
          </a:prstGeom>
        </p:spPr>
      </p:pic>
    </p:spTree>
    <p:custDataLst>
      <p:tags r:id="rId1"/>
    </p:custDataLst>
    <p:extLst>
      <p:ext uri="{BB962C8B-B14F-4D97-AF65-F5344CB8AC3E}">
        <p14:creationId xmlns:p14="http://schemas.microsoft.com/office/powerpoint/2010/main" val="24991598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770AF9-5122-F243-831C-A4F46DE05BFE}" type="slidenum">
              <a:rPr lang="en-US" smtClean="0"/>
              <a:t>7</a:t>
            </a:fld>
            <a:endParaRPr lang="en-US"/>
          </a:p>
        </p:txBody>
      </p:sp>
      <p:pic>
        <p:nvPicPr>
          <p:cNvPr id="3" name="Picture 2"/>
          <p:cNvPicPr>
            <a:picLocks noChangeAspect="1"/>
          </p:cNvPicPr>
          <p:nvPr/>
        </p:nvPicPr>
        <p:blipFill>
          <a:blip r:embed="rId4"/>
          <a:stretch>
            <a:fillRect/>
          </a:stretch>
        </p:blipFill>
        <p:spPr>
          <a:xfrm>
            <a:off x="609600" y="292100"/>
            <a:ext cx="7912100" cy="6261100"/>
          </a:xfrm>
          <a:prstGeom prst="rect">
            <a:avLst/>
          </a:prstGeom>
        </p:spPr>
      </p:pic>
    </p:spTree>
    <p:custDataLst>
      <p:tags r:id="rId1"/>
    </p:custDataLst>
    <p:extLst>
      <p:ext uri="{BB962C8B-B14F-4D97-AF65-F5344CB8AC3E}">
        <p14:creationId xmlns:p14="http://schemas.microsoft.com/office/powerpoint/2010/main" val="20346369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770AF9-5122-F243-831C-A4F46DE05BFE}" type="slidenum">
              <a:rPr lang="en-US" smtClean="0"/>
              <a:t>8</a:t>
            </a:fld>
            <a:endParaRPr lang="en-US"/>
          </a:p>
        </p:txBody>
      </p:sp>
      <p:pic>
        <p:nvPicPr>
          <p:cNvPr id="2" name="Picture 1"/>
          <p:cNvPicPr>
            <a:picLocks noChangeAspect="1"/>
          </p:cNvPicPr>
          <p:nvPr/>
        </p:nvPicPr>
        <p:blipFill>
          <a:blip r:embed="rId4"/>
          <a:stretch>
            <a:fillRect/>
          </a:stretch>
        </p:blipFill>
        <p:spPr>
          <a:xfrm>
            <a:off x="485056" y="365125"/>
            <a:ext cx="8021108" cy="6356350"/>
          </a:xfrm>
          <a:prstGeom prst="rect">
            <a:avLst/>
          </a:prstGeom>
        </p:spPr>
      </p:pic>
    </p:spTree>
    <p:custDataLst>
      <p:tags r:id="rId1"/>
    </p:custDataLst>
    <p:extLst>
      <p:ext uri="{BB962C8B-B14F-4D97-AF65-F5344CB8AC3E}">
        <p14:creationId xmlns:p14="http://schemas.microsoft.com/office/powerpoint/2010/main" val="12401607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770AF9-5122-F243-831C-A4F46DE05BFE}" type="slidenum">
              <a:rPr lang="en-US" smtClean="0"/>
              <a:t>9</a:t>
            </a:fld>
            <a:endParaRPr lang="en-US"/>
          </a:p>
        </p:txBody>
      </p:sp>
      <p:pic>
        <p:nvPicPr>
          <p:cNvPr id="7" name="Picture 6"/>
          <p:cNvPicPr>
            <a:picLocks noChangeAspect="1"/>
          </p:cNvPicPr>
          <p:nvPr/>
        </p:nvPicPr>
        <p:blipFill>
          <a:blip r:embed="rId2"/>
          <a:stretch>
            <a:fillRect/>
          </a:stretch>
        </p:blipFill>
        <p:spPr>
          <a:xfrm>
            <a:off x="520700" y="1244600"/>
            <a:ext cx="8089900" cy="4356100"/>
          </a:xfrm>
          <a:prstGeom prst="rect">
            <a:avLst/>
          </a:prstGeom>
        </p:spPr>
      </p:pic>
    </p:spTree>
    <p:extLst>
      <p:ext uri="{BB962C8B-B14F-4D97-AF65-F5344CB8AC3E}">
        <p14:creationId xmlns:p14="http://schemas.microsoft.com/office/powerpoint/2010/main" val="32215234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43.3"/>
</p:tagLst>
</file>

<file path=ppt/tags/tag10.xml><?xml version="1.0" encoding="utf-8"?>
<p:tagLst xmlns:a="http://schemas.openxmlformats.org/drawingml/2006/main" xmlns:r="http://schemas.openxmlformats.org/officeDocument/2006/relationships" xmlns:p="http://schemas.openxmlformats.org/presentationml/2006/main">
  <p:tag name="TIMING" val="|43.3"/>
</p:tagLst>
</file>

<file path=ppt/tags/tag11.xml><?xml version="1.0" encoding="utf-8"?>
<p:tagLst xmlns:a="http://schemas.openxmlformats.org/drawingml/2006/main" xmlns:r="http://schemas.openxmlformats.org/officeDocument/2006/relationships" xmlns:p="http://schemas.openxmlformats.org/presentationml/2006/main">
  <p:tag name="TIMING" val="|43.3"/>
</p:tagLst>
</file>

<file path=ppt/tags/tag12.xml><?xml version="1.0" encoding="utf-8"?>
<p:tagLst xmlns:a="http://schemas.openxmlformats.org/drawingml/2006/main" xmlns:r="http://schemas.openxmlformats.org/officeDocument/2006/relationships" xmlns:p="http://schemas.openxmlformats.org/presentationml/2006/main">
  <p:tag name="TIMING" val="|43.3"/>
</p:tagLst>
</file>

<file path=ppt/tags/tag13.xml><?xml version="1.0" encoding="utf-8"?>
<p:tagLst xmlns:a="http://schemas.openxmlformats.org/drawingml/2006/main" xmlns:r="http://schemas.openxmlformats.org/officeDocument/2006/relationships" xmlns:p="http://schemas.openxmlformats.org/presentationml/2006/main">
  <p:tag name="TIMING" val="|43.3"/>
</p:tagLst>
</file>

<file path=ppt/tags/tag14.xml><?xml version="1.0" encoding="utf-8"?>
<p:tagLst xmlns:a="http://schemas.openxmlformats.org/drawingml/2006/main" xmlns:r="http://schemas.openxmlformats.org/officeDocument/2006/relationships" xmlns:p="http://schemas.openxmlformats.org/presentationml/2006/main">
  <p:tag name="TIMING" val="|43.3"/>
</p:tagLst>
</file>

<file path=ppt/tags/tag15.xml><?xml version="1.0" encoding="utf-8"?>
<p:tagLst xmlns:a="http://schemas.openxmlformats.org/drawingml/2006/main" xmlns:r="http://schemas.openxmlformats.org/officeDocument/2006/relationships" xmlns:p="http://schemas.openxmlformats.org/presentationml/2006/main">
  <p:tag name="TIMING" val="|43.3"/>
</p:tagLst>
</file>

<file path=ppt/tags/tag16.xml><?xml version="1.0" encoding="utf-8"?>
<p:tagLst xmlns:a="http://schemas.openxmlformats.org/drawingml/2006/main" xmlns:r="http://schemas.openxmlformats.org/officeDocument/2006/relationships" xmlns:p="http://schemas.openxmlformats.org/presentationml/2006/main">
  <p:tag name="TIMING" val="|43.3"/>
</p:tagLst>
</file>

<file path=ppt/tags/tag17.xml><?xml version="1.0" encoding="utf-8"?>
<p:tagLst xmlns:a="http://schemas.openxmlformats.org/drawingml/2006/main" xmlns:r="http://schemas.openxmlformats.org/officeDocument/2006/relationships" xmlns:p="http://schemas.openxmlformats.org/presentationml/2006/main">
  <p:tag name="TIMING" val="|43.3"/>
</p:tagLst>
</file>

<file path=ppt/tags/tag18.xml><?xml version="1.0" encoding="utf-8"?>
<p:tagLst xmlns:a="http://schemas.openxmlformats.org/drawingml/2006/main" xmlns:r="http://schemas.openxmlformats.org/officeDocument/2006/relationships" xmlns:p="http://schemas.openxmlformats.org/presentationml/2006/main">
  <p:tag name="TIMING" val="|43.3"/>
</p:tagLst>
</file>

<file path=ppt/tags/tag19.xml><?xml version="1.0" encoding="utf-8"?>
<p:tagLst xmlns:a="http://schemas.openxmlformats.org/drawingml/2006/main" xmlns:r="http://schemas.openxmlformats.org/officeDocument/2006/relationships" xmlns:p="http://schemas.openxmlformats.org/presentationml/2006/main">
  <p:tag name="TIMING" val="|43.3"/>
</p:tagLst>
</file>

<file path=ppt/tags/tag2.xml><?xml version="1.0" encoding="utf-8"?>
<p:tagLst xmlns:a="http://schemas.openxmlformats.org/drawingml/2006/main" xmlns:r="http://schemas.openxmlformats.org/officeDocument/2006/relationships" xmlns:p="http://schemas.openxmlformats.org/presentationml/2006/main">
  <p:tag name="TIMING" val="|43.3"/>
</p:tagLst>
</file>

<file path=ppt/tags/tag20.xml><?xml version="1.0" encoding="utf-8"?>
<p:tagLst xmlns:a="http://schemas.openxmlformats.org/drawingml/2006/main" xmlns:r="http://schemas.openxmlformats.org/officeDocument/2006/relationships" xmlns:p="http://schemas.openxmlformats.org/presentationml/2006/main">
  <p:tag name="TIMING" val="|43.3"/>
</p:tagLst>
</file>

<file path=ppt/tags/tag21.xml><?xml version="1.0" encoding="utf-8"?>
<p:tagLst xmlns:a="http://schemas.openxmlformats.org/drawingml/2006/main" xmlns:r="http://schemas.openxmlformats.org/officeDocument/2006/relationships" xmlns:p="http://schemas.openxmlformats.org/presentationml/2006/main">
  <p:tag name="TIMING" val="|43.3"/>
</p:tagLst>
</file>

<file path=ppt/tags/tag22.xml><?xml version="1.0" encoding="utf-8"?>
<p:tagLst xmlns:a="http://schemas.openxmlformats.org/drawingml/2006/main" xmlns:r="http://schemas.openxmlformats.org/officeDocument/2006/relationships" xmlns:p="http://schemas.openxmlformats.org/presentationml/2006/main">
  <p:tag name="TIMING" val="|43.3"/>
</p:tagLst>
</file>

<file path=ppt/tags/tag23.xml><?xml version="1.0" encoding="utf-8"?>
<p:tagLst xmlns:a="http://schemas.openxmlformats.org/drawingml/2006/main" xmlns:r="http://schemas.openxmlformats.org/officeDocument/2006/relationships" xmlns:p="http://schemas.openxmlformats.org/presentationml/2006/main">
  <p:tag name="TIMING" val="|43.3"/>
</p:tagLst>
</file>

<file path=ppt/tags/tag24.xml><?xml version="1.0" encoding="utf-8"?>
<p:tagLst xmlns:a="http://schemas.openxmlformats.org/drawingml/2006/main" xmlns:r="http://schemas.openxmlformats.org/officeDocument/2006/relationships" xmlns:p="http://schemas.openxmlformats.org/presentationml/2006/main">
  <p:tag name="TIMING" val="|43.3"/>
</p:tagLst>
</file>

<file path=ppt/tags/tag25.xml><?xml version="1.0" encoding="utf-8"?>
<p:tagLst xmlns:a="http://schemas.openxmlformats.org/drawingml/2006/main" xmlns:r="http://schemas.openxmlformats.org/officeDocument/2006/relationships" xmlns:p="http://schemas.openxmlformats.org/presentationml/2006/main">
  <p:tag name="TIMING" val="|43.3"/>
</p:tagLst>
</file>

<file path=ppt/tags/tag26.xml><?xml version="1.0" encoding="utf-8"?>
<p:tagLst xmlns:a="http://schemas.openxmlformats.org/drawingml/2006/main" xmlns:r="http://schemas.openxmlformats.org/officeDocument/2006/relationships" xmlns:p="http://schemas.openxmlformats.org/presentationml/2006/main">
  <p:tag name="TIMING" val="|43.3"/>
</p:tagLst>
</file>

<file path=ppt/tags/tag27.xml><?xml version="1.0" encoding="utf-8"?>
<p:tagLst xmlns:a="http://schemas.openxmlformats.org/drawingml/2006/main" xmlns:r="http://schemas.openxmlformats.org/officeDocument/2006/relationships" xmlns:p="http://schemas.openxmlformats.org/presentationml/2006/main">
  <p:tag name="TIMING" val="|43.3"/>
</p:tagLst>
</file>

<file path=ppt/tags/tag28.xml><?xml version="1.0" encoding="utf-8"?>
<p:tagLst xmlns:a="http://schemas.openxmlformats.org/drawingml/2006/main" xmlns:r="http://schemas.openxmlformats.org/officeDocument/2006/relationships" xmlns:p="http://schemas.openxmlformats.org/presentationml/2006/main">
  <p:tag name="TIMING" val="|43.3"/>
</p:tagLst>
</file>

<file path=ppt/tags/tag29.xml><?xml version="1.0" encoding="utf-8"?>
<p:tagLst xmlns:a="http://schemas.openxmlformats.org/drawingml/2006/main" xmlns:r="http://schemas.openxmlformats.org/officeDocument/2006/relationships" xmlns:p="http://schemas.openxmlformats.org/presentationml/2006/main">
  <p:tag name="TIMING" val="|43.3"/>
</p:tagLst>
</file>

<file path=ppt/tags/tag3.xml><?xml version="1.0" encoding="utf-8"?>
<p:tagLst xmlns:a="http://schemas.openxmlformats.org/drawingml/2006/main" xmlns:r="http://schemas.openxmlformats.org/officeDocument/2006/relationships" xmlns:p="http://schemas.openxmlformats.org/presentationml/2006/main">
  <p:tag name="TIMING" val="|43.3"/>
</p:tagLst>
</file>

<file path=ppt/tags/tag30.xml><?xml version="1.0" encoding="utf-8"?>
<p:tagLst xmlns:a="http://schemas.openxmlformats.org/drawingml/2006/main" xmlns:r="http://schemas.openxmlformats.org/officeDocument/2006/relationships" xmlns:p="http://schemas.openxmlformats.org/presentationml/2006/main">
  <p:tag name="TIMING" val="|43.3"/>
</p:tagLst>
</file>

<file path=ppt/tags/tag31.xml><?xml version="1.0" encoding="utf-8"?>
<p:tagLst xmlns:a="http://schemas.openxmlformats.org/drawingml/2006/main" xmlns:r="http://schemas.openxmlformats.org/officeDocument/2006/relationships" xmlns:p="http://schemas.openxmlformats.org/presentationml/2006/main">
  <p:tag name="TIMING" val="|43.3"/>
</p:tagLst>
</file>

<file path=ppt/tags/tag32.xml><?xml version="1.0" encoding="utf-8"?>
<p:tagLst xmlns:a="http://schemas.openxmlformats.org/drawingml/2006/main" xmlns:r="http://schemas.openxmlformats.org/officeDocument/2006/relationships" xmlns:p="http://schemas.openxmlformats.org/presentationml/2006/main">
  <p:tag name="TIMING" val="|32.8|24.1|30.7|26.6|5.1"/>
</p:tagLst>
</file>

<file path=ppt/tags/tag4.xml><?xml version="1.0" encoding="utf-8"?>
<p:tagLst xmlns:a="http://schemas.openxmlformats.org/drawingml/2006/main" xmlns:r="http://schemas.openxmlformats.org/officeDocument/2006/relationships" xmlns:p="http://schemas.openxmlformats.org/presentationml/2006/main">
  <p:tag name="TIMING" val="|43.3"/>
</p:tagLst>
</file>

<file path=ppt/tags/tag5.xml><?xml version="1.0" encoding="utf-8"?>
<p:tagLst xmlns:a="http://schemas.openxmlformats.org/drawingml/2006/main" xmlns:r="http://schemas.openxmlformats.org/officeDocument/2006/relationships" xmlns:p="http://schemas.openxmlformats.org/presentationml/2006/main">
  <p:tag name="TIMING" val="|43.3"/>
</p:tagLst>
</file>

<file path=ppt/tags/tag6.xml><?xml version="1.0" encoding="utf-8"?>
<p:tagLst xmlns:a="http://schemas.openxmlformats.org/drawingml/2006/main" xmlns:r="http://schemas.openxmlformats.org/officeDocument/2006/relationships" xmlns:p="http://schemas.openxmlformats.org/presentationml/2006/main">
  <p:tag name="TIMING" val="|43.3"/>
</p:tagLst>
</file>

<file path=ppt/tags/tag7.xml><?xml version="1.0" encoding="utf-8"?>
<p:tagLst xmlns:a="http://schemas.openxmlformats.org/drawingml/2006/main" xmlns:r="http://schemas.openxmlformats.org/officeDocument/2006/relationships" xmlns:p="http://schemas.openxmlformats.org/presentationml/2006/main">
  <p:tag name="TIMING" val="|43.3"/>
</p:tagLst>
</file>

<file path=ppt/tags/tag8.xml><?xml version="1.0" encoding="utf-8"?>
<p:tagLst xmlns:a="http://schemas.openxmlformats.org/drawingml/2006/main" xmlns:r="http://schemas.openxmlformats.org/officeDocument/2006/relationships" xmlns:p="http://schemas.openxmlformats.org/presentationml/2006/main">
  <p:tag name="TIMING" val="|43.3"/>
</p:tagLst>
</file>

<file path=ppt/tags/tag9.xml><?xml version="1.0" encoding="utf-8"?>
<p:tagLst xmlns:a="http://schemas.openxmlformats.org/drawingml/2006/main" xmlns:r="http://schemas.openxmlformats.org/officeDocument/2006/relationships" xmlns:p="http://schemas.openxmlformats.org/presentationml/2006/main">
  <p:tag name="TIMING" val="|43.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21057</TotalTime>
  <Words>1984</Words>
  <Application>Microsoft Macintosh PowerPoint</Application>
  <PresentationFormat>On-screen Show (4:3)</PresentationFormat>
  <Paragraphs>220</Paragraphs>
  <Slides>58</Slides>
  <Notes>35</Notes>
  <HiddenSlides>0</HiddenSlides>
  <MMClips>0</MMClips>
  <ScaleCrop>false</ScaleCrop>
  <HeadingPairs>
    <vt:vector size="8" baseType="variant">
      <vt:variant>
        <vt:lpstr>Theme</vt:lpstr>
      </vt:variant>
      <vt:variant>
        <vt:i4>1</vt:i4>
      </vt:variant>
      <vt:variant>
        <vt:lpstr>Links</vt:lpstr>
      </vt:variant>
      <vt:variant>
        <vt:i4>1</vt:i4>
      </vt:variant>
      <vt:variant>
        <vt:lpstr>Embedded OLE Servers</vt:lpstr>
      </vt:variant>
      <vt:variant>
        <vt:i4>1</vt:i4>
      </vt:variant>
      <vt:variant>
        <vt:lpstr>Slide Titles</vt:lpstr>
      </vt:variant>
      <vt:variant>
        <vt:i4>58</vt:i4>
      </vt:variant>
    </vt:vector>
  </HeadingPairs>
  <TitlesOfParts>
    <vt:vector size="61" baseType="lpstr">
      <vt:lpstr>Office Theme</vt:lpstr>
      <vt:lpstr>\\localhost\Users\beaucag\Beaucage VII\APS meeting Baltimore 2013\Macintosh HD:Users:beaucag:Beaucage VI:Worm Like Micelle Project P&amp;G:Surfactant Topology v2.docx!OLE_LINK3</vt:lpstr>
      <vt:lpstr>Equation</vt:lpstr>
      <vt:lpstr>USAXS/SAXS from Organic Pigment Samples August 2014   Dr. Greg Beaucage, University of Cincinnati Ms. Hanqiu Jiang, PhD Student, University of Cincinnati Dr. Karsten Vogtt, Post Doctoral Scientist, University of Cincinnati Dr. Jan Ilavsky, Scientist, Argonne National Laboratory Department of Chemical and Materials Engineering, University of Cincinnati, Cincinnati OH 45221-0012, 513 373 3454, beaucag@uc.edu, gbeaucage@gmail.com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Scaling Model</vt:lpstr>
      <vt:lpstr>PowerPoint Presentation</vt:lpstr>
      <vt:lpstr>Quantification of Branching</vt:lpstr>
      <vt:lpstr>Quantification of Branching</vt:lpstr>
      <vt:lpstr>Quantification of Branching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DR4XB-2QBXH-MDT76-B4JMQ-YQ34D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Gregory</dc:creator>
  <cp:lastModifiedBy>Gregory</cp:lastModifiedBy>
  <cp:revision>70</cp:revision>
  <cp:lastPrinted>2014-08-25T00:51:24Z</cp:lastPrinted>
  <dcterms:created xsi:type="dcterms:W3CDTF">2013-03-18T20:11:15Z</dcterms:created>
  <dcterms:modified xsi:type="dcterms:W3CDTF">2015-06-12T11:05:21Z</dcterms:modified>
</cp:coreProperties>
</file>