
<file path=[Content_Types].xml><?xml version="1.0" encoding="utf-8"?>
<Types xmlns="http://schemas.openxmlformats.org/package/2006/content-types">
  <Default Extension="xml" ContentType="application/xml"/>
  <Default Extension="wmf" ContentType="image/x-wmf"/>
  <Default Extension="doc" ContentType="application/msword"/>
  <Default Extension="rels" ContentType="application/vnd.openxmlformats-package.relationships+xml"/>
  <Default Extension="emf" ContentType="image/x-emf"/>
  <Default Extension="vml" ContentType="application/vnd.openxmlformats-officedocument.vmlDrawing"/>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embeddings/oleObject1.bin" ContentType="application/vnd.openxmlformats-officedocument.oleObject"/>
  <Override PartName="/ppt/embeddings/oleObject2.bin" ContentType="application/vnd.openxmlformats-officedocument.oleObject"/>
  <Override PartName="/ppt/embeddings/oleObject3.bin" ContentType="application/vnd.openxmlformats-officedocument.oleObject"/>
  <Override PartName="/ppt/embeddings/oleObject4.bin" ContentType="application/vnd.openxmlformats-officedocument.oleObject"/>
  <Override PartName="/ppt/embeddings/oleObject5.bin" ContentType="application/vnd.openxmlformats-officedocument.oleObject"/>
  <Override PartName="/ppt/notesSlides/notesSlide4.xml" ContentType="application/vnd.openxmlformats-officedocument.presentationml.notesSlide+xml"/>
  <Override PartName="/ppt/embeddings/oleObject6.bin" ContentType="application/vnd.openxmlformats-officedocument.oleObject"/>
  <Override PartName="/ppt/embeddings/oleObject7.bin" ContentType="application/vnd.openxmlformats-officedocument.oleObject"/>
  <Override PartName="/ppt/notesSlides/notesSlide5.xml" ContentType="application/vnd.openxmlformats-officedocument.presentationml.notesSlide+xml"/>
  <Override PartName="/ppt/embeddings/oleObject8.bin" ContentType="application/vnd.openxmlformats-officedocument.oleObject"/>
  <Override PartName="/ppt/embeddings/oleObject9.bin" ContentType="application/vnd.openxmlformats-officedocument.oleObject"/>
  <Override PartName="/ppt/embeddings/oleObject10.bin" ContentType="application/vnd.openxmlformats-officedocument.oleObject"/>
  <Override PartName="/ppt/embeddings/oleObject11.bin" ContentType="application/vnd.openxmlformats-officedocument.oleObject"/>
  <Override PartName="/ppt/embeddings/oleObject12.bin" ContentType="application/vnd.openxmlformats-officedocument.oleObject"/>
  <Override PartName="/ppt/embeddings/oleObject13.bin" ContentType="application/vnd.openxmlformats-officedocument.oleObject"/>
  <Override PartName="/ppt/notesSlides/notesSlide6.xml" ContentType="application/vnd.openxmlformats-officedocument.presentationml.notesSlide+xml"/>
  <Override PartName="/ppt/embeddings/oleObject14.bin" ContentType="application/vnd.openxmlformats-officedocument.oleObject"/>
  <Override PartName="/ppt/embeddings/oleObject15.bin" ContentType="application/vnd.openxmlformats-officedocument.oleObject"/>
  <Override PartName="/ppt/embeddings/oleObject16.bin" ContentType="application/vnd.openxmlformats-officedocument.oleObject"/>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4" Type="http://schemas.openxmlformats.org/officeDocument/2006/relationships/custom-properties" Target="docProps/custom.xml"/><Relationship Id="rId1" Type="http://schemas.openxmlformats.org/officeDocument/2006/relationships/officeDocument" Target="ppt/presentation.xml"/><Relationship Id="rId2" Type="http://schemas.openxmlformats.org/package/2006/relationships/metadata/core-properties" Target="docProps/core.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0" r:id="rId1"/>
    <p:sldMasterId id="2147483691" r:id="rId2"/>
  </p:sldMasterIdLst>
  <p:notesMasterIdLst>
    <p:notesMasterId r:id="rId39"/>
  </p:notesMasterIdLst>
  <p:handoutMasterIdLst>
    <p:handoutMasterId r:id="rId40"/>
  </p:handoutMasterIdLst>
  <p:sldIdLst>
    <p:sldId id="324" r:id="rId3"/>
    <p:sldId id="365" r:id="rId4"/>
    <p:sldId id="366" r:id="rId5"/>
    <p:sldId id="406" r:id="rId6"/>
    <p:sldId id="407" r:id="rId7"/>
    <p:sldId id="408" r:id="rId8"/>
    <p:sldId id="409" r:id="rId9"/>
    <p:sldId id="410" r:id="rId10"/>
    <p:sldId id="367" r:id="rId11"/>
    <p:sldId id="414" r:id="rId12"/>
    <p:sldId id="369" r:id="rId13"/>
    <p:sldId id="412" r:id="rId14"/>
    <p:sldId id="413" r:id="rId15"/>
    <p:sldId id="371" r:id="rId16"/>
    <p:sldId id="372" r:id="rId17"/>
    <p:sldId id="402" r:id="rId18"/>
    <p:sldId id="404" r:id="rId19"/>
    <p:sldId id="403" r:id="rId20"/>
    <p:sldId id="379" r:id="rId21"/>
    <p:sldId id="380" r:id="rId22"/>
    <p:sldId id="381" r:id="rId23"/>
    <p:sldId id="382" r:id="rId24"/>
    <p:sldId id="383" r:id="rId25"/>
    <p:sldId id="384" r:id="rId26"/>
    <p:sldId id="385" r:id="rId27"/>
    <p:sldId id="405" r:id="rId28"/>
    <p:sldId id="386" r:id="rId29"/>
    <p:sldId id="387" r:id="rId30"/>
    <p:sldId id="388" r:id="rId31"/>
    <p:sldId id="389" r:id="rId32"/>
    <p:sldId id="390" r:id="rId33"/>
    <p:sldId id="391" r:id="rId34"/>
    <p:sldId id="392" r:id="rId35"/>
    <p:sldId id="393" r:id="rId36"/>
    <p:sldId id="394" r:id="rId37"/>
    <p:sldId id="395" r:id="rId38"/>
  </p:sldIdLst>
  <p:sldSz cx="9144000" cy="6858000" type="screen4x3"/>
  <p:notesSz cx="7315200" cy="9601200"/>
  <p:defaultTextStyle>
    <a:defPPr>
      <a:defRPr lang="en-US"/>
    </a:defPPr>
    <a:lvl1pPr algn="l" rtl="0" fontAlgn="base">
      <a:spcBef>
        <a:spcPct val="0"/>
      </a:spcBef>
      <a:spcAft>
        <a:spcPct val="0"/>
      </a:spcAft>
      <a:defRPr sz="2400" b="1" kern="1200">
        <a:solidFill>
          <a:schemeClr val="tx1"/>
        </a:solidFill>
        <a:latin typeface="Comic Sans MS" charset="0"/>
        <a:ea typeface="+mn-ea"/>
        <a:cs typeface="+mn-cs"/>
      </a:defRPr>
    </a:lvl1pPr>
    <a:lvl2pPr marL="457200" algn="l" rtl="0" fontAlgn="base">
      <a:spcBef>
        <a:spcPct val="0"/>
      </a:spcBef>
      <a:spcAft>
        <a:spcPct val="0"/>
      </a:spcAft>
      <a:defRPr sz="2400" b="1" kern="1200">
        <a:solidFill>
          <a:schemeClr val="tx1"/>
        </a:solidFill>
        <a:latin typeface="Comic Sans MS" charset="0"/>
        <a:ea typeface="+mn-ea"/>
        <a:cs typeface="+mn-cs"/>
      </a:defRPr>
    </a:lvl2pPr>
    <a:lvl3pPr marL="914400" algn="l" rtl="0" fontAlgn="base">
      <a:spcBef>
        <a:spcPct val="0"/>
      </a:spcBef>
      <a:spcAft>
        <a:spcPct val="0"/>
      </a:spcAft>
      <a:defRPr sz="2400" b="1" kern="1200">
        <a:solidFill>
          <a:schemeClr val="tx1"/>
        </a:solidFill>
        <a:latin typeface="Comic Sans MS" charset="0"/>
        <a:ea typeface="+mn-ea"/>
        <a:cs typeface="+mn-cs"/>
      </a:defRPr>
    </a:lvl3pPr>
    <a:lvl4pPr marL="1371600" algn="l" rtl="0" fontAlgn="base">
      <a:spcBef>
        <a:spcPct val="0"/>
      </a:spcBef>
      <a:spcAft>
        <a:spcPct val="0"/>
      </a:spcAft>
      <a:defRPr sz="2400" b="1" kern="1200">
        <a:solidFill>
          <a:schemeClr val="tx1"/>
        </a:solidFill>
        <a:latin typeface="Comic Sans MS" charset="0"/>
        <a:ea typeface="+mn-ea"/>
        <a:cs typeface="+mn-cs"/>
      </a:defRPr>
    </a:lvl4pPr>
    <a:lvl5pPr marL="1828800" algn="l" rtl="0" fontAlgn="base">
      <a:spcBef>
        <a:spcPct val="0"/>
      </a:spcBef>
      <a:spcAft>
        <a:spcPct val="0"/>
      </a:spcAft>
      <a:defRPr sz="2400" b="1" kern="1200">
        <a:solidFill>
          <a:schemeClr val="tx1"/>
        </a:solidFill>
        <a:latin typeface="Comic Sans MS" charset="0"/>
        <a:ea typeface="+mn-ea"/>
        <a:cs typeface="+mn-cs"/>
      </a:defRPr>
    </a:lvl5pPr>
    <a:lvl6pPr marL="2286000" algn="l" defTabSz="457200" rtl="0" eaLnBrk="1" latinLnBrk="0" hangingPunct="1">
      <a:defRPr sz="2400" b="1" kern="1200">
        <a:solidFill>
          <a:schemeClr val="tx1"/>
        </a:solidFill>
        <a:latin typeface="Comic Sans MS" charset="0"/>
        <a:ea typeface="+mn-ea"/>
        <a:cs typeface="+mn-cs"/>
      </a:defRPr>
    </a:lvl6pPr>
    <a:lvl7pPr marL="2743200" algn="l" defTabSz="457200" rtl="0" eaLnBrk="1" latinLnBrk="0" hangingPunct="1">
      <a:defRPr sz="2400" b="1" kern="1200">
        <a:solidFill>
          <a:schemeClr val="tx1"/>
        </a:solidFill>
        <a:latin typeface="Comic Sans MS" charset="0"/>
        <a:ea typeface="+mn-ea"/>
        <a:cs typeface="+mn-cs"/>
      </a:defRPr>
    </a:lvl7pPr>
    <a:lvl8pPr marL="3200400" algn="l" defTabSz="457200" rtl="0" eaLnBrk="1" latinLnBrk="0" hangingPunct="1">
      <a:defRPr sz="2400" b="1" kern="1200">
        <a:solidFill>
          <a:schemeClr val="tx1"/>
        </a:solidFill>
        <a:latin typeface="Comic Sans MS" charset="0"/>
        <a:ea typeface="+mn-ea"/>
        <a:cs typeface="+mn-cs"/>
      </a:defRPr>
    </a:lvl8pPr>
    <a:lvl9pPr marL="3657600" algn="l" defTabSz="457200" rtl="0" eaLnBrk="1" latinLnBrk="0" hangingPunct="1">
      <a:defRPr sz="2400" b="1" kern="1200">
        <a:solidFill>
          <a:schemeClr val="tx1"/>
        </a:solidFill>
        <a:latin typeface="Comic Sans MS"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p:clrMru>
    <a:srgbClr val="0070C0"/>
    <a:srgbClr val="008000"/>
    <a:srgbClr val="000000"/>
    <a:srgbClr val="FF33CC"/>
    <a:srgbClr val="FFCC00"/>
    <a:srgbClr val="FFCCCC"/>
    <a:srgbClr val="FFCCFF"/>
    <a:srgbClr val="FFFF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39176" autoAdjust="0"/>
    <p:restoredTop sz="91143" autoAdjust="0"/>
  </p:normalViewPr>
  <p:slideViewPr>
    <p:cSldViewPr snapToGrid="0" snapToObjects="1">
      <p:cViewPr>
        <p:scale>
          <a:sx n="100" d="100"/>
          <a:sy n="100" d="100"/>
        </p:scale>
        <p:origin x="216" y="-352"/>
      </p:cViewPr>
      <p:guideLst>
        <p:guide orient="horz" pos="2520"/>
        <p:guide pos="3848"/>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275" d="100"/>
        <a:sy n="275" d="100"/>
      </p:scale>
      <p:origin x="0" y="24048"/>
    </p:cViewPr>
  </p:sorterViewPr>
  <p:notesViewPr>
    <p:cSldViewPr snapToGrid="0" snapToObjects="1">
      <p:cViewPr varScale="1">
        <p:scale>
          <a:sx n="56" d="100"/>
          <a:sy n="56" d="100"/>
        </p:scale>
        <p:origin x="-1194" y="-84"/>
      </p:cViewPr>
      <p:guideLst>
        <p:guide orient="horz" pos="3025"/>
        <p:guide pos="2304"/>
      </p:guideLst>
    </p:cSldViewPr>
  </p:notesViewPr>
  <p:gridSpacing cx="75895" cy="75895"/>
</p:viewPr>
</file>

<file path=ppt/_rels/presentation.xml.rels><?xml version="1.0" encoding="UTF-8" standalone="yes"?>
<Relationships xmlns="http://schemas.openxmlformats.org/package/2006/relationships"><Relationship Id="rId20" Type="http://schemas.openxmlformats.org/officeDocument/2006/relationships/slide" Target="slides/slide18.xml"/><Relationship Id="rId21" Type="http://schemas.openxmlformats.org/officeDocument/2006/relationships/slide" Target="slides/slide19.xml"/><Relationship Id="rId22" Type="http://schemas.openxmlformats.org/officeDocument/2006/relationships/slide" Target="slides/slide20.xml"/><Relationship Id="rId23" Type="http://schemas.openxmlformats.org/officeDocument/2006/relationships/slide" Target="slides/slide21.xml"/><Relationship Id="rId24" Type="http://schemas.openxmlformats.org/officeDocument/2006/relationships/slide" Target="slides/slide22.xml"/><Relationship Id="rId25" Type="http://schemas.openxmlformats.org/officeDocument/2006/relationships/slide" Target="slides/slide23.xml"/><Relationship Id="rId26" Type="http://schemas.openxmlformats.org/officeDocument/2006/relationships/slide" Target="slides/slide24.xml"/><Relationship Id="rId27" Type="http://schemas.openxmlformats.org/officeDocument/2006/relationships/slide" Target="slides/slide25.xml"/><Relationship Id="rId28" Type="http://schemas.openxmlformats.org/officeDocument/2006/relationships/slide" Target="slides/slide26.xml"/><Relationship Id="rId29" Type="http://schemas.openxmlformats.org/officeDocument/2006/relationships/slide" Target="slides/slide27.xml"/><Relationship Id="rId1" Type="http://schemas.openxmlformats.org/officeDocument/2006/relationships/slideMaster" Target="slideMasters/slideMaster1.xml"/><Relationship Id="rId2" Type="http://schemas.openxmlformats.org/officeDocument/2006/relationships/slideMaster" Target="slideMasters/slideMaster2.xml"/><Relationship Id="rId3" Type="http://schemas.openxmlformats.org/officeDocument/2006/relationships/slide" Target="slides/slide1.xml"/><Relationship Id="rId4" Type="http://schemas.openxmlformats.org/officeDocument/2006/relationships/slide" Target="slides/slide2.xml"/><Relationship Id="rId5" Type="http://schemas.openxmlformats.org/officeDocument/2006/relationships/slide" Target="slides/slide3.xml"/><Relationship Id="rId30" Type="http://schemas.openxmlformats.org/officeDocument/2006/relationships/slide" Target="slides/slide28.xml"/><Relationship Id="rId31" Type="http://schemas.openxmlformats.org/officeDocument/2006/relationships/slide" Target="slides/slide29.xml"/><Relationship Id="rId32" Type="http://schemas.openxmlformats.org/officeDocument/2006/relationships/slide" Target="slides/slide30.xml"/><Relationship Id="rId9" Type="http://schemas.openxmlformats.org/officeDocument/2006/relationships/slide" Target="slides/slide7.xml"/><Relationship Id="rId6" Type="http://schemas.openxmlformats.org/officeDocument/2006/relationships/slide" Target="slides/slide4.xml"/><Relationship Id="rId7" Type="http://schemas.openxmlformats.org/officeDocument/2006/relationships/slide" Target="slides/slide5.xml"/><Relationship Id="rId8" Type="http://schemas.openxmlformats.org/officeDocument/2006/relationships/slide" Target="slides/slide6.xml"/><Relationship Id="rId33" Type="http://schemas.openxmlformats.org/officeDocument/2006/relationships/slide" Target="slides/slide31.xml"/><Relationship Id="rId34" Type="http://schemas.openxmlformats.org/officeDocument/2006/relationships/slide" Target="slides/slide32.xml"/><Relationship Id="rId35" Type="http://schemas.openxmlformats.org/officeDocument/2006/relationships/slide" Target="slides/slide33.xml"/><Relationship Id="rId36" Type="http://schemas.openxmlformats.org/officeDocument/2006/relationships/slide" Target="slides/slide34.xml"/><Relationship Id="rId10" Type="http://schemas.openxmlformats.org/officeDocument/2006/relationships/slide" Target="slides/slide8.xml"/><Relationship Id="rId11" Type="http://schemas.openxmlformats.org/officeDocument/2006/relationships/slide" Target="slides/slide9.xml"/><Relationship Id="rId12" Type="http://schemas.openxmlformats.org/officeDocument/2006/relationships/slide" Target="slides/slide10.xml"/><Relationship Id="rId13" Type="http://schemas.openxmlformats.org/officeDocument/2006/relationships/slide" Target="slides/slide11.xml"/><Relationship Id="rId14" Type="http://schemas.openxmlformats.org/officeDocument/2006/relationships/slide" Target="slides/slide12.xml"/><Relationship Id="rId15" Type="http://schemas.openxmlformats.org/officeDocument/2006/relationships/slide" Target="slides/slide13.xml"/><Relationship Id="rId16" Type="http://schemas.openxmlformats.org/officeDocument/2006/relationships/slide" Target="slides/slide14.xml"/><Relationship Id="rId17" Type="http://schemas.openxmlformats.org/officeDocument/2006/relationships/slide" Target="slides/slide15.xml"/><Relationship Id="rId18" Type="http://schemas.openxmlformats.org/officeDocument/2006/relationships/slide" Target="slides/slide16.xml"/><Relationship Id="rId19" Type="http://schemas.openxmlformats.org/officeDocument/2006/relationships/slide" Target="slides/slide17.xml"/><Relationship Id="rId37" Type="http://schemas.openxmlformats.org/officeDocument/2006/relationships/slide" Target="slides/slide35.xml"/><Relationship Id="rId38" Type="http://schemas.openxmlformats.org/officeDocument/2006/relationships/slide" Target="slides/slide36.xml"/><Relationship Id="rId39" Type="http://schemas.openxmlformats.org/officeDocument/2006/relationships/notesMaster" Target="notesMasters/notesMaster1.xml"/><Relationship Id="rId40" Type="http://schemas.openxmlformats.org/officeDocument/2006/relationships/handoutMaster" Target="handoutMasters/handoutMaster1.xml"/><Relationship Id="rId41" Type="http://schemas.openxmlformats.org/officeDocument/2006/relationships/printerSettings" Target="printerSettings/printerSettings1.bin"/><Relationship Id="rId42" Type="http://schemas.openxmlformats.org/officeDocument/2006/relationships/presProps" Target="presProps.xml"/><Relationship Id="rId43" Type="http://schemas.openxmlformats.org/officeDocument/2006/relationships/viewProps" Target="viewProps.xml"/><Relationship Id="rId44" Type="http://schemas.openxmlformats.org/officeDocument/2006/relationships/theme" Target="theme/theme1.xml"/><Relationship Id="rId45" Type="http://schemas.openxmlformats.org/officeDocument/2006/relationships/tableStyles" Target="tableStyles.xml"/></Relationships>
</file>

<file path=ppt/drawings/_rels/vmlDrawing1.vml.rels><?xml version="1.0" encoding="UTF-8" standalone="yes"?>
<Relationships xmlns="http://schemas.openxmlformats.org/package/2006/relationships"><Relationship Id="rId3" Type="http://schemas.openxmlformats.org/officeDocument/2006/relationships/image" Target="../media/image22.emf"/><Relationship Id="rId4" Type="http://schemas.openxmlformats.org/officeDocument/2006/relationships/image" Target="../media/image23.emf"/><Relationship Id="rId1" Type="http://schemas.openxmlformats.org/officeDocument/2006/relationships/image" Target="../media/image20.emf"/><Relationship Id="rId2" Type="http://schemas.openxmlformats.org/officeDocument/2006/relationships/image" Target="../media/image21.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26.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33.emf"/><Relationship Id="rId2" Type="http://schemas.openxmlformats.org/officeDocument/2006/relationships/image" Target="../media/image34.emf"/></Relationships>
</file>

<file path=ppt/drawings/_rels/vmlDrawing4.vml.rels><?xml version="1.0" encoding="UTF-8" standalone="yes"?>
<Relationships xmlns="http://schemas.openxmlformats.org/package/2006/relationships"><Relationship Id="rId3" Type="http://schemas.openxmlformats.org/officeDocument/2006/relationships/image" Target="../media/image52.emf"/><Relationship Id="rId4" Type="http://schemas.openxmlformats.org/officeDocument/2006/relationships/image" Target="../media/image53.emf"/><Relationship Id="rId5" Type="http://schemas.openxmlformats.org/officeDocument/2006/relationships/image" Target="../media/image54.emf"/><Relationship Id="rId6" Type="http://schemas.openxmlformats.org/officeDocument/2006/relationships/image" Target="../media/image55.emf"/><Relationship Id="rId1" Type="http://schemas.openxmlformats.org/officeDocument/2006/relationships/image" Target="../media/image50.emf"/><Relationship Id="rId2" Type="http://schemas.openxmlformats.org/officeDocument/2006/relationships/image" Target="../media/image51.emf"/></Relationships>
</file>

<file path=ppt/drawings/_rels/vmlDrawing5.vml.rels><?xml version="1.0" encoding="UTF-8" standalone="yes"?>
<Relationships xmlns="http://schemas.openxmlformats.org/package/2006/relationships"><Relationship Id="rId1" Type="http://schemas.openxmlformats.org/officeDocument/2006/relationships/image" Target="NULL"/><Relationship Id="rId2" Type="http://schemas.openxmlformats.org/officeDocument/2006/relationships/image" Target="../media/image56.w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59.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1794" name="Rectangle 2"/>
          <p:cNvSpPr>
            <a:spLocks noGrp="1" noChangeArrowheads="1"/>
          </p:cNvSpPr>
          <p:nvPr>
            <p:ph type="hdr" sz="quarter"/>
          </p:nvPr>
        </p:nvSpPr>
        <p:spPr bwMode="auto">
          <a:xfrm>
            <a:off x="0" y="0"/>
            <a:ext cx="3170238" cy="479425"/>
          </a:xfrm>
          <a:prstGeom prst="rect">
            <a:avLst/>
          </a:prstGeom>
          <a:noFill/>
          <a:ln w="9525">
            <a:noFill/>
            <a:miter lim="800000"/>
            <a:headEnd/>
            <a:tailEnd/>
          </a:ln>
        </p:spPr>
        <p:txBody>
          <a:bodyPr vert="horz" wrap="square" lIns="96651" tIns="48326" rIns="96651" bIns="48326" numCol="1" anchor="t" anchorCtr="0" compatLnSpc="1">
            <a:prstTxWarp prst="textNoShape">
              <a:avLst/>
            </a:prstTxWarp>
          </a:bodyPr>
          <a:lstStyle>
            <a:lvl1pPr defTabSz="966574">
              <a:defRPr sz="1300" b="0">
                <a:latin typeface="Arial" charset="0"/>
              </a:defRPr>
            </a:lvl1pPr>
          </a:lstStyle>
          <a:p>
            <a:pPr>
              <a:defRPr/>
            </a:pPr>
            <a:endParaRPr lang="en-US"/>
          </a:p>
        </p:txBody>
      </p:sp>
      <p:sp>
        <p:nvSpPr>
          <p:cNvPr id="161795" name="Rectangle 3"/>
          <p:cNvSpPr>
            <a:spLocks noGrp="1" noChangeArrowheads="1"/>
          </p:cNvSpPr>
          <p:nvPr>
            <p:ph type="dt" sz="quarter" idx="1"/>
          </p:nvPr>
        </p:nvSpPr>
        <p:spPr bwMode="auto">
          <a:xfrm>
            <a:off x="4143375" y="0"/>
            <a:ext cx="3170238" cy="479425"/>
          </a:xfrm>
          <a:prstGeom prst="rect">
            <a:avLst/>
          </a:prstGeom>
          <a:noFill/>
          <a:ln w="9525">
            <a:noFill/>
            <a:miter lim="800000"/>
            <a:headEnd/>
            <a:tailEnd/>
          </a:ln>
        </p:spPr>
        <p:txBody>
          <a:bodyPr vert="horz" wrap="square" lIns="96651" tIns="48326" rIns="96651" bIns="48326" numCol="1" anchor="t" anchorCtr="0" compatLnSpc="1">
            <a:prstTxWarp prst="textNoShape">
              <a:avLst/>
            </a:prstTxWarp>
          </a:bodyPr>
          <a:lstStyle>
            <a:lvl1pPr algn="r" defTabSz="966574">
              <a:defRPr sz="1300" b="0">
                <a:latin typeface="Arial" charset="0"/>
              </a:defRPr>
            </a:lvl1pPr>
          </a:lstStyle>
          <a:p>
            <a:pPr>
              <a:defRPr/>
            </a:pPr>
            <a:endParaRPr lang="en-US"/>
          </a:p>
        </p:txBody>
      </p:sp>
      <p:sp>
        <p:nvSpPr>
          <p:cNvPr id="161796" name="Rectangle 4"/>
          <p:cNvSpPr>
            <a:spLocks noGrp="1" noChangeArrowheads="1"/>
          </p:cNvSpPr>
          <p:nvPr>
            <p:ph type="ftr" sz="quarter" idx="2"/>
          </p:nvPr>
        </p:nvSpPr>
        <p:spPr bwMode="auto">
          <a:xfrm>
            <a:off x="0" y="9120188"/>
            <a:ext cx="3170238" cy="479425"/>
          </a:xfrm>
          <a:prstGeom prst="rect">
            <a:avLst/>
          </a:prstGeom>
          <a:noFill/>
          <a:ln w="9525">
            <a:noFill/>
            <a:miter lim="800000"/>
            <a:headEnd/>
            <a:tailEnd/>
          </a:ln>
        </p:spPr>
        <p:txBody>
          <a:bodyPr vert="horz" wrap="square" lIns="96651" tIns="48326" rIns="96651" bIns="48326" numCol="1" anchor="b" anchorCtr="0" compatLnSpc="1">
            <a:prstTxWarp prst="textNoShape">
              <a:avLst/>
            </a:prstTxWarp>
          </a:bodyPr>
          <a:lstStyle>
            <a:lvl1pPr defTabSz="966574">
              <a:defRPr sz="1300" b="0">
                <a:latin typeface="Arial" charset="0"/>
              </a:defRPr>
            </a:lvl1pPr>
          </a:lstStyle>
          <a:p>
            <a:pPr>
              <a:defRPr/>
            </a:pPr>
            <a:endParaRPr lang="en-US"/>
          </a:p>
        </p:txBody>
      </p:sp>
      <p:sp>
        <p:nvSpPr>
          <p:cNvPr id="161797" name="Rectangle 5"/>
          <p:cNvSpPr>
            <a:spLocks noGrp="1" noChangeArrowheads="1"/>
          </p:cNvSpPr>
          <p:nvPr>
            <p:ph type="sldNum" sz="quarter" idx="3"/>
          </p:nvPr>
        </p:nvSpPr>
        <p:spPr bwMode="auto">
          <a:xfrm>
            <a:off x="4143375" y="9120188"/>
            <a:ext cx="3170238" cy="479425"/>
          </a:xfrm>
          <a:prstGeom prst="rect">
            <a:avLst/>
          </a:prstGeom>
          <a:noFill/>
          <a:ln w="9525">
            <a:noFill/>
            <a:miter lim="800000"/>
            <a:headEnd/>
            <a:tailEnd/>
          </a:ln>
        </p:spPr>
        <p:txBody>
          <a:bodyPr vert="horz" wrap="square" lIns="96651" tIns="48326" rIns="96651" bIns="48326" numCol="1" anchor="b" anchorCtr="0" compatLnSpc="1">
            <a:prstTxWarp prst="textNoShape">
              <a:avLst/>
            </a:prstTxWarp>
          </a:bodyPr>
          <a:lstStyle>
            <a:lvl1pPr algn="r" defTabSz="965200">
              <a:defRPr sz="1300" b="0">
                <a:latin typeface="Arial" charset="0"/>
              </a:defRPr>
            </a:lvl1pPr>
          </a:lstStyle>
          <a:p>
            <a:pPr>
              <a:defRPr/>
            </a:pPr>
            <a:fld id="{38772B51-A67B-7043-992E-A7D53284DF4F}" type="slidenum">
              <a:rPr lang="en-US"/>
              <a:pPr>
                <a:defRPr/>
              </a:pPr>
              <a:t>‹#›</a:t>
            </a:fld>
            <a:endParaRPr lang="en-US"/>
          </a:p>
        </p:txBody>
      </p:sp>
    </p:spTree>
    <p:extLst>
      <p:ext uri="{BB962C8B-B14F-4D97-AF65-F5344CB8AC3E}">
        <p14:creationId xmlns:p14="http://schemas.microsoft.com/office/powerpoint/2010/main" val="173675369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0" y="0"/>
            <a:ext cx="3170238" cy="479425"/>
          </a:xfrm>
          <a:prstGeom prst="rect">
            <a:avLst/>
          </a:prstGeom>
          <a:noFill/>
          <a:ln w="9525">
            <a:noFill/>
            <a:miter lim="800000"/>
            <a:headEnd/>
            <a:tailEnd/>
          </a:ln>
        </p:spPr>
        <p:txBody>
          <a:bodyPr vert="horz" wrap="square" lIns="96651" tIns="48326" rIns="96651" bIns="48326" numCol="1" anchor="t" anchorCtr="0" compatLnSpc="1">
            <a:prstTxWarp prst="textNoShape">
              <a:avLst/>
            </a:prstTxWarp>
          </a:bodyPr>
          <a:lstStyle>
            <a:lvl1pPr defTabSz="966574">
              <a:defRPr sz="1300" b="0">
                <a:latin typeface="Arial" charset="0"/>
              </a:defRPr>
            </a:lvl1pPr>
          </a:lstStyle>
          <a:p>
            <a:pPr>
              <a:defRPr/>
            </a:pPr>
            <a:endParaRPr lang="en-US"/>
          </a:p>
        </p:txBody>
      </p:sp>
      <p:sp>
        <p:nvSpPr>
          <p:cNvPr id="3075" name="Rectangle 3"/>
          <p:cNvSpPr>
            <a:spLocks noGrp="1" noChangeArrowheads="1"/>
          </p:cNvSpPr>
          <p:nvPr>
            <p:ph type="dt" idx="1"/>
          </p:nvPr>
        </p:nvSpPr>
        <p:spPr bwMode="auto">
          <a:xfrm>
            <a:off x="4143375" y="0"/>
            <a:ext cx="3170238" cy="479425"/>
          </a:xfrm>
          <a:prstGeom prst="rect">
            <a:avLst/>
          </a:prstGeom>
          <a:noFill/>
          <a:ln w="9525">
            <a:noFill/>
            <a:miter lim="800000"/>
            <a:headEnd/>
            <a:tailEnd/>
          </a:ln>
        </p:spPr>
        <p:txBody>
          <a:bodyPr vert="horz" wrap="square" lIns="96651" tIns="48326" rIns="96651" bIns="48326" numCol="1" anchor="t" anchorCtr="0" compatLnSpc="1">
            <a:prstTxWarp prst="textNoShape">
              <a:avLst/>
            </a:prstTxWarp>
          </a:bodyPr>
          <a:lstStyle>
            <a:lvl1pPr algn="r" defTabSz="966574">
              <a:defRPr sz="1300" b="0">
                <a:latin typeface="Arial" charset="0"/>
              </a:defRPr>
            </a:lvl1pPr>
          </a:lstStyle>
          <a:p>
            <a:pPr>
              <a:defRPr/>
            </a:pPr>
            <a:endParaRPr lang="en-US"/>
          </a:p>
        </p:txBody>
      </p:sp>
      <p:sp>
        <p:nvSpPr>
          <p:cNvPr id="28676" name="Rectangle 4"/>
          <p:cNvSpPr>
            <a:spLocks noGrp="1" noRot="1" noChangeAspect="1" noChangeArrowheads="1" noTextEdit="1"/>
          </p:cNvSpPr>
          <p:nvPr>
            <p:ph type="sldImg" idx="2"/>
          </p:nvPr>
        </p:nvSpPr>
        <p:spPr bwMode="auto">
          <a:xfrm>
            <a:off x="1257300" y="720725"/>
            <a:ext cx="4802188" cy="3600450"/>
          </a:xfrm>
          <a:prstGeom prst="rect">
            <a:avLst/>
          </a:prstGeom>
          <a:noFill/>
          <a:ln w="9525">
            <a:solidFill>
              <a:srgbClr val="000000"/>
            </a:solidFill>
            <a:miter lim="800000"/>
            <a:headEnd/>
            <a:tailEnd/>
          </a:ln>
        </p:spPr>
      </p:sp>
      <p:sp>
        <p:nvSpPr>
          <p:cNvPr id="3077" name="Rectangle 5"/>
          <p:cNvSpPr>
            <a:spLocks noGrp="1" noChangeArrowheads="1"/>
          </p:cNvSpPr>
          <p:nvPr>
            <p:ph type="body" sz="quarter" idx="3"/>
          </p:nvPr>
        </p:nvSpPr>
        <p:spPr bwMode="auto">
          <a:xfrm>
            <a:off x="731838" y="4560888"/>
            <a:ext cx="5851525" cy="4319587"/>
          </a:xfrm>
          <a:prstGeom prst="rect">
            <a:avLst/>
          </a:prstGeom>
          <a:noFill/>
          <a:ln w="9525">
            <a:noFill/>
            <a:miter lim="800000"/>
            <a:headEnd/>
            <a:tailEnd/>
          </a:ln>
        </p:spPr>
        <p:txBody>
          <a:bodyPr vert="horz" wrap="square" lIns="96651" tIns="48326" rIns="96651" bIns="48326"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3078" name="Rectangle 6"/>
          <p:cNvSpPr>
            <a:spLocks noGrp="1" noChangeArrowheads="1"/>
          </p:cNvSpPr>
          <p:nvPr>
            <p:ph type="ftr" sz="quarter" idx="4"/>
          </p:nvPr>
        </p:nvSpPr>
        <p:spPr bwMode="auto">
          <a:xfrm>
            <a:off x="0" y="9120188"/>
            <a:ext cx="3170238" cy="479425"/>
          </a:xfrm>
          <a:prstGeom prst="rect">
            <a:avLst/>
          </a:prstGeom>
          <a:noFill/>
          <a:ln w="9525">
            <a:noFill/>
            <a:miter lim="800000"/>
            <a:headEnd/>
            <a:tailEnd/>
          </a:ln>
        </p:spPr>
        <p:txBody>
          <a:bodyPr vert="horz" wrap="square" lIns="96651" tIns="48326" rIns="96651" bIns="48326" numCol="1" anchor="b" anchorCtr="0" compatLnSpc="1">
            <a:prstTxWarp prst="textNoShape">
              <a:avLst/>
            </a:prstTxWarp>
          </a:bodyPr>
          <a:lstStyle>
            <a:lvl1pPr defTabSz="966574">
              <a:defRPr sz="1300" b="0">
                <a:latin typeface="Arial" charset="0"/>
              </a:defRPr>
            </a:lvl1pPr>
          </a:lstStyle>
          <a:p>
            <a:pPr>
              <a:defRPr/>
            </a:pPr>
            <a:endParaRPr lang="en-US"/>
          </a:p>
        </p:txBody>
      </p:sp>
      <p:sp>
        <p:nvSpPr>
          <p:cNvPr id="3079" name="Rectangle 7"/>
          <p:cNvSpPr>
            <a:spLocks noGrp="1" noChangeArrowheads="1"/>
          </p:cNvSpPr>
          <p:nvPr>
            <p:ph type="sldNum" sz="quarter" idx="5"/>
          </p:nvPr>
        </p:nvSpPr>
        <p:spPr bwMode="auto">
          <a:xfrm>
            <a:off x="4143375" y="9120188"/>
            <a:ext cx="3170238" cy="479425"/>
          </a:xfrm>
          <a:prstGeom prst="rect">
            <a:avLst/>
          </a:prstGeom>
          <a:noFill/>
          <a:ln w="9525">
            <a:noFill/>
            <a:miter lim="800000"/>
            <a:headEnd/>
            <a:tailEnd/>
          </a:ln>
        </p:spPr>
        <p:txBody>
          <a:bodyPr vert="horz" wrap="square" lIns="96651" tIns="48326" rIns="96651" bIns="48326" numCol="1" anchor="b" anchorCtr="0" compatLnSpc="1">
            <a:prstTxWarp prst="textNoShape">
              <a:avLst/>
            </a:prstTxWarp>
          </a:bodyPr>
          <a:lstStyle>
            <a:lvl1pPr algn="r" defTabSz="965200">
              <a:defRPr sz="1300" b="0">
                <a:latin typeface="Arial" charset="0"/>
              </a:defRPr>
            </a:lvl1pPr>
          </a:lstStyle>
          <a:p>
            <a:pPr>
              <a:defRPr/>
            </a:pPr>
            <a:fld id="{5FEBB7C5-ECD6-F644-8A9A-19B25707E768}" type="slidenum">
              <a:rPr lang="en-US"/>
              <a:pPr>
                <a:defRPr/>
              </a:pPr>
              <a:t>‹#›</a:t>
            </a:fld>
            <a:endParaRPr lang="en-US"/>
          </a:p>
        </p:txBody>
      </p:sp>
    </p:spTree>
    <p:extLst>
      <p:ext uri="{BB962C8B-B14F-4D97-AF65-F5344CB8AC3E}">
        <p14:creationId xmlns:p14="http://schemas.microsoft.com/office/powerpoint/2010/main" val="1673357292"/>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ＭＳ Ｐゴシック" charset="-128"/>
        <a:cs typeface="ＭＳ Ｐゴシック" charset="-128"/>
      </a:defRPr>
    </a:lvl1pPr>
    <a:lvl2pPr marL="457200" algn="l" rtl="0" eaLnBrk="0" fontAlgn="base" hangingPunct="0">
      <a:spcBef>
        <a:spcPct val="30000"/>
      </a:spcBef>
      <a:spcAft>
        <a:spcPct val="0"/>
      </a:spcAft>
      <a:defRPr sz="1200" kern="1200">
        <a:solidFill>
          <a:schemeClr val="tx1"/>
        </a:solidFill>
        <a:latin typeface="Arial" charset="0"/>
        <a:ea typeface="ＭＳ Ｐゴシック" charset="-128"/>
        <a:cs typeface="+mn-cs"/>
      </a:defRPr>
    </a:lvl2pPr>
    <a:lvl3pPr marL="914400" algn="l" rtl="0" eaLnBrk="0" fontAlgn="base" hangingPunct="0">
      <a:spcBef>
        <a:spcPct val="30000"/>
      </a:spcBef>
      <a:spcAft>
        <a:spcPct val="0"/>
      </a:spcAft>
      <a:defRPr sz="1200" kern="1200">
        <a:solidFill>
          <a:schemeClr val="tx1"/>
        </a:solidFill>
        <a:latin typeface="Arial" charset="0"/>
        <a:ea typeface="ＭＳ Ｐゴシック" charset="-128"/>
        <a:cs typeface="+mn-cs"/>
      </a:defRPr>
    </a:lvl3pPr>
    <a:lvl4pPr marL="1371600" algn="l" rtl="0" eaLnBrk="0" fontAlgn="base" hangingPunct="0">
      <a:spcBef>
        <a:spcPct val="30000"/>
      </a:spcBef>
      <a:spcAft>
        <a:spcPct val="0"/>
      </a:spcAft>
      <a:defRPr sz="1200" kern="1200">
        <a:solidFill>
          <a:schemeClr val="tx1"/>
        </a:solidFill>
        <a:latin typeface="Arial" charset="0"/>
        <a:ea typeface="ＭＳ Ｐゴシック" charset="-128"/>
        <a:cs typeface="+mn-cs"/>
      </a:defRPr>
    </a:lvl4pPr>
    <a:lvl5pPr marL="1828800" algn="l" rtl="0" eaLnBrk="0" fontAlgn="base" hangingPunct="0">
      <a:spcBef>
        <a:spcPct val="30000"/>
      </a:spcBef>
      <a:spcAft>
        <a:spcPct val="0"/>
      </a:spcAft>
      <a:defRPr sz="1200" kern="1200">
        <a:solidFill>
          <a:schemeClr val="tx1"/>
        </a:solidFill>
        <a:latin typeface="Arial" charset="0"/>
        <a:ea typeface="ＭＳ Ｐゴシック"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4.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5.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7"/>
          <p:cNvSpPr>
            <a:spLocks noGrp="1" noChangeArrowheads="1"/>
          </p:cNvSpPr>
          <p:nvPr>
            <p:ph type="sldNum" sz="quarter" idx="5"/>
          </p:nvPr>
        </p:nvSpPr>
        <p:spPr>
          <a:noFill/>
        </p:spPr>
        <p:txBody>
          <a:bodyPr/>
          <a:lstStyle/>
          <a:p>
            <a:fld id="{4BDC4E84-65E5-9C4B-9372-99B043467B32}" type="slidenum">
              <a:rPr lang="zh-CN" altLang="en-US">
                <a:cs typeface="宋体" charset="-122"/>
              </a:rPr>
              <a:pPr/>
              <a:t>1</a:t>
            </a:fld>
            <a:endParaRPr lang="en-US" altLang="zh-CN">
              <a:cs typeface="宋体" charset="-122"/>
            </a:endParaRPr>
          </a:p>
        </p:txBody>
      </p:sp>
      <p:sp>
        <p:nvSpPr>
          <p:cNvPr id="30723" name="Rectangle 2"/>
          <p:cNvSpPr>
            <a:spLocks noGrp="1" noRot="1" noChangeAspect="1" noChangeArrowheads="1" noTextEdit="1"/>
          </p:cNvSpPr>
          <p:nvPr>
            <p:ph type="sldImg"/>
          </p:nvPr>
        </p:nvSpPr>
        <p:spPr>
          <a:ln/>
        </p:spPr>
      </p:sp>
      <p:sp>
        <p:nvSpPr>
          <p:cNvPr id="30724" name="Rectangle 3"/>
          <p:cNvSpPr>
            <a:spLocks noGrp="1" noChangeArrowheads="1"/>
          </p:cNvSpPr>
          <p:nvPr>
            <p:ph type="body" idx="1"/>
          </p:nvPr>
        </p:nvSpPr>
        <p:spPr>
          <a:noFill/>
          <a:ln/>
        </p:spPr>
        <p:txBody>
          <a:bodyPr/>
          <a:lstStyle/>
          <a:p>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7"/>
          <p:cNvSpPr>
            <a:spLocks noGrp="1" noChangeArrowheads="1"/>
          </p:cNvSpPr>
          <p:nvPr>
            <p:ph type="sldNum" sz="quarter" idx="5"/>
          </p:nvPr>
        </p:nvSpPr>
        <p:spPr>
          <a:noFill/>
        </p:spPr>
        <p:txBody>
          <a:bodyPr/>
          <a:lstStyle/>
          <a:p>
            <a:fld id="{4BDC4E84-65E5-9C4B-9372-99B043467B32}" type="slidenum">
              <a:rPr lang="zh-CN" altLang="en-US">
                <a:cs typeface="宋体" charset="-122"/>
              </a:rPr>
              <a:pPr/>
              <a:t>5</a:t>
            </a:fld>
            <a:endParaRPr lang="en-US" altLang="zh-CN">
              <a:cs typeface="宋体" charset="-122"/>
            </a:endParaRPr>
          </a:p>
        </p:txBody>
      </p:sp>
      <p:sp>
        <p:nvSpPr>
          <p:cNvPr id="30723" name="Rectangle 2"/>
          <p:cNvSpPr>
            <a:spLocks noGrp="1" noRot="1" noChangeAspect="1" noChangeArrowheads="1" noTextEdit="1"/>
          </p:cNvSpPr>
          <p:nvPr>
            <p:ph type="sldImg"/>
          </p:nvPr>
        </p:nvSpPr>
        <p:spPr>
          <a:ln/>
        </p:spPr>
      </p:sp>
      <p:sp>
        <p:nvSpPr>
          <p:cNvPr id="30724" name="Rectangle 3"/>
          <p:cNvSpPr>
            <a:spLocks noGrp="1" noChangeArrowheads="1"/>
          </p:cNvSpPr>
          <p:nvPr>
            <p:ph type="body" idx="1"/>
          </p:nvPr>
        </p:nvSpPr>
        <p:spPr>
          <a:noFill/>
          <a:ln/>
        </p:spPr>
        <p:txBody>
          <a:bodyPr/>
          <a:lstStyle/>
          <a:p>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7"/>
          <p:cNvSpPr>
            <a:spLocks noGrp="1" noChangeArrowheads="1"/>
          </p:cNvSpPr>
          <p:nvPr>
            <p:ph type="sldNum" sz="quarter" idx="5"/>
          </p:nvPr>
        </p:nvSpPr>
        <p:spPr>
          <a:noFill/>
        </p:spPr>
        <p:txBody>
          <a:bodyPr/>
          <a:lstStyle/>
          <a:p>
            <a:fld id="{4BDC4E84-65E5-9C4B-9372-99B043467B32}" type="slidenum">
              <a:rPr lang="zh-CN" altLang="en-US">
                <a:cs typeface="宋体" charset="-122"/>
              </a:rPr>
              <a:pPr/>
              <a:t>19</a:t>
            </a:fld>
            <a:endParaRPr lang="en-US" altLang="zh-CN">
              <a:cs typeface="宋体" charset="-122"/>
            </a:endParaRPr>
          </a:p>
        </p:txBody>
      </p:sp>
      <p:sp>
        <p:nvSpPr>
          <p:cNvPr id="30723" name="Rectangle 2"/>
          <p:cNvSpPr>
            <a:spLocks noGrp="1" noRot="1" noChangeAspect="1" noChangeArrowheads="1" noTextEdit="1"/>
          </p:cNvSpPr>
          <p:nvPr>
            <p:ph type="sldImg"/>
          </p:nvPr>
        </p:nvSpPr>
        <p:spPr>
          <a:ln/>
        </p:spPr>
      </p:sp>
      <p:sp>
        <p:nvSpPr>
          <p:cNvPr id="30724" name="Rectangle 3"/>
          <p:cNvSpPr>
            <a:spLocks noGrp="1" noChangeArrowheads="1"/>
          </p:cNvSpPr>
          <p:nvPr>
            <p:ph type="body" idx="1"/>
          </p:nvPr>
        </p:nvSpPr>
        <p:spPr>
          <a:noFill/>
          <a:ln/>
        </p:spPr>
        <p:txBody>
          <a:bodyPr/>
          <a:lstStyle/>
          <a:p>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7"/>
          <p:cNvSpPr>
            <a:spLocks noGrp="1" noChangeArrowheads="1"/>
          </p:cNvSpPr>
          <p:nvPr>
            <p:ph type="sldNum" sz="quarter" idx="5"/>
          </p:nvPr>
        </p:nvSpPr>
        <p:spPr>
          <a:noFill/>
        </p:spPr>
        <p:txBody>
          <a:bodyPr/>
          <a:lstStyle/>
          <a:p>
            <a:fld id="{44D5E4BE-F12B-5543-98F2-D2C29552BE16}" type="slidenum">
              <a:rPr lang="en-US">
                <a:latin typeface="Times" charset="0"/>
              </a:rPr>
              <a:pPr/>
              <a:t>28</a:t>
            </a:fld>
            <a:endParaRPr lang="en-US">
              <a:latin typeface="Times" charset="0"/>
            </a:endParaRPr>
          </a:p>
        </p:txBody>
      </p:sp>
      <p:sp>
        <p:nvSpPr>
          <p:cNvPr id="26627" name="Rectangle 2"/>
          <p:cNvSpPr>
            <a:spLocks noGrp="1" noRot="1" noChangeAspect="1" noChangeArrowheads="1" noTextEdit="1"/>
          </p:cNvSpPr>
          <p:nvPr>
            <p:ph type="sldImg"/>
          </p:nvPr>
        </p:nvSpPr>
        <p:spPr>
          <a:ln/>
        </p:spPr>
      </p:sp>
      <p:sp>
        <p:nvSpPr>
          <p:cNvPr id="26628" name="Rectangle 3"/>
          <p:cNvSpPr>
            <a:spLocks noGrp="1" noChangeArrowheads="1"/>
          </p:cNvSpPr>
          <p:nvPr>
            <p:ph type="body" idx="1"/>
          </p:nvPr>
        </p:nvSpPr>
        <p:spPr>
          <a:noFill/>
          <a:ln/>
        </p:spPr>
        <p:txBody>
          <a:bodyPr/>
          <a:lstStyle/>
          <a:p>
            <a:pPr eaLnBrk="1" hangingPunct="1"/>
            <a:endParaRPr lang="en-US">
              <a:latin typeface="Times" charset="0"/>
              <a:ea typeface="ＭＳ Ｐゴシック" charset="-128"/>
              <a:cs typeface="ＭＳ Ｐゴシック" charset="-128"/>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7"/>
          <p:cNvSpPr>
            <a:spLocks noGrp="1" noChangeArrowheads="1"/>
          </p:cNvSpPr>
          <p:nvPr>
            <p:ph type="sldNum" sz="quarter" idx="5"/>
          </p:nvPr>
        </p:nvSpPr>
        <p:spPr>
          <a:noFill/>
        </p:spPr>
        <p:txBody>
          <a:bodyPr/>
          <a:lstStyle/>
          <a:p>
            <a:fld id="{6B8B4B2F-6BEA-0948-9160-25644D04C7F6}" type="slidenum">
              <a:rPr lang="en-US"/>
              <a:pPr/>
              <a:t>34</a:t>
            </a:fld>
            <a:endParaRPr lang="en-US"/>
          </a:p>
        </p:txBody>
      </p:sp>
      <p:sp>
        <p:nvSpPr>
          <p:cNvPr id="48131" name="Rectangle 2"/>
          <p:cNvSpPr>
            <a:spLocks noGrp="1" noRot="1" noChangeAspect="1" noChangeArrowheads="1" noTextEdit="1"/>
          </p:cNvSpPr>
          <p:nvPr>
            <p:ph type="sldImg"/>
          </p:nvPr>
        </p:nvSpPr>
        <p:spPr>
          <a:ln/>
        </p:spPr>
      </p:sp>
      <p:sp>
        <p:nvSpPr>
          <p:cNvPr id="48132" name="Rectangle 3"/>
          <p:cNvSpPr>
            <a:spLocks noGrp="1" noChangeArrowheads="1"/>
          </p:cNvSpPr>
          <p:nvPr>
            <p:ph type="body" idx="1"/>
          </p:nvPr>
        </p:nvSpPr>
        <p:spPr>
          <a:noFill/>
          <a:ln/>
        </p:spPr>
        <p:txBody>
          <a:bodyPr/>
          <a:lstStyle/>
          <a:p>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7"/>
          <p:cNvSpPr>
            <a:spLocks noGrp="1" noChangeArrowheads="1"/>
          </p:cNvSpPr>
          <p:nvPr>
            <p:ph type="sldNum" sz="quarter" idx="5"/>
          </p:nvPr>
        </p:nvSpPr>
        <p:spPr>
          <a:noFill/>
        </p:spPr>
        <p:txBody>
          <a:bodyPr/>
          <a:lstStyle/>
          <a:p>
            <a:fld id="{402D15EC-EF6D-8E47-A3C9-79EEE370E69C}" type="slidenum">
              <a:rPr lang="zh-CN" altLang="en-US">
                <a:cs typeface="宋体" charset="-122"/>
              </a:rPr>
              <a:pPr/>
              <a:t>35</a:t>
            </a:fld>
            <a:endParaRPr lang="en-US" altLang="zh-CN">
              <a:cs typeface="宋体" charset="-122"/>
            </a:endParaRPr>
          </a:p>
        </p:txBody>
      </p:sp>
      <p:sp>
        <p:nvSpPr>
          <p:cNvPr id="36867" name="Rectangle 2"/>
          <p:cNvSpPr>
            <a:spLocks noGrp="1" noRot="1" noChangeAspect="1" noChangeArrowheads="1" noTextEdit="1"/>
          </p:cNvSpPr>
          <p:nvPr>
            <p:ph type="sldImg"/>
          </p:nvPr>
        </p:nvSpPr>
        <p:spPr>
          <a:solidFill>
            <a:srgbClr val="FFFFFF"/>
          </a:solidFill>
          <a:ln/>
        </p:spPr>
      </p:sp>
      <p:sp>
        <p:nvSpPr>
          <p:cNvPr id="36868" name="Rectangle 3"/>
          <p:cNvSpPr>
            <a:spLocks noGrp="1" noChangeArrowheads="1"/>
          </p:cNvSpPr>
          <p:nvPr>
            <p:ph type="body" idx="1"/>
          </p:nvPr>
        </p:nvSpPr>
        <p:spPr>
          <a:xfrm>
            <a:off x="974725" y="4559300"/>
            <a:ext cx="5365750" cy="4321175"/>
          </a:xfrm>
          <a:solidFill>
            <a:srgbClr val="FFFFFF"/>
          </a:solidFill>
          <a:ln>
            <a:solidFill>
              <a:srgbClr val="000000"/>
            </a:solidFill>
          </a:ln>
        </p:spPr>
        <p:txBody>
          <a:bodyPr/>
          <a:lstStyle/>
          <a:p>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4" name="Rectangle 9"/>
          <p:cNvSpPr>
            <a:spLocks noChangeArrowheads="1"/>
          </p:cNvSpPr>
          <p:nvPr userDrawn="1"/>
        </p:nvSpPr>
        <p:spPr bwMode="auto">
          <a:xfrm rot="10800000">
            <a:off x="3175" y="0"/>
            <a:ext cx="914400" cy="6858000"/>
          </a:xfrm>
          <a:prstGeom prst="rect">
            <a:avLst/>
          </a:prstGeom>
          <a:solidFill>
            <a:srgbClr val="0033CC"/>
          </a:solidFill>
          <a:ln w="9525">
            <a:noFill/>
            <a:miter lim="800000"/>
            <a:headEnd/>
            <a:tailEnd/>
          </a:ln>
          <a:effectLst/>
        </p:spPr>
        <p:txBody>
          <a:bodyPr vert="eaVert" wrap="none" anchor="ctr">
            <a:prstTxWarp prst="textNoShape">
              <a:avLst/>
            </a:prstTxWarp>
          </a:bodyPr>
          <a:lstStyle/>
          <a:p>
            <a:pPr algn="ctr">
              <a:spcBef>
                <a:spcPct val="50000"/>
              </a:spcBef>
              <a:defRPr/>
            </a:pPr>
            <a:r>
              <a:rPr lang="en-US" sz="3200" b="0">
                <a:solidFill>
                  <a:schemeClr val="bg1"/>
                </a:solidFill>
                <a:latin typeface="Times New Roman" charset="0"/>
              </a:rPr>
              <a:t>National Science Foundation</a:t>
            </a:r>
            <a:br>
              <a:rPr lang="en-US" sz="3200" b="0">
                <a:solidFill>
                  <a:schemeClr val="bg1"/>
                </a:solidFill>
                <a:latin typeface="Times New Roman" charset="0"/>
              </a:rPr>
            </a:br>
            <a:r>
              <a:rPr lang="en-US" sz="2000" b="0">
                <a:solidFill>
                  <a:schemeClr val="bg1"/>
                </a:solidFill>
                <a:latin typeface="Times New Roman" charset="0"/>
              </a:rPr>
              <a:t>WHERE DISCOVERIES BEGIN</a:t>
            </a:r>
            <a:endParaRPr lang="en-US" sz="2000">
              <a:latin typeface="Times New Roman" charset="0"/>
            </a:endParaRPr>
          </a:p>
        </p:txBody>
      </p:sp>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5" name="Date Placeholder 3"/>
          <p:cNvSpPr>
            <a:spLocks noGrp="1"/>
          </p:cNvSpPr>
          <p:nvPr>
            <p:ph type="dt" sz="half" idx="10"/>
          </p:nvPr>
        </p:nvSpPr>
        <p:spPr/>
        <p:txBody>
          <a:bodyPr/>
          <a:lstStyle>
            <a:lvl1pPr>
              <a:defRPr/>
            </a:lvl1pPr>
          </a:lstStyle>
          <a:p>
            <a:pPr>
              <a:defRPr/>
            </a:pPr>
            <a:endParaRPr lang="en-US"/>
          </a:p>
        </p:txBody>
      </p:sp>
      <p:sp>
        <p:nvSpPr>
          <p:cNvPr id="6" name="Footer Placeholder 4"/>
          <p:cNvSpPr>
            <a:spLocks noGrp="1"/>
          </p:cNvSpPr>
          <p:nvPr>
            <p:ph type="ftr" sz="quarter" idx="11"/>
          </p:nvPr>
        </p:nvSpPr>
        <p:spPr/>
        <p:txBody>
          <a:bodyPr/>
          <a:lstStyle>
            <a:lvl1pPr>
              <a:defRPr/>
            </a:lvl1pPr>
          </a:lstStyle>
          <a:p>
            <a:pPr>
              <a:defRPr/>
            </a:pPr>
            <a:r>
              <a:rPr lang="en-US"/>
              <a:t>Innovation through Partnerships</a:t>
            </a:r>
          </a:p>
        </p:txBody>
      </p:sp>
      <p:sp>
        <p:nvSpPr>
          <p:cNvPr id="7" name="Slide Number Placeholder 5"/>
          <p:cNvSpPr>
            <a:spLocks noGrp="1"/>
          </p:cNvSpPr>
          <p:nvPr>
            <p:ph type="sldNum" sz="quarter" idx="12"/>
          </p:nvPr>
        </p:nvSpPr>
        <p:spPr/>
        <p:txBody>
          <a:bodyPr/>
          <a:lstStyle>
            <a:lvl1pPr>
              <a:defRPr/>
            </a:lvl1pPr>
          </a:lstStyle>
          <a:p>
            <a:pPr>
              <a:defRPr/>
            </a:pPr>
            <a:fld id="{A1C04D0C-635E-FB4F-A76A-72BBE32F2DDB}" type="slidenum">
              <a:rPr lang="en-US"/>
              <a:pPr>
                <a:defRPr/>
              </a:pPr>
              <a:t>‹#›</a:t>
            </a:fld>
            <a:endParaRPr lang="en-US"/>
          </a:p>
        </p:txBody>
      </p:sp>
    </p:spTree>
  </p:cSld>
  <p:clrMapOvr>
    <a:masterClrMapping/>
  </p:clrMapOvr>
  <p:transition xmlns:p14="http://schemas.microsoft.com/office/powerpoint/2010/main">
    <p:wipe dir="d"/>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r>
              <a:rPr lang="en-US"/>
              <a:t>Innovation through Partnerships</a:t>
            </a:r>
          </a:p>
        </p:txBody>
      </p:sp>
      <p:sp>
        <p:nvSpPr>
          <p:cNvPr id="6" name="Slide Number Placeholder 5"/>
          <p:cNvSpPr>
            <a:spLocks noGrp="1"/>
          </p:cNvSpPr>
          <p:nvPr>
            <p:ph type="sldNum" sz="quarter" idx="12"/>
          </p:nvPr>
        </p:nvSpPr>
        <p:spPr/>
        <p:txBody>
          <a:bodyPr/>
          <a:lstStyle>
            <a:lvl1pPr>
              <a:defRPr/>
            </a:lvl1pPr>
          </a:lstStyle>
          <a:p>
            <a:pPr>
              <a:defRPr/>
            </a:pPr>
            <a:fld id="{E449B006-29A8-5148-90BD-A3CDC27917DA}" type="slidenum">
              <a:rPr lang="en-US"/>
              <a:pPr>
                <a:defRPr/>
              </a:pPr>
              <a:t>‹#›</a:t>
            </a:fld>
            <a:endParaRPr lang="en-US"/>
          </a:p>
        </p:txBody>
      </p:sp>
    </p:spTree>
  </p:cSld>
  <p:clrMapOvr>
    <a:masterClrMapping/>
  </p:clrMapOvr>
  <p:transition xmlns:p14="http://schemas.microsoft.com/office/powerpoint/2010/main">
    <p:wipe dir="d"/>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r>
              <a:rPr lang="en-US"/>
              <a:t>Innovation through Partnerships</a:t>
            </a:r>
          </a:p>
        </p:txBody>
      </p:sp>
      <p:sp>
        <p:nvSpPr>
          <p:cNvPr id="6" name="Slide Number Placeholder 5"/>
          <p:cNvSpPr>
            <a:spLocks noGrp="1"/>
          </p:cNvSpPr>
          <p:nvPr>
            <p:ph type="sldNum" sz="quarter" idx="12"/>
          </p:nvPr>
        </p:nvSpPr>
        <p:spPr/>
        <p:txBody>
          <a:bodyPr/>
          <a:lstStyle>
            <a:lvl1pPr>
              <a:defRPr/>
            </a:lvl1pPr>
          </a:lstStyle>
          <a:p>
            <a:pPr>
              <a:defRPr/>
            </a:pPr>
            <a:fld id="{CD30DD32-95E9-364F-9EC8-3433301E2BAD}" type="slidenum">
              <a:rPr lang="en-US"/>
              <a:pPr>
                <a:defRPr/>
              </a:pPr>
              <a:t>‹#›</a:t>
            </a:fld>
            <a:endParaRPr lang="en-US"/>
          </a:p>
        </p:txBody>
      </p:sp>
    </p:spTree>
  </p:cSld>
  <p:clrMapOvr>
    <a:masterClrMapping/>
  </p:clrMapOvr>
  <p:transition xmlns:p14="http://schemas.microsoft.com/office/powerpoint/2010/main">
    <p:wipe dir="d"/>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6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04800" y="152400"/>
            <a:ext cx="8229600" cy="639762"/>
          </a:xfrm>
          <a:prstGeom prst="rect">
            <a:avLst/>
          </a:prstGeom>
        </p:spPr>
        <p:txBody>
          <a:bodyPr/>
          <a:lstStyle/>
          <a:p>
            <a:r>
              <a:rPr lang="en-US" dirty="0" smtClean="0"/>
              <a:t>Click to edit Master title style</a:t>
            </a:r>
            <a:endParaRPr lang="en-US" dirty="0"/>
          </a:p>
        </p:txBody>
      </p:sp>
    </p:spTree>
    <p:extLst>
      <p:ext uri="{BB962C8B-B14F-4D97-AF65-F5344CB8AC3E}">
        <p14:creationId xmlns:p14="http://schemas.microsoft.com/office/powerpoint/2010/main" val="81979336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Chart">
  <p:cSld name="Title, Text and Chart">
    <p:spTree>
      <p:nvGrpSpPr>
        <p:cNvPr id="1" name=""/>
        <p:cNvGrpSpPr/>
        <p:nvPr/>
      </p:nvGrpSpPr>
      <p:grpSpPr>
        <a:xfrm>
          <a:off x="0" y="0"/>
          <a:ext cx="0" cy="0"/>
          <a:chOff x="0" y="0"/>
          <a:chExt cx="0" cy="0"/>
        </a:xfrm>
      </p:grpSpPr>
      <p:sp>
        <p:nvSpPr>
          <p:cNvPr id="2" name="Title 1"/>
          <p:cNvSpPr>
            <a:spLocks noGrp="1"/>
          </p:cNvSpPr>
          <p:nvPr>
            <p:ph type="title"/>
          </p:nvPr>
        </p:nvSpPr>
        <p:spPr>
          <a:xfrm>
            <a:off x="339725" y="200025"/>
            <a:ext cx="8339138" cy="777875"/>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85800" y="1535113"/>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hart Placeholder 3"/>
          <p:cNvSpPr>
            <a:spLocks noGrp="1"/>
          </p:cNvSpPr>
          <p:nvPr>
            <p:ph type="chart" sz="half" idx="2"/>
          </p:nvPr>
        </p:nvSpPr>
        <p:spPr>
          <a:xfrm>
            <a:off x="4648200" y="1535113"/>
            <a:ext cx="3810000" cy="4114800"/>
          </a:xfrm>
        </p:spPr>
        <p:txBody>
          <a:bodyPr/>
          <a:lstStyle/>
          <a:p>
            <a:pPr lvl="0"/>
            <a:endParaRPr lang="en-US" noProof="0" smtClean="0"/>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fld id="{27508765-3EC1-454B-9781-9BBBFEB08D2B}" type="slidenum">
              <a:rPr lang="en-US"/>
              <a:pPr/>
              <a:t>‹#›</a:t>
            </a:fld>
            <a:endParaRPr lang="en-US"/>
          </a:p>
        </p:txBody>
      </p:sp>
    </p:spTree>
    <p:extLst>
      <p:ext uri="{BB962C8B-B14F-4D97-AF65-F5344CB8AC3E}">
        <p14:creationId xmlns:p14="http://schemas.microsoft.com/office/powerpoint/2010/main" val="38896309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xAndClipArt">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858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lipArt Placeholder 3"/>
          <p:cNvSpPr>
            <a:spLocks noGrp="1"/>
          </p:cNvSpPr>
          <p:nvPr>
            <p:ph type="clipArt" sz="half" idx="2"/>
          </p:nvPr>
        </p:nvSpPr>
        <p:spPr>
          <a:xfrm>
            <a:off x="4648200" y="1981200"/>
            <a:ext cx="3810000" cy="4114800"/>
          </a:xfrm>
        </p:spPr>
        <p:txBody>
          <a:bodyPr/>
          <a:lstStyle/>
          <a:p>
            <a:pPr lvl="0"/>
            <a:endParaRPr lang="en-US" noProof="0" smtClean="0"/>
          </a:p>
        </p:txBody>
      </p:sp>
      <p:sp>
        <p:nvSpPr>
          <p:cNvPr id="5" name="Rectangle 4"/>
          <p:cNvSpPr>
            <a:spLocks noGrp="1" noChangeArrowheads="1"/>
          </p:cNvSpPr>
          <p:nvPr>
            <p:ph type="dt" sz="half" idx="10"/>
          </p:nvPr>
        </p:nvSpPr>
        <p:spPr/>
        <p:txBody>
          <a:bodyPr/>
          <a:lstStyle>
            <a:lvl1pPr>
              <a:defRPr/>
            </a:lvl1pPr>
          </a:lstStyle>
          <a:p>
            <a:pPr>
              <a:defRPr/>
            </a:pPr>
            <a:endParaRPr lang="en-US"/>
          </a:p>
        </p:txBody>
      </p:sp>
      <p:sp>
        <p:nvSpPr>
          <p:cNvPr id="6" name="Rectangle 5"/>
          <p:cNvSpPr>
            <a:spLocks noGrp="1" noChangeArrowheads="1"/>
          </p:cNvSpPr>
          <p:nvPr>
            <p:ph type="ftr" sz="quarter" idx="11"/>
          </p:nvPr>
        </p:nvSpPr>
        <p:spPr/>
        <p:txBody>
          <a:bodyPr/>
          <a:lstStyle>
            <a:lvl1pPr>
              <a:defRPr/>
            </a:lvl1pPr>
          </a:lstStyle>
          <a:p>
            <a:pPr>
              <a:defRPr/>
            </a:pPr>
            <a:endParaRPr lang="en-US"/>
          </a:p>
        </p:txBody>
      </p:sp>
      <p:sp>
        <p:nvSpPr>
          <p:cNvPr id="7" name="Rectangle 6"/>
          <p:cNvSpPr>
            <a:spLocks noGrp="1" noChangeArrowheads="1"/>
          </p:cNvSpPr>
          <p:nvPr>
            <p:ph type="sldNum" sz="quarter" idx="12"/>
          </p:nvPr>
        </p:nvSpPr>
        <p:spPr/>
        <p:txBody>
          <a:bodyPr/>
          <a:lstStyle>
            <a:lvl1pPr>
              <a:defRPr/>
            </a:lvl1pPr>
          </a:lstStyle>
          <a:p>
            <a:pPr>
              <a:defRPr/>
            </a:pPr>
            <a:fld id="{085E6421-CCFD-1B48-B336-FFE0F23A9774}" type="slidenum">
              <a:rPr lang="zh-CN" altLang="en-US"/>
              <a:pPr>
                <a:defRPr/>
              </a:pPr>
              <a:t>‹#›</a:t>
            </a:fld>
            <a:endParaRPr lang="en-US" altLang="zh-CN"/>
          </a:p>
        </p:txBody>
      </p:sp>
    </p:spTree>
    <p:extLst>
      <p:ext uri="{BB962C8B-B14F-4D97-AF65-F5344CB8AC3E}">
        <p14:creationId xmlns:p14="http://schemas.microsoft.com/office/powerpoint/2010/main" val="336186439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Date Placeholder 13"/>
          <p:cNvSpPr>
            <a:spLocks noGrp="1"/>
          </p:cNvSpPr>
          <p:nvPr>
            <p:ph type="dt" sz="half" idx="10"/>
          </p:nvPr>
        </p:nvSpPr>
        <p:spPr/>
        <p:txBody>
          <a:bodyPr/>
          <a:lstStyle>
            <a:lvl1pPr>
              <a:defRPr b="1"/>
            </a:lvl1pPr>
          </a:lstStyle>
          <a:p>
            <a:pPr>
              <a:defRPr/>
            </a:pPr>
            <a:endParaRPr lang="en-US"/>
          </a:p>
        </p:txBody>
      </p:sp>
      <p:sp>
        <p:nvSpPr>
          <p:cNvPr id="5" name="Footer Placeholder 2"/>
          <p:cNvSpPr>
            <a:spLocks noGrp="1"/>
          </p:cNvSpPr>
          <p:nvPr>
            <p:ph type="ftr" sz="quarter" idx="11"/>
          </p:nvPr>
        </p:nvSpPr>
        <p:spPr/>
        <p:txBody>
          <a:bodyPr/>
          <a:lstStyle>
            <a:lvl1pPr>
              <a:defRPr b="1"/>
            </a:lvl1pPr>
          </a:lstStyle>
          <a:p>
            <a:pPr>
              <a:defRPr/>
            </a:pPr>
            <a:r>
              <a:rPr lang="en-US"/>
              <a:t>Directorate for Engineering</a:t>
            </a:r>
          </a:p>
        </p:txBody>
      </p:sp>
      <p:sp>
        <p:nvSpPr>
          <p:cNvPr id="6" name="Slide Number Placeholder 22"/>
          <p:cNvSpPr>
            <a:spLocks noGrp="1"/>
          </p:cNvSpPr>
          <p:nvPr>
            <p:ph type="sldNum" sz="quarter" idx="12"/>
          </p:nvPr>
        </p:nvSpPr>
        <p:spPr/>
        <p:txBody>
          <a:bodyPr/>
          <a:lstStyle>
            <a:lvl1pPr>
              <a:defRPr b="1"/>
            </a:lvl1pPr>
          </a:lstStyle>
          <a:p>
            <a:pPr>
              <a:defRPr/>
            </a:pPr>
            <a:fld id="{F8EE7A0D-B417-0746-8409-4A129049BBD6}" type="slidenum">
              <a:rPr lang="en-US"/>
              <a:pPr>
                <a:defRPr/>
              </a:pPr>
              <a:t>‹#›</a:t>
            </a:fld>
            <a:endParaRPr lang="en-US"/>
          </a:p>
        </p:txBody>
      </p:sp>
    </p:spTree>
  </p:cSld>
  <p:clrMapOvr>
    <a:masterClrMapping/>
  </p:clrMapOvr>
  <p:transition xmlns:p14="http://schemas.microsoft.com/office/powerpoint/2010/main"/>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13"/>
          <p:cNvSpPr>
            <a:spLocks noGrp="1"/>
          </p:cNvSpPr>
          <p:nvPr>
            <p:ph type="dt" sz="half" idx="10"/>
          </p:nvPr>
        </p:nvSpPr>
        <p:spPr/>
        <p:txBody>
          <a:bodyPr/>
          <a:lstStyle>
            <a:lvl1pPr>
              <a:defRPr b="1"/>
            </a:lvl1pPr>
          </a:lstStyle>
          <a:p>
            <a:pPr>
              <a:defRPr/>
            </a:pPr>
            <a:endParaRPr lang="en-US"/>
          </a:p>
        </p:txBody>
      </p:sp>
      <p:sp>
        <p:nvSpPr>
          <p:cNvPr id="5" name="Footer Placeholder 2"/>
          <p:cNvSpPr>
            <a:spLocks noGrp="1"/>
          </p:cNvSpPr>
          <p:nvPr>
            <p:ph type="ftr" sz="quarter" idx="11"/>
          </p:nvPr>
        </p:nvSpPr>
        <p:spPr/>
        <p:txBody>
          <a:bodyPr/>
          <a:lstStyle>
            <a:lvl1pPr>
              <a:defRPr b="1"/>
            </a:lvl1pPr>
          </a:lstStyle>
          <a:p>
            <a:pPr>
              <a:defRPr/>
            </a:pPr>
            <a:r>
              <a:rPr lang="en-US"/>
              <a:t>Directorate for Engineering</a:t>
            </a:r>
          </a:p>
        </p:txBody>
      </p:sp>
      <p:sp>
        <p:nvSpPr>
          <p:cNvPr id="6" name="Slide Number Placeholder 22"/>
          <p:cNvSpPr>
            <a:spLocks noGrp="1"/>
          </p:cNvSpPr>
          <p:nvPr>
            <p:ph type="sldNum" sz="quarter" idx="12"/>
          </p:nvPr>
        </p:nvSpPr>
        <p:spPr/>
        <p:txBody>
          <a:bodyPr/>
          <a:lstStyle>
            <a:lvl1pPr>
              <a:defRPr b="1"/>
            </a:lvl1pPr>
          </a:lstStyle>
          <a:p>
            <a:pPr>
              <a:defRPr/>
            </a:pPr>
            <a:fld id="{D6B768B3-03DC-B64A-ADB6-8EF4AD4CE003}" type="slidenum">
              <a:rPr lang="en-US"/>
              <a:pPr>
                <a:defRPr/>
              </a:pPr>
              <a:t>‹#›</a:t>
            </a:fld>
            <a:endParaRPr lang="en-US"/>
          </a:p>
        </p:txBody>
      </p:sp>
    </p:spTree>
  </p:cSld>
  <p:clrMapOvr>
    <a:masterClrMapping/>
  </p:clrMapOvr>
  <p:transition xmlns:p14="http://schemas.microsoft.com/office/powerpoint/2010/main"/>
</p:sldLayout>
</file>

<file path=ppt/slideLayouts/slideLayout1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13"/>
          <p:cNvSpPr>
            <a:spLocks noGrp="1"/>
          </p:cNvSpPr>
          <p:nvPr>
            <p:ph type="dt" sz="half" idx="10"/>
          </p:nvPr>
        </p:nvSpPr>
        <p:spPr/>
        <p:txBody>
          <a:bodyPr/>
          <a:lstStyle>
            <a:lvl1pPr>
              <a:defRPr b="1"/>
            </a:lvl1pPr>
          </a:lstStyle>
          <a:p>
            <a:pPr>
              <a:defRPr/>
            </a:pPr>
            <a:endParaRPr lang="en-US"/>
          </a:p>
        </p:txBody>
      </p:sp>
      <p:sp>
        <p:nvSpPr>
          <p:cNvPr id="5" name="Footer Placeholder 2"/>
          <p:cNvSpPr>
            <a:spLocks noGrp="1"/>
          </p:cNvSpPr>
          <p:nvPr>
            <p:ph type="ftr" sz="quarter" idx="11"/>
          </p:nvPr>
        </p:nvSpPr>
        <p:spPr/>
        <p:txBody>
          <a:bodyPr/>
          <a:lstStyle>
            <a:lvl1pPr>
              <a:defRPr b="1"/>
            </a:lvl1pPr>
          </a:lstStyle>
          <a:p>
            <a:pPr>
              <a:defRPr/>
            </a:pPr>
            <a:r>
              <a:rPr lang="en-US"/>
              <a:t>Directorate for Engineering</a:t>
            </a:r>
          </a:p>
        </p:txBody>
      </p:sp>
      <p:sp>
        <p:nvSpPr>
          <p:cNvPr id="6" name="Slide Number Placeholder 22"/>
          <p:cNvSpPr>
            <a:spLocks noGrp="1"/>
          </p:cNvSpPr>
          <p:nvPr>
            <p:ph type="sldNum" sz="quarter" idx="12"/>
          </p:nvPr>
        </p:nvSpPr>
        <p:spPr/>
        <p:txBody>
          <a:bodyPr/>
          <a:lstStyle>
            <a:lvl1pPr>
              <a:defRPr b="1"/>
            </a:lvl1pPr>
          </a:lstStyle>
          <a:p>
            <a:pPr>
              <a:defRPr/>
            </a:pPr>
            <a:fld id="{B182F4E4-7121-2F40-82EB-5A0F23D0AC4B}" type="slidenum">
              <a:rPr lang="en-US"/>
              <a:pPr>
                <a:defRPr/>
              </a:pPr>
              <a:t>‹#›</a:t>
            </a:fld>
            <a:endParaRPr lang="en-US"/>
          </a:p>
        </p:txBody>
      </p:sp>
    </p:spTree>
  </p:cSld>
  <p:clrMapOvr>
    <a:masterClrMapping/>
  </p:clrMapOvr>
  <p:transition xmlns:p14="http://schemas.microsoft.com/office/powerpoint/2010/main"/>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882775"/>
            <a:ext cx="4038600" cy="4572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882775"/>
            <a:ext cx="4038600" cy="4572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13"/>
          <p:cNvSpPr>
            <a:spLocks noGrp="1"/>
          </p:cNvSpPr>
          <p:nvPr>
            <p:ph type="dt" sz="half" idx="10"/>
          </p:nvPr>
        </p:nvSpPr>
        <p:spPr/>
        <p:txBody>
          <a:bodyPr/>
          <a:lstStyle>
            <a:lvl1pPr>
              <a:defRPr b="1"/>
            </a:lvl1pPr>
          </a:lstStyle>
          <a:p>
            <a:pPr>
              <a:defRPr/>
            </a:pPr>
            <a:endParaRPr lang="en-US"/>
          </a:p>
        </p:txBody>
      </p:sp>
      <p:sp>
        <p:nvSpPr>
          <p:cNvPr id="6" name="Footer Placeholder 2"/>
          <p:cNvSpPr>
            <a:spLocks noGrp="1"/>
          </p:cNvSpPr>
          <p:nvPr>
            <p:ph type="ftr" sz="quarter" idx="11"/>
          </p:nvPr>
        </p:nvSpPr>
        <p:spPr/>
        <p:txBody>
          <a:bodyPr/>
          <a:lstStyle>
            <a:lvl1pPr>
              <a:defRPr b="1"/>
            </a:lvl1pPr>
          </a:lstStyle>
          <a:p>
            <a:pPr>
              <a:defRPr/>
            </a:pPr>
            <a:r>
              <a:rPr lang="en-US"/>
              <a:t>Directorate for Engineering</a:t>
            </a:r>
          </a:p>
        </p:txBody>
      </p:sp>
      <p:sp>
        <p:nvSpPr>
          <p:cNvPr id="7" name="Slide Number Placeholder 22"/>
          <p:cNvSpPr>
            <a:spLocks noGrp="1"/>
          </p:cNvSpPr>
          <p:nvPr>
            <p:ph type="sldNum" sz="quarter" idx="12"/>
          </p:nvPr>
        </p:nvSpPr>
        <p:spPr/>
        <p:txBody>
          <a:bodyPr/>
          <a:lstStyle>
            <a:lvl1pPr>
              <a:defRPr b="1"/>
            </a:lvl1pPr>
          </a:lstStyle>
          <a:p>
            <a:pPr>
              <a:defRPr/>
            </a:pPr>
            <a:fld id="{75EF4BD9-7A00-0746-870A-C937B451B611}" type="slidenum">
              <a:rPr lang="en-US"/>
              <a:pPr>
                <a:defRPr/>
              </a:pPr>
              <a:t>‹#›</a:t>
            </a:fld>
            <a:endParaRPr lang="en-US"/>
          </a:p>
        </p:txBody>
      </p:sp>
    </p:spTree>
  </p:cSld>
  <p:clrMapOvr>
    <a:masterClrMapping/>
  </p:clrMapOvr>
  <p:transition xmlns:p14="http://schemas.microsoft.com/office/powerpoint/2010/main"/>
</p:sldLayout>
</file>

<file path=ppt/slideLayouts/slideLayout1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13"/>
          <p:cNvSpPr>
            <a:spLocks noGrp="1"/>
          </p:cNvSpPr>
          <p:nvPr>
            <p:ph type="dt" sz="half" idx="10"/>
          </p:nvPr>
        </p:nvSpPr>
        <p:spPr/>
        <p:txBody>
          <a:bodyPr/>
          <a:lstStyle>
            <a:lvl1pPr>
              <a:defRPr b="1"/>
            </a:lvl1pPr>
          </a:lstStyle>
          <a:p>
            <a:pPr>
              <a:defRPr/>
            </a:pPr>
            <a:endParaRPr lang="en-US"/>
          </a:p>
        </p:txBody>
      </p:sp>
      <p:sp>
        <p:nvSpPr>
          <p:cNvPr id="8" name="Footer Placeholder 2"/>
          <p:cNvSpPr>
            <a:spLocks noGrp="1"/>
          </p:cNvSpPr>
          <p:nvPr>
            <p:ph type="ftr" sz="quarter" idx="11"/>
          </p:nvPr>
        </p:nvSpPr>
        <p:spPr/>
        <p:txBody>
          <a:bodyPr/>
          <a:lstStyle>
            <a:lvl1pPr>
              <a:defRPr b="1"/>
            </a:lvl1pPr>
          </a:lstStyle>
          <a:p>
            <a:pPr>
              <a:defRPr/>
            </a:pPr>
            <a:r>
              <a:rPr lang="en-US"/>
              <a:t>Directorate for Engineering</a:t>
            </a:r>
          </a:p>
        </p:txBody>
      </p:sp>
      <p:sp>
        <p:nvSpPr>
          <p:cNvPr id="9" name="Slide Number Placeholder 22"/>
          <p:cNvSpPr>
            <a:spLocks noGrp="1"/>
          </p:cNvSpPr>
          <p:nvPr>
            <p:ph type="sldNum" sz="quarter" idx="12"/>
          </p:nvPr>
        </p:nvSpPr>
        <p:spPr/>
        <p:txBody>
          <a:bodyPr/>
          <a:lstStyle>
            <a:lvl1pPr>
              <a:defRPr b="1"/>
            </a:lvl1pPr>
          </a:lstStyle>
          <a:p>
            <a:pPr>
              <a:defRPr/>
            </a:pPr>
            <a:fld id="{C009BE28-BA1B-7A43-8F1D-D748BB0A1E56}" type="slidenum">
              <a:rPr lang="en-US"/>
              <a:pPr>
                <a:defRPr/>
              </a:pPr>
              <a:t>‹#›</a:t>
            </a:fld>
            <a:endParaRPr lang="en-US"/>
          </a:p>
        </p:txBody>
      </p:sp>
    </p:spTree>
  </p:cSld>
  <p:clrMapOvr>
    <a:masterClrMapping/>
  </p:clrMapOvr>
  <p:transition xmlns:p14="http://schemas.microsoft.com/office/powerpoint/2010/mai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r>
              <a:rPr lang="en-US"/>
              <a:t>Innovation through Partnerships</a:t>
            </a:r>
          </a:p>
        </p:txBody>
      </p:sp>
      <p:sp>
        <p:nvSpPr>
          <p:cNvPr id="6" name="Slide Number Placeholder 5"/>
          <p:cNvSpPr>
            <a:spLocks noGrp="1"/>
          </p:cNvSpPr>
          <p:nvPr>
            <p:ph type="sldNum" sz="quarter" idx="12"/>
          </p:nvPr>
        </p:nvSpPr>
        <p:spPr/>
        <p:txBody>
          <a:bodyPr/>
          <a:lstStyle>
            <a:lvl1pPr>
              <a:defRPr/>
            </a:lvl1pPr>
          </a:lstStyle>
          <a:p>
            <a:pPr>
              <a:defRPr/>
            </a:pPr>
            <a:fld id="{A677E203-F60C-154C-8315-3FB905080BE8}" type="slidenum">
              <a:rPr lang="en-US"/>
              <a:pPr>
                <a:defRPr/>
              </a:pPr>
              <a:t>‹#›</a:t>
            </a:fld>
            <a:endParaRPr lang="en-US"/>
          </a:p>
        </p:txBody>
      </p:sp>
    </p:spTree>
  </p:cSld>
  <p:clrMapOvr>
    <a:masterClrMapping/>
  </p:clrMapOvr>
  <p:transition xmlns:p14="http://schemas.microsoft.com/office/powerpoint/2010/main">
    <p:wipe dir="d"/>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13"/>
          <p:cNvSpPr>
            <a:spLocks noGrp="1"/>
          </p:cNvSpPr>
          <p:nvPr>
            <p:ph type="dt" sz="half" idx="10"/>
          </p:nvPr>
        </p:nvSpPr>
        <p:spPr/>
        <p:txBody>
          <a:bodyPr/>
          <a:lstStyle>
            <a:lvl1pPr>
              <a:defRPr b="1"/>
            </a:lvl1pPr>
          </a:lstStyle>
          <a:p>
            <a:pPr>
              <a:defRPr/>
            </a:pPr>
            <a:endParaRPr lang="en-US"/>
          </a:p>
        </p:txBody>
      </p:sp>
      <p:sp>
        <p:nvSpPr>
          <p:cNvPr id="4" name="Footer Placeholder 2"/>
          <p:cNvSpPr>
            <a:spLocks noGrp="1"/>
          </p:cNvSpPr>
          <p:nvPr>
            <p:ph type="ftr" sz="quarter" idx="11"/>
          </p:nvPr>
        </p:nvSpPr>
        <p:spPr/>
        <p:txBody>
          <a:bodyPr/>
          <a:lstStyle>
            <a:lvl1pPr>
              <a:defRPr b="1"/>
            </a:lvl1pPr>
          </a:lstStyle>
          <a:p>
            <a:pPr>
              <a:defRPr/>
            </a:pPr>
            <a:r>
              <a:rPr lang="en-US"/>
              <a:t>Directorate for Engineering</a:t>
            </a:r>
          </a:p>
        </p:txBody>
      </p:sp>
      <p:sp>
        <p:nvSpPr>
          <p:cNvPr id="5" name="Slide Number Placeholder 22"/>
          <p:cNvSpPr>
            <a:spLocks noGrp="1"/>
          </p:cNvSpPr>
          <p:nvPr>
            <p:ph type="sldNum" sz="quarter" idx="12"/>
          </p:nvPr>
        </p:nvSpPr>
        <p:spPr/>
        <p:txBody>
          <a:bodyPr/>
          <a:lstStyle>
            <a:lvl1pPr>
              <a:defRPr b="1"/>
            </a:lvl1pPr>
          </a:lstStyle>
          <a:p>
            <a:pPr>
              <a:defRPr/>
            </a:pPr>
            <a:fld id="{2037F025-8B52-9045-904A-1461433679E9}" type="slidenum">
              <a:rPr lang="en-US"/>
              <a:pPr>
                <a:defRPr/>
              </a:pPr>
              <a:t>‹#›</a:t>
            </a:fld>
            <a:endParaRPr lang="en-US"/>
          </a:p>
        </p:txBody>
      </p:sp>
    </p:spTree>
  </p:cSld>
  <p:clrMapOvr>
    <a:masterClrMapping/>
  </p:clrMapOvr>
  <p:transition xmlns:p14="http://schemas.microsoft.com/office/powerpoint/2010/main"/>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3"/>
          <p:cNvSpPr>
            <a:spLocks noGrp="1"/>
          </p:cNvSpPr>
          <p:nvPr>
            <p:ph type="dt" sz="half" idx="10"/>
          </p:nvPr>
        </p:nvSpPr>
        <p:spPr/>
        <p:txBody>
          <a:bodyPr/>
          <a:lstStyle>
            <a:lvl1pPr>
              <a:defRPr b="1"/>
            </a:lvl1pPr>
          </a:lstStyle>
          <a:p>
            <a:pPr>
              <a:defRPr/>
            </a:pPr>
            <a:endParaRPr lang="en-US"/>
          </a:p>
        </p:txBody>
      </p:sp>
      <p:sp>
        <p:nvSpPr>
          <p:cNvPr id="3" name="Footer Placeholder 2"/>
          <p:cNvSpPr>
            <a:spLocks noGrp="1"/>
          </p:cNvSpPr>
          <p:nvPr>
            <p:ph type="ftr" sz="quarter" idx="11"/>
          </p:nvPr>
        </p:nvSpPr>
        <p:spPr/>
        <p:txBody>
          <a:bodyPr/>
          <a:lstStyle>
            <a:lvl1pPr>
              <a:defRPr b="1"/>
            </a:lvl1pPr>
          </a:lstStyle>
          <a:p>
            <a:pPr>
              <a:defRPr/>
            </a:pPr>
            <a:r>
              <a:rPr lang="en-US"/>
              <a:t>Directorate for Engineering</a:t>
            </a:r>
          </a:p>
        </p:txBody>
      </p:sp>
      <p:sp>
        <p:nvSpPr>
          <p:cNvPr id="4" name="Slide Number Placeholder 22"/>
          <p:cNvSpPr>
            <a:spLocks noGrp="1"/>
          </p:cNvSpPr>
          <p:nvPr>
            <p:ph type="sldNum" sz="quarter" idx="12"/>
          </p:nvPr>
        </p:nvSpPr>
        <p:spPr/>
        <p:txBody>
          <a:bodyPr/>
          <a:lstStyle>
            <a:lvl1pPr>
              <a:defRPr b="1"/>
            </a:lvl1pPr>
          </a:lstStyle>
          <a:p>
            <a:pPr>
              <a:defRPr/>
            </a:pPr>
            <a:fld id="{097EAF09-A3FD-D24B-970E-09CFE8207FD7}" type="slidenum">
              <a:rPr lang="en-US"/>
              <a:pPr>
                <a:defRPr/>
              </a:pPr>
              <a:t>‹#›</a:t>
            </a:fld>
            <a:endParaRPr lang="en-US"/>
          </a:p>
        </p:txBody>
      </p:sp>
    </p:spTree>
  </p:cSld>
  <p:clrMapOvr>
    <a:masterClrMapping/>
  </p:clrMapOvr>
  <p:transition xmlns:p14="http://schemas.microsoft.com/office/powerpoint/2010/main"/>
</p:sldLayout>
</file>

<file path=ppt/slideLayouts/slideLayout2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13"/>
          <p:cNvSpPr>
            <a:spLocks noGrp="1"/>
          </p:cNvSpPr>
          <p:nvPr>
            <p:ph type="dt" sz="half" idx="10"/>
          </p:nvPr>
        </p:nvSpPr>
        <p:spPr/>
        <p:txBody>
          <a:bodyPr/>
          <a:lstStyle>
            <a:lvl1pPr>
              <a:defRPr b="1"/>
            </a:lvl1pPr>
          </a:lstStyle>
          <a:p>
            <a:pPr>
              <a:defRPr/>
            </a:pPr>
            <a:endParaRPr lang="en-US"/>
          </a:p>
        </p:txBody>
      </p:sp>
      <p:sp>
        <p:nvSpPr>
          <p:cNvPr id="6" name="Footer Placeholder 2"/>
          <p:cNvSpPr>
            <a:spLocks noGrp="1"/>
          </p:cNvSpPr>
          <p:nvPr>
            <p:ph type="ftr" sz="quarter" idx="11"/>
          </p:nvPr>
        </p:nvSpPr>
        <p:spPr/>
        <p:txBody>
          <a:bodyPr/>
          <a:lstStyle>
            <a:lvl1pPr>
              <a:defRPr b="1"/>
            </a:lvl1pPr>
          </a:lstStyle>
          <a:p>
            <a:pPr>
              <a:defRPr/>
            </a:pPr>
            <a:r>
              <a:rPr lang="en-US"/>
              <a:t>Directorate for Engineering</a:t>
            </a:r>
          </a:p>
        </p:txBody>
      </p:sp>
      <p:sp>
        <p:nvSpPr>
          <p:cNvPr id="7" name="Slide Number Placeholder 22"/>
          <p:cNvSpPr>
            <a:spLocks noGrp="1"/>
          </p:cNvSpPr>
          <p:nvPr>
            <p:ph type="sldNum" sz="quarter" idx="12"/>
          </p:nvPr>
        </p:nvSpPr>
        <p:spPr/>
        <p:txBody>
          <a:bodyPr/>
          <a:lstStyle>
            <a:lvl1pPr>
              <a:defRPr b="1"/>
            </a:lvl1pPr>
          </a:lstStyle>
          <a:p>
            <a:pPr>
              <a:defRPr/>
            </a:pPr>
            <a:fld id="{69A99FA6-6E2C-9E47-8B39-92B02385330E}" type="slidenum">
              <a:rPr lang="en-US"/>
              <a:pPr>
                <a:defRPr/>
              </a:pPr>
              <a:t>‹#›</a:t>
            </a:fld>
            <a:endParaRPr lang="en-US"/>
          </a:p>
        </p:txBody>
      </p:sp>
    </p:spTree>
  </p:cSld>
  <p:clrMapOvr>
    <a:masterClrMapping/>
  </p:clrMapOvr>
  <p:transition xmlns:p14="http://schemas.microsoft.com/office/powerpoint/2010/main"/>
</p:sldLayout>
</file>

<file path=ppt/slideLayouts/slideLayout2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13"/>
          <p:cNvSpPr>
            <a:spLocks noGrp="1"/>
          </p:cNvSpPr>
          <p:nvPr>
            <p:ph type="dt" sz="half" idx="10"/>
          </p:nvPr>
        </p:nvSpPr>
        <p:spPr/>
        <p:txBody>
          <a:bodyPr/>
          <a:lstStyle>
            <a:lvl1pPr>
              <a:defRPr b="1"/>
            </a:lvl1pPr>
          </a:lstStyle>
          <a:p>
            <a:pPr>
              <a:defRPr/>
            </a:pPr>
            <a:endParaRPr lang="en-US"/>
          </a:p>
        </p:txBody>
      </p:sp>
      <p:sp>
        <p:nvSpPr>
          <p:cNvPr id="6" name="Footer Placeholder 2"/>
          <p:cNvSpPr>
            <a:spLocks noGrp="1"/>
          </p:cNvSpPr>
          <p:nvPr>
            <p:ph type="ftr" sz="quarter" idx="11"/>
          </p:nvPr>
        </p:nvSpPr>
        <p:spPr/>
        <p:txBody>
          <a:bodyPr/>
          <a:lstStyle>
            <a:lvl1pPr>
              <a:defRPr b="1"/>
            </a:lvl1pPr>
          </a:lstStyle>
          <a:p>
            <a:pPr>
              <a:defRPr/>
            </a:pPr>
            <a:r>
              <a:rPr lang="en-US"/>
              <a:t>Directorate for Engineering</a:t>
            </a:r>
          </a:p>
        </p:txBody>
      </p:sp>
      <p:sp>
        <p:nvSpPr>
          <p:cNvPr id="7" name="Slide Number Placeholder 22"/>
          <p:cNvSpPr>
            <a:spLocks noGrp="1"/>
          </p:cNvSpPr>
          <p:nvPr>
            <p:ph type="sldNum" sz="quarter" idx="12"/>
          </p:nvPr>
        </p:nvSpPr>
        <p:spPr/>
        <p:txBody>
          <a:bodyPr/>
          <a:lstStyle>
            <a:lvl1pPr>
              <a:defRPr b="1"/>
            </a:lvl1pPr>
          </a:lstStyle>
          <a:p>
            <a:pPr>
              <a:defRPr/>
            </a:pPr>
            <a:fld id="{014D650C-630D-AA4B-BB64-FAAB22DF3A6D}" type="slidenum">
              <a:rPr lang="en-US"/>
              <a:pPr>
                <a:defRPr/>
              </a:pPr>
              <a:t>‹#›</a:t>
            </a:fld>
            <a:endParaRPr lang="en-US"/>
          </a:p>
        </p:txBody>
      </p:sp>
    </p:spTree>
  </p:cSld>
  <p:clrMapOvr>
    <a:masterClrMapping/>
  </p:clrMapOvr>
  <p:transition xmlns:p14="http://schemas.microsoft.com/office/powerpoint/2010/main"/>
</p:sldLayout>
</file>

<file path=ppt/slideLayouts/slideLayout2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13"/>
          <p:cNvSpPr>
            <a:spLocks noGrp="1"/>
          </p:cNvSpPr>
          <p:nvPr>
            <p:ph type="dt" sz="half" idx="10"/>
          </p:nvPr>
        </p:nvSpPr>
        <p:spPr/>
        <p:txBody>
          <a:bodyPr/>
          <a:lstStyle>
            <a:lvl1pPr>
              <a:defRPr b="1"/>
            </a:lvl1pPr>
          </a:lstStyle>
          <a:p>
            <a:pPr>
              <a:defRPr/>
            </a:pPr>
            <a:endParaRPr lang="en-US"/>
          </a:p>
        </p:txBody>
      </p:sp>
      <p:sp>
        <p:nvSpPr>
          <p:cNvPr id="5" name="Footer Placeholder 2"/>
          <p:cNvSpPr>
            <a:spLocks noGrp="1"/>
          </p:cNvSpPr>
          <p:nvPr>
            <p:ph type="ftr" sz="quarter" idx="11"/>
          </p:nvPr>
        </p:nvSpPr>
        <p:spPr/>
        <p:txBody>
          <a:bodyPr/>
          <a:lstStyle>
            <a:lvl1pPr>
              <a:defRPr b="1"/>
            </a:lvl1pPr>
          </a:lstStyle>
          <a:p>
            <a:pPr>
              <a:defRPr/>
            </a:pPr>
            <a:r>
              <a:rPr lang="en-US"/>
              <a:t>Directorate for Engineering</a:t>
            </a:r>
          </a:p>
        </p:txBody>
      </p:sp>
      <p:sp>
        <p:nvSpPr>
          <p:cNvPr id="6" name="Slide Number Placeholder 22"/>
          <p:cNvSpPr>
            <a:spLocks noGrp="1"/>
          </p:cNvSpPr>
          <p:nvPr>
            <p:ph type="sldNum" sz="quarter" idx="12"/>
          </p:nvPr>
        </p:nvSpPr>
        <p:spPr/>
        <p:txBody>
          <a:bodyPr/>
          <a:lstStyle>
            <a:lvl1pPr>
              <a:defRPr b="1"/>
            </a:lvl1pPr>
          </a:lstStyle>
          <a:p>
            <a:pPr>
              <a:defRPr/>
            </a:pPr>
            <a:fld id="{D73A7B43-FF97-574C-A6E2-ABCCE1052381}" type="slidenum">
              <a:rPr lang="en-US"/>
              <a:pPr>
                <a:defRPr/>
              </a:pPr>
              <a:t>‹#›</a:t>
            </a:fld>
            <a:endParaRPr lang="en-US"/>
          </a:p>
        </p:txBody>
      </p:sp>
    </p:spTree>
  </p:cSld>
  <p:clrMapOvr>
    <a:masterClrMapping/>
  </p:clrMapOvr>
  <p:transition xmlns:p14="http://schemas.microsoft.com/office/powerpoint/2010/main"/>
</p:sldLayout>
</file>

<file path=ppt/slideLayouts/slideLayout2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68288"/>
            <a:ext cx="2057400" cy="6186487"/>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68288"/>
            <a:ext cx="6019800" cy="618648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13"/>
          <p:cNvSpPr>
            <a:spLocks noGrp="1"/>
          </p:cNvSpPr>
          <p:nvPr>
            <p:ph type="dt" sz="half" idx="10"/>
          </p:nvPr>
        </p:nvSpPr>
        <p:spPr/>
        <p:txBody>
          <a:bodyPr/>
          <a:lstStyle>
            <a:lvl1pPr>
              <a:defRPr b="1"/>
            </a:lvl1pPr>
          </a:lstStyle>
          <a:p>
            <a:pPr>
              <a:defRPr/>
            </a:pPr>
            <a:endParaRPr lang="en-US"/>
          </a:p>
        </p:txBody>
      </p:sp>
      <p:sp>
        <p:nvSpPr>
          <p:cNvPr id="5" name="Footer Placeholder 2"/>
          <p:cNvSpPr>
            <a:spLocks noGrp="1"/>
          </p:cNvSpPr>
          <p:nvPr>
            <p:ph type="ftr" sz="quarter" idx="11"/>
          </p:nvPr>
        </p:nvSpPr>
        <p:spPr/>
        <p:txBody>
          <a:bodyPr/>
          <a:lstStyle>
            <a:lvl1pPr>
              <a:defRPr b="1"/>
            </a:lvl1pPr>
          </a:lstStyle>
          <a:p>
            <a:pPr>
              <a:defRPr/>
            </a:pPr>
            <a:r>
              <a:rPr lang="en-US"/>
              <a:t>Directorate for Engineering</a:t>
            </a:r>
          </a:p>
        </p:txBody>
      </p:sp>
      <p:sp>
        <p:nvSpPr>
          <p:cNvPr id="6" name="Slide Number Placeholder 22"/>
          <p:cNvSpPr>
            <a:spLocks noGrp="1"/>
          </p:cNvSpPr>
          <p:nvPr>
            <p:ph type="sldNum" sz="quarter" idx="12"/>
          </p:nvPr>
        </p:nvSpPr>
        <p:spPr/>
        <p:txBody>
          <a:bodyPr/>
          <a:lstStyle>
            <a:lvl1pPr>
              <a:defRPr b="1"/>
            </a:lvl1pPr>
          </a:lstStyle>
          <a:p>
            <a:pPr>
              <a:defRPr/>
            </a:pPr>
            <a:fld id="{4A2D82FD-C2A1-AB43-99F2-73D92CB4A0DC}" type="slidenum">
              <a:rPr lang="en-US"/>
              <a:pPr>
                <a:defRPr/>
              </a:pPr>
              <a:t>‹#›</a:t>
            </a:fld>
            <a:endParaRPr lang="en-US"/>
          </a:p>
        </p:txBody>
      </p:sp>
    </p:spTree>
  </p:cSld>
  <p:clrMapOvr>
    <a:masterClrMapping/>
  </p:clrMapOvr>
  <p:transition xmlns:p14="http://schemas.microsoft.com/office/powerpoint/2010/main"/>
</p:sldLayout>
</file>

<file path=ppt/slideLayouts/slideLayout26.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914400" y="268288"/>
            <a:ext cx="7772400" cy="1398587"/>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457200" y="1882775"/>
            <a:ext cx="8229600" cy="4572000"/>
          </a:xfrm>
        </p:spPr>
        <p:txBody>
          <a:bodyPr/>
          <a:lstStyle/>
          <a:p>
            <a:pPr lvl="0"/>
            <a:endParaRPr lang="en-US" noProof="0" smtClean="0"/>
          </a:p>
        </p:txBody>
      </p:sp>
      <p:sp>
        <p:nvSpPr>
          <p:cNvPr id="4" name="Date Placeholder 13"/>
          <p:cNvSpPr>
            <a:spLocks noGrp="1"/>
          </p:cNvSpPr>
          <p:nvPr>
            <p:ph type="dt" sz="half" idx="10"/>
          </p:nvPr>
        </p:nvSpPr>
        <p:spPr/>
        <p:txBody>
          <a:bodyPr/>
          <a:lstStyle>
            <a:lvl1pPr>
              <a:defRPr b="1"/>
            </a:lvl1pPr>
          </a:lstStyle>
          <a:p>
            <a:pPr>
              <a:defRPr/>
            </a:pPr>
            <a:endParaRPr lang="en-US"/>
          </a:p>
        </p:txBody>
      </p:sp>
      <p:sp>
        <p:nvSpPr>
          <p:cNvPr id="5" name="Footer Placeholder 2"/>
          <p:cNvSpPr>
            <a:spLocks noGrp="1"/>
          </p:cNvSpPr>
          <p:nvPr>
            <p:ph type="ftr" sz="quarter" idx="11"/>
          </p:nvPr>
        </p:nvSpPr>
        <p:spPr/>
        <p:txBody>
          <a:bodyPr/>
          <a:lstStyle>
            <a:lvl1pPr>
              <a:defRPr b="1"/>
            </a:lvl1pPr>
          </a:lstStyle>
          <a:p>
            <a:pPr>
              <a:defRPr/>
            </a:pPr>
            <a:r>
              <a:rPr lang="en-US"/>
              <a:t>Directorate for Engineering</a:t>
            </a:r>
          </a:p>
        </p:txBody>
      </p:sp>
      <p:sp>
        <p:nvSpPr>
          <p:cNvPr id="6" name="Slide Number Placeholder 22"/>
          <p:cNvSpPr>
            <a:spLocks noGrp="1"/>
          </p:cNvSpPr>
          <p:nvPr>
            <p:ph type="sldNum" sz="quarter" idx="12"/>
          </p:nvPr>
        </p:nvSpPr>
        <p:spPr/>
        <p:txBody>
          <a:bodyPr/>
          <a:lstStyle>
            <a:lvl1pPr>
              <a:defRPr b="1"/>
            </a:lvl1pPr>
          </a:lstStyle>
          <a:p>
            <a:pPr>
              <a:defRPr/>
            </a:pPr>
            <a:fld id="{7CD3AA0B-CDF4-4B48-ABCA-0C04613684AF}" type="slidenum">
              <a:rPr lang="en-US"/>
              <a:pPr>
                <a:defRPr/>
              </a:pPr>
              <a:t>‹#›</a:t>
            </a:fld>
            <a:endParaRPr lang="en-US"/>
          </a:p>
        </p:txBody>
      </p:sp>
    </p:spTree>
  </p:cSld>
  <p:clrMapOvr>
    <a:masterClrMapping/>
  </p:clrMapOvr>
  <p:transition xmlns:p14="http://schemas.microsoft.com/office/powerpoint/2010/mai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r>
              <a:rPr lang="en-US"/>
              <a:t>Innovation through Partnerships</a:t>
            </a:r>
          </a:p>
        </p:txBody>
      </p:sp>
      <p:sp>
        <p:nvSpPr>
          <p:cNvPr id="6" name="Slide Number Placeholder 5"/>
          <p:cNvSpPr>
            <a:spLocks noGrp="1"/>
          </p:cNvSpPr>
          <p:nvPr>
            <p:ph type="sldNum" sz="quarter" idx="12"/>
          </p:nvPr>
        </p:nvSpPr>
        <p:spPr/>
        <p:txBody>
          <a:bodyPr/>
          <a:lstStyle>
            <a:lvl1pPr>
              <a:defRPr/>
            </a:lvl1pPr>
          </a:lstStyle>
          <a:p>
            <a:pPr>
              <a:defRPr/>
            </a:pPr>
            <a:fld id="{04590C1A-1928-EE43-811B-7DFDF74E243B}" type="slidenum">
              <a:rPr lang="en-US"/>
              <a:pPr>
                <a:defRPr/>
              </a:pPr>
              <a:t>‹#›</a:t>
            </a:fld>
            <a:endParaRPr lang="en-US"/>
          </a:p>
        </p:txBody>
      </p:sp>
    </p:spTree>
  </p:cSld>
  <p:clrMapOvr>
    <a:masterClrMapping/>
  </p:clrMapOvr>
  <p:transition xmlns:p14="http://schemas.microsoft.com/office/powerpoint/2010/main">
    <p:wipe dir="d"/>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endParaRPr lang="en-US"/>
          </a:p>
        </p:txBody>
      </p:sp>
      <p:sp>
        <p:nvSpPr>
          <p:cNvPr id="6" name="Footer Placeholder 4"/>
          <p:cNvSpPr>
            <a:spLocks noGrp="1"/>
          </p:cNvSpPr>
          <p:nvPr>
            <p:ph type="ftr" sz="quarter" idx="11"/>
          </p:nvPr>
        </p:nvSpPr>
        <p:spPr/>
        <p:txBody>
          <a:bodyPr/>
          <a:lstStyle>
            <a:lvl1pPr>
              <a:defRPr/>
            </a:lvl1pPr>
          </a:lstStyle>
          <a:p>
            <a:pPr>
              <a:defRPr/>
            </a:pPr>
            <a:r>
              <a:rPr lang="en-US"/>
              <a:t>Innovation through Partnerships</a:t>
            </a:r>
          </a:p>
        </p:txBody>
      </p:sp>
      <p:sp>
        <p:nvSpPr>
          <p:cNvPr id="7" name="Slide Number Placeholder 5"/>
          <p:cNvSpPr>
            <a:spLocks noGrp="1"/>
          </p:cNvSpPr>
          <p:nvPr>
            <p:ph type="sldNum" sz="quarter" idx="12"/>
          </p:nvPr>
        </p:nvSpPr>
        <p:spPr/>
        <p:txBody>
          <a:bodyPr/>
          <a:lstStyle>
            <a:lvl1pPr>
              <a:defRPr/>
            </a:lvl1pPr>
          </a:lstStyle>
          <a:p>
            <a:pPr>
              <a:defRPr/>
            </a:pPr>
            <a:fld id="{994CF1E6-C1EE-3E48-ADED-E76DFC9B0532}" type="slidenum">
              <a:rPr lang="en-US"/>
              <a:pPr>
                <a:defRPr/>
              </a:pPr>
              <a:t>‹#›</a:t>
            </a:fld>
            <a:endParaRPr lang="en-US"/>
          </a:p>
        </p:txBody>
      </p:sp>
    </p:spTree>
  </p:cSld>
  <p:clrMapOvr>
    <a:masterClrMapping/>
  </p:clrMapOvr>
  <p:transition xmlns:p14="http://schemas.microsoft.com/office/powerpoint/2010/main">
    <p:wipe dir="d"/>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endParaRPr lang="en-US"/>
          </a:p>
        </p:txBody>
      </p:sp>
      <p:sp>
        <p:nvSpPr>
          <p:cNvPr id="8" name="Footer Placeholder 4"/>
          <p:cNvSpPr>
            <a:spLocks noGrp="1"/>
          </p:cNvSpPr>
          <p:nvPr>
            <p:ph type="ftr" sz="quarter" idx="11"/>
          </p:nvPr>
        </p:nvSpPr>
        <p:spPr/>
        <p:txBody>
          <a:bodyPr/>
          <a:lstStyle>
            <a:lvl1pPr>
              <a:defRPr/>
            </a:lvl1pPr>
          </a:lstStyle>
          <a:p>
            <a:pPr>
              <a:defRPr/>
            </a:pPr>
            <a:r>
              <a:rPr lang="en-US"/>
              <a:t>Innovation through Partnerships</a:t>
            </a:r>
          </a:p>
        </p:txBody>
      </p:sp>
      <p:sp>
        <p:nvSpPr>
          <p:cNvPr id="9" name="Slide Number Placeholder 5"/>
          <p:cNvSpPr>
            <a:spLocks noGrp="1"/>
          </p:cNvSpPr>
          <p:nvPr>
            <p:ph type="sldNum" sz="quarter" idx="12"/>
          </p:nvPr>
        </p:nvSpPr>
        <p:spPr/>
        <p:txBody>
          <a:bodyPr/>
          <a:lstStyle>
            <a:lvl1pPr>
              <a:defRPr/>
            </a:lvl1pPr>
          </a:lstStyle>
          <a:p>
            <a:pPr>
              <a:defRPr/>
            </a:pPr>
            <a:fld id="{A762372A-5C9F-8A46-B41B-E5AF55C39FD8}" type="slidenum">
              <a:rPr lang="en-US"/>
              <a:pPr>
                <a:defRPr/>
              </a:pPr>
              <a:t>‹#›</a:t>
            </a:fld>
            <a:endParaRPr lang="en-US"/>
          </a:p>
        </p:txBody>
      </p:sp>
    </p:spTree>
  </p:cSld>
  <p:clrMapOvr>
    <a:masterClrMapping/>
  </p:clrMapOvr>
  <p:transition xmlns:p14="http://schemas.microsoft.com/office/powerpoint/2010/main">
    <p:wipe dir="d"/>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endParaRPr lang="en-US"/>
          </a:p>
        </p:txBody>
      </p:sp>
      <p:sp>
        <p:nvSpPr>
          <p:cNvPr id="4" name="Footer Placeholder 4"/>
          <p:cNvSpPr>
            <a:spLocks noGrp="1"/>
          </p:cNvSpPr>
          <p:nvPr>
            <p:ph type="ftr" sz="quarter" idx="11"/>
          </p:nvPr>
        </p:nvSpPr>
        <p:spPr/>
        <p:txBody>
          <a:bodyPr/>
          <a:lstStyle>
            <a:lvl1pPr>
              <a:defRPr/>
            </a:lvl1pPr>
          </a:lstStyle>
          <a:p>
            <a:pPr>
              <a:defRPr/>
            </a:pPr>
            <a:r>
              <a:rPr lang="en-US"/>
              <a:t>Innovation through Partnerships</a:t>
            </a:r>
          </a:p>
        </p:txBody>
      </p:sp>
      <p:sp>
        <p:nvSpPr>
          <p:cNvPr id="5" name="Slide Number Placeholder 5"/>
          <p:cNvSpPr>
            <a:spLocks noGrp="1"/>
          </p:cNvSpPr>
          <p:nvPr>
            <p:ph type="sldNum" sz="quarter" idx="12"/>
          </p:nvPr>
        </p:nvSpPr>
        <p:spPr/>
        <p:txBody>
          <a:bodyPr/>
          <a:lstStyle>
            <a:lvl1pPr>
              <a:defRPr/>
            </a:lvl1pPr>
          </a:lstStyle>
          <a:p>
            <a:pPr>
              <a:defRPr/>
            </a:pPr>
            <a:fld id="{3DA8EE70-A96F-AD41-9049-C837BDB70BE5}" type="slidenum">
              <a:rPr lang="en-US"/>
              <a:pPr>
                <a:defRPr/>
              </a:pPr>
              <a:t>‹#›</a:t>
            </a:fld>
            <a:endParaRPr lang="en-US"/>
          </a:p>
        </p:txBody>
      </p:sp>
    </p:spTree>
  </p:cSld>
  <p:clrMapOvr>
    <a:masterClrMapping/>
  </p:clrMapOvr>
  <p:transition xmlns:p14="http://schemas.microsoft.com/office/powerpoint/2010/main">
    <p:wipe dir="d"/>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endParaRPr lang="en-US"/>
          </a:p>
        </p:txBody>
      </p:sp>
      <p:sp>
        <p:nvSpPr>
          <p:cNvPr id="3" name="Footer Placeholder 4"/>
          <p:cNvSpPr>
            <a:spLocks noGrp="1"/>
          </p:cNvSpPr>
          <p:nvPr>
            <p:ph type="ftr" sz="quarter" idx="11"/>
          </p:nvPr>
        </p:nvSpPr>
        <p:spPr/>
        <p:txBody>
          <a:bodyPr/>
          <a:lstStyle>
            <a:lvl1pPr>
              <a:defRPr/>
            </a:lvl1pPr>
          </a:lstStyle>
          <a:p>
            <a:pPr>
              <a:defRPr/>
            </a:pPr>
            <a:r>
              <a:rPr lang="en-US"/>
              <a:t>Innovation through Partnerships</a:t>
            </a:r>
          </a:p>
        </p:txBody>
      </p:sp>
      <p:sp>
        <p:nvSpPr>
          <p:cNvPr id="4" name="Slide Number Placeholder 5"/>
          <p:cNvSpPr>
            <a:spLocks noGrp="1"/>
          </p:cNvSpPr>
          <p:nvPr>
            <p:ph type="sldNum" sz="quarter" idx="12"/>
          </p:nvPr>
        </p:nvSpPr>
        <p:spPr/>
        <p:txBody>
          <a:bodyPr/>
          <a:lstStyle>
            <a:lvl1pPr>
              <a:defRPr/>
            </a:lvl1pPr>
          </a:lstStyle>
          <a:p>
            <a:pPr>
              <a:defRPr/>
            </a:pPr>
            <a:fld id="{3CD1ADFE-45A3-D048-9B85-84BBE8E18ACF}" type="slidenum">
              <a:rPr lang="en-US"/>
              <a:pPr>
                <a:defRPr/>
              </a:pPr>
              <a:t>‹#›</a:t>
            </a:fld>
            <a:endParaRPr lang="en-US"/>
          </a:p>
        </p:txBody>
      </p:sp>
    </p:spTree>
  </p:cSld>
  <p:clrMapOvr>
    <a:masterClrMapping/>
  </p:clrMapOvr>
  <p:transition xmlns:p14="http://schemas.microsoft.com/office/powerpoint/2010/main">
    <p:wipe dir="d"/>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US"/>
          </a:p>
        </p:txBody>
      </p:sp>
      <p:sp>
        <p:nvSpPr>
          <p:cNvPr id="6" name="Footer Placeholder 4"/>
          <p:cNvSpPr>
            <a:spLocks noGrp="1"/>
          </p:cNvSpPr>
          <p:nvPr>
            <p:ph type="ftr" sz="quarter" idx="11"/>
          </p:nvPr>
        </p:nvSpPr>
        <p:spPr/>
        <p:txBody>
          <a:bodyPr/>
          <a:lstStyle>
            <a:lvl1pPr>
              <a:defRPr/>
            </a:lvl1pPr>
          </a:lstStyle>
          <a:p>
            <a:pPr>
              <a:defRPr/>
            </a:pPr>
            <a:r>
              <a:rPr lang="en-US"/>
              <a:t>Innovation through Partnerships</a:t>
            </a:r>
          </a:p>
        </p:txBody>
      </p:sp>
      <p:sp>
        <p:nvSpPr>
          <p:cNvPr id="7" name="Slide Number Placeholder 5"/>
          <p:cNvSpPr>
            <a:spLocks noGrp="1"/>
          </p:cNvSpPr>
          <p:nvPr>
            <p:ph type="sldNum" sz="quarter" idx="12"/>
          </p:nvPr>
        </p:nvSpPr>
        <p:spPr/>
        <p:txBody>
          <a:bodyPr/>
          <a:lstStyle>
            <a:lvl1pPr>
              <a:defRPr/>
            </a:lvl1pPr>
          </a:lstStyle>
          <a:p>
            <a:pPr>
              <a:defRPr/>
            </a:pPr>
            <a:fld id="{FD6D40E1-36B8-6E46-8561-673496C31A60}" type="slidenum">
              <a:rPr lang="en-US"/>
              <a:pPr>
                <a:defRPr/>
              </a:pPr>
              <a:t>‹#›</a:t>
            </a:fld>
            <a:endParaRPr lang="en-US"/>
          </a:p>
        </p:txBody>
      </p:sp>
    </p:spTree>
  </p:cSld>
  <p:clrMapOvr>
    <a:masterClrMapping/>
  </p:clrMapOvr>
  <p:transition xmlns:p14="http://schemas.microsoft.com/office/powerpoint/2010/main">
    <p:wipe dir="d"/>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US"/>
          </a:p>
        </p:txBody>
      </p:sp>
      <p:sp>
        <p:nvSpPr>
          <p:cNvPr id="6" name="Footer Placeholder 4"/>
          <p:cNvSpPr>
            <a:spLocks noGrp="1"/>
          </p:cNvSpPr>
          <p:nvPr>
            <p:ph type="ftr" sz="quarter" idx="11"/>
          </p:nvPr>
        </p:nvSpPr>
        <p:spPr/>
        <p:txBody>
          <a:bodyPr/>
          <a:lstStyle>
            <a:lvl1pPr>
              <a:defRPr/>
            </a:lvl1pPr>
          </a:lstStyle>
          <a:p>
            <a:pPr>
              <a:defRPr/>
            </a:pPr>
            <a:r>
              <a:rPr lang="en-US"/>
              <a:t>Innovation through Partnerships</a:t>
            </a:r>
          </a:p>
        </p:txBody>
      </p:sp>
      <p:sp>
        <p:nvSpPr>
          <p:cNvPr id="7" name="Slide Number Placeholder 5"/>
          <p:cNvSpPr>
            <a:spLocks noGrp="1"/>
          </p:cNvSpPr>
          <p:nvPr>
            <p:ph type="sldNum" sz="quarter" idx="12"/>
          </p:nvPr>
        </p:nvSpPr>
        <p:spPr/>
        <p:txBody>
          <a:bodyPr/>
          <a:lstStyle>
            <a:lvl1pPr>
              <a:defRPr/>
            </a:lvl1pPr>
          </a:lstStyle>
          <a:p>
            <a:pPr>
              <a:defRPr/>
            </a:pPr>
            <a:fld id="{7091A14F-132A-5944-A4A0-819188638607}" type="slidenum">
              <a:rPr lang="en-US"/>
              <a:pPr>
                <a:defRPr/>
              </a:pPr>
              <a:t>‹#›</a:t>
            </a:fld>
            <a:endParaRPr lang="en-US"/>
          </a:p>
        </p:txBody>
      </p:sp>
    </p:spTree>
  </p:cSld>
  <p:clrMapOvr>
    <a:masterClrMapping/>
  </p:clrMapOvr>
  <p:transition xmlns:p14="http://schemas.microsoft.com/office/powerpoint/2010/main">
    <p:wipe dir="d"/>
  </p:transition>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theme" Target="../theme/theme1.xml"/><Relationship Id="rId16" Type="http://schemas.openxmlformats.org/officeDocument/2006/relationships/image" Target="../media/image1.pn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25.xml"/><Relationship Id="rId12" Type="http://schemas.openxmlformats.org/officeDocument/2006/relationships/slideLayout" Target="../slideLayouts/slideLayout26.xml"/><Relationship Id="rId13" Type="http://schemas.openxmlformats.org/officeDocument/2006/relationships/theme" Target="../theme/theme2.xml"/><Relationship Id="rId14" Type="http://schemas.openxmlformats.org/officeDocument/2006/relationships/image" Target="../media/image2.png"/><Relationship Id="rId1" Type="http://schemas.openxmlformats.org/officeDocument/2006/relationships/slideLayout" Target="../slideLayouts/slideLayout15.xml"/><Relationship Id="rId2" Type="http://schemas.openxmlformats.org/officeDocument/2006/relationships/slideLayout" Target="../slideLayouts/slideLayout16.xml"/><Relationship Id="rId3" Type="http://schemas.openxmlformats.org/officeDocument/2006/relationships/slideLayout" Target="../slideLayouts/slideLayout17.xml"/><Relationship Id="rId4" Type="http://schemas.openxmlformats.org/officeDocument/2006/relationships/slideLayout" Target="../slideLayouts/slideLayout18.xml"/><Relationship Id="rId5" Type="http://schemas.openxmlformats.org/officeDocument/2006/relationships/slideLayout" Target="../slideLayouts/slideLayout19.xml"/><Relationship Id="rId6" Type="http://schemas.openxmlformats.org/officeDocument/2006/relationships/slideLayout" Target="../slideLayouts/slideLayout20.xml"/><Relationship Id="rId7" Type="http://schemas.openxmlformats.org/officeDocument/2006/relationships/slideLayout" Target="../slideLayouts/slideLayout21.xml"/><Relationship Id="rId8" Type="http://schemas.openxmlformats.org/officeDocument/2006/relationships/slideLayout" Target="../slideLayouts/slideLayout22.xml"/><Relationship Id="rId9" Type="http://schemas.openxmlformats.org/officeDocument/2006/relationships/slideLayout" Target="../slideLayouts/slideLayout23.xml"/><Relationship Id="rId10" Type="http://schemas.openxmlformats.org/officeDocument/2006/relationships/slideLayout" Target="../slideLayouts/slideLayout2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latin typeface="Comic Sans MS" pitchFamily="66" charset="0"/>
              </a:defRPr>
            </a:lvl1pPr>
          </a:lstStyle>
          <a:p>
            <a:pPr>
              <a:defRPr/>
            </a:pPr>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latin typeface="Comic Sans MS" pitchFamily="66" charset="0"/>
              </a:defRPr>
            </a:lvl1pPr>
          </a:lstStyle>
          <a:p>
            <a:pPr>
              <a:defRPr/>
            </a:pPr>
            <a:r>
              <a:rPr lang="en-US"/>
              <a:t>Innovation through Partnerships</a:t>
            </a: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defRPr>
            </a:lvl1pPr>
          </a:lstStyle>
          <a:p>
            <a:pPr>
              <a:defRPr/>
            </a:pPr>
            <a:fld id="{C3F346AA-F5FE-3F4C-842B-1BF08474E0D2}" type="slidenum">
              <a:rPr lang="en-US"/>
              <a:pPr>
                <a:defRPr/>
              </a:pPr>
              <a:t>‹#›</a:t>
            </a:fld>
            <a:endParaRPr lang="en-US"/>
          </a:p>
        </p:txBody>
      </p:sp>
      <p:pic>
        <p:nvPicPr>
          <p:cNvPr id="1031" name="Picture 21" descr="blue NSF Logo"/>
          <p:cNvPicPr>
            <a:picLocks noChangeAspect="1" noChangeArrowheads="1"/>
          </p:cNvPicPr>
          <p:nvPr userDrawn="1"/>
        </p:nvPicPr>
        <p:blipFill>
          <a:blip r:embed="rId16"/>
          <a:srcRect l="5927" b="6487"/>
          <a:stretch>
            <a:fillRect/>
          </a:stretch>
        </p:blipFill>
        <p:spPr bwMode="auto">
          <a:xfrm>
            <a:off x="0" y="5984875"/>
            <a:ext cx="904875" cy="827088"/>
          </a:xfrm>
          <a:prstGeom prst="rect">
            <a:avLst/>
          </a:prstGeom>
          <a:noFill/>
          <a:ln w="9525">
            <a:noFill/>
            <a:miter lim="800000"/>
            <a:headEnd/>
            <a:tailEnd/>
          </a:ln>
        </p:spPr>
      </p:pic>
      <p:sp>
        <p:nvSpPr>
          <p:cNvPr id="8" name="Rectangle 22"/>
          <p:cNvSpPr>
            <a:spLocks noChangeArrowheads="1"/>
          </p:cNvSpPr>
          <p:nvPr userDrawn="1"/>
        </p:nvSpPr>
        <p:spPr bwMode="auto">
          <a:xfrm rot="10800000">
            <a:off x="3175" y="-15875"/>
            <a:ext cx="914400" cy="5942013"/>
          </a:xfrm>
          <a:prstGeom prst="rect">
            <a:avLst/>
          </a:prstGeom>
          <a:solidFill>
            <a:srgbClr val="0033CC"/>
          </a:solidFill>
          <a:ln w="9525">
            <a:noFill/>
            <a:miter lim="800000"/>
            <a:headEnd/>
            <a:tailEnd/>
          </a:ln>
          <a:effectLst/>
        </p:spPr>
        <p:txBody>
          <a:bodyPr vert="eaVert" wrap="none" anchor="ctr">
            <a:prstTxWarp prst="textNoShape">
              <a:avLst/>
            </a:prstTxWarp>
          </a:bodyPr>
          <a:lstStyle/>
          <a:p>
            <a:pPr algn="ctr">
              <a:spcBef>
                <a:spcPct val="50000"/>
              </a:spcBef>
              <a:defRPr/>
            </a:pPr>
            <a:r>
              <a:rPr lang="en-US" sz="3200" b="0">
                <a:solidFill>
                  <a:schemeClr val="bg1"/>
                </a:solidFill>
                <a:latin typeface="Times New Roman" charset="0"/>
              </a:rPr>
              <a:t>National Science Foundation</a:t>
            </a:r>
            <a:br>
              <a:rPr lang="en-US" sz="3200" b="0">
                <a:solidFill>
                  <a:schemeClr val="bg1"/>
                </a:solidFill>
                <a:latin typeface="Times New Roman" charset="0"/>
              </a:rPr>
            </a:br>
            <a:r>
              <a:rPr lang="en-US" sz="2000" b="0">
                <a:solidFill>
                  <a:schemeClr val="bg1"/>
                </a:solidFill>
                <a:latin typeface="Times New Roman" charset="0"/>
              </a:rPr>
              <a:t>WHERE DISCOVERIES BEGIN</a:t>
            </a:r>
            <a:endParaRPr lang="en-US" sz="2000">
              <a:latin typeface="Times New Roman" charset="0"/>
            </a:endParaRPr>
          </a:p>
        </p:txBody>
      </p:sp>
    </p:spTree>
  </p:cSld>
  <p:clrMap bg1="lt1" tx1="dk1" bg2="lt2" tx2="dk2" accent1="accent1" accent2="accent2" accent3="accent3" accent4="accent4" accent5="accent5" accent6="accent6" hlink="hlink" folHlink="folHlink"/>
  <p:sldLayoutIdLst>
    <p:sldLayoutId id="2147484240" r:id="rId1"/>
    <p:sldLayoutId id="2147484230" r:id="rId2"/>
    <p:sldLayoutId id="2147484231" r:id="rId3"/>
    <p:sldLayoutId id="2147484232" r:id="rId4"/>
    <p:sldLayoutId id="2147484233" r:id="rId5"/>
    <p:sldLayoutId id="2147484234" r:id="rId6"/>
    <p:sldLayoutId id="2147484235" r:id="rId7"/>
    <p:sldLayoutId id="2147484236" r:id="rId8"/>
    <p:sldLayoutId id="2147484237" r:id="rId9"/>
    <p:sldLayoutId id="2147484238" r:id="rId10"/>
    <p:sldLayoutId id="2147484239" r:id="rId11"/>
    <p:sldLayoutId id="2147484254" r:id="rId12"/>
    <p:sldLayoutId id="2147484255" r:id="rId13"/>
    <p:sldLayoutId id="2147484256" r:id="rId14"/>
  </p:sldLayoutIdLst>
  <p:transition xmlns:p14="http://schemas.microsoft.com/office/powerpoint/2010/main">
    <p:wipe dir="d"/>
  </p:transition>
  <p:timing>
    <p:tnLst>
      <p:par>
        <p:cTn xmlns:p14="http://schemas.microsoft.com/office/powerpoint/2010/main" id="1" dur="indefinite" restart="never" nodeType="tmRoot"/>
      </p:par>
    </p:tnLst>
  </p:timing>
  <p:hf hdr="0" dt="0"/>
  <p:txStyles>
    <p:titleStyle>
      <a:lvl1pPr algn="ctr" rtl="0" eaLnBrk="0" fontAlgn="base" hangingPunct="0">
        <a:spcBef>
          <a:spcPct val="0"/>
        </a:spcBef>
        <a:spcAft>
          <a:spcPct val="0"/>
        </a:spcAft>
        <a:defRPr sz="4400" kern="1200">
          <a:solidFill>
            <a:schemeClr val="tx1"/>
          </a:solidFill>
          <a:latin typeface="+mj-lt"/>
          <a:ea typeface="ＭＳ Ｐゴシック" charset="-128"/>
          <a:cs typeface="ＭＳ Ｐゴシック" charset="-128"/>
        </a:defRPr>
      </a:lvl1pPr>
      <a:lvl2pPr algn="ctr" rtl="0" eaLnBrk="0" fontAlgn="base" hangingPunct="0">
        <a:spcBef>
          <a:spcPct val="0"/>
        </a:spcBef>
        <a:spcAft>
          <a:spcPct val="0"/>
        </a:spcAft>
        <a:defRPr sz="4400">
          <a:solidFill>
            <a:schemeClr val="tx1"/>
          </a:solidFill>
          <a:latin typeface="Calibri" pitchFamily="34" charset="0"/>
          <a:ea typeface="ＭＳ Ｐゴシック" charset="-128"/>
          <a:cs typeface="ＭＳ Ｐゴシック" charset="-128"/>
        </a:defRPr>
      </a:lvl2pPr>
      <a:lvl3pPr algn="ctr" rtl="0" eaLnBrk="0" fontAlgn="base" hangingPunct="0">
        <a:spcBef>
          <a:spcPct val="0"/>
        </a:spcBef>
        <a:spcAft>
          <a:spcPct val="0"/>
        </a:spcAft>
        <a:defRPr sz="4400">
          <a:solidFill>
            <a:schemeClr val="tx1"/>
          </a:solidFill>
          <a:latin typeface="Calibri" pitchFamily="34" charset="0"/>
          <a:ea typeface="ＭＳ Ｐゴシック" charset="-128"/>
          <a:cs typeface="ＭＳ Ｐゴシック" charset="-128"/>
        </a:defRPr>
      </a:lvl3pPr>
      <a:lvl4pPr algn="ctr" rtl="0" eaLnBrk="0" fontAlgn="base" hangingPunct="0">
        <a:spcBef>
          <a:spcPct val="0"/>
        </a:spcBef>
        <a:spcAft>
          <a:spcPct val="0"/>
        </a:spcAft>
        <a:defRPr sz="4400">
          <a:solidFill>
            <a:schemeClr val="tx1"/>
          </a:solidFill>
          <a:latin typeface="Calibri" pitchFamily="34" charset="0"/>
          <a:ea typeface="ＭＳ Ｐゴシック" charset="-128"/>
          <a:cs typeface="ＭＳ Ｐゴシック" charset="-128"/>
        </a:defRPr>
      </a:lvl4pPr>
      <a:lvl5pPr algn="ctr" rtl="0" eaLnBrk="0" fontAlgn="base" hangingPunct="0">
        <a:spcBef>
          <a:spcPct val="0"/>
        </a:spcBef>
        <a:spcAft>
          <a:spcPct val="0"/>
        </a:spcAft>
        <a:defRPr sz="4400">
          <a:solidFill>
            <a:schemeClr val="tx1"/>
          </a:solidFill>
          <a:latin typeface="Calibri" pitchFamily="34" charset="0"/>
          <a:ea typeface="ＭＳ Ｐゴシック" charset="-128"/>
          <a:cs typeface="ＭＳ Ｐゴシック" charset="-128"/>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ＭＳ Ｐゴシック" charset="-128"/>
          <a:cs typeface="ＭＳ Ｐゴシック" charset="-128"/>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ＭＳ Ｐゴシック" charset="-128"/>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ＭＳ Ｐゴシック" charset="-128"/>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ＭＳ Ｐゴシック" charset="-128"/>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ＭＳ Ｐゴシック" charset="-128"/>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4"/>
          <a:srcRect/>
          <a:stretch>
            <a:fillRect/>
          </a:stretch>
        </a:blipFill>
        <a:effectLst/>
      </p:bgPr>
    </p:bg>
    <p:spTree>
      <p:nvGrpSpPr>
        <p:cNvPr id="1" name=""/>
        <p:cNvGrpSpPr/>
        <p:nvPr/>
      </p:nvGrpSpPr>
      <p:grpSpPr>
        <a:xfrm>
          <a:off x="0" y="0"/>
          <a:ext cx="0" cy="0"/>
          <a:chOff x="0" y="0"/>
          <a:chExt cx="0" cy="0"/>
        </a:xfrm>
      </p:grpSpPr>
      <p:sp>
        <p:nvSpPr>
          <p:cNvPr id="14338" name="Title Placeholder 21"/>
          <p:cNvSpPr>
            <a:spLocks noGrp="1"/>
          </p:cNvSpPr>
          <p:nvPr>
            <p:ph type="title"/>
          </p:nvPr>
        </p:nvSpPr>
        <p:spPr bwMode="auto">
          <a:xfrm>
            <a:off x="914400" y="268288"/>
            <a:ext cx="7772400" cy="1398587"/>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4339" name="Text Placeholder 12"/>
          <p:cNvSpPr>
            <a:spLocks noGrp="1"/>
          </p:cNvSpPr>
          <p:nvPr>
            <p:ph type="body" idx="1"/>
          </p:nvPr>
        </p:nvSpPr>
        <p:spPr bwMode="auto">
          <a:xfrm>
            <a:off x="457200" y="1882775"/>
            <a:ext cx="8229600" cy="45720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4" name="Date Placeholder 13"/>
          <p:cNvSpPr>
            <a:spLocks noGrp="1"/>
          </p:cNvSpPr>
          <p:nvPr>
            <p:ph type="dt" sz="half" idx="2"/>
          </p:nvPr>
        </p:nvSpPr>
        <p:spPr>
          <a:xfrm>
            <a:off x="4791075" y="6481763"/>
            <a:ext cx="2133600" cy="301625"/>
          </a:xfrm>
          <a:prstGeom prst="rect">
            <a:avLst/>
          </a:prstGeom>
        </p:spPr>
        <p:txBody>
          <a:bodyPr vert="horz" wrap="square" lIns="91440" tIns="45720" rIns="91440" bIns="45720" numCol="1" anchor="b" anchorCtr="0" compatLnSpc="1">
            <a:prstTxWarp prst="textNoShape">
              <a:avLst/>
            </a:prstTxWarp>
          </a:bodyPr>
          <a:lstStyle>
            <a:lvl1pPr>
              <a:defRPr sz="1000" b="0">
                <a:solidFill>
                  <a:srgbClr val="FFFFFF"/>
                </a:solidFill>
                <a:latin typeface="Century Gothic" pitchFamily="34" charset="0"/>
              </a:defRPr>
            </a:lvl1pPr>
          </a:lstStyle>
          <a:p>
            <a:pPr>
              <a:defRPr/>
            </a:pPr>
            <a:endParaRPr lang="en-US"/>
          </a:p>
        </p:txBody>
      </p:sp>
      <p:sp>
        <p:nvSpPr>
          <p:cNvPr id="3" name="Footer Placeholder 2"/>
          <p:cNvSpPr>
            <a:spLocks noGrp="1"/>
          </p:cNvSpPr>
          <p:nvPr>
            <p:ph type="ftr" sz="quarter" idx="3"/>
          </p:nvPr>
        </p:nvSpPr>
        <p:spPr>
          <a:xfrm>
            <a:off x="457200" y="6481763"/>
            <a:ext cx="4259263" cy="301625"/>
          </a:xfrm>
          <a:prstGeom prst="rect">
            <a:avLst/>
          </a:prstGeom>
        </p:spPr>
        <p:txBody>
          <a:bodyPr vert="horz" wrap="square" lIns="91440" tIns="45720" rIns="91440" bIns="45720" numCol="1" anchor="b" anchorCtr="0" compatLnSpc="1">
            <a:prstTxWarp prst="textNoShape">
              <a:avLst/>
            </a:prstTxWarp>
          </a:bodyPr>
          <a:lstStyle>
            <a:lvl1pPr>
              <a:defRPr sz="1200" b="0">
                <a:solidFill>
                  <a:srgbClr val="FFFFFF"/>
                </a:solidFill>
                <a:latin typeface="Century Gothic" pitchFamily="34" charset="0"/>
              </a:defRPr>
            </a:lvl1pPr>
          </a:lstStyle>
          <a:p>
            <a:pPr>
              <a:defRPr/>
            </a:pPr>
            <a:r>
              <a:rPr lang="en-US"/>
              <a:t>Directorate for Engineering</a:t>
            </a:r>
          </a:p>
        </p:txBody>
      </p:sp>
      <p:sp>
        <p:nvSpPr>
          <p:cNvPr id="23" name="Slide Number Placeholder 22"/>
          <p:cNvSpPr>
            <a:spLocks noGrp="1"/>
          </p:cNvSpPr>
          <p:nvPr>
            <p:ph type="sldNum" sz="quarter" idx="4"/>
          </p:nvPr>
        </p:nvSpPr>
        <p:spPr>
          <a:xfrm>
            <a:off x="8183563" y="6481763"/>
            <a:ext cx="503237" cy="301625"/>
          </a:xfrm>
          <a:prstGeom prst="rect">
            <a:avLst/>
          </a:prstGeom>
        </p:spPr>
        <p:txBody>
          <a:bodyPr vert="horz" wrap="square" lIns="91440" tIns="45720" rIns="91440" bIns="45720" numCol="1" anchor="b" anchorCtr="0" compatLnSpc="1">
            <a:prstTxWarp prst="textNoShape">
              <a:avLst/>
            </a:prstTxWarp>
          </a:bodyPr>
          <a:lstStyle>
            <a:lvl1pPr algn="r">
              <a:defRPr sz="1200" b="0">
                <a:solidFill>
                  <a:srgbClr val="FFFFFF"/>
                </a:solidFill>
                <a:latin typeface="Century Gothic" charset="0"/>
              </a:defRPr>
            </a:lvl1pPr>
          </a:lstStyle>
          <a:p>
            <a:pPr>
              <a:defRPr/>
            </a:pPr>
            <a:fld id="{884B5E56-C6D1-1546-85FC-F36D9CC3D8C6}" type="slidenum">
              <a:rPr lang="en-US"/>
              <a:pPr>
                <a:defRPr/>
              </a:pPr>
              <a:t>‹#›</a:t>
            </a:fld>
            <a:endParaRPr lang="en-US"/>
          </a:p>
        </p:txBody>
      </p:sp>
    </p:spTree>
  </p:cSld>
  <p:clrMap bg1="dk2" tx1="lt1" bg2="dk1" tx2="lt2" accent1="accent1" accent2="accent2" accent3="accent3" accent4="accent4" accent5="accent5" accent6="accent6" hlink="hlink" folHlink="folHlink"/>
  <p:sldLayoutIdLst>
    <p:sldLayoutId id="2147484242" r:id="rId1"/>
    <p:sldLayoutId id="2147484243" r:id="rId2"/>
    <p:sldLayoutId id="2147484244" r:id="rId3"/>
    <p:sldLayoutId id="2147484245" r:id="rId4"/>
    <p:sldLayoutId id="2147484246" r:id="rId5"/>
    <p:sldLayoutId id="2147484247" r:id="rId6"/>
    <p:sldLayoutId id="2147484248" r:id="rId7"/>
    <p:sldLayoutId id="2147484249" r:id="rId8"/>
    <p:sldLayoutId id="2147484250" r:id="rId9"/>
    <p:sldLayoutId id="2147484251" r:id="rId10"/>
    <p:sldLayoutId id="2147484252" r:id="rId11"/>
    <p:sldLayoutId id="2147484253" r:id="rId12"/>
  </p:sldLayoutIdLst>
  <p:transition xmlns:p14="http://schemas.microsoft.com/office/powerpoint/2010/main"/>
  <p:timing>
    <p:tnLst>
      <p:par>
        <p:cTn xmlns:p14="http://schemas.microsoft.com/office/powerpoint/2010/main" id="1" dur="indefinite" restart="never" nodeType="tmRoot"/>
      </p:par>
    </p:tnLst>
  </p:timing>
  <p:hf hdr="0" dt="0"/>
  <p:txStyles>
    <p:titleStyle>
      <a:lvl1pPr marL="484188" indent="-484188" algn="r" rtl="0" eaLnBrk="0" fontAlgn="base" hangingPunct="0">
        <a:spcBef>
          <a:spcPct val="0"/>
        </a:spcBef>
        <a:spcAft>
          <a:spcPct val="0"/>
        </a:spcAft>
        <a:defRPr sz="4200" b="1">
          <a:solidFill>
            <a:schemeClr val="tx2"/>
          </a:solidFill>
          <a:latin typeface="+mj-lt"/>
          <a:ea typeface="ＭＳ Ｐゴシック" charset="-128"/>
          <a:cs typeface="ＭＳ Ｐゴシック"/>
        </a:defRPr>
      </a:lvl1pPr>
      <a:lvl2pPr marL="484188" indent="-484188" algn="r" rtl="0" eaLnBrk="0" fontAlgn="base" hangingPunct="0">
        <a:spcBef>
          <a:spcPct val="0"/>
        </a:spcBef>
        <a:spcAft>
          <a:spcPct val="0"/>
        </a:spcAft>
        <a:defRPr sz="4200" b="1">
          <a:solidFill>
            <a:schemeClr val="tx2"/>
          </a:solidFill>
          <a:latin typeface="Century Gothic" pitchFamily="-109" charset="0"/>
          <a:ea typeface="ＭＳ Ｐゴシック" charset="-128"/>
          <a:cs typeface="ＭＳ Ｐゴシック"/>
        </a:defRPr>
      </a:lvl2pPr>
      <a:lvl3pPr marL="484188" indent="-484188" algn="r" rtl="0" eaLnBrk="0" fontAlgn="base" hangingPunct="0">
        <a:spcBef>
          <a:spcPct val="0"/>
        </a:spcBef>
        <a:spcAft>
          <a:spcPct val="0"/>
        </a:spcAft>
        <a:defRPr sz="4200" b="1">
          <a:solidFill>
            <a:schemeClr val="tx2"/>
          </a:solidFill>
          <a:latin typeface="Century Gothic" pitchFamily="-109" charset="0"/>
          <a:ea typeface="ＭＳ Ｐゴシック" charset="-128"/>
          <a:cs typeface="ＭＳ Ｐゴシック"/>
        </a:defRPr>
      </a:lvl3pPr>
      <a:lvl4pPr marL="484188" indent="-484188" algn="r" rtl="0" eaLnBrk="0" fontAlgn="base" hangingPunct="0">
        <a:spcBef>
          <a:spcPct val="0"/>
        </a:spcBef>
        <a:spcAft>
          <a:spcPct val="0"/>
        </a:spcAft>
        <a:defRPr sz="4200" b="1">
          <a:solidFill>
            <a:schemeClr val="tx2"/>
          </a:solidFill>
          <a:latin typeface="Century Gothic" pitchFamily="-109" charset="0"/>
          <a:ea typeface="ＭＳ Ｐゴシック" charset="-128"/>
          <a:cs typeface="ＭＳ Ｐゴシック"/>
        </a:defRPr>
      </a:lvl4pPr>
      <a:lvl5pPr marL="484188" indent="-484188" algn="r" rtl="0" eaLnBrk="0" fontAlgn="base" hangingPunct="0">
        <a:spcBef>
          <a:spcPct val="0"/>
        </a:spcBef>
        <a:spcAft>
          <a:spcPct val="0"/>
        </a:spcAft>
        <a:defRPr sz="4200" b="1">
          <a:solidFill>
            <a:schemeClr val="tx2"/>
          </a:solidFill>
          <a:latin typeface="Century Gothic" pitchFamily="-109" charset="0"/>
          <a:ea typeface="ＭＳ Ｐゴシック" charset="-128"/>
          <a:cs typeface="ＭＳ Ｐゴシック"/>
        </a:defRPr>
      </a:lvl5pPr>
      <a:lvl6pPr marL="941388" indent="-484188" algn="r" rtl="0" fontAlgn="base">
        <a:spcBef>
          <a:spcPct val="0"/>
        </a:spcBef>
        <a:spcAft>
          <a:spcPct val="0"/>
        </a:spcAft>
        <a:defRPr sz="4200" b="1">
          <a:solidFill>
            <a:schemeClr val="tx2"/>
          </a:solidFill>
          <a:latin typeface="Century Gothic" pitchFamily="-109" charset="0"/>
        </a:defRPr>
      </a:lvl6pPr>
      <a:lvl7pPr marL="1398588" indent="-484188" algn="r" rtl="0" fontAlgn="base">
        <a:spcBef>
          <a:spcPct val="0"/>
        </a:spcBef>
        <a:spcAft>
          <a:spcPct val="0"/>
        </a:spcAft>
        <a:defRPr sz="4200" b="1">
          <a:solidFill>
            <a:schemeClr val="tx2"/>
          </a:solidFill>
          <a:latin typeface="Century Gothic" pitchFamily="-109" charset="0"/>
        </a:defRPr>
      </a:lvl7pPr>
      <a:lvl8pPr marL="1855788" indent="-484188" algn="r" rtl="0" fontAlgn="base">
        <a:spcBef>
          <a:spcPct val="0"/>
        </a:spcBef>
        <a:spcAft>
          <a:spcPct val="0"/>
        </a:spcAft>
        <a:defRPr sz="4200" b="1">
          <a:solidFill>
            <a:schemeClr val="tx2"/>
          </a:solidFill>
          <a:latin typeface="Century Gothic" pitchFamily="-109" charset="0"/>
        </a:defRPr>
      </a:lvl8pPr>
      <a:lvl9pPr marL="2312988" indent="-484188" algn="r" rtl="0" fontAlgn="base">
        <a:spcBef>
          <a:spcPct val="0"/>
        </a:spcBef>
        <a:spcAft>
          <a:spcPct val="0"/>
        </a:spcAft>
        <a:defRPr sz="4200" b="1">
          <a:solidFill>
            <a:schemeClr val="tx2"/>
          </a:solidFill>
          <a:latin typeface="Century Gothic" pitchFamily="-109" charset="0"/>
        </a:defRPr>
      </a:lvl9pPr>
    </p:titleStyle>
    <p:bodyStyle>
      <a:lvl1pPr marL="447675" indent="-382588" algn="l" rtl="0" eaLnBrk="0" fontAlgn="base" hangingPunct="0">
        <a:spcBef>
          <a:spcPct val="20000"/>
        </a:spcBef>
        <a:spcAft>
          <a:spcPct val="0"/>
        </a:spcAft>
        <a:buClr>
          <a:schemeClr val="accent1"/>
        </a:buClr>
        <a:buSzPct val="80000"/>
        <a:buFont typeface="Wingdings 2" charset="2"/>
        <a:buChar char=""/>
        <a:defRPr sz="3000">
          <a:solidFill>
            <a:schemeClr val="tx1"/>
          </a:solidFill>
          <a:latin typeface="+mn-lt"/>
          <a:ea typeface="ＭＳ Ｐゴシック" charset="-128"/>
          <a:cs typeface="ＭＳ Ｐゴシック"/>
        </a:defRPr>
      </a:lvl1pPr>
      <a:lvl2pPr marL="822325" indent="-285750" algn="l" rtl="0" eaLnBrk="0" fontAlgn="base" hangingPunct="0">
        <a:spcBef>
          <a:spcPct val="20000"/>
        </a:spcBef>
        <a:spcAft>
          <a:spcPct val="0"/>
        </a:spcAft>
        <a:buClr>
          <a:schemeClr val="accent1"/>
        </a:buClr>
        <a:buSzPct val="95000"/>
        <a:buFont typeface="Verdana" charset="0"/>
        <a:buChar char="›"/>
        <a:defRPr sz="2600">
          <a:solidFill>
            <a:schemeClr val="tx1"/>
          </a:solidFill>
          <a:latin typeface="+mn-lt"/>
          <a:ea typeface="ＭＳ Ｐゴシック" charset="-128"/>
          <a:cs typeface="ＭＳ Ｐゴシック"/>
        </a:defRPr>
      </a:lvl2pPr>
      <a:lvl3pPr marL="1104900" indent="-228600" algn="l" rtl="0" eaLnBrk="0" fontAlgn="base" hangingPunct="0">
        <a:spcBef>
          <a:spcPct val="20000"/>
        </a:spcBef>
        <a:spcAft>
          <a:spcPct val="0"/>
        </a:spcAft>
        <a:buClr>
          <a:schemeClr val="accent1"/>
        </a:buClr>
        <a:buFont typeface="Wingdings 2" charset="2"/>
        <a:buChar char=""/>
        <a:defRPr sz="2400">
          <a:solidFill>
            <a:schemeClr val="tx1"/>
          </a:solidFill>
          <a:latin typeface="+mn-lt"/>
          <a:ea typeface="ＭＳ Ｐゴシック" charset="-128"/>
          <a:cs typeface="ＭＳ Ｐゴシック"/>
        </a:defRPr>
      </a:lvl3pPr>
      <a:lvl4pPr marL="1371600" indent="-209550" algn="l" rtl="0" eaLnBrk="0" fontAlgn="base" hangingPunct="0">
        <a:spcBef>
          <a:spcPct val="20000"/>
        </a:spcBef>
        <a:spcAft>
          <a:spcPct val="0"/>
        </a:spcAft>
        <a:buClr>
          <a:schemeClr val="accent1"/>
        </a:buClr>
        <a:buFont typeface="Wingdings 2" charset="2"/>
        <a:buChar char=""/>
        <a:defRPr sz="2000">
          <a:solidFill>
            <a:schemeClr val="tx1"/>
          </a:solidFill>
          <a:latin typeface="+mn-lt"/>
          <a:ea typeface="ＭＳ Ｐゴシック" charset="-128"/>
          <a:cs typeface="ＭＳ Ｐゴシック"/>
        </a:defRPr>
      </a:lvl4pPr>
      <a:lvl5pPr marL="1600200" indent="-209550" algn="l" rtl="0" eaLnBrk="0" fontAlgn="base" hangingPunct="0">
        <a:spcBef>
          <a:spcPct val="20000"/>
        </a:spcBef>
        <a:spcAft>
          <a:spcPct val="0"/>
        </a:spcAft>
        <a:buClr>
          <a:srgbClr val="B4D6F8"/>
        </a:buClr>
        <a:buFont typeface="Wingdings 2" charset="2"/>
        <a:buChar char=""/>
        <a:defRPr sz="1900">
          <a:solidFill>
            <a:schemeClr val="tx1"/>
          </a:solidFill>
          <a:latin typeface="+mn-lt"/>
          <a:ea typeface="ＭＳ Ｐゴシック" charset="-128"/>
          <a:cs typeface="ＭＳ Ｐゴシック"/>
        </a:defRPr>
      </a:lvl5pPr>
      <a:lvl6pPr marL="2057400" indent="-209550" algn="l" rtl="0" fontAlgn="base">
        <a:spcBef>
          <a:spcPct val="20000"/>
        </a:spcBef>
        <a:spcAft>
          <a:spcPct val="0"/>
        </a:spcAft>
        <a:buClr>
          <a:srgbClr val="B4D6F8"/>
        </a:buClr>
        <a:buFont typeface="Wingdings 2" pitchFamily="-109" charset="2"/>
        <a:buChar char=""/>
        <a:defRPr sz="1900">
          <a:solidFill>
            <a:schemeClr val="tx1"/>
          </a:solidFill>
          <a:latin typeface="+mn-lt"/>
          <a:ea typeface="ＭＳ Ｐゴシック" pitchFamily="-109" charset="-128"/>
        </a:defRPr>
      </a:lvl6pPr>
      <a:lvl7pPr marL="2514600" indent="-209550" algn="l" rtl="0" fontAlgn="base">
        <a:spcBef>
          <a:spcPct val="20000"/>
        </a:spcBef>
        <a:spcAft>
          <a:spcPct val="0"/>
        </a:spcAft>
        <a:buClr>
          <a:srgbClr val="B4D6F8"/>
        </a:buClr>
        <a:buFont typeface="Wingdings 2" pitchFamily="-109" charset="2"/>
        <a:buChar char=""/>
        <a:defRPr sz="1900">
          <a:solidFill>
            <a:schemeClr val="tx1"/>
          </a:solidFill>
          <a:latin typeface="+mn-lt"/>
          <a:ea typeface="ＭＳ Ｐゴシック" pitchFamily="-109" charset="-128"/>
        </a:defRPr>
      </a:lvl7pPr>
      <a:lvl8pPr marL="2971800" indent="-209550" algn="l" rtl="0" fontAlgn="base">
        <a:spcBef>
          <a:spcPct val="20000"/>
        </a:spcBef>
        <a:spcAft>
          <a:spcPct val="0"/>
        </a:spcAft>
        <a:buClr>
          <a:srgbClr val="B4D6F8"/>
        </a:buClr>
        <a:buFont typeface="Wingdings 2" pitchFamily="-109" charset="2"/>
        <a:buChar char=""/>
        <a:defRPr sz="1900">
          <a:solidFill>
            <a:schemeClr val="tx1"/>
          </a:solidFill>
          <a:latin typeface="+mn-lt"/>
          <a:ea typeface="ＭＳ Ｐゴシック" pitchFamily="-109" charset="-128"/>
        </a:defRPr>
      </a:lvl8pPr>
      <a:lvl9pPr marL="3429000" indent="-209550" algn="l" rtl="0" fontAlgn="base">
        <a:spcBef>
          <a:spcPct val="20000"/>
        </a:spcBef>
        <a:spcAft>
          <a:spcPct val="0"/>
        </a:spcAft>
        <a:buClr>
          <a:srgbClr val="B4D6F8"/>
        </a:buClr>
        <a:buFont typeface="Wingdings 2" pitchFamily="-109" charset="2"/>
        <a:buChar char=""/>
        <a:defRPr sz="1900">
          <a:solidFill>
            <a:schemeClr val="tx1"/>
          </a:solidFill>
          <a:latin typeface="+mn-lt"/>
          <a:ea typeface="ＭＳ Ｐゴシック" pitchFamily="-109"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emf"/></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 Id="rId3" Type="http://schemas.openxmlformats.org/officeDocument/2006/relationships/image" Target="../media/image3.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png"/></Relationships>
</file>

<file path=ppt/slides/_rels/slide20.xml.rels><?xml version="1.0" encoding="UTF-8" standalone="yes"?>
<Relationships xmlns="http://schemas.openxmlformats.org/package/2006/relationships"><Relationship Id="rId3" Type="http://schemas.openxmlformats.org/officeDocument/2006/relationships/image" Target="../media/image10.png"/><Relationship Id="rId4" Type="http://schemas.openxmlformats.org/officeDocument/2006/relationships/image" Target="../media/image11.png"/><Relationship Id="rId5" Type="http://schemas.openxmlformats.org/officeDocument/2006/relationships/image" Target="../media/image12.png"/><Relationship Id="rId6" Type="http://schemas.openxmlformats.org/officeDocument/2006/relationships/image" Target="../media/image13.png"/><Relationship Id="rId7" Type="http://schemas.openxmlformats.org/officeDocument/2006/relationships/image" Target="../media/image14.png"/><Relationship Id="rId8" Type="http://schemas.openxmlformats.org/officeDocument/2006/relationships/image" Target="../media/image15.png"/><Relationship Id="rId9" Type="http://schemas.openxmlformats.org/officeDocument/2006/relationships/image" Target="../media/image16.png"/><Relationship Id="rId10" Type="http://schemas.openxmlformats.org/officeDocument/2006/relationships/image" Target="../media/image17.png"/><Relationship Id="rId1" Type="http://schemas.openxmlformats.org/officeDocument/2006/relationships/slideLayout" Target="../slideLayouts/slideLayout6.xml"/><Relationship Id="rId2" Type="http://schemas.openxmlformats.org/officeDocument/2006/relationships/image" Target="../media/image9.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8.png"/><Relationship Id="rId3" Type="http://schemas.openxmlformats.org/officeDocument/2006/relationships/image" Target="../media/image19.png"/></Relationships>
</file>

<file path=ppt/slides/_rels/slide23.xml.rels><?xml version="1.0" encoding="UTF-8" standalone="yes"?>
<Relationships xmlns="http://schemas.openxmlformats.org/package/2006/relationships"><Relationship Id="rId11" Type="http://schemas.openxmlformats.org/officeDocument/2006/relationships/oleObject" Target="../embeddings/oleObject4.bin"/><Relationship Id="rId12" Type="http://schemas.openxmlformats.org/officeDocument/2006/relationships/image" Target="../media/image23.emf"/><Relationship Id="rId1" Type="http://schemas.openxmlformats.org/officeDocument/2006/relationships/vmlDrawing" Target="../drawings/vmlDrawing1.vml"/><Relationship Id="rId2" Type="http://schemas.openxmlformats.org/officeDocument/2006/relationships/slideLayout" Target="../slideLayouts/slideLayout12.xml"/><Relationship Id="rId3" Type="http://schemas.openxmlformats.org/officeDocument/2006/relationships/image" Target="../media/image24.emf"/><Relationship Id="rId4" Type="http://schemas.openxmlformats.org/officeDocument/2006/relationships/oleObject" Target="../embeddings/oleObject1.bin"/><Relationship Id="rId5" Type="http://schemas.openxmlformats.org/officeDocument/2006/relationships/image" Target="../media/image20.emf"/><Relationship Id="rId6" Type="http://schemas.openxmlformats.org/officeDocument/2006/relationships/image" Target="../media/image25.emf"/><Relationship Id="rId7" Type="http://schemas.openxmlformats.org/officeDocument/2006/relationships/oleObject" Target="../embeddings/oleObject2.bin"/><Relationship Id="rId8" Type="http://schemas.openxmlformats.org/officeDocument/2006/relationships/image" Target="../media/image21.emf"/><Relationship Id="rId9" Type="http://schemas.openxmlformats.org/officeDocument/2006/relationships/oleObject" Target="../embeddings/oleObject3.bin"/><Relationship Id="rId10" Type="http://schemas.openxmlformats.org/officeDocument/2006/relationships/image" Target="../media/image22.emf"/></Relationships>
</file>

<file path=ppt/slides/_rels/slide24.xml.rels><?xml version="1.0" encoding="UTF-8" standalone="yes"?>
<Relationships xmlns="http://schemas.openxmlformats.org/package/2006/relationships"><Relationship Id="rId3" Type="http://schemas.openxmlformats.org/officeDocument/2006/relationships/image" Target="../media/image27.emf"/><Relationship Id="rId4" Type="http://schemas.openxmlformats.org/officeDocument/2006/relationships/oleObject" Target="../embeddings/oleObject5.bin"/><Relationship Id="rId5" Type="http://schemas.openxmlformats.org/officeDocument/2006/relationships/image" Target="../media/image26.emf"/><Relationship Id="rId6" Type="http://schemas.openxmlformats.org/officeDocument/2006/relationships/image" Target="../media/image28.png"/><Relationship Id="rId1" Type="http://schemas.openxmlformats.org/officeDocument/2006/relationships/vmlDrawing" Target="../drawings/vmlDrawing2.vml"/><Relationship Id="rId2"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3" Type="http://schemas.openxmlformats.org/officeDocument/2006/relationships/image" Target="../media/image30.emf"/><Relationship Id="rId4" Type="http://schemas.openxmlformats.org/officeDocument/2006/relationships/image" Target="../media/image31.emf"/><Relationship Id="rId1" Type="http://schemas.openxmlformats.org/officeDocument/2006/relationships/slideLayout" Target="../slideLayouts/slideLayout2.xml"/><Relationship Id="rId2" Type="http://schemas.openxmlformats.org/officeDocument/2006/relationships/image" Target="../media/image29.emf"/></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2.png"/></Relationships>
</file>

<file path=ppt/slides/_rels/slide28.xml.rels><?xml version="1.0" encoding="UTF-8" standalone="yes"?>
<Relationships xmlns="http://schemas.openxmlformats.org/package/2006/relationships"><Relationship Id="rId11" Type="http://schemas.openxmlformats.org/officeDocument/2006/relationships/image" Target="../media/image34.emf"/><Relationship Id="rId12" Type="http://schemas.openxmlformats.org/officeDocument/2006/relationships/image" Target="../media/image35.png"/><Relationship Id="rId13" Type="http://schemas.openxmlformats.org/officeDocument/2006/relationships/image" Target="../media/image36.png"/><Relationship Id="rId1" Type="http://schemas.openxmlformats.org/officeDocument/2006/relationships/vmlDrawing" Target="../drawings/vmlDrawing3.vml"/><Relationship Id="rId2" Type="http://schemas.microsoft.com/office/2007/relationships/media" Target="file://localhost/Users/rlarson/Documents/powerpoint/Colloids/z_movies/Brownian_motion_dilute.avi" TargetMode="External"/><Relationship Id="rId3" Type="http://schemas.openxmlformats.org/officeDocument/2006/relationships/video" Target="file://localhost/Users/rlarson/Documents/powerpoint/Colloids/z_movies/Brownian_motion_dilute.avi" TargetMode="External"/><Relationship Id="rId4" Type="http://schemas.microsoft.com/office/2007/relationships/media" Target="file://localhost/Users/rlarson/Documents/powerpoint/Colloids/z_movies/Colloidal_crystals_dynamics.avi" TargetMode="External"/><Relationship Id="rId5" Type="http://schemas.openxmlformats.org/officeDocument/2006/relationships/video" Target="file://localhost/Users/rlarson/Documents/powerpoint/Colloids/z_movies/Colloidal_crystals_dynamics.avi" TargetMode="External"/><Relationship Id="rId6" Type="http://schemas.openxmlformats.org/officeDocument/2006/relationships/slideLayout" Target="../slideLayouts/slideLayout6.xml"/><Relationship Id="rId7" Type="http://schemas.openxmlformats.org/officeDocument/2006/relationships/notesSlide" Target="../notesSlides/notesSlide4.xml"/><Relationship Id="rId8" Type="http://schemas.openxmlformats.org/officeDocument/2006/relationships/oleObject" Target="../embeddings/oleObject6.bin"/><Relationship Id="rId9" Type="http://schemas.openxmlformats.org/officeDocument/2006/relationships/image" Target="../media/image33.emf"/><Relationship Id="rId10" Type="http://schemas.openxmlformats.org/officeDocument/2006/relationships/oleObject" Target="../embeddings/oleObject7.bin"/></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37.png"/><Relationship Id="rId3" Type="http://schemas.openxmlformats.org/officeDocument/2006/relationships/image" Target="../media/image38.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emf"/></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9.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40.png"/></Relationships>
</file>

<file path=ppt/slides/_rels/slide32.xml.rels><?xml version="1.0" encoding="UTF-8" standalone="yes"?>
<Relationships xmlns="http://schemas.openxmlformats.org/package/2006/relationships"><Relationship Id="rId3" Type="http://schemas.openxmlformats.org/officeDocument/2006/relationships/image" Target="../media/image42.png"/><Relationship Id="rId4" Type="http://schemas.openxmlformats.org/officeDocument/2006/relationships/image" Target="../media/image43.png"/><Relationship Id="rId5" Type="http://schemas.openxmlformats.org/officeDocument/2006/relationships/image" Target="../media/image44.png"/><Relationship Id="rId6" Type="http://schemas.openxmlformats.org/officeDocument/2006/relationships/image" Target="../media/image45.png"/><Relationship Id="rId1" Type="http://schemas.openxmlformats.org/officeDocument/2006/relationships/slideLayout" Target="../slideLayouts/slideLayout2.xml"/><Relationship Id="rId2" Type="http://schemas.openxmlformats.org/officeDocument/2006/relationships/image" Target="../media/image41.png"/></Relationships>
</file>

<file path=ppt/slides/_rels/slide33.xml.rels><?xml version="1.0" encoding="UTF-8" standalone="yes"?>
<Relationships xmlns="http://schemas.openxmlformats.org/package/2006/relationships"><Relationship Id="rId3" Type="http://schemas.openxmlformats.org/officeDocument/2006/relationships/image" Target="../media/image47.png"/><Relationship Id="rId4" Type="http://schemas.openxmlformats.org/officeDocument/2006/relationships/image" Target="../media/image48.png"/><Relationship Id="rId5" Type="http://schemas.openxmlformats.org/officeDocument/2006/relationships/image" Target="../media/image49.png"/><Relationship Id="rId1" Type="http://schemas.openxmlformats.org/officeDocument/2006/relationships/slideLayout" Target="../slideLayouts/slideLayout2.xml"/><Relationship Id="rId2" Type="http://schemas.openxmlformats.org/officeDocument/2006/relationships/image" Target="../media/image46.png"/></Relationships>
</file>

<file path=ppt/slides/_rels/slide34.xml.rels><?xml version="1.0" encoding="UTF-8" standalone="yes"?>
<Relationships xmlns="http://schemas.openxmlformats.org/package/2006/relationships"><Relationship Id="rId11" Type="http://schemas.openxmlformats.org/officeDocument/2006/relationships/image" Target="../media/image53.emf"/><Relationship Id="rId12" Type="http://schemas.openxmlformats.org/officeDocument/2006/relationships/oleObject" Target="../embeddings/oleObject12.bin"/><Relationship Id="rId13" Type="http://schemas.openxmlformats.org/officeDocument/2006/relationships/image" Target="../media/image54.emf"/><Relationship Id="rId14" Type="http://schemas.openxmlformats.org/officeDocument/2006/relationships/oleObject" Target="../embeddings/oleObject13.bin"/><Relationship Id="rId15" Type="http://schemas.openxmlformats.org/officeDocument/2006/relationships/image" Target="../media/image55.emf"/><Relationship Id="rId1" Type="http://schemas.openxmlformats.org/officeDocument/2006/relationships/vmlDrawing" Target="../drawings/vmlDrawing4.vml"/><Relationship Id="rId2" Type="http://schemas.openxmlformats.org/officeDocument/2006/relationships/slideLayout" Target="../slideLayouts/slideLayout7.xml"/><Relationship Id="rId3" Type="http://schemas.openxmlformats.org/officeDocument/2006/relationships/notesSlide" Target="../notesSlides/notesSlide5.xml"/><Relationship Id="rId4" Type="http://schemas.openxmlformats.org/officeDocument/2006/relationships/oleObject" Target="../embeddings/oleObject8.bin"/><Relationship Id="rId5" Type="http://schemas.openxmlformats.org/officeDocument/2006/relationships/image" Target="../media/image50.emf"/><Relationship Id="rId6" Type="http://schemas.openxmlformats.org/officeDocument/2006/relationships/oleObject" Target="../embeddings/oleObject9.bin"/><Relationship Id="rId7" Type="http://schemas.openxmlformats.org/officeDocument/2006/relationships/image" Target="../media/image51.emf"/><Relationship Id="rId8" Type="http://schemas.openxmlformats.org/officeDocument/2006/relationships/oleObject" Target="../embeddings/oleObject10.bin"/><Relationship Id="rId9" Type="http://schemas.openxmlformats.org/officeDocument/2006/relationships/image" Target="../media/image52.emf"/><Relationship Id="rId10" Type="http://schemas.openxmlformats.org/officeDocument/2006/relationships/oleObject" Target="../embeddings/oleObject11.bin"/></Relationships>
</file>

<file path=ppt/slides/_rels/slide35.xml.rels><?xml version="1.0" encoding="UTF-8" standalone="yes"?>
<Relationships xmlns="http://schemas.openxmlformats.org/package/2006/relationships"><Relationship Id="rId3" Type="http://schemas.openxmlformats.org/officeDocument/2006/relationships/notesSlide" Target="../notesSlides/notesSlide6.xml"/><Relationship Id="rId4" Type="http://schemas.openxmlformats.org/officeDocument/2006/relationships/oleObject" Target="../embeddings/oleObject14.bin"/><Relationship Id="rId5" Type="http://schemas.openxmlformats.org/officeDocument/2006/relationships/oleObject" Target="../embeddings/oleObject15.bin"/><Relationship Id="rId6" Type="http://schemas.openxmlformats.org/officeDocument/2006/relationships/image" Target="../media/image56.wmf"/><Relationship Id="rId7" Type="http://schemas.openxmlformats.org/officeDocument/2006/relationships/image" Target="../media/image57.emf"/><Relationship Id="rId8" Type="http://schemas.openxmlformats.org/officeDocument/2006/relationships/image" Target="../media/image58.png"/><Relationship Id="rId1" Type="http://schemas.openxmlformats.org/officeDocument/2006/relationships/vmlDrawing" Target="../drawings/vmlDrawing5.vml"/><Relationship Id="rId2" Type="http://schemas.openxmlformats.org/officeDocument/2006/relationships/slideLayout" Target="../slideLayouts/slideLayout14.xml"/></Relationships>
</file>

<file path=ppt/slides/_rels/slide36.xml.rels><?xml version="1.0" encoding="UTF-8" standalone="yes"?>
<Relationships xmlns="http://schemas.openxmlformats.org/package/2006/relationships"><Relationship Id="rId3" Type="http://schemas.openxmlformats.org/officeDocument/2006/relationships/video" Target="file://localhost/Users/rlarson/Documents/papers/Wang/Ctac-NaSal-180-movie-2.mpg" TargetMode="External"/><Relationship Id="rId4" Type="http://schemas.openxmlformats.org/officeDocument/2006/relationships/slideLayout" Target="../slideLayouts/slideLayout2.xml"/><Relationship Id="rId5" Type="http://schemas.openxmlformats.org/officeDocument/2006/relationships/image" Target="../media/image60.png"/><Relationship Id="rId6" Type="http://schemas.openxmlformats.org/officeDocument/2006/relationships/image" Target="../media/image61.png"/><Relationship Id="rId7" Type="http://schemas.openxmlformats.org/officeDocument/2006/relationships/image" Target="../media/image62.png"/><Relationship Id="rId8" Type="http://schemas.openxmlformats.org/officeDocument/2006/relationships/oleObject" Target="../embeddings/oleObject16.bin"/><Relationship Id="rId9" Type="http://schemas.openxmlformats.org/officeDocument/2006/relationships/oleObject" Target="../embeddings/Microsoft_Word_97_-_2004_Document1.doc"/><Relationship Id="rId10" Type="http://schemas.openxmlformats.org/officeDocument/2006/relationships/image" Target="../media/image59.emf"/><Relationship Id="rId1" Type="http://schemas.openxmlformats.org/officeDocument/2006/relationships/vmlDrawing" Target="../drawings/vmlDrawing6.vml"/><Relationship Id="rId2" Type="http://schemas.microsoft.com/office/2007/relationships/media" Target="file://localhost/Users/rlarson/Documents/papers/Wang/Ctac-NaSal-180-movie-2.mpg" TargetMode="Externa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image" Target="../media/image3.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3"/>
          <p:cNvSpPr>
            <a:spLocks noGrp="1" noChangeArrowheads="1"/>
          </p:cNvSpPr>
          <p:nvPr>
            <p:ph type="ctrTitle"/>
          </p:nvPr>
        </p:nvSpPr>
        <p:spPr>
          <a:xfrm>
            <a:off x="990600" y="12700"/>
            <a:ext cx="8153400" cy="2743200"/>
          </a:xfrm>
        </p:spPr>
        <p:txBody>
          <a:bodyPr/>
          <a:lstStyle/>
          <a:p>
            <a:r>
              <a:rPr lang="en-US" altLang="zh-CN" sz="3600" dirty="0" smtClean="0"/>
              <a:t>Center for Macromolecular Topology: Center Concept and Summary</a:t>
            </a:r>
            <a:r>
              <a:rPr lang="en-US" altLang="zh-CN" dirty="0" smtClean="0">
                <a:latin typeface="Times New Roman" charset="0"/>
                <a:ea typeface="바탕" charset="-127"/>
                <a:cs typeface="바탕" charset="-127"/>
              </a:rPr>
              <a:t/>
            </a:r>
            <a:br>
              <a:rPr lang="en-US" altLang="zh-CN" dirty="0" smtClean="0">
                <a:latin typeface="Times New Roman" charset="0"/>
                <a:ea typeface="바탕" charset="-127"/>
                <a:cs typeface="바탕" charset="-127"/>
              </a:rPr>
            </a:br>
            <a:endParaRPr lang="en-US" altLang="zh-CN" dirty="0" smtClean="0">
              <a:latin typeface="Times New Roman" charset="0"/>
              <a:ea typeface="바탕" charset="-127"/>
              <a:cs typeface="바탕" charset="-127"/>
            </a:endParaRPr>
          </a:p>
        </p:txBody>
      </p:sp>
      <p:sp>
        <p:nvSpPr>
          <p:cNvPr id="20484" name="Rectangle 4"/>
          <p:cNvSpPr>
            <a:spLocks noGrp="1" noChangeArrowheads="1"/>
          </p:cNvSpPr>
          <p:nvPr>
            <p:ph type="subTitle" idx="1"/>
          </p:nvPr>
        </p:nvSpPr>
        <p:spPr>
          <a:xfrm>
            <a:off x="1219200" y="1798638"/>
            <a:ext cx="7315200" cy="2743200"/>
          </a:xfrm>
        </p:spPr>
        <p:txBody>
          <a:bodyPr/>
          <a:lstStyle/>
          <a:p>
            <a:pPr>
              <a:defRPr/>
            </a:pPr>
            <a:r>
              <a:rPr lang="en-US" altLang="zh-CN" sz="2000" dirty="0" smtClean="0">
                <a:solidFill>
                  <a:schemeClr val="tx1">
                    <a:lumMod val="75000"/>
                    <a:lumOff val="25000"/>
                  </a:schemeClr>
                </a:solidFill>
              </a:rPr>
              <a:t>Ronald Larson, Greg Beaucage, Rick </a:t>
            </a:r>
            <a:r>
              <a:rPr lang="en-US" altLang="zh-CN" sz="2000" dirty="0" err="1" smtClean="0">
                <a:solidFill>
                  <a:schemeClr val="tx1">
                    <a:lumMod val="75000"/>
                    <a:lumOff val="25000"/>
                  </a:schemeClr>
                </a:solidFill>
              </a:rPr>
              <a:t>Laine</a:t>
            </a:r>
            <a:r>
              <a:rPr lang="en-US" altLang="zh-CN" sz="2000" dirty="0" smtClean="0">
                <a:solidFill>
                  <a:schemeClr val="tx1">
                    <a:lumMod val="75000"/>
                    <a:lumOff val="25000"/>
                  </a:schemeClr>
                </a:solidFill>
              </a:rPr>
              <a:t>, Steve </a:t>
            </a:r>
            <a:r>
              <a:rPr lang="en-US" altLang="zh-CN" sz="2000" dirty="0" err="1" smtClean="0">
                <a:solidFill>
                  <a:schemeClr val="tx1">
                    <a:lumMod val="75000"/>
                    <a:lumOff val="25000"/>
                  </a:schemeClr>
                </a:solidFill>
              </a:rPr>
              <a:t>Clarson</a:t>
            </a:r>
            <a:r>
              <a:rPr lang="en-US" altLang="zh-CN" sz="2000" dirty="0" smtClean="0">
                <a:solidFill>
                  <a:schemeClr val="tx1">
                    <a:lumMod val="75000"/>
                    <a:lumOff val="25000"/>
                  </a:schemeClr>
                </a:solidFill>
              </a:rPr>
              <a:t>, Peter Green, </a:t>
            </a:r>
            <a:r>
              <a:rPr lang="en-US" altLang="zh-CN" sz="2000" dirty="0" err="1" smtClean="0">
                <a:solidFill>
                  <a:schemeClr val="tx1">
                    <a:lumMod val="75000"/>
                    <a:lumOff val="25000"/>
                  </a:schemeClr>
                </a:solidFill>
              </a:rPr>
              <a:t>Vikram</a:t>
            </a:r>
            <a:r>
              <a:rPr lang="en-US" altLang="zh-CN" sz="2000" dirty="0" smtClean="0">
                <a:solidFill>
                  <a:schemeClr val="tx1">
                    <a:lumMod val="75000"/>
                    <a:lumOff val="25000"/>
                  </a:schemeClr>
                </a:solidFill>
              </a:rPr>
              <a:t> </a:t>
            </a:r>
            <a:r>
              <a:rPr lang="en-US" altLang="zh-CN" sz="2000" dirty="0" err="1" smtClean="0">
                <a:solidFill>
                  <a:schemeClr val="tx1">
                    <a:lumMod val="75000"/>
                    <a:lumOff val="25000"/>
                  </a:schemeClr>
                </a:solidFill>
              </a:rPr>
              <a:t>Kuppa</a:t>
            </a:r>
            <a:r>
              <a:rPr lang="en-US" altLang="zh-CN" sz="2000" dirty="0" smtClean="0">
                <a:solidFill>
                  <a:schemeClr val="tx1">
                    <a:lumMod val="75000"/>
                    <a:lumOff val="25000"/>
                  </a:schemeClr>
                </a:solidFill>
              </a:rPr>
              <a:t>, Mike Solomon, Nikos </a:t>
            </a:r>
            <a:r>
              <a:rPr lang="en-US" altLang="zh-CN" sz="2000" dirty="0" err="1" smtClean="0">
                <a:solidFill>
                  <a:schemeClr val="tx1">
                    <a:lumMod val="75000"/>
                    <a:lumOff val="25000"/>
                  </a:schemeClr>
                </a:solidFill>
              </a:rPr>
              <a:t>Hadjichristinis</a:t>
            </a:r>
            <a:r>
              <a:rPr lang="en-US" altLang="zh-CN" sz="2000" dirty="0" smtClean="0">
                <a:solidFill>
                  <a:schemeClr val="tx1">
                    <a:lumMod val="75000"/>
                    <a:lumOff val="25000"/>
                  </a:schemeClr>
                </a:solidFill>
              </a:rPr>
              <a:t> and Jimmy Mays</a:t>
            </a:r>
          </a:p>
          <a:p>
            <a:pPr>
              <a:defRPr/>
            </a:pPr>
            <a:r>
              <a:rPr lang="en-US" altLang="zh-CN" sz="2000" dirty="0" smtClean="0">
                <a:solidFill>
                  <a:schemeClr val="tx1">
                    <a:lumMod val="75000"/>
                    <a:lumOff val="25000"/>
                  </a:schemeClr>
                </a:solidFill>
              </a:rPr>
              <a:t>Univ. of Michigan, Univ. of Cincinnati, KAUST/Univ. Athens, Univ. of Tennessee</a:t>
            </a:r>
          </a:p>
          <a:p>
            <a:pPr>
              <a:defRPr/>
            </a:pPr>
            <a:r>
              <a:rPr lang="en-US" altLang="zh-CN" sz="2000" dirty="0" smtClean="0">
                <a:solidFill>
                  <a:schemeClr val="tx1">
                    <a:lumMod val="75000"/>
                    <a:lumOff val="25000"/>
                  </a:schemeClr>
                </a:solidFill>
              </a:rPr>
              <a:t>Associates: Greg Smith, Ron Jones, Jan </a:t>
            </a:r>
            <a:r>
              <a:rPr lang="en-US" altLang="zh-CN" sz="2000" dirty="0" err="1" smtClean="0">
                <a:solidFill>
                  <a:schemeClr val="tx1">
                    <a:lumMod val="75000"/>
                    <a:lumOff val="25000"/>
                  </a:schemeClr>
                </a:solidFill>
              </a:rPr>
              <a:t>Ilavsky</a:t>
            </a:r>
            <a:endParaRPr lang="en-US" altLang="zh-CN" sz="2000" dirty="0" smtClean="0">
              <a:solidFill>
                <a:schemeClr val="tx1">
                  <a:lumMod val="75000"/>
                  <a:lumOff val="25000"/>
                </a:schemeClr>
              </a:solidFill>
            </a:endParaRPr>
          </a:p>
          <a:p>
            <a:pPr>
              <a:defRPr/>
            </a:pPr>
            <a:r>
              <a:rPr lang="en-US" altLang="zh-CN" sz="2000" dirty="0" smtClean="0">
                <a:solidFill>
                  <a:schemeClr val="tx1">
                    <a:lumMod val="75000"/>
                    <a:lumOff val="25000"/>
                  </a:schemeClr>
                </a:solidFill>
              </a:rPr>
              <a:t>Oak Ridge National Lab, National Institute of Standards and Technology, Argonne National Laboratory</a:t>
            </a:r>
          </a:p>
          <a:p>
            <a:pPr>
              <a:defRPr/>
            </a:pPr>
            <a:endParaRPr lang="en-US" altLang="zh-CN" sz="2000" b="1" dirty="0" smtClean="0">
              <a:solidFill>
                <a:schemeClr val="tx1">
                  <a:lumMod val="75000"/>
                  <a:lumOff val="25000"/>
                </a:schemeClr>
              </a:solidFill>
            </a:endParaRPr>
          </a:p>
        </p:txBody>
      </p:sp>
      <p:pic>
        <p:nvPicPr>
          <p:cNvPr id="29700" name="Picture 5" descr="TIFF_CMT_LOGO.tif"/>
          <p:cNvPicPr>
            <a:picLocks noChangeAspect="1"/>
          </p:cNvPicPr>
          <p:nvPr/>
        </p:nvPicPr>
        <p:blipFill>
          <a:blip r:embed="rId3"/>
          <a:srcRect/>
          <a:stretch>
            <a:fillRect/>
          </a:stretch>
        </p:blipFill>
        <p:spPr bwMode="auto">
          <a:xfrm>
            <a:off x="3349133" y="4681539"/>
            <a:ext cx="3055333" cy="1651000"/>
          </a:xfrm>
          <a:prstGeom prst="rect">
            <a:avLst/>
          </a:prstGeom>
          <a:noFill/>
          <a:ln w="9525">
            <a:noFill/>
            <a:miter lim="800000"/>
            <a:headEnd/>
            <a:tailEnd/>
          </a:ln>
        </p:spPr>
      </p:pic>
    </p:spTree>
  </p:cSld>
  <p:clrMapOvr>
    <a:masterClrMapping/>
  </p:clrMapOvr>
  <p:transition xmlns:p14="http://schemas.microsoft.com/office/powerpoint/2010/main">
    <p:wipe dir="d"/>
  </p:transition>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400300" y="1549400"/>
            <a:ext cx="4954902" cy="2677656"/>
          </a:xfrm>
          <a:prstGeom prst="rect">
            <a:avLst/>
          </a:prstGeom>
          <a:noFill/>
        </p:spPr>
        <p:txBody>
          <a:bodyPr wrap="none" rtlCol="0">
            <a:spAutoFit/>
          </a:bodyPr>
          <a:lstStyle/>
          <a:p>
            <a:r>
              <a:rPr lang="en-US" dirty="0" smtClean="0"/>
              <a:t>	    5 Projects </a:t>
            </a:r>
          </a:p>
          <a:p>
            <a:r>
              <a:rPr lang="en-US" dirty="0"/>
              <a:t> </a:t>
            </a:r>
            <a:r>
              <a:rPr lang="en-US" dirty="0" smtClean="0"/>
              <a:t>    Potential Supporters</a:t>
            </a:r>
          </a:p>
          <a:p>
            <a:r>
              <a:rPr lang="en-US" dirty="0" smtClean="0"/>
              <a:t>	 Research Sites</a:t>
            </a:r>
          </a:p>
          <a:p>
            <a:endParaRPr lang="en-US" dirty="0"/>
          </a:p>
          <a:p>
            <a:r>
              <a:rPr lang="en-US" dirty="0" smtClean="0"/>
              <a:t>Each Project is described in</a:t>
            </a:r>
          </a:p>
          <a:p>
            <a:r>
              <a:rPr lang="en-US" dirty="0" smtClean="0"/>
              <a:t>the executive summaries and in</a:t>
            </a:r>
          </a:p>
          <a:p>
            <a:r>
              <a:rPr lang="en-US" dirty="0" smtClean="0"/>
              <a:t>separate Power Point slides</a:t>
            </a:r>
          </a:p>
        </p:txBody>
      </p:sp>
    </p:spTree>
    <p:extLst>
      <p:ext uri="{BB962C8B-B14F-4D97-AF65-F5344CB8AC3E}">
        <p14:creationId xmlns:p14="http://schemas.microsoft.com/office/powerpoint/2010/main" val="1331495313"/>
      </p:ext>
    </p:extLst>
  </p:cSld>
  <p:clrMapOvr>
    <a:masterClrMapping/>
  </p:clrMapOvr>
  <p:transition xmlns:p14="http://schemas.microsoft.com/office/powerpoint/2010/main">
    <p:wipe dir="d"/>
  </p:transition>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257300" y="188267"/>
            <a:ext cx="7670800" cy="6740306"/>
          </a:xfrm>
          <a:prstGeom prst="rect">
            <a:avLst/>
          </a:prstGeom>
          <a:noFill/>
        </p:spPr>
        <p:txBody>
          <a:bodyPr wrap="square" rtlCol="0">
            <a:spAutoFit/>
          </a:bodyPr>
          <a:lstStyle/>
          <a:p>
            <a:pPr algn="ctr"/>
            <a:r>
              <a:rPr lang="en-US" dirty="0" smtClean="0"/>
              <a:t>Project 1 Controlling Polymer Rheological Properties Using Long-Chain Branching</a:t>
            </a:r>
          </a:p>
          <a:p>
            <a:endParaRPr lang="en-US" sz="1800" dirty="0"/>
          </a:p>
          <a:p>
            <a:r>
              <a:rPr lang="en-US" dirty="0" err="1" smtClean="0"/>
              <a:t>Dupont</a:t>
            </a:r>
            <a:r>
              <a:rPr lang="en-US" dirty="0" smtClean="0"/>
              <a:t>				Cincinnati</a:t>
            </a:r>
          </a:p>
          <a:p>
            <a:r>
              <a:rPr lang="en-US" dirty="0" smtClean="0"/>
              <a:t>LyondellBasell			Michigan</a:t>
            </a:r>
          </a:p>
          <a:p>
            <a:r>
              <a:rPr lang="en-US" dirty="0" smtClean="0"/>
              <a:t>ExxonMobil			ORNL/CNMS/Tennessee</a:t>
            </a:r>
          </a:p>
          <a:p>
            <a:r>
              <a:rPr lang="en-US" dirty="0" smtClean="0"/>
              <a:t>Dow				   NIST Consortium</a:t>
            </a:r>
          </a:p>
          <a:p>
            <a:r>
              <a:rPr lang="en-US" dirty="0" smtClean="0"/>
              <a:t>Nova</a:t>
            </a:r>
          </a:p>
          <a:p>
            <a:r>
              <a:rPr lang="en-US" dirty="0" smtClean="0"/>
              <a:t>Celanese</a:t>
            </a:r>
          </a:p>
          <a:p>
            <a:r>
              <a:rPr lang="en-US" dirty="0" smtClean="0"/>
              <a:t>Procter &amp; Gamble</a:t>
            </a:r>
          </a:p>
          <a:p>
            <a:pPr algn="ctr"/>
            <a:endParaRPr lang="en-US" dirty="0"/>
          </a:p>
          <a:p>
            <a:pPr algn="ctr"/>
            <a:r>
              <a:rPr lang="en-US" dirty="0" smtClean="0"/>
              <a:t>Project 2 Adsorption, Adhesion, and Topology of Linear and Branched Macromolecules on Curved and Flat Surfaces</a:t>
            </a:r>
          </a:p>
          <a:p>
            <a:endParaRPr lang="en-US" sz="1800" dirty="0"/>
          </a:p>
          <a:p>
            <a:r>
              <a:rPr lang="en-US" dirty="0" smtClean="0"/>
              <a:t>AFRL					Cincinnati</a:t>
            </a:r>
          </a:p>
          <a:p>
            <a:r>
              <a:rPr lang="en-US" dirty="0" smtClean="0"/>
              <a:t>Bridgestone				Michigan</a:t>
            </a:r>
          </a:p>
          <a:p>
            <a:r>
              <a:rPr lang="en-US" dirty="0" smtClean="0"/>
              <a:t>Procter &amp; Gamble		</a:t>
            </a:r>
            <a:r>
              <a:rPr lang="en-US" dirty="0"/>
              <a:t>ORNL/CNMS/Tennessee</a:t>
            </a:r>
            <a:endParaRPr lang="en-US" dirty="0" smtClean="0"/>
          </a:p>
        </p:txBody>
      </p:sp>
    </p:spTree>
    <p:extLst>
      <p:ext uri="{BB962C8B-B14F-4D97-AF65-F5344CB8AC3E}">
        <p14:creationId xmlns:p14="http://schemas.microsoft.com/office/powerpoint/2010/main" val="4181275087"/>
      </p:ext>
    </p:extLst>
  </p:cSld>
  <p:clrMapOvr>
    <a:masterClrMapping/>
  </p:clrMapOvr>
  <p:transition xmlns:p14="http://schemas.microsoft.com/office/powerpoint/2010/main">
    <p:wipe dir="d"/>
  </p:transition>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257300" y="188267"/>
            <a:ext cx="7670800" cy="6555640"/>
          </a:xfrm>
          <a:prstGeom prst="rect">
            <a:avLst/>
          </a:prstGeom>
          <a:noFill/>
        </p:spPr>
        <p:txBody>
          <a:bodyPr wrap="square" rtlCol="0">
            <a:spAutoFit/>
          </a:bodyPr>
          <a:lstStyle/>
          <a:p>
            <a:pPr algn="ctr"/>
            <a:r>
              <a:rPr lang="en-US" dirty="0" smtClean="0"/>
              <a:t>Project 3 Effect of Branching on Flow-Induced Crystallization and Crystalline Orientation</a:t>
            </a:r>
          </a:p>
          <a:p>
            <a:endParaRPr lang="en-US" sz="1800" dirty="0"/>
          </a:p>
          <a:p>
            <a:r>
              <a:rPr lang="en-US" dirty="0" err="1" smtClean="0"/>
              <a:t>Dupont</a:t>
            </a:r>
            <a:r>
              <a:rPr lang="en-US" dirty="0" smtClean="0"/>
              <a:t>				Cincinnati</a:t>
            </a:r>
          </a:p>
          <a:p>
            <a:r>
              <a:rPr lang="en-US" dirty="0" smtClean="0"/>
              <a:t>LyondellBasell			Michigan</a:t>
            </a:r>
          </a:p>
          <a:p>
            <a:r>
              <a:rPr lang="en-US" dirty="0" smtClean="0"/>
              <a:t>ExxonMobil			ORNL/CNMS/Tennessee</a:t>
            </a:r>
          </a:p>
          <a:p>
            <a:r>
              <a:rPr lang="en-US" dirty="0" smtClean="0"/>
              <a:t>Dow				Argonne National Lab</a:t>
            </a:r>
          </a:p>
          <a:p>
            <a:r>
              <a:rPr lang="en-US" dirty="0" smtClean="0"/>
              <a:t>Nova</a:t>
            </a:r>
          </a:p>
          <a:p>
            <a:r>
              <a:rPr lang="en-US" dirty="0" smtClean="0"/>
              <a:t>Celanese</a:t>
            </a:r>
          </a:p>
          <a:p>
            <a:r>
              <a:rPr lang="en-US" dirty="0" smtClean="0"/>
              <a:t>Procter &amp; Gamble</a:t>
            </a:r>
          </a:p>
          <a:p>
            <a:pPr algn="ctr"/>
            <a:endParaRPr lang="en-US" dirty="0"/>
          </a:p>
          <a:p>
            <a:pPr algn="ctr"/>
            <a:r>
              <a:rPr lang="en-US" dirty="0" smtClean="0"/>
              <a:t>Project 4 Gel Structure, Molecular Aggregation/Agglomeration and Gelation in Colloidal Fluids</a:t>
            </a:r>
          </a:p>
          <a:p>
            <a:endParaRPr lang="en-US" sz="1800" dirty="0"/>
          </a:p>
          <a:p>
            <a:r>
              <a:rPr lang="en-US" dirty="0" smtClean="0"/>
              <a:t>Procter &amp; Gamble			Cincinnati</a:t>
            </a:r>
          </a:p>
          <a:p>
            <a:r>
              <a:rPr lang="en-US" dirty="0" smtClean="0"/>
              <a:t>Bridgestone				Michigan</a:t>
            </a:r>
          </a:p>
          <a:p>
            <a:r>
              <a:rPr lang="en-US" dirty="0" smtClean="0"/>
              <a:t>Others			</a:t>
            </a:r>
            <a:r>
              <a:rPr lang="en-US" dirty="0"/>
              <a:t>ORNL/CNMS/</a:t>
            </a:r>
            <a:r>
              <a:rPr lang="en-US" dirty="0" smtClean="0"/>
              <a:t>Tennessee</a:t>
            </a:r>
          </a:p>
          <a:p>
            <a:r>
              <a:rPr lang="en-US" dirty="0" smtClean="0"/>
              <a:t>				   NIST </a:t>
            </a:r>
            <a:r>
              <a:rPr lang="en-US" dirty="0"/>
              <a:t>Consortium</a:t>
            </a:r>
            <a:endParaRPr lang="en-US" dirty="0" smtClean="0"/>
          </a:p>
        </p:txBody>
      </p:sp>
    </p:spTree>
    <p:extLst>
      <p:ext uri="{BB962C8B-B14F-4D97-AF65-F5344CB8AC3E}">
        <p14:creationId xmlns:p14="http://schemas.microsoft.com/office/powerpoint/2010/main" val="2692587456"/>
      </p:ext>
    </p:extLst>
  </p:cSld>
  <p:clrMapOvr>
    <a:masterClrMapping/>
  </p:clrMapOvr>
  <p:transition xmlns:p14="http://schemas.microsoft.com/office/powerpoint/2010/main">
    <p:wipe dir="d"/>
  </p:transition>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003300" y="188267"/>
            <a:ext cx="8191500" cy="5816977"/>
          </a:xfrm>
          <a:prstGeom prst="rect">
            <a:avLst/>
          </a:prstGeom>
          <a:noFill/>
        </p:spPr>
        <p:txBody>
          <a:bodyPr wrap="square" rtlCol="0">
            <a:spAutoFit/>
          </a:bodyPr>
          <a:lstStyle/>
          <a:p>
            <a:pPr algn="ctr"/>
            <a:r>
              <a:rPr lang="en-US" dirty="0" smtClean="0"/>
              <a:t>Project 5 Network/Reinforcing Filler</a:t>
            </a:r>
          </a:p>
          <a:p>
            <a:pPr algn="ctr"/>
            <a:r>
              <a:rPr lang="en-US" dirty="0" smtClean="0"/>
              <a:t>Mechanical Response</a:t>
            </a:r>
          </a:p>
          <a:p>
            <a:endParaRPr lang="en-US" sz="1800" dirty="0"/>
          </a:p>
          <a:p>
            <a:r>
              <a:rPr lang="en-US" dirty="0" smtClean="0"/>
              <a:t>Bridgestone				Cincinnati</a:t>
            </a:r>
          </a:p>
          <a:p>
            <a:r>
              <a:rPr lang="en-US" dirty="0" smtClean="0"/>
              <a:t>ExxonMobil				Michigan</a:t>
            </a:r>
          </a:p>
          <a:p>
            <a:r>
              <a:rPr lang="en-US" dirty="0" smtClean="0"/>
              <a:t>Dow				</a:t>
            </a:r>
            <a:r>
              <a:rPr lang="en-US" dirty="0"/>
              <a:t>Argonne National Lab</a:t>
            </a:r>
            <a:endParaRPr lang="en-US" dirty="0" smtClean="0"/>
          </a:p>
          <a:p>
            <a:r>
              <a:rPr lang="en-US" dirty="0" smtClean="0"/>
              <a:t>Procter &amp; Gamble		</a:t>
            </a:r>
          </a:p>
          <a:p>
            <a:r>
              <a:rPr lang="en-US" dirty="0" smtClean="0"/>
              <a:t>AFRL</a:t>
            </a:r>
          </a:p>
          <a:p>
            <a:pPr algn="ctr"/>
            <a:endParaRPr lang="en-US" dirty="0"/>
          </a:p>
          <a:p>
            <a:pPr algn="ctr"/>
            <a:r>
              <a:rPr lang="en-US" dirty="0" smtClean="0"/>
              <a:t>Future Projects </a:t>
            </a:r>
          </a:p>
          <a:p>
            <a:pPr algn="ctr"/>
            <a:endParaRPr lang="en-US" sz="1800" dirty="0" smtClean="0"/>
          </a:p>
          <a:p>
            <a:pPr algn="ctr"/>
            <a:r>
              <a:rPr lang="en-US" dirty="0" smtClean="0"/>
              <a:t>-Network Conductive Polymers for PV</a:t>
            </a:r>
          </a:p>
          <a:p>
            <a:pPr algn="ctr"/>
            <a:r>
              <a:rPr lang="en-US" dirty="0" smtClean="0"/>
              <a:t>-Software Development for Rheological Analysis</a:t>
            </a:r>
          </a:p>
          <a:p>
            <a:pPr algn="ctr"/>
            <a:r>
              <a:rPr lang="en-US" dirty="0" smtClean="0"/>
              <a:t>-Synthesis of Topological Systems for Coatings</a:t>
            </a:r>
          </a:p>
          <a:p>
            <a:pPr algn="ctr"/>
            <a:r>
              <a:rPr lang="en-US" dirty="0" smtClean="0"/>
              <a:t>-Two-Dimensional SAXS/DMA for Reinforcing Fillers</a:t>
            </a:r>
          </a:p>
          <a:p>
            <a:pPr algn="ctr"/>
            <a:r>
              <a:rPr lang="en-US" dirty="0" smtClean="0"/>
              <a:t>-Model Polymers for Topological Studies</a:t>
            </a:r>
          </a:p>
        </p:txBody>
      </p:sp>
    </p:spTree>
    <p:extLst>
      <p:ext uri="{BB962C8B-B14F-4D97-AF65-F5344CB8AC3E}">
        <p14:creationId xmlns:p14="http://schemas.microsoft.com/office/powerpoint/2010/main" val="421283841"/>
      </p:ext>
    </p:extLst>
  </p:cSld>
  <p:clrMapOvr>
    <a:masterClrMapping/>
  </p:clrMapOvr>
  <p:transition xmlns:p14="http://schemas.microsoft.com/office/powerpoint/2010/main">
    <p:wipe dir="d"/>
  </p:transition>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397000" y="1402497"/>
            <a:ext cx="7569200" cy="4708981"/>
          </a:xfrm>
          <a:prstGeom prst="rect">
            <a:avLst/>
          </a:prstGeom>
          <a:noFill/>
        </p:spPr>
        <p:txBody>
          <a:bodyPr wrap="square" rtlCol="0">
            <a:spAutoFit/>
          </a:bodyPr>
          <a:lstStyle/>
          <a:p>
            <a:r>
              <a:rPr lang="en-US" sz="2000" dirty="0" smtClean="0"/>
              <a:t>Structure and Rheology of Molten Polymers</a:t>
            </a:r>
          </a:p>
          <a:p>
            <a:r>
              <a:rPr lang="en-US" sz="2000" dirty="0" smtClean="0"/>
              <a:t>	Ron Larson &amp; Mike Solomon</a:t>
            </a:r>
          </a:p>
          <a:p>
            <a:endParaRPr lang="en-US" sz="2000" dirty="0"/>
          </a:p>
          <a:p>
            <a:r>
              <a:rPr lang="en-US" sz="2000" dirty="0" smtClean="0"/>
              <a:t>Scattering Techniques for Topological Structures of 	Complex Macromolecules</a:t>
            </a:r>
          </a:p>
          <a:p>
            <a:r>
              <a:rPr lang="en-US" sz="2000" dirty="0" smtClean="0"/>
              <a:t>	Greg Beaucage, Mike Solomon</a:t>
            </a:r>
          </a:p>
          <a:p>
            <a:endParaRPr lang="en-US" sz="2000" dirty="0"/>
          </a:p>
          <a:p>
            <a:r>
              <a:rPr lang="en-US" sz="2000" dirty="0" smtClean="0"/>
              <a:t>Simulation Methods for Prediction of Properties in 	Branched Polymers</a:t>
            </a:r>
          </a:p>
          <a:p>
            <a:r>
              <a:rPr lang="en-US" sz="2000" dirty="0" smtClean="0"/>
              <a:t>	Ron Larson, </a:t>
            </a:r>
            <a:r>
              <a:rPr lang="en-US" sz="2000" dirty="0" err="1" smtClean="0"/>
              <a:t>Vikram</a:t>
            </a:r>
            <a:r>
              <a:rPr lang="en-US" sz="2000" dirty="0" smtClean="0"/>
              <a:t> </a:t>
            </a:r>
            <a:r>
              <a:rPr lang="en-US" sz="2000" dirty="0" err="1" smtClean="0"/>
              <a:t>Kuppa</a:t>
            </a:r>
            <a:endParaRPr lang="en-US" sz="2000" dirty="0" smtClean="0"/>
          </a:p>
          <a:p>
            <a:endParaRPr lang="en-US" sz="2000" dirty="0"/>
          </a:p>
          <a:p>
            <a:r>
              <a:rPr lang="en-US" sz="2000" dirty="0" smtClean="0"/>
              <a:t>Synthetic Mechanisms for Chain Branching in Polyolefins</a:t>
            </a:r>
          </a:p>
          <a:p>
            <a:r>
              <a:rPr lang="en-US" sz="2000" dirty="0" smtClean="0"/>
              <a:t>	Ron </a:t>
            </a:r>
            <a:r>
              <a:rPr lang="en-US" sz="2000" dirty="0" err="1" smtClean="0"/>
              <a:t>Largon</a:t>
            </a:r>
            <a:r>
              <a:rPr lang="en-US" sz="2000" dirty="0" smtClean="0"/>
              <a:t>, Jimmy Mays</a:t>
            </a:r>
          </a:p>
          <a:p>
            <a:endParaRPr lang="en-US" sz="2000" dirty="0"/>
          </a:p>
          <a:p>
            <a:r>
              <a:rPr lang="en-US" sz="2000" dirty="0" smtClean="0"/>
              <a:t>Long Chain Branching in Polyethylene Strategy Group</a:t>
            </a:r>
          </a:p>
        </p:txBody>
      </p:sp>
      <p:sp>
        <p:nvSpPr>
          <p:cNvPr id="5" name="TextBox 4"/>
          <p:cNvSpPr txBox="1"/>
          <p:nvPr/>
        </p:nvSpPr>
        <p:spPr>
          <a:xfrm>
            <a:off x="2647950" y="355600"/>
            <a:ext cx="4813300" cy="830997"/>
          </a:xfrm>
          <a:prstGeom prst="rect">
            <a:avLst/>
          </a:prstGeom>
          <a:noFill/>
        </p:spPr>
        <p:txBody>
          <a:bodyPr wrap="square" rtlCol="0">
            <a:spAutoFit/>
          </a:bodyPr>
          <a:lstStyle/>
          <a:p>
            <a:r>
              <a:rPr lang="en-US" dirty="0" smtClean="0"/>
              <a:t>Short Courses, Conferences</a:t>
            </a:r>
          </a:p>
          <a:p>
            <a:r>
              <a:rPr lang="en-US" dirty="0" smtClean="0"/>
              <a:t>Targeted Strategy Groups</a:t>
            </a:r>
          </a:p>
        </p:txBody>
      </p:sp>
    </p:spTree>
    <p:extLst>
      <p:ext uri="{BB962C8B-B14F-4D97-AF65-F5344CB8AC3E}">
        <p14:creationId xmlns:p14="http://schemas.microsoft.com/office/powerpoint/2010/main" val="1875598011"/>
      </p:ext>
    </p:extLst>
  </p:cSld>
  <p:clrMapOvr>
    <a:masterClrMapping/>
  </p:clrMapOvr>
  <p:transition xmlns:p14="http://schemas.microsoft.com/office/powerpoint/2010/main">
    <p:wipe dir="d"/>
  </p:transition>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1346200" y="495300"/>
            <a:ext cx="8597900" cy="5702300"/>
          </a:xfrm>
          <a:prstGeom prst="rect">
            <a:avLst/>
          </a:prstGeom>
        </p:spPr>
      </p:pic>
    </p:spTree>
    <p:extLst>
      <p:ext uri="{BB962C8B-B14F-4D97-AF65-F5344CB8AC3E}">
        <p14:creationId xmlns:p14="http://schemas.microsoft.com/office/powerpoint/2010/main" val="4180027144"/>
      </p:ext>
    </p:extLst>
  </p:cSld>
  <p:clrMapOvr>
    <a:masterClrMapping/>
  </p:clrMapOvr>
  <p:transition xmlns:p14="http://schemas.microsoft.com/office/powerpoint/2010/main">
    <p:wipe dir="d"/>
  </p:transition>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447800" y="271126"/>
            <a:ext cx="7289800" cy="6463306"/>
          </a:xfrm>
          <a:prstGeom prst="rect">
            <a:avLst/>
          </a:prstGeom>
          <a:noFill/>
        </p:spPr>
        <p:txBody>
          <a:bodyPr wrap="square" rtlCol="0">
            <a:spAutoFit/>
          </a:bodyPr>
          <a:lstStyle/>
          <a:p>
            <a:r>
              <a:rPr lang="en-US" dirty="0" smtClean="0"/>
              <a:t>Potential Center Associate Members:</a:t>
            </a:r>
          </a:p>
          <a:p>
            <a:endParaRPr lang="en-US" sz="1800" dirty="0"/>
          </a:p>
          <a:p>
            <a:r>
              <a:rPr lang="en-US" dirty="0" smtClean="0"/>
              <a:t>ORNL, Argonne, NIST, Eclipse</a:t>
            </a:r>
          </a:p>
          <a:p>
            <a:endParaRPr lang="en-US" sz="1800" dirty="0" smtClean="0"/>
          </a:p>
          <a:p>
            <a:r>
              <a:rPr lang="en-US" dirty="0" smtClean="0"/>
              <a:t>Oak Ridge National Laboratory: Neutron Scattering, Synthesis of Model Materials, Other Characterization Facilities</a:t>
            </a:r>
          </a:p>
          <a:p>
            <a:endParaRPr lang="en-US" sz="1800" dirty="0"/>
          </a:p>
          <a:p>
            <a:r>
              <a:rPr lang="en-US" dirty="0" smtClean="0"/>
              <a:t>Argonne National Laboratory: Advanced Photon Source: X-ray Scattering</a:t>
            </a:r>
          </a:p>
          <a:p>
            <a:endParaRPr lang="en-US" sz="1800" dirty="0"/>
          </a:p>
          <a:p>
            <a:r>
              <a:rPr lang="en-US" dirty="0" smtClean="0"/>
              <a:t>National Institute of Standards and Technology: Neutron Scattering, Other interactions with the </a:t>
            </a:r>
            <a:r>
              <a:rPr lang="en-US" dirty="0"/>
              <a:t>P</a:t>
            </a:r>
            <a:r>
              <a:rPr lang="en-US" dirty="0" smtClean="0"/>
              <a:t>olymer Division</a:t>
            </a:r>
          </a:p>
          <a:p>
            <a:endParaRPr lang="en-US" sz="1800" dirty="0"/>
          </a:p>
          <a:p>
            <a:r>
              <a:rPr lang="en-US" dirty="0" smtClean="0"/>
              <a:t>Eclipse Film Technologies: Polymer processing facilities, MDO, processing equipment for in situ SAXS</a:t>
            </a:r>
          </a:p>
        </p:txBody>
      </p:sp>
    </p:spTree>
    <p:extLst>
      <p:ext uri="{BB962C8B-B14F-4D97-AF65-F5344CB8AC3E}">
        <p14:creationId xmlns:p14="http://schemas.microsoft.com/office/powerpoint/2010/main" val="2943487862"/>
      </p:ext>
    </p:extLst>
  </p:cSld>
  <p:clrMapOvr>
    <a:masterClrMapping/>
  </p:clrMapOvr>
  <p:transition xmlns:p14="http://schemas.microsoft.com/office/powerpoint/2010/main">
    <p:wipe dir="d"/>
  </p:transition>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498600" y="1473200"/>
            <a:ext cx="7289800" cy="3785652"/>
          </a:xfrm>
          <a:prstGeom prst="rect">
            <a:avLst/>
          </a:prstGeom>
          <a:noFill/>
        </p:spPr>
        <p:txBody>
          <a:bodyPr wrap="square" rtlCol="0">
            <a:spAutoFit/>
          </a:bodyPr>
          <a:lstStyle/>
          <a:p>
            <a:r>
              <a:rPr lang="en-US" dirty="0" smtClean="0"/>
              <a:t>Relationship with other Centers </a:t>
            </a:r>
          </a:p>
          <a:p>
            <a:endParaRPr lang="en-US" dirty="0"/>
          </a:p>
          <a:p>
            <a:r>
              <a:rPr lang="en-US" dirty="0" smtClean="0"/>
              <a:t>Consortium for Soft Material Manufacturing at NIST.</a:t>
            </a:r>
          </a:p>
          <a:p>
            <a:endParaRPr lang="en-US" dirty="0"/>
          </a:p>
          <a:p>
            <a:r>
              <a:rPr lang="en-US" dirty="0" smtClean="0"/>
              <a:t>IRC at University of Leeds (and other UK Universities)</a:t>
            </a:r>
          </a:p>
          <a:p>
            <a:endParaRPr lang="en-US" dirty="0"/>
          </a:p>
          <a:p>
            <a:r>
              <a:rPr lang="en-US" dirty="0" smtClean="0"/>
              <a:t>CNMS ORNL, Scattering Centers at NIST, Oak Ridge, Argonne</a:t>
            </a:r>
          </a:p>
        </p:txBody>
      </p:sp>
    </p:spTree>
    <p:extLst>
      <p:ext uri="{BB962C8B-B14F-4D97-AF65-F5344CB8AC3E}">
        <p14:creationId xmlns:p14="http://schemas.microsoft.com/office/powerpoint/2010/main" val="3409479904"/>
      </p:ext>
    </p:extLst>
  </p:cSld>
  <p:clrMapOvr>
    <a:masterClrMapping/>
  </p:clrMapOvr>
  <p:transition xmlns:p14="http://schemas.microsoft.com/office/powerpoint/2010/main">
    <p:wipe dir="d"/>
  </p:transition>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054100" y="165100"/>
            <a:ext cx="8001000" cy="6401751"/>
          </a:xfrm>
          <a:prstGeom prst="rect">
            <a:avLst/>
          </a:prstGeom>
          <a:noFill/>
        </p:spPr>
        <p:txBody>
          <a:bodyPr wrap="square" rtlCol="0">
            <a:spAutoFit/>
          </a:bodyPr>
          <a:lstStyle/>
          <a:p>
            <a:r>
              <a:rPr lang="en-US" dirty="0" smtClean="0"/>
              <a:t>			</a:t>
            </a:r>
            <a:r>
              <a:rPr lang="en-US" sz="2200" dirty="0" smtClean="0"/>
              <a:t>NSF Role</a:t>
            </a:r>
          </a:p>
          <a:p>
            <a:endParaRPr lang="en-US" sz="1400" dirty="0"/>
          </a:p>
          <a:p>
            <a:r>
              <a:rPr lang="en-US" sz="2200" dirty="0" smtClean="0"/>
              <a:t>Each site requires a minimum of $150,000/</a:t>
            </a:r>
            <a:r>
              <a:rPr lang="en-US" sz="2200" dirty="0" smtClean="0"/>
              <a:t>year from Membership Fees </a:t>
            </a:r>
            <a:r>
              <a:rPr lang="en-US" sz="2200" dirty="0" smtClean="0"/>
              <a:t>and 3 </a:t>
            </a:r>
            <a:r>
              <a:rPr lang="en-US" sz="2200" dirty="0" smtClean="0"/>
              <a:t>Members</a:t>
            </a:r>
            <a:r>
              <a:rPr lang="en-US" sz="2200" dirty="0" smtClean="0"/>
              <a:t>. (One member can be an Associate Member.)  NSF requires 10% indirect charges on membership fees.</a:t>
            </a:r>
          </a:p>
          <a:p>
            <a:endParaRPr lang="en-US" sz="1400" dirty="0"/>
          </a:p>
          <a:p>
            <a:r>
              <a:rPr lang="en-US" sz="2200" dirty="0" smtClean="0"/>
              <a:t>NSF will contribute $60,000/year per site with 56% indirect charges.  (Net $109,100) This could go towards center wide projects.  NSF will also pay $20,000 to Cincinnati for administration. </a:t>
            </a:r>
          </a:p>
          <a:p>
            <a:endParaRPr lang="en-US" sz="1400" dirty="0"/>
          </a:p>
          <a:p>
            <a:r>
              <a:rPr lang="en-US" sz="2200" dirty="0" smtClean="0"/>
              <a:t>NSF provides avenues to other funds:</a:t>
            </a:r>
          </a:p>
          <a:p>
            <a:r>
              <a:rPr lang="en-US" sz="2200" dirty="0" smtClean="0"/>
              <a:t>International Travel </a:t>
            </a:r>
            <a:r>
              <a:rPr lang="en-US" sz="2200" dirty="0" smtClean="0"/>
              <a:t>Supplements for Centers ($25,000), </a:t>
            </a:r>
            <a:r>
              <a:rPr lang="en-US" sz="2200" dirty="0" smtClean="0"/>
              <a:t>IGERT, </a:t>
            </a:r>
            <a:r>
              <a:rPr lang="en-US" sz="2200" dirty="0" smtClean="0"/>
              <a:t>REU, academic </a:t>
            </a:r>
            <a:r>
              <a:rPr lang="en-US" sz="2200" dirty="0" smtClean="0"/>
              <a:t>center grants.  Funds for industrial participants to travel to foreign centers or to have extended stays at university sites or national labs.</a:t>
            </a:r>
          </a:p>
          <a:p>
            <a:endParaRPr lang="en-US" sz="1400" dirty="0"/>
          </a:p>
          <a:p>
            <a:r>
              <a:rPr lang="en-US" sz="2200" dirty="0" smtClean="0"/>
              <a:t>NSF audits/certifies the center operations.</a:t>
            </a:r>
            <a:endParaRPr lang="en-US" sz="2200" dirty="0"/>
          </a:p>
        </p:txBody>
      </p:sp>
    </p:spTree>
    <p:extLst>
      <p:ext uri="{BB962C8B-B14F-4D97-AF65-F5344CB8AC3E}">
        <p14:creationId xmlns:p14="http://schemas.microsoft.com/office/powerpoint/2010/main" val="308192338"/>
      </p:ext>
    </p:extLst>
  </p:cSld>
  <p:clrMapOvr>
    <a:masterClrMapping/>
  </p:clrMapOvr>
  <p:transition xmlns:p14="http://schemas.microsoft.com/office/powerpoint/2010/main">
    <p:wipe dir="d"/>
  </p:transition>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3"/>
          <p:cNvSpPr>
            <a:spLocks noGrp="1" noChangeArrowheads="1"/>
          </p:cNvSpPr>
          <p:nvPr>
            <p:ph type="ctrTitle"/>
          </p:nvPr>
        </p:nvSpPr>
        <p:spPr>
          <a:xfrm>
            <a:off x="990600" y="457200"/>
            <a:ext cx="8153400" cy="2743200"/>
          </a:xfrm>
        </p:spPr>
        <p:txBody>
          <a:bodyPr/>
          <a:lstStyle/>
          <a:p>
            <a:r>
              <a:rPr lang="en-US" altLang="zh-CN" sz="3600" dirty="0" smtClean="0"/>
              <a:t>Center for Macromolecular Topology: Capabilities</a:t>
            </a:r>
            <a:r>
              <a:rPr lang="en-US" altLang="zh-CN" dirty="0" smtClean="0">
                <a:latin typeface="Times New Roman" charset="0"/>
                <a:ea typeface="바탕" charset="-127"/>
                <a:cs typeface="바탕" charset="-127"/>
              </a:rPr>
              <a:t/>
            </a:r>
            <a:br>
              <a:rPr lang="en-US" altLang="zh-CN" dirty="0" smtClean="0">
                <a:latin typeface="Times New Roman" charset="0"/>
                <a:ea typeface="바탕" charset="-127"/>
                <a:cs typeface="바탕" charset="-127"/>
              </a:rPr>
            </a:br>
            <a:endParaRPr lang="en-US" altLang="zh-CN" dirty="0" smtClean="0">
              <a:latin typeface="Times New Roman" charset="0"/>
              <a:ea typeface="바탕" charset="-127"/>
              <a:cs typeface="바탕" charset="-127"/>
            </a:endParaRPr>
          </a:p>
        </p:txBody>
      </p:sp>
      <p:sp>
        <p:nvSpPr>
          <p:cNvPr id="20484" name="Rectangle 4"/>
          <p:cNvSpPr>
            <a:spLocks noGrp="1" noChangeArrowheads="1"/>
          </p:cNvSpPr>
          <p:nvPr>
            <p:ph type="subTitle" idx="1"/>
          </p:nvPr>
        </p:nvSpPr>
        <p:spPr>
          <a:xfrm>
            <a:off x="1219200" y="2954338"/>
            <a:ext cx="7315200" cy="2743200"/>
          </a:xfrm>
        </p:spPr>
        <p:txBody>
          <a:bodyPr/>
          <a:lstStyle/>
          <a:p>
            <a:pPr>
              <a:defRPr/>
            </a:pPr>
            <a:r>
              <a:rPr lang="en-US" altLang="zh-CN" sz="2000" dirty="0" smtClean="0"/>
              <a:t>Laboratories of Ronald Larson Greg </a:t>
            </a:r>
            <a:r>
              <a:rPr lang="en-US" altLang="zh-CN" sz="2000" dirty="0" err="1" smtClean="0"/>
              <a:t>Beaucage</a:t>
            </a:r>
            <a:r>
              <a:rPr lang="en-US" altLang="zh-CN" sz="2000" dirty="0" smtClean="0"/>
              <a:t>, Rick </a:t>
            </a:r>
            <a:r>
              <a:rPr lang="en-US" altLang="zh-CN" sz="2000" dirty="0" err="1" smtClean="0"/>
              <a:t>Laine</a:t>
            </a:r>
            <a:r>
              <a:rPr lang="en-US" altLang="zh-CN" sz="2000" dirty="0" smtClean="0"/>
              <a:t>, Steve </a:t>
            </a:r>
            <a:r>
              <a:rPr lang="en-US" altLang="zh-CN" sz="2000" dirty="0" err="1" smtClean="0"/>
              <a:t>Clarson</a:t>
            </a:r>
            <a:r>
              <a:rPr lang="en-US" altLang="zh-CN" sz="2000" dirty="0" smtClean="0"/>
              <a:t>, Peter Green, </a:t>
            </a:r>
            <a:r>
              <a:rPr lang="en-US" altLang="zh-CN" sz="2000" dirty="0" err="1" smtClean="0"/>
              <a:t>Vikram</a:t>
            </a:r>
            <a:r>
              <a:rPr lang="en-US" altLang="zh-CN" sz="2000" dirty="0" smtClean="0"/>
              <a:t> </a:t>
            </a:r>
            <a:r>
              <a:rPr lang="en-US" altLang="zh-CN" sz="2000" dirty="0" err="1" smtClean="0"/>
              <a:t>Kuppa</a:t>
            </a:r>
            <a:r>
              <a:rPr lang="en-US" altLang="zh-CN" sz="2000" dirty="0" smtClean="0"/>
              <a:t>, Mike Solomon, and Jude </a:t>
            </a:r>
            <a:r>
              <a:rPr lang="en-US" altLang="zh-CN" sz="2000" dirty="0" err="1" smtClean="0"/>
              <a:t>Iroh</a:t>
            </a:r>
            <a:r>
              <a:rPr lang="en-US" altLang="zh-CN" sz="2000" dirty="0" smtClean="0"/>
              <a:t>, Jimmy Mays</a:t>
            </a:r>
          </a:p>
          <a:p>
            <a:pPr>
              <a:defRPr/>
            </a:pPr>
            <a:r>
              <a:rPr lang="en-US" altLang="zh-CN" sz="2000" dirty="0" smtClean="0"/>
              <a:t>Univ. of Mich., Univ. of Cincinnati, Univ. of Tennessee</a:t>
            </a:r>
          </a:p>
          <a:p>
            <a:pPr>
              <a:defRPr/>
            </a:pPr>
            <a:endParaRPr lang="en-US" altLang="zh-CN" sz="2000" b="1" dirty="0" smtClean="0"/>
          </a:p>
        </p:txBody>
      </p:sp>
      <p:pic>
        <p:nvPicPr>
          <p:cNvPr id="29700" name="Picture 5" descr="TIFF_CMT_LOGO.tif"/>
          <p:cNvPicPr>
            <a:picLocks noChangeAspect="1"/>
          </p:cNvPicPr>
          <p:nvPr/>
        </p:nvPicPr>
        <p:blipFill>
          <a:blip r:embed="rId3"/>
          <a:srcRect/>
          <a:stretch>
            <a:fillRect/>
          </a:stretch>
        </p:blipFill>
        <p:spPr bwMode="auto">
          <a:xfrm>
            <a:off x="4010025" y="5922963"/>
            <a:ext cx="1730375" cy="935037"/>
          </a:xfrm>
          <a:prstGeom prst="rect">
            <a:avLst/>
          </a:prstGeom>
          <a:noFill/>
          <a:ln w="9525">
            <a:noFill/>
            <a:miter lim="800000"/>
            <a:headEnd/>
            <a:tailEnd/>
          </a:ln>
        </p:spPr>
      </p:pic>
    </p:spTree>
    <p:extLst>
      <p:ext uri="{BB962C8B-B14F-4D97-AF65-F5344CB8AC3E}">
        <p14:creationId xmlns:p14="http://schemas.microsoft.com/office/powerpoint/2010/main" val="3258922201"/>
      </p:ext>
    </p:extLst>
  </p:cSld>
  <p:clrMapOvr>
    <a:masterClrMapping/>
  </p:clrMapOvr>
  <p:transition xmlns:p14="http://schemas.microsoft.com/office/powerpoint/2010/main">
    <p:wipe dir="d"/>
  </p:transition>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63800" y="249238"/>
            <a:ext cx="5689600" cy="1143000"/>
          </a:xfrm>
        </p:spPr>
        <p:txBody>
          <a:bodyPr/>
          <a:lstStyle/>
          <a:p>
            <a:r>
              <a:rPr lang="en-US" dirty="0" smtClean="0"/>
              <a:t>Center Concept</a:t>
            </a:r>
            <a:endParaRPr lang="en-US" dirty="0"/>
          </a:p>
        </p:txBody>
      </p:sp>
      <p:sp>
        <p:nvSpPr>
          <p:cNvPr id="3" name="Rectangle 2"/>
          <p:cNvSpPr/>
          <p:nvPr/>
        </p:nvSpPr>
        <p:spPr>
          <a:xfrm>
            <a:off x="2286000" y="1243984"/>
            <a:ext cx="5537200" cy="3046988"/>
          </a:xfrm>
          <a:prstGeom prst="rect">
            <a:avLst/>
          </a:prstGeom>
          <a:solidFill>
            <a:schemeClr val="bg1"/>
          </a:solidFill>
          <a:ln>
            <a:noFill/>
          </a:ln>
        </p:spPr>
        <p:txBody>
          <a:bodyPr wrap="square">
            <a:spAutoFit/>
          </a:bodyPr>
          <a:lstStyle/>
          <a:p>
            <a:pPr lvl="0" algn="just" defTabSz="4389438"/>
            <a:r>
              <a:rPr lang="en-US" dirty="0">
                <a:solidFill>
                  <a:schemeClr val="tx1">
                    <a:lumMod val="75000"/>
                    <a:lumOff val="25000"/>
                  </a:schemeClr>
                </a:solidFill>
                <a:latin typeface="Garamond" pitchFamily="18" charset="0"/>
                <a:ea typeface="Verdana" pitchFamily="34" charset="0"/>
                <a:cs typeface="Verdana" pitchFamily="34" charset="0"/>
              </a:rPr>
              <a:t>The Center for Macromolecular Topology (CMT) will address the need in the polymer industry to synthetically control, characterize, model and simulate complex </a:t>
            </a:r>
            <a:r>
              <a:rPr lang="en-US" dirty="0" smtClean="0">
                <a:solidFill>
                  <a:schemeClr val="tx1">
                    <a:lumMod val="75000"/>
                    <a:lumOff val="25000"/>
                  </a:schemeClr>
                </a:solidFill>
                <a:latin typeface="Garamond" pitchFamily="18" charset="0"/>
                <a:ea typeface="Verdana" pitchFamily="34" charset="0"/>
                <a:cs typeface="Verdana" pitchFamily="34" charset="0"/>
              </a:rPr>
              <a:t>macromolecular and nano- </a:t>
            </a:r>
            <a:r>
              <a:rPr lang="en-US" dirty="0">
                <a:solidFill>
                  <a:schemeClr val="tx1">
                    <a:lumMod val="75000"/>
                    <a:lumOff val="25000"/>
                  </a:schemeClr>
                </a:solidFill>
                <a:latin typeface="Garamond" pitchFamily="18" charset="0"/>
                <a:ea typeface="Verdana" pitchFamily="34" charset="0"/>
                <a:cs typeface="Verdana" pitchFamily="34" charset="0"/>
              </a:rPr>
              <a:t>architectures </a:t>
            </a:r>
            <a:r>
              <a:rPr lang="en-US" dirty="0" smtClean="0">
                <a:solidFill>
                  <a:schemeClr val="tx1">
                    <a:lumMod val="75000"/>
                    <a:lumOff val="25000"/>
                  </a:schemeClr>
                </a:solidFill>
                <a:latin typeface="Garamond" pitchFamily="18" charset="0"/>
                <a:ea typeface="Verdana" pitchFamily="34" charset="0"/>
                <a:cs typeface="Verdana" pitchFamily="34" charset="0"/>
              </a:rPr>
              <a:t>for improved mechanical </a:t>
            </a:r>
            <a:r>
              <a:rPr lang="en-US" dirty="0">
                <a:solidFill>
                  <a:schemeClr val="tx1">
                    <a:lumMod val="75000"/>
                    <a:lumOff val="25000"/>
                  </a:schemeClr>
                </a:solidFill>
                <a:latin typeface="Garamond" pitchFamily="18" charset="0"/>
                <a:ea typeface="Verdana" pitchFamily="34" charset="0"/>
                <a:cs typeface="Verdana" pitchFamily="34" charset="0"/>
              </a:rPr>
              <a:t>and rheological </a:t>
            </a:r>
            <a:r>
              <a:rPr lang="en-US" dirty="0" smtClean="0">
                <a:solidFill>
                  <a:schemeClr val="tx1">
                    <a:lumMod val="75000"/>
                    <a:lumOff val="25000"/>
                  </a:schemeClr>
                </a:solidFill>
                <a:latin typeface="Garamond" pitchFamily="18" charset="0"/>
                <a:ea typeface="Verdana" pitchFamily="34" charset="0"/>
                <a:cs typeface="Verdana" pitchFamily="34" charset="0"/>
              </a:rPr>
              <a:t>properties and controlled processing.</a:t>
            </a:r>
            <a:endParaRPr lang="en-US" dirty="0">
              <a:solidFill>
                <a:schemeClr val="tx1">
                  <a:lumMod val="75000"/>
                  <a:lumOff val="25000"/>
                </a:schemeClr>
              </a:solidFill>
              <a:latin typeface="Garamond" pitchFamily="18" charset="0"/>
              <a:ea typeface="Verdana" pitchFamily="34" charset="0"/>
              <a:cs typeface="Verdana" pitchFamily="34" charset="0"/>
            </a:endParaRPr>
          </a:p>
        </p:txBody>
      </p:sp>
      <p:pic>
        <p:nvPicPr>
          <p:cNvPr id="68" name="Picture 67"/>
          <p:cNvPicPr>
            <a:picLocks noChangeAspect="1"/>
          </p:cNvPicPr>
          <p:nvPr/>
        </p:nvPicPr>
        <p:blipFill>
          <a:blip r:embed="rId2"/>
          <a:stretch>
            <a:fillRect/>
          </a:stretch>
        </p:blipFill>
        <p:spPr>
          <a:xfrm>
            <a:off x="2832100" y="4356100"/>
            <a:ext cx="4229100" cy="1802136"/>
          </a:xfrm>
          <a:prstGeom prst="rect">
            <a:avLst/>
          </a:prstGeom>
        </p:spPr>
      </p:pic>
    </p:spTree>
    <p:extLst>
      <p:ext uri="{BB962C8B-B14F-4D97-AF65-F5344CB8AC3E}">
        <p14:creationId xmlns:p14="http://schemas.microsoft.com/office/powerpoint/2010/main" val="900832934"/>
      </p:ext>
    </p:extLst>
  </p:cSld>
  <p:clrMapOvr>
    <a:masterClrMapping/>
  </p:clrMapOvr>
  <p:transition xmlns:p14="http://schemas.microsoft.com/office/powerpoint/2010/main">
    <p:wipe dir="d"/>
  </p:transition>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p:cNvSpPr>
            <a:spLocks noGrp="1"/>
          </p:cNvSpPr>
          <p:nvPr>
            <p:ph type="title"/>
          </p:nvPr>
        </p:nvSpPr>
        <p:spPr/>
        <p:txBody>
          <a:bodyPr/>
          <a:lstStyle/>
          <a:p>
            <a:r>
              <a:rPr lang="en-US" dirty="0" smtClean="0"/>
              <a:t>The faculty</a:t>
            </a:r>
            <a:endParaRPr lang="en-US" dirty="0"/>
          </a:p>
        </p:txBody>
      </p:sp>
      <p:sp>
        <p:nvSpPr>
          <p:cNvPr id="2" name="Footer Placeholder 1"/>
          <p:cNvSpPr>
            <a:spLocks noGrp="1"/>
          </p:cNvSpPr>
          <p:nvPr>
            <p:ph type="ftr" sz="quarter" idx="11"/>
          </p:nvPr>
        </p:nvSpPr>
        <p:spPr/>
        <p:txBody>
          <a:bodyPr/>
          <a:lstStyle/>
          <a:p>
            <a:pPr>
              <a:defRPr/>
            </a:pPr>
            <a:r>
              <a:rPr lang="en-US" smtClean="0"/>
              <a:t>Innovation through Partnerships</a:t>
            </a:r>
            <a:endParaRPr lang="en-US"/>
          </a:p>
        </p:txBody>
      </p:sp>
      <p:sp>
        <p:nvSpPr>
          <p:cNvPr id="3" name="Slide Number Placeholder 2"/>
          <p:cNvSpPr>
            <a:spLocks noGrp="1"/>
          </p:cNvSpPr>
          <p:nvPr>
            <p:ph type="sldNum" sz="quarter" idx="12"/>
          </p:nvPr>
        </p:nvSpPr>
        <p:spPr/>
        <p:txBody>
          <a:bodyPr/>
          <a:lstStyle/>
          <a:p>
            <a:pPr>
              <a:defRPr/>
            </a:pPr>
            <a:fld id="{3CD1ADFE-45A3-D048-9B85-84BBE8E18ACF}" type="slidenum">
              <a:rPr lang="en-US" smtClean="0"/>
              <a:pPr>
                <a:defRPr/>
              </a:pPr>
              <a:t>20</a:t>
            </a:fld>
            <a:endParaRPr lang="en-US"/>
          </a:p>
        </p:txBody>
      </p:sp>
      <p:pic>
        <p:nvPicPr>
          <p:cNvPr id="4" name="Picture 3"/>
          <p:cNvPicPr>
            <a:picLocks noChangeAspect="1"/>
          </p:cNvPicPr>
          <p:nvPr/>
        </p:nvPicPr>
        <p:blipFill>
          <a:blip r:embed="rId2"/>
          <a:stretch>
            <a:fillRect/>
          </a:stretch>
        </p:blipFill>
        <p:spPr>
          <a:xfrm>
            <a:off x="2196878" y="4089400"/>
            <a:ext cx="1320800" cy="1485900"/>
          </a:xfrm>
          <a:prstGeom prst="rect">
            <a:avLst/>
          </a:prstGeom>
        </p:spPr>
      </p:pic>
      <p:pic>
        <p:nvPicPr>
          <p:cNvPr id="5" name="Picture 4"/>
          <p:cNvPicPr>
            <a:picLocks noChangeAspect="1"/>
          </p:cNvPicPr>
          <p:nvPr/>
        </p:nvPicPr>
        <p:blipFill>
          <a:blip r:embed="rId3"/>
          <a:stretch>
            <a:fillRect/>
          </a:stretch>
        </p:blipFill>
        <p:spPr>
          <a:xfrm>
            <a:off x="5070897" y="4089399"/>
            <a:ext cx="1304503" cy="1778867"/>
          </a:xfrm>
          <a:prstGeom prst="rect">
            <a:avLst/>
          </a:prstGeom>
        </p:spPr>
      </p:pic>
      <p:pic>
        <p:nvPicPr>
          <p:cNvPr id="6" name="Picture 5"/>
          <p:cNvPicPr>
            <a:picLocks noChangeAspect="1"/>
          </p:cNvPicPr>
          <p:nvPr/>
        </p:nvPicPr>
        <p:blipFill>
          <a:blip r:embed="rId4"/>
          <a:stretch>
            <a:fillRect/>
          </a:stretch>
        </p:blipFill>
        <p:spPr>
          <a:xfrm>
            <a:off x="6796193" y="4032250"/>
            <a:ext cx="1471507" cy="2006600"/>
          </a:xfrm>
          <a:prstGeom prst="rect">
            <a:avLst/>
          </a:prstGeom>
        </p:spPr>
      </p:pic>
      <p:pic>
        <p:nvPicPr>
          <p:cNvPr id="7" name="Picture 6"/>
          <p:cNvPicPr>
            <a:picLocks noChangeAspect="1"/>
          </p:cNvPicPr>
          <p:nvPr/>
        </p:nvPicPr>
        <p:blipFill>
          <a:blip r:embed="rId5"/>
          <a:stretch>
            <a:fillRect/>
          </a:stretch>
        </p:blipFill>
        <p:spPr>
          <a:xfrm>
            <a:off x="3658446" y="4089400"/>
            <a:ext cx="1181100" cy="1771650"/>
          </a:xfrm>
          <a:prstGeom prst="rect">
            <a:avLst/>
          </a:prstGeom>
        </p:spPr>
      </p:pic>
      <p:pic>
        <p:nvPicPr>
          <p:cNvPr id="8" name="Picture 7"/>
          <p:cNvPicPr>
            <a:picLocks noChangeAspect="1"/>
          </p:cNvPicPr>
          <p:nvPr/>
        </p:nvPicPr>
        <p:blipFill>
          <a:blip r:embed="rId6"/>
          <a:stretch>
            <a:fillRect/>
          </a:stretch>
        </p:blipFill>
        <p:spPr>
          <a:xfrm>
            <a:off x="1130300" y="1543050"/>
            <a:ext cx="2739095" cy="1663700"/>
          </a:xfrm>
          <a:prstGeom prst="rect">
            <a:avLst/>
          </a:prstGeom>
        </p:spPr>
      </p:pic>
      <p:pic>
        <p:nvPicPr>
          <p:cNvPr id="9" name="Picture 8"/>
          <p:cNvPicPr>
            <a:picLocks noChangeAspect="1"/>
          </p:cNvPicPr>
          <p:nvPr/>
        </p:nvPicPr>
        <p:blipFill>
          <a:blip r:embed="rId7"/>
          <a:stretch>
            <a:fillRect/>
          </a:stretch>
        </p:blipFill>
        <p:spPr>
          <a:xfrm>
            <a:off x="5224496" y="1836836"/>
            <a:ext cx="2060021" cy="1369914"/>
          </a:xfrm>
          <a:prstGeom prst="rect">
            <a:avLst/>
          </a:prstGeom>
        </p:spPr>
      </p:pic>
      <p:pic>
        <p:nvPicPr>
          <p:cNvPr id="10" name="Picture 9"/>
          <p:cNvPicPr>
            <a:picLocks noChangeAspect="1"/>
          </p:cNvPicPr>
          <p:nvPr/>
        </p:nvPicPr>
        <p:blipFill>
          <a:blip r:embed="rId8"/>
          <a:stretch>
            <a:fillRect/>
          </a:stretch>
        </p:blipFill>
        <p:spPr>
          <a:xfrm>
            <a:off x="3869395" y="1543050"/>
            <a:ext cx="1293324" cy="1949450"/>
          </a:xfrm>
          <a:prstGeom prst="rect">
            <a:avLst/>
          </a:prstGeom>
        </p:spPr>
      </p:pic>
      <p:pic>
        <p:nvPicPr>
          <p:cNvPr id="12" name="Picture 11"/>
          <p:cNvPicPr>
            <a:picLocks noChangeAspect="1"/>
          </p:cNvPicPr>
          <p:nvPr/>
        </p:nvPicPr>
        <p:blipFill>
          <a:blip r:embed="rId9"/>
          <a:stretch>
            <a:fillRect/>
          </a:stretch>
        </p:blipFill>
        <p:spPr>
          <a:xfrm>
            <a:off x="7710198" y="0"/>
            <a:ext cx="1115004" cy="1678700"/>
          </a:xfrm>
          <a:prstGeom prst="rect">
            <a:avLst/>
          </a:prstGeom>
        </p:spPr>
      </p:pic>
      <p:sp>
        <p:nvSpPr>
          <p:cNvPr id="13" name="TextBox 12"/>
          <p:cNvSpPr txBox="1"/>
          <p:nvPr/>
        </p:nvSpPr>
        <p:spPr>
          <a:xfrm>
            <a:off x="1342204" y="3348136"/>
            <a:ext cx="1781996" cy="307777"/>
          </a:xfrm>
          <a:prstGeom prst="rect">
            <a:avLst/>
          </a:prstGeom>
          <a:noFill/>
        </p:spPr>
        <p:txBody>
          <a:bodyPr wrap="none" rtlCol="0">
            <a:spAutoFit/>
          </a:bodyPr>
          <a:lstStyle/>
          <a:p>
            <a:r>
              <a:rPr lang="en-US" sz="1400" dirty="0" smtClean="0"/>
              <a:t>Greg </a:t>
            </a:r>
            <a:r>
              <a:rPr lang="en-US" sz="1400" dirty="0" err="1" smtClean="0"/>
              <a:t>Beaucage,UC</a:t>
            </a:r>
            <a:endParaRPr lang="en-US" sz="1400" dirty="0"/>
          </a:p>
        </p:txBody>
      </p:sp>
      <p:sp>
        <p:nvSpPr>
          <p:cNvPr id="14" name="TextBox 13"/>
          <p:cNvSpPr txBox="1"/>
          <p:nvPr/>
        </p:nvSpPr>
        <p:spPr>
          <a:xfrm>
            <a:off x="3648499" y="3565525"/>
            <a:ext cx="1702923" cy="307777"/>
          </a:xfrm>
          <a:prstGeom prst="rect">
            <a:avLst/>
          </a:prstGeom>
          <a:noFill/>
        </p:spPr>
        <p:txBody>
          <a:bodyPr wrap="none" rtlCol="0">
            <a:spAutoFit/>
          </a:bodyPr>
          <a:lstStyle/>
          <a:p>
            <a:r>
              <a:rPr lang="en-US" sz="1400" dirty="0" smtClean="0"/>
              <a:t>Steve </a:t>
            </a:r>
            <a:r>
              <a:rPr lang="en-US" sz="1400" dirty="0" err="1" smtClean="0"/>
              <a:t>Clarson,UC</a:t>
            </a:r>
            <a:endParaRPr lang="en-US" sz="1400" dirty="0"/>
          </a:p>
        </p:txBody>
      </p:sp>
      <p:sp>
        <p:nvSpPr>
          <p:cNvPr id="15" name="TextBox 14"/>
          <p:cNvSpPr txBox="1"/>
          <p:nvPr/>
        </p:nvSpPr>
        <p:spPr>
          <a:xfrm>
            <a:off x="2057038" y="5740796"/>
            <a:ext cx="1601408" cy="307777"/>
          </a:xfrm>
          <a:prstGeom prst="rect">
            <a:avLst/>
          </a:prstGeom>
          <a:noFill/>
        </p:spPr>
        <p:txBody>
          <a:bodyPr wrap="none" rtlCol="0">
            <a:spAutoFit/>
          </a:bodyPr>
          <a:lstStyle/>
          <a:p>
            <a:r>
              <a:rPr lang="en-US" sz="1400" dirty="0" smtClean="0"/>
              <a:t>Peter </a:t>
            </a:r>
            <a:r>
              <a:rPr lang="en-US" sz="1400" dirty="0" err="1" smtClean="0"/>
              <a:t>Green,UM</a:t>
            </a:r>
            <a:endParaRPr lang="en-US" sz="1400" dirty="0"/>
          </a:p>
        </p:txBody>
      </p:sp>
      <p:sp>
        <p:nvSpPr>
          <p:cNvPr id="16" name="TextBox 15"/>
          <p:cNvSpPr txBox="1"/>
          <p:nvPr/>
        </p:nvSpPr>
        <p:spPr>
          <a:xfrm>
            <a:off x="7471747" y="1682947"/>
            <a:ext cx="1672253" cy="307777"/>
          </a:xfrm>
          <a:prstGeom prst="rect">
            <a:avLst/>
          </a:prstGeom>
          <a:noFill/>
        </p:spPr>
        <p:txBody>
          <a:bodyPr wrap="none" rtlCol="0">
            <a:spAutoFit/>
          </a:bodyPr>
          <a:lstStyle/>
          <a:p>
            <a:r>
              <a:rPr lang="en-US" sz="1400" dirty="0" smtClean="0"/>
              <a:t>Jimmy Mays, UT</a:t>
            </a:r>
            <a:endParaRPr lang="en-US" sz="1400" dirty="0"/>
          </a:p>
        </p:txBody>
      </p:sp>
      <p:sp>
        <p:nvSpPr>
          <p:cNvPr id="17" name="TextBox 16"/>
          <p:cNvSpPr txBox="1"/>
          <p:nvPr/>
        </p:nvSpPr>
        <p:spPr>
          <a:xfrm>
            <a:off x="5351422" y="3348136"/>
            <a:ext cx="1462635" cy="307777"/>
          </a:xfrm>
          <a:prstGeom prst="rect">
            <a:avLst/>
          </a:prstGeom>
          <a:noFill/>
        </p:spPr>
        <p:txBody>
          <a:bodyPr wrap="none" rtlCol="0">
            <a:spAutoFit/>
          </a:bodyPr>
          <a:lstStyle/>
          <a:p>
            <a:r>
              <a:rPr lang="en-US" sz="1400" dirty="0" smtClean="0"/>
              <a:t>Jude </a:t>
            </a:r>
            <a:r>
              <a:rPr lang="en-US" sz="1400" dirty="0" err="1" smtClean="0"/>
              <a:t>Iroh</a:t>
            </a:r>
            <a:r>
              <a:rPr lang="en-US" sz="1400" dirty="0" smtClean="0"/>
              <a:t>, UC</a:t>
            </a:r>
            <a:endParaRPr lang="en-US" sz="1400" dirty="0"/>
          </a:p>
        </p:txBody>
      </p:sp>
      <p:sp>
        <p:nvSpPr>
          <p:cNvPr id="18" name="TextBox 17"/>
          <p:cNvSpPr txBox="1"/>
          <p:nvPr/>
        </p:nvSpPr>
        <p:spPr>
          <a:xfrm>
            <a:off x="3517678" y="6037361"/>
            <a:ext cx="1506730" cy="307777"/>
          </a:xfrm>
          <a:prstGeom prst="rect">
            <a:avLst/>
          </a:prstGeom>
          <a:noFill/>
        </p:spPr>
        <p:txBody>
          <a:bodyPr wrap="none" rtlCol="0">
            <a:spAutoFit/>
          </a:bodyPr>
          <a:lstStyle/>
          <a:p>
            <a:r>
              <a:rPr lang="en-US" sz="1400" dirty="0" smtClean="0"/>
              <a:t>Rick </a:t>
            </a:r>
            <a:r>
              <a:rPr lang="en-US" sz="1400" dirty="0" err="1" smtClean="0"/>
              <a:t>Laine</a:t>
            </a:r>
            <a:r>
              <a:rPr lang="en-US" sz="1400" dirty="0" smtClean="0"/>
              <a:t>, UM</a:t>
            </a:r>
            <a:endParaRPr lang="en-US" sz="1400" dirty="0"/>
          </a:p>
        </p:txBody>
      </p:sp>
      <p:sp>
        <p:nvSpPr>
          <p:cNvPr id="19" name="TextBox 18"/>
          <p:cNvSpPr txBox="1"/>
          <p:nvPr/>
        </p:nvSpPr>
        <p:spPr>
          <a:xfrm>
            <a:off x="5053592" y="5894684"/>
            <a:ext cx="1573004" cy="307777"/>
          </a:xfrm>
          <a:prstGeom prst="rect">
            <a:avLst/>
          </a:prstGeom>
          <a:noFill/>
        </p:spPr>
        <p:txBody>
          <a:bodyPr wrap="none" rtlCol="0">
            <a:spAutoFit/>
          </a:bodyPr>
          <a:lstStyle/>
          <a:p>
            <a:r>
              <a:rPr lang="en-US" sz="1400" dirty="0" smtClean="0"/>
              <a:t>Ron Larson, UM</a:t>
            </a:r>
            <a:endParaRPr lang="en-US" sz="1400" dirty="0"/>
          </a:p>
        </p:txBody>
      </p:sp>
      <p:sp>
        <p:nvSpPr>
          <p:cNvPr id="20" name="TextBox 19"/>
          <p:cNvSpPr txBox="1"/>
          <p:nvPr/>
        </p:nvSpPr>
        <p:spPr>
          <a:xfrm>
            <a:off x="6796193" y="6048573"/>
            <a:ext cx="1727644" cy="307777"/>
          </a:xfrm>
          <a:prstGeom prst="rect">
            <a:avLst/>
          </a:prstGeom>
          <a:noFill/>
        </p:spPr>
        <p:txBody>
          <a:bodyPr wrap="none" rtlCol="0">
            <a:spAutoFit/>
          </a:bodyPr>
          <a:lstStyle/>
          <a:p>
            <a:r>
              <a:rPr lang="en-US" sz="1400" dirty="0" smtClean="0"/>
              <a:t>Mike </a:t>
            </a:r>
            <a:r>
              <a:rPr lang="en-US" sz="1400" dirty="0" err="1" smtClean="0"/>
              <a:t>Solomon,UM</a:t>
            </a:r>
            <a:endParaRPr lang="en-US" sz="1400" dirty="0"/>
          </a:p>
        </p:txBody>
      </p:sp>
      <p:sp>
        <p:nvSpPr>
          <p:cNvPr id="21" name="TextBox 20"/>
          <p:cNvSpPr txBox="1"/>
          <p:nvPr/>
        </p:nvSpPr>
        <p:spPr>
          <a:xfrm>
            <a:off x="7284517" y="3411636"/>
            <a:ext cx="1750261" cy="307777"/>
          </a:xfrm>
          <a:prstGeom prst="rect">
            <a:avLst/>
          </a:prstGeom>
          <a:noFill/>
        </p:spPr>
        <p:txBody>
          <a:bodyPr wrap="none" rtlCol="0">
            <a:spAutoFit/>
          </a:bodyPr>
          <a:lstStyle/>
          <a:p>
            <a:r>
              <a:rPr lang="en-US" sz="1400" dirty="0" err="1" smtClean="0"/>
              <a:t>Vikram</a:t>
            </a:r>
            <a:r>
              <a:rPr lang="en-US" sz="1400" dirty="0" smtClean="0"/>
              <a:t> </a:t>
            </a:r>
            <a:r>
              <a:rPr lang="en-US" sz="1400" dirty="0" err="1" smtClean="0"/>
              <a:t>Kuppa</a:t>
            </a:r>
            <a:r>
              <a:rPr lang="en-US" sz="1400" dirty="0" smtClean="0"/>
              <a:t>, UC</a:t>
            </a:r>
            <a:endParaRPr lang="en-US" sz="1400" dirty="0"/>
          </a:p>
        </p:txBody>
      </p:sp>
      <p:pic>
        <p:nvPicPr>
          <p:cNvPr id="22" name="Picture 21"/>
          <p:cNvPicPr>
            <a:picLocks noChangeAspect="1"/>
          </p:cNvPicPr>
          <p:nvPr/>
        </p:nvPicPr>
        <p:blipFill>
          <a:blip r:embed="rId10"/>
          <a:stretch>
            <a:fillRect/>
          </a:stretch>
        </p:blipFill>
        <p:spPr>
          <a:xfrm>
            <a:off x="7555202" y="2060574"/>
            <a:ext cx="1270000" cy="1397000"/>
          </a:xfrm>
          <a:prstGeom prst="rect">
            <a:avLst/>
          </a:prstGeom>
        </p:spPr>
      </p:pic>
    </p:spTree>
    <p:extLst>
      <p:ext uri="{BB962C8B-B14F-4D97-AF65-F5344CB8AC3E}">
        <p14:creationId xmlns:p14="http://schemas.microsoft.com/office/powerpoint/2010/main" val="1296317755"/>
      </p:ext>
    </p:extLst>
  </p:cSld>
  <p:clrMapOvr>
    <a:masterClrMapping/>
  </p:clrMapOvr>
  <p:transition xmlns:p14="http://schemas.microsoft.com/office/powerpoint/2010/main">
    <p:wipe dir="d"/>
  </p:transition>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2755900"/>
            <a:ext cx="8229600" cy="1143000"/>
          </a:xfrm>
        </p:spPr>
        <p:txBody>
          <a:bodyPr/>
          <a:lstStyle/>
          <a:p>
            <a:r>
              <a:rPr lang="en-US" dirty="0" smtClean="0"/>
              <a:t>Equipment &amp; Facilities</a:t>
            </a:r>
            <a:endParaRPr lang="en-US" dirty="0"/>
          </a:p>
        </p:txBody>
      </p:sp>
      <p:sp>
        <p:nvSpPr>
          <p:cNvPr id="3" name="Footer Placeholder 2"/>
          <p:cNvSpPr>
            <a:spLocks noGrp="1"/>
          </p:cNvSpPr>
          <p:nvPr>
            <p:ph type="ftr" sz="quarter" idx="11"/>
          </p:nvPr>
        </p:nvSpPr>
        <p:spPr/>
        <p:txBody>
          <a:bodyPr/>
          <a:lstStyle/>
          <a:p>
            <a:pPr>
              <a:defRPr/>
            </a:pPr>
            <a:r>
              <a:rPr lang="en-US" smtClean="0"/>
              <a:t>Innovation through Partnerships</a:t>
            </a:r>
            <a:endParaRPr lang="en-US"/>
          </a:p>
        </p:txBody>
      </p:sp>
      <p:sp>
        <p:nvSpPr>
          <p:cNvPr id="4" name="Slide Number Placeholder 3"/>
          <p:cNvSpPr>
            <a:spLocks noGrp="1"/>
          </p:cNvSpPr>
          <p:nvPr>
            <p:ph type="sldNum" sz="quarter" idx="12"/>
          </p:nvPr>
        </p:nvSpPr>
        <p:spPr/>
        <p:txBody>
          <a:bodyPr/>
          <a:lstStyle/>
          <a:p>
            <a:pPr>
              <a:defRPr/>
            </a:pPr>
            <a:fld id="{3DA8EE70-A96F-AD41-9049-C837BDB70BE5}" type="slidenum">
              <a:rPr lang="en-US" smtClean="0"/>
              <a:pPr>
                <a:defRPr/>
              </a:pPr>
              <a:t>21</a:t>
            </a:fld>
            <a:endParaRPr lang="en-US"/>
          </a:p>
        </p:txBody>
      </p:sp>
    </p:spTree>
    <p:extLst>
      <p:ext uri="{BB962C8B-B14F-4D97-AF65-F5344CB8AC3E}">
        <p14:creationId xmlns:p14="http://schemas.microsoft.com/office/powerpoint/2010/main" val="70236457"/>
      </p:ext>
    </p:extLst>
  </p:cSld>
  <p:clrMapOvr>
    <a:masterClrMapping/>
  </p:clrMapOvr>
  <p:transition xmlns:p14="http://schemas.microsoft.com/office/powerpoint/2010/main">
    <p:wipe dir="d"/>
  </p:transition>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Title 1"/>
          <p:cNvSpPr>
            <a:spLocks noGrp="1"/>
          </p:cNvSpPr>
          <p:nvPr>
            <p:ph type="title"/>
          </p:nvPr>
        </p:nvSpPr>
        <p:spPr>
          <a:xfrm>
            <a:off x="457200" y="134938"/>
            <a:ext cx="8229600" cy="1143000"/>
          </a:xfrm>
        </p:spPr>
        <p:txBody>
          <a:bodyPr/>
          <a:lstStyle/>
          <a:p>
            <a:r>
              <a:rPr lang="en-US" dirty="0" err="1" smtClean="0"/>
              <a:t>Rheometers</a:t>
            </a:r>
            <a:endParaRPr lang="en-US" dirty="0" smtClean="0"/>
          </a:p>
        </p:txBody>
      </p:sp>
      <p:sp>
        <p:nvSpPr>
          <p:cNvPr id="50179" name="Content Placeholder 2"/>
          <p:cNvSpPr>
            <a:spLocks noGrp="1"/>
          </p:cNvSpPr>
          <p:nvPr>
            <p:ph idx="1"/>
          </p:nvPr>
        </p:nvSpPr>
        <p:spPr>
          <a:xfrm>
            <a:off x="914400" y="1193800"/>
            <a:ext cx="8229600" cy="4525963"/>
          </a:xfrm>
        </p:spPr>
        <p:txBody>
          <a:bodyPr/>
          <a:lstStyle/>
          <a:p>
            <a:r>
              <a:rPr lang="en-US" sz="2800" dirty="0" smtClean="0"/>
              <a:t>ARES AR-G2 </a:t>
            </a:r>
            <a:r>
              <a:rPr lang="en-US" sz="2800" dirty="0" err="1" smtClean="0"/>
              <a:t>rheometer</a:t>
            </a:r>
            <a:r>
              <a:rPr lang="en-US" sz="2800" dirty="0" smtClean="0"/>
              <a:t> (low stress)</a:t>
            </a:r>
          </a:p>
          <a:p>
            <a:r>
              <a:rPr lang="en-US" sz="2800" dirty="0" smtClean="0"/>
              <a:t>TA Instruments ARES </a:t>
            </a:r>
            <a:r>
              <a:rPr lang="en-US" sz="2800" dirty="0" err="1" smtClean="0"/>
              <a:t>rheometer</a:t>
            </a:r>
            <a:endParaRPr lang="en-US" sz="2800" dirty="0" smtClean="0"/>
          </a:p>
          <a:p>
            <a:r>
              <a:rPr lang="en-US" sz="2800" dirty="0" smtClean="0"/>
              <a:t>AR 1000 constant stress </a:t>
            </a:r>
            <a:r>
              <a:rPr lang="en-US" sz="2800" dirty="0" err="1" smtClean="0"/>
              <a:t>rheometer</a:t>
            </a:r>
            <a:endParaRPr lang="en-US" sz="2800" dirty="0" smtClean="0"/>
          </a:p>
          <a:p>
            <a:r>
              <a:rPr lang="en-US" sz="2800" dirty="0" smtClean="0"/>
              <a:t>Assessment of impact of changing </a:t>
            </a:r>
          </a:p>
          <a:p>
            <a:r>
              <a:rPr lang="en-US" sz="2800" dirty="0" err="1" smtClean="0"/>
              <a:t>Ubbelohde</a:t>
            </a:r>
            <a:r>
              <a:rPr lang="en-US" sz="2800" dirty="0" smtClean="0"/>
              <a:t> </a:t>
            </a:r>
            <a:r>
              <a:rPr lang="en-US" sz="2800" dirty="0" err="1" smtClean="0"/>
              <a:t>viscometry</a:t>
            </a:r>
            <a:endParaRPr lang="en-US" dirty="0" smtClean="0"/>
          </a:p>
        </p:txBody>
      </p:sp>
      <p:sp>
        <p:nvSpPr>
          <p:cNvPr id="4" name="Footer Placeholder 3"/>
          <p:cNvSpPr>
            <a:spLocks noGrp="1"/>
          </p:cNvSpPr>
          <p:nvPr>
            <p:ph type="ftr" sz="quarter" idx="11"/>
          </p:nvPr>
        </p:nvSpPr>
        <p:spPr/>
        <p:txBody>
          <a:bodyPr/>
          <a:lstStyle/>
          <a:p>
            <a:pPr>
              <a:defRPr/>
            </a:pPr>
            <a:r>
              <a:rPr lang="en-US" smtClean="0"/>
              <a:t>Innovation through Partnerships</a:t>
            </a:r>
            <a:endParaRPr lang="en-US"/>
          </a:p>
        </p:txBody>
      </p:sp>
      <p:sp>
        <p:nvSpPr>
          <p:cNvPr id="50181" name="Slide Number Placeholder 4"/>
          <p:cNvSpPr>
            <a:spLocks noGrp="1"/>
          </p:cNvSpPr>
          <p:nvPr>
            <p:ph type="sldNum" sz="quarter" idx="12"/>
          </p:nvPr>
        </p:nvSpPr>
        <p:spPr bwMode="auto">
          <a:noFill/>
          <a:ln>
            <a:miter lim="800000"/>
            <a:headEnd/>
            <a:tailEnd/>
          </a:ln>
        </p:spPr>
        <p:txBody>
          <a:bodyPr/>
          <a:lstStyle/>
          <a:p>
            <a:fld id="{2BD93FDC-3217-FF48-AEDA-F12C0200519B}" type="slidenum">
              <a:rPr lang="en-US" smtClean="0"/>
              <a:pPr/>
              <a:t>22</a:t>
            </a:fld>
            <a:endParaRPr lang="en-US" smtClean="0"/>
          </a:p>
        </p:txBody>
      </p:sp>
      <p:pic>
        <p:nvPicPr>
          <p:cNvPr id="50182" name="Picture 5"/>
          <p:cNvPicPr>
            <a:picLocks noChangeAspect="1"/>
          </p:cNvPicPr>
          <p:nvPr/>
        </p:nvPicPr>
        <p:blipFill>
          <a:blip r:embed="rId2"/>
          <a:srcRect/>
          <a:stretch>
            <a:fillRect/>
          </a:stretch>
        </p:blipFill>
        <p:spPr bwMode="auto">
          <a:xfrm>
            <a:off x="5780881" y="3844925"/>
            <a:ext cx="1544638" cy="2051050"/>
          </a:xfrm>
          <a:prstGeom prst="rect">
            <a:avLst/>
          </a:prstGeom>
          <a:noFill/>
          <a:ln w="9525">
            <a:noFill/>
            <a:miter lim="800000"/>
            <a:headEnd/>
            <a:tailEnd/>
          </a:ln>
        </p:spPr>
      </p:pic>
      <p:pic>
        <p:nvPicPr>
          <p:cNvPr id="8" name="Picture 7" descr="Screen shot 2012-01-18 at 11.10.50 AM.png"/>
          <p:cNvPicPr>
            <a:picLocks noChangeAspect="1"/>
          </p:cNvPicPr>
          <p:nvPr/>
        </p:nvPicPr>
        <p:blipFill>
          <a:blip r:embed="rId3"/>
          <a:stretch>
            <a:fillRect/>
          </a:stretch>
        </p:blipFill>
        <p:spPr>
          <a:xfrm>
            <a:off x="1782763" y="3844925"/>
            <a:ext cx="3149600" cy="2387600"/>
          </a:xfrm>
          <a:prstGeom prst="rect">
            <a:avLst/>
          </a:prstGeom>
        </p:spPr>
      </p:pic>
      <p:sp>
        <p:nvSpPr>
          <p:cNvPr id="9" name="TextBox 8"/>
          <p:cNvSpPr txBox="1"/>
          <p:nvPr/>
        </p:nvSpPr>
        <p:spPr>
          <a:xfrm>
            <a:off x="5588000" y="5987018"/>
            <a:ext cx="2339816" cy="369332"/>
          </a:xfrm>
          <a:prstGeom prst="rect">
            <a:avLst/>
          </a:prstGeom>
          <a:noFill/>
        </p:spPr>
        <p:txBody>
          <a:bodyPr wrap="none" rtlCol="0">
            <a:spAutoFit/>
          </a:bodyPr>
          <a:lstStyle/>
          <a:p>
            <a:r>
              <a:rPr lang="en-US" sz="1800" dirty="0" smtClean="0"/>
              <a:t>Solomon/Larson lab</a:t>
            </a:r>
            <a:endParaRPr lang="en-US" sz="1800" dirty="0"/>
          </a:p>
        </p:txBody>
      </p:sp>
    </p:spTree>
    <p:extLst>
      <p:ext uri="{BB962C8B-B14F-4D97-AF65-F5344CB8AC3E}">
        <p14:creationId xmlns:p14="http://schemas.microsoft.com/office/powerpoint/2010/main" val="3584158869"/>
      </p:ext>
    </p:extLst>
  </p:cSld>
  <p:clrMapOvr>
    <a:masterClrMapping/>
  </p:clrMapOvr>
  <p:transition xmlns:p14="http://schemas.microsoft.com/office/powerpoint/2010/main">
    <p:wipe dir="d"/>
  </p:transition>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Title 1"/>
          <p:cNvSpPr>
            <a:spLocks noGrp="1"/>
          </p:cNvSpPr>
          <p:nvPr>
            <p:ph type="title"/>
          </p:nvPr>
        </p:nvSpPr>
        <p:spPr>
          <a:xfrm>
            <a:off x="434181" y="472281"/>
            <a:ext cx="8910638" cy="639763"/>
          </a:xfrm>
        </p:spPr>
        <p:txBody>
          <a:bodyPr/>
          <a:lstStyle/>
          <a:p>
            <a:r>
              <a:rPr lang="en-US" dirty="0">
                <a:ea typeface="ＭＳ Ｐゴシック" charset="-128"/>
                <a:cs typeface="ＭＳ Ｐゴシック" charset="-128"/>
              </a:rPr>
              <a:t>Collective dynamics by means of dynamic light scattering</a:t>
            </a:r>
          </a:p>
        </p:txBody>
      </p:sp>
      <p:pic>
        <p:nvPicPr>
          <p:cNvPr id="21506" name="Picture 3"/>
          <p:cNvPicPr>
            <a:picLocks noChangeAspect="1" noChangeArrowheads="1"/>
          </p:cNvPicPr>
          <p:nvPr/>
        </p:nvPicPr>
        <p:blipFill>
          <a:blip r:embed="rId3"/>
          <a:srcRect/>
          <a:stretch>
            <a:fillRect/>
          </a:stretch>
        </p:blipFill>
        <p:spPr bwMode="auto">
          <a:xfrm>
            <a:off x="1740160" y="4087872"/>
            <a:ext cx="2674938" cy="1408547"/>
          </a:xfrm>
          <a:prstGeom prst="rect">
            <a:avLst/>
          </a:prstGeom>
          <a:noFill/>
          <a:ln w="9525">
            <a:noFill/>
            <a:miter lim="800000"/>
            <a:headEnd/>
            <a:tailEnd/>
          </a:ln>
        </p:spPr>
      </p:pic>
      <p:sp>
        <p:nvSpPr>
          <p:cNvPr id="21507" name="Text Box 4"/>
          <p:cNvSpPr txBox="1">
            <a:spLocks noChangeArrowheads="1"/>
          </p:cNvSpPr>
          <p:nvPr/>
        </p:nvSpPr>
        <p:spPr bwMode="auto">
          <a:xfrm>
            <a:off x="5543753" y="4598194"/>
            <a:ext cx="1570420" cy="338554"/>
          </a:xfrm>
          <a:prstGeom prst="rect">
            <a:avLst/>
          </a:prstGeom>
          <a:noFill/>
          <a:ln w="9525">
            <a:noFill/>
            <a:miter lim="800000"/>
            <a:headEnd/>
            <a:tailEnd/>
          </a:ln>
        </p:spPr>
        <p:txBody>
          <a:bodyPr wrap="square">
            <a:prstTxWarp prst="textNoShape">
              <a:avLst/>
            </a:prstTxWarp>
            <a:spAutoFit/>
          </a:bodyPr>
          <a:lstStyle/>
          <a:p>
            <a:r>
              <a:rPr lang="en-US" sz="1600" dirty="0" err="1"/>
              <a:t>f(q,t</a:t>
            </a:r>
            <a:r>
              <a:rPr lang="en-US" sz="1600" dirty="0"/>
              <a:t>)</a:t>
            </a:r>
            <a:endParaRPr lang="en-US" sz="1600" b="0" dirty="0"/>
          </a:p>
        </p:txBody>
      </p:sp>
      <p:sp>
        <p:nvSpPr>
          <p:cNvPr id="21508" name="Text Box 5"/>
          <p:cNvSpPr txBox="1">
            <a:spLocks noChangeArrowheads="1"/>
          </p:cNvSpPr>
          <p:nvPr/>
        </p:nvSpPr>
        <p:spPr bwMode="auto">
          <a:xfrm>
            <a:off x="1252867" y="4428917"/>
            <a:ext cx="736554" cy="338554"/>
          </a:xfrm>
          <a:prstGeom prst="rect">
            <a:avLst/>
          </a:prstGeom>
          <a:noFill/>
          <a:ln w="9525">
            <a:noFill/>
            <a:miter lim="800000"/>
            <a:headEnd/>
            <a:tailEnd/>
          </a:ln>
        </p:spPr>
        <p:txBody>
          <a:bodyPr wrap="square">
            <a:prstTxWarp prst="textNoShape">
              <a:avLst/>
            </a:prstTxWarp>
            <a:spAutoFit/>
          </a:bodyPr>
          <a:lstStyle/>
          <a:p>
            <a:r>
              <a:rPr lang="en-US" sz="1600" dirty="0" err="1"/>
              <a:t>I(t</a:t>
            </a:r>
            <a:r>
              <a:rPr lang="en-US" sz="1600" dirty="0"/>
              <a:t>)</a:t>
            </a:r>
            <a:endParaRPr lang="en-US" sz="1600" b="0" dirty="0"/>
          </a:p>
        </p:txBody>
      </p:sp>
      <p:sp>
        <p:nvSpPr>
          <p:cNvPr id="21509" name="Line 6"/>
          <p:cNvSpPr>
            <a:spLocks noChangeShapeType="1"/>
          </p:cNvSpPr>
          <p:nvPr/>
        </p:nvSpPr>
        <p:spPr bwMode="auto">
          <a:xfrm>
            <a:off x="2975235" y="1814571"/>
            <a:ext cx="3060701" cy="1393"/>
          </a:xfrm>
          <a:prstGeom prst="line">
            <a:avLst/>
          </a:prstGeom>
          <a:noFill/>
          <a:ln w="76200">
            <a:solidFill>
              <a:schemeClr val="accent2"/>
            </a:solidFill>
            <a:round/>
            <a:headEnd/>
            <a:tailEnd type="triangle" w="med" len="med"/>
          </a:ln>
        </p:spPr>
        <p:txBody>
          <a:bodyPr wrap="none" anchor="ctr">
            <a:prstTxWarp prst="textNoShape">
              <a:avLst/>
            </a:prstTxWarp>
          </a:bodyPr>
          <a:lstStyle/>
          <a:p>
            <a:endParaRPr lang="en-US"/>
          </a:p>
        </p:txBody>
      </p:sp>
      <p:sp>
        <p:nvSpPr>
          <p:cNvPr id="21510" name="Line 7"/>
          <p:cNvSpPr>
            <a:spLocks noChangeShapeType="1"/>
          </p:cNvSpPr>
          <p:nvPr/>
        </p:nvSpPr>
        <p:spPr bwMode="auto">
          <a:xfrm>
            <a:off x="4425493" y="1870070"/>
            <a:ext cx="1483983" cy="501360"/>
          </a:xfrm>
          <a:prstGeom prst="line">
            <a:avLst/>
          </a:prstGeom>
          <a:noFill/>
          <a:ln w="76200">
            <a:solidFill>
              <a:schemeClr val="accent2"/>
            </a:solidFill>
            <a:round/>
            <a:headEnd/>
            <a:tailEnd type="triangle" w="med" len="med"/>
          </a:ln>
        </p:spPr>
        <p:txBody>
          <a:bodyPr wrap="none" anchor="ctr">
            <a:prstTxWarp prst="textNoShape">
              <a:avLst/>
            </a:prstTxWarp>
          </a:bodyPr>
          <a:lstStyle/>
          <a:p>
            <a:endParaRPr lang="en-US"/>
          </a:p>
        </p:txBody>
      </p:sp>
      <p:sp>
        <p:nvSpPr>
          <p:cNvPr id="21511" name="Line 8"/>
          <p:cNvSpPr>
            <a:spLocks noChangeShapeType="1"/>
          </p:cNvSpPr>
          <p:nvPr/>
        </p:nvSpPr>
        <p:spPr bwMode="auto">
          <a:xfrm flipV="1">
            <a:off x="5870835" y="1814572"/>
            <a:ext cx="156264" cy="519746"/>
          </a:xfrm>
          <a:prstGeom prst="line">
            <a:avLst/>
          </a:prstGeom>
          <a:noFill/>
          <a:ln w="57150">
            <a:solidFill>
              <a:schemeClr val="tx1"/>
            </a:solidFill>
            <a:round/>
            <a:headEnd/>
            <a:tailEnd type="triangle" w="med" len="med"/>
          </a:ln>
        </p:spPr>
        <p:txBody>
          <a:bodyPr wrap="none" anchor="ctr">
            <a:prstTxWarp prst="textNoShape">
              <a:avLst/>
            </a:prstTxWarp>
          </a:bodyPr>
          <a:lstStyle/>
          <a:p>
            <a:endParaRPr lang="en-US"/>
          </a:p>
        </p:txBody>
      </p:sp>
      <p:sp>
        <p:nvSpPr>
          <p:cNvPr id="21512" name="Text Box 9"/>
          <p:cNvSpPr txBox="1">
            <a:spLocks noChangeArrowheads="1"/>
          </p:cNvSpPr>
          <p:nvPr/>
        </p:nvSpPr>
        <p:spPr bwMode="auto">
          <a:xfrm>
            <a:off x="5531110" y="1730434"/>
            <a:ext cx="261526" cy="892552"/>
          </a:xfrm>
          <a:prstGeom prst="rect">
            <a:avLst/>
          </a:prstGeom>
          <a:noFill/>
          <a:ln w="9525">
            <a:noFill/>
            <a:miter lim="800000"/>
            <a:headEnd/>
            <a:tailEnd/>
          </a:ln>
        </p:spPr>
        <p:txBody>
          <a:bodyPr wrap="square">
            <a:prstTxWarp prst="textNoShape">
              <a:avLst/>
            </a:prstTxWarp>
            <a:spAutoFit/>
          </a:bodyPr>
          <a:lstStyle/>
          <a:p>
            <a:r>
              <a:rPr lang="en-US" sz="2800" dirty="0" err="1"/>
              <a:t>q</a:t>
            </a:r>
            <a:endParaRPr lang="en-US" b="0" dirty="0"/>
          </a:p>
        </p:txBody>
      </p:sp>
      <p:sp>
        <p:nvSpPr>
          <p:cNvPr id="21513" name="AutoShape 12"/>
          <p:cNvSpPr>
            <a:spLocks noChangeArrowheads="1"/>
          </p:cNvSpPr>
          <p:nvPr/>
        </p:nvSpPr>
        <p:spPr bwMode="auto">
          <a:xfrm rot="-4031960">
            <a:off x="5921287" y="2380795"/>
            <a:ext cx="270701" cy="311444"/>
          </a:xfrm>
          <a:prstGeom prst="can">
            <a:avLst>
              <a:gd name="adj" fmla="val 24246"/>
            </a:avLst>
          </a:prstGeom>
          <a:solidFill>
            <a:srgbClr val="36E347"/>
          </a:solidFill>
          <a:ln w="9525">
            <a:solidFill>
              <a:schemeClr val="tx1"/>
            </a:solidFill>
            <a:round/>
            <a:headEnd/>
            <a:tailEnd/>
          </a:ln>
        </p:spPr>
        <p:txBody>
          <a:bodyPr wrap="none" anchor="ctr">
            <a:prstTxWarp prst="textNoShape">
              <a:avLst/>
            </a:prstTxWarp>
          </a:bodyPr>
          <a:lstStyle/>
          <a:p>
            <a:endParaRPr lang="en-US"/>
          </a:p>
        </p:txBody>
      </p:sp>
      <p:sp>
        <p:nvSpPr>
          <p:cNvPr id="21514" name="Text Box 13"/>
          <p:cNvSpPr txBox="1">
            <a:spLocks noChangeArrowheads="1"/>
          </p:cNvSpPr>
          <p:nvPr/>
        </p:nvSpPr>
        <p:spPr bwMode="auto">
          <a:xfrm>
            <a:off x="4798584" y="2652772"/>
            <a:ext cx="1228515" cy="338554"/>
          </a:xfrm>
          <a:prstGeom prst="rect">
            <a:avLst/>
          </a:prstGeom>
          <a:noFill/>
          <a:ln w="9525">
            <a:noFill/>
            <a:miter lim="800000"/>
            <a:headEnd/>
            <a:tailEnd/>
          </a:ln>
        </p:spPr>
        <p:txBody>
          <a:bodyPr wrap="square">
            <a:prstTxWarp prst="textNoShape">
              <a:avLst/>
            </a:prstTxWarp>
            <a:spAutoFit/>
          </a:bodyPr>
          <a:lstStyle/>
          <a:p>
            <a:r>
              <a:rPr lang="en-US" sz="1600" b="0" dirty="0"/>
              <a:t>detector</a:t>
            </a:r>
          </a:p>
        </p:txBody>
      </p:sp>
      <p:sp>
        <p:nvSpPr>
          <p:cNvPr id="21515" name="Line 14"/>
          <p:cNvSpPr>
            <a:spLocks noChangeShapeType="1"/>
          </p:cNvSpPr>
          <p:nvPr/>
        </p:nvSpPr>
        <p:spPr bwMode="auto">
          <a:xfrm>
            <a:off x="5032635" y="4011672"/>
            <a:ext cx="833408" cy="0"/>
          </a:xfrm>
          <a:prstGeom prst="line">
            <a:avLst/>
          </a:prstGeom>
          <a:noFill/>
          <a:ln w="57150">
            <a:solidFill>
              <a:srgbClr val="E3143A"/>
            </a:solidFill>
            <a:round/>
            <a:headEnd/>
            <a:tailEnd type="triangle" w="med" len="med"/>
          </a:ln>
        </p:spPr>
        <p:txBody>
          <a:bodyPr wrap="none" anchor="ctr">
            <a:prstTxWarp prst="textNoShape">
              <a:avLst/>
            </a:prstTxWarp>
          </a:bodyPr>
          <a:lstStyle/>
          <a:p>
            <a:endParaRPr lang="en-US"/>
          </a:p>
        </p:txBody>
      </p:sp>
      <p:sp>
        <p:nvSpPr>
          <p:cNvPr id="21516" name="Line 15"/>
          <p:cNvSpPr>
            <a:spLocks noChangeShapeType="1"/>
          </p:cNvSpPr>
          <p:nvPr/>
        </p:nvSpPr>
        <p:spPr bwMode="auto">
          <a:xfrm flipH="1" flipV="1">
            <a:off x="6252643" y="2624490"/>
            <a:ext cx="227791" cy="28281"/>
          </a:xfrm>
          <a:prstGeom prst="line">
            <a:avLst/>
          </a:prstGeom>
          <a:noFill/>
          <a:ln w="28575">
            <a:solidFill>
              <a:schemeClr val="tx1"/>
            </a:solidFill>
            <a:round/>
            <a:headEnd/>
            <a:tailEnd/>
          </a:ln>
        </p:spPr>
        <p:txBody>
          <a:bodyPr wrap="none" anchor="ctr">
            <a:prstTxWarp prst="textNoShape">
              <a:avLst/>
            </a:prstTxWarp>
          </a:bodyPr>
          <a:lstStyle/>
          <a:p>
            <a:endParaRPr lang="en-US"/>
          </a:p>
        </p:txBody>
      </p:sp>
      <p:sp>
        <p:nvSpPr>
          <p:cNvPr id="21517" name="Line 16"/>
          <p:cNvSpPr>
            <a:spLocks noChangeShapeType="1"/>
          </p:cNvSpPr>
          <p:nvPr/>
        </p:nvSpPr>
        <p:spPr bwMode="auto">
          <a:xfrm flipV="1">
            <a:off x="6480435" y="2236847"/>
            <a:ext cx="633738" cy="387644"/>
          </a:xfrm>
          <a:prstGeom prst="line">
            <a:avLst/>
          </a:prstGeom>
          <a:noFill/>
          <a:ln w="28575">
            <a:solidFill>
              <a:schemeClr val="tx1"/>
            </a:solidFill>
            <a:round/>
            <a:headEnd/>
            <a:tailEnd/>
          </a:ln>
        </p:spPr>
        <p:txBody>
          <a:bodyPr wrap="none" anchor="ctr">
            <a:prstTxWarp prst="textNoShape">
              <a:avLst/>
            </a:prstTxWarp>
          </a:bodyPr>
          <a:lstStyle/>
          <a:p>
            <a:endParaRPr lang="en-US"/>
          </a:p>
        </p:txBody>
      </p:sp>
      <p:sp>
        <p:nvSpPr>
          <p:cNvPr id="21518" name="Text Box 19"/>
          <p:cNvSpPr txBox="1">
            <a:spLocks noChangeArrowheads="1"/>
          </p:cNvSpPr>
          <p:nvPr/>
        </p:nvSpPr>
        <p:spPr bwMode="auto">
          <a:xfrm>
            <a:off x="2141797" y="3767197"/>
            <a:ext cx="2283695" cy="338554"/>
          </a:xfrm>
          <a:prstGeom prst="rect">
            <a:avLst/>
          </a:prstGeom>
          <a:noFill/>
          <a:ln w="9525">
            <a:noFill/>
            <a:miter lim="800000"/>
            <a:headEnd/>
            <a:tailEnd/>
          </a:ln>
        </p:spPr>
        <p:txBody>
          <a:bodyPr wrap="square">
            <a:prstTxWarp prst="textNoShape">
              <a:avLst/>
            </a:prstTxWarp>
            <a:spAutoFit/>
          </a:bodyPr>
          <a:lstStyle/>
          <a:p>
            <a:r>
              <a:rPr lang="en-US" sz="1600" dirty="0">
                <a:solidFill>
                  <a:srgbClr val="E3143A"/>
                </a:solidFill>
              </a:rPr>
              <a:t>Scattering Intensity</a:t>
            </a:r>
            <a:endParaRPr lang="en-US" sz="1600" b="0" dirty="0">
              <a:solidFill>
                <a:srgbClr val="E3143A"/>
              </a:solidFill>
            </a:endParaRPr>
          </a:p>
        </p:txBody>
      </p:sp>
      <p:sp>
        <p:nvSpPr>
          <p:cNvPr id="21519" name="Text Box 20"/>
          <p:cNvSpPr txBox="1">
            <a:spLocks noChangeArrowheads="1"/>
          </p:cNvSpPr>
          <p:nvPr/>
        </p:nvSpPr>
        <p:spPr bwMode="auto">
          <a:xfrm>
            <a:off x="6328035" y="3783072"/>
            <a:ext cx="2815965" cy="338554"/>
          </a:xfrm>
          <a:prstGeom prst="rect">
            <a:avLst/>
          </a:prstGeom>
          <a:noFill/>
          <a:ln w="9525">
            <a:noFill/>
            <a:miter lim="800000"/>
            <a:headEnd/>
            <a:tailEnd/>
          </a:ln>
        </p:spPr>
        <p:txBody>
          <a:bodyPr wrap="square">
            <a:prstTxWarp prst="textNoShape">
              <a:avLst/>
            </a:prstTxWarp>
            <a:spAutoFit/>
          </a:bodyPr>
          <a:lstStyle/>
          <a:p>
            <a:r>
              <a:rPr lang="en-US" sz="1600" dirty="0">
                <a:solidFill>
                  <a:srgbClr val="E3143A"/>
                </a:solidFill>
              </a:rPr>
              <a:t>Dynamic Structure Factor</a:t>
            </a:r>
            <a:endParaRPr lang="en-US" sz="1600" b="0" dirty="0">
              <a:solidFill>
                <a:srgbClr val="E3143A"/>
              </a:solidFill>
            </a:endParaRPr>
          </a:p>
        </p:txBody>
      </p:sp>
      <p:sp>
        <p:nvSpPr>
          <p:cNvPr id="21520" name="Text Box 21"/>
          <p:cNvSpPr txBox="1">
            <a:spLocks noChangeArrowheads="1"/>
          </p:cNvSpPr>
          <p:nvPr/>
        </p:nvSpPr>
        <p:spPr bwMode="auto">
          <a:xfrm>
            <a:off x="6628073" y="1920935"/>
            <a:ext cx="852487" cy="338554"/>
          </a:xfrm>
          <a:prstGeom prst="rect">
            <a:avLst/>
          </a:prstGeom>
          <a:noFill/>
          <a:ln w="9525">
            <a:noFill/>
            <a:miter lim="800000"/>
            <a:headEnd/>
            <a:tailEnd/>
          </a:ln>
        </p:spPr>
        <p:txBody>
          <a:bodyPr wrap="square">
            <a:prstTxWarp prst="textNoShape">
              <a:avLst/>
            </a:prstTxWarp>
            <a:spAutoFit/>
          </a:bodyPr>
          <a:lstStyle/>
          <a:p>
            <a:r>
              <a:rPr lang="en-US" sz="1600" dirty="0" err="1"/>
              <a:t>I(t</a:t>
            </a:r>
            <a:r>
              <a:rPr lang="en-US" sz="1600" dirty="0"/>
              <a:t>)</a:t>
            </a:r>
            <a:endParaRPr lang="en-US" sz="1600" b="0" dirty="0"/>
          </a:p>
        </p:txBody>
      </p:sp>
      <p:sp>
        <p:nvSpPr>
          <p:cNvPr id="21521" name="Text Box 22"/>
          <p:cNvSpPr txBox="1">
            <a:spLocks noChangeArrowheads="1"/>
          </p:cNvSpPr>
          <p:nvPr/>
        </p:nvSpPr>
        <p:spPr bwMode="auto">
          <a:xfrm>
            <a:off x="7245870" y="2002098"/>
            <a:ext cx="1663440" cy="369332"/>
          </a:xfrm>
          <a:prstGeom prst="rect">
            <a:avLst/>
          </a:prstGeom>
          <a:noFill/>
          <a:ln w="9525">
            <a:noFill/>
            <a:miter lim="800000"/>
            <a:headEnd/>
            <a:tailEnd/>
          </a:ln>
        </p:spPr>
        <p:txBody>
          <a:bodyPr wrap="square">
            <a:prstTxWarp prst="textNoShape">
              <a:avLst/>
            </a:prstTxWarp>
            <a:spAutoFit/>
          </a:bodyPr>
          <a:lstStyle/>
          <a:p>
            <a:r>
              <a:rPr lang="en-US" sz="1800" dirty="0"/>
              <a:t>&lt;I(t)I(0)&gt;</a:t>
            </a:r>
            <a:endParaRPr lang="en-US" sz="1800" b="0" dirty="0"/>
          </a:p>
        </p:txBody>
      </p:sp>
      <p:sp>
        <p:nvSpPr>
          <p:cNvPr id="21522" name="Rectangle 25"/>
          <p:cNvSpPr>
            <a:spLocks noChangeArrowheads="1"/>
          </p:cNvSpPr>
          <p:nvPr/>
        </p:nvSpPr>
        <p:spPr bwMode="auto">
          <a:xfrm>
            <a:off x="1603635" y="1662172"/>
            <a:ext cx="937585" cy="207898"/>
          </a:xfrm>
          <a:prstGeom prst="rect">
            <a:avLst/>
          </a:prstGeom>
          <a:solidFill>
            <a:schemeClr val="accent1"/>
          </a:solidFill>
          <a:ln w="9525">
            <a:solidFill>
              <a:schemeClr val="tx1"/>
            </a:solidFill>
            <a:miter lim="800000"/>
            <a:headEnd/>
            <a:tailEnd/>
          </a:ln>
        </p:spPr>
        <p:txBody>
          <a:bodyPr wrap="none" anchor="ctr">
            <a:prstTxWarp prst="textNoShape">
              <a:avLst/>
            </a:prstTxWarp>
          </a:bodyPr>
          <a:lstStyle/>
          <a:p>
            <a:r>
              <a:rPr lang="en-US" b="0"/>
              <a:t>Laser</a:t>
            </a:r>
          </a:p>
        </p:txBody>
      </p:sp>
      <p:graphicFrame>
        <p:nvGraphicFramePr>
          <p:cNvPr id="21523" name="Object 2"/>
          <p:cNvGraphicFramePr>
            <a:graphicFrameLocks noChangeAspect="1"/>
          </p:cNvGraphicFramePr>
          <p:nvPr/>
        </p:nvGraphicFramePr>
        <p:xfrm>
          <a:off x="6035936" y="2889309"/>
          <a:ext cx="2664086" cy="569713"/>
        </p:xfrm>
        <a:graphic>
          <a:graphicData uri="http://schemas.openxmlformats.org/presentationml/2006/ole">
            <mc:AlternateContent xmlns:mc="http://schemas.openxmlformats.org/markup-compatibility/2006">
              <mc:Choice xmlns:v="urn:schemas-microsoft-com:vml" Requires="v">
                <p:oleObj spid="_x0000_s139408" name="Equation" r:id="rId4" imgW="2362200" imgH="508000" progId="Equation.3">
                  <p:embed/>
                </p:oleObj>
              </mc:Choice>
              <mc:Fallback>
                <p:oleObj name="Equation" r:id="rId4" imgW="2362200" imgH="508000" progId="Equation.3">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035936" y="2889309"/>
                        <a:ext cx="2664086" cy="569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pic>
                </p:oleObj>
              </mc:Fallback>
            </mc:AlternateContent>
          </a:graphicData>
        </a:graphic>
      </p:graphicFrame>
      <p:pic>
        <p:nvPicPr>
          <p:cNvPr id="21524" name="Picture 2"/>
          <p:cNvPicPr>
            <a:picLocks noChangeAspect="1" noChangeArrowheads="1"/>
          </p:cNvPicPr>
          <p:nvPr/>
        </p:nvPicPr>
        <p:blipFill>
          <a:blip r:embed="rId6"/>
          <a:srcRect/>
          <a:stretch>
            <a:fillRect/>
          </a:stretch>
        </p:blipFill>
        <p:spPr bwMode="auto">
          <a:xfrm>
            <a:off x="6234373" y="4038659"/>
            <a:ext cx="2674937" cy="1689606"/>
          </a:xfrm>
          <a:prstGeom prst="rect">
            <a:avLst/>
          </a:prstGeom>
          <a:noFill/>
          <a:ln w="9525">
            <a:noFill/>
            <a:miter lim="800000"/>
            <a:headEnd/>
            <a:tailEnd/>
          </a:ln>
        </p:spPr>
      </p:pic>
      <p:sp>
        <p:nvSpPr>
          <p:cNvPr id="21525" name="Text Box 18"/>
          <p:cNvSpPr txBox="1">
            <a:spLocks noChangeArrowheads="1"/>
          </p:cNvSpPr>
          <p:nvPr/>
        </p:nvSpPr>
        <p:spPr bwMode="auto">
          <a:xfrm>
            <a:off x="1209935" y="5838091"/>
            <a:ext cx="3588649" cy="523220"/>
          </a:xfrm>
          <a:prstGeom prst="rect">
            <a:avLst/>
          </a:prstGeom>
          <a:noFill/>
          <a:ln w="9525">
            <a:solidFill>
              <a:schemeClr val="tx1"/>
            </a:solidFill>
            <a:miter lim="800000"/>
            <a:headEnd/>
            <a:tailEnd/>
          </a:ln>
        </p:spPr>
        <p:txBody>
          <a:bodyPr wrap="square">
            <a:prstTxWarp prst="textNoShape">
              <a:avLst/>
            </a:prstTxWarp>
            <a:spAutoFit/>
          </a:bodyPr>
          <a:lstStyle/>
          <a:p>
            <a:r>
              <a:rPr lang="en-US" sz="1400" b="0" i="1"/>
              <a:t>Special methods for non-ergodic samples: Pusey and van Megen, 1989</a:t>
            </a:r>
          </a:p>
        </p:txBody>
      </p:sp>
      <p:grpSp>
        <p:nvGrpSpPr>
          <p:cNvPr id="2" name="Group 96"/>
          <p:cNvGrpSpPr>
            <a:grpSpLocks/>
          </p:cNvGrpSpPr>
          <p:nvPr/>
        </p:nvGrpSpPr>
        <p:grpSpPr bwMode="auto">
          <a:xfrm>
            <a:off x="4118235" y="1508184"/>
            <a:ext cx="416704" cy="415796"/>
            <a:chOff x="1776" y="768"/>
            <a:chExt cx="384" cy="384"/>
          </a:xfrm>
        </p:grpSpPr>
        <p:grpSp>
          <p:nvGrpSpPr>
            <p:cNvPr id="3" name="Group 61"/>
            <p:cNvGrpSpPr>
              <a:grpSpLocks/>
            </p:cNvGrpSpPr>
            <p:nvPr/>
          </p:nvGrpSpPr>
          <p:grpSpPr bwMode="auto">
            <a:xfrm>
              <a:off x="1816" y="816"/>
              <a:ext cx="288" cy="288"/>
              <a:chOff x="4095" y="2017"/>
              <a:chExt cx="895" cy="862"/>
            </a:xfrm>
          </p:grpSpPr>
          <p:grpSp>
            <p:nvGrpSpPr>
              <p:cNvPr id="4" name="Group 27"/>
              <p:cNvGrpSpPr>
                <a:grpSpLocks/>
              </p:cNvGrpSpPr>
              <p:nvPr/>
            </p:nvGrpSpPr>
            <p:grpSpPr bwMode="auto">
              <a:xfrm>
                <a:off x="4095" y="2117"/>
                <a:ext cx="419" cy="482"/>
                <a:chOff x="2306644" y="1143000"/>
                <a:chExt cx="1368425" cy="1655766"/>
              </a:xfrm>
            </p:grpSpPr>
            <p:grpSp>
              <p:nvGrpSpPr>
                <p:cNvPr id="5" name="Group 14"/>
                <p:cNvGrpSpPr>
                  <a:grpSpLocks/>
                </p:cNvGrpSpPr>
                <p:nvPr/>
              </p:nvGrpSpPr>
              <p:grpSpPr bwMode="auto">
                <a:xfrm rot="1740178">
                  <a:off x="2306644" y="1214441"/>
                  <a:ext cx="720726" cy="1368426"/>
                  <a:chOff x="2517" y="1298"/>
                  <a:chExt cx="454" cy="862"/>
                </a:xfrm>
              </p:grpSpPr>
              <p:sp>
                <p:nvSpPr>
                  <p:cNvPr id="21562" name="Oval 10"/>
                  <p:cNvSpPr>
                    <a:spLocks noChangeArrowheads="1"/>
                  </p:cNvSpPr>
                  <p:nvPr/>
                </p:nvSpPr>
                <p:spPr bwMode="auto">
                  <a:xfrm>
                    <a:off x="2744" y="1797"/>
                    <a:ext cx="46" cy="363"/>
                  </a:xfrm>
                  <a:prstGeom prst="ellipse">
                    <a:avLst/>
                  </a:prstGeom>
                  <a:solidFill>
                    <a:schemeClr val="tx1"/>
                  </a:solidFill>
                  <a:ln w="9525">
                    <a:solidFill>
                      <a:schemeClr val="tx1"/>
                    </a:solidFill>
                    <a:round/>
                    <a:headEnd/>
                    <a:tailEnd/>
                  </a:ln>
                </p:spPr>
                <p:txBody>
                  <a:bodyPr wrap="none" anchor="ctr">
                    <a:prstTxWarp prst="textNoShape">
                      <a:avLst/>
                    </a:prstTxWarp>
                  </a:bodyPr>
                  <a:lstStyle/>
                  <a:p>
                    <a:endParaRPr lang="en-US"/>
                  </a:p>
                </p:txBody>
              </p:sp>
              <p:sp>
                <p:nvSpPr>
                  <p:cNvPr id="21563" name="Oval 11"/>
                  <p:cNvSpPr>
                    <a:spLocks noChangeArrowheads="1"/>
                  </p:cNvSpPr>
                  <p:nvPr/>
                </p:nvSpPr>
                <p:spPr bwMode="auto">
                  <a:xfrm>
                    <a:off x="2925" y="1298"/>
                    <a:ext cx="46" cy="363"/>
                  </a:xfrm>
                  <a:prstGeom prst="ellipse">
                    <a:avLst/>
                  </a:prstGeom>
                  <a:solidFill>
                    <a:schemeClr val="tx1"/>
                  </a:solidFill>
                  <a:ln w="9525">
                    <a:solidFill>
                      <a:schemeClr val="tx1"/>
                    </a:solidFill>
                    <a:round/>
                    <a:headEnd/>
                    <a:tailEnd/>
                  </a:ln>
                </p:spPr>
                <p:txBody>
                  <a:bodyPr wrap="none" anchor="ctr">
                    <a:prstTxWarp prst="textNoShape">
                      <a:avLst/>
                    </a:prstTxWarp>
                  </a:bodyPr>
                  <a:lstStyle/>
                  <a:p>
                    <a:endParaRPr lang="en-US"/>
                  </a:p>
                </p:txBody>
              </p:sp>
              <p:sp>
                <p:nvSpPr>
                  <p:cNvPr id="21564" name="Oval 12"/>
                  <p:cNvSpPr>
                    <a:spLocks noChangeArrowheads="1"/>
                  </p:cNvSpPr>
                  <p:nvPr/>
                </p:nvSpPr>
                <p:spPr bwMode="auto">
                  <a:xfrm>
                    <a:off x="2517" y="1389"/>
                    <a:ext cx="46" cy="363"/>
                  </a:xfrm>
                  <a:prstGeom prst="ellipse">
                    <a:avLst/>
                  </a:prstGeom>
                  <a:solidFill>
                    <a:schemeClr val="tx1"/>
                  </a:solidFill>
                  <a:ln w="9525">
                    <a:solidFill>
                      <a:schemeClr val="tx1"/>
                    </a:solidFill>
                    <a:round/>
                    <a:headEnd/>
                    <a:tailEnd/>
                  </a:ln>
                </p:spPr>
                <p:txBody>
                  <a:bodyPr wrap="none" anchor="ctr">
                    <a:prstTxWarp prst="textNoShape">
                      <a:avLst/>
                    </a:prstTxWarp>
                  </a:bodyPr>
                  <a:lstStyle/>
                  <a:p>
                    <a:endParaRPr lang="en-US"/>
                  </a:p>
                </p:txBody>
              </p:sp>
            </p:grpSp>
            <p:grpSp>
              <p:nvGrpSpPr>
                <p:cNvPr id="6" name="Group 15"/>
                <p:cNvGrpSpPr>
                  <a:grpSpLocks/>
                </p:cNvGrpSpPr>
                <p:nvPr/>
              </p:nvGrpSpPr>
              <p:grpSpPr bwMode="auto">
                <a:xfrm rot="-1348934">
                  <a:off x="2954343" y="1430340"/>
                  <a:ext cx="720726" cy="1368426"/>
                  <a:chOff x="2517" y="1298"/>
                  <a:chExt cx="454" cy="862"/>
                </a:xfrm>
              </p:grpSpPr>
              <p:sp>
                <p:nvSpPr>
                  <p:cNvPr id="21559" name="Oval 16"/>
                  <p:cNvSpPr>
                    <a:spLocks noChangeArrowheads="1"/>
                  </p:cNvSpPr>
                  <p:nvPr/>
                </p:nvSpPr>
                <p:spPr bwMode="auto">
                  <a:xfrm>
                    <a:off x="2744" y="1797"/>
                    <a:ext cx="46" cy="363"/>
                  </a:xfrm>
                  <a:prstGeom prst="ellipse">
                    <a:avLst/>
                  </a:prstGeom>
                  <a:solidFill>
                    <a:schemeClr val="tx1"/>
                  </a:solidFill>
                  <a:ln w="9525">
                    <a:solidFill>
                      <a:schemeClr val="tx1"/>
                    </a:solidFill>
                    <a:round/>
                    <a:headEnd/>
                    <a:tailEnd/>
                  </a:ln>
                </p:spPr>
                <p:txBody>
                  <a:bodyPr wrap="none" anchor="ctr">
                    <a:prstTxWarp prst="textNoShape">
                      <a:avLst/>
                    </a:prstTxWarp>
                  </a:bodyPr>
                  <a:lstStyle/>
                  <a:p>
                    <a:endParaRPr lang="en-US"/>
                  </a:p>
                </p:txBody>
              </p:sp>
              <p:sp>
                <p:nvSpPr>
                  <p:cNvPr id="21560" name="Oval 17"/>
                  <p:cNvSpPr>
                    <a:spLocks noChangeArrowheads="1"/>
                  </p:cNvSpPr>
                  <p:nvPr/>
                </p:nvSpPr>
                <p:spPr bwMode="auto">
                  <a:xfrm>
                    <a:off x="2925" y="1298"/>
                    <a:ext cx="46" cy="363"/>
                  </a:xfrm>
                  <a:prstGeom prst="ellipse">
                    <a:avLst/>
                  </a:prstGeom>
                  <a:solidFill>
                    <a:schemeClr val="tx1"/>
                  </a:solidFill>
                  <a:ln w="9525">
                    <a:solidFill>
                      <a:schemeClr val="tx1"/>
                    </a:solidFill>
                    <a:round/>
                    <a:headEnd/>
                    <a:tailEnd/>
                  </a:ln>
                </p:spPr>
                <p:txBody>
                  <a:bodyPr wrap="none" anchor="ctr">
                    <a:prstTxWarp prst="textNoShape">
                      <a:avLst/>
                    </a:prstTxWarp>
                  </a:bodyPr>
                  <a:lstStyle/>
                  <a:p>
                    <a:endParaRPr lang="en-US"/>
                  </a:p>
                </p:txBody>
              </p:sp>
              <p:sp>
                <p:nvSpPr>
                  <p:cNvPr id="21561" name="Oval 18"/>
                  <p:cNvSpPr>
                    <a:spLocks noChangeArrowheads="1"/>
                  </p:cNvSpPr>
                  <p:nvPr/>
                </p:nvSpPr>
                <p:spPr bwMode="auto">
                  <a:xfrm>
                    <a:off x="2517" y="1389"/>
                    <a:ext cx="46" cy="363"/>
                  </a:xfrm>
                  <a:prstGeom prst="ellipse">
                    <a:avLst/>
                  </a:prstGeom>
                  <a:solidFill>
                    <a:schemeClr val="tx1"/>
                  </a:solidFill>
                  <a:ln w="9525">
                    <a:solidFill>
                      <a:schemeClr val="tx1"/>
                    </a:solidFill>
                    <a:round/>
                    <a:headEnd/>
                    <a:tailEnd/>
                  </a:ln>
                </p:spPr>
                <p:txBody>
                  <a:bodyPr wrap="none" anchor="ctr">
                    <a:prstTxWarp prst="textNoShape">
                      <a:avLst/>
                    </a:prstTxWarp>
                  </a:bodyPr>
                  <a:lstStyle/>
                  <a:p>
                    <a:endParaRPr lang="en-US"/>
                  </a:p>
                </p:txBody>
              </p:sp>
            </p:grpSp>
            <p:sp>
              <p:nvSpPr>
                <p:cNvPr id="21556" name="Oval 20"/>
                <p:cNvSpPr>
                  <a:spLocks noChangeArrowheads="1"/>
                </p:cNvSpPr>
                <p:nvPr/>
              </p:nvSpPr>
              <p:spPr bwMode="auto">
                <a:xfrm rot="5232983">
                  <a:off x="2845593" y="1251744"/>
                  <a:ext cx="73025" cy="576262"/>
                </a:xfrm>
                <a:prstGeom prst="ellipse">
                  <a:avLst/>
                </a:prstGeom>
                <a:solidFill>
                  <a:schemeClr val="tx1"/>
                </a:solidFill>
                <a:ln w="9525">
                  <a:solidFill>
                    <a:schemeClr val="tx1"/>
                  </a:solidFill>
                  <a:round/>
                  <a:headEnd/>
                  <a:tailEnd/>
                </a:ln>
              </p:spPr>
              <p:txBody>
                <a:bodyPr rot="10800000" vert="eaVert" wrap="none" anchor="ctr">
                  <a:prstTxWarp prst="textNoShape">
                    <a:avLst/>
                  </a:prstTxWarp>
                </a:bodyPr>
                <a:lstStyle/>
                <a:p>
                  <a:endParaRPr lang="en-US"/>
                </a:p>
              </p:txBody>
            </p:sp>
            <p:sp>
              <p:nvSpPr>
                <p:cNvPr id="21557" name="Oval 21"/>
                <p:cNvSpPr>
                  <a:spLocks noChangeArrowheads="1"/>
                </p:cNvSpPr>
                <p:nvPr/>
              </p:nvSpPr>
              <p:spPr bwMode="auto">
                <a:xfrm rot="5232983">
                  <a:off x="3063081" y="891381"/>
                  <a:ext cx="73025" cy="576263"/>
                </a:xfrm>
                <a:prstGeom prst="ellipse">
                  <a:avLst/>
                </a:prstGeom>
                <a:solidFill>
                  <a:schemeClr val="tx1"/>
                </a:solidFill>
                <a:ln w="9525">
                  <a:solidFill>
                    <a:schemeClr val="tx1"/>
                  </a:solidFill>
                  <a:round/>
                  <a:headEnd/>
                  <a:tailEnd/>
                </a:ln>
              </p:spPr>
              <p:txBody>
                <a:bodyPr rot="10800000" vert="eaVert" wrap="none" anchor="ctr">
                  <a:prstTxWarp prst="textNoShape">
                    <a:avLst/>
                  </a:prstTxWarp>
                </a:bodyPr>
                <a:lstStyle/>
                <a:p>
                  <a:endParaRPr lang="en-US"/>
                </a:p>
              </p:txBody>
            </p:sp>
            <p:sp>
              <p:nvSpPr>
                <p:cNvPr id="21558" name="Oval 22"/>
                <p:cNvSpPr>
                  <a:spLocks noChangeArrowheads="1"/>
                </p:cNvSpPr>
                <p:nvPr/>
              </p:nvSpPr>
              <p:spPr bwMode="auto">
                <a:xfrm rot="5232983">
                  <a:off x="2847181" y="2186781"/>
                  <a:ext cx="73025" cy="576263"/>
                </a:xfrm>
                <a:prstGeom prst="ellipse">
                  <a:avLst/>
                </a:prstGeom>
                <a:solidFill>
                  <a:schemeClr val="tx1"/>
                </a:solidFill>
                <a:ln w="9525">
                  <a:solidFill>
                    <a:schemeClr val="tx1"/>
                  </a:solidFill>
                  <a:round/>
                  <a:headEnd/>
                  <a:tailEnd/>
                </a:ln>
              </p:spPr>
              <p:txBody>
                <a:bodyPr rot="10800000" vert="eaVert" wrap="none" anchor="ctr">
                  <a:prstTxWarp prst="textNoShape">
                    <a:avLst/>
                  </a:prstTxWarp>
                </a:bodyPr>
                <a:lstStyle/>
                <a:p>
                  <a:endParaRPr lang="en-US"/>
                </a:p>
              </p:txBody>
            </p:sp>
          </p:grpSp>
          <p:grpSp>
            <p:nvGrpSpPr>
              <p:cNvPr id="7" name="Group 28"/>
              <p:cNvGrpSpPr>
                <a:grpSpLocks/>
              </p:cNvGrpSpPr>
              <p:nvPr/>
            </p:nvGrpSpPr>
            <p:grpSpPr bwMode="auto">
              <a:xfrm rot="-2221240">
                <a:off x="4571" y="2179"/>
                <a:ext cx="419" cy="482"/>
                <a:chOff x="2306646" y="1143000"/>
                <a:chExt cx="1368423" cy="1655768"/>
              </a:xfrm>
            </p:grpSpPr>
            <p:grpSp>
              <p:nvGrpSpPr>
                <p:cNvPr id="8" name="Group 14"/>
                <p:cNvGrpSpPr>
                  <a:grpSpLocks/>
                </p:cNvGrpSpPr>
                <p:nvPr/>
              </p:nvGrpSpPr>
              <p:grpSpPr bwMode="auto">
                <a:xfrm rot="1740178">
                  <a:off x="2306646" y="1214441"/>
                  <a:ext cx="720726" cy="1368426"/>
                  <a:chOff x="2517" y="1298"/>
                  <a:chExt cx="454" cy="862"/>
                </a:xfrm>
              </p:grpSpPr>
              <p:sp>
                <p:nvSpPr>
                  <p:cNvPr id="21551" name="Oval 10"/>
                  <p:cNvSpPr>
                    <a:spLocks noChangeArrowheads="1"/>
                  </p:cNvSpPr>
                  <p:nvPr/>
                </p:nvSpPr>
                <p:spPr bwMode="auto">
                  <a:xfrm>
                    <a:off x="2744" y="1797"/>
                    <a:ext cx="46" cy="363"/>
                  </a:xfrm>
                  <a:prstGeom prst="ellipse">
                    <a:avLst/>
                  </a:prstGeom>
                  <a:solidFill>
                    <a:schemeClr val="tx1"/>
                  </a:solidFill>
                  <a:ln w="9525">
                    <a:solidFill>
                      <a:schemeClr val="tx1"/>
                    </a:solidFill>
                    <a:round/>
                    <a:headEnd/>
                    <a:tailEnd/>
                  </a:ln>
                </p:spPr>
                <p:txBody>
                  <a:bodyPr wrap="none" anchor="ctr">
                    <a:prstTxWarp prst="textNoShape">
                      <a:avLst/>
                    </a:prstTxWarp>
                  </a:bodyPr>
                  <a:lstStyle/>
                  <a:p>
                    <a:endParaRPr lang="en-US"/>
                  </a:p>
                </p:txBody>
              </p:sp>
              <p:sp>
                <p:nvSpPr>
                  <p:cNvPr id="21552" name="Oval 11"/>
                  <p:cNvSpPr>
                    <a:spLocks noChangeArrowheads="1"/>
                  </p:cNvSpPr>
                  <p:nvPr/>
                </p:nvSpPr>
                <p:spPr bwMode="auto">
                  <a:xfrm>
                    <a:off x="2925" y="1298"/>
                    <a:ext cx="46" cy="363"/>
                  </a:xfrm>
                  <a:prstGeom prst="ellipse">
                    <a:avLst/>
                  </a:prstGeom>
                  <a:solidFill>
                    <a:schemeClr val="tx1"/>
                  </a:solidFill>
                  <a:ln w="9525">
                    <a:solidFill>
                      <a:schemeClr val="tx1"/>
                    </a:solidFill>
                    <a:round/>
                    <a:headEnd/>
                    <a:tailEnd/>
                  </a:ln>
                </p:spPr>
                <p:txBody>
                  <a:bodyPr wrap="none" anchor="ctr">
                    <a:prstTxWarp prst="textNoShape">
                      <a:avLst/>
                    </a:prstTxWarp>
                  </a:bodyPr>
                  <a:lstStyle/>
                  <a:p>
                    <a:endParaRPr lang="en-US"/>
                  </a:p>
                </p:txBody>
              </p:sp>
              <p:sp>
                <p:nvSpPr>
                  <p:cNvPr id="21553" name="Oval 12"/>
                  <p:cNvSpPr>
                    <a:spLocks noChangeArrowheads="1"/>
                  </p:cNvSpPr>
                  <p:nvPr/>
                </p:nvSpPr>
                <p:spPr bwMode="auto">
                  <a:xfrm>
                    <a:off x="2517" y="1389"/>
                    <a:ext cx="46" cy="363"/>
                  </a:xfrm>
                  <a:prstGeom prst="ellipse">
                    <a:avLst/>
                  </a:prstGeom>
                  <a:solidFill>
                    <a:schemeClr val="tx1"/>
                  </a:solidFill>
                  <a:ln w="9525">
                    <a:solidFill>
                      <a:schemeClr val="tx1"/>
                    </a:solidFill>
                    <a:round/>
                    <a:headEnd/>
                    <a:tailEnd/>
                  </a:ln>
                </p:spPr>
                <p:txBody>
                  <a:bodyPr wrap="none" anchor="ctr">
                    <a:prstTxWarp prst="textNoShape">
                      <a:avLst/>
                    </a:prstTxWarp>
                  </a:bodyPr>
                  <a:lstStyle/>
                  <a:p>
                    <a:endParaRPr lang="en-US"/>
                  </a:p>
                </p:txBody>
              </p:sp>
            </p:grpSp>
            <p:grpSp>
              <p:nvGrpSpPr>
                <p:cNvPr id="9" name="Group 15"/>
                <p:cNvGrpSpPr>
                  <a:grpSpLocks/>
                </p:cNvGrpSpPr>
                <p:nvPr/>
              </p:nvGrpSpPr>
              <p:grpSpPr bwMode="auto">
                <a:xfrm rot="-1348934">
                  <a:off x="2954343" y="1430342"/>
                  <a:ext cx="720726" cy="1368426"/>
                  <a:chOff x="2517" y="1298"/>
                  <a:chExt cx="454" cy="862"/>
                </a:xfrm>
              </p:grpSpPr>
              <p:sp>
                <p:nvSpPr>
                  <p:cNvPr id="21548" name="Oval 16"/>
                  <p:cNvSpPr>
                    <a:spLocks noChangeArrowheads="1"/>
                  </p:cNvSpPr>
                  <p:nvPr/>
                </p:nvSpPr>
                <p:spPr bwMode="auto">
                  <a:xfrm>
                    <a:off x="2744" y="1797"/>
                    <a:ext cx="46" cy="363"/>
                  </a:xfrm>
                  <a:prstGeom prst="ellipse">
                    <a:avLst/>
                  </a:prstGeom>
                  <a:solidFill>
                    <a:schemeClr val="tx1"/>
                  </a:solidFill>
                  <a:ln w="9525">
                    <a:solidFill>
                      <a:schemeClr val="tx1"/>
                    </a:solidFill>
                    <a:round/>
                    <a:headEnd/>
                    <a:tailEnd/>
                  </a:ln>
                </p:spPr>
                <p:txBody>
                  <a:bodyPr vert="eaVert" wrap="none" anchor="ctr">
                    <a:prstTxWarp prst="textNoShape">
                      <a:avLst/>
                    </a:prstTxWarp>
                  </a:bodyPr>
                  <a:lstStyle/>
                  <a:p>
                    <a:endParaRPr lang="en-US"/>
                  </a:p>
                </p:txBody>
              </p:sp>
              <p:sp>
                <p:nvSpPr>
                  <p:cNvPr id="21549" name="Oval 17"/>
                  <p:cNvSpPr>
                    <a:spLocks noChangeArrowheads="1"/>
                  </p:cNvSpPr>
                  <p:nvPr/>
                </p:nvSpPr>
                <p:spPr bwMode="auto">
                  <a:xfrm>
                    <a:off x="2925" y="1298"/>
                    <a:ext cx="46" cy="363"/>
                  </a:xfrm>
                  <a:prstGeom prst="ellipse">
                    <a:avLst/>
                  </a:prstGeom>
                  <a:solidFill>
                    <a:schemeClr val="tx1"/>
                  </a:solidFill>
                  <a:ln w="9525">
                    <a:solidFill>
                      <a:schemeClr val="tx1"/>
                    </a:solidFill>
                    <a:round/>
                    <a:headEnd/>
                    <a:tailEnd/>
                  </a:ln>
                </p:spPr>
                <p:txBody>
                  <a:bodyPr vert="eaVert" wrap="none" anchor="ctr">
                    <a:prstTxWarp prst="textNoShape">
                      <a:avLst/>
                    </a:prstTxWarp>
                  </a:bodyPr>
                  <a:lstStyle/>
                  <a:p>
                    <a:endParaRPr lang="en-US"/>
                  </a:p>
                </p:txBody>
              </p:sp>
              <p:sp>
                <p:nvSpPr>
                  <p:cNvPr id="21550" name="Oval 18"/>
                  <p:cNvSpPr>
                    <a:spLocks noChangeArrowheads="1"/>
                  </p:cNvSpPr>
                  <p:nvPr/>
                </p:nvSpPr>
                <p:spPr bwMode="auto">
                  <a:xfrm>
                    <a:off x="2517" y="1389"/>
                    <a:ext cx="46" cy="363"/>
                  </a:xfrm>
                  <a:prstGeom prst="ellipse">
                    <a:avLst/>
                  </a:prstGeom>
                  <a:solidFill>
                    <a:schemeClr val="tx1"/>
                  </a:solidFill>
                  <a:ln w="9525">
                    <a:solidFill>
                      <a:schemeClr val="tx1"/>
                    </a:solidFill>
                    <a:round/>
                    <a:headEnd/>
                    <a:tailEnd/>
                  </a:ln>
                </p:spPr>
                <p:txBody>
                  <a:bodyPr vert="eaVert" wrap="none" anchor="ctr">
                    <a:prstTxWarp prst="textNoShape">
                      <a:avLst/>
                    </a:prstTxWarp>
                  </a:bodyPr>
                  <a:lstStyle/>
                  <a:p>
                    <a:endParaRPr lang="en-US"/>
                  </a:p>
                </p:txBody>
              </p:sp>
            </p:grpSp>
            <p:sp>
              <p:nvSpPr>
                <p:cNvPr id="21545" name="Oval 20"/>
                <p:cNvSpPr>
                  <a:spLocks noChangeArrowheads="1"/>
                </p:cNvSpPr>
                <p:nvPr/>
              </p:nvSpPr>
              <p:spPr bwMode="auto">
                <a:xfrm rot="5232983">
                  <a:off x="2845593" y="1251744"/>
                  <a:ext cx="73025" cy="576262"/>
                </a:xfrm>
                <a:prstGeom prst="ellipse">
                  <a:avLst/>
                </a:prstGeom>
                <a:solidFill>
                  <a:schemeClr val="tx1"/>
                </a:solidFill>
                <a:ln w="9525">
                  <a:solidFill>
                    <a:schemeClr val="tx1"/>
                  </a:solidFill>
                  <a:round/>
                  <a:headEnd/>
                  <a:tailEnd/>
                </a:ln>
              </p:spPr>
              <p:txBody>
                <a:bodyPr rot="10800000" vert="eaVert" wrap="none" anchor="ctr">
                  <a:prstTxWarp prst="textNoShape">
                    <a:avLst/>
                  </a:prstTxWarp>
                </a:bodyPr>
                <a:lstStyle/>
                <a:p>
                  <a:endParaRPr lang="en-US"/>
                </a:p>
              </p:txBody>
            </p:sp>
            <p:sp>
              <p:nvSpPr>
                <p:cNvPr id="21546" name="Oval 21"/>
                <p:cNvSpPr>
                  <a:spLocks noChangeArrowheads="1"/>
                </p:cNvSpPr>
                <p:nvPr/>
              </p:nvSpPr>
              <p:spPr bwMode="auto">
                <a:xfrm rot="5232983">
                  <a:off x="3063081" y="891381"/>
                  <a:ext cx="73025" cy="576263"/>
                </a:xfrm>
                <a:prstGeom prst="ellipse">
                  <a:avLst/>
                </a:prstGeom>
                <a:solidFill>
                  <a:schemeClr val="tx1"/>
                </a:solidFill>
                <a:ln w="9525">
                  <a:solidFill>
                    <a:schemeClr val="tx1"/>
                  </a:solidFill>
                  <a:round/>
                  <a:headEnd/>
                  <a:tailEnd/>
                </a:ln>
              </p:spPr>
              <p:txBody>
                <a:bodyPr rot="10800000" vert="eaVert" wrap="none" anchor="ctr">
                  <a:prstTxWarp prst="textNoShape">
                    <a:avLst/>
                  </a:prstTxWarp>
                </a:bodyPr>
                <a:lstStyle/>
                <a:p>
                  <a:endParaRPr lang="en-US"/>
                </a:p>
              </p:txBody>
            </p:sp>
            <p:sp>
              <p:nvSpPr>
                <p:cNvPr id="21547" name="Oval 22"/>
                <p:cNvSpPr>
                  <a:spLocks noChangeArrowheads="1"/>
                </p:cNvSpPr>
                <p:nvPr/>
              </p:nvSpPr>
              <p:spPr bwMode="auto">
                <a:xfrm rot="5232983">
                  <a:off x="2847181" y="2186781"/>
                  <a:ext cx="73025" cy="576263"/>
                </a:xfrm>
                <a:prstGeom prst="ellipse">
                  <a:avLst/>
                </a:prstGeom>
                <a:solidFill>
                  <a:schemeClr val="tx1"/>
                </a:solidFill>
                <a:ln w="9525">
                  <a:solidFill>
                    <a:schemeClr val="tx1"/>
                  </a:solidFill>
                  <a:round/>
                  <a:headEnd/>
                  <a:tailEnd/>
                </a:ln>
              </p:spPr>
              <p:txBody>
                <a:bodyPr rot="10800000" vert="eaVert" wrap="none" anchor="ctr">
                  <a:prstTxWarp prst="textNoShape">
                    <a:avLst/>
                  </a:prstTxWarp>
                </a:bodyPr>
                <a:lstStyle/>
                <a:p>
                  <a:endParaRPr lang="en-US"/>
                </a:p>
              </p:txBody>
            </p:sp>
          </p:grpSp>
          <p:grpSp>
            <p:nvGrpSpPr>
              <p:cNvPr id="10" name="Group 15"/>
              <p:cNvGrpSpPr>
                <a:grpSpLocks/>
              </p:cNvGrpSpPr>
              <p:nvPr/>
            </p:nvGrpSpPr>
            <p:grpSpPr bwMode="auto">
              <a:xfrm rot="-7171143">
                <a:off x="4351" y="2455"/>
                <a:ext cx="218" cy="397"/>
                <a:chOff x="2517" y="1298"/>
                <a:chExt cx="454" cy="862"/>
              </a:xfrm>
            </p:grpSpPr>
            <p:sp>
              <p:nvSpPr>
                <p:cNvPr id="21540" name="Oval 16"/>
                <p:cNvSpPr>
                  <a:spLocks noChangeArrowheads="1"/>
                </p:cNvSpPr>
                <p:nvPr/>
              </p:nvSpPr>
              <p:spPr bwMode="auto">
                <a:xfrm>
                  <a:off x="2744" y="1797"/>
                  <a:ext cx="46" cy="363"/>
                </a:xfrm>
                <a:prstGeom prst="ellipse">
                  <a:avLst/>
                </a:prstGeom>
                <a:solidFill>
                  <a:schemeClr val="tx1"/>
                </a:solidFill>
                <a:ln w="9525">
                  <a:solidFill>
                    <a:schemeClr val="tx1"/>
                  </a:solidFill>
                  <a:round/>
                  <a:headEnd/>
                  <a:tailEnd/>
                </a:ln>
              </p:spPr>
              <p:txBody>
                <a:bodyPr vert="eaVert" wrap="none" anchor="ctr">
                  <a:prstTxWarp prst="textNoShape">
                    <a:avLst/>
                  </a:prstTxWarp>
                </a:bodyPr>
                <a:lstStyle/>
                <a:p>
                  <a:endParaRPr lang="en-US"/>
                </a:p>
              </p:txBody>
            </p:sp>
            <p:sp>
              <p:nvSpPr>
                <p:cNvPr id="21541" name="Oval 17"/>
                <p:cNvSpPr>
                  <a:spLocks noChangeArrowheads="1"/>
                </p:cNvSpPr>
                <p:nvPr/>
              </p:nvSpPr>
              <p:spPr bwMode="auto">
                <a:xfrm>
                  <a:off x="2925" y="1298"/>
                  <a:ext cx="46" cy="363"/>
                </a:xfrm>
                <a:prstGeom prst="ellipse">
                  <a:avLst/>
                </a:prstGeom>
                <a:solidFill>
                  <a:schemeClr val="tx1"/>
                </a:solidFill>
                <a:ln w="9525">
                  <a:solidFill>
                    <a:schemeClr val="tx1"/>
                  </a:solidFill>
                  <a:round/>
                  <a:headEnd/>
                  <a:tailEnd/>
                </a:ln>
              </p:spPr>
              <p:txBody>
                <a:bodyPr vert="eaVert" wrap="none" anchor="ctr">
                  <a:prstTxWarp prst="textNoShape">
                    <a:avLst/>
                  </a:prstTxWarp>
                </a:bodyPr>
                <a:lstStyle/>
                <a:p>
                  <a:endParaRPr lang="en-US"/>
                </a:p>
              </p:txBody>
            </p:sp>
            <p:sp>
              <p:nvSpPr>
                <p:cNvPr id="21542" name="Oval 18"/>
                <p:cNvSpPr>
                  <a:spLocks noChangeArrowheads="1"/>
                </p:cNvSpPr>
                <p:nvPr/>
              </p:nvSpPr>
              <p:spPr bwMode="auto">
                <a:xfrm>
                  <a:off x="2517" y="1389"/>
                  <a:ext cx="46" cy="363"/>
                </a:xfrm>
                <a:prstGeom prst="ellipse">
                  <a:avLst/>
                </a:prstGeom>
                <a:solidFill>
                  <a:schemeClr val="tx1"/>
                </a:solidFill>
                <a:ln w="9525">
                  <a:solidFill>
                    <a:schemeClr val="tx1"/>
                  </a:solidFill>
                  <a:round/>
                  <a:headEnd/>
                  <a:tailEnd/>
                </a:ln>
              </p:spPr>
              <p:txBody>
                <a:bodyPr vert="eaVert" wrap="none" anchor="ctr">
                  <a:prstTxWarp prst="textNoShape">
                    <a:avLst/>
                  </a:prstTxWarp>
                </a:bodyPr>
                <a:lstStyle/>
                <a:p>
                  <a:endParaRPr lang="en-US"/>
                </a:p>
              </p:txBody>
            </p:sp>
          </p:grpSp>
          <p:sp>
            <p:nvSpPr>
              <p:cNvPr id="21535" name="Oval 20"/>
              <p:cNvSpPr>
                <a:spLocks noChangeArrowheads="1"/>
              </p:cNvSpPr>
              <p:nvPr/>
            </p:nvSpPr>
            <p:spPr bwMode="auto">
              <a:xfrm rot="-589226">
                <a:off x="4310" y="2703"/>
                <a:ext cx="22" cy="176"/>
              </a:xfrm>
              <a:prstGeom prst="ellipse">
                <a:avLst/>
              </a:prstGeom>
              <a:solidFill>
                <a:schemeClr val="tx1"/>
              </a:solidFill>
              <a:ln w="9525">
                <a:solidFill>
                  <a:schemeClr val="tx1"/>
                </a:solidFill>
                <a:round/>
                <a:headEnd/>
                <a:tailEnd/>
              </a:ln>
            </p:spPr>
            <p:txBody>
              <a:bodyPr wrap="none" anchor="ctr">
                <a:prstTxWarp prst="textNoShape">
                  <a:avLst/>
                </a:prstTxWarp>
              </a:bodyPr>
              <a:lstStyle/>
              <a:p>
                <a:endParaRPr lang="en-US"/>
              </a:p>
            </p:txBody>
          </p:sp>
          <p:sp>
            <p:nvSpPr>
              <p:cNvPr id="21536" name="Oval 21"/>
              <p:cNvSpPr>
                <a:spLocks noChangeArrowheads="1"/>
              </p:cNvSpPr>
              <p:nvPr/>
            </p:nvSpPr>
            <p:spPr bwMode="auto">
              <a:xfrm rot="-589226">
                <a:off x="4199" y="2688"/>
                <a:ext cx="21" cy="177"/>
              </a:xfrm>
              <a:prstGeom prst="ellipse">
                <a:avLst/>
              </a:prstGeom>
              <a:solidFill>
                <a:schemeClr val="tx1"/>
              </a:solidFill>
              <a:ln w="9525">
                <a:solidFill>
                  <a:schemeClr val="tx1"/>
                </a:solidFill>
                <a:round/>
                <a:headEnd/>
                <a:tailEnd/>
              </a:ln>
            </p:spPr>
            <p:txBody>
              <a:bodyPr wrap="none" anchor="ctr">
                <a:prstTxWarp prst="textNoShape">
                  <a:avLst/>
                </a:prstTxWarp>
              </a:bodyPr>
              <a:lstStyle/>
              <a:p>
                <a:endParaRPr lang="en-US"/>
              </a:p>
            </p:txBody>
          </p:sp>
          <p:sp>
            <p:nvSpPr>
              <p:cNvPr id="21537" name="Oval 22"/>
              <p:cNvSpPr>
                <a:spLocks noChangeArrowheads="1"/>
              </p:cNvSpPr>
              <p:nvPr/>
            </p:nvSpPr>
            <p:spPr bwMode="auto">
              <a:xfrm rot="-589226">
                <a:off x="4576" y="2641"/>
                <a:ext cx="21" cy="176"/>
              </a:xfrm>
              <a:prstGeom prst="ellipse">
                <a:avLst/>
              </a:prstGeom>
              <a:solidFill>
                <a:schemeClr val="tx1"/>
              </a:solidFill>
              <a:ln w="9525">
                <a:solidFill>
                  <a:schemeClr val="tx1"/>
                </a:solidFill>
                <a:round/>
                <a:headEnd/>
                <a:tailEnd/>
              </a:ln>
            </p:spPr>
            <p:txBody>
              <a:bodyPr wrap="none" anchor="ctr">
                <a:prstTxWarp prst="textNoShape">
                  <a:avLst/>
                </a:prstTxWarp>
              </a:bodyPr>
              <a:lstStyle/>
              <a:p>
                <a:endParaRPr lang="en-US"/>
              </a:p>
            </p:txBody>
          </p:sp>
          <p:sp>
            <p:nvSpPr>
              <p:cNvPr id="21538" name="Oval 20"/>
              <p:cNvSpPr>
                <a:spLocks noChangeArrowheads="1"/>
              </p:cNvSpPr>
              <p:nvPr/>
            </p:nvSpPr>
            <p:spPr bwMode="auto">
              <a:xfrm rot="-589226">
                <a:off x="4592" y="2031"/>
                <a:ext cx="21" cy="177"/>
              </a:xfrm>
              <a:prstGeom prst="ellipse">
                <a:avLst/>
              </a:prstGeom>
              <a:solidFill>
                <a:schemeClr val="tx1"/>
              </a:solidFill>
              <a:ln w="9525">
                <a:solidFill>
                  <a:schemeClr val="tx1"/>
                </a:solidFill>
                <a:round/>
                <a:headEnd/>
                <a:tailEnd/>
              </a:ln>
            </p:spPr>
            <p:txBody>
              <a:bodyPr wrap="none" anchor="ctr">
                <a:prstTxWarp prst="textNoShape">
                  <a:avLst/>
                </a:prstTxWarp>
              </a:bodyPr>
              <a:lstStyle/>
              <a:p>
                <a:endParaRPr lang="en-US"/>
              </a:p>
            </p:txBody>
          </p:sp>
          <p:sp>
            <p:nvSpPr>
              <p:cNvPr id="21539" name="Oval 21"/>
              <p:cNvSpPr>
                <a:spLocks noChangeArrowheads="1"/>
              </p:cNvSpPr>
              <p:nvPr/>
            </p:nvSpPr>
            <p:spPr bwMode="auto">
              <a:xfrm rot="-589226">
                <a:off x="4480" y="2017"/>
                <a:ext cx="21" cy="176"/>
              </a:xfrm>
              <a:prstGeom prst="ellipse">
                <a:avLst/>
              </a:prstGeom>
              <a:solidFill>
                <a:schemeClr val="tx1"/>
              </a:solidFill>
              <a:ln w="9525">
                <a:solidFill>
                  <a:schemeClr val="tx1"/>
                </a:solidFill>
                <a:round/>
                <a:headEnd/>
                <a:tailEnd/>
              </a:ln>
            </p:spPr>
            <p:txBody>
              <a:bodyPr wrap="none" anchor="ctr">
                <a:prstTxWarp prst="textNoShape">
                  <a:avLst/>
                </a:prstTxWarp>
              </a:bodyPr>
              <a:lstStyle/>
              <a:p>
                <a:endParaRPr lang="en-US"/>
              </a:p>
            </p:txBody>
          </p:sp>
        </p:grpSp>
        <p:sp>
          <p:nvSpPr>
            <p:cNvPr id="21531" name="Oval 95"/>
            <p:cNvSpPr>
              <a:spLocks noChangeArrowheads="1"/>
            </p:cNvSpPr>
            <p:nvPr/>
          </p:nvSpPr>
          <p:spPr bwMode="auto">
            <a:xfrm>
              <a:off x="1776" y="768"/>
              <a:ext cx="384" cy="384"/>
            </a:xfrm>
            <a:prstGeom prst="ellipse">
              <a:avLst/>
            </a:prstGeom>
            <a:noFill/>
            <a:ln w="9525">
              <a:solidFill>
                <a:schemeClr val="tx1"/>
              </a:solidFill>
              <a:prstDash val="lgDash"/>
              <a:round/>
              <a:headEnd/>
              <a:tailEnd/>
            </a:ln>
          </p:spPr>
          <p:txBody>
            <a:bodyPr wrap="none" anchor="ctr">
              <a:prstTxWarp prst="textNoShape">
                <a:avLst/>
              </a:prstTxWarp>
            </a:bodyPr>
            <a:lstStyle/>
            <a:p>
              <a:endParaRPr lang="en-US"/>
            </a:p>
          </p:txBody>
        </p:sp>
      </p:grpSp>
      <p:graphicFrame>
        <p:nvGraphicFramePr>
          <p:cNvPr id="21527" name="Object 3"/>
          <p:cNvGraphicFramePr>
            <a:graphicFrameLocks noChangeAspect="1"/>
          </p:cNvGraphicFramePr>
          <p:nvPr/>
        </p:nvGraphicFramePr>
        <p:xfrm>
          <a:off x="5153285" y="6403241"/>
          <a:ext cx="1302201" cy="289739"/>
        </p:xfrm>
        <a:graphic>
          <a:graphicData uri="http://schemas.openxmlformats.org/presentationml/2006/ole">
            <mc:AlternateContent xmlns:mc="http://schemas.openxmlformats.org/markup-compatibility/2006">
              <mc:Choice xmlns:v="urn:schemas-microsoft-com:vml" Requires="v">
                <p:oleObj spid="_x0000_s139409" name="Equation" r:id="rId7" imgW="914400" imgH="203200" progId="Equation.3">
                  <p:embed/>
                </p:oleObj>
              </mc:Choice>
              <mc:Fallback>
                <p:oleObj name="Equation" r:id="rId7" imgW="914400" imgH="203200" progId="Equation.3">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153285" y="6403241"/>
                        <a:ext cx="1302201" cy="289739"/>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1528" name="Object 4"/>
          <p:cNvGraphicFramePr>
            <a:graphicFrameLocks noChangeAspect="1"/>
          </p:cNvGraphicFramePr>
          <p:nvPr/>
        </p:nvGraphicFramePr>
        <p:xfrm>
          <a:off x="1249623" y="2282885"/>
          <a:ext cx="1692861" cy="609864"/>
        </p:xfrm>
        <a:graphic>
          <a:graphicData uri="http://schemas.openxmlformats.org/presentationml/2006/ole">
            <mc:AlternateContent xmlns:mc="http://schemas.openxmlformats.org/markup-compatibility/2006">
              <mc:Choice xmlns:v="urn:schemas-microsoft-com:vml" Requires="v">
                <p:oleObj spid="_x0000_s139410" name="Equation" r:id="rId9" imgW="1409700" imgH="508000" progId="Equation.3">
                  <p:embed/>
                </p:oleObj>
              </mc:Choice>
              <mc:Fallback>
                <p:oleObj name="Equation" r:id="rId9" imgW="1409700" imgH="508000" progId="Equation.3">
                  <p:embed/>
                  <p:pic>
                    <p:nvPicPr>
                      <p:cNvPr id="0" name=""/>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249623" y="2282885"/>
                        <a:ext cx="1692861" cy="60986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graphicFrame>
        <p:nvGraphicFramePr>
          <p:cNvPr id="21529" name="Object 5"/>
          <p:cNvGraphicFramePr>
            <a:graphicFrameLocks noChangeAspect="1"/>
          </p:cNvGraphicFramePr>
          <p:nvPr/>
        </p:nvGraphicFramePr>
        <p:xfrm>
          <a:off x="1248035" y="3167122"/>
          <a:ext cx="1731927" cy="339657"/>
        </p:xfrm>
        <a:graphic>
          <a:graphicData uri="http://schemas.openxmlformats.org/presentationml/2006/ole">
            <mc:AlternateContent xmlns:mc="http://schemas.openxmlformats.org/markup-compatibility/2006">
              <mc:Choice xmlns:v="urn:schemas-microsoft-com:vml" Requires="v">
                <p:oleObj spid="_x0000_s139411" name="Equation" r:id="rId11" imgW="1358900" imgH="266700" progId="Equation.3">
                  <p:embed/>
                </p:oleObj>
              </mc:Choice>
              <mc:Fallback>
                <p:oleObj name="Equation" r:id="rId11" imgW="1358900" imgH="266700" progId="Equation.3">
                  <p:embed/>
                  <p:pic>
                    <p:nvPicPr>
                      <p:cNvPr id="0" name=""/>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1248035" y="3167122"/>
                        <a:ext cx="1731927" cy="33965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sp>
        <p:nvSpPr>
          <p:cNvPr id="62" name="TextBox 61"/>
          <p:cNvSpPr txBox="1"/>
          <p:nvPr/>
        </p:nvSpPr>
        <p:spPr>
          <a:xfrm>
            <a:off x="6628073" y="5802352"/>
            <a:ext cx="1500794" cy="369332"/>
          </a:xfrm>
          <a:prstGeom prst="rect">
            <a:avLst/>
          </a:prstGeom>
          <a:noFill/>
        </p:spPr>
        <p:txBody>
          <a:bodyPr wrap="none" rtlCol="0">
            <a:spAutoFit/>
          </a:bodyPr>
          <a:lstStyle/>
          <a:p>
            <a:r>
              <a:rPr lang="en-US" sz="1800" dirty="0" smtClean="0"/>
              <a:t>Solomon lab</a:t>
            </a:r>
            <a:endParaRPr lang="en-US" sz="1800" dirty="0"/>
          </a:p>
        </p:txBody>
      </p:sp>
    </p:spTree>
    <p:extLst>
      <p:ext uri="{BB962C8B-B14F-4D97-AF65-F5344CB8AC3E}">
        <p14:creationId xmlns:p14="http://schemas.microsoft.com/office/powerpoint/2010/main" val="767898147"/>
      </p:ext>
    </p:extLst>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29" name="Picture 3"/>
          <p:cNvPicPr>
            <a:picLocks noChangeAspect="1" noChangeArrowheads="1"/>
          </p:cNvPicPr>
          <p:nvPr/>
        </p:nvPicPr>
        <p:blipFill>
          <a:blip r:embed="rId3"/>
          <a:srcRect/>
          <a:stretch>
            <a:fillRect/>
          </a:stretch>
        </p:blipFill>
        <p:spPr bwMode="auto">
          <a:xfrm>
            <a:off x="1167174" y="4079240"/>
            <a:ext cx="3216063" cy="1902460"/>
          </a:xfrm>
          <a:prstGeom prst="rect">
            <a:avLst/>
          </a:prstGeom>
          <a:noFill/>
          <a:ln w="9525">
            <a:solidFill>
              <a:schemeClr val="tx1"/>
            </a:solidFill>
            <a:miter lim="800000"/>
            <a:headEnd/>
            <a:tailEnd/>
          </a:ln>
        </p:spPr>
      </p:pic>
      <p:sp>
        <p:nvSpPr>
          <p:cNvPr id="22530" name="Text Box 4"/>
          <p:cNvSpPr txBox="1">
            <a:spLocks noChangeArrowheads="1"/>
          </p:cNvSpPr>
          <p:nvPr/>
        </p:nvSpPr>
        <p:spPr bwMode="auto">
          <a:xfrm>
            <a:off x="6023337" y="3987906"/>
            <a:ext cx="2819718" cy="1323439"/>
          </a:xfrm>
          <a:prstGeom prst="rect">
            <a:avLst/>
          </a:prstGeom>
          <a:noFill/>
          <a:ln w="9525">
            <a:solidFill>
              <a:schemeClr val="tx1"/>
            </a:solidFill>
            <a:miter lim="800000"/>
            <a:headEnd/>
            <a:tailEnd/>
          </a:ln>
        </p:spPr>
        <p:txBody>
          <a:bodyPr wrap="square">
            <a:prstTxWarp prst="textNoShape">
              <a:avLst/>
            </a:prstTxWarp>
            <a:spAutoFit/>
          </a:bodyPr>
          <a:lstStyle/>
          <a:p>
            <a:r>
              <a:rPr lang="en-US" sz="1600" dirty="0"/>
              <a:t>I</a:t>
            </a:r>
            <a:r>
              <a:rPr lang="en-US" sz="1600" baseline="-25000" dirty="0"/>
              <a:t>s</a:t>
            </a:r>
            <a:r>
              <a:rPr lang="en-US" sz="1600" dirty="0"/>
              <a:t>    ~	</a:t>
            </a:r>
            <a:r>
              <a:rPr lang="en-US" sz="1600" dirty="0" err="1">
                <a:latin typeface="Symbol" charset="2"/>
              </a:rPr>
              <a:t>r</a:t>
            </a:r>
            <a:r>
              <a:rPr lang="en-US" sz="1600" dirty="0" err="1"/>
              <a:t>P(q)S(q</a:t>
            </a:r>
            <a:r>
              <a:rPr lang="en-US" sz="1600" dirty="0"/>
              <a:t>)</a:t>
            </a:r>
            <a:endParaRPr lang="en-US" sz="1600" b="0" dirty="0"/>
          </a:p>
          <a:p>
            <a:r>
              <a:rPr lang="en-US" sz="1600" b="0" dirty="0" err="1"/>
              <a:t>q</a:t>
            </a:r>
            <a:r>
              <a:rPr lang="en-US" sz="1600" b="0" dirty="0"/>
              <a:t>:	</a:t>
            </a:r>
            <a:r>
              <a:rPr lang="en-US" sz="1600" b="0" i="1" dirty="0"/>
              <a:t>scattering vector</a:t>
            </a:r>
          </a:p>
          <a:p>
            <a:r>
              <a:rPr lang="en-US" sz="1600" b="0" dirty="0" err="1">
                <a:latin typeface="Symbol" charset="2"/>
              </a:rPr>
              <a:t>r</a:t>
            </a:r>
            <a:r>
              <a:rPr lang="en-US" sz="1600" b="0" dirty="0"/>
              <a:t>:	</a:t>
            </a:r>
            <a:r>
              <a:rPr lang="en-US" sz="1600" b="0" i="1" dirty="0"/>
              <a:t>density</a:t>
            </a:r>
            <a:endParaRPr lang="en-US" sz="1600" b="0" dirty="0"/>
          </a:p>
          <a:p>
            <a:r>
              <a:rPr lang="en-US" sz="1600" b="0" dirty="0" err="1"/>
              <a:t>P(q</a:t>
            </a:r>
            <a:r>
              <a:rPr lang="en-US" sz="1600" b="0" dirty="0"/>
              <a:t>): 	</a:t>
            </a:r>
            <a:r>
              <a:rPr lang="en-US" sz="1600" b="0" i="1" dirty="0"/>
              <a:t>form factor</a:t>
            </a:r>
            <a:endParaRPr lang="en-US" sz="1600" b="0" dirty="0"/>
          </a:p>
          <a:p>
            <a:r>
              <a:rPr lang="en-US" sz="1600" b="0" dirty="0" err="1"/>
              <a:t>S(q</a:t>
            </a:r>
            <a:r>
              <a:rPr lang="en-US" sz="1600" b="0" dirty="0"/>
              <a:t>):	</a:t>
            </a:r>
            <a:r>
              <a:rPr lang="en-US" sz="1600" b="0" i="1" dirty="0"/>
              <a:t>structure factor</a:t>
            </a:r>
            <a:endParaRPr lang="en-US" sz="1600" b="0" dirty="0"/>
          </a:p>
        </p:txBody>
      </p:sp>
      <p:sp>
        <p:nvSpPr>
          <p:cNvPr id="22531" name="Text Box 6"/>
          <p:cNvSpPr txBox="1">
            <a:spLocks noChangeArrowheads="1"/>
          </p:cNvSpPr>
          <p:nvPr/>
        </p:nvSpPr>
        <p:spPr bwMode="auto">
          <a:xfrm>
            <a:off x="5053374" y="5503968"/>
            <a:ext cx="3835043" cy="1200328"/>
          </a:xfrm>
          <a:prstGeom prst="rect">
            <a:avLst/>
          </a:prstGeom>
          <a:noFill/>
          <a:ln w="9525">
            <a:solidFill>
              <a:schemeClr val="tx1"/>
            </a:solidFill>
            <a:miter lim="800000"/>
            <a:headEnd/>
            <a:tailEnd/>
          </a:ln>
        </p:spPr>
        <p:txBody>
          <a:bodyPr wrap="square">
            <a:prstTxWarp prst="textNoShape">
              <a:avLst/>
            </a:prstTxWarp>
            <a:spAutoFit/>
          </a:bodyPr>
          <a:lstStyle/>
          <a:p>
            <a:r>
              <a:rPr lang="en-US" b="0">
                <a:solidFill>
                  <a:srgbClr val="A3121B"/>
                </a:solidFill>
              </a:rPr>
              <a:t>Light scattering detects structure on scales from ~20 nm to ~ 20 </a:t>
            </a:r>
            <a:r>
              <a:rPr lang="en-US" b="0">
                <a:solidFill>
                  <a:srgbClr val="A3121B"/>
                </a:solidFill>
                <a:latin typeface="Symbol" charset="2"/>
              </a:rPr>
              <a:t>m</a:t>
            </a:r>
            <a:r>
              <a:rPr lang="en-US" b="0">
                <a:solidFill>
                  <a:srgbClr val="A3121B"/>
                </a:solidFill>
              </a:rPr>
              <a:t>m</a:t>
            </a:r>
            <a:endParaRPr lang="en-US" b="0"/>
          </a:p>
        </p:txBody>
      </p:sp>
      <p:sp>
        <p:nvSpPr>
          <p:cNvPr id="22532" name="Text Box 7"/>
          <p:cNvSpPr txBox="1">
            <a:spLocks noChangeArrowheads="1"/>
          </p:cNvSpPr>
          <p:nvPr/>
        </p:nvSpPr>
        <p:spPr bwMode="auto">
          <a:xfrm>
            <a:off x="1758041" y="990600"/>
            <a:ext cx="6590665" cy="369332"/>
          </a:xfrm>
          <a:prstGeom prst="rect">
            <a:avLst/>
          </a:prstGeom>
          <a:noFill/>
          <a:ln w="9525">
            <a:solidFill>
              <a:srgbClr val="E3143A"/>
            </a:solidFill>
            <a:miter lim="800000"/>
            <a:headEnd/>
            <a:tailEnd/>
          </a:ln>
        </p:spPr>
        <p:txBody>
          <a:bodyPr wrap="square">
            <a:prstTxWarp prst="textNoShape">
              <a:avLst/>
            </a:prstTxWarp>
            <a:spAutoFit/>
          </a:bodyPr>
          <a:lstStyle/>
          <a:p>
            <a:r>
              <a:rPr lang="en-US" sz="1800" b="0" i="1" dirty="0">
                <a:latin typeface="Century Gothic" charset="0"/>
              </a:rPr>
              <a:t>Structure factor, </a:t>
            </a:r>
            <a:r>
              <a:rPr lang="en-US" sz="1800" b="0" i="1" dirty="0" err="1">
                <a:latin typeface="Century Gothic" charset="0"/>
              </a:rPr>
              <a:t>S(q</a:t>
            </a:r>
            <a:r>
              <a:rPr lang="en-US" sz="1800" b="0" i="1" dirty="0">
                <a:latin typeface="Century Gothic" charset="0"/>
              </a:rPr>
              <a:t>), depends on particle configuration</a:t>
            </a:r>
            <a:endParaRPr lang="en-US" sz="1800" b="0" dirty="0"/>
          </a:p>
        </p:txBody>
      </p:sp>
      <p:graphicFrame>
        <p:nvGraphicFramePr>
          <p:cNvPr id="22533" name="Object 2"/>
          <p:cNvGraphicFramePr>
            <a:graphicFrameLocks noChangeAspect="1"/>
          </p:cNvGraphicFramePr>
          <p:nvPr/>
        </p:nvGraphicFramePr>
        <p:xfrm>
          <a:off x="1319575" y="2768970"/>
          <a:ext cx="3056110" cy="787030"/>
        </p:xfrm>
        <a:graphic>
          <a:graphicData uri="http://schemas.openxmlformats.org/presentationml/2006/ole">
            <mc:AlternateContent xmlns:mc="http://schemas.openxmlformats.org/markup-compatibility/2006">
              <mc:Choice xmlns:v="urn:schemas-microsoft-com:vml" Requires="v">
                <p:oleObj spid="_x0000_s140328" name="Equation" r:id="rId4" imgW="2857500" imgH="736600" progId="Equation.3">
                  <p:embed/>
                </p:oleObj>
              </mc:Choice>
              <mc:Fallback>
                <p:oleObj name="Equation" r:id="rId4" imgW="2857500" imgH="736600" progId="Equation.3">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319575" y="2768970"/>
                        <a:ext cx="3056110" cy="78703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pic>
                </p:oleObj>
              </mc:Fallback>
            </mc:AlternateContent>
          </a:graphicData>
        </a:graphic>
      </p:graphicFrame>
      <p:sp>
        <p:nvSpPr>
          <p:cNvPr id="22534" name="Line 9"/>
          <p:cNvSpPr>
            <a:spLocks noChangeShapeType="1"/>
          </p:cNvSpPr>
          <p:nvPr/>
        </p:nvSpPr>
        <p:spPr bwMode="auto">
          <a:xfrm>
            <a:off x="3127737" y="1955800"/>
            <a:ext cx="3298164" cy="0"/>
          </a:xfrm>
          <a:prstGeom prst="line">
            <a:avLst/>
          </a:prstGeom>
          <a:noFill/>
          <a:ln w="76200">
            <a:solidFill>
              <a:schemeClr val="accent2"/>
            </a:solidFill>
            <a:round/>
            <a:headEnd/>
            <a:tailEnd type="triangle" w="med" len="med"/>
          </a:ln>
        </p:spPr>
        <p:txBody>
          <a:bodyPr wrap="none" anchor="ctr">
            <a:prstTxWarp prst="textNoShape">
              <a:avLst/>
            </a:prstTxWarp>
          </a:bodyPr>
          <a:lstStyle/>
          <a:p>
            <a:endParaRPr lang="en-US"/>
          </a:p>
        </p:txBody>
      </p:sp>
      <p:sp>
        <p:nvSpPr>
          <p:cNvPr id="22535" name="Line 10"/>
          <p:cNvSpPr>
            <a:spLocks noChangeShapeType="1"/>
          </p:cNvSpPr>
          <p:nvPr/>
        </p:nvSpPr>
        <p:spPr bwMode="auto">
          <a:xfrm>
            <a:off x="4660899" y="2108201"/>
            <a:ext cx="1362437" cy="609600"/>
          </a:xfrm>
          <a:prstGeom prst="line">
            <a:avLst/>
          </a:prstGeom>
          <a:noFill/>
          <a:ln w="76200">
            <a:solidFill>
              <a:schemeClr val="accent2"/>
            </a:solidFill>
            <a:round/>
            <a:headEnd/>
            <a:tailEnd type="triangle" w="med" len="med"/>
          </a:ln>
        </p:spPr>
        <p:txBody>
          <a:bodyPr wrap="none" anchor="ctr">
            <a:prstTxWarp prst="textNoShape">
              <a:avLst/>
            </a:prstTxWarp>
          </a:bodyPr>
          <a:lstStyle/>
          <a:p>
            <a:endParaRPr lang="en-US"/>
          </a:p>
        </p:txBody>
      </p:sp>
      <p:sp>
        <p:nvSpPr>
          <p:cNvPr id="22536" name="Line 11"/>
          <p:cNvSpPr>
            <a:spLocks noChangeShapeType="1"/>
          </p:cNvSpPr>
          <p:nvPr/>
        </p:nvSpPr>
        <p:spPr bwMode="auto">
          <a:xfrm flipV="1">
            <a:off x="6023337" y="1892300"/>
            <a:ext cx="402564" cy="825500"/>
          </a:xfrm>
          <a:prstGeom prst="line">
            <a:avLst/>
          </a:prstGeom>
          <a:noFill/>
          <a:ln w="57150">
            <a:solidFill>
              <a:schemeClr val="tx1"/>
            </a:solidFill>
            <a:round/>
            <a:headEnd/>
            <a:tailEnd type="triangle" w="med" len="med"/>
          </a:ln>
        </p:spPr>
        <p:txBody>
          <a:bodyPr wrap="none" anchor="ctr">
            <a:prstTxWarp prst="textNoShape">
              <a:avLst/>
            </a:prstTxWarp>
          </a:bodyPr>
          <a:lstStyle/>
          <a:p>
            <a:endParaRPr lang="en-US"/>
          </a:p>
        </p:txBody>
      </p:sp>
      <p:sp>
        <p:nvSpPr>
          <p:cNvPr id="22537" name="Text Box 12"/>
          <p:cNvSpPr txBox="1">
            <a:spLocks noChangeArrowheads="1"/>
          </p:cNvSpPr>
          <p:nvPr/>
        </p:nvSpPr>
        <p:spPr bwMode="auto">
          <a:xfrm>
            <a:off x="6312263" y="2028349"/>
            <a:ext cx="341140" cy="892552"/>
          </a:xfrm>
          <a:prstGeom prst="rect">
            <a:avLst/>
          </a:prstGeom>
          <a:noFill/>
          <a:ln w="9525">
            <a:noFill/>
            <a:miter lim="800000"/>
            <a:headEnd/>
            <a:tailEnd/>
          </a:ln>
        </p:spPr>
        <p:txBody>
          <a:bodyPr wrap="square">
            <a:prstTxWarp prst="textNoShape">
              <a:avLst/>
            </a:prstTxWarp>
            <a:spAutoFit/>
          </a:bodyPr>
          <a:lstStyle/>
          <a:p>
            <a:r>
              <a:rPr lang="en-US" sz="2800" dirty="0" err="1"/>
              <a:t>q</a:t>
            </a:r>
            <a:endParaRPr lang="en-US" b="0" dirty="0"/>
          </a:p>
        </p:txBody>
      </p:sp>
      <p:sp>
        <p:nvSpPr>
          <p:cNvPr id="22538" name="Oval 13"/>
          <p:cNvSpPr>
            <a:spLocks noChangeArrowheads="1"/>
          </p:cNvSpPr>
          <p:nvPr/>
        </p:nvSpPr>
        <p:spPr bwMode="auto">
          <a:xfrm>
            <a:off x="4423137" y="1925320"/>
            <a:ext cx="407670" cy="259080"/>
          </a:xfrm>
          <a:prstGeom prst="ellipse">
            <a:avLst/>
          </a:prstGeom>
          <a:solidFill>
            <a:schemeClr val="accent1"/>
          </a:solidFill>
          <a:ln w="9525">
            <a:solidFill>
              <a:schemeClr val="tx1"/>
            </a:solidFill>
            <a:round/>
            <a:headEnd/>
            <a:tailEnd/>
          </a:ln>
        </p:spPr>
        <p:txBody>
          <a:bodyPr wrap="none" anchor="ctr">
            <a:prstTxWarp prst="textNoShape">
              <a:avLst/>
            </a:prstTxWarp>
          </a:bodyPr>
          <a:lstStyle/>
          <a:p>
            <a:endParaRPr lang="en-US"/>
          </a:p>
        </p:txBody>
      </p:sp>
      <p:sp>
        <p:nvSpPr>
          <p:cNvPr id="22539" name="Text Box 14"/>
          <p:cNvSpPr txBox="1">
            <a:spLocks noChangeArrowheads="1"/>
          </p:cNvSpPr>
          <p:nvPr/>
        </p:nvSpPr>
        <p:spPr bwMode="auto">
          <a:xfrm>
            <a:off x="3566007" y="1492944"/>
            <a:ext cx="2292230" cy="338554"/>
          </a:xfrm>
          <a:prstGeom prst="rect">
            <a:avLst/>
          </a:prstGeom>
          <a:noFill/>
          <a:ln w="9525">
            <a:noFill/>
            <a:miter lim="800000"/>
            <a:headEnd/>
            <a:tailEnd/>
          </a:ln>
        </p:spPr>
        <p:txBody>
          <a:bodyPr wrap="square">
            <a:prstTxWarp prst="textNoShape">
              <a:avLst/>
            </a:prstTxWarp>
            <a:spAutoFit/>
          </a:bodyPr>
          <a:lstStyle/>
          <a:p>
            <a:r>
              <a:rPr lang="en-US" sz="1600" b="0" dirty="0"/>
              <a:t>scattering volume</a:t>
            </a:r>
          </a:p>
        </p:txBody>
      </p:sp>
      <p:sp>
        <p:nvSpPr>
          <p:cNvPr id="22540" name="AutoShape 15"/>
          <p:cNvSpPr>
            <a:spLocks noChangeArrowheads="1"/>
          </p:cNvSpPr>
          <p:nvPr/>
        </p:nvSpPr>
        <p:spPr bwMode="auto">
          <a:xfrm rot="-4031960">
            <a:off x="6082622" y="2630417"/>
            <a:ext cx="224896" cy="406254"/>
          </a:xfrm>
          <a:prstGeom prst="can">
            <a:avLst>
              <a:gd name="adj" fmla="val 24246"/>
            </a:avLst>
          </a:prstGeom>
          <a:solidFill>
            <a:srgbClr val="36E347"/>
          </a:solidFill>
          <a:ln w="9525">
            <a:solidFill>
              <a:schemeClr val="tx1"/>
            </a:solidFill>
            <a:round/>
            <a:headEnd/>
            <a:tailEnd/>
          </a:ln>
        </p:spPr>
        <p:txBody>
          <a:bodyPr wrap="none" anchor="ctr">
            <a:prstTxWarp prst="textNoShape">
              <a:avLst/>
            </a:prstTxWarp>
          </a:bodyPr>
          <a:lstStyle/>
          <a:p>
            <a:endParaRPr lang="en-US"/>
          </a:p>
        </p:txBody>
      </p:sp>
      <p:sp>
        <p:nvSpPr>
          <p:cNvPr id="22541" name="Text Box 16"/>
          <p:cNvSpPr txBox="1">
            <a:spLocks noChangeArrowheads="1"/>
          </p:cNvSpPr>
          <p:nvPr/>
        </p:nvSpPr>
        <p:spPr bwMode="auto">
          <a:xfrm>
            <a:off x="5407387" y="3105309"/>
            <a:ext cx="1209040" cy="338554"/>
          </a:xfrm>
          <a:prstGeom prst="rect">
            <a:avLst/>
          </a:prstGeom>
          <a:noFill/>
          <a:ln w="9525">
            <a:noFill/>
            <a:miter lim="800000"/>
            <a:headEnd/>
            <a:tailEnd/>
          </a:ln>
        </p:spPr>
        <p:txBody>
          <a:bodyPr wrap="square">
            <a:prstTxWarp prst="textNoShape">
              <a:avLst/>
            </a:prstTxWarp>
            <a:spAutoFit/>
          </a:bodyPr>
          <a:lstStyle/>
          <a:p>
            <a:r>
              <a:rPr lang="en-US" sz="1600" b="0" dirty="0"/>
              <a:t>detector</a:t>
            </a:r>
          </a:p>
        </p:txBody>
      </p:sp>
      <p:sp>
        <p:nvSpPr>
          <p:cNvPr id="22542" name="Line 17"/>
          <p:cNvSpPr>
            <a:spLocks noChangeShapeType="1"/>
          </p:cNvSpPr>
          <p:nvPr/>
        </p:nvSpPr>
        <p:spPr bwMode="auto">
          <a:xfrm>
            <a:off x="6480537" y="2903220"/>
            <a:ext cx="135890" cy="43180"/>
          </a:xfrm>
          <a:prstGeom prst="line">
            <a:avLst/>
          </a:prstGeom>
          <a:noFill/>
          <a:ln w="28575">
            <a:solidFill>
              <a:schemeClr val="tx1"/>
            </a:solidFill>
            <a:round/>
            <a:headEnd/>
            <a:tailEnd/>
          </a:ln>
        </p:spPr>
        <p:txBody>
          <a:bodyPr wrap="none" anchor="ctr">
            <a:prstTxWarp prst="textNoShape">
              <a:avLst/>
            </a:prstTxWarp>
          </a:bodyPr>
          <a:lstStyle/>
          <a:p>
            <a:endParaRPr lang="en-US"/>
          </a:p>
        </p:txBody>
      </p:sp>
      <p:sp>
        <p:nvSpPr>
          <p:cNvPr id="22543" name="Line 18"/>
          <p:cNvSpPr>
            <a:spLocks noChangeShapeType="1"/>
          </p:cNvSpPr>
          <p:nvPr/>
        </p:nvSpPr>
        <p:spPr bwMode="auto">
          <a:xfrm flipV="1">
            <a:off x="6632937" y="2860040"/>
            <a:ext cx="339725" cy="86360"/>
          </a:xfrm>
          <a:prstGeom prst="line">
            <a:avLst/>
          </a:prstGeom>
          <a:noFill/>
          <a:ln w="28575">
            <a:solidFill>
              <a:schemeClr val="tx1"/>
            </a:solidFill>
            <a:round/>
            <a:headEnd/>
            <a:tailEnd/>
          </a:ln>
        </p:spPr>
        <p:txBody>
          <a:bodyPr wrap="none" anchor="ctr">
            <a:prstTxWarp prst="textNoShape">
              <a:avLst/>
            </a:prstTxWarp>
          </a:bodyPr>
          <a:lstStyle/>
          <a:p>
            <a:endParaRPr lang="en-US"/>
          </a:p>
        </p:txBody>
      </p:sp>
      <p:sp>
        <p:nvSpPr>
          <p:cNvPr id="22544" name="Text Box 19"/>
          <p:cNvSpPr txBox="1">
            <a:spLocks noChangeArrowheads="1"/>
          </p:cNvSpPr>
          <p:nvPr/>
        </p:nvSpPr>
        <p:spPr bwMode="auto">
          <a:xfrm>
            <a:off x="7113795" y="2668112"/>
            <a:ext cx="1518880" cy="338554"/>
          </a:xfrm>
          <a:prstGeom prst="rect">
            <a:avLst/>
          </a:prstGeom>
          <a:noFill/>
          <a:ln w="9525">
            <a:solidFill>
              <a:srgbClr val="B00723"/>
            </a:solidFill>
            <a:miter lim="800000"/>
            <a:headEnd/>
            <a:tailEnd/>
          </a:ln>
        </p:spPr>
        <p:txBody>
          <a:bodyPr wrap="square">
            <a:prstTxWarp prst="textNoShape">
              <a:avLst/>
            </a:prstTxWarp>
            <a:spAutoFit/>
          </a:bodyPr>
          <a:lstStyle/>
          <a:p>
            <a:r>
              <a:rPr lang="en-US" sz="1600" b="0" dirty="0"/>
              <a:t>Intensity, I</a:t>
            </a:r>
            <a:r>
              <a:rPr lang="en-US" sz="1600" b="0" baseline="-25000" dirty="0"/>
              <a:t>s</a:t>
            </a:r>
            <a:endParaRPr lang="en-US" sz="1600" b="0" dirty="0"/>
          </a:p>
        </p:txBody>
      </p:sp>
      <p:sp>
        <p:nvSpPr>
          <p:cNvPr id="22545" name="Text Box 20"/>
          <p:cNvSpPr txBox="1">
            <a:spLocks noChangeArrowheads="1"/>
          </p:cNvSpPr>
          <p:nvPr/>
        </p:nvSpPr>
        <p:spPr bwMode="auto">
          <a:xfrm>
            <a:off x="3376974" y="4144116"/>
            <a:ext cx="1494790" cy="646331"/>
          </a:xfrm>
          <a:prstGeom prst="rect">
            <a:avLst/>
          </a:prstGeom>
          <a:noFill/>
          <a:ln w="9525">
            <a:noFill/>
            <a:miter lim="800000"/>
            <a:headEnd/>
            <a:tailEnd/>
          </a:ln>
        </p:spPr>
        <p:txBody>
          <a:bodyPr wrap="square">
            <a:prstTxWarp prst="textNoShape">
              <a:avLst/>
            </a:prstTxWarp>
            <a:spAutoFit/>
          </a:bodyPr>
          <a:lstStyle/>
          <a:p>
            <a:r>
              <a:rPr lang="en-US" sz="1800" b="0" i="1" dirty="0"/>
              <a:t>Typical </a:t>
            </a:r>
          </a:p>
          <a:p>
            <a:r>
              <a:rPr lang="en-US" sz="1800" b="0" i="1" dirty="0"/>
              <a:t>gel </a:t>
            </a:r>
            <a:r>
              <a:rPr lang="en-US" sz="1800" b="0" i="1" dirty="0" err="1"/>
              <a:t>S(q</a:t>
            </a:r>
            <a:r>
              <a:rPr lang="en-US" sz="1800" b="0" i="1" dirty="0"/>
              <a:t>)</a:t>
            </a:r>
            <a:endParaRPr lang="en-US" sz="1800" b="0" dirty="0"/>
          </a:p>
        </p:txBody>
      </p:sp>
      <p:sp>
        <p:nvSpPr>
          <p:cNvPr id="22547" name="Text Box 22"/>
          <p:cNvSpPr txBox="1">
            <a:spLocks noChangeArrowheads="1"/>
          </p:cNvSpPr>
          <p:nvPr/>
        </p:nvSpPr>
        <p:spPr bwMode="auto">
          <a:xfrm>
            <a:off x="5101634" y="1955800"/>
            <a:ext cx="305753" cy="830997"/>
          </a:xfrm>
          <a:prstGeom prst="rect">
            <a:avLst/>
          </a:prstGeom>
          <a:noFill/>
          <a:ln w="9525">
            <a:noFill/>
            <a:miter lim="800000"/>
            <a:headEnd/>
            <a:tailEnd/>
          </a:ln>
        </p:spPr>
        <p:txBody>
          <a:bodyPr wrap="square">
            <a:prstTxWarp prst="textNoShape">
              <a:avLst/>
            </a:prstTxWarp>
            <a:spAutoFit/>
          </a:bodyPr>
          <a:lstStyle/>
          <a:p>
            <a:r>
              <a:rPr lang="en-US" b="0" dirty="0" err="1">
                <a:latin typeface="Symbol" charset="2"/>
              </a:rPr>
              <a:t>q</a:t>
            </a:r>
            <a:endParaRPr lang="en-US" b="0" dirty="0"/>
          </a:p>
        </p:txBody>
      </p:sp>
      <p:sp>
        <p:nvSpPr>
          <p:cNvPr id="22548" name="Rectangle 23"/>
          <p:cNvSpPr>
            <a:spLocks noChangeArrowheads="1"/>
          </p:cNvSpPr>
          <p:nvPr/>
        </p:nvSpPr>
        <p:spPr bwMode="auto">
          <a:xfrm>
            <a:off x="1527537" y="1892300"/>
            <a:ext cx="1600200" cy="215900"/>
          </a:xfrm>
          <a:prstGeom prst="rect">
            <a:avLst/>
          </a:prstGeom>
          <a:solidFill>
            <a:schemeClr val="accent1"/>
          </a:solidFill>
          <a:ln w="9525">
            <a:solidFill>
              <a:schemeClr val="tx1"/>
            </a:solidFill>
            <a:miter lim="800000"/>
            <a:headEnd/>
            <a:tailEnd/>
          </a:ln>
        </p:spPr>
        <p:txBody>
          <a:bodyPr wrap="none" anchor="ctr">
            <a:prstTxWarp prst="textNoShape">
              <a:avLst/>
            </a:prstTxWarp>
          </a:bodyPr>
          <a:lstStyle/>
          <a:p>
            <a:r>
              <a:rPr lang="en-US" sz="1600" b="0" dirty="0"/>
              <a:t>Incident light, </a:t>
            </a:r>
            <a:r>
              <a:rPr lang="en-US" sz="1600" b="0" dirty="0" err="1">
                <a:latin typeface="Symbol" charset="2"/>
              </a:rPr>
              <a:t>l</a:t>
            </a:r>
            <a:endParaRPr lang="en-US" sz="1600" b="0" dirty="0"/>
          </a:p>
        </p:txBody>
      </p:sp>
      <p:sp>
        <p:nvSpPr>
          <p:cNvPr id="22549" name="Rectangle 25"/>
          <p:cNvSpPr>
            <a:spLocks noChangeArrowheads="1"/>
          </p:cNvSpPr>
          <p:nvPr/>
        </p:nvSpPr>
        <p:spPr bwMode="auto">
          <a:xfrm>
            <a:off x="1014774" y="342900"/>
            <a:ext cx="8153400" cy="647700"/>
          </a:xfrm>
          <a:prstGeom prst="rect">
            <a:avLst/>
          </a:prstGeom>
          <a:noFill/>
          <a:ln w="9525">
            <a:noFill/>
            <a:miter lim="800000"/>
            <a:headEnd/>
            <a:tailEnd/>
          </a:ln>
        </p:spPr>
        <p:txBody>
          <a:bodyPr anchor="ctr">
            <a:prstTxWarp prst="textNoShape">
              <a:avLst/>
            </a:prstTxWarp>
          </a:bodyPr>
          <a:lstStyle/>
          <a:p>
            <a:pPr algn="l"/>
            <a:r>
              <a:rPr lang="en-US" sz="3200">
                <a:solidFill>
                  <a:schemeClr val="tx2"/>
                </a:solidFill>
                <a:latin typeface="Optima ExtraBlack" charset="0"/>
              </a:rPr>
              <a:t>Structure from Scattering</a:t>
            </a:r>
            <a:endParaRPr lang="en-US" sz="3600" b="0">
              <a:solidFill>
                <a:schemeClr val="tx2"/>
              </a:solidFill>
            </a:endParaRPr>
          </a:p>
        </p:txBody>
      </p:sp>
      <p:sp>
        <p:nvSpPr>
          <p:cNvPr id="23" name="TextBox 22"/>
          <p:cNvSpPr txBox="1"/>
          <p:nvPr/>
        </p:nvSpPr>
        <p:spPr>
          <a:xfrm>
            <a:off x="2065213" y="6171684"/>
            <a:ext cx="1500794" cy="369332"/>
          </a:xfrm>
          <a:prstGeom prst="rect">
            <a:avLst/>
          </a:prstGeom>
          <a:noFill/>
        </p:spPr>
        <p:txBody>
          <a:bodyPr wrap="none" rtlCol="0">
            <a:spAutoFit/>
          </a:bodyPr>
          <a:lstStyle/>
          <a:p>
            <a:r>
              <a:rPr lang="en-US" sz="1800" dirty="0" smtClean="0"/>
              <a:t>Solomon lab</a:t>
            </a:r>
            <a:endParaRPr lang="en-US" sz="1800" dirty="0"/>
          </a:p>
        </p:txBody>
      </p:sp>
      <p:pic>
        <p:nvPicPr>
          <p:cNvPr id="2" name="Picture 1"/>
          <p:cNvPicPr>
            <a:picLocks noChangeAspect="1"/>
          </p:cNvPicPr>
          <p:nvPr/>
        </p:nvPicPr>
        <p:blipFill>
          <a:blip r:embed="rId6"/>
          <a:stretch>
            <a:fillRect/>
          </a:stretch>
        </p:blipFill>
        <p:spPr>
          <a:xfrm>
            <a:off x="6972662" y="1736881"/>
            <a:ext cx="1660013" cy="742637"/>
          </a:xfrm>
          <a:prstGeom prst="rect">
            <a:avLst/>
          </a:prstGeom>
        </p:spPr>
      </p:pic>
    </p:spTree>
    <p:extLst>
      <p:ext uri="{BB962C8B-B14F-4D97-AF65-F5344CB8AC3E}">
        <p14:creationId xmlns:p14="http://schemas.microsoft.com/office/powerpoint/2010/main" val="1508115581"/>
      </p:ext>
    </p:extLst>
  </p:cSld>
  <p:clrMapOvr>
    <a:masterClrMapping/>
  </p:clrMapOvr>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3" name="Picture 2"/>
          <p:cNvPicPr>
            <a:picLocks noChangeAspect="1" noChangeArrowheads="1"/>
          </p:cNvPicPr>
          <p:nvPr/>
        </p:nvPicPr>
        <p:blipFill>
          <a:blip r:embed="rId2"/>
          <a:srcRect/>
          <a:stretch>
            <a:fillRect/>
          </a:stretch>
        </p:blipFill>
        <p:spPr bwMode="auto">
          <a:xfrm>
            <a:off x="5257801" y="3430175"/>
            <a:ext cx="3767413" cy="2227676"/>
          </a:xfrm>
          <a:prstGeom prst="rect">
            <a:avLst/>
          </a:prstGeom>
          <a:noFill/>
          <a:ln w="9525">
            <a:noFill/>
            <a:miter lim="800000"/>
            <a:headEnd/>
            <a:tailEnd/>
          </a:ln>
        </p:spPr>
      </p:pic>
      <p:pic>
        <p:nvPicPr>
          <p:cNvPr id="23554" name="Picture 3"/>
          <p:cNvPicPr>
            <a:picLocks noChangeAspect="1" noChangeArrowheads="1"/>
          </p:cNvPicPr>
          <p:nvPr/>
        </p:nvPicPr>
        <p:blipFill>
          <a:blip r:embed="rId3"/>
          <a:srcRect/>
          <a:stretch>
            <a:fillRect/>
          </a:stretch>
        </p:blipFill>
        <p:spPr bwMode="auto">
          <a:xfrm>
            <a:off x="1109663" y="3576803"/>
            <a:ext cx="3390248" cy="2181060"/>
          </a:xfrm>
          <a:prstGeom prst="rect">
            <a:avLst/>
          </a:prstGeom>
          <a:noFill/>
          <a:ln w="9525">
            <a:noFill/>
            <a:miter lim="800000"/>
            <a:headEnd/>
            <a:tailEnd/>
          </a:ln>
        </p:spPr>
      </p:pic>
      <p:sp>
        <p:nvSpPr>
          <p:cNvPr id="23555" name="Rectangle 4"/>
          <p:cNvSpPr>
            <a:spLocks noGrp="1" noChangeArrowheads="1"/>
          </p:cNvSpPr>
          <p:nvPr>
            <p:ph type="title"/>
          </p:nvPr>
        </p:nvSpPr>
        <p:spPr>
          <a:xfrm>
            <a:off x="0" y="0"/>
            <a:ext cx="9144000" cy="1143000"/>
          </a:xfrm>
        </p:spPr>
        <p:txBody>
          <a:bodyPr/>
          <a:lstStyle/>
          <a:p>
            <a:r>
              <a:rPr lang="en-US" sz="3200" b="1">
                <a:ea typeface="ＭＳ Ｐゴシック" charset="-128"/>
                <a:cs typeface="ＭＳ Ｐゴシック" charset="-128"/>
              </a:rPr>
              <a:t>Static Light Scattering</a:t>
            </a:r>
            <a:endParaRPr lang="en-US" sz="3600">
              <a:ea typeface="ＭＳ Ｐゴシック" charset="-128"/>
              <a:cs typeface="ＭＳ Ｐゴシック" charset="-128"/>
            </a:endParaRPr>
          </a:p>
        </p:txBody>
      </p:sp>
      <p:sp>
        <p:nvSpPr>
          <p:cNvPr id="23556" name="Rectangle 6"/>
          <p:cNvSpPr>
            <a:spLocks noChangeArrowheads="1"/>
          </p:cNvSpPr>
          <p:nvPr/>
        </p:nvSpPr>
        <p:spPr bwMode="auto">
          <a:xfrm>
            <a:off x="977900" y="1335087"/>
            <a:ext cx="8047313" cy="1552575"/>
          </a:xfrm>
          <a:prstGeom prst="rect">
            <a:avLst/>
          </a:prstGeom>
          <a:noFill/>
          <a:ln w="19050">
            <a:solidFill>
              <a:schemeClr val="tx1"/>
            </a:solidFill>
            <a:miter lim="800000"/>
            <a:headEnd/>
            <a:tailEnd/>
          </a:ln>
        </p:spPr>
        <p:txBody>
          <a:bodyPr wrap="none" anchor="ctr">
            <a:prstTxWarp prst="textNoShape">
              <a:avLst/>
            </a:prstTxWarp>
          </a:bodyPr>
          <a:lstStyle/>
          <a:p>
            <a:endParaRPr lang="en-US"/>
          </a:p>
        </p:txBody>
      </p:sp>
      <p:sp>
        <p:nvSpPr>
          <p:cNvPr id="23557" name="Rectangle 7"/>
          <p:cNvSpPr>
            <a:spLocks noChangeArrowheads="1"/>
          </p:cNvSpPr>
          <p:nvPr/>
        </p:nvSpPr>
        <p:spPr bwMode="auto">
          <a:xfrm>
            <a:off x="976314" y="3494683"/>
            <a:ext cx="3134640" cy="2555280"/>
          </a:xfrm>
          <a:prstGeom prst="rect">
            <a:avLst/>
          </a:prstGeom>
          <a:noFill/>
          <a:ln w="19050">
            <a:solidFill>
              <a:schemeClr val="tx1"/>
            </a:solidFill>
            <a:miter lim="800000"/>
            <a:headEnd/>
            <a:tailEnd/>
          </a:ln>
        </p:spPr>
        <p:txBody>
          <a:bodyPr wrap="none" anchor="ctr">
            <a:prstTxWarp prst="textNoShape">
              <a:avLst/>
            </a:prstTxWarp>
          </a:bodyPr>
          <a:lstStyle/>
          <a:p>
            <a:endParaRPr lang="en-US"/>
          </a:p>
        </p:txBody>
      </p:sp>
      <p:sp>
        <p:nvSpPr>
          <p:cNvPr id="23558" name="Rectangle 8"/>
          <p:cNvSpPr>
            <a:spLocks noChangeArrowheads="1"/>
          </p:cNvSpPr>
          <p:nvPr/>
        </p:nvSpPr>
        <p:spPr bwMode="auto">
          <a:xfrm>
            <a:off x="5148264" y="3496602"/>
            <a:ext cx="3876950" cy="2553362"/>
          </a:xfrm>
          <a:prstGeom prst="rect">
            <a:avLst/>
          </a:prstGeom>
          <a:noFill/>
          <a:ln w="19050">
            <a:solidFill>
              <a:schemeClr val="tx1"/>
            </a:solidFill>
            <a:miter lim="800000"/>
            <a:headEnd/>
            <a:tailEnd/>
          </a:ln>
        </p:spPr>
        <p:txBody>
          <a:bodyPr wrap="none" anchor="ctr">
            <a:prstTxWarp prst="textNoShape">
              <a:avLst/>
            </a:prstTxWarp>
          </a:bodyPr>
          <a:lstStyle/>
          <a:p>
            <a:endParaRPr lang="en-US"/>
          </a:p>
        </p:txBody>
      </p:sp>
      <p:sp>
        <p:nvSpPr>
          <p:cNvPr id="23559" name="Text Box 9"/>
          <p:cNvSpPr txBox="1">
            <a:spLocks noChangeArrowheads="1"/>
          </p:cNvSpPr>
          <p:nvPr/>
        </p:nvSpPr>
        <p:spPr bwMode="auto">
          <a:xfrm>
            <a:off x="6376866" y="1619473"/>
            <a:ext cx="2710954" cy="827150"/>
          </a:xfrm>
          <a:prstGeom prst="rect">
            <a:avLst/>
          </a:prstGeom>
          <a:noFill/>
          <a:ln w="9525">
            <a:noFill/>
            <a:miter lim="800000"/>
            <a:headEnd/>
            <a:tailEnd/>
          </a:ln>
        </p:spPr>
        <p:txBody>
          <a:bodyPr wrap="square">
            <a:prstTxWarp prst="textNoShape">
              <a:avLst/>
            </a:prstTxWarp>
            <a:spAutoFit/>
          </a:bodyPr>
          <a:lstStyle/>
          <a:p>
            <a:r>
              <a:rPr lang="en-US" sz="2000" b="0" dirty="0">
                <a:latin typeface="Optima" charset="0"/>
              </a:rPr>
              <a:t>USALS</a:t>
            </a:r>
          </a:p>
          <a:p>
            <a:r>
              <a:rPr lang="en-US" sz="1200" b="0" dirty="0">
                <a:solidFill>
                  <a:srgbClr val="EE080B"/>
                </a:solidFill>
                <a:sym typeface="Symbol" charset="2"/>
              </a:rPr>
              <a:t></a:t>
            </a:r>
            <a:r>
              <a:rPr lang="en-US" sz="1200" b="0" baseline="-25000" dirty="0">
                <a:solidFill>
                  <a:srgbClr val="EE080B"/>
                </a:solidFill>
                <a:sym typeface="Symbol" charset="2"/>
              </a:rPr>
              <a:t>0 </a:t>
            </a:r>
            <a:r>
              <a:rPr lang="en-US" sz="1200" b="0" dirty="0">
                <a:solidFill>
                  <a:srgbClr val="EE080B"/>
                </a:solidFill>
                <a:sym typeface="Symbol" charset="2"/>
              </a:rPr>
              <a:t>= 0.633 </a:t>
            </a:r>
            <a:r>
              <a:rPr lang="en-US" sz="1200" b="0" dirty="0" err="1">
                <a:solidFill>
                  <a:srgbClr val="EE080B"/>
                </a:solidFill>
                <a:sym typeface="Symbol" charset="2"/>
              </a:rPr>
              <a:t>m</a:t>
            </a:r>
            <a:endParaRPr lang="en-US" sz="1200" b="0" dirty="0">
              <a:sym typeface="Symbol" charset="2"/>
            </a:endParaRPr>
          </a:p>
          <a:p>
            <a:pPr>
              <a:lnSpc>
                <a:spcPct val="115000"/>
              </a:lnSpc>
            </a:pPr>
            <a:r>
              <a:rPr lang="en-US" sz="1400" dirty="0"/>
              <a:t>0.0461 </a:t>
            </a:r>
            <a:r>
              <a:rPr lang="en-US" sz="1400" dirty="0" err="1">
                <a:sym typeface="Symbol" charset="2"/>
              </a:rPr>
              <a:t>m</a:t>
            </a:r>
            <a:r>
              <a:rPr lang="en-US" sz="1400" baseline="30000" dirty="0">
                <a:sym typeface="Symbol" charset="2"/>
              </a:rPr>
              <a:t>–1 </a:t>
            </a:r>
            <a:r>
              <a:rPr lang="en-US" sz="1400" dirty="0"/>
              <a:t>&lt; </a:t>
            </a:r>
            <a:r>
              <a:rPr lang="en-US" sz="1400" i="1" dirty="0" err="1"/>
              <a:t>q</a:t>
            </a:r>
            <a:r>
              <a:rPr lang="en-US" sz="1400" i="1" dirty="0"/>
              <a:t> </a:t>
            </a:r>
            <a:r>
              <a:rPr lang="en-US" sz="1400" dirty="0"/>
              <a:t>&lt; 1.85 </a:t>
            </a:r>
            <a:r>
              <a:rPr lang="en-US" sz="1400" dirty="0" err="1">
                <a:sym typeface="Symbol" charset="2"/>
              </a:rPr>
              <a:t>m</a:t>
            </a:r>
            <a:r>
              <a:rPr lang="en-US" sz="1400" baseline="30000" dirty="0">
                <a:sym typeface="Symbol" charset="2"/>
              </a:rPr>
              <a:t>–1</a:t>
            </a:r>
            <a:endParaRPr lang="en-US" sz="1400" b="0" dirty="0"/>
          </a:p>
        </p:txBody>
      </p:sp>
      <p:sp>
        <p:nvSpPr>
          <p:cNvPr id="23560" name="Rectangle 10"/>
          <p:cNvSpPr>
            <a:spLocks noChangeArrowheads="1"/>
          </p:cNvSpPr>
          <p:nvPr/>
        </p:nvSpPr>
        <p:spPr bwMode="auto">
          <a:xfrm>
            <a:off x="1995489" y="5134198"/>
            <a:ext cx="2343587" cy="792525"/>
          </a:xfrm>
          <a:prstGeom prst="rect">
            <a:avLst/>
          </a:prstGeom>
          <a:noFill/>
          <a:ln w="9525">
            <a:noFill/>
            <a:miter lim="800000"/>
            <a:headEnd/>
            <a:tailEnd/>
          </a:ln>
        </p:spPr>
        <p:txBody>
          <a:bodyPr wrap="square">
            <a:prstTxWarp prst="textNoShape">
              <a:avLst/>
            </a:prstTxWarp>
            <a:spAutoFit/>
          </a:bodyPr>
          <a:lstStyle/>
          <a:p>
            <a:r>
              <a:rPr lang="en-US" sz="2000" b="0" dirty="0">
                <a:latin typeface="Optima" charset="0"/>
              </a:rPr>
              <a:t>SALS</a:t>
            </a:r>
          </a:p>
          <a:p>
            <a:r>
              <a:rPr lang="en-US" sz="1200" b="0" dirty="0">
                <a:solidFill>
                  <a:srgbClr val="13953D"/>
                </a:solidFill>
                <a:sym typeface="Symbol" charset="2"/>
              </a:rPr>
              <a:t></a:t>
            </a:r>
            <a:r>
              <a:rPr lang="en-US" sz="1200" b="0" baseline="-25000" dirty="0">
                <a:solidFill>
                  <a:srgbClr val="13953D"/>
                </a:solidFill>
                <a:sym typeface="Symbol" charset="2"/>
              </a:rPr>
              <a:t>0 </a:t>
            </a:r>
            <a:r>
              <a:rPr lang="en-US" sz="1200" b="0" dirty="0">
                <a:solidFill>
                  <a:srgbClr val="13953D"/>
                </a:solidFill>
                <a:sym typeface="Symbol" charset="2"/>
              </a:rPr>
              <a:t>= 0.532 </a:t>
            </a:r>
            <a:r>
              <a:rPr lang="en-US" sz="1200" b="0" dirty="0" err="1">
                <a:solidFill>
                  <a:srgbClr val="13953D"/>
                </a:solidFill>
                <a:sym typeface="Symbol" charset="2"/>
              </a:rPr>
              <a:t>m</a:t>
            </a:r>
            <a:endParaRPr lang="en-US" sz="1200" b="0" dirty="0">
              <a:sym typeface="Symbol" charset="2"/>
            </a:endParaRPr>
          </a:p>
          <a:p>
            <a:pPr>
              <a:lnSpc>
                <a:spcPct val="115000"/>
              </a:lnSpc>
            </a:pPr>
            <a:r>
              <a:rPr lang="en-US" sz="1200" dirty="0"/>
              <a:t>0.822 </a:t>
            </a:r>
            <a:r>
              <a:rPr lang="en-US" sz="1200" dirty="0" err="1">
                <a:sym typeface="Symbol" charset="2"/>
              </a:rPr>
              <a:t>m</a:t>
            </a:r>
            <a:r>
              <a:rPr lang="en-US" sz="1200" baseline="30000" dirty="0">
                <a:sym typeface="Symbol" charset="2"/>
              </a:rPr>
              <a:t>–1 </a:t>
            </a:r>
            <a:r>
              <a:rPr lang="en-US" sz="1200" dirty="0"/>
              <a:t>&lt; </a:t>
            </a:r>
            <a:r>
              <a:rPr lang="en-US" sz="1200" i="1" dirty="0" err="1"/>
              <a:t>q</a:t>
            </a:r>
            <a:r>
              <a:rPr lang="en-US" sz="1200" i="1" dirty="0"/>
              <a:t> </a:t>
            </a:r>
            <a:r>
              <a:rPr lang="en-US" sz="1200" dirty="0"/>
              <a:t>&lt; 6.76 </a:t>
            </a:r>
            <a:r>
              <a:rPr lang="en-US" sz="1200" dirty="0" err="1">
                <a:sym typeface="Symbol" charset="2"/>
              </a:rPr>
              <a:t>m</a:t>
            </a:r>
            <a:r>
              <a:rPr lang="en-US" sz="1200" baseline="30000" dirty="0">
                <a:sym typeface="Symbol" charset="2"/>
              </a:rPr>
              <a:t>–1</a:t>
            </a:r>
          </a:p>
        </p:txBody>
      </p:sp>
      <p:sp>
        <p:nvSpPr>
          <p:cNvPr id="23561" name="Rectangle 11"/>
          <p:cNvSpPr>
            <a:spLocks noChangeArrowheads="1"/>
          </p:cNvSpPr>
          <p:nvPr/>
        </p:nvSpPr>
        <p:spPr bwMode="auto">
          <a:xfrm>
            <a:off x="5148264" y="5083333"/>
            <a:ext cx="2274586" cy="931024"/>
          </a:xfrm>
          <a:prstGeom prst="rect">
            <a:avLst/>
          </a:prstGeom>
          <a:noFill/>
          <a:ln w="9525">
            <a:noFill/>
            <a:miter lim="800000"/>
            <a:headEnd/>
            <a:tailEnd/>
          </a:ln>
        </p:spPr>
        <p:txBody>
          <a:bodyPr wrap="square">
            <a:prstTxWarp prst="textNoShape">
              <a:avLst/>
            </a:prstTxWarp>
            <a:spAutoFit/>
          </a:bodyPr>
          <a:lstStyle/>
          <a:p>
            <a:pPr algn="l"/>
            <a:r>
              <a:rPr lang="en-US" sz="2000" b="0" dirty="0">
                <a:latin typeface="Optima" charset="0"/>
              </a:rPr>
              <a:t>WALS</a:t>
            </a:r>
          </a:p>
          <a:p>
            <a:pPr algn="l"/>
            <a:r>
              <a:rPr lang="en-US" sz="1200" b="0" dirty="0">
                <a:solidFill>
                  <a:srgbClr val="0000F4"/>
                </a:solidFill>
                <a:sym typeface="Symbol" charset="2"/>
              </a:rPr>
              <a:t></a:t>
            </a:r>
            <a:r>
              <a:rPr lang="en-US" sz="1200" b="0" baseline="-25000" dirty="0">
                <a:solidFill>
                  <a:srgbClr val="0000F4"/>
                </a:solidFill>
                <a:sym typeface="Symbol" charset="2"/>
              </a:rPr>
              <a:t>0 </a:t>
            </a:r>
            <a:r>
              <a:rPr lang="en-US" sz="1200" b="0" dirty="0">
                <a:solidFill>
                  <a:srgbClr val="0000F4"/>
                </a:solidFill>
                <a:sym typeface="Symbol" charset="2"/>
              </a:rPr>
              <a:t>= 0.488 </a:t>
            </a:r>
            <a:r>
              <a:rPr lang="en-US" sz="1200" b="0" dirty="0" err="1">
                <a:solidFill>
                  <a:srgbClr val="0000F4"/>
                </a:solidFill>
                <a:sym typeface="Symbol" charset="2"/>
              </a:rPr>
              <a:t>m</a:t>
            </a:r>
            <a:endParaRPr lang="en-US" sz="1200" b="0" dirty="0">
              <a:sym typeface="Symbol" charset="2"/>
            </a:endParaRPr>
          </a:p>
          <a:p>
            <a:pPr algn="l">
              <a:lnSpc>
                <a:spcPct val="115000"/>
              </a:lnSpc>
            </a:pPr>
            <a:r>
              <a:rPr lang="en-US" sz="1200" dirty="0"/>
              <a:t>3.58 </a:t>
            </a:r>
            <a:r>
              <a:rPr lang="en-US" sz="1200" dirty="0" err="1">
                <a:sym typeface="Symbol" charset="2"/>
              </a:rPr>
              <a:t>m</a:t>
            </a:r>
            <a:r>
              <a:rPr lang="en-US" sz="1200" baseline="30000" dirty="0">
                <a:sym typeface="Symbol" charset="2"/>
              </a:rPr>
              <a:t>–1 </a:t>
            </a:r>
            <a:r>
              <a:rPr lang="en-US" sz="1200" dirty="0"/>
              <a:t>&lt;</a:t>
            </a:r>
            <a:r>
              <a:rPr lang="en-US" sz="2000" dirty="0"/>
              <a:t> </a:t>
            </a:r>
            <a:r>
              <a:rPr lang="en-US" sz="1200" i="1" dirty="0" err="1"/>
              <a:t>q</a:t>
            </a:r>
            <a:r>
              <a:rPr lang="en-US" sz="1200" i="1" dirty="0"/>
              <a:t> </a:t>
            </a:r>
            <a:r>
              <a:rPr lang="en-US" sz="1200" dirty="0"/>
              <a:t>&lt; 33.1 </a:t>
            </a:r>
            <a:r>
              <a:rPr lang="en-US" sz="1200" dirty="0" err="1">
                <a:sym typeface="Symbol" charset="2"/>
              </a:rPr>
              <a:t>m</a:t>
            </a:r>
            <a:r>
              <a:rPr lang="en-US" sz="1200" baseline="30000" dirty="0">
                <a:sym typeface="Symbol" charset="2"/>
              </a:rPr>
              <a:t>–1</a:t>
            </a:r>
          </a:p>
        </p:txBody>
      </p:sp>
      <p:sp>
        <p:nvSpPr>
          <p:cNvPr id="23562" name="Text Box 12"/>
          <p:cNvSpPr txBox="1">
            <a:spLocks noChangeArrowheads="1"/>
          </p:cNvSpPr>
          <p:nvPr/>
        </p:nvSpPr>
        <p:spPr bwMode="auto">
          <a:xfrm>
            <a:off x="8166391" y="4538562"/>
            <a:ext cx="777499" cy="246221"/>
          </a:xfrm>
          <a:prstGeom prst="rect">
            <a:avLst/>
          </a:prstGeom>
          <a:noFill/>
          <a:ln w="9525">
            <a:noFill/>
            <a:miter lim="800000"/>
            <a:headEnd/>
            <a:tailEnd/>
          </a:ln>
        </p:spPr>
        <p:txBody>
          <a:bodyPr wrap="square">
            <a:prstTxWarp prst="textNoShape">
              <a:avLst/>
            </a:prstTxWarp>
            <a:spAutoFit/>
          </a:bodyPr>
          <a:lstStyle/>
          <a:p>
            <a:r>
              <a:rPr lang="en-US" sz="1000" b="0" dirty="0">
                <a:latin typeface="Copperplate" charset="0"/>
              </a:rPr>
              <a:t>Detector</a:t>
            </a:r>
          </a:p>
        </p:txBody>
      </p:sp>
      <p:sp>
        <p:nvSpPr>
          <p:cNvPr id="23563" name="Text Box 13"/>
          <p:cNvSpPr txBox="1">
            <a:spLocks noChangeArrowheads="1"/>
          </p:cNvSpPr>
          <p:nvPr/>
        </p:nvSpPr>
        <p:spPr bwMode="auto">
          <a:xfrm>
            <a:off x="5641976" y="4837112"/>
            <a:ext cx="1489693" cy="246221"/>
          </a:xfrm>
          <a:prstGeom prst="rect">
            <a:avLst/>
          </a:prstGeom>
          <a:noFill/>
          <a:ln w="9525">
            <a:noFill/>
            <a:miter lim="800000"/>
            <a:headEnd/>
            <a:tailEnd/>
          </a:ln>
        </p:spPr>
        <p:txBody>
          <a:bodyPr wrap="square">
            <a:prstTxWarp prst="textNoShape">
              <a:avLst/>
            </a:prstTxWarp>
            <a:spAutoFit/>
          </a:bodyPr>
          <a:lstStyle/>
          <a:p>
            <a:r>
              <a:rPr lang="en-US" sz="1000" b="0" dirty="0">
                <a:latin typeface="Copperplate" charset="0"/>
              </a:rPr>
              <a:t>Index Matching Vat</a:t>
            </a:r>
          </a:p>
        </p:txBody>
      </p:sp>
      <p:sp>
        <p:nvSpPr>
          <p:cNvPr id="23564" name="Text Box 14"/>
          <p:cNvSpPr txBox="1">
            <a:spLocks noChangeArrowheads="1"/>
          </p:cNvSpPr>
          <p:nvPr/>
        </p:nvSpPr>
        <p:spPr bwMode="auto">
          <a:xfrm>
            <a:off x="6805614" y="5160962"/>
            <a:ext cx="1240795" cy="246221"/>
          </a:xfrm>
          <a:prstGeom prst="rect">
            <a:avLst/>
          </a:prstGeom>
          <a:noFill/>
          <a:ln w="9525">
            <a:noFill/>
            <a:miter lim="800000"/>
            <a:headEnd/>
            <a:tailEnd/>
          </a:ln>
        </p:spPr>
        <p:txBody>
          <a:bodyPr wrap="square">
            <a:prstTxWarp prst="textNoShape">
              <a:avLst/>
            </a:prstTxWarp>
            <a:spAutoFit/>
          </a:bodyPr>
          <a:lstStyle/>
          <a:p>
            <a:r>
              <a:rPr lang="en-US" sz="1000" b="0" dirty="0">
                <a:latin typeface="Copperplate" charset="0"/>
              </a:rPr>
              <a:t>Scattered Beam</a:t>
            </a:r>
          </a:p>
        </p:txBody>
      </p:sp>
      <p:sp>
        <p:nvSpPr>
          <p:cNvPr id="23565" name="Text Box 15"/>
          <p:cNvSpPr txBox="1">
            <a:spLocks noChangeArrowheads="1"/>
          </p:cNvSpPr>
          <p:nvPr/>
        </p:nvSpPr>
        <p:spPr bwMode="auto">
          <a:xfrm>
            <a:off x="6140451" y="3589337"/>
            <a:ext cx="777499" cy="246221"/>
          </a:xfrm>
          <a:prstGeom prst="rect">
            <a:avLst/>
          </a:prstGeom>
          <a:noFill/>
          <a:ln w="9525">
            <a:noFill/>
            <a:miter lim="800000"/>
            <a:headEnd/>
            <a:tailEnd/>
          </a:ln>
        </p:spPr>
        <p:txBody>
          <a:bodyPr wrap="square">
            <a:prstTxWarp prst="textNoShape">
              <a:avLst/>
            </a:prstTxWarp>
            <a:spAutoFit/>
          </a:bodyPr>
          <a:lstStyle/>
          <a:p>
            <a:r>
              <a:rPr lang="en-US" sz="1000" b="0" dirty="0">
                <a:latin typeface="Copperplate" charset="0"/>
              </a:rPr>
              <a:t>Detector</a:t>
            </a:r>
          </a:p>
        </p:txBody>
      </p:sp>
      <p:sp>
        <p:nvSpPr>
          <p:cNvPr id="23566" name="Text Box 16"/>
          <p:cNvSpPr txBox="1">
            <a:spLocks noChangeArrowheads="1"/>
          </p:cNvSpPr>
          <p:nvPr/>
        </p:nvSpPr>
        <p:spPr bwMode="auto">
          <a:xfrm>
            <a:off x="7472363" y="3448049"/>
            <a:ext cx="640729" cy="523220"/>
          </a:xfrm>
          <a:prstGeom prst="rect">
            <a:avLst/>
          </a:prstGeom>
          <a:noFill/>
          <a:ln w="9525">
            <a:noFill/>
            <a:miter lim="800000"/>
            <a:headEnd/>
            <a:tailEnd/>
          </a:ln>
        </p:spPr>
        <p:txBody>
          <a:bodyPr wrap="square">
            <a:prstTxWarp prst="textNoShape">
              <a:avLst/>
            </a:prstTxWarp>
            <a:spAutoFit/>
          </a:bodyPr>
          <a:lstStyle/>
          <a:p>
            <a:r>
              <a:rPr lang="en-US" sz="1400" b="0">
                <a:latin typeface="Copperplate" charset="0"/>
              </a:rPr>
              <a:t>Sample</a:t>
            </a:r>
            <a:endParaRPr lang="en-US" b="0"/>
          </a:p>
        </p:txBody>
      </p:sp>
      <p:sp>
        <p:nvSpPr>
          <p:cNvPr id="23567" name="Text Box 17"/>
          <p:cNvSpPr txBox="1">
            <a:spLocks noChangeArrowheads="1"/>
          </p:cNvSpPr>
          <p:nvPr/>
        </p:nvSpPr>
        <p:spPr bwMode="auto">
          <a:xfrm>
            <a:off x="5607052" y="4384674"/>
            <a:ext cx="1126204" cy="246221"/>
          </a:xfrm>
          <a:prstGeom prst="rect">
            <a:avLst/>
          </a:prstGeom>
          <a:noFill/>
          <a:ln w="9525">
            <a:noFill/>
            <a:miter lim="800000"/>
            <a:headEnd/>
            <a:tailEnd/>
          </a:ln>
        </p:spPr>
        <p:txBody>
          <a:bodyPr wrap="square">
            <a:prstTxWarp prst="textNoShape">
              <a:avLst/>
            </a:prstTxWarp>
            <a:spAutoFit/>
          </a:bodyPr>
          <a:lstStyle/>
          <a:p>
            <a:r>
              <a:rPr lang="en-US" sz="1000" b="0" dirty="0">
                <a:latin typeface="Copperplate" charset="0"/>
              </a:rPr>
              <a:t>Beam Splitter</a:t>
            </a:r>
          </a:p>
        </p:txBody>
      </p:sp>
      <p:sp>
        <p:nvSpPr>
          <p:cNvPr id="23568" name="Text Box 18"/>
          <p:cNvSpPr txBox="1">
            <a:spLocks noChangeArrowheads="1"/>
          </p:cNvSpPr>
          <p:nvPr/>
        </p:nvSpPr>
        <p:spPr bwMode="auto">
          <a:xfrm>
            <a:off x="8166391" y="4157662"/>
            <a:ext cx="858823" cy="246221"/>
          </a:xfrm>
          <a:prstGeom prst="rect">
            <a:avLst/>
          </a:prstGeom>
          <a:noFill/>
          <a:ln w="9525">
            <a:noFill/>
            <a:miter lim="800000"/>
            <a:headEnd/>
            <a:tailEnd/>
          </a:ln>
        </p:spPr>
        <p:txBody>
          <a:bodyPr wrap="square">
            <a:prstTxWarp prst="textNoShape">
              <a:avLst/>
            </a:prstTxWarp>
            <a:spAutoFit/>
          </a:bodyPr>
          <a:lstStyle/>
          <a:p>
            <a:r>
              <a:rPr lang="en-US" sz="1000" b="0" dirty="0">
                <a:latin typeface="Copperplate" charset="0"/>
              </a:rPr>
              <a:t>Beam Stop</a:t>
            </a:r>
          </a:p>
        </p:txBody>
      </p:sp>
      <p:sp>
        <p:nvSpPr>
          <p:cNvPr id="23569" name="Rectangle 19"/>
          <p:cNvSpPr>
            <a:spLocks noChangeArrowheads="1"/>
          </p:cNvSpPr>
          <p:nvPr/>
        </p:nvSpPr>
        <p:spPr bwMode="auto">
          <a:xfrm>
            <a:off x="3681542" y="2448307"/>
            <a:ext cx="1169736" cy="276999"/>
          </a:xfrm>
          <a:prstGeom prst="rect">
            <a:avLst/>
          </a:prstGeom>
          <a:noFill/>
          <a:ln w="9525">
            <a:noFill/>
            <a:miter lim="800000"/>
            <a:headEnd/>
            <a:tailEnd/>
          </a:ln>
        </p:spPr>
        <p:txBody>
          <a:bodyPr wrap="square">
            <a:prstTxWarp prst="textNoShape">
              <a:avLst/>
            </a:prstTxWarp>
            <a:spAutoFit/>
          </a:bodyPr>
          <a:lstStyle/>
          <a:p>
            <a:r>
              <a:rPr lang="en-US" sz="1200" b="0" dirty="0">
                <a:latin typeface="Copperplate" charset="0"/>
              </a:rPr>
              <a:t>Beam Stop</a:t>
            </a:r>
          </a:p>
        </p:txBody>
      </p:sp>
      <p:sp>
        <p:nvSpPr>
          <p:cNvPr id="23570" name="Rectangle 20"/>
          <p:cNvSpPr>
            <a:spLocks noChangeArrowheads="1"/>
          </p:cNvSpPr>
          <p:nvPr/>
        </p:nvSpPr>
        <p:spPr bwMode="auto">
          <a:xfrm>
            <a:off x="1757363" y="4551659"/>
            <a:ext cx="1446214" cy="461665"/>
          </a:xfrm>
          <a:prstGeom prst="rect">
            <a:avLst/>
          </a:prstGeom>
          <a:noFill/>
          <a:ln w="9525">
            <a:noFill/>
            <a:miter lim="800000"/>
            <a:headEnd/>
            <a:tailEnd/>
          </a:ln>
        </p:spPr>
        <p:txBody>
          <a:bodyPr wrap="square">
            <a:prstTxWarp prst="textNoShape">
              <a:avLst/>
            </a:prstTxWarp>
            <a:spAutoFit/>
          </a:bodyPr>
          <a:lstStyle/>
          <a:p>
            <a:r>
              <a:rPr lang="en-US" sz="1200" b="0" dirty="0">
                <a:latin typeface="Copperplate" charset="0"/>
              </a:rPr>
              <a:t>Beam</a:t>
            </a:r>
          </a:p>
          <a:p>
            <a:r>
              <a:rPr lang="en-US" sz="1200" b="0" dirty="0">
                <a:latin typeface="Copperplate" charset="0"/>
              </a:rPr>
              <a:t> Stop</a:t>
            </a:r>
          </a:p>
        </p:txBody>
      </p:sp>
      <p:sp>
        <p:nvSpPr>
          <p:cNvPr id="23571" name="Text Box 21"/>
          <p:cNvSpPr txBox="1">
            <a:spLocks noChangeArrowheads="1"/>
          </p:cNvSpPr>
          <p:nvPr/>
        </p:nvSpPr>
        <p:spPr bwMode="auto">
          <a:xfrm>
            <a:off x="988924" y="3430175"/>
            <a:ext cx="638264" cy="400110"/>
          </a:xfrm>
          <a:prstGeom prst="rect">
            <a:avLst/>
          </a:prstGeom>
          <a:noFill/>
          <a:ln w="9525">
            <a:noFill/>
            <a:miter lim="800000"/>
            <a:headEnd/>
            <a:tailEnd/>
          </a:ln>
        </p:spPr>
        <p:txBody>
          <a:bodyPr wrap="square">
            <a:prstTxWarp prst="textNoShape">
              <a:avLst/>
            </a:prstTxWarp>
            <a:spAutoFit/>
          </a:bodyPr>
          <a:lstStyle/>
          <a:p>
            <a:r>
              <a:rPr lang="en-US" sz="1000" b="0" dirty="0" err="1">
                <a:latin typeface="Copperplate" charset="0"/>
              </a:rPr>
              <a:t>Parab</a:t>
            </a:r>
            <a:r>
              <a:rPr lang="en-US" sz="1000" b="0" dirty="0">
                <a:latin typeface="Copperplate" charset="0"/>
              </a:rPr>
              <a:t>.</a:t>
            </a:r>
          </a:p>
          <a:p>
            <a:r>
              <a:rPr lang="en-US" sz="1000" b="0" dirty="0">
                <a:latin typeface="Copperplate" charset="0"/>
              </a:rPr>
              <a:t>Mirror</a:t>
            </a:r>
          </a:p>
        </p:txBody>
      </p:sp>
      <p:sp>
        <p:nvSpPr>
          <p:cNvPr id="23572" name="Text Box 22"/>
          <p:cNvSpPr txBox="1">
            <a:spLocks noChangeArrowheads="1"/>
          </p:cNvSpPr>
          <p:nvPr/>
        </p:nvSpPr>
        <p:spPr bwMode="auto">
          <a:xfrm>
            <a:off x="3203577" y="4157662"/>
            <a:ext cx="702337" cy="246221"/>
          </a:xfrm>
          <a:prstGeom prst="rect">
            <a:avLst/>
          </a:prstGeom>
          <a:noFill/>
          <a:ln w="9525">
            <a:noFill/>
            <a:miter lim="800000"/>
            <a:headEnd/>
            <a:tailEnd/>
          </a:ln>
        </p:spPr>
        <p:txBody>
          <a:bodyPr wrap="square">
            <a:prstTxWarp prst="textNoShape">
              <a:avLst/>
            </a:prstTxWarp>
            <a:spAutoFit/>
          </a:bodyPr>
          <a:lstStyle/>
          <a:p>
            <a:r>
              <a:rPr lang="en-US" sz="1000" b="0" dirty="0">
                <a:latin typeface="Copperplate" charset="0"/>
              </a:rPr>
              <a:t>Pinhole</a:t>
            </a:r>
          </a:p>
        </p:txBody>
      </p:sp>
      <p:sp>
        <p:nvSpPr>
          <p:cNvPr id="23573" name="Text Box 23"/>
          <p:cNvSpPr txBox="1">
            <a:spLocks noChangeArrowheads="1"/>
          </p:cNvSpPr>
          <p:nvPr/>
        </p:nvSpPr>
        <p:spPr bwMode="auto">
          <a:xfrm>
            <a:off x="2027238" y="3169444"/>
            <a:ext cx="142932" cy="388144"/>
          </a:xfrm>
          <a:prstGeom prst="rect">
            <a:avLst/>
          </a:prstGeom>
          <a:noFill/>
          <a:ln w="9525">
            <a:noFill/>
            <a:miter lim="800000"/>
            <a:headEnd/>
            <a:tailEnd/>
          </a:ln>
        </p:spPr>
        <p:txBody>
          <a:bodyPr wrap="square">
            <a:prstTxWarp prst="textNoShape">
              <a:avLst/>
            </a:prstTxWarp>
            <a:spAutoFit/>
          </a:bodyPr>
          <a:lstStyle/>
          <a:p>
            <a:endParaRPr lang="en-US" b="0"/>
          </a:p>
        </p:txBody>
      </p:sp>
      <p:sp>
        <p:nvSpPr>
          <p:cNvPr id="23574" name="Text Box 24"/>
          <p:cNvSpPr txBox="1">
            <a:spLocks noChangeArrowheads="1"/>
          </p:cNvSpPr>
          <p:nvPr/>
        </p:nvSpPr>
        <p:spPr bwMode="auto">
          <a:xfrm>
            <a:off x="4110954" y="4145344"/>
            <a:ext cx="952500" cy="461665"/>
          </a:xfrm>
          <a:prstGeom prst="rect">
            <a:avLst/>
          </a:prstGeom>
          <a:noFill/>
          <a:ln w="9525">
            <a:noFill/>
            <a:miter lim="800000"/>
            <a:headEnd/>
            <a:tailEnd/>
          </a:ln>
        </p:spPr>
        <p:txBody>
          <a:bodyPr wrap="square">
            <a:prstTxWarp prst="textNoShape">
              <a:avLst/>
            </a:prstTxWarp>
            <a:spAutoFit/>
          </a:bodyPr>
          <a:lstStyle/>
          <a:p>
            <a:pPr algn="r"/>
            <a:r>
              <a:rPr lang="en-US" sz="1200" b="0" dirty="0">
                <a:latin typeface="Copperplate" charset="0"/>
              </a:rPr>
              <a:t>CCD</a:t>
            </a:r>
          </a:p>
          <a:p>
            <a:pPr algn="r"/>
            <a:r>
              <a:rPr lang="en-US" sz="1200" b="0" dirty="0">
                <a:latin typeface="Copperplate" charset="0"/>
              </a:rPr>
              <a:t>Camera</a:t>
            </a:r>
          </a:p>
        </p:txBody>
      </p:sp>
      <p:sp>
        <p:nvSpPr>
          <p:cNvPr id="23575" name="Text Box 25"/>
          <p:cNvSpPr txBox="1">
            <a:spLocks noChangeArrowheads="1"/>
          </p:cNvSpPr>
          <p:nvPr/>
        </p:nvSpPr>
        <p:spPr bwMode="auto">
          <a:xfrm>
            <a:off x="1627188" y="5013324"/>
            <a:ext cx="640729" cy="246221"/>
          </a:xfrm>
          <a:prstGeom prst="rect">
            <a:avLst/>
          </a:prstGeom>
          <a:noFill/>
          <a:ln w="9525">
            <a:noFill/>
            <a:miter lim="800000"/>
            <a:headEnd/>
            <a:tailEnd/>
          </a:ln>
        </p:spPr>
        <p:txBody>
          <a:bodyPr wrap="square">
            <a:prstTxWarp prst="textNoShape">
              <a:avLst/>
            </a:prstTxWarp>
            <a:spAutoFit/>
          </a:bodyPr>
          <a:lstStyle/>
          <a:p>
            <a:r>
              <a:rPr lang="en-US" sz="1000" b="0" dirty="0">
                <a:latin typeface="Copperplate" charset="0"/>
              </a:rPr>
              <a:t>Sample</a:t>
            </a:r>
          </a:p>
        </p:txBody>
      </p:sp>
      <p:pic>
        <p:nvPicPr>
          <p:cNvPr id="23576" name="Picture 26"/>
          <p:cNvPicPr>
            <a:picLocks noChangeAspect="1" noChangeArrowheads="1"/>
          </p:cNvPicPr>
          <p:nvPr/>
        </p:nvPicPr>
        <p:blipFill>
          <a:blip r:embed="rId4"/>
          <a:srcRect/>
          <a:stretch>
            <a:fillRect/>
          </a:stretch>
        </p:blipFill>
        <p:spPr bwMode="auto">
          <a:xfrm>
            <a:off x="1052513" y="1489347"/>
            <a:ext cx="4730810" cy="1245916"/>
          </a:xfrm>
          <a:prstGeom prst="rect">
            <a:avLst/>
          </a:prstGeom>
          <a:noFill/>
          <a:ln w="9525">
            <a:noFill/>
            <a:miter lim="800000"/>
            <a:headEnd/>
            <a:tailEnd/>
          </a:ln>
        </p:spPr>
      </p:pic>
      <p:sp>
        <p:nvSpPr>
          <p:cNvPr id="23577" name="Text Box 27"/>
          <p:cNvSpPr txBox="1">
            <a:spLocks noChangeArrowheads="1"/>
          </p:cNvSpPr>
          <p:nvPr/>
        </p:nvSpPr>
        <p:spPr bwMode="auto">
          <a:xfrm>
            <a:off x="1016001" y="2247899"/>
            <a:ext cx="1195205" cy="461665"/>
          </a:xfrm>
          <a:prstGeom prst="rect">
            <a:avLst/>
          </a:prstGeom>
          <a:noFill/>
          <a:ln w="9525">
            <a:noFill/>
            <a:miter lim="800000"/>
            <a:headEnd/>
            <a:tailEnd/>
          </a:ln>
        </p:spPr>
        <p:txBody>
          <a:bodyPr wrap="square">
            <a:prstTxWarp prst="textNoShape">
              <a:avLst/>
            </a:prstTxWarp>
            <a:spAutoFit/>
          </a:bodyPr>
          <a:lstStyle/>
          <a:p>
            <a:r>
              <a:rPr lang="en-US" sz="1200" b="0" dirty="0">
                <a:latin typeface="Copperplate" charset="0"/>
              </a:rPr>
              <a:t>Beam Expander</a:t>
            </a:r>
            <a:endParaRPr lang="en-US" sz="1200" b="0" dirty="0"/>
          </a:p>
        </p:txBody>
      </p:sp>
      <p:sp>
        <p:nvSpPr>
          <p:cNvPr id="23578" name="Text Box 28"/>
          <p:cNvSpPr txBox="1">
            <a:spLocks noChangeArrowheads="1"/>
          </p:cNvSpPr>
          <p:nvPr/>
        </p:nvSpPr>
        <p:spPr bwMode="auto">
          <a:xfrm>
            <a:off x="5148264" y="2448307"/>
            <a:ext cx="1228602" cy="461665"/>
          </a:xfrm>
          <a:prstGeom prst="rect">
            <a:avLst/>
          </a:prstGeom>
          <a:noFill/>
          <a:ln w="9525">
            <a:noFill/>
            <a:miter lim="800000"/>
            <a:headEnd/>
            <a:tailEnd/>
          </a:ln>
        </p:spPr>
        <p:txBody>
          <a:bodyPr wrap="square">
            <a:prstTxWarp prst="textNoShape">
              <a:avLst/>
            </a:prstTxWarp>
            <a:spAutoFit/>
          </a:bodyPr>
          <a:lstStyle/>
          <a:p>
            <a:r>
              <a:rPr lang="en-US" sz="1200" b="0" dirty="0">
                <a:latin typeface="Copperplate" charset="0"/>
              </a:rPr>
              <a:t>CCD </a:t>
            </a:r>
          </a:p>
          <a:p>
            <a:r>
              <a:rPr lang="en-US" sz="1200" b="0" dirty="0">
                <a:latin typeface="Copperplate" charset="0"/>
              </a:rPr>
              <a:t>Camera</a:t>
            </a:r>
            <a:endParaRPr lang="en-US" sz="1200" b="0" dirty="0"/>
          </a:p>
        </p:txBody>
      </p:sp>
      <p:sp>
        <p:nvSpPr>
          <p:cNvPr id="23579" name="Text Box 29"/>
          <p:cNvSpPr txBox="1">
            <a:spLocks noChangeArrowheads="1"/>
          </p:cNvSpPr>
          <p:nvPr/>
        </p:nvSpPr>
        <p:spPr bwMode="auto">
          <a:xfrm>
            <a:off x="2267917" y="1489347"/>
            <a:ext cx="745447" cy="276999"/>
          </a:xfrm>
          <a:prstGeom prst="rect">
            <a:avLst/>
          </a:prstGeom>
          <a:noFill/>
          <a:ln w="9525">
            <a:noFill/>
            <a:miter lim="800000"/>
            <a:headEnd/>
            <a:tailEnd/>
          </a:ln>
        </p:spPr>
        <p:txBody>
          <a:bodyPr wrap="square">
            <a:prstTxWarp prst="textNoShape">
              <a:avLst/>
            </a:prstTxWarp>
            <a:spAutoFit/>
          </a:bodyPr>
          <a:lstStyle/>
          <a:p>
            <a:r>
              <a:rPr lang="en-US" sz="1200" b="0" dirty="0">
                <a:latin typeface="Copperplate" charset="0"/>
              </a:rPr>
              <a:t>Sample</a:t>
            </a:r>
            <a:endParaRPr lang="en-US" sz="1200" b="0" dirty="0"/>
          </a:p>
        </p:txBody>
      </p:sp>
      <p:cxnSp>
        <p:nvCxnSpPr>
          <p:cNvPr id="30" name="Straight Connector 29"/>
          <p:cNvCxnSpPr/>
          <p:nvPr/>
        </p:nvCxnSpPr>
        <p:spPr>
          <a:xfrm rot="10800000">
            <a:off x="8699500" y="4784784"/>
            <a:ext cx="244390" cy="228541"/>
          </a:xfrm>
          <a:prstGeom prst="line">
            <a:avLst/>
          </a:prstGeom>
          <a:ln w="3175" cmpd="sng">
            <a:solidFill>
              <a:schemeClr val="tx1"/>
            </a:solidFill>
          </a:ln>
        </p:spPr>
        <p:style>
          <a:lnRef idx="2">
            <a:schemeClr val="accent1"/>
          </a:lnRef>
          <a:fillRef idx="0">
            <a:schemeClr val="accent1"/>
          </a:fillRef>
          <a:effectRef idx="1">
            <a:schemeClr val="accent1"/>
          </a:effectRef>
          <a:fontRef idx="minor">
            <a:schemeClr val="tx1"/>
          </a:fontRef>
        </p:style>
      </p:cxnSp>
      <p:sp>
        <p:nvSpPr>
          <p:cNvPr id="31" name="TextBox 30"/>
          <p:cNvSpPr txBox="1"/>
          <p:nvPr/>
        </p:nvSpPr>
        <p:spPr>
          <a:xfrm>
            <a:off x="6545615" y="6171684"/>
            <a:ext cx="1500794" cy="369332"/>
          </a:xfrm>
          <a:prstGeom prst="rect">
            <a:avLst/>
          </a:prstGeom>
          <a:noFill/>
        </p:spPr>
        <p:txBody>
          <a:bodyPr wrap="none" rtlCol="0">
            <a:spAutoFit/>
          </a:bodyPr>
          <a:lstStyle/>
          <a:p>
            <a:r>
              <a:rPr lang="en-US" sz="1800" dirty="0" smtClean="0"/>
              <a:t>Solomon lab</a:t>
            </a:r>
            <a:endParaRPr lang="en-US" sz="1800" dirty="0"/>
          </a:p>
        </p:txBody>
      </p:sp>
    </p:spTree>
    <p:extLst>
      <p:ext uri="{BB962C8B-B14F-4D97-AF65-F5344CB8AC3E}">
        <p14:creationId xmlns:p14="http://schemas.microsoft.com/office/powerpoint/2010/main" val="3914713264"/>
      </p:ext>
    </p:extLst>
  </p:cSld>
  <p:clrMapOvr>
    <a:masterClrMapping/>
  </p:clrMapOvr>
  <p:transition xmlns:p14="http://schemas.microsoft.com/office/powerpoint/2010/main">
    <p:wipe dir="d"/>
  </p:transition>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371600" y="685800"/>
            <a:ext cx="7213600" cy="5632311"/>
          </a:xfrm>
          <a:prstGeom prst="rect">
            <a:avLst/>
          </a:prstGeom>
          <a:noFill/>
        </p:spPr>
        <p:txBody>
          <a:bodyPr wrap="square" rtlCol="0">
            <a:spAutoFit/>
          </a:bodyPr>
          <a:lstStyle/>
          <a:p>
            <a:r>
              <a:rPr lang="en-US" sz="2000" dirty="0" smtClean="0"/>
              <a:t>In house Pinhole and </a:t>
            </a:r>
            <a:r>
              <a:rPr lang="en-US" sz="2000" dirty="0" err="1" smtClean="0"/>
              <a:t>Bonse</a:t>
            </a:r>
            <a:r>
              <a:rPr lang="en-US" sz="2000" dirty="0" smtClean="0"/>
              <a:t>-Hart X-ray Scattering Cameras and Static Light Scattering Facilities</a:t>
            </a:r>
          </a:p>
          <a:p>
            <a:endParaRPr lang="en-US" sz="2000" dirty="0"/>
          </a:p>
          <a:p>
            <a:r>
              <a:rPr lang="en-US" sz="2000" dirty="0" smtClean="0"/>
              <a:t>In house X-ray reflectivity, spectroscopic </a:t>
            </a:r>
            <a:r>
              <a:rPr lang="en-US" sz="2000" dirty="0" err="1" smtClean="0"/>
              <a:t>elipsometry</a:t>
            </a:r>
            <a:r>
              <a:rPr lang="en-US" sz="2000" dirty="0" smtClean="0"/>
              <a:t> and a variety of other surface analysis techniques</a:t>
            </a:r>
          </a:p>
          <a:p>
            <a:endParaRPr lang="en-US" sz="2000" dirty="0"/>
          </a:p>
          <a:p>
            <a:r>
              <a:rPr lang="en-US" sz="2000" dirty="0" smtClean="0"/>
              <a:t>Access to the Advanced Photon Source (ANL) for USAXS (See poster by Jan </a:t>
            </a:r>
            <a:r>
              <a:rPr lang="en-US" sz="2000" dirty="0" err="1" smtClean="0"/>
              <a:t>Ilavsky</a:t>
            </a:r>
            <a:r>
              <a:rPr lang="en-US" sz="2000" dirty="0" smtClean="0"/>
              <a:t> attending)</a:t>
            </a:r>
          </a:p>
          <a:p>
            <a:endParaRPr lang="en-US" sz="2000" dirty="0"/>
          </a:p>
          <a:p>
            <a:r>
              <a:rPr lang="en-US" sz="2000" dirty="0" smtClean="0"/>
              <a:t>Access to NIST Neutron Scattering Center (Ron Jones attending)</a:t>
            </a:r>
          </a:p>
          <a:p>
            <a:endParaRPr lang="en-US" sz="2000" dirty="0"/>
          </a:p>
          <a:p>
            <a:r>
              <a:rPr lang="en-US" sz="2000" dirty="0" smtClean="0"/>
              <a:t>Access to ORNL Neutron Scattering Facilities (Greg Smith attending)</a:t>
            </a:r>
          </a:p>
          <a:p>
            <a:endParaRPr lang="en-US" sz="2000" dirty="0"/>
          </a:p>
          <a:p>
            <a:r>
              <a:rPr lang="en-US" sz="2000" dirty="0" smtClean="0"/>
              <a:t>Center for </a:t>
            </a:r>
            <a:r>
              <a:rPr lang="en-US" sz="2000" dirty="0" err="1" smtClean="0"/>
              <a:t>Nanophase</a:t>
            </a:r>
            <a:r>
              <a:rPr lang="en-US" sz="2000" dirty="0" smtClean="0"/>
              <a:t> Materials Science at ORNL (Jimmy Mays, M.S. </a:t>
            </a:r>
            <a:r>
              <a:rPr lang="en-US" sz="2000" dirty="0" err="1" smtClean="0"/>
              <a:t>Rahman</a:t>
            </a:r>
            <a:r>
              <a:rPr lang="en-US" sz="2000" dirty="0" smtClean="0"/>
              <a:t> (attending &amp; poster), Greg Smith/</a:t>
            </a:r>
            <a:r>
              <a:rPr lang="en-US" sz="2000" dirty="0" err="1" smtClean="0"/>
              <a:t>Mussie</a:t>
            </a:r>
            <a:r>
              <a:rPr lang="en-US" sz="2000" dirty="0" smtClean="0"/>
              <a:t> </a:t>
            </a:r>
            <a:r>
              <a:rPr lang="en-US" sz="2000" dirty="0" err="1" smtClean="0"/>
              <a:t>Alemseghed</a:t>
            </a:r>
            <a:r>
              <a:rPr lang="en-US" sz="2000" dirty="0" smtClean="0"/>
              <a:t> (both attending))</a:t>
            </a:r>
            <a:endParaRPr lang="en-US" sz="2000" dirty="0"/>
          </a:p>
        </p:txBody>
      </p:sp>
    </p:spTree>
    <p:extLst>
      <p:ext uri="{BB962C8B-B14F-4D97-AF65-F5344CB8AC3E}">
        <p14:creationId xmlns:p14="http://schemas.microsoft.com/office/powerpoint/2010/main" val="190295944"/>
      </p:ext>
    </p:extLst>
  </p:cSld>
  <p:clrMapOvr>
    <a:masterClrMapping/>
  </p:clrMapOvr>
  <p:transition xmlns:p14="http://schemas.microsoft.com/office/powerpoint/2010/main">
    <p:wipe dir="d"/>
  </p:transition>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err="1" smtClean="0"/>
              <a:t>Leica</a:t>
            </a:r>
            <a:r>
              <a:rPr lang="en-US" b="1" dirty="0" smtClean="0"/>
              <a:t> TCS SP2 </a:t>
            </a:r>
            <a:r>
              <a:rPr lang="en-US" b="1" dirty="0" err="1" smtClean="0"/>
              <a:t>Confocal</a:t>
            </a:r>
            <a:r>
              <a:rPr lang="en-US" b="1" dirty="0" smtClean="0"/>
              <a:t> Laser Scanning Microscope</a:t>
            </a:r>
            <a:endParaRPr lang="en-US" dirty="0"/>
          </a:p>
        </p:txBody>
      </p:sp>
      <p:sp>
        <p:nvSpPr>
          <p:cNvPr id="3" name="Content Placeholder 2"/>
          <p:cNvSpPr>
            <a:spLocks noGrp="1"/>
          </p:cNvSpPr>
          <p:nvPr>
            <p:ph idx="1"/>
          </p:nvPr>
        </p:nvSpPr>
        <p:spPr>
          <a:xfrm>
            <a:off x="1143000" y="2195512"/>
            <a:ext cx="3492500" cy="4525963"/>
          </a:xfrm>
        </p:spPr>
        <p:txBody>
          <a:bodyPr/>
          <a:lstStyle/>
          <a:p>
            <a:r>
              <a:rPr lang="en-US" sz="1800" dirty="0" smtClean="0"/>
              <a:t>Excitation wavelengths : a blue Argon/Argon-Krypton laser (458/488nm), a green laser (543nm), and a red Helium-Neon laser (633nm). </a:t>
            </a:r>
          </a:p>
          <a:p>
            <a:r>
              <a:rPr lang="en-US" sz="1800" dirty="0" smtClean="0"/>
              <a:t>Detectors: wavelengths between 400 - 850nm</a:t>
            </a:r>
          </a:p>
          <a:p>
            <a:r>
              <a:rPr lang="en-US" sz="1800" dirty="0" smtClean="0"/>
              <a:t>Image resolution: up to 4096 </a:t>
            </a:r>
            <a:r>
              <a:rPr lang="en-US" sz="1800" dirty="0" err="1" smtClean="0"/>
              <a:t>x</a:t>
            </a:r>
            <a:r>
              <a:rPr lang="en-US" sz="1800" dirty="0" smtClean="0"/>
              <a:t> 4096</a:t>
            </a:r>
          </a:p>
          <a:p>
            <a:r>
              <a:rPr lang="en-US" sz="1800" dirty="0" smtClean="0"/>
              <a:t>Image speed up to 3 frames per second at 512 </a:t>
            </a:r>
            <a:r>
              <a:rPr lang="en-US" sz="1800" dirty="0" err="1" smtClean="0"/>
              <a:t>x</a:t>
            </a:r>
            <a:r>
              <a:rPr lang="en-US" sz="1800" dirty="0" smtClean="0"/>
              <a:t> 512 pixels.</a:t>
            </a:r>
            <a:endParaRPr lang="en-US" sz="1800" dirty="0"/>
          </a:p>
        </p:txBody>
      </p:sp>
      <p:sp>
        <p:nvSpPr>
          <p:cNvPr id="4" name="Footer Placeholder 3"/>
          <p:cNvSpPr>
            <a:spLocks noGrp="1"/>
          </p:cNvSpPr>
          <p:nvPr>
            <p:ph type="ftr" sz="quarter" idx="11"/>
          </p:nvPr>
        </p:nvSpPr>
        <p:spPr/>
        <p:txBody>
          <a:bodyPr/>
          <a:lstStyle/>
          <a:p>
            <a:pPr>
              <a:defRPr/>
            </a:pPr>
            <a:r>
              <a:rPr lang="en-US" smtClean="0"/>
              <a:t>Innovation through Partnerships</a:t>
            </a:r>
            <a:endParaRPr lang="en-US"/>
          </a:p>
        </p:txBody>
      </p:sp>
      <p:sp>
        <p:nvSpPr>
          <p:cNvPr id="5" name="Slide Number Placeholder 4"/>
          <p:cNvSpPr>
            <a:spLocks noGrp="1"/>
          </p:cNvSpPr>
          <p:nvPr>
            <p:ph type="sldNum" sz="quarter" idx="12"/>
          </p:nvPr>
        </p:nvSpPr>
        <p:spPr/>
        <p:txBody>
          <a:bodyPr/>
          <a:lstStyle/>
          <a:p>
            <a:pPr>
              <a:defRPr/>
            </a:pPr>
            <a:fld id="{A677E203-F60C-154C-8315-3FB905080BE8}" type="slidenum">
              <a:rPr lang="en-US" smtClean="0"/>
              <a:pPr>
                <a:defRPr/>
              </a:pPr>
              <a:t>27</a:t>
            </a:fld>
            <a:endParaRPr lang="en-US"/>
          </a:p>
        </p:txBody>
      </p:sp>
      <p:pic>
        <p:nvPicPr>
          <p:cNvPr id="6" name="Picture 5"/>
          <p:cNvPicPr>
            <a:picLocks noChangeAspect="1"/>
          </p:cNvPicPr>
          <p:nvPr/>
        </p:nvPicPr>
        <p:blipFill>
          <a:blip r:embed="rId2"/>
          <a:stretch>
            <a:fillRect/>
          </a:stretch>
        </p:blipFill>
        <p:spPr>
          <a:xfrm>
            <a:off x="4825920" y="2159000"/>
            <a:ext cx="4318080" cy="3230563"/>
          </a:xfrm>
          <a:prstGeom prst="rect">
            <a:avLst/>
          </a:prstGeom>
        </p:spPr>
      </p:pic>
      <p:sp>
        <p:nvSpPr>
          <p:cNvPr id="7" name="TextBox 6"/>
          <p:cNvSpPr txBox="1"/>
          <p:nvPr/>
        </p:nvSpPr>
        <p:spPr>
          <a:xfrm>
            <a:off x="5827973" y="5802352"/>
            <a:ext cx="2613816" cy="369332"/>
          </a:xfrm>
          <a:prstGeom prst="rect">
            <a:avLst/>
          </a:prstGeom>
          <a:noFill/>
        </p:spPr>
        <p:txBody>
          <a:bodyPr wrap="none" rtlCol="0">
            <a:spAutoFit/>
          </a:bodyPr>
          <a:lstStyle/>
          <a:p>
            <a:r>
              <a:rPr lang="en-US" sz="1800" dirty="0" smtClean="0"/>
              <a:t>Solomon/Larson/… lab</a:t>
            </a:r>
            <a:endParaRPr lang="en-US" sz="1800" dirty="0"/>
          </a:p>
        </p:txBody>
      </p:sp>
    </p:spTree>
    <p:extLst>
      <p:ext uri="{BB962C8B-B14F-4D97-AF65-F5344CB8AC3E}">
        <p14:creationId xmlns:p14="http://schemas.microsoft.com/office/powerpoint/2010/main" val="4023646111"/>
      </p:ext>
    </p:extLst>
  </p:cSld>
  <p:clrMapOvr>
    <a:masterClrMapping/>
  </p:clrMapOvr>
  <p:transition xmlns:p14="http://schemas.microsoft.com/office/powerpoint/2010/main">
    <p:wipe dir="d"/>
  </p:transition>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4" name="Rectangle 2"/>
          <p:cNvSpPr>
            <a:spLocks noGrp="1" noChangeArrowheads="1"/>
          </p:cNvSpPr>
          <p:nvPr>
            <p:ph type="title"/>
          </p:nvPr>
        </p:nvSpPr>
        <p:spPr>
          <a:xfrm>
            <a:off x="455613" y="0"/>
            <a:ext cx="8229600" cy="1143000"/>
          </a:xfrm>
        </p:spPr>
        <p:txBody>
          <a:bodyPr/>
          <a:lstStyle/>
          <a:p>
            <a:pPr eaLnBrk="1" hangingPunct="1"/>
            <a:r>
              <a:rPr lang="en-US" dirty="0" smtClean="0">
                <a:ea typeface="ＭＳ Ｐゴシック" charset="-128"/>
                <a:cs typeface="ＭＳ Ｐゴシック" charset="-128"/>
              </a:rPr>
              <a:t>Particle Imaging</a:t>
            </a:r>
            <a:endParaRPr lang="en-US" dirty="0">
              <a:ea typeface="ＭＳ Ｐゴシック" charset="-128"/>
              <a:cs typeface="ＭＳ Ｐゴシック" charset="-128"/>
            </a:endParaRPr>
          </a:p>
        </p:txBody>
      </p:sp>
      <p:grpSp>
        <p:nvGrpSpPr>
          <p:cNvPr id="2" name="Group 21"/>
          <p:cNvGrpSpPr>
            <a:grpSpLocks/>
          </p:cNvGrpSpPr>
          <p:nvPr/>
        </p:nvGrpSpPr>
        <p:grpSpPr bwMode="auto">
          <a:xfrm>
            <a:off x="455613" y="4938713"/>
            <a:ext cx="8501062" cy="1162050"/>
            <a:chOff x="287" y="2871"/>
            <a:chExt cx="5355" cy="732"/>
          </a:xfrm>
        </p:grpSpPr>
        <p:sp>
          <p:nvSpPr>
            <p:cNvPr id="262147" name="Line 3"/>
            <p:cNvSpPr>
              <a:spLocks noChangeShapeType="1"/>
            </p:cNvSpPr>
            <p:nvPr/>
          </p:nvSpPr>
          <p:spPr bwMode="auto">
            <a:xfrm>
              <a:off x="674" y="2995"/>
              <a:ext cx="4411" cy="5"/>
            </a:xfrm>
            <a:prstGeom prst="line">
              <a:avLst/>
            </a:prstGeom>
            <a:noFill/>
            <a:ln w="57150">
              <a:solidFill>
                <a:schemeClr val="tx1"/>
              </a:solidFill>
              <a:round/>
              <a:headEnd type="stealth" w="med" len="med"/>
              <a:tailEnd type="stealth" w="med" len="med"/>
            </a:ln>
            <a:effectLst>
              <a:outerShdw blurRad="63500" dist="38099" dir="2700000" algn="ctr" rotWithShape="0">
                <a:schemeClr val="bg2">
                  <a:alpha val="75000"/>
                </a:schemeClr>
              </a:outerShdw>
            </a:effectLst>
          </p:spPr>
          <p:txBody>
            <a:bodyPr wrap="none" anchor="ctr">
              <a:prstTxWarp prst="textNoShape">
                <a:avLst/>
              </a:prstTxWarp>
            </a:bodyPr>
            <a:lstStyle/>
            <a:p>
              <a:pPr>
                <a:defRPr/>
              </a:pPr>
              <a:endParaRPr lang="en-US">
                <a:latin typeface="Times" pitchFamily="-65" charset="0"/>
              </a:endParaRPr>
            </a:p>
          </p:txBody>
        </p:sp>
        <p:sp>
          <p:nvSpPr>
            <p:cNvPr id="25612" name="Text Box 4"/>
            <p:cNvSpPr txBox="1">
              <a:spLocks noChangeArrowheads="1"/>
            </p:cNvSpPr>
            <p:nvPr/>
          </p:nvSpPr>
          <p:spPr bwMode="auto">
            <a:xfrm>
              <a:off x="287" y="3372"/>
              <a:ext cx="824" cy="231"/>
            </a:xfrm>
            <a:prstGeom prst="rect">
              <a:avLst/>
            </a:prstGeom>
            <a:noFill/>
            <a:ln w="9525">
              <a:noFill/>
              <a:miter lim="800000"/>
              <a:headEnd/>
              <a:tailEnd/>
            </a:ln>
          </p:spPr>
          <p:txBody>
            <a:bodyPr wrap="none">
              <a:prstTxWarp prst="textNoShape">
                <a:avLst/>
              </a:prstTxWarp>
              <a:spAutoFit/>
            </a:bodyPr>
            <a:lstStyle/>
            <a:p>
              <a:r>
                <a:rPr lang="en-US" sz="1800" i="1">
                  <a:latin typeface="Century Gothic" charset="0"/>
                </a:rPr>
                <a:t>molecular</a:t>
              </a:r>
              <a:endParaRPr lang="en-US"/>
            </a:p>
          </p:txBody>
        </p:sp>
        <p:sp>
          <p:nvSpPr>
            <p:cNvPr id="25613" name="Text Box 5"/>
            <p:cNvSpPr txBox="1">
              <a:spLocks noChangeArrowheads="1"/>
            </p:cNvSpPr>
            <p:nvPr/>
          </p:nvSpPr>
          <p:spPr bwMode="auto">
            <a:xfrm>
              <a:off x="4941" y="3361"/>
              <a:ext cx="701" cy="231"/>
            </a:xfrm>
            <a:prstGeom prst="rect">
              <a:avLst/>
            </a:prstGeom>
            <a:noFill/>
            <a:ln w="9525">
              <a:noFill/>
              <a:miter lim="800000"/>
              <a:headEnd/>
              <a:tailEnd/>
            </a:ln>
          </p:spPr>
          <p:txBody>
            <a:bodyPr wrap="none">
              <a:prstTxWarp prst="textNoShape">
                <a:avLst/>
              </a:prstTxWarp>
              <a:spAutoFit/>
            </a:bodyPr>
            <a:lstStyle/>
            <a:p>
              <a:r>
                <a:rPr lang="en-US" sz="1800" i="1">
                  <a:latin typeface="Century Gothic" charset="0"/>
                </a:rPr>
                <a:t>granular</a:t>
              </a:r>
              <a:endParaRPr lang="en-US"/>
            </a:p>
          </p:txBody>
        </p:sp>
        <p:sp>
          <p:nvSpPr>
            <p:cNvPr id="25614" name="Line 6"/>
            <p:cNvSpPr>
              <a:spLocks noChangeShapeType="1"/>
            </p:cNvSpPr>
            <p:nvPr/>
          </p:nvSpPr>
          <p:spPr bwMode="auto">
            <a:xfrm>
              <a:off x="1038" y="2871"/>
              <a:ext cx="0" cy="255"/>
            </a:xfrm>
            <a:prstGeom prst="line">
              <a:avLst/>
            </a:prstGeom>
            <a:noFill/>
            <a:ln w="38100">
              <a:solidFill>
                <a:schemeClr val="tx1"/>
              </a:solidFill>
              <a:round/>
              <a:headEnd/>
              <a:tailEnd/>
            </a:ln>
          </p:spPr>
          <p:txBody>
            <a:bodyPr wrap="none" anchor="ctr">
              <a:prstTxWarp prst="textNoShape">
                <a:avLst/>
              </a:prstTxWarp>
            </a:bodyPr>
            <a:lstStyle/>
            <a:p>
              <a:endParaRPr lang="en-US"/>
            </a:p>
          </p:txBody>
        </p:sp>
        <p:sp>
          <p:nvSpPr>
            <p:cNvPr id="25615" name="Line 7"/>
            <p:cNvSpPr>
              <a:spLocks noChangeShapeType="1"/>
            </p:cNvSpPr>
            <p:nvPr/>
          </p:nvSpPr>
          <p:spPr bwMode="auto">
            <a:xfrm>
              <a:off x="4741" y="2872"/>
              <a:ext cx="0" cy="255"/>
            </a:xfrm>
            <a:prstGeom prst="line">
              <a:avLst/>
            </a:prstGeom>
            <a:noFill/>
            <a:ln w="38100">
              <a:solidFill>
                <a:schemeClr val="tx1"/>
              </a:solidFill>
              <a:round/>
              <a:headEnd/>
              <a:tailEnd/>
            </a:ln>
          </p:spPr>
          <p:txBody>
            <a:bodyPr wrap="none" anchor="ctr">
              <a:prstTxWarp prst="textNoShape">
                <a:avLst/>
              </a:prstTxWarp>
            </a:bodyPr>
            <a:lstStyle/>
            <a:p>
              <a:endParaRPr lang="en-US"/>
            </a:p>
          </p:txBody>
        </p:sp>
        <p:sp>
          <p:nvSpPr>
            <p:cNvPr id="25616" name="Text Box 8"/>
            <p:cNvSpPr txBox="1">
              <a:spLocks noChangeArrowheads="1"/>
            </p:cNvSpPr>
            <p:nvPr/>
          </p:nvSpPr>
          <p:spPr bwMode="auto">
            <a:xfrm>
              <a:off x="809" y="3126"/>
              <a:ext cx="459" cy="231"/>
            </a:xfrm>
            <a:prstGeom prst="rect">
              <a:avLst/>
            </a:prstGeom>
            <a:noFill/>
            <a:ln w="9525">
              <a:noFill/>
              <a:miter lim="800000"/>
              <a:headEnd/>
              <a:tailEnd/>
            </a:ln>
          </p:spPr>
          <p:txBody>
            <a:bodyPr wrap="none">
              <a:prstTxWarp prst="textNoShape">
                <a:avLst/>
              </a:prstTxWarp>
              <a:spAutoFit/>
            </a:bodyPr>
            <a:lstStyle/>
            <a:p>
              <a:r>
                <a:rPr lang="en-US" sz="1800" i="1">
                  <a:latin typeface="Century Gothic" charset="0"/>
                </a:rPr>
                <a:t>1 nm</a:t>
              </a:r>
              <a:endParaRPr lang="en-US"/>
            </a:p>
          </p:txBody>
        </p:sp>
        <p:sp>
          <p:nvSpPr>
            <p:cNvPr id="25617" name="Text Box 9"/>
            <p:cNvSpPr txBox="1">
              <a:spLocks noChangeArrowheads="1"/>
            </p:cNvSpPr>
            <p:nvPr/>
          </p:nvSpPr>
          <p:spPr bwMode="auto">
            <a:xfrm>
              <a:off x="4473" y="3126"/>
              <a:ext cx="536" cy="231"/>
            </a:xfrm>
            <a:prstGeom prst="rect">
              <a:avLst/>
            </a:prstGeom>
            <a:noFill/>
            <a:ln w="9525">
              <a:noFill/>
              <a:miter lim="800000"/>
              <a:headEnd/>
              <a:tailEnd/>
            </a:ln>
          </p:spPr>
          <p:txBody>
            <a:bodyPr wrap="none">
              <a:prstTxWarp prst="textNoShape">
                <a:avLst/>
              </a:prstTxWarp>
              <a:spAutoFit/>
            </a:bodyPr>
            <a:lstStyle/>
            <a:p>
              <a:r>
                <a:rPr lang="en-US" sz="1800" i="1">
                  <a:latin typeface="Century Gothic" charset="0"/>
                </a:rPr>
                <a:t>10 </a:t>
              </a:r>
              <a:r>
                <a:rPr lang="en-US" sz="1800" i="1">
                  <a:latin typeface="Symbol" charset="2"/>
                  <a:sym typeface="Symbol" charset="2"/>
                </a:rPr>
                <a:t></a:t>
              </a:r>
              <a:r>
                <a:rPr lang="en-US" sz="1800" i="1">
                  <a:latin typeface="Century Gothic" charset="0"/>
                </a:rPr>
                <a:t>m</a:t>
              </a:r>
              <a:endParaRPr lang="en-US"/>
            </a:p>
          </p:txBody>
        </p:sp>
        <p:sp>
          <p:nvSpPr>
            <p:cNvPr id="25618" name="Line 10"/>
            <p:cNvSpPr>
              <a:spLocks noChangeShapeType="1"/>
            </p:cNvSpPr>
            <p:nvPr/>
          </p:nvSpPr>
          <p:spPr bwMode="auto">
            <a:xfrm>
              <a:off x="2889" y="2872"/>
              <a:ext cx="0" cy="255"/>
            </a:xfrm>
            <a:prstGeom prst="line">
              <a:avLst/>
            </a:prstGeom>
            <a:noFill/>
            <a:ln w="38100">
              <a:solidFill>
                <a:schemeClr val="tx1"/>
              </a:solidFill>
              <a:round/>
              <a:headEnd/>
              <a:tailEnd/>
            </a:ln>
          </p:spPr>
          <p:txBody>
            <a:bodyPr wrap="none" anchor="ctr">
              <a:prstTxWarp prst="textNoShape">
                <a:avLst/>
              </a:prstTxWarp>
            </a:bodyPr>
            <a:lstStyle/>
            <a:p>
              <a:endParaRPr lang="en-US"/>
            </a:p>
          </p:txBody>
        </p:sp>
        <p:sp>
          <p:nvSpPr>
            <p:cNvPr id="25619" name="Line 11"/>
            <p:cNvSpPr>
              <a:spLocks noChangeShapeType="1"/>
            </p:cNvSpPr>
            <p:nvPr/>
          </p:nvSpPr>
          <p:spPr bwMode="auto">
            <a:xfrm>
              <a:off x="1963" y="2871"/>
              <a:ext cx="0" cy="255"/>
            </a:xfrm>
            <a:prstGeom prst="line">
              <a:avLst/>
            </a:prstGeom>
            <a:noFill/>
            <a:ln w="38100">
              <a:solidFill>
                <a:schemeClr val="tx1"/>
              </a:solidFill>
              <a:round/>
              <a:headEnd/>
              <a:tailEnd/>
            </a:ln>
          </p:spPr>
          <p:txBody>
            <a:bodyPr wrap="none" anchor="ctr">
              <a:prstTxWarp prst="textNoShape">
                <a:avLst/>
              </a:prstTxWarp>
            </a:bodyPr>
            <a:lstStyle/>
            <a:p>
              <a:endParaRPr lang="en-US"/>
            </a:p>
          </p:txBody>
        </p:sp>
        <p:sp>
          <p:nvSpPr>
            <p:cNvPr id="25620" name="Line 12"/>
            <p:cNvSpPr>
              <a:spLocks noChangeShapeType="1"/>
            </p:cNvSpPr>
            <p:nvPr/>
          </p:nvSpPr>
          <p:spPr bwMode="auto">
            <a:xfrm>
              <a:off x="3815" y="2871"/>
              <a:ext cx="0" cy="255"/>
            </a:xfrm>
            <a:prstGeom prst="line">
              <a:avLst/>
            </a:prstGeom>
            <a:noFill/>
            <a:ln w="38100">
              <a:solidFill>
                <a:schemeClr val="tx1"/>
              </a:solidFill>
              <a:round/>
              <a:headEnd/>
              <a:tailEnd/>
            </a:ln>
          </p:spPr>
          <p:txBody>
            <a:bodyPr wrap="none" anchor="ctr">
              <a:prstTxWarp prst="textNoShape">
                <a:avLst/>
              </a:prstTxWarp>
            </a:bodyPr>
            <a:lstStyle/>
            <a:p>
              <a:endParaRPr lang="en-US"/>
            </a:p>
          </p:txBody>
        </p:sp>
        <p:sp>
          <p:nvSpPr>
            <p:cNvPr id="25621" name="Text Box 13"/>
            <p:cNvSpPr txBox="1">
              <a:spLocks noChangeArrowheads="1"/>
            </p:cNvSpPr>
            <p:nvPr/>
          </p:nvSpPr>
          <p:spPr bwMode="auto">
            <a:xfrm>
              <a:off x="1665" y="3126"/>
              <a:ext cx="539" cy="231"/>
            </a:xfrm>
            <a:prstGeom prst="rect">
              <a:avLst/>
            </a:prstGeom>
            <a:noFill/>
            <a:ln w="9525">
              <a:noFill/>
              <a:miter lim="800000"/>
              <a:headEnd/>
              <a:tailEnd/>
            </a:ln>
          </p:spPr>
          <p:txBody>
            <a:bodyPr wrap="none">
              <a:prstTxWarp prst="textNoShape">
                <a:avLst/>
              </a:prstTxWarp>
              <a:spAutoFit/>
            </a:bodyPr>
            <a:lstStyle/>
            <a:p>
              <a:r>
                <a:rPr lang="en-US" sz="1800" i="1">
                  <a:latin typeface="Century Gothic" charset="0"/>
                </a:rPr>
                <a:t>10 nm</a:t>
              </a:r>
              <a:endParaRPr lang="en-US"/>
            </a:p>
          </p:txBody>
        </p:sp>
        <p:sp>
          <p:nvSpPr>
            <p:cNvPr id="25622" name="Text Box 14"/>
            <p:cNvSpPr txBox="1">
              <a:spLocks noChangeArrowheads="1"/>
            </p:cNvSpPr>
            <p:nvPr/>
          </p:nvSpPr>
          <p:spPr bwMode="auto">
            <a:xfrm>
              <a:off x="2602" y="3126"/>
              <a:ext cx="620" cy="231"/>
            </a:xfrm>
            <a:prstGeom prst="rect">
              <a:avLst/>
            </a:prstGeom>
            <a:noFill/>
            <a:ln w="9525">
              <a:noFill/>
              <a:miter lim="800000"/>
              <a:headEnd/>
              <a:tailEnd/>
            </a:ln>
          </p:spPr>
          <p:txBody>
            <a:bodyPr wrap="none">
              <a:prstTxWarp prst="textNoShape">
                <a:avLst/>
              </a:prstTxWarp>
              <a:spAutoFit/>
            </a:bodyPr>
            <a:lstStyle/>
            <a:p>
              <a:r>
                <a:rPr lang="en-US" sz="1800" i="1">
                  <a:latin typeface="Century Gothic" charset="0"/>
                </a:rPr>
                <a:t>100 nm</a:t>
              </a:r>
              <a:endParaRPr lang="en-US"/>
            </a:p>
          </p:txBody>
        </p:sp>
        <p:sp>
          <p:nvSpPr>
            <p:cNvPr id="25623" name="Text Box 15"/>
            <p:cNvSpPr txBox="1">
              <a:spLocks noChangeArrowheads="1"/>
            </p:cNvSpPr>
            <p:nvPr/>
          </p:nvSpPr>
          <p:spPr bwMode="auto">
            <a:xfrm>
              <a:off x="3620" y="3126"/>
              <a:ext cx="455" cy="231"/>
            </a:xfrm>
            <a:prstGeom prst="rect">
              <a:avLst/>
            </a:prstGeom>
            <a:noFill/>
            <a:ln w="9525">
              <a:noFill/>
              <a:miter lim="800000"/>
              <a:headEnd/>
              <a:tailEnd/>
            </a:ln>
          </p:spPr>
          <p:txBody>
            <a:bodyPr wrap="none">
              <a:prstTxWarp prst="textNoShape">
                <a:avLst/>
              </a:prstTxWarp>
              <a:spAutoFit/>
            </a:bodyPr>
            <a:lstStyle/>
            <a:p>
              <a:r>
                <a:rPr lang="en-US" sz="1800" i="1">
                  <a:latin typeface="Century Gothic" charset="0"/>
                </a:rPr>
                <a:t>1 </a:t>
              </a:r>
              <a:r>
                <a:rPr lang="en-US" sz="1800" i="1">
                  <a:latin typeface="Symbol" charset="2"/>
                  <a:sym typeface="Symbol" charset="2"/>
                </a:rPr>
                <a:t></a:t>
              </a:r>
              <a:r>
                <a:rPr lang="en-US" sz="1800" i="1">
                  <a:latin typeface="Century Gothic" charset="0"/>
                </a:rPr>
                <a:t>m</a:t>
              </a:r>
              <a:endParaRPr lang="en-US"/>
            </a:p>
          </p:txBody>
        </p:sp>
      </p:grpSp>
      <p:sp>
        <p:nvSpPr>
          <p:cNvPr id="25606" name="Text Box 18"/>
          <p:cNvSpPr txBox="1">
            <a:spLocks noChangeArrowheads="1"/>
          </p:cNvSpPr>
          <p:nvPr/>
        </p:nvSpPr>
        <p:spPr bwMode="auto">
          <a:xfrm>
            <a:off x="1306513" y="1477963"/>
            <a:ext cx="1611312" cy="641350"/>
          </a:xfrm>
          <a:prstGeom prst="rect">
            <a:avLst/>
          </a:prstGeom>
          <a:noFill/>
          <a:ln w="9525">
            <a:noFill/>
            <a:miter lim="800000"/>
            <a:headEnd/>
            <a:tailEnd/>
          </a:ln>
        </p:spPr>
        <p:txBody>
          <a:bodyPr>
            <a:prstTxWarp prst="textNoShape">
              <a:avLst/>
            </a:prstTxWarp>
            <a:spAutoFit/>
          </a:bodyPr>
          <a:lstStyle/>
          <a:p>
            <a:r>
              <a:rPr lang="en-US" sz="1800" i="1">
                <a:latin typeface="Century Gothic" charset="0"/>
              </a:rPr>
              <a:t>Brownian </a:t>
            </a:r>
          </a:p>
          <a:p>
            <a:r>
              <a:rPr lang="en-US" sz="1800" i="1">
                <a:latin typeface="Century Gothic" charset="0"/>
              </a:rPr>
              <a:t>Motion</a:t>
            </a:r>
            <a:endParaRPr lang="en-US"/>
          </a:p>
        </p:txBody>
      </p:sp>
      <p:sp>
        <p:nvSpPr>
          <p:cNvPr id="25607" name="Text Box 19"/>
          <p:cNvSpPr txBox="1">
            <a:spLocks noChangeArrowheads="1"/>
          </p:cNvSpPr>
          <p:nvPr/>
        </p:nvSpPr>
        <p:spPr bwMode="auto">
          <a:xfrm>
            <a:off x="865188" y="3455988"/>
            <a:ext cx="2492375" cy="641350"/>
          </a:xfrm>
          <a:prstGeom prst="rect">
            <a:avLst/>
          </a:prstGeom>
          <a:noFill/>
          <a:ln w="9525">
            <a:noFill/>
            <a:miter lim="800000"/>
            <a:headEnd/>
            <a:tailEnd/>
          </a:ln>
        </p:spPr>
        <p:txBody>
          <a:bodyPr>
            <a:prstTxWarp prst="textNoShape">
              <a:avLst/>
            </a:prstTxWarp>
            <a:spAutoFit/>
          </a:bodyPr>
          <a:lstStyle/>
          <a:p>
            <a:r>
              <a:rPr lang="en-US" sz="1800" i="1">
                <a:latin typeface="Century Gothic" charset="0"/>
              </a:rPr>
              <a:t>Pair potential </a:t>
            </a:r>
          </a:p>
          <a:p>
            <a:r>
              <a:rPr lang="en-US" sz="1800" i="1">
                <a:latin typeface="Century Gothic" charset="0"/>
              </a:rPr>
              <a:t>interactions</a:t>
            </a:r>
            <a:endParaRPr lang="en-US"/>
          </a:p>
        </p:txBody>
      </p:sp>
      <p:graphicFrame>
        <p:nvGraphicFramePr>
          <p:cNvPr id="25602" name="Object 2"/>
          <p:cNvGraphicFramePr>
            <a:graphicFrameLocks noChangeAspect="1"/>
          </p:cNvGraphicFramePr>
          <p:nvPr/>
        </p:nvGraphicFramePr>
        <p:xfrm>
          <a:off x="5873750" y="1643063"/>
          <a:ext cx="2435225" cy="496887"/>
        </p:xfrm>
        <a:graphic>
          <a:graphicData uri="http://schemas.openxmlformats.org/presentationml/2006/ole">
            <mc:AlternateContent xmlns:mc="http://schemas.openxmlformats.org/markup-compatibility/2006">
              <mc:Choice xmlns:v="urn:schemas-microsoft-com:vml" Requires="v">
                <p:oleObj spid="_x0000_s141386" name="Equation" r:id="rId8" imgW="1308100" imgH="266700" progId="Equation.3">
                  <p:embed/>
                </p:oleObj>
              </mc:Choice>
              <mc:Fallback>
                <p:oleObj name="Equation" r:id="rId8" imgW="1308100" imgH="266700" progId="Equation.3">
                  <p:embed/>
                  <p:pic>
                    <p:nvPicPr>
                      <p:cNvPr id="0" name=""/>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873750" y="1643063"/>
                        <a:ext cx="2435225" cy="496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graphicFrame>
        <p:nvGraphicFramePr>
          <p:cNvPr id="25603" name="Object 3"/>
          <p:cNvGraphicFramePr>
            <a:graphicFrameLocks noChangeAspect="1"/>
          </p:cNvGraphicFramePr>
          <p:nvPr/>
        </p:nvGraphicFramePr>
        <p:xfrm>
          <a:off x="5830888" y="3487738"/>
          <a:ext cx="2695575" cy="800100"/>
        </p:xfrm>
        <a:graphic>
          <a:graphicData uri="http://schemas.openxmlformats.org/presentationml/2006/ole">
            <mc:AlternateContent xmlns:mc="http://schemas.openxmlformats.org/markup-compatibility/2006">
              <mc:Choice xmlns:v="urn:schemas-microsoft-com:vml" Requires="v">
                <p:oleObj spid="_x0000_s141387" name="Equation" r:id="rId10" imgW="1625600" imgH="482600" progId="Equation.3">
                  <p:embed/>
                </p:oleObj>
              </mc:Choice>
              <mc:Fallback>
                <p:oleObj name="Equation" r:id="rId10" imgW="1625600" imgH="482600" progId="Equation.3">
                  <p:embed/>
                  <p:pic>
                    <p:nvPicPr>
                      <p:cNvPr id="0" name=""/>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5830888" y="3487738"/>
                        <a:ext cx="2695575" cy="800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sp>
        <p:nvSpPr>
          <p:cNvPr id="25608" name="TextBox 22"/>
          <p:cNvSpPr txBox="1">
            <a:spLocks noChangeArrowheads="1"/>
          </p:cNvSpPr>
          <p:nvPr/>
        </p:nvSpPr>
        <p:spPr bwMode="auto">
          <a:xfrm>
            <a:off x="5635625" y="6488113"/>
            <a:ext cx="2768600" cy="369887"/>
          </a:xfrm>
          <a:prstGeom prst="rect">
            <a:avLst/>
          </a:prstGeom>
          <a:noFill/>
          <a:ln w="9525">
            <a:noFill/>
            <a:miter lim="800000"/>
            <a:headEnd/>
            <a:tailEnd/>
          </a:ln>
        </p:spPr>
        <p:txBody>
          <a:bodyPr wrap="none">
            <a:prstTxWarp prst="textNoShape">
              <a:avLst/>
            </a:prstTxWarp>
            <a:spAutoFit/>
          </a:bodyPr>
          <a:lstStyle/>
          <a:p>
            <a:r>
              <a:rPr lang="en-US" sz="1800" b="0"/>
              <a:t>(slide from Solomon group)</a:t>
            </a:r>
          </a:p>
        </p:txBody>
      </p:sp>
      <p:pic>
        <p:nvPicPr>
          <p:cNvPr id="25609" name="Picture 9" descr="/Users/rlarson/Documents/powerpoint/Colloids/z_movies/Brownian_motion_dilute.avi">
            <a:hlinkClick r:id="" action="ppaction://media"/>
          </p:cNvPr>
          <p:cNvPicPr/>
          <p:nvPr>
            <a:videoFile r:link="rId3"/>
            <p:extLst>
              <p:ext uri="{DAA4B4D4-6D71-4841-9C94-3DE7FCFB9230}">
                <p14:media xmlns:p14="http://schemas.microsoft.com/office/powerpoint/2010/main" r:link="rId2"/>
              </p:ext>
            </p:extLst>
          </p:nvPr>
        </p:nvPicPr>
        <p:blipFill>
          <a:blip r:embed="rId12"/>
          <a:srcRect/>
          <a:stretch>
            <a:fillRect/>
          </a:stretch>
        </p:blipFill>
        <p:spPr bwMode="auto">
          <a:xfrm>
            <a:off x="3535363" y="969963"/>
            <a:ext cx="1936750" cy="1936750"/>
          </a:xfrm>
          <a:prstGeom prst="rect">
            <a:avLst/>
          </a:prstGeom>
          <a:noFill/>
          <a:ln w="9525">
            <a:noFill/>
            <a:miter lim="800000"/>
            <a:headEnd/>
            <a:tailEnd/>
          </a:ln>
        </p:spPr>
      </p:pic>
      <p:pic>
        <p:nvPicPr>
          <p:cNvPr id="25610" name="Picture 10" descr="/Users/rlarson/Documents/powerpoint/Colloids/z_movies/Colloidal_crystals_dynamics.avi">
            <a:hlinkClick r:id="" action="ppaction://media"/>
          </p:cNvPr>
          <p:cNvPicPr/>
          <p:nvPr>
            <a:videoFile r:link="rId5"/>
            <p:extLst>
              <p:ext uri="{DAA4B4D4-6D71-4841-9C94-3DE7FCFB9230}">
                <p14:media xmlns:p14="http://schemas.microsoft.com/office/powerpoint/2010/main" r:link="rId4"/>
              </p:ext>
            </p:extLst>
          </p:nvPr>
        </p:nvPicPr>
        <p:blipFill>
          <a:blip r:embed="rId13"/>
          <a:srcRect/>
          <a:stretch>
            <a:fillRect/>
          </a:stretch>
        </p:blipFill>
        <p:spPr bwMode="auto">
          <a:xfrm>
            <a:off x="3546475" y="3094038"/>
            <a:ext cx="1971675" cy="1971675"/>
          </a:xfrm>
          <a:prstGeom prst="rect">
            <a:avLst/>
          </a:prstGeom>
          <a:noFill/>
          <a:ln w="9525">
            <a:noFill/>
            <a:miter lim="800000"/>
            <a:headEnd/>
            <a:tailEnd/>
          </a:ln>
        </p:spPr>
      </p:pic>
    </p:spTree>
    <p:extLst>
      <p:ext uri="{BB962C8B-B14F-4D97-AF65-F5344CB8AC3E}">
        <p14:creationId xmlns:p14="http://schemas.microsoft.com/office/powerpoint/2010/main" val="2656594756"/>
      </p:ext>
    </p:extLst>
  </p:cSld>
  <p:clrMapOvr>
    <a:masterClrMapping/>
  </p:clrMapOvr>
  <p:transition xmlns:p14="http://schemas.microsoft.com/office/powerpoint/2010/main">
    <p:wipe dir="d"/>
  </p:transition>
  <p:timing>
    <p:tnLst>
      <p:par>
        <p:cTn xmlns:p14="http://schemas.microsoft.com/office/powerpoint/2010/main" id="1" dur="indefinite" restart="never" nodeType="tmRoot">
          <p:childTnLst>
            <p:seq concurrent="1" nextAc="seek">
              <p:cTn id="2" restart="whenNotActive" fill="hold" evtFilter="cancelBubble" nodeType="interactiveSeq">
                <p:stCondLst>
                  <p:cond evt="onClick" delay="0">
                    <p:tgtEl>
                      <p:spTgt spid="25609"/>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25609"/>
                                        </p:tgtEl>
                                      </p:cBhvr>
                                    </p:cmd>
                                  </p:childTnLst>
                                </p:cTn>
                              </p:par>
                            </p:childTnLst>
                          </p:cTn>
                        </p:par>
                      </p:childTnLst>
                    </p:cTn>
                  </p:par>
                </p:childTnLst>
              </p:cTn>
              <p:nextCondLst>
                <p:cond evt="onClick" delay="0">
                  <p:tgtEl>
                    <p:spTgt spid="25609"/>
                  </p:tgtEl>
                </p:cond>
              </p:nextCondLst>
            </p:seq>
            <p:video>
              <p:cMediaNode>
                <p:cTn id="7" fill="hold" display="0">
                  <p:stCondLst>
                    <p:cond delay="indefinite"/>
                  </p:stCondLst>
                  <p:endCondLst>
                    <p:cond evt="onNext" delay="0">
                      <p:tgtEl>
                        <p:sldTgt/>
                      </p:tgtEl>
                    </p:cond>
                    <p:cond evt="onPrev" delay="0">
                      <p:tgtEl>
                        <p:sldTgt/>
                      </p:tgtEl>
                    </p:cond>
                  </p:endCondLst>
                </p:cTn>
                <p:tgtEl>
                  <p:spTgt spid="25609"/>
                </p:tgtEl>
              </p:cMediaNode>
            </p:video>
            <p:seq concurrent="1" nextAc="seek">
              <p:cTn id="8" restart="whenNotActive" fill="hold" evtFilter="cancelBubble" nodeType="interactiveSeq">
                <p:stCondLst>
                  <p:cond evt="onClick" delay="0">
                    <p:tgtEl>
                      <p:spTgt spid="25610"/>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25610"/>
                                        </p:tgtEl>
                                      </p:cBhvr>
                                    </p:cmd>
                                  </p:childTnLst>
                                </p:cTn>
                              </p:par>
                            </p:childTnLst>
                          </p:cTn>
                        </p:par>
                      </p:childTnLst>
                    </p:cTn>
                  </p:par>
                </p:childTnLst>
              </p:cTn>
              <p:nextCondLst>
                <p:cond evt="onClick" delay="0">
                  <p:tgtEl>
                    <p:spTgt spid="25610"/>
                  </p:tgtEl>
                </p:cond>
              </p:nextCondLst>
            </p:seq>
            <p:video>
              <p:cMediaNode>
                <p:cTn id="13" fill="hold" display="0">
                  <p:stCondLst>
                    <p:cond delay="indefinite"/>
                  </p:stCondLst>
                  <p:endCondLst>
                    <p:cond evt="onNext" delay="0">
                      <p:tgtEl>
                        <p:sldTgt/>
                      </p:tgtEl>
                    </p:cond>
                    <p:cond evt="onPrev" delay="0">
                      <p:tgtEl>
                        <p:sldTgt/>
                      </p:tgtEl>
                    </p:cond>
                  </p:endCondLst>
                </p:cTn>
                <p:tgtEl>
                  <p:spTgt spid="25610"/>
                </p:tgtEl>
              </p:cMediaNode>
            </p:video>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Polymer Synthesis</a:t>
            </a:r>
            <a:endParaRPr lang="en-US" dirty="0"/>
          </a:p>
        </p:txBody>
      </p:sp>
      <p:sp>
        <p:nvSpPr>
          <p:cNvPr id="3" name="Footer Placeholder 2"/>
          <p:cNvSpPr>
            <a:spLocks noGrp="1"/>
          </p:cNvSpPr>
          <p:nvPr>
            <p:ph type="ftr" sz="quarter" idx="11"/>
          </p:nvPr>
        </p:nvSpPr>
        <p:spPr/>
        <p:txBody>
          <a:bodyPr/>
          <a:lstStyle/>
          <a:p>
            <a:pPr>
              <a:defRPr/>
            </a:pPr>
            <a:r>
              <a:rPr lang="en-US" smtClean="0"/>
              <a:t>Innovation through Partnerships</a:t>
            </a:r>
            <a:endParaRPr lang="en-US"/>
          </a:p>
        </p:txBody>
      </p:sp>
      <p:sp>
        <p:nvSpPr>
          <p:cNvPr id="4" name="Slide Number Placeholder 3"/>
          <p:cNvSpPr>
            <a:spLocks noGrp="1"/>
          </p:cNvSpPr>
          <p:nvPr>
            <p:ph type="sldNum" sz="quarter" idx="12"/>
          </p:nvPr>
        </p:nvSpPr>
        <p:spPr/>
        <p:txBody>
          <a:bodyPr/>
          <a:lstStyle/>
          <a:p>
            <a:pPr>
              <a:defRPr/>
            </a:pPr>
            <a:fld id="{3DA8EE70-A96F-AD41-9049-C837BDB70BE5}" type="slidenum">
              <a:rPr lang="en-US" smtClean="0"/>
              <a:pPr>
                <a:defRPr/>
              </a:pPr>
              <a:t>29</a:t>
            </a:fld>
            <a:endParaRPr lang="en-US"/>
          </a:p>
        </p:txBody>
      </p:sp>
      <p:pic>
        <p:nvPicPr>
          <p:cNvPr id="37" name="Picture 2"/>
          <p:cNvPicPr>
            <a:picLocks noChangeAspect="1" noChangeArrowheads="1"/>
          </p:cNvPicPr>
          <p:nvPr/>
        </p:nvPicPr>
        <p:blipFill>
          <a:blip r:embed="rId2" cstate="print"/>
          <a:srcRect/>
          <a:stretch>
            <a:fillRect/>
          </a:stretch>
        </p:blipFill>
        <p:spPr bwMode="auto">
          <a:xfrm>
            <a:off x="4169680" y="3594100"/>
            <a:ext cx="3700240" cy="2493962"/>
          </a:xfrm>
          <a:prstGeom prst="rect">
            <a:avLst/>
          </a:prstGeom>
          <a:noFill/>
          <a:ln w="9525">
            <a:noFill/>
            <a:miter lim="800000"/>
            <a:headEnd/>
            <a:tailEnd/>
          </a:ln>
        </p:spPr>
      </p:pic>
      <p:pic>
        <p:nvPicPr>
          <p:cNvPr id="38" name="Picture 2"/>
          <p:cNvPicPr>
            <a:picLocks noChangeAspect="1" noChangeArrowheads="1"/>
          </p:cNvPicPr>
          <p:nvPr/>
        </p:nvPicPr>
        <p:blipFill>
          <a:blip r:embed="rId3" cstate="print"/>
          <a:srcRect/>
          <a:stretch>
            <a:fillRect/>
          </a:stretch>
        </p:blipFill>
        <p:spPr bwMode="auto">
          <a:xfrm>
            <a:off x="1331139" y="1417638"/>
            <a:ext cx="3586122" cy="2797175"/>
          </a:xfrm>
          <a:prstGeom prst="rect">
            <a:avLst/>
          </a:prstGeom>
          <a:noFill/>
          <a:ln w="9525">
            <a:noFill/>
            <a:miter lim="800000"/>
            <a:headEnd/>
            <a:tailEnd/>
          </a:ln>
        </p:spPr>
      </p:pic>
      <p:sp>
        <p:nvSpPr>
          <p:cNvPr id="39" name="TextBox 38"/>
          <p:cNvSpPr txBox="1"/>
          <p:nvPr/>
        </p:nvSpPr>
        <p:spPr>
          <a:xfrm>
            <a:off x="5440716" y="5903396"/>
            <a:ext cx="2224968" cy="369332"/>
          </a:xfrm>
          <a:prstGeom prst="rect">
            <a:avLst/>
          </a:prstGeom>
          <a:noFill/>
        </p:spPr>
        <p:txBody>
          <a:bodyPr wrap="none" rtlCol="0">
            <a:spAutoFit/>
          </a:bodyPr>
          <a:lstStyle/>
          <a:p>
            <a:r>
              <a:rPr lang="en-US" b="1" dirty="0" smtClean="0"/>
              <a:t>Coupling of two arms</a:t>
            </a:r>
            <a:endParaRPr lang="en-US" b="1" dirty="0"/>
          </a:p>
        </p:txBody>
      </p:sp>
      <p:sp>
        <p:nvSpPr>
          <p:cNvPr id="40" name="TextBox 39"/>
          <p:cNvSpPr txBox="1"/>
          <p:nvPr/>
        </p:nvSpPr>
        <p:spPr>
          <a:xfrm>
            <a:off x="1944712" y="4368800"/>
            <a:ext cx="2809032" cy="461665"/>
          </a:xfrm>
          <a:prstGeom prst="rect">
            <a:avLst/>
          </a:prstGeom>
          <a:noFill/>
        </p:spPr>
        <p:txBody>
          <a:bodyPr wrap="none" rtlCol="0">
            <a:spAutoFit/>
          </a:bodyPr>
          <a:lstStyle/>
          <a:p>
            <a:r>
              <a:rPr lang="en-US" b="1" dirty="0" smtClean="0"/>
              <a:t>Synthesis of star </a:t>
            </a:r>
            <a:endParaRPr lang="en-US" b="1" dirty="0"/>
          </a:p>
        </p:txBody>
      </p:sp>
      <p:sp>
        <p:nvSpPr>
          <p:cNvPr id="41" name="TextBox 40"/>
          <p:cNvSpPr txBox="1"/>
          <p:nvPr/>
        </p:nvSpPr>
        <p:spPr>
          <a:xfrm>
            <a:off x="1944712" y="5534064"/>
            <a:ext cx="1185203" cy="369332"/>
          </a:xfrm>
          <a:prstGeom prst="rect">
            <a:avLst/>
          </a:prstGeom>
          <a:noFill/>
        </p:spPr>
        <p:txBody>
          <a:bodyPr wrap="none" rtlCol="0">
            <a:spAutoFit/>
          </a:bodyPr>
          <a:lstStyle/>
          <a:p>
            <a:r>
              <a:rPr lang="en-US" sz="1800" dirty="0" smtClean="0"/>
              <a:t>Mays lab</a:t>
            </a:r>
            <a:endParaRPr lang="en-US" sz="1800" dirty="0"/>
          </a:p>
        </p:txBody>
      </p:sp>
    </p:spTree>
    <p:extLst>
      <p:ext uri="{BB962C8B-B14F-4D97-AF65-F5344CB8AC3E}">
        <p14:creationId xmlns:p14="http://schemas.microsoft.com/office/powerpoint/2010/main" val="1863290070"/>
      </p:ext>
    </p:extLst>
  </p:cSld>
  <p:clrMapOvr>
    <a:masterClrMapping/>
  </p:clrMapOvr>
  <p:transition xmlns:p14="http://schemas.microsoft.com/office/powerpoint/2010/main">
    <p:wipe dir="d"/>
  </p:transition>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1485901" y="723900"/>
            <a:ext cx="6574552" cy="5257800"/>
          </a:xfrm>
          <a:prstGeom prst="rect">
            <a:avLst/>
          </a:prstGeom>
        </p:spPr>
      </p:pic>
    </p:spTree>
    <p:extLst>
      <p:ext uri="{BB962C8B-B14F-4D97-AF65-F5344CB8AC3E}">
        <p14:creationId xmlns:p14="http://schemas.microsoft.com/office/powerpoint/2010/main" val="3869212553"/>
      </p:ext>
    </p:extLst>
  </p:cSld>
  <p:clrMapOvr>
    <a:masterClrMapping/>
  </p:clrMapOvr>
  <p:transition xmlns:p14="http://schemas.microsoft.com/office/powerpoint/2010/main">
    <p:wipe dir="d"/>
  </p:transition>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Rectangle 13"/>
          <p:cNvSpPr>
            <a:spLocks noChangeArrowheads="1"/>
          </p:cNvSpPr>
          <p:nvPr/>
        </p:nvSpPr>
        <p:spPr bwMode="auto">
          <a:xfrm>
            <a:off x="2565400" y="228600"/>
            <a:ext cx="6578600" cy="457200"/>
          </a:xfrm>
          <a:prstGeom prst="rect">
            <a:avLst/>
          </a:prstGeom>
          <a:noFill/>
          <a:ln w="9525">
            <a:noFill/>
            <a:miter lim="800000"/>
            <a:headEnd/>
            <a:tailEnd/>
          </a:ln>
        </p:spPr>
        <p:txBody>
          <a:bodyPr>
            <a:prstTxWarp prst="textNoShape">
              <a:avLst/>
            </a:prstTxWarp>
          </a:bodyPr>
          <a:lstStyle/>
          <a:p>
            <a:pPr marL="342900" indent="-342900" algn="l">
              <a:lnSpc>
                <a:spcPct val="90000"/>
              </a:lnSpc>
              <a:spcBef>
                <a:spcPct val="30000"/>
              </a:spcBef>
            </a:pPr>
            <a:r>
              <a:rPr lang="en-US" sz="2800" dirty="0">
                <a:latin typeface="Times"/>
              </a:rPr>
              <a:t>Size exclusion chromatography</a:t>
            </a:r>
          </a:p>
        </p:txBody>
      </p:sp>
      <p:pic>
        <p:nvPicPr>
          <p:cNvPr id="24578" name="Picture 1"/>
          <p:cNvPicPr>
            <a:picLocks noChangeAspect="1"/>
          </p:cNvPicPr>
          <p:nvPr/>
        </p:nvPicPr>
        <p:blipFill>
          <a:blip r:embed="rId2"/>
          <a:srcRect/>
          <a:stretch>
            <a:fillRect/>
          </a:stretch>
        </p:blipFill>
        <p:spPr bwMode="auto">
          <a:xfrm>
            <a:off x="1406525" y="1038225"/>
            <a:ext cx="7737475" cy="5626100"/>
          </a:xfrm>
          <a:prstGeom prst="rect">
            <a:avLst/>
          </a:prstGeom>
          <a:noFill/>
          <a:ln w="9525">
            <a:noFill/>
            <a:miter lim="800000"/>
            <a:headEnd/>
            <a:tailEnd/>
          </a:ln>
        </p:spPr>
      </p:pic>
    </p:spTree>
    <p:extLst>
      <p:ext uri="{BB962C8B-B14F-4D97-AF65-F5344CB8AC3E}">
        <p14:creationId xmlns:p14="http://schemas.microsoft.com/office/powerpoint/2010/main" val="1610136223"/>
      </p:ext>
    </p:extLst>
  </p:cSld>
  <p:clrMapOvr>
    <a:masterClrMapping/>
  </p:clrMapOvr>
  <p:transition xmlns:p14="http://schemas.microsoft.com/office/powerpoint/2010/main">
    <p:wipe dir="d"/>
  </p:transition>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914400" y="463550"/>
            <a:ext cx="8229600" cy="1143000"/>
          </a:xfrm>
        </p:spPr>
        <p:txBody>
          <a:bodyPr/>
          <a:lstStyle/>
          <a:p>
            <a:r>
              <a:rPr lang="en-US" dirty="0" smtClean="0"/>
              <a:t>Temperature Gradient Interaction Chromatography (TGIC)</a:t>
            </a:r>
            <a:endParaRPr lang="en-US" dirty="0"/>
          </a:p>
        </p:txBody>
      </p:sp>
      <p:sp>
        <p:nvSpPr>
          <p:cNvPr id="2" name="Footer Placeholder 1"/>
          <p:cNvSpPr>
            <a:spLocks noGrp="1"/>
          </p:cNvSpPr>
          <p:nvPr>
            <p:ph type="ftr" sz="quarter" idx="11"/>
          </p:nvPr>
        </p:nvSpPr>
        <p:spPr/>
        <p:txBody>
          <a:bodyPr/>
          <a:lstStyle/>
          <a:p>
            <a:pPr>
              <a:defRPr/>
            </a:pPr>
            <a:r>
              <a:rPr lang="en-US" smtClean="0"/>
              <a:t>Innovation through Partnerships</a:t>
            </a:r>
            <a:endParaRPr lang="en-US"/>
          </a:p>
        </p:txBody>
      </p:sp>
      <p:sp>
        <p:nvSpPr>
          <p:cNvPr id="3" name="Slide Number Placeholder 2"/>
          <p:cNvSpPr>
            <a:spLocks noGrp="1"/>
          </p:cNvSpPr>
          <p:nvPr>
            <p:ph type="sldNum" sz="quarter" idx="12"/>
          </p:nvPr>
        </p:nvSpPr>
        <p:spPr/>
        <p:txBody>
          <a:bodyPr/>
          <a:lstStyle/>
          <a:p>
            <a:pPr>
              <a:defRPr/>
            </a:pPr>
            <a:fld id="{3CD1ADFE-45A3-D048-9B85-84BBE8E18ACF}" type="slidenum">
              <a:rPr lang="en-US" smtClean="0"/>
              <a:pPr>
                <a:defRPr/>
              </a:pPr>
              <a:t>31</a:t>
            </a:fld>
            <a:endParaRPr lang="en-US"/>
          </a:p>
        </p:txBody>
      </p:sp>
      <p:pic>
        <p:nvPicPr>
          <p:cNvPr id="4" name="Picture 3" descr="Screen shot 2012-01-18 at 1.21.15 PM.png"/>
          <p:cNvPicPr>
            <a:picLocks noChangeAspect="1"/>
          </p:cNvPicPr>
          <p:nvPr/>
        </p:nvPicPr>
        <p:blipFill>
          <a:blip r:embed="rId2"/>
          <a:stretch>
            <a:fillRect/>
          </a:stretch>
        </p:blipFill>
        <p:spPr>
          <a:xfrm>
            <a:off x="2298700" y="2104571"/>
            <a:ext cx="3911600" cy="3921578"/>
          </a:xfrm>
          <a:prstGeom prst="rect">
            <a:avLst/>
          </a:prstGeom>
        </p:spPr>
      </p:pic>
      <p:sp>
        <p:nvSpPr>
          <p:cNvPr id="5" name="TextBox 4"/>
          <p:cNvSpPr txBox="1"/>
          <p:nvPr/>
        </p:nvSpPr>
        <p:spPr>
          <a:xfrm>
            <a:off x="5994400" y="5525353"/>
            <a:ext cx="2971800" cy="584776"/>
          </a:xfrm>
          <a:prstGeom prst="rect">
            <a:avLst/>
          </a:prstGeom>
          <a:noFill/>
        </p:spPr>
        <p:txBody>
          <a:bodyPr wrap="square" rtlCol="0">
            <a:spAutoFit/>
          </a:bodyPr>
          <a:lstStyle/>
          <a:p>
            <a:r>
              <a:rPr lang="en-US" sz="1600" dirty="0" smtClean="0"/>
              <a:t>from group of </a:t>
            </a:r>
            <a:r>
              <a:rPr lang="en-US" sz="1600" dirty="0" err="1" smtClean="0"/>
              <a:t>Taihyun</a:t>
            </a:r>
            <a:r>
              <a:rPr lang="en-US" sz="1600" dirty="0" smtClean="0"/>
              <a:t> Chang, Pohang Univ., Korea</a:t>
            </a:r>
            <a:endParaRPr lang="en-US" sz="1600" dirty="0"/>
          </a:p>
        </p:txBody>
      </p:sp>
    </p:spTree>
    <p:extLst>
      <p:ext uri="{BB962C8B-B14F-4D97-AF65-F5344CB8AC3E}">
        <p14:creationId xmlns:p14="http://schemas.microsoft.com/office/powerpoint/2010/main" val="3449233578"/>
      </p:ext>
    </p:extLst>
  </p:cSld>
  <p:clrMapOvr>
    <a:masterClrMapping/>
  </p:clrMapOvr>
  <p:transition xmlns:p14="http://schemas.microsoft.com/office/powerpoint/2010/main">
    <p:wipe dir="d"/>
  </p:transition>
  <p:timing>
    <p:tnLst>
      <p:par>
        <p:cTn xmlns:p14="http://schemas.microsoft.com/office/powerpoint/2010/mai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Processing/analysis Equipment</a:t>
            </a:r>
            <a:endParaRPr lang="en-US" dirty="0"/>
          </a:p>
        </p:txBody>
      </p:sp>
      <p:sp>
        <p:nvSpPr>
          <p:cNvPr id="3" name="Content Placeholder 2"/>
          <p:cNvSpPr>
            <a:spLocks noGrp="1"/>
          </p:cNvSpPr>
          <p:nvPr>
            <p:ph idx="1"/>
          </p:nvPr>
        </p:nvSpPr>
        <p:spPr>
          <a:xfrm>
            <a:off x="884765" y="1476374"/>
            <a:ext cx="5262035" cy="4013200"/>
          </a:xfrm>
        </p:spPr>
        <p:txBody>
          <a:bodyPr/>
          <a:lstStyle/>
          <a:p>
            <a:r>
              <a:rPr lang="en-US" sz="2400" b="1" dirty="0" smtClean="0"/>
              <a:t>Cold and hot </a:t>
            </a:r>
            <a:r>
              <a:rPr lang="en-US" sz="2400" b="1" dirty="0" err="1" smtClean="0"/>
              <a:t>Isostatic</a:t>
            </a:r>
            <a:r>
              <a:rPr lang="en-US" sz="2400" b="1" dirty="0" smtClean="0"/>
              <a:t> Presses</a:t>
            </a:r>
          </a:p>
          <a:p>
            <a:r>
              <a:rPr lang="en-US" sz="2400" b="1" dirty="0" smtClean="0"/>
              <a:t>Burnout and sintering furnaces</a:t>
            </a:r>
          </a:p>
          <a:p>
            <a:r>
              <a:rPr lang="en-US" sz="2400" b="1" dirty="0" smtClean="0"/>
              <a:t>Differential scanning </a:t>
            </a:r>
            <a:r>
              <a:rPr lang="en-US" sz="2400" b="1" dirty="0" err="1" smtClean="0"/>
              <a:t>calorimetry</a:t>
            </a:r>
            <a:r>
              <a:rPr lang="en-US" sz="2400" b="1" dirty="0" smtClean="0"/>
              <a:t> /thermal gravimetric analysis</a:t>
            </a:r>
          </a:p>
          <a:p>
            <a:r>
              <a:rPr lang="en-US" sz="2400" b="1" dirty="0" smtClean="0"/>
              <a:t>Dilatometers</a:t>
            </a:r>
          </a:p>
          <a:p>
            <a:r>
              <a:rPr lang="en-US" sz="2400" b="1" dirty="0" smtClean="0"/>
              <a:t>Extruders and Lab Scale Film Blowing</a:t>
            </a:r>
            <a:endParaRPr lang="en-US" sz="2000" b="1" dirty="0" smtClean="0"/>
          </a:p>
          <a:p>
            <a:endParaRPr lang="en-US" sz="2400" b="1" dirty="0" smtClean="0"/>
          </a:p>
          <a:p>
            <a:endParaRPr lang="en-US" sz="2400" b="1" dirty="0" smtClean="0"/>
          </a:p>
          <a:p>
            <a:endParaRPr lang="en-US" dirty="0"/>
          </a:p>
        </p:txBody>
      </p:sp>
      <p:sp>
        <p:nvSpPr>
          <p:cNvPr id="4" name="Footer Placeholder 3"/>
          <p:cNvSpPr>
            <a:spLocks noGrp="1"/>
          </p:cNvSpPr>
          <p:nvPr>
            <p:ph type="ftr" sz="quarter" idx="11"/>
          </p:nvPr>
        </p:nvSpPr>
        <p:spPr/>
        <p:txBody>
          <a:bodyPr/>
          <a:lstStyle/>
          <a:p>
            <a:pPr>
              <a:defRPr/>
            </a:pPr>
            <a:r>
              <a:rPr lang="en-US" smtClean="0"/>
              <a:t>Innovation through Partnerships</a:t>
            </a:r>
            <a:endParaRPr lang="en-US"/>
          </a:p>
        </p:txBody>
      </p:sp>
      <p:sp>
        <p:nvSpPr>
          <p:cNvPr id="5" name="Slide Number Placeholder 4"/>
          <p:cNvSpPr>
            <a:spLocks noGrp="1"/>
          </p:cNvSpPr>
          <p:nvPr>
            <p:ph type="sldNum" sz="quarter" idx="12"/>
          </p:nvPr>
        </p:nvSpPr>
        <p:spPr/>
        <p:txBody>
          <a:bodyPr/>
          <a:lstStyle/>
          <a:p>
            <a:pPr>
              <a:defRPr/>
            </a:pPr>
            <a:fld id="{A677E203-F60C-154C-8315-3FB905080BE8}" type="slidenum">
              <a:rPr lang="en-US" smtClean="0"/>
              <a:pPr>
                <a:defRPr/>
              </a:pPr>
              <a:t>32</a:t>
            </a:fld>
            <a:endParaRPr lang="en-US" dirty="0"/>
          </a:p>
        </p:txBody>
      </p:sp>
      <p:pic>
        <p:nvPicPr>
          <p:cNvPr id="6" name="Picture 5"/>
          <p:cNvPicPr>
            <a:picLocks noChangeAspect="1"/>
          </p:cNvPicPr>
          <p:nvPr/>
        </p:nvPicPr>
        <p:blipFill>
          <a:blip r:embed="rId2"/>
          <a:stretch>
            <a:fillRect/>
          </a:stretch>
        </p:blipFill>
        <p:spPr>
          <a:xfrm>
            <a:off x="6269567" y="1430337"/>
            <a:ext cx="2082798" cy="1562099"/>
          </a:xfrm>
          <a:prstGeom prst="rect">
            <a:avLst/>
          </a:prstGeom>
        </p:spPr>
      </p:pic>
      <p:pic>
        <p:nvPicPr>
          <p:cNvPr id="8" name="Picture 7"/>
          <p:cNvPicPr>
            <a:picLocks noChangeAspect="1"/>
          </p:cNvPicPr>
          <p:nvPr/>
        </p:nvPicPr>
        <p:blipFill>
          <a:blip r:embed="rId3"/>
          <a:stretch>
            <a:fillRect/>
          </a:stretch>
        </p:blipFill>
        <p:spPr>
          <a:xfrm>
            <a:off x="6316135" y="2986087"/>
            <a:ext cx="2015065" cy="1511298"/>
          </a:xfrm>
          <a:prstGeom prst="rect">
            <a:avLst/>
          </a:prstGeom>
        </p:spPr>
      </p:pic>
      <p:pic>
        <p:nvPicPr>
          <p:cNvPr id="9" name="Picture 8"/>
          <p:cNvPicPr>
            <a:picLocks noChangeAspect="1"/>
          </p:cNvPicPr>
          <p:nvPr/>
        </p:nvPicPr>
        <p:blipFill>
          <a:blip r:embed="rId4"/>
          <a:stretch>
            <a:fillRect/>
          </a:stretch>
        </p:blipFill>
        <p:spPr>
          <a:xfrm>
            <a:off x="1206501" y="4497385"/>
            <a:ext cx="2095500" cy="1571625"/>
          </a:xfrm>
          <a:prstGeom prst="rect">
            <a:avLst/>
          </a:prstGeom>
        </p:spPr>
      </p:pic>
      <p:pic>
        <p:nvPicPr>
          <p:cNvPr id="10" name="Picture 9"/>
          <p:cNvPicPr>
            <a:picLocks noChangeAspect="1"/>
          </p:cNvPicPr>
          <p:nvPr/>
        </p:nvPicPr>
        <p:blipFill>
          <a:blip r:embed="rId5"/>
          <a:stretch>
            <a:fillRect/>
          </a:stretch>
        </p:blipFill>
        <p:spPr>
          <a:xfrm>
            <a:off x="3302001" y="4497386"/>
            <a:ext cx="2020360" cy="1515270"/>
          </a:xfrm>
          <a:prstGeom prst="rect">
            <a:avLst/>
          </a:prstGeom>
        </p:spPr>
      </p:pic>
      <p:pic>
        <p:nvPicPr>
          <p:cNvPr id="11" name="Picture 10"/>
          <p:cNvPicPr>
            <a:picLocks noChangeAspect="1"/>
          </p:cNvPicPr>
          <p:nvPr/>
        </p:nvPicPr>
        <p:blipFill>
          <a:blip r:embed="rId6"/>
          <a:stretch>
            <a:fillRect/>
          </a:stretch>
        </p:blipFill>
        <p:spPr>
          <a:xfrm>
            <a:off x="6019800" y="4497385"/>
            <a:ext cx="2374900" cy="1781175"/>
          </a:xfrm>
          <a:prstGeom prst="rect">
            <a:avLst/>
          </a:prstGeom>
        </p:spPr>
      </p:pic>
      <p:sp>
        <p:nvSpPr>
          <p:cNvPr id="12" name="TextBox 11"/>
          <p:cNvSpPr txBox="1"/>
          <p:nvPr/>
        </p:nvSpPr>
        <p:spPr>
          <a:xfrm>
            <a:off x="1488806" y="6356350"/>
            <a:ext cx="1183174" cy="369332"/>
          </a:xfrm>
          <a:prstGeom prst="rect">
            <a:avLst/>
          </a:prstGeom>
          <a:noFill/>
        </p:spPr>
        <p:txBody>
          <a:bodyPr wrap="none" rtlCol="0">
            <a:spAutoFit/>
          </a:bodyPr>
          <a:lstStyle/>
          <a:p>
            <a:r>
              <a:rPr lang="en-US" sz="1800" dirty="0" err="1" smtClean="0"/>
              <a:t>Laine</a:t>
            </a:r>
            <a:r>
              <a:rPr lang="en-US" sz="1800" dirty="0" smtClean="0"/>
              <a:t> lab</a:t>
            </a:r>
            <a:endParaRPr lang="en-US" sz="1800" dirty="0"/>
          </a:p>
        </p:txBody>
      </p:sp>
    </p:spTree>
    <p:extLst>
      <p:ext uri="{BB962C8B-B14F-4D97-AF65-F5344CB8AC3E}">
        <p14:creationId xmlns:p14="http://schemas.microsoft.com/office/powerpoint/2010/main" val="3242805485"/>
      </p:ext>
    </p:extLst>
  </p:cSld>
  <p:clrMapOvr>
    <a:masterClrMapping/>
  </p:clrMapOvr>
  <p:transition xmlns:p14="http://schemas.microsoft.com/office/powerpoint/2010/main">
    <p:wipe dir="d"/>
  </p:transition>
  <p:timing>
    <p:tnLst>
      <p:par>
        <p:cTn xmlns:p14="http://schemas.microsoft.com/office/powerpoint/2010/mai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Electron </a:t>
            </a:r>
            <a:r>
              <a:rPr lang="en-US" dirty="0" err="1" smtClean="0"/>
              <a:t>Microbeam</a:t>
            </a:r>
            <a:r>
              <a:rPr lang="en-US" dirty="0" smtClean="0"/>
              <a:t> Analysis Laboratory</a:t>
            </a:r>
            <a:endParaRPr lang="en-US" dirty="0"/>
          </a:p>
        </p:txBody>
      </p:sp>
      <p:sp>
        <p:nvSpPr>
          <p:cNvPr id="3" name="Content Placeholder 2"/>
          <p:cNvSpPr>
            <a:spLocks noGrp="1"/>
          </p:cNvSpPr>
          <p:nvPr>
            <p:ph idx="1"/>
          </p:nvPr>
        </p:nvSpPr>
        <p:spPr>
          <a:xfrm>
            <a:off x="965200" y="1600200"/>
            <a:ext cx="8229600" cy="4525963"/>
          </a:xfrm>
        </p:spPr>
        <p:txBody>
          <a:bodyPr/>
          <a:lstStyle/>
          <a:p>
            <a:r>
              <a:rPr lang="en-US" sz="2400" dirty="0" smtClean="0"/>
              <a:t>Scanning electron microscopy</a:t>
            </a:r>
          </a:p>
          <a:p>
            <a:r>
              <a:rPr lang="en-US" sz="2400" dirty="0" smtClean="0"/>
              <a:t>Transmission electron microscopy</a:t>
            </a:r>
          </a:p>
          <a:p>
            <a:r>
              <a:rPr lang="en-US" sz="2400" dirty="0" smtClean="0"/>
              <a:t>Atomic force microscopy</a:t>
            </a:r>
          </a:p>
          <a:p>
            <a:r>
              <a:rPr lang="en-US" sz="2400" dirty="0" smtClean="0"/>
              <a:t>Focused Ion beam</a:t>
            </a:r>
          </a:p>
          <a:p>
            <a:r>
              <a:rPr lang="en-US" sz="2400" dirty="0" smtClean="0"/>
              <a:t>X-ray diffraction and SAXS</a:t>
            </a:r>
          </a:p>
          <a:p>
            <a:endParaRPr lang="en-US" sz="2400" dirty="0"/>
          </a:p>
        </p:txBody>
      </p:sp>
      <p:sp>
        <p:nvSpPr>
          <p:cNvPr id="4" name="Footer Placeholder 3"/>
          <p:cNvSpPr>
            <a:spLocks noGrp="1"/>
          </p:cNvSpPr>
          <p:nvPr>
            <p:ph type="ftr" sz="quarter" idx="11"/>
          </p:nvPr>
        </p:nvSpPr>
        <p:spPr/>
        <p:txBody>
          <a:bodyPr/>
          <a:lstStyle/>
          <a:p>
            <a:pPr>
              <a:defRPr/>
            </a:pPr>
            <a:r>
              <a:rPr lang="en-US" smtClean="0"/>
              <a:t>Innovation through Partnerships</a:t>
            </a:r>
            <a:endParaRPr lang="en-US"/>
          </a:p>
        </p:txBody>
      </p:sp>
      <p:sp>
        <p:nvSpPr>
          <p:cNvPr id="5" name="Slide Number Placeholder 4"/>
          <p:cNvSpPr>
            <a:spLocks noGrp="1"/>
          </p:cNvSpPr>
          <p:nvPr>
            <p:ph type="sldNum" sz="quarter" idx="12"/>
          </p:nvPr>
        </p:nvSpPr>
        <p:spPr/>
        <p:txBody>
          <a:bodyPr/>
          <a:lstStyle/>
          <a:p>
            <a:pPr>
              <a:defRPr/>
            </a:pPr>
            <a:fld id="{A677E203-F60C-154C-8315-3FB905080BE8}" type="slidenum">
              <a:rPr lang="en-US" smtClean="0"/>
              <a:pPr>
                <a:defRPr/>
              </a:pPr>
              <a:t>33</a:t>
            </a:fld>
            <a:endParaRPr lang="en-US"/>
          </a:p>
        </p:txBody>
      </p:sp>
      <p:pic>
        <p:nvPicPr>
          <p:cNvPr id="6" name="Picture 5"/>
          <p:cNvPicPr>
            <a:picLocks noChangeAspect="1"/>
          </p:cNvPicPr>
          <p:nvPr/>
        </p:nvPicPr>
        <p:blipFill>
          <a:blip r:embed="rId2"/>
          <a:stretch>
            <a:fillRect/>
          </a:stretch>
        </p:blipFill>
        <p:spPr>
          <a:xfrm>
            <a:off x="4099370" y="3878659"/>
            <a:ext cx="2415859" cy="2123281"/>
          </a:xfrm>
          <a:prstGeom prst="rect">
            <a:avLst/>
          </a:prstGeom>
        </p:spPr>
      </p:pic>
      <p:pic>
        <p:nvPicPr>
          <p:cNvPr id="7" name="Picture 6"/>
          <p:cNvPicPr>
            <a:picLocks noChangeAspect="1"/>
          </p:cNvPicPr>
          <p:nvPr/>
        </p:nvPicPr>
        <p:blipFill>
          <a:blip r:embed="rId3"/>
          <a:stretch>
            <a:fillRect/>
          </a:stretch>
        </p:blipFill>
        <p:spPr>
          <a:xfrm>
            <a:off x="6292170" y="1335089"/>
            <a:ext cx="2851830" cy="4791074"/>
          </a:xfrm>
          <a:prstGeom prst="rect">
            <a:avLst/>
          </a:prstGeom>
        </p:spPr>
      </p:pic>
      <p:pic>
        <p:nvPicPr>
          <p:cNvPr id="9" name="Picture 8" descr="Screen shot 2012-01-18 at 1.26.38 PM.png"/>
          <p:cNvPicPr>
            <a:picLocks noChangeAspect="1"/>
          </p:cNvPicPr>
          <p:nvPr/>
        </p:nvPicPr>
        <p:blipFill>
          <a:blip r:embed="rId4"/>
          <a:stretch>
            <a:fillRect/>
          </a:stretch>
        </p:blipFill>
        <p:spPr>
          <a:xfrm>
            <a:off x="2349500" y="4711699"/>
            <a:ext cx="1521914" cy="1401763"/>
          </a:xfrm>
          <a:prstGeom prst="rect">
            <a:avLst/>
          </a:prstGeom>
        </p:spPr>
      </p:pic>
      <p:pic>
        <p:nvPicPr>
          <p:cNvPr id="10" name="Picture 9" descr="Screen shot 2012-01-18 at 1.26.59 PM.png"/>
          <p:cNvPicPr>
            <a:picLocks noChangeAspect="1"/>
          </p:cNvPicPr>
          <p:nvPr/>
        </p:nvPicPr>
        <p:blipFill>
          <a:blip r:embed="rId5"/>
          <a:stretch>
            <a:fillRect/>
          </a:stretch>
        </p:blipFill>
        <p:spPr>
          <a:xfrm>
            <a:off x="825500" y="4724399"/>
            <a:ext cx="1524000" cy="1188720"/>
          </a:xfrm>
          <a:prstGeom prst="rect">
            <a:avLst/>
          </a:prstGeom>
        </p:spPr>
      </p:pic>
    </p:spTree>
    <p:extLst>
      <p:ext uri="{BB962C8B-B14F-4D97-AF65-F5344CB8AC3E}">
        <p14:creationId xmlns:p14="http://schemas.microsoft.com/office/powerpoint/2010/main" val="4161659118"/>
      </p:ext>
    </p:extLst>
  </p:cSld>
  <p:clrMapOvr>
    <a:masterClrMapping/>
  </p:clrMapOvr>
  <p:transition xmlns:p14="http://schemas.microsoft.com/office/powerpoint/2010/main">
    <p:wipe dir="d"/>
  </p:transition>
  <p:timing>
    <p:tnLst>
      <p:par>
        <p:cTn xmlns:p14="http://schemas.microsoft.com/office/powerpoint/2010/mai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7112" name="Group 2"/>
          <p:cNvGrpSpPr>
            <a:grpSpLocks/>
          </p:cNvGrpSpPr>
          <p:nvPr/>
        </p:nvGrpSpPr>
        <p:grpSpPr bwMode="auto">
          <a:xfrm>
            <a:off x="4605338" y="1676400"/>
            <a:ext cx="4386262" cy="4286250"/>
            <a:chOff x="2928" y="1080"/>
            <a:chExt cx="2763" cy="2700"/>
          </a:xfrm>
        </p:grpSpPr>
        <p:sp>
          <p:nvSpPr>
            <p:cNvPr id="47124" name="AutoShape 3"/>
            <p:cNvSpPr>
              <a:spLocks noChangeArrowheads="1"/>
            </p:cNvSpPr>
            <p:nvPr/>
          </p:nvSpPr>
          <p:spPr bwMode="auto">
            <a:xfrm>
              <a:off x="4344" y="1080"/>
              <a:ext cx="480" cy="192"/>
            </a:xfrm>
            <a:prstGeom prst="flowChartTerminator">
              <a:avLst/>
            </a:prstGeom>
            <a:solidFill>
              <a:schemeClr val="accent1"/>
            </a:solidFill>
            <a:ln w="9525">
              <a:solidFill>
                <a:schemeClr val="tx1"/>
              </a:solidFill>
              <a:miter lim="800000"/>
              <a:headEnd/>
              <a:tailEnd/>
            </a:ln>
          </p:spPr>
          <p:txBody>
            <a:bodyPr wrap="none" anchor="ctr">
              <a:prstTxWarp prst="textNoShape">
                <a:avLst/>
              </a:prstTxWarp>
            </a:bodyPr>
            <a:lstStyle/>
            <a:p>
              <a:pPr algn="ctr"/>
              <a:r>
                <a:rPr lang="en-US" altLang="ko-KR" sz="1200">
                  <a:latin typeface="Times" charset="0"/>
                  <a:ea typeface="굴림" charset="-127"/>
                  <a:cs typeface="굴림" charset="-127"/>
                </a:rPr>
                <a:t>Start</a:t>
              </a:r>
              <a:endParaRPr lang="en-US" sz="1200">
                <a:latin typeface="Times" charset="0"/>
              </a:endParaRPr>
            </a:p>
          </p:txBody>
        </p:sp>
        <p:sp>
          <p:nvSpPr>
            <p:cNvPr id="47125" name="AutoShape 4"/>
            <p:cNvSpPr>
              <a:spLocks noChangeArrowheads="1"/>
            </p:cNvSpPr>
            <p:nvPr/>
          </p:nvSpPr>
          <p:spPr bwMode="auto">
            <a:xfrm>
              <a:off x="4176" y="1536"/>
              <a:ext cx="816" cy="240"/>
            </a:xfrm>
            <a:prstGeom prst="flowChartProcess">
              <a:avLst/>
            </a:prstGeom>
            <a:solidFill>
              <a:schemeClr val="accent1"/>
            </a:solidFill>
            <a:ln w="9525">
              <a:solidFill>
                <a:schemeClr val="tx1"/>
              </a:solidFill>
              <a:miter lim="800000"/>
              <a:headEnd/>
              <a:tailEnd/>
            </a:ln>
          </p:spPr>
          <p:txBody>
            <a:bodyPr wrap="none" anchor="ctr">
              <a:prstTxWarp prst="textNoShape">
                <a:avLst/>
              </a:prstTxWarp>
            </a:bodyPr>
            <a:lstStyle/>
            <a:p>
              <a:pPr algn="ctr"/>
              <a:r>
                <a:rPr lang="en-US" altLang="ko-KR" sz="1200">
                  <a:latin typeface="Times" charset="0"/>
                  <a:ea typeface="굴림" charset="-127"/>
                  <a:cs typeface="굴림" charset="-127"/>
                </a:rPr>
                <a:t>Generate random</a:t>
              </a:r>
            </a:p>
            <a:p>
              <a:pPr algn="ctr"/>
              <a:r>
                <a:rPr lang="en-US" altLang="ko-KR" sz="1200">
                  <a:latin typeface="Times" charset="0"/>
                  <a:ea typeface="굴림" charset="-127"/>
                  <a:cs typeface="굴림" charset="-127"/>
                </a:rPr>
                <a:t>number R: U(0,1)</a:t>
              </a:r>
              <a:endParaRPr lang="en-US" sz="1200">
                <a:latin typeface="Times" charset="0"/>
              </a:endParaRPr>
            </a:p>
          </p:txBody>
        </p:sp>
        <p:sp>
          <p:nvSpPr>
            <p:cNvPr id="47126" name="AutoShape 5"/>
            <p:cNvSpPr>
              <a:spLocks noChangeArrowheads="1"/>
            </p:cNvSpPr>
            <p:nvPr/>
          </p:nvSpPr>
          <p:spPr bwMode="auto">
            <a:xfrm>
              <a:off x="4320" y="2064"/>
              <a:ext cx="528" cy="288"/>
            </a:xfrm>
            <a:prstGeom prst="flowChartDecision">
              <a:avLst/>
            </a:prstGeom>
            <a:solidFill>
              <a:schemeClr val="accent1"/>
            </a:solidFill>
            <a:ln w="9525">
              <a:solidFill>
                <a:schemeClr val="tx1"/>
              </a:solidFill>
              <a:miter lim="800000"/>
              <a:headEnd/>
              <a:tailEnd/>
            </a:ln>
          </p:spPr>
          <p:txBody>
            <a:bodyPr wrap="none" anchor="ctr">
              <a:prstTxWarp prst="textNoShape">
                <a:avLst/>
              </a:prstTxWarp>
            </a:bodyPr>
            <a:lstStyle/>
            <a:p>
              <a:pPr algn="ctr"/>
              <a:r>
                <a:rPr lang="en-US" altLang="ko-KR" sz="1200">
                  <a:latin typeface="Times" charset="0"/>
                  <a:ea typeface="굴림" charset="-127"/>
                  <a:cs typeface="굴림" charset="-127"/>
                </a:rPr>
                <a:t>R&gt;pp</a:t>
              </a:r>
              <a:endParaRPr lang="en-US" sz="1200">
                <a:latin typeface="Times" charset="0"/>
              </a:endParaRPr>
            </a:p>
          </p:txBody>
        </p:sp>
        <p:sp>
          <p:nvSpPr>
            <p:cNvPr id="47127" name="AutoShape 6"/>
            <p:cNvSpPr>
              <a:spLocks noChangeArrowheads="1"/>
            </p:cNvSpPr>
            <p:nvPr/>
          </p:nvSpPr>
          <p:spPr bwMode="auto">
            <a:xfrm>
              <a:off x="3552" y="2117"/>
              <a:ext cx="576" cy="173"/>
            </a:xfrm>
            <a:prstGeom prst="flowChartProcess">
              <a:avLst/>
            </a:prstGeom>
            <a:solidFill>
              <a:schemeClr val="accent1"/>
            </a:solidFill>
            <a:ln w="9525">
              <a:solidFill>
                <a:schemeClr val="tx1"/>
              </a:solidFill>
              <a:miter lim="800000"/>
              <a:headEnd/>
              <a:tailEnd/>
            </a:ln>
          </p:spPr>
          <p:txBody>
            <a:bodyPr wrap="none" anchor="ctr">
              <a:prstTxWarp prst="textNoShape">
                <a:avLst/>
              </a:prstTxWarp>
            </a:bodyPr>
            <a:lstStyle/>
            <a:p>
              <a:pPr algn="ctr"/>
              <a:r>
                <a:rPr lang="en-US" altLang="ko-KR" sz="1200">
                  <a:latin typeface="Times" charset="0"/>
                  <a:ea typeface="굴림" charset="-127"/>
                  <a:cs typeface="굴림" charset="-127"/>
                </a:rPr>
                <a:t>Propagation</a:t>
              </a:r>
              <a:endParaRPr lang="en-US" sz="1200">
                <a:latin typeface="Times" charset="0"/>
              </a:endParaRPr>
            </a:p>
          </p:txBody>
        </p:sp>
        <p:sp>
          <p:nvSpPr>
            <p:cNvPr id="47128" name="AutoShape 7"/>
            <p:cNvSpPr>
              <a:spLocks noChangeArrowheads="1"/>
            </p:cNvSpPr>
            <p:nvPr/>
          </p:nvSpPr>
          <p:spPr bwMode="auto">
            <a:xfrm>
              <a:off x="5058" y="2117"/>
              <a:ext cx="633" cy="173"/>
            </a:xfrm>
            <a:prstGeom prst="flowChartProcess">
              <a:avLst/>
            </a:prstGeom>
            <a:solidFill>
              <a:schemeClr val="accent1"/>
            </a:solidFill>
            <a:ln w="9525">
              <a:solidFill>
                <a:schemeClr val="tx1"/>
              </a:solidFill>
              <a:miter lim="800000"/>
              <a:headEnd/>
              <a:tailEnd/>
            </a:ln>
          </p:spPr>
          <p:txBody>
            <a:bodyPr wrap="none" anchor="ctr">
              <a:prstTxWarp prst="textNoShape">
                <a:avLst/>
              </a:prstTxWarp>
            </a:bodyPr>
            <a:lstStyle/>
            <a:p>
              <a:pPr algn="ctr"/>
              <a:r>
                <a:rPr lang="en-US" altLang="ko-KR" sz="1200">
                  <a:latin typeface="Times" charset="0"/>
                  <a:ea typeface="굴림" charset="-127"/>
                  <a:cs typeface="굴림" charset="-127"/>
                </a:rPr>
                <a:t>Termination</a:t>
              </a:r>
              <a:endParaRPr lang="en-US" sz="1200">
                <a:latin typeface="Times" charset="0"/>
              </a:endParaRPr>
            </a:p>
          </p:txBody>
        </p:sp>
        <p:sp>
          <p:nvSpPr>
            <p:cNvPr id="47129" name="AutoShape 8"/>
            <p:cNvSpPr>
              <a:spLocks noChangeArrowheads="1"/>
            </p:cNvSpPr>
            <p:nvPr/>
          </p:nvSpPr>
          <p:spPr bwMode="auto">
            <a:xfrm>
              <a:off x="5058" y="2568"/>
              <a:ext cx="633" cy="173"/>
            </a:xfrm>
            <a:prstGeom prst="flowChartProcess">
              <a:avLst/>
            </a:prstGeom>
            <a:solidFill>
              <a:schemeClr val="accent1"/>
            </a:solidFill>
            <a:ln w="9525">
              <a:solidFill>
                <a:schemeClr val="tx1"/>
              </a:solidFill>
              <a:miter lim="800000"/>
              <a:headEnd/>
              <a:tailEnd/>
            </a:ln>
          </p:spPr>
          <p:txBody>
            <a:bodyPr wrap="none" anchor="ctr">
              <a:prstTxWarp prst="textNoShape">
                <a:avLst/>
              </a:prstTxWarp>
            </a:bodyPr>
            <a:lstStyle/>
            <a:p>
              <a:pPr algn="ctr"/>
              <a:r>
                <a:rPr lang="en-US" altLang="ko-KR" sz="1200">
                  <a:latin typeface="Times" charset="0"/>
                  <a:ea typeface="굴림" charset="-127"/>
                  <a:cs typeface="굴림" charset="-127"/>
                </a:rPr>
                <a:t>Save molecule</a:t>
              </a:r>
              <a:endParaRPr lang="en-US" sz="1200">
                <a:latin typeface="Times" charset="0"/>
              </a:endParaRPr>
            </a:p>
          </p:txBody>
        </p:sp>
        <p:sp>
          <p:nvSpPr>
            <p:cNvPr id="47130" name="AutoShape 9"/>
            <p:cNvSpPr>
              <a:spLocks noChangeArrowheads="1"/>
            </p:cNvSpPr>
            <p:nvPr/>
          </p:nvSpPr>
          <p:spPr bwMode="auto">
            <a:xfrm>
              <a:off x="3072" y="3456"/>
              <a:ext cx="633" cy="173"/>
            </a:xfrm>
            <a:prstGeom prst="flowChartProcess">
              <a:avLst/>
            </a:prstGeom>
            <a:solidFill>
              <a:schemeClr val="accent1"/>
            </a:solidFill>
            <a:ln w="9525">
              <a:solidFill>
                <a:schemeClr val="tx1"/>
              </a:solidFill>
              <a:miter lim="800000"/>
              <a:headEnd/>
              <a:tailEnd/>
            </a:ln>
          </p:spPr>
          <p:txBody>
            <a:bodyPr wrap="none" anchor="ctr">
              <a:prstTxWarp prst="textNoShape">
                <a:avLst/>
              </a:prstTxWarp>
            </a:bodyPr>
            <a:lstStyle/>
            <a:p>
              <a:pPr algn="ctr"/>
              <a:r>
                <a:rPr lang="en-US" altLang="ko-KR" sz="1200">
                  <a:latin typeface="Times" charset="0"/>
                  <a:ea typeface="굴림" charset="-127"/>
                  <a:cs typeface="굴림" charset="-127"/>
                </a:rPr>
                <a:t>Add monomer</a:t>
              </a:r>
              <a:endParaRPr lang="en-US" sz="1200">
                <a:latin typeface="Times" charset="0"/>
              </a:endParaRPr>
            </a:p>
          </p:txBody>
        </p:sp>
        <p:sp>
          <p:nvSpPr>
            <p:cNvPr id="47131" name="AutoShape 10"/>
            <p:cNvSpPr>
              <a:spLocks noChangeArrowheads="1"/>
            </p:cNvSpPr>
            <p:nvPr/>
          </p:nvSpPr>
          <p:spPr bwMode="auto">
            <a:xfrm>
              <a:off x="3834" y="3456"/>
              <a:ext cx="864" cy="173"/>
            </a:xfrm>
            <a:prstGeom prst="flowChartProcess">
              <a:avLst/>
            </a:prstGeom>
            <a:solidFill>
              <a:schemeClr val="accent1"/>
            </a:solidFill>
            <a:ln w="9525">
              <a:solidFill>
                <a:schemeClr val="tx1"/>
              </a:solidFill>
              <a:miter lim="800000"/>
              <a:headEnd/>
              <a:tailEnd/>
            </a:ln>
          </p:spPr>
          <p:txBody>
            <a:bodyPr wrap="none" anchor="ctr">
              <a:prstTxWarp prst="textNoShape">
                <a:avLst/>
              </a:prstTxWarp>
            </a:bodyPr>
            <a:lstStyle/>
            <a:p>
              <a:pPr algn="ctr"/>
              <a:r>
                <a:rPr lang="en-US" altLang="ko-KR" sz="1200">
                  <a:latin typeface="Times" charset="0"/>
                  <a:ea typeface="굴림" charset="-127"/>
                  <a:cs typeface="굴림" charset="-127"/>
                </a:rPr>
                <a:t>Add macromonomer</a:t>
              </a:r>
              <a:endParaRPr lang="en-US" sz="1200">
                <a:latin typeface="Times" charset="0"/>
              </a:endParaRPr>
            </a:p>
          </p:txBody>
        </p:sp>
        <p:sp>
          <p:nvSpPr>
            <p:cNvPr id="47132" name="AutoShape 11"/>
            <p:cNvSpPr>
              <a:spLocks noChangeArrowheads="1"/>
            </p:cNvSpPr>
            <p:nvPr/>
          </p:nvSpPr>
          <p:spPr bwMode="auto">
            <a:xfrm>
              <a:off x="3432" y="2550"/>
              <a:ext cx="816" cy="240"/>
            </a:xfrm>
            <a:prstGeom prst="flowChartProcess">
              <a:avLst/>
            </a:prstGeom>
            <a:solidFill>
              <a:schemeClr val="accent1"/>
            </a:solidFill>
            <a:ln w="9525">
              <a:solidFill>
                <a:schemeClr val="tx1"/>
              </a:solidFill>
              <a:miter lim="800000"/>
              <a:headEnd/>
              <a:tailEnd/>
            </a:ln>
          </p:spPr>
          <p:txBody>
            <a:bodyPr wrap="none" anchor="ctr">
              <a:prstTxWarp prst="textNoShape">
                <a:avLst/>
              </a:prstTxWarp>
            </a:bodyPr>
            <a:lstStyle/>
            <a:p>
              <a:pPr algn="ctr"/>
              <a:r>
                <a:rPr lang="en-US" altLang="ko-KR" sz="1200">
                  <a:latin typeface="Times" charset="0"/>
                  <a:ea typeface="굴림" charset="-127"/>
                  <a:cs typeface="굴림" charset="-127"/>
                </a:rPr>
                <a:t>Generate random</a:t>
              </a:r>
            </a:p>
            <a:p>
              <a:pPr algn="ctr"/>
              <a:r>
                <a:rPr lang="en-US" altLang="ko-KR" sz="1200">
                  <a:latin typeface="Times" charset="0"/>
                  <a:ea typeface="굴림" charset="-127"/>
                  <a:cs typeface="굴림" charset="-127"/>
                </a:rPr>
                <a:t>number R: U(0,1)</a:t>
              </a:r>
              <a:endParaRPr lang="en-US" sz="1200">
                <a:latin typeface="Times" charset="0"/>
              </a:endParaRPr>
            </a:p>
          </p:txBody>
        </p:sp>
        <p:sp>
          <p:nvSpPr>
            <p:cNvPr id="47133" name="AutoShape 12"/>
            <p:cNvSpPr>
              <a:spLocks noChangeArrowheads="1"/>
            </p:cNvSpPr>
            <p:nvPr/>
          </p:nvSpPr>
          <p:spPr bwMode="auto">
            <a:xfrm>
              <a:off x="3576" y="3048"/>
              <a:ext cx="528" cy="288"/>
            </a:xfrm>
            <a:prstGeom prst="flowChartDecision">
              <a:avLst/>
            </a:prstGeom>
            <a:solidFill>
              <a:schemeClr val="accent1"/>
            </a:solidFill>
            <a:ln w="9525">
              <a:solidFill>
                <a:schemeClr val="tx1"/>
              </a:solidFill>
              <a:miter lim="800000"/>
              <a:headEnd/>
              <a:tailEnd/>
            </a:ln>
          </p:spPr>
          <p:txBody>
            <a:bodyPr wrap="none" anchor="ctr">
              <a:prstTxWarp prst="textNoShape">
                <a:avLst/>
              </a:prstTxWarp>
            </a:bodyPr>
            <a:lstStyle/>
            <a:p>
              <a:pPr algn="ctr"/>
              <a:r>
                <a:rPr lang="en-US" altLang="ko-KR" sz="1200">
                  <a:latin typeface="Times" charset="0"/>
                  <a:ea typeface="굴림" charset="-127"/>
                  <a:cs typeface="굴림" charset="-127"/>
                </a:rPr>
                <a:t>R&gt;lp</a:t>
              </a:r>
              <a:endParaRPr lang="en-US" sz="1200">
                <a:latin typeface="Times" charset="0"/>
              </a:endParaRPr>
            </a:p>
          </p:txBody>
        </p:sp>
        <p:sp>
          <p:nvSpPr>
            <p:cNvPr id="47134" name="Line 13"/>
            <p:cNvSpPr>
              <a:spLocks noChangeShapeType="1"/>
            </p:cNvSpPr>
            <p:nvPr/>
          </p:nvSpPr>
          <p:spPr bwMode="auto">
            <a:xfrm>
              <a:off x="4584" y="1284"/>
              <a:ext cx="0" cy="240"/>
            </a:xfrm>
            <a:prstGeom prst="line">
              <a:avLst/>
            </a:prstGeom>
            <a:noFill/>
            <a:ln w="9525">
              <a:solidFill>
                <a:schemeClr val="tx1"/>
              </a:solidFill>
              <a:round/>
              <a:headEnd/>
              <a:tailEnd type="triangle" w="med" len="med"/>
            </a:ln>
          </p:spPr>
          <p:txBody>
            <a:bodyPr>
              <a:prstTxWarp prst="textNoShape">
                <a:avLst/>
              </a:prstTxWarp>
            </a:bodyPr>
            <a:lstStyle/>
            <a:p>
              <a:endParaRPr lang="en-US"/>
            </a:p>
          </p:txBody>
        </p:sp>
        <p:sp>
          <p:nvSpPr>
            <p:cNvPr id="47135" name="Line 14"/>
            <p:cNvSpPr>
              <a:spLocks noChangeShapeType="1"/>
            </p:cNvSpPr>
            <p:nvPr/>
          </p:nvSpPr>
          <p:spPr bwMode="auto">
            <a:xfrm>
              <a:off x="4584" y="1800"/>
              <a:ext cx="0" cy="240"/>
            </a:xfrm>
            <a:prstGeom prst="line">
              <a:avLst/>
            </a:prstGeom>
            <a:noFill/>
            <a:ln w="9525">
              <a:solidFill>
                <a:schemeClr val="tx1"/>
              </a:solidFill>
              <a:round/>
              <a:headEnd/>
              <a:tailEnd type="triangle" w="med" len="med"/>
            </a:ln>
          </p:spPr>
          <p:txBody>
            <a:bodyPr>
              <a:prstTxWarp prst="textNoShape">
                <a:avLst/>
              </a:prstTxWarp>
            </a:bodyPr>
            <a:lstStyle/>
            <a:p>
              <a:endParaRPr lang="en-US"/>
            </a:p>
          </p:txBody>
        </p:sp>
        <p:sp>
          <p:nvSpPr>
            <p:cNvPr id="47136" name="Line 15"/>
            <p:cNvSpPr>
              <a:spLocks noChangeShapeType="1"/>
            </p:cNvSpPr>
            <p:nvPr/>
          </p:nvSpPr>
          <p:spPr bwMode="auto">
            <a:xfrm>
              <a:off x="4870" y="2204"/>
              <a:ext cx="173" cy="0"/>
            </a:xfrm>
            <a:prstGeom prst="line">
              <a:avLst/>
            </a:prstGeom>
            <a:noFill/>
            <a:ln w="9525">
              <a:solidFill>
                <a:schemeClr val="tx1"/>
              </a:solidFill>
              <a:round/>
              <a:headEnd/>
              <a:tailEnd type="triangle" w="med" len="med"/>
            </a:ln>
          </p:spPr>
          <p:txBody>
            <a:bodyPr>
              <a:prstTxWarp prst="textNoShape">
                <a:avLst/>
              </a:prstTxWarp>
            </a:bodyPr>
            <a:lstStyle/>
            <a:p>
              <a:endParaRPr lang="en-US"/>
            </a:p>
          </p:txBody>
        </p:sp>
        <p:sp>
          <p:nvSpPr>
            <p:cNvPr id="47137" name="Line 16"/>
            <p:cNvSpPr>
              <a:spLocks noChangeShapeType="1"/>
            </p:cNvSpPr>
            <p:nvPr/>
          </p:nvSpPr>
          <p:spPr bwMode="auto">
            <a:xfrm rot="10800000">
              <a:off x="4137" y="2204"/>
              <a:ext cx="173" cy="0"/>
            </a:xfrm>
            <a:prstGeom prst="line">
              <a:avLst/>
            </a:prstGeom>
            <a:noFill/>
            <a:ln w="9525">
              <a:solidFill>
                <a:schemeClr val="tx1"/>
              </a:solidFill>
              <a:round/>
              <a:headEnd/>
              <a:tailEnd type="triangle" w="med" len="med"/>
            </a:ln>
          </p:spPr>
          <p:txBody>
            <a:bodyPr>
              <a:prstTxWarp prst="textNoShape">
                <a:avLst/>
              </a:prstTxWarp>
            </a:bodyPr>
            <a:lstStyle/>
            <a:p>
              <a:endParaRPr lang="en-US"/>
            </a:p>
          </p:txBody>
        </p:sp>
        <p:sp>
          <p:nvSpPr>
            <p:cNvPr id="47138" name="Text Box 17"/>
            <p:cNvSpPr txBox="1">
              <a:spLocks noChangeArrowheads="1"/>
            </p:cNvSpPr>
            <p:nvPr/>
          </p:nvSpPr>
          <p:spPr bwMode="auto">
            <a:xfrm>
              <a:off x="4128" y="2016"/>
              <a:ext cx="240" cy="154"/>
            </a:xfrm>
            <a:prstGeom prst="rect">
              <a:avLst/>
            </a:prstGeom>
            <a:noFill/>
            <a:ln w="9525">
              <a:noFill/>
              <a:miter lim="800000"/>
              <a:headEnd/>
              <a:tailEnd/>
            </a:ln>
          </p:spPr>
          <p:txBody>
            <a:bodyPr>
              <a:prstTxWarp prst="textNoShape">
                <a:avLst/>
              </a:prstTxWarp>
              <a:spAutoFit/>
            </a:bodyPr>
            <a:lstStyle/>
            <a:p>
              <a:pPr>
                <a:spcBef>
                  <a:spcPct val="50000"/>
                </a:spcBef>
              </a:pPr>
              <a:r>
                <a:rPr lang="en-US" altLang="ko-KR" sz="1000">
                  <a:solidFill>
                    <a:srgbClr val="FF0066"/>
                  </a:solidFill>
                  <a:latin typeface="Times" charset="0"/>
                  <a:ea typeface="굴림" charset="-127"/>
                  <a:cs typeface="굴림" charset="-127"/>
                </a:rPr>
                <a:t>NO</a:t>
              </a:r>
              <a:endParaRPr lang="en-US" sz="1000">
                <a:solidFill>
                  <a:srgbClr val="FF0066"/>
                </a:solidFill>
                <a:latin typeface="Times" charset="0"/>
              </a:endParaRPr>
            </a:p>
          </p:txBody>
        </p:sp>
        <p:sp>
          <p:nvSpPr>
            <p:cNvPr id="47139" name="Text Box 18"/>
            <p:cNvSpPr txBox="1">
              <a:spLocks noChangeArrowheads="1"/>
            </p:cNvSpPr>
            <p:nvPr/>
          </p:nvSpPr>
          <p:spPr bwMode="auto">
            <a:xfrm>
              <a:off x="4800" y="2016"/>
              <a:ext cx="288" cy="154"/>
            </a:xfrm>
            <a:prstGeom prst="rect">
              <a:avLst/>
            </a:prstGeom>
            <a:noFill/>
            <a:ln w="9525">
              <a:noFill/>
              <a:miter lim="800000"/>
              <a:headEnd/>
              <a:tailEnd/>
            </a:ln>
          </p:spPr>
          <p:txBody>
            <a:bodyPr>
              <a:prstTxWarp prst="textNoShape">
                <a:avLst/>
              </a:prstTxWarp>
              <a:spAutoFit/>
            </a:bodyPr>
            <a:lstStyle/>
            <a:p>
              <a:pPr>
                <a:spcBef>
                  <a:spcPct val="50000"/>
                </a:spcBef>
              </a:pPr>
              <a:r>
                <a:rPr lang="en-US" altLang="ko-KR" sz="1000">
                  <a:solidFill>
                    <a:srgbClr val="FF0066"/>
                  </a:solidFill>
                  <a:latin typeface="Times" charset="0"/>
                  <a:ea typeface="굴림" charset="-127"/>
                  <a:cs typeface="굴림" charset="-127"/>
                </a:rPr>
                <a:t>YES</a:t>
              </a:r>
              <a:endParaRPr lang="en-US" sz="1000">
                <a:solidFill>
                  <a:srgbClr val="FF0066"/>
                </a:solidFill>
                <a:latin typeface="Times" charset="0"/>
              </a:endParaRPr>
            </a:p>
          </p:txBody>
        </p:sp>
        <p:sp>
          <p:nvSpPr>
            <p:cNvPr id="47140" name="Line 19"/>
            <p:cNvSpPr>
              <a:spLocks noChangeShapeType="1"/>
            </p:cNvSpPr>
            <p:nvPr/>
          </p:nvSpPr>
          <p:spPr bwMode="auto">
            <a:xfrm>
              <a:off x="3840" y="2304"/>
              <a:ext cx="0" cy="240"/>
            </a:xfrm>
            <a:prstGeom prst="line">
              <a:avLst/>
            </a:prstGeom>
            <a:noFill/>
            <a:ln w="9525">
              <a:solidFill>
                <a:schemeClr val="tx1"/>
              </a:solidFill>
              <a:round/>
              <a:headEnd/>
              <a:tailEnd type="triangle" w="med" len="med"/>
            </a:ln>
          </p:spPr>
          <p:txBody>
            <a:bodyPr>
              <a:prstTxWarp prst="textNoShape">
                <a:avLst/>
              </a:prstTxWarp>
            </a:bodyPr>
            <a:lstStyle/>
            <a:p>
              <a:endParaRPr lang="en-US"/>
            </a:p>
          </p:txBody>
        </p:sp>
        <p:sp>
          <p:nvSpPr>
            <p:cNvPr id="47141" name="Line 20"/>
            <p:cNvSpPr>
              <a:spLocks noChangeShapeType="1"/>
            </p:cNvSpPr>
            <p:nvPr/>
          </p:nvSpPr>
          <p:spPr bwMode="auto">
            <a:xfrm>
              <a:off x="5376" y="2304"/>
              <a:ext cx="0" cy="240"/>
            </a:xfrm>
            <a:prstGeom prst="line">
              <a:avLst/>
            </a:prstGeom>
            <a:noFill/>
            <a:ln w="9525">
              <a:solidFill>
                <a:schemeClr val="tx1"/>
              </a:solidFill>
              <a:round/>
              <a:headEnd/>
              <a:tailEnd type="triangle" w="med" len="med"/>
            </a:ln>
          </p:spPr>
          <p:txBody>
            <a:bodyPr>
              <a:prstTxWarp prst="textNoShape">
                <a:avLst/>
              </a:prstTxWarp>
            </a:bodyPr>
            <a:lstStyle/>
            <a:p>
              <a:endParaRPr lang="en-US"/>
            </a:p>
          </p:txBody>
        </p:sp>
        <p:sp>
          <p:nvSpPr>
            <p:cNvPr id="47142" name="Line 21"/>
            <p:cNvSpPr>
              <a:spLocks noChangeShapeType="1"/>
            </p:cNvSpPr>
            <p:nvPr/>
          </p:nvSpPr>
          <p:spPr bwMode="auto">
            <a:xfrm>
              <a:off x="3840" y="2784"/>
              <a:ext cx="0" cy="240"/>
            </a:xfrm>
            <a:prstGeom prst="line">
              <a:avLst/>
            </a:prstGeom>
            <a:noFill/>
            <a:ln w="9525">
              <a:solidFill>
                <a:schemeClr val="tx1"/>
              </a:solidFill>
              <a:round/>
              <a:headEnd/>
              <a:tailEnd type="triangle" w="med" len="med"/>
            </a:ln>
          </p:spPr>
          <p:txBody>
            <a:bodyPr>
              <a:prstTxWarp prst="textNoShape">
                <a:avLst/>
              </a:prstTxWarp>
            </a:bodyPr>
            <a:lstStyle/>
            <a:p>
              <a:endParaRPr lang="en-US"/>
            </a:p>
          </p:txBody>
        </p:sp>
        <p:sp>
          <p:nvSpPr>
            <p:cNvPr id="47143" name="Line 22"/>
            <p:cNvSpPr>
              <a:spLocks noChangeShapeType="1"/>
            </p:cNvSpPr>
            <p:nvPr/>
          </p:nvSpPr>
          <p:spPr bwMode="auto">
            <a:xfrm rot="10800000">
              <a:off x="3397" y="3192"/>
              <a:ext cx="173" cy="0"/>
            </a:xfrm>
            <a:prstGeom prst="line">
              <a:avLst/>
            </a:prstGeom>
            <a:noFill/>
            <a:ln w="9525">
              <a:solidFill>
                <a:schemeClr val="tx1"/>
              </a:solidFill>
              <a:round/>
              <a:headEnd/>
              <a:tailEnd/>
            </a:ln>
          </p:spPr>
          <p:txBody>
            <a:bodyPr>
              <a:prstTxWarp prst="textNoShape">
                <a:avLst/>
              </a:prstTxWarp>
            </a:bodyPr>
            <a:lstStyle/>
            <a:p>
              <a:endParaRPr lang="en-US"/>
            </a:p>
          </p:txBody>
        </p:sp>
        <p:sp>
          <p:nvSpPr>
            <p:cNvPr id="47144" name="Text Box 23"/>
            <p:cNvSpPr txBox="1">
              <a:spLocks noChangeArrowheads="1"/>
            </p:cNvSpPr>
            <p:nvPr/>
          </p:nvSpPr>
          <p:spPr bwMode="auto">
            <a:xfrm>
              <a:off x="3390" y="3030"/>
              <a:ext cx="240" cy="154"/>
            </a:xfrm>
            <a:prstGeom prst="rect">
              <a:avLst/>
            </a:prstGeom>
            <a:noFill/>
            <a:ln w="9525">
              <a:noFill/>
              <a:miter lim="800000"/>
              <a:headEnd/>
              <a:tailEnd/>
            </a:ln>
          </p:spPr>
          <p:txBody>
            <a:bodyPr>
              <a:prstTxWarp prst="textNoShape">
                <a:avLst/>
              </a:prstTxWarp>
              <a:spAutoFit/>
            </a:bodyPr>
            <a:lstStyle/>
            <a:p>
              <a:pPr>
                <a:spcBef>
                  <a:spcPct val="50000"/>
                </a:spcBef>
              </a:pPr>
              <a:r>
                <a:rPr lang="en-US" altLang="ko-KR" sz="1000">
                  <a:solidFill>
                    <a:srgbClr val="FF0066"/>
                  </a:solidFill>
                  <a:latin typeface="Times" charset="0"/>
                  <a:ea typeface="굴림" charset="-127"/>
                  <a:cs typeface="굴림" charset="-127"/>
                </a:rPr>
                <a:t>NO</a:t>
              </a:r>
              <a:endParaRPr lang="en-US" sz="1000">
                <a:solidFill>
                  <a:srgbClr val="FF0066"/>
                </a:solidFill>
                <a:latin typeface="Times" charset="0"/>
              </a:endParaRPr>
            </a:p>
          </p:txBody>
        </p:sp>
        <p:sp>
          <p:nvSpPr>
            <p:cNvPr id="47145" name="Line 24"/>
            <p:cNvSpPr>
              <a:spLocks noChangeShapeType="1"/>
            </p:cNvSpPr>
            <p:nvPr/>
          </p:nvSpPr>
          <p:spPr bwMode="auto">
            <a:xfrm>
              <a:off x="4098" y="3192"/>
              <a:ext cx="173" cy="0"/>
            </a:xfrm>
            <a:prstGeom prst="line">
              <a:avLst/>
            </a:prstGeom>
            <a:noFill/>
            <a:ln w="9525">
              <a:solidFill>
                <a:schemeClr val="tx1"/>
              </a:solidFill>
              <a:round/>
              <a:headEnd/>
              <a:tailEnd/>
            </a:ln>
          </p:spPr>
          <p:txBody>
            <a:bodyPr>
              <a:prstTxWarp prst="textNoShape">
                <a:avLst/>
              </a:prstTxWarp>
            </a:bodyPr>
            <a:lstStyle/>
            <a:p>
              <a:endParaRPr lang="en-US"/>
            </a:p>
          </p:txBody>
        </p:sp>
        <p:sp>
          <p:nvSpPr>
            <p:cNvPr id="47146" name="Text Box 25"/>
            <p:cNvSpPr txBox="1">
              <a:spLocks noChangeArrowheads="1"/>
            </p:cNvSpPr>
            <p:nvPr/>
          </p:nvSpPr>
          <p:spPr bwMode="auto">
            <a:xfrm>
              <a:off x="4032" y="3030"/>
              <a:ext cx="288" cy="154"/>
            </a:xfrm>
            <a:prstGeom prst="rect">
              <a:avLst/>
            </a:prstGeom>
            <a:noFill/>
            <a:ln w="9525">
              <a:noFill/>
              <a:miter lim="800000"/>
              <a:headEnd/>
              <a:tailEnd/>
            </a:ln>
          </p:spPr>
          <p:txBody>
            <a:bodyPr>
              <a:prstTxWarp prst="textNoShape">
                <a:avLst/>
              </a:prstTxWarp>
              <a:spAutoFit/>
            </a:bodyPr>
            <a:lstStyle/>
            <a:p>
              <a:pPr>
                <a:spcBef>
                  <a:spcPct val="50000"/>
                </a:spcBef>
              </a:pPr>
              <a:r>
                <a:rPr lang="en-US" altLang="ko-KR" sz="1000">
                  <a:solidFill>
                    <a:srgbClr val="FF0066"/>
                  </a:solidFill>
                  <a:latin typeface="Times" charset="0"/>
                  <a:ea typeface="굴림" charset="-127"/>
                  <a:cs typeface="굴림" charset="-127"/>
                </a:rPr>
                <a:t>YES</a:t>
              </a:r>
              <a:endParaRPr lang="en-US" sz="1000">
                <a:solidFill>
                  <a:srgbClr val="FF0066"/>
                </a:solidFill>
                <a:latin typeface="Times" charset="0"/>
              </a:endParaRPr>
            </a:p>
          </p:txBody>
        </p:sp>
        <p:sp>
          <p:nvSpPr>
            <p:cNvPr id="47147" name="Line 26"/>
            <p:cNvSpPr>
              <a:spLocks noChangeShapeType="1"/>
            </p:cNvSpPr>
            <p:nvPr/>
          </p:nvSpPr>
          <p:spPr bwMode="auto">
            <a:xfrm>
              <a:off x="3396" y="3192"/>
              <a:ext cx="0" cy="240"/>
            </a:xfrm>
            <a:prstGeom prst="line">
              <a:avLst/>
            </a:prstGeom>
            <a:noFill/>
            <a:ln w="9525">
              <a:solidFill>
                <a:schemeClr val="tx1"/>
              </a:solidFill>
              <a:round/>
              <a:headEnd/>
              <a:tailEnd type="triangle" w="med" len="med"/>
            </a:ln>
          </p:spPr>
          <p:txBody>
            <a:bodyPr>
              <a:prstTxWarp prst="textNoShape">
                <a:avLst/>
              </a:prstTxWarp>
            </a:bodyPr>
            <a:lstStyle/>
            <a:p>
              <a:endParaRPr lang="en-US"/>
            </a:p>
          </p:txBody>
        </p:sp>
        <p:sp>
          <p:nvSpPr>
            <p:cNvPr id="47148" name="Line 27"/>
            <p:cNvSpPr>
              <a:spLocks noChangeShapeType="1"/>
            </p:cNvSpPr>
            <p:nvPr/>
          </p:nvSpPr>
          <p:spPr bwMode="auto">
            <a:xfrm>
              <a:off x="4266" y="3192"/>
              <a:ext cx="0" cy="240"/>
            </a:xfrm>
            <a:prstGeom prst="line">
              <a:avLst/>
            </a:prstGeom>
            <a:noFill/>
            <a:ln w="9525">
              <a:solidFill>
                <a:schemeClr val="tx1"/>
              </a:solidFill>
              <a:round/>
              <a:headEnd/>
              <a:tailEnd type="triangle" w="med" len="med"/>
            </a:ln>
          </p:spPr>
          <p:txBody>
            <a:bodyPr>
              <a:prstTxWarp prst="textNoShape">
                <a:avLst/>
              </a:prstTxWarp>
            </a:bodyPr>
            <a:lstStyle/>
            <a:p>
              <a:endParaRPr lang="en-US"/>
            </a:p>
          </p:txBody>
        </p:sp>
        <p:sp>
          <p:nvSpPr>
            <p:cNvPr id="47149" name="Line 28"/>
            <p:cNvSpPr>
              <a:spLocks noChangeShapeType="1"/>
            </p:cNvSpPr>
            <p:nvPr/>
          </p:nvSpPr>
          <p:spPr bwMode="auto">
            <a:xfrm>
              <a:off x="3402" y="3630"/>
              <a:ext cx="0" cy="144"/>
            </a:xfrm>
            <a:prstGeom prst="line">
              <a:avLst/>
            </a:prstGeom>
            <a:noFill/>
            <a:ln w="9525">
              <a:solidFill>
                <a:schemeClr val="tx1"/>
              </a:solidFill>
              <a:round/>
              <a:headEnd/>
              <a:tailEnd type="triangle" w="med" len="med"/>
            </a:ln>
          </p:spPr>
          <p:txBody>
            <a:bodyPr>
              <a:prstTxWarp prst="textNoShape">
                <a:avLst/>
              </a:prstTxWarp>
            </a:bodyPr>
            <a:lstStyle/>
            <a:p>
              <a:endParaRPr lang="en-US"/>
            </a:p>
          </p:txBody>
        </p:sp>
        <p:sp>
          <p:nvSpPr>
            <p:cNvPr id="47150" name="Line 29"/>
            <p:cNvSpPr>
              <a:spLocks noChangeShapeType="1"/>
            </p:cNvSpPr>
            <p:nvPr/>
          </p:nvSpPr>
          <p:spPr bwMode="auto">
            <a:xfrm>
              <a:off x="4266" y="3636"/>
              <a:ext cx="0" cy="144"/>
            </a:xfrm>
            <a:prstGeom prst="line">
              <a:avLst/>
            </a:prstGeom>
            <a:noFill/>
            <a:ln w="9525">
              <a:solidFill>
                <a:schemeClr val="tx1"/>
              </a:solidFill>
              <a:round/>
              <a:headEnd/>
              <a:tailEnd type="triangle" w="med" len="med"/>
            </a:ln>
          </p:spPr>
          <p:txBody>
            <a:bodyPr>
              <a:prstTxWarp prst="textNoShape">
                <a:avLst/>
              </a:prstTxWarp>
            </a:bodyPr>
            <a:lstStyle/>
            <a:p>
              <a:endParaRPr lang="en-US"/>
            </a:p>
          </p:txBody>
        </p:sp>
        <p:sp>
          <p:nvSpPr>
            <p:cNvPr id="47151" name="Line 30"/>
            <p:cNvSpPr>
              <a:spLocks noChangeShapeType="1"/>
            </p:cNvSpPr>
            <p:nvPr/>
          </p:nvSpPr>
          <p:spPr bwMode="auto">
            <a:xfrm>
              <a:off x="2928" y="3774"/>
              <a:ext cx="1344" cy="0"/>
            </a:xfrm>
            <a:prstGeom prst="line">
              <a:avLst/>
            </a:prstGeom>
            <a:noFill/>
            <a:ln w="9525">
              <a:solidFill>
                <a:schemeClr val="tx1"/>
              </a:solidFill>
              <a:round/>
              <a:headEnd/>
              <a:tailEnd/>
            </a:ln>
          </p:spPr>
          <p:txBody>
            <a:bodyPr>
              <a:prstTxWarp prst="textNoShape">
                <a:avLst/>
              </a:prstTxWarp>
            </a:bodyPr>
            <a:lstStyle/>
            <a:p>
              <a:endParaRPr lang="en-US"/>
            </a:p>
          </p:txBody>
        </p:sp>
        <p:sp>
          <p:nvSpPr>
            <p:cNvPr id="47152" name="Line 31"/>
            <p:cNvSpPr>
              <a:spLocks noChangeShapeType="1"/>
            </p:cNvSpPr>
            <p:nvPr/>
          </p:nvSpPr>
          <p:spPr bwMode="auto">
            <a:xfrm>
              <a:off x="2928" y="1662"/>
              <a:ext cx="0" cy="2112"/>
            </a:xfrm>
            <a:prstGeom prst="line">
              <a:avLst/>
            </a:prstGeom>
            <a:noFill/>
            <a:ln w="9525">
              <a:solidFill>
                <a:schemeClr val="tx1"/>
              </a:solidFill>
              <a:round/>
              <a:headEnd/>
              <a:tailEnd/>
            </a:ln>
          </p:spPr>
          <p:txBody>
            <a:bodyPr>
              <a:prstTxWarp prst="textNoShape">
                <a:avLst/>
              </a:prstTxWarp>
            </a:bodyPr>
            <a:lstStyle/>
            <a:p>
              <a:endParaRPr lang="en-US"/>
            </a:p>
          </p:txBody>
        </p:sp>
        <p:sp>
          <p:nvSpPr>
            <p:cNvPr id="47153" name="Line 32"/>
            <p:cNvSpPr>
              <a:spLocks noChangeShapeType="1"/>
            </p:cNvSpPr>
            <p:nvPr/>
          </p:nvSpPr>
          <p:spPr bwMode="auto">
            <a:xfrm>
              <a:off x="2928" y="1668"/>
              <a:ext cx="1248" cy="0"/>
            </a:xfrm>
            <a:prstGeom prst="line">
              <a:avLst/>
            </a:prstGeom>
            <a:noFill/>
            <a:ln w="9525">
              <a:solidFill>
                <a:schemeClr val="tx1"/>
              </a:solidFill>
              <a:round/>
              <a:headEnd/>
              <a:tailEnd type="triangle" w="med" len="med"/>
            </a:ln>
          </p:spPr>
          <p:txBody>
            <a:bodyPr>
              <a:prstTxWarp prst="textNoShape">
                <a:avLst/>
              </a:prstTxWarp>
            </a:bodyPr>
            <a:lstStyle/>
            <a:p>
              <a:endParaRPr lang="en-US"/>
            </a:p>
          </p:txBody>
        </p:sp>
      </p:grpSp>
      <p:sp>
        <p:nvSpPr>
          <p:cNvPr id="47113" name="Text Box 37"/>
          <p:cNvSpPr txBox="1">
            <a:spLocks noChangeArrowheads="1"/>
          </p:cNvSpPr>
          <p:nvPr/>
        </p:nvSpPr>
        <p:spPr bwMode="auto">
          <a:xfrm>
            <a:off x="1822450" y="1868488"/>
            <a:ext cx="1447800" cy="273050"/>
          </a:xfrm>
          <a:prstGeom prst="rect">
            <a:avLst/>
          </a:prstGeom>
          <a:noFill/>
          <a:ln w="9525">
            <a:noFill/>
            <a:miter lim="800000"/>
            <a:headEnd/>
            <a:tailEnd/>
          </a:ln>
        </p:spPr>
        <p:txBody>
          <a:bodyPr>
            <a:prstTxWarp prst="textNoShape">
              <a:avLst/>
            </a:prstTxWarp>
            <a:spAutoFit/>
          </a:bodyPr>
          <a:lstStyle/>
          <a:p>
            <a:pPr>
              <a:spcBef>
                <a:spcPct val="50000"/>
              </a:spcBef>
            </a:pPr>
            <a:r>
              <a:rPr lang="en-US" altLang="ko-KR" sz="1200">
                <a:latin typeface="Times" charset="0"/>
                <a:ea typeface="굴림" charset="-127"/>
                <a:cs typeface="굴림" charset="-127"/>
              </a:rPr>
              <a:t>monomer addition</a:t>
            </a:r>
            <a:endParaRPr lang="en-US" sz="1200">
              <a:latin typeface="Times" charset="0"/>
            </a:endParaRPr>
          </a:p>
        </p:txBody>
      </p:sp>
      <p:sp>
        <p:nvSpPr>
          <p:cNvPr id="47114" name="Text Box 38"/>
          <p:cNvSpPr txBox="1">
            <a:spLocks noChangeArrowheads="1"/>
          </p:cNvSpPr>
          <p:nvPr/>
        </p:nvSpPr>
        <p:spPr bwMode="auto">
          <a:xfrm>
            <a:off x="1519238" y="2617788"/>
            <a:ext cx="2259012" cy="277812"/>
          </a:xfrm>
          <a:prstGeom prst="rect">
            <a:avLst/>
          </a:prstGeom>
          <a:noFill/>
          <a:ln w="9525">
            <a:noFill/>
            <a:miter lim="800000"/>
            <a:headEnd/>
            <a:tailEnd/>
          </a:ln>
        </p:spPr>
        <p:txBody>
          <a:bodyPr>
            <a:prstTxWarp prst="textNoShape">
              <a:avLst/>
            </a:prstTxWarp>
            <a:spAutoFit/>
          </a:bodyPr>
          <a:lstStyle/>
          <a:p>
            <a:pPr>
              <a:spcBef>
                <a:spcPct val="50000"/>
              </a:spcBef>
            </a:pPr>
            <a:r>
              <a:rPr lang="en-US" altLang="ko-KR" sz="1200">
                <a:latin typeface="Times" charset="0"/>
                <a:ea typeface="굴림" charset="-127"/>
                <a:cs typeface="굴림" charset="-127"/>
              </a:rPr>
              <a:t>addition of unsaturated chain</a:t>
            </a:r>
            <a:endParaRPr lang="en-US" sz="1200">
              <a:latin typeface="Times" charset="0"/>
            </a:endParaRPr>
          </a:p>
        </p:txBody>
      </p:sp>
      <p:sp>
        <p:nvSpPr>
          <p:cNvPr id="47115" name="Text Box 39"/>
          <p:cNvSpPr txBox="1">
            <a:spLocks noChangeArrowheads="1"/>
          </p:cNvSpPr>
          <p:nvPr/>
        </p:nvSpPr>
        <p:spPr bwMode="auto">
          <a:xfrm>
            <a:off x="1365250" y="3348038"/>
            <a:ext cx="2647950" cy="276225"/>
          </a:xfrm>
          <a:prstGeom prst="rect">
            <a:avLst/>
          </a:prstGeom>
          <a:noFill/>
          <a:ln w="9525">
            <a:noFill/>
            <a:miter lim="800000"/>
            <a:headEnd/>
            <a:tailEnd/>
          </a:ln>
        </p:spPr>
        <p:txBody>
          <a:bodyPr>
            <a:prstTxWarp prst="textNoShape">
              <a:avLst/>
            </a:prstTxWarp>
            <a:spAutoFit/>
          </a:bodyPr>
          <a:lstStyle/>
          <a:p>
            <a:pPr>
              <a:spcBef>
                <a:spcPct val="50000"/>
              </a:spcBef>
            </a:pPr>
            <a:r>
              <a:rPr lang="en-US" altLang="ko-KR" sz="1200">
                <a:latin typeface="Times" charset="0"/>
                <a:ea typeface="굴림" charset="-127"/>
                <a:cs typeface="굴림" charset="-127"/>
              </a:rPr>
              <a:t>generation of dead structured chain</a:t>
            </a:r>
            <a:endParaRPr lang="en-US" sz="1200">
              <a:latin typeface="Times" charset="0"/>
            </a:endParaRPr>
          </a:p>
        </p:txBody>
      </p:sp>
      <p:sp>
        <p:nvSpPr>
          <p:cNvPr id="47116" name="Text Box 40"/>
          <p:cNvSpPr txBox="1">
            <a:spLocks noChangeArrowheads="1"/>
          </p:cNvSpPr>
          <p:nvPr/>
        </p:nvSpPr>
        <p:spPr bwMode="auto">
          <a:xfrm>
            <a:off x="1682750" y="4170363"/>
            <a:ext cx="2095500" cy="276225"/>
          </a:xfrm>
          <a:prstGeom prst="rect">
            <a:avLst/>
          </a:prstGeom>
          <a:noFill/>
          <a:ln w="9525">
            <a:noFill/>
            <a:miter lim="800000"/>
            <a:headEnd/>
            <a:tailEnd/>
          </a:ln>
        </p:spPr>
        <p:txBody>
          <a:bodyPr>
            <a:prstTxWarp prst="textNoShape">
              <a:avLst/>
            </a:prstTxWarp>
            <a:spAutoFit/>
          </a:bodyPr>
          <a:lstStyle/>
          <a:p>
            <a:pPr>
              <a:spcBef>
                <a:spcPct val="50000"/>
              </a:spcBef>
            </a:pPr>
            <a:r>
              <a:rPr lang="en-US" altLang="ko-KR" sz="1200">
                <a:latin typeface="Times" charset="0"/>
                <a:ea typeface="굴림" charset="-127"/>
                <a:cs typeface="굴림" charset="-127"/>
              </a:rPr>
              <a:t>-hydride elimination</a:t>
            </a:r>
            <a:endParaRPr lang="en-US" sz="1200">
              <a:latin typeface="Times" charset="0"/>
            </a:endParaRPr>
          </a:p>
        </p:txBody>
      </p:sp>
      <p:sp>
        <p:nvSpPr>
          <p:cNvPr id="47117" name="Text Box 41"/>
          <p:cNvSpPr txBox="1">
            <a:spLocks noChangeArrowheads="1"/>
          </p:cNvSpPr>
          <p:nvPr/>
        </p:nvSpPr>
        <p:spPr bwMode="auto">
          <a:xfrm>
            <a:off x="1193800" y="684213"/>
            <a:ext cx="2819400" cy="581025"/>
          </a:xfrm>
          <a:prstGeom prst="rect">
            <a:avLst/>
          </a:prstGeom>
          <a:solidFill>
            <a:srgbClr val="FFFF00"/>
          </a:solidFill>
          <a:ln w="9525">
            <a:noFill/>
            <a:miter lim="800000"/>
            <a:headEnd/>
            <a:tailEnd/>
          </a:ln>
        </p:spPr>
        <p:txBody>
          <a:bodyPr>
            <a:prstTxWarp prst="textNoShape">
              <a:avLst/>
            </a:prstTxWarp>
            <a:spAutoFit/>
          </a:bodyPr>
          <a:lstStyle/>
          <a:p>
            <a:pPr algn="ctr">
              <a:spcBef>
                <a:spcPct val="50000"/>
              </a:spcBef>
            </a:pPr>
            <a:r>
              <a:rPr lang="en-US" altLang="ko-KR" sz="1600">
                <a:solidFill>
                  <a:srgbClr val="0000FF"/>
                </a:solidFill>
                <a:latin typeface="Times" charset="0"/>
                <a:ea typeface="굴림" charset="-127"/>
                <a:cs typeface="굴림" charset="-127"/>
              </a:rPr>
              <a:t>Reaction kinetics of LCB PE using single-site catalyst</a:t>
            </a:r>
            <a:endParaRPr lang="en-US" sz="1600">
              <a:solidFill>
                <a:srgbClr val="0000FF"/>
              </a:solidFill>
              <a:latin typeface="Times" charset="0"/>
            </a:endParaRPr>
          </a:p>
        </p:txBody>
      </p:sp>
      <p:sp>
        <p:nvSpPr>
          <p:cNvPr id="47118" name="Text Box 42"/>
          <p:cNvSpPr txBox="1">
            <a:spLocks noChangeArrowheads="1"/>
          </p:cNvSpPr>
          <p:nvPr/>
        </p:nvSpPr>
        <p:spPr bwMode="auto">
          <a:xfrm>
            <a:off x="5562600" y="533400"/>
            <a:ext cx="2819400" cy="825500"/>
          </a:xfrm>
          <a:prstGeom prst="rect">
            <a:avLst/>
          </a:prstGeom>
          <a:solidFill>
            <a:srgbClr val="FFFF00"/>
          </a:solidFill>
          <a:ln w="9525">
            <a:noFill/>
            <a:miter lim="800000"/>
            <a:headEnd/>
            <a:tailEnd/>
          </a:ln>
        </p:spPr>
        <p:txBody>
          <a:bodyPr>
            <a:prstTxWarp prst="textNoShape">
              <a:avLst/>
            </a:prstTxWarp>
            <a:spAutoFit/>
          </a:bodyPr>
          <a:lstStyle/>
          <a:p>
            <a:pPr algn="ctr">
              <a:spcBef>
                <a:spcPct val="50000"/>
              </a:spcBef>
            </a:pPr>
            <a:r>
              <a:rPr lang="en-US" altLang="ko-KR" sz="1600">
                <a:solidFill>
                  <a:srgbClr val="0000FF"/>
                </a:solidFill>
                <a:latin typeface="Times" charset="0"/>
                <a:ea typeface="굴림" charset="-127"/>
                <a:cs typeface="굴림" charset="-127"/>
              </a:rPr>
              <a:t>Algorithm for Monte Carlo simulation of LCB PE using single-site catalyst</a:t>
            </a:r>
            <a:endParaRPr lang="en-US" sz="1600">
              <a:solidFill>
                <a:srgbClr val="0000FF"/>
              </a:solidFill>
              <a:latin typeface="Times" charset="0"/>
            </a:endParaRPr>
          </a:p>
        </p:txBody>
      </p:sp>
      <p:sp>
        <p:nvSpPr>
          <p:cNvPr id="47119" name="Text Box 45"/>
          <p:cNvSpPr txBox="1">
            <a:spLocks noChangeArrowheads="1"/>
          </p:cNvSpPr>
          <p:nvPr/>
        </p:nvSpPr>
        <p:spPr bwMode="auto">
          <a:xfrm>
            <a:off x="1298575" y="4846638"/>
            <a:ext cx="2590800" cy="339725"/>
          </a:xfrm>
          <a:prstGeom prst="rect">
            <a:avLst/>
          </a:prstGeom>
          <a:solidFill>
            <a:srgbClr val="FFFF00"/>
          </a:solidFill>
          <a:ln w="9525">
            <a:noFill/>
            <a:miter lim="800000"/>
            <a:headEnd/>
            <a:tailEnd/>
          </a:ln>
        </p:spPr>
        <p:txBody>
          <a:bodyPr>
            <a:prstTxWarp prst="textNoShape">
              <a:avLst/>
            </a:prstTxWarp>
            <a:spAutoFit/>
          </a:bodyPr>
          <a:lstStyle/>
          <a:p>
            <a:pPr>
              <a:spcBef>
                <a:spcPct val="50000"/>
              </a:spcBef>
            </a:pPr>
            <a:r>
              <a:rPr lang="en-US" altLang="ko-KR" sz="1600">
                <a:solidFill>
                  <a:srgbClr val="0000FF"/>
                </a:solidFill>
                <a:latin typeface="Times" charset="0"/>
                <a:ea typeface="굴림" charset="-127"/>
                <a:cs typeface="굴림" charset="-127"/>
              </a:rPr>
              <a:t>Monte Carlo</a:t>
            </a:r>
            <a:r>
              <a:rPr lang="en-US" altLang="ko-KR" sz="1600">
                <a:latin typeface="Times" charset="0"/>
                <a:ea typeface="굴림" charset="-127"/>
                <a:cs typeface="굴림" charset="-127"/>
              </a:rPr>
              <a:t> </a:t>
            </a:r>
            <a:r>
              <a:rPr lang="en-US" altLang="ko-KR" sz="1600">
                <a:solidFill>
                  <a:srgbClr val="0000FF"/>
                </a:solidFill>
                <a:latin typeface="Times" charset="0"/>
                <a:ea typeface="굴림" charset="-127"/>
                <a:cs typeface="굴림" charset="-127"/>
              </a:rPr>
              <a:t>probabilities</a:t>
            </a:r>
            <a:endParaRPr lang="en-US" sz="1600">
              <a:solidFill>
                <a:srgbClr val="0000FF"/>
              </a:solidFill>
              <a:latin typeface="Times" charset="0"/>
            </a:endParaRPr>
          </a:p>
        </p:txBody>
      </p:sp>
      <p:sp>
        <p:nvSpPr>
          <p:cNvPr id="47120" name="Text Box 46"/>
          <p:cNvSpPr txBox="1">
            <a:spLocks noChangeArrowheads="1"/>
          </p:cNvSpPr>
          <p:nvPr/>
        </p:nvSpPr>
        <p:spPr bwMode="auto">
          <a:xfrm>
            <a:off x="5562600" y="6248400"/>
            <a:ext cx="3216275" cy="304800"/>
          </a:xfrm>
          <a:prstGeom prst="rect">
            <a:avLst/>
          </a:prstGeom>
          <a:noFill/>
          <a:ln w="9525">
            <a:noFill/>
            <a:miter lim="800000"/>
            <a:headEnd/>
            <a:tailEnd/>
          </a:ln>
        </p:spPr>
        <p:txBody>
          <a:bodyPr>
            <a:prstTxWarp prst="textNoShape">
              <a:avLst/>
            </a:prstTxWarp>
            <a:spAutoFit/>
          </a:bodyPr>
          <a:lstStyle/>
          <a:p>
            <a:pPr>
              <a:spcBef>
                <a:spcPct val="50000"/>
              </a:spcBef>
            </a:pPr>
            <a:r>
              <a:rPr lang="en-US" altLang="ko-KR" sz="1400">
                <a:latin typeface="Times" charset="0"/>
                <a:ea typeface="굴림" charset="-127"/>
                <a:cs typeface="굴림" charset="-127"/>
              </a:rPr>
              <a:t>Costeux</a:t>
            </a:r>
            <a:r>
              <a:rPr lang="en-US" sz="1400">
                <a:latin typeface="Times" charset="0"/>
              </a:rPr>
              <a:t> et al., </a:t>
            </a:r>
            <a:r>
              <a:rPr lang="en-US" sz="1400" i="1">
                <a:latin typeface="Times" charset="0"/>
              </a:rPr>
              <a:t>Macromolecules </a:t>
            </a:r>
            <a:r>
              <a:rPr lang="en-US" sz="1400">
                <a:latin typeface="Times" charset="0"/>
              </a:rPr>
              <a:t>(</a:t>
            </a:r>
            <a:r>
              <a:rPr lang="en-US" altLang="ko-KR" sz="1400">
                <a:latin typeface="Times" charset="0"/>
                <a:ea typeface="굴림" charset="-127"/>
                <a:cs typeface="굴림" charset="-127"/>
              </a:rPr>
              <a:t>2002</a:t>
            </a:r>
            <a:r>
              <a:rPr lang="en-US" sz="1400">
                <a:latin typeface="Times" charset="0"/>
              </a:rPr>
              <a:t>)</a:t>
            </a:r>
          </a:p>
        </p:txBody>
      </p:sp>
      <p:sp>
        <p:nvSpPr>
          <p:cNvPr id="47121" name="Text Box 47"/>
          <p:cNvSpPr txBox="1">
            <a:spLocks noChangeArrowheads="1"/>
          </p:cNvSpPr>
          <p:nvPr/>
        </p:nvSpPr>
        <p:spPr bwMode="auto">
          <a:xfrm>
            <a:off x="1365250" y="6110287"/>
            <a:ext cx="1676400" cy="276225"/>
          </a:xfrm>
          <a:prstGeom prst="rect">
            <a:avLst/>
          </a:prstGeom>
          <a:noFill/>
          <a:ln w="9525">
            <a:noFill/>
            <a:miter lim="800000"/>
            <a:headEnd/>
            <a:tailEnd/>
          </a:ln>
        </p:spPr>
        <p:txBody>
          <a:bodyPr>
            <a:prstTxWarp prst="textNoShape">
              <a:avLst/>
            </a:prstTxWarp>
            <a:spAutoFit/>
          </a:bodyPr>
          <a:lstStyle/>
          <a:p>
            <a:pPr>
              <a:spcBef>
                <a:spcPct val="50000"/>
              </a:spcBef>
            </a:pPr>
            <a:r>
              <a:rPr lang="en-US" altLang="ko-KR" sz="1200" dirty="0">
                <a:latin typeface="Times" charset="0"/>
                <a:ea typeface="굴림" charset="-127"/>
                <a:cs typeface="굴림" charset="-127"/>
              </a:rPr>
              <a:t>propagation probability</a:t>
            </a:r>
            <a:endParaRPr lang="en-US" sz="1200" dirty="0">
              <a:latin typeface="Times" charset="0"/>
            </a:endParaRPr>
          </a:p>
        </p:txBody>
      </p:sp>
      <p:sp>
        <p:nvSpPr>
          <p:cNvPr id="47122" name="Text Box 48"/>
          <p:cNvSpPr txBox="1">
            <a:spLocks noChangeArrowheads="1"/>
          </p:cNvSpPr>
          <p:nvPr/>
        </p:nvSpPr>
        <p:spPr bwMode="auto">
          <a:xfrm>
            <a:off x="3190875" y="6110287"/>
            <a:ext cx="2066925" cy="276225"/>
          </a:xfrm>
          <a:prstGeom prst="rect">
            <a:avLst/>
          </a:prstGeom>
          <a:noFill/>
          <a:ln w="9525">
            <a:noFill/>
            <a:miter lim="800000"/>
            <a:headEnd/>
            <a:tailEnd/>
          </a:ln>
        </p:spPr>
        <p:txBody>
          <a:bodyPr>
            <a:prstTxWarp prst="textNoShape">
              <a:avLst/>
            </a:prstTxWarp>
            <a:spAutoFit/>
          </a:bodyPr>
          <a:lstStyle/>
          <a:p>
            <a:pPr>
              <a:spcBef>
                <a:spcPct val="50000"/>
              </a:spcBef>
            </a:pPr>
            <a:r>
              <a:rPr lang="en-US" altLang="ko-KR" sz="1200" dirty="0">
                <a:latin typeface="Times" charset="0"/>
                <a:ea typeface="굴림" charset="-127"/>
                <a:cs typeface="굴림" charset="-127"/>
              </a:rPr>
              <a:t>monomer selection probability</a:t>
            </a:r>
            <a:endParaRPr lang="en-US" sz="1200" dirty="0">
              <a:latin typeface="Times" charset="0"/>
            </a:endParaRPr>
          </a:p>
        </p:txBody>
      </p:sp>
      <p:sp>
        <p:nvSpPr>
          <p:cNvPr id="47123" name="Text Box 49"/>
          <p:cNvSpPr txBox="1">
            <a:spLocks noChangeArrowheads="1"/>
          </p:cNvSpPr>
          <p:nvPr/>
        </p:nvSpPr>
        <p:spPr bwMode="auto">
          <a:xfrm>
            <a:off x="1498600" y="71735"/>
            <a:ext cx="5952922" cy="461665"/>
          </a:xfrm>
          <a:prstGeom prst="rect">
            <a:avLst/>
          </a:prstGeom>
          <a:noFill/>
          <a:ln w="9525">
            <a:noFill/>
            <a:miter lim="800000"/>
            <a:headEnd/>
            <a:tailEnd/>
          </a:ln>
        </p:spPr>
        <p:txBody>
          <a:bodyPr wrap="none">
            <a:prstTxWarp prst="textNoShape">
              <a:avLst/>
            </a:prstTxWarp>
            <a:spAutoFit/>
          </a:bodyPr>
          <a:lstStyle/>
          <a:p>
            <a:r>
              <a:rPr lang="en-US" dirty="0" smtClean="0">
                <a:latin typeface="Calibri" charset="0"/>
              </a:rPr>
              <a:t>Computational Capabilities: Kinetic Modeling</a:t>
            </a:r>
            <a:endParaRPr lang="en-US" dirty="0">
              <a:latin typeface="Calibri" charset="0"/>
            </a:endParaRPr>
          </a:p>
        </p:txBody>
      </p:sp>
      <p:graphicFrame>
        <p:nvGraphicFramePr>
          <p:cNvPr id="47106" name="Object 2"/>
          <p:cNvGraphicFramePr>
            <a:graphicFrameLocks noChangeAspect="1"/>
          </p:cNvGraphicFramePr>
          <p:nvPr/>
        </p:nvGraphicFramePr>
        <p:xfrm>
          <a:off x="1574800" y="1446213"/>
          <a:ext cx="1905000" cy="384175"/>
        </p:xfrm>
        <a:graphic>
          <a:graphicData uri="http://schemas.openxmlformats.org/presentationml/2006/ole">
            <mc:AlternateContent xmlns:mc="http://schemas.openxmlformats.org/markup-compatibility/2006">
              <mc:Choice xmlns:v="urn:schemas-microsoft-com:vml" Requires="v">
                <p:oleObj spid="_x0000_s142550" name="Equation" r:id="rId4" imgW="1193800" imgH="241300" progId="Equation.3">
                  <p:embed/>
                </p:oleObj>
              </mc:Choice>
              <mc:Fallback>
                <p:oleObj name="Equation" r:id="rId4" imgW="1193800" imgH="241300" progId="Equation.3">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74800" y="1446213"/>
                        <a:ext cx="1905000" cy="384175"/>
                      </a:xfrm>
                      <a:prstGeom prst="rect">
                        <a:avLst/>
                      </a:prstGeom>
                      <a:solidFill>
                        <a:srgbClr val="FF4F0B"/>
                      </a:solidFill>
                      <a:ln>
                        <a:noFill/>
                      </a:ln>
                      <a:effectLst/>
                      <a:extLst>
                        <a:ext uri="{91240B29-F687-4f45-9708-019B960494DF}">
                          <a14:hiddenLine xmlns:a14="http://schemas.microsoft.com/office/drawing/2010/main" w="9525">
                            <a:solidFill>
                              <a:schemeClr val="accent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graphicFrame>
        <p:nvGraphicFramePr>
          <p:cNvPr id="47107" name="Object 3"/>
          <p:cNvGraphicFramePr>
            <a:graphicFrameLocks noChangeAspect="1"/>
          </p:cNvGraphicFramePr>
          <p:nvPr/>
        </p:nvGraphicFramePr>
        <p:xfrm>
          <a:off x="1270000" y="2208213"/>
          <a:ext cx="2508250" cy="346075"/>
        </p:xfrm>
        <a:graphic>
          <a:graphicData uri="http://schemas.openxmlformats.org/presentationml/2006/ole">
            <mc:AlternateContent xmlns:mc="http://schemas.openxmlformats.org/markup-compatibility/2006">
              <mc:Choice xmlns:v="urn:schemas-microsoft-com:vml" Requires="v">
                <p:oleObj spid="_x0000_s142551" name="Equation" r:id="rId6" imgW="1663700" imgH="228600" progId="Equation.3">
                  <p:embed/>
                </p:oleObj>
              </mc:Choice>
              <mc:Fallback>
                <p:oleObj name="Equation" r:id="rId6" imgW="1663700" imgH="228600" progId="Equation.3">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270000" y="2208213"/>
                        <a:ext cx="2508250" cy="346075"/>
                      </a:xfrm>
                      <a:prstGeom prst="rect">
                        <a:avLst/>
                      </a:prstGeom>
                      <a:solidFill>
                        <a:srgbClr val="FF4F0B"/>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graphicFrame>
        <p:nvGraphicFramePr>
          <p:cNvPr id="47108" name="Object 4"/>
          <p:cNvGraphicFramePr>
            <a:graphicFrameLocks noChangeAspect="1"/>
          </p:cNvGraphicFramePr>
          <p:nvPr/>
        </p:nvGraphicFramePr>
        <p:xfrm>
          <a:off x="1270000" y="2970213"/>
          <a:ext cx="2508250" cy="327025"/>
        </p:xfrm>
        <a:graphic>
          <a:graphicData uri="http://schemas.openxmlformats.org/presentationml/2006/ole">
            <mc:AlternateContent xmlns:mc="http://schemas.openxmlformats.org/markup-compatibility/2006">
              <mc:Choice xmlns:v="urn:schemas-microsoft-com:vml" Requires="v">
                <p:oleObj spid="_x0000_s142552" name="Equation" r:id="rId8" imgW="1663700" imgH="215900" progId="Equation.3">
                  <p:embed/>
                </p:oleObj>
              </mc:Choice>
              <mc:Fallback>
                <p:oleObj name="Equation" r:id="rId8" imgW="1663700" imgH="215900" progId="Equation.3">
                  <p:embed/>
                  <p:pic>
                    <p:nvPicPr>
                      <p:cNvPr id="0" name=""/>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270000" y="2970213"/>
                        <a:ext cx="2508250" cy="327025"/>
                      </a:xfrm>
                      <a:prstGeom prst="rect">
                        <a:avLst/>
                      </a:prstGeom>
                      <a:solidFill>
                        <a:srgbClr val="FF4F0B"/>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graphicFrame>
        <p:nvGraphicFramePr>
          <p:cNvPr id="47109" name="Object 5"/>
          <p:cNvGraphicFramePr>
            <a:graphicFrameLocks noChangeAspect="1"/>
          </p:cNvGraphicFramePr>
          <p:nvPr/>
        </p:nvGraphicFramePr>
        <p:xfrm>
          <a:off x="1498600" y="3656013"/>
          <a:ext cx="1981200" cy="409575"/>
        </p:xfrm>
        <a:graphic>
          <a:graphicData uri="http://schemas.openxmlformats.org/presentationml/2006/ole">
            <mc:AlternateContent xmlns:mc="http://schemas.openxmlformats.org/markup-compatibility/2006">
              <mc:Choice xmlns:v="urn:schemas-microsoft-com:vml" Requires="v">
                <p:oleObj spid="_x0000_s142553" name="Equation" r:id="rId10" imgW="1168400" imgH="241300" progId="Equation.3">
                  <p:embed/>
                </p:oleObj>
              </mc:Choice>
              <mc:Fallback>
                <p:oleObj name="Equation" r:id="rId10" imgW="1168400" imgH="241300" progId="Equation.3">
                  <p:embed/>
                  <p:pic>
                    <p:nvPicPr>
                      <p:cNvPr id="0" name=""/>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1498600" y="3656013"/>
                        <a:ext cx="1981200" cy="409575"/>
                      </a:xfrm>
                      <a:prstGeom prst="rect">
                        <a:avLst/>
                      </a:prstGeom>
                      <a:solidFill>
                        <a:srgbClr val="FF4F0B"/>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graphicFrame>
        <p:nvGraphicFramePr>
          <p:cNvPr id="47110" name="Object 6"/>
          <p:cNvGraphicFramePr>
            <a:graphicFrameLocks noChangeAspect="1"/>
          </p:cNvGraphicFramePr>
          <p:nvPr/>
        </p:nvGraphicFramePr>
        <p:xfrm>
          <a:off x="1270000" y="5376863"/>
          <a:ext cx="1651000" cy="574675"/>
        </p:xfrm>
        <a:graphic>
          <a:graphicData uri="http://schemas.openxmlformats.org/presentationml/2006/ole">
            <mc:AlternateContent xmlns:mc="http://schemas.openxmlformats.org/markup-compatibility/2006">
              <mc:Choice xmlns:v="urn:schemas-microsoft-com:vml" Requires="v">
                <p:oleObj spid="_x0000_s142554" name="Equation" r:id="rId12" imgW="1168400" imgH="406400" progId="Equation.3">
                  <p:embed/>
                </p:oleObj>
              </mc:Choice>
              <mc:Fallback>
                <p:oleObj name="Equation" r:id="rId12" imgW="1168400" imgH="406400" progId="Equation.3">
                  <p:embed/>
                  <p:pic>
                    <p:nvPicPr>
                      <p:cNvPr id="0" name=""/>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1270000" y="5376863"/>
                        <a:ext cx="1651000" cy="574675"/>
                      </a:xfrm>
                      <a:prstGeom prst="rect">
                        <a:avLst/>
                      </a:prstGeom>
                      <a:solidFill>
                        <a:srgbClr val="FF4F0B"/>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graphicFrame>
        <p:nvGraphicFramePr>
          <p:cNvPr id="47111" name="Object 7"/>
          <p:cNvGraphicFramePr>
            <a:graphicFrameLocks noChangeAspect="1"/>
          </p:cNvGraphicFramePr>
          <p:nvPr/>
        </p:nvGraphicFramePr>
        <p:xfrm>
          <a:off x="3190875" y="5410200"/>
          <a:ext cx="1187450" cy="566738"/>
        </p:xfrm>
        <a:graphic>
          <a:graphicData uri="http://schemas.openxmlformats.org/presentationml/2006/ole">
            <mc:AlternateContent xmlns:mc="http://schemas.openxmlformats.org/markup-compatibility/2006">
              <mc:Choice xmlns:v="urn:schemas-microsoft-com:vml" Requires="v">
                <p:oleObj spid="_x0000_s142555" name="Equation" r:id="rId14" imgW="850900" imgH="406400" progId="Equation.3">
                  <p:embed/>
                </p:oleObj>
              </mc:Choice>
              <mc:Fallback>
                <p:oleObj name="Equation" r:id="rId14" imgW="850900" imgH="406400" progId="Equation.3">
                  <p:embed/>
                  <p:pic>
                    <p:nvPicPr>
                      <p:cNvPr id="0" name=""/>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3190875" y="5410200"/>
                        <a:ext cx="1187450" cy="566738"/>
                      </a:xfrm>
                      <a:prstGeom prst="rect">
                        <a:avLst/>
                      </a:prstGeom>
                      <a:solidFill>
                        <a:srgbClr val="FF4F0B"/>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spTree>
    <p:extLst>
      <p:ext uri="{BB962C8B-B14F-4D97-AF65-F5344CB8AC3E}">
        <p14:creationId xmlns:p14="http://schemas.microsoft.com/office/powerpoint/2010/main" val="2908408865"/>
      </p:ext>
    </p:extLst>
  </p:cSld>
  <p:clrMapOvr>
    <a:masterClrMapping/>
  </p:clrMapOvr>
  <p:transition xmlns:p14="http://schemas.microsoft.com/office/powerpoint/2010/main">
    <p:wipe dir="d"/>
  </p:transition>
  <p:timing>
    <p:tnLst>
      <p:par>
        <p:cTn xmlns:p14="http://schemas.microsoft.com/office/powerpoint/2010/mai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4" name="Rectangle 3"/>
          <p:cNvSpPr>
            <a:spLocks noGrp="1" noChangeArrowheads="1"/>
          </p:cNvSpPr>
          <p:nvPr>
            <p:ph type="title"/>
          </p:nvPr>
        </p:nvSpPr>
        <p:spPr>
          <a:xfrm>
            <a:off x="1225550" y="444500"/>
            <a:ext cx="7391400" cy="1143000"/>
          </a:xfrm>
        </p:spPr>
        <p:txBody>
          <a:bodyPr/>
          <a:lstStyle/>
          <a:p>
            <a:r>
              <a:rPr lang="en-US" altLang="zh-CN" sz="3200" dirty="0" smtClean="0"/>
              <a:t>Computational Capabilities: Model of Polymer Linear </a:t>
            </a:r>
            <a:r>
              <a:rPr lang="en-US" altLang="zh-CN" sz="3200" dirty="0" err="1" smtClean="0"/>
              <a:t>Rheology</a:t>
            </a:r>
            <a:endParaRPr lang="en-US" altLang="zh-CN" sz="3200" dirty="0"/>
          </a:p>
        </p:txBody>
      </p:sp>
      <p:graphicFrame>
        <p:nvGraphicFramePr>
          <p:cNvPr id="35842" name="Rectangle 2"/>
          <p:cNvGraphicFramePr>
            <a:graphicFrameLocks/>
          </p:cNvGraphicFramePr>
          <p:nvPr/>
        </p:nvGraphicFramePr>
        <p:xfrm>
          <a:off x="1524000" y="1397000"/>
          <a:ext cx="6096000" cy="4064000"/>
        </p:xfrm>
        <a:graphic>
          <a:graphicData uri="http://schemas.openxmlformats.org/presentationml/2006/ole">
            <mc:AlternateContent xmlns:mc="http://schemas.openxmlformats.org/markup-compatibility/2006">
              <mc:Choice xmlns:v="urn:schemas-microsoft-com:vml" Requires="v">
                <p:oleObj spid="_x0000_s143434" name="Equation" r:id="rId4" imgW="0" imgH="0" progId="Equation.3">
                  <p:embed/>
                </p:oleObj>
              </mc:Choice>
              <mc:Fallback>
                <p:oleObj name="Equation" r:id="rId4" imgW="0" imgH="0" progId="Equation.3">
                  <p:embed/>
                  <p:pic>
                    <p:nvPicPr>
                      <p:cNvPr id="0" name=""/>
                      <p:cNvPicPr preferRelativeResize="0">
                        <a:picLocks noChangeArrowheads="1"/>
                      </p:cNvPicPr>
                      <p:nvPr/>
                    </p:nvPicPr>
                    <p:blipFill>
                      <a:blip>
                        <a:extLst>
                          <a:ext uri="{28A0092B-C50C-407E-A947-70E740481C1C}">
                            <a14:useLocalDpi xmlns:a14="http://schemas.microsoft.com/office/drawing/2010/main" val="0"/>
                          </a:ext>
                        </a:extLst>
                      </a:blip>
                      <a:srcRect/>
                      <a:stretch>
                        <a:fillRect/>
                      </a:stretch>
                    </p:blipFill>
                    <p:spPr bwMode="auto">
                      <a:xfrm>
                        <a:off x="1524000" y="1397000"/>
                        <a:ext cx="6096000" cy="406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35843" name="Object 3"/>
          <p:cNvGraphicFramePr>
            <a:graphicFrameLocks noChangeAspect="1"/>
          </p:cNvGraphicFramePr>
          <p:nvPr/>
        </p:nvGraphicFramePr>
        <p:xfrm>
          <a:off x="4514850" y="3321050"/>
          <a:ext cx="114300" cy="215900"/>
        </p:xfrm>
        <a:graphic>
          <a:graphicData uri="http://schemas.openxmlformats.org/presentationml/2006/ole">
            <mc:AlternateContent xmlns:mc="http://schemas.openxmlformats.org/markup-compatibility/2006">
              <mc:Choice xmlns:v="urn:schemas-microsoft-com:vml" Requires="v">
                <p:oleObj spid="_x0000_s143435" name="Equation" r:id="rId5" imgW="114548" imgH="216016" progId="Equation.3">
                  <p:embed/>
                </p:oleObj>
              </mc:Choice>
              <mc:Fallback>
                <p:oleObj name="Equation" r:id="rId5" imgW="114548" imgH="216016" progId="Equation.3">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514850" y="3321050"/>
                        <a:ext cx="114300" cy="2159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5845" name="Text Box 10"/>
          <p:cNvSpPr txBox="1">
            <a:spLocks noChangeArrowheads="1"/>
          </p:cNvSpPr>
          <p:nvPr/>
        </p:nvSpPr>
        <p:spPr bwMode="auto">
          <a:xfrm>
            <a:off x="5722938" y="6350000"/>
            <a:ext cx="3048000" cy="339725"/>
          </a:xfrm>
          <a:prstGeom prst="rect">
            <a:avLst/>
          </a:prstGeom>
          <a:noFill/>
          <a:ln w="9525">
            <a:noFill/>
            <a:miter lim="800000"/>
            <a:headEnd/>
            <a:tailEnd/>
          </a:ln>
        </p:spPr>
        <p:txBody>
          <a:bodyPr>
            <a:prstTxWarp prst="textNoShape">
              <a:avLst/>
            </a:prstTxWarp>
            <a:spAutoFit/>
          </a:bodyPr>
          <a:lstStyle/>
          <a:p>
            <a:pPr>
              <a:spcBef>
                <a:spcPct val="50000"/>
              </a:spcBef>
            </a:pPr>
            <a:r>
              <a:rPr lang="en-US" altLang="zh-CN" sz="1600" dirty="0">
                <a:latin typeface="Times" charset="0"/>
                <a:cs typeface="宋体" charset="-122"/>
              </a:rPr>
              <a:t>Larson et al., (2001, 2006, 2011)</a:t>
            </a:r>
          </a:p>
        </p:txBody>
      </p:sp>
      <p:sp>
        <p:nvSpPr>
          <p:cNvPr id="35847" name="Text Box 86"/>
          <p:cNvSpPr txBox="1">
            <a:spLocks noChangeArrowheads="1"/>
          </p:cNvSpPr>
          <p:nvPr/>
        </p:nvSpPr>
        <p:spPr bwMode="auto">
          <a:xfrm>
            <a:off x="5087938" y="2352457"/>
            <a:ext cx="4056062" cy="3108543"/>
          </a:xfrm>
          <a:prstGeom prst="rect">
            <a:avLst/>
          </a:prstGeom>
          <a:noFill/>
          <a:ln w="9525">
            <a:noFill/>
            <a:miter lim="800000"/>
            <a:headEnd/>
            <a:tailEnd/>
          </a:ln>
        </p:spPr>
        <p:txBody>
          <a:bodyPr>
            <a:prstTxWarp prst="textNoShape">
              <a:avLst/>
            </a:prstTxWarp>
            <a:spAutoFit/>
          </a:bodyPr>
          <a:lstStyle/>
          <a:p>
            <a:pPr>
              <a:spcBef>
                <a:spcPct val="50000"/>
              </a:spcBef>
              <a:buFontTx/>
              <a:buChar char="•"/>
            </a:pPr>
            <a:r>
              <a:rPr lang="en-US" altLang="zh-CN" sz="1600" dirty="0">
                <a:latin typeface="Times" charset="0"/>
                <a:cs typeface="宋体" charset="-122"/>
              </a:rPr>
              <a:t> </a:t>
            </a:r>
            <a:r>
              <a:rPr lang="en-US" altLang="zh-CN" sz="1600" b="0" dirty="0">
                <a:latin typeface="Times" charset="0"/>
                <a:cs typeface="宋体" charset="-122"/>
              </a:rPr>
              <a:t>A complex commercial branched polymer is represented by an ensemble of up to 10,000 </a:t>
            </a:r>
            <a:r>
              <a:rPr lang="en-US" altLang="zh-CN" sz="1600" b="0" dirty="0" smtClean="0">
                <a:latin typeface="Times" charset="0"/>
                <a:cs typeface="宋体" charset="-122"/>
              </a:rPr>
              <a:t>chains, all with different molecular weights and branching structures.</a:t>
            </a:r>
          </a:p>
          <a:p>
            <a:pPr>
              <a:spcBef>
                <a:spcPct val="50000"/>
              </a:spcBef>
              <a:buFontTx/>
              <a:buChar char="•"/>
            </a:pPr>
            <a:r>
              <a:rPr lang="en-US" altLang="zh-CN" sz="1600" b="0" dirty="0">
                <a:latin typeface="Times" charset="0"/>
                <a:cs typeface="宋体" charset="-122"/>
              </a:rPr>
              <a:t>The ensemble is generated from a combination of GPC characterization, knowledge of reaction kinetics, and </a:t>
            </a:r>
            <a:r>
              <a:rPr lang="en-US" altLang="zh-CN" sz="1600" b="0" dirty="0" err="1">
                <a:latin typeface="Times" charset="0"/>
                <a:cs typeface="宋体" charset="-122"/>
              </a:rPr>
              <a:t>rheology</a:t>
            </a:r>
            <a:r>
              <a:rPr lang="en-US" altLang="zh-CN" sz="1600" b="0" dirty="0">
                <a:latin typeface="Times" charset="0"/>
                <a:cs typeface="宋体" charset="-122"/>
              </a:rPr>
              <a:t>.</a:t>
            </a:r>
          </a:p>
          <a:p>
            <a:pPr>
              <a:spcBef>
                <a:spcPct val="50000"/>
              </a:spcBef>
              <a:buFontTx/>
              <a:buChar char="•"/>
            </a:pPr>
            <a:r>
              <a:rPr lang="en-US" altLang="zh-CN" sz="1600" b="0" dirty="0">
                <a:latin typeface="Times" charset="0"/>
                <a:cs typeface="宋体" charset="-122"/>
              </a:rPr>
              <a:t>The ensemble is fed into the “Hierarchical Code,” and a prediction of the linear </a:t>
            </a:r>
            <a:r>
              <a:rPr lang="en-US" altLang="zh-CN" sz="1600" b="0" dirty="0" err="1">
                <a:latin typeface="Times" charset="0"/>
                <a:cs typeface="宋体" charset="-122"/>
              </a:rPr>
              <a:t>rheology</a:t>
            </a:r>
            <a:r>
              <a:rPr lang="en-US" altLang="zh-CN" sz="1600" b="0" dirty="0">
                <a:latin typeface="Times" charset="0"/>
                <a:cs typeface="宋体" charset="-122"/>
              </a:rPr>
              <a:t> (G’ and G”) emerges.  </a:t>
            </a:r>
          </a:p>
          <a:p>
            <a:endParaRPr lang="en-US" altLang="zh-CN" sz="2000" dirty="0">
              <a:cs typeface="宋体" charset="-122"/>
            </a:endParaRPr>
          </a:p>
        </p:txBody>
      </p:sp>
      <p:pic>
        <p:nvPicPr>
          <p:cNvPr id="35849" name="Picture 124"/>
          <p:cNvPicPr>
            <a:picLocks noChangeAspect="1" noChangeArrowheads="1"/>
          </p:cNvPicPr>
          <p:nvPr/>
        </p:nvPicPr>
        <p:blipFill>
          <a:blip r:embed="rId7"/>
          <a:srcRect/>
          <a:stretch>
            <a:fillRect/>
          </a:stretch>
        </p:blipFill>
        <p:spPr bwMode="auto">
          <a:xfrm>
            <a:off x="2046287" y="1766778"/>
            <a:ext cx="1844675" cy="1697101"/>
          </a:xfrm>
          <a:prstGeom prst="rect">
            <a:avLst/>
          </a:prstGeom>
          <a:noFill/>
          <a:ln w="9525">
            <a:noFill/>
            <a:miter lim="800000"/>
            <a:headEnd/>
            <a:tailEnd/>
          </a:ln>
        </p:spPr>
      </p:pic>
      <p:pic>
        <p:nvPicPr>
          <p:cNvPr id="48" name="Picture 47" descr="Screen shot 2012-01-18 at 1.17.20 PM.png"/>
          <p:cNvPicPr>
            <a:picLocks noChangeAspect="1"/>
          </p:cNvPicPr>
          <p:nvPr/>
        </p:nvPicPr>
        <p:blipFill>
          <a:blip r:embed="rId8"/>
          <a:stretch>
            <a:fillRect/>
          </a:stretch>
        </p:blipFill>
        <p:spPr>
          <a:xfrm>
            <a:off x="933450" y="4000500"/>
            <a:ext cx="3987800" cy="2514600"/>
          </a:xfrm>
          <a:prstGeom prst="rect">
            <a:avLst/>
          </a:prstGeom>
        </p:spPr>
      </p:pic>
      <p:sp>
        <p:nvSpPr>
          <p:cNvPr id="49" name="Down Arrow 48"/>
          <p:cNvSpPr/>
          <p:nvPr/>
        </p:nvSpPr>
        <p:spPr>
          <a:xfrm>
            <a:off x="2806700" y="3536950"/>
            <a:ext cx="161925" cy="679450"/>
          </a:xfrm>
          <a:prstGeom prst="down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50059479"/>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tle 1"/>
          <p:cNvSpPr>
            <a:spLocks noGrp="1"/>
          </p:cNvSpPr>
          <p:nvPr>
            <p:ph type="title"/>
          </p:nvPr>
        </p:nvSpPr>
        <p:spPr>
          <a:xfrm>
            <a:off x="914400" y="0"/>
            <a:ext cx="8229600" cy="1143000"/>
          </a:xfrm>
        </p:spPr>
        <p:txBody>
          <a:bodyPr/>
          <a:lstStyle/>
          <a:p>
            <a:r>
              <a:rPr lang="en-US" sz="3200" dirty="0" smtClean="0">
                <a:latin typeface="Times"/>
              </a:rPr>
              <a:t>Computational Capabilities: Molecular Simulations</a:t>
            </a:r>
          </a:p>
        </p:txBody>
      </p:sp>
      <p:pic>
        <p:nvPicPr>
          <p:cNvPr id="14" name="Picture 13"/>
          <p:cNvPicPr>
            <a:picLocks noChangeAspect="1" noChangeArrowheads="1"/>
          </p:cNvPicPr>
          <p:nvPr/>
        </p:nvPicPr>
        <p:blipFill>
          <a:blip r:embed="rId5"/>
          <a:srcRect/>
          <a:stretch>
            <a:fillRect/>
          </a:stretch>
        </p:blipFill>
        <p:spPr bwMode="auto">
          <a:xfrm>
            <a:off x="1320800" y="2039938"/>
            <a:ext cx="4267200" cy="3200400"/>
          </a:xfrm>
          <a:prstGeom prst="rect">
            <a:avLst/>
          </a:prstGeom>
          <a:noFill/>
          <a:ln w="9525">
            <a:noFill/>
            <a:miter lim="800000"/>
            <a:headEnd/>
            <a:tailEnd/>
          </a:ln>
        </p:spPr>
      </p:pic>
      <p:pic>
        <p:nvPicPr>
          <p:cNvPr id="15" name="Picture 14" descr="ButylAcrylate.bmp"/>
          <p:cNvPicPr>
            <a:picLocks noChangeAspect="1"/>
          </p:cNvPicPr>
          <p:nvPr/>
        </p:nvPicPr>
        <p:blipFill>
          <a:blip r:embed="rId6"/>
          <a:stretch>
            <a:fillRect/>
          </a:stretch>
        </p:blipFill>
        <p:spPr>
          <a:xfrm>
            <a:off x="1231900" y="5240338"/>
            <a:ext cx="4223657" cy="1539875"/>
          </a:xfrm>
          <a:prstGeom prst="rect">
            <a:avLst/>
          </a:prstGeom>
        </p:spPr>
      </p:pic>
      <p:pic>
        <p:nvPicPr>
          <p:cNvPr id="19" name="Picture 2" descr="/Users/rlarson/Documents/papers/Wang/Ctac-NaSal-180-movie-2.mpg">
            <a:hlinkClick r:id="" action="ppaction://ole?verb=0"/>
          </p:cNvPr>
          <p:cNvPicPr/>
          <p:nvPr>
            <a:videoFile r:link="rId3"/>
            <p:extLst>
              <p:ext uri="{DAA4B4D4-6D71-4841-9C94-3DE7FCFB9230}">
                <p14:media xmlns:p14="http://schemas.microsoft.com/office/powerpoint/2010/main" r:link="rId2"/>
              </p:ext>
            </p:extLst>
          </p:nvPr>
        </p:nvPicPr>
        <p:blipFill>
          <a:blip r:embed="rId7"/>
          <a:srcRect/>
          <a:stretch>
            <a:fillRect/>
          </a:stretch>
        </p:blipFill>
        <p:spPr bwMode="auto">
          <a:xfrm>
            <a:off x="5455557" y="1417638"/>
            <a:ext cx="3365500" cy="3365500"/>
          </a:xfrm>
          <a:prstGeom prst="rect">
            <a:avLst/>
          </a:prstGeom>
          <a:noFill/>
          <a:ln w="9525">
            <a:noFill/>
            <a:miter lim="800000"/>
            <a:headEnd/>
            <a:tailEnd/>
          </a:ln>
        </p:spPr>
      </p:pic>
      <p:graphicFrame>
        <p:nvGraphicFramePr>
          <p:cNvPr id="101378" name="Object 2"/>
          <p:cNvGraphicFramePr>
            <a:graphicFrameLocks noChangeAspect="1"/>
          </p:cNvGraphicFramePr>
          <p:nvPr/>
        </p:nvGraphicFramePr>
        <p:xfrm>
          <a:off x="6319157" y="4783138"/>
          <a:ext cx="2367643" cy="2063267"/>
        </p:xfrm>
        <a:graphic>
          <a:graphicData uri="http://schemas.openxmlformats.org/presentationml/2006/ole">
            <mc:AlternateContent xmlns:mc="http://schemas.openxmlformats.org/markup-compatibility/2006">
              <mc:Choice xmlns:v="urn:schemas-microsoft-com:vml" Requires="v">
                <p:oleObj spid="_x0000_s144423" name="Document" r:id="rId9" imgW="2642616" imgH="2304288" progId="Word.Document.8">
                  <p:embed/>
                </p:oleObj>
              </mc:Choice>
              <mc:Fallback>
                <p:oleObj name="Document" r:id="rId9" imgW="2642616" imgH="2304288" progId="Word.Document.8">
                  <p:embed/>
                  <p:pic>
                    <p:nvPicPr>
                      <p:cNvPr id="0" name=""/>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6319157" y="4783138"/>
                        <a:ext cx="2367643" cy="206326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0" name="TextBox 19"/>
          <p:cNvSpPr txBox="1"/>
          <p:nvPr/>
        </p:nvSpPr>
        <p:spPr>
          <a:xfrm>
            <a:off x="1320800" y="1002139"/>
            <a:ext cx="6870700" cy="830997"/>
          </a:xfrm>
          <a:prstGeom prst="rect">
            <a:avLst/>
          </a:prstGeom>
          <a:noFill/>
        </p:spPr>
        <p:txBody>
          <a:bodyPr wrap="square" rtlCol="0">
            <a:spAutoFit/>
          </a:bodyPr>
          <a:lstStyle/>
          <a:p>
            <a:r>
              <a:rPr lang="en-US" dirty="0" smtClean="0"/>
              <a:t>atomistic &amp; coarse-grained simulations of polymers, surfactants, etc.</a:t>
            </a:r>
            <a:endParaRPr lang="en-US" dirty="0"/>
          </a:p>
        </p:txBody>
      </p:sp>
    </p:spTree>
    <p:extLst>
      <p:ext uri="{BB962C8B-B14F-4D97-AF65-F5344CB8AC3E}">
        <p14:creationId xmlns:p14="http://schemas.microsoft.com/office/powerpoint/2010/main" val="2933057226"/>
      </p:ext>
    </p:extLst>
  </p:cSld>
  <p:clrMapOvr>
    <a:masterClrMapping/>
  </p:clrMapOvr>
  <p:transition xmlns:p14="http://schemas.microsoft.com/office/powerpoint/2010/main">
    <p:wipe dir="d"/>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8366" fill="hold"/>
                                        <p:tgtEl>
                                          <p:spTgt spid="19"/>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p:cTn id="7" repeatCount="indefinite" fill="remove" display="0">
                  <p:stCondLst>
                    <p:cond delay="indefinite"/>
                  </p:stCondLst>
                  <p:endCondLst>
                    <p:cond evt="onNext" delay="0">
                      <p:tgtEl>
                        <p:sldTgt/>
                      </p:tgtEl>
                    </p:cond>
                    <p:cond evt="onPrev" delay="0">
                      <p:tgtEl>
                        <p:sldTgt/>
                      </p:tgtEl>
                    </p:cond>
                  </p:endCondLst>
                </p:cTn>
                <p:tgtEl>
                  <p:spTgt spid="19"/>
                </p:tgtEl>
              </p:cMediaNode>
            </p:video>
            <p:seq concurrent="1" nextAc="seek">
              <p:cTn id="8" restart="whenNotActive" fill="hold" evtFilter="cancelBubble" nodeType="interactiveSeq">
                <p:stCondLst>
                  <p:cond evt="onClick" delay="0">
                    <p:tgtEl>
                      <p:spTgt spid="19"/>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19"/>
                                        </p:tgtEl>
                                      </p:cBhvr>
                                    </p:cmd>
                                  </p:childTnLst>
                                </p:cTn>
                              </p:par>
                            </p:childTnLst>
                          </p:cTn>
                        </p:par>
                      </p:childTnLst>
                    </p:cTn>
                  </p:par>
                </p:childTnLst>
              </p:cTn>
              <p:nextCondLst>
                <p:cond evt="onClick" delay="0">
                  <p:tgtEl>
                    <p:spTgt spid="19"/>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pPr>
              <a:defRPr/>
            </a:pPr>
            <a:r>
              <a:rPr lang="en-US" smtClean="0"/>
              <a:t>Innovation through Partnerships</a:t>
            </a:r>
            <a:endParaRPr lang="en-US"/>
          </a:p>
        </p:txBody>
      </p:sp>
      <p:sp>
        <p:nvSpPr>
          <p:cNvPr id="5" name="Slide Number Placeholder 4"/>
          <p:cNvSpPr>
            <a:spLocks noGrp="1"/>
          </p:cNvSpPr>
          <p:nvPr>
            <p:ph type="sldNum" sz="quarter" idx="12"/>
          </p:nvPr>
        </p:nvSpPr>
        <p:spPr/>
        <p:txBody>
          <a:bodyPr/>
          <a:lstStyle/>
          <a:p>
            <a:pPr>
              <a:defRPr/>
            </a:pPr>
            <a:fld id="{A677E203-F60C-154C-8315-3FB905080BE8}" type="slidenum">
              <a:rPr lang="en-US" smtClean="0"/>
              <a:pPr>
                <a:defRPr/>
              </a:pPr>
              <a:t>4</a:t>
            </a:fld>
            <a:endParaRPr lang="en-US"/>
          </a:p>
        </p:txBody>
      </p:sp>
      <p:sp>
        <p:nvSpPr>
          <p:cNvPr id="6" name="TextBox 5"/>
          <p:cNvSpPr txBox="1"/>
          <p:nvPr/>
        </p:nvSpPr>
        <p:spPr>
          <a:xfrm>
            <a:off x="1574800" y="2803704"/>
            <a:ext cx="7213600" cy="3046988"/>
          </a:xfrm>
          <a:prstGeom prst="rect">
            <a:avLst/>
          </a:prstGeom>
          <a:noFill/>
        </p:spPr>
        <p:txBody>
          <a:bodyPr wrap="square" rtlCol="0">
            <a:spAutoFit/>
          </a:bodyPr>
          <a:lstStyle/>
          <a:p>
            <a:r>
              <a:rPr lang="en-US" dirty="0" smtClean="0"/>
              <a:t>If successful, the project would, for example, allow specific molecular topologies to be identified that would enhance processing with little or no reduction in properties. To do this, we would need to show how to enhance extensional rheology while not affecting or improving crystal/amorphous structure and orientation. </a:t>
            </a:r>
            <a:endParaRPr lang="en-US" dirty="0"/>
          </a:p>
        </p:txBody>
      </p:sp>
      <p:sp>
        <p:nvSpPr>
          <p:cNvPr id="7" name="Rectangle 6"/>
          <p:cNvSpPr/>
          <p:nvPr/>
        </p:nvSpPr>
        <p:spPr>
          <a:xfrm>
            <a:off x="2057400" y="1252322"/>
            <a:ext cx="6705600" cy="1597637"/>
          </a:xfrm>
          <a:prstGeom prst="rect">
            <a:avLst/>
          </a:prstGeom>
        </p:spPr>
        <p:txBody>
          <a:bodyPr wrap="square">
            <a:spAutoFit/>
          </a:bodyPr>
          <a:lstStyle/>
          <a:p>
            <a:pPr>
              <a:buNone/>
            </a:pPr>
            <a:r>
              <a:rPr lang="en-US" dirty="0"/>
              <a:t>To develop methods to measure and manipulate chain (and nano-) topology to optimize processing and properties. </a:t>
            </a:r>
          </a:p>
        </p:txBody>
      </p:sp>
      <p:sp>
        <p:nvSpPr>
          <p:cNvPr id="9" name="TextBox 8"/>
          <p:cNvSpPr txBox="1"/>
          <p:nvPr/>
        </p:nvSpPr>
        <p:spPr>
          <a:xfrm>
            <a:off x="2768600" y="279400"/>
            <a:ext cx="4547740" cy="769441"/>
          </a:xfrm>
          <a:prstGeom prst="rect">
            <a:avLst/>
          </a:prstGeom>
          <a:noFill/>
        </p:spPr>
        <p:txBody>
          <a:bodyPr wrap="none" rtlCol="0">
            <a:spAutoFit/>
          </a:bodyPr>
          <a:lstStyle/>
          <a:p>
            <a:r>
              <a:rPr lang="en-US" sz="4400" dirty="0" smtClean="0"/>
              <a:t>Grand Challenge</a:t>
            </a:r>
            <a:endParaRPr lang="en-US" sz="4400" dirty="0"/>
          </a:p>
        </p:txBody>
      </p:sp>
    </p:spTree>
    <p:extLst>
      <p:ext uri="{BB962C8B-B14F-4D97-AF65-F5344CB8AC3E}">
        <p14:creationId xmlns:p14="http://schemas.microsoft.com/office/powerpoint/2010/main" val="3363235039"/>
      </p:ext>
    </p:extLst>
  </p:cSld>
  <p:clrMapOvr>
    <a:masterClrMapping/>
  </p:clrMapOvr>
  <p:transition xmlns:p14="http://schemas.microsoft.com/office/powerpoint/2010/main">
    <p:wipe dir="d"/>
  </p:transition>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3"/>
          <p:cNvSpPr>
            <a:spLocks noGrp="1" noChangeArrowheads="1"/>
          </p:cNvSpPr>
          <p:nvPr>
            <p:ph type="ctrTitle"/>
          </p:nvPr>
        </p:nvSpPr>
        <p:spPr>
          <a:xfrm>
            <a:off x="1032366" y="419100"/>
            <a:ext cx="8013700" cy="2743200"/>
          </a:xfrm>
        </p:spPr>
        <p:txBody>
          <a:bodyPr/>
          <a:lstStyle/>
          <a:p>
            <a:pPr algn="l"/>
            <a:r>
              <a:rPr lang="en-US" altLang="zh-CN" sz="3600" b="1" dirty="0" smtClean="0"/>
              <a:t>Activities of the Center</a:t>
            </a:r>
            <a:br>
              <a:rPr lang="en-US" altLang="zh-CN" sz="3600" b="1" dirty="0" smtClean="0"/>
            </a:br>
            <a:r>
              <a:rPr lang="en-US" altLang="zh-CN" sz="2000" b="1" dirty="0" smtClean="0"/>
              <a:t/>
            </a:r>
            <a:br>
              <a:rPr lang="en-US" altLang="zh-CN" sz="2000" b="1" dirty="0" smtClean="0"/>
            </a:br>
            <a:r>
              <a:rPr lang="en-US" altLang="zh-CN" sz="3600" dirty="0" smtClean="0"/>
              <a:t/>
            </a:r>
            <a:br>
              <a:rPr lang="en-US" altLang="zh-CN" sz="3600" dirty="0" smtClean="0"/>
            </a:br>
            <a:endParaRPr lang="en-US" altLang="zh-CN" dirty="0" smtClean="0">
              <a:latin typeface="Times New Roman" charset="0"/>
              <a:ea typeface="바탕" charset="-127"/>
              <a:cs typeface="바탕" charset="-127"/>
            </a:endParaRPr>
          </a:p>
        </p:txBody>
      </p:sp>
      <p:pic>
        <p:nvPicPr>
          <p:cNvPr id="29700" name="Picture 5" descr="TIFF_CMT_LOGO.tif"/>
          <p:cNvPicPr>
            <a:picLocks noChangeAspect="1"/>
          </p:cNvPicPr>
          <p:nvPr/>
        </p:nvPicPr>
        <p:blipFill>
          <a:blip r:embed="rId3"/>
          <a:srcRect/>
          <a:stretch>
            <a:fillRect/>
          </a:stretch>
        </p:blipFill>
        <p:spPr bwMode="auto">
          <a:xfrm>
            <a:off x="5765799" y="290345"/>
            <a:ext cx="3026267" cy="1635294"/>
          </a:xfrm>
          <a:prstGeom prst="rect">
            <a:avLst/>
          </a:prstGeom>
          <a:noFill/>
          <a:ln w="9525">
            <a:noFill/>
            <a:miter lim="800000"/>
            <a:headEnd/>
            <a:tailEnd/>
          </a:ln>
        </p:spPr>
      </p:pic>
      <p:sp>
        <p:nvSpPr>
          <p:cNvPr id="2" name="TextBox 1"/>
          <p:cNvSpPr txBox="1"/>
          <p:nvPr/>
        </p:nvSpPr>
        <p:spPr>
          <a:xfrm>
            <a:off x="1556436" y="2238968"/>
            <a:ext cx="7039466" cy="4247317"/>
          </a:xfrm>
          <a:prstGeom prst="rect">
            <a:avLst/>
          </a:prstGeom>
          <a:noFill/>
        </p:spPr>
        <p:txBody>
          <a:bodyPr wrap="square" rtlCol="0">
            <a:spAutoFit/>
          </a:bodyPr>
          <a:lstStyle/>
          <a:p>
            <a:r>
              <a:rPr lang="en-US" sz="1800" dirty="0" smtClean="0"/>
              <a:t>-Center will fund projects targeting the interests of the Industrial Advisory Board (5 proposed)</a:t>
            </a:r>
          </a:p>
          <a:p>
            <a:endParaRPr lang="en-US" sz="1800" dirty="0"/>
          </a:p>
          <a:p>
            <a:r>
              <a:rPr lang="en-US" sz="1800" dirty="0" smtClean="0"/>
              <a:t>-Center </a:t>
            </a:r>
            <a:r>
              <a:rPr lang="en-US" sz="1800" dirty="0"/>
              <a:t>organized access to characterization facilities, </a:t>
            </a:r>
            <a:r>
              <a:rPr lang="en-US" sz="1800" dirty="0" err="1"/>
              <a:t>deuteration</a:t>
            </a:r>
            <a:r>
              <a:rPr lang="en-US" sz="1800" dirty="0"/>
              <a:t> of materials, TREF facility for </a:t>
            </a:r>
            <a:r>
              <a:rPr lang="en-US" sz="1800" dirty="0" smtClean="0"/>
              <a:t>polyethylene, </a:t>
            </a:r>
            <a:r>
              <a:rPr lang="en-US" sz="1800" dirty="0"/>
              <a:t>services for routine samples such as filled polymers</a:t>
            </a:r>
          </a:p>
          <a:p>
            <a:endParaRPr lang="en-US" sz="1800" dirty="0"/>
          </a:p>
          <a:p>
            <a:r>
              <a:rPr lang="en-US" sz="1800" dirty="0" smtClean="0"/>
              <a:t>-Access to services provided by Associate Members through in-kind contributions such as specialized processing, characterization and synthesis capabilities</a:t>
            </a:r>
          </a:p>
          <a:p>
            <a:endParaRPr lang="en-US" sz="1800" dirty="0"/>
          </a:p>
          <a:p>
            <a:r>
              <a:rPr lang="en-US" sz="1800" dirty="0" smtClean="0"/>
              <a:t>-Symposia, short courses, recruitment, reports on research, exclusive license to IP, independent consulting and contract research associated with center activities, software development</a:t>
            </a:r>
            <a:endParaRPr lang="en-US" sz="1800" dirty="0"/>
          </a:p>
        </p:txBody>
      </p:sp>
    </p:spTree>
    <p:extLst>
      <p:ext uri="{BB962C8B-B14F-4D97-AF65-F5344CB8AC3E}">
        <p14:creationId xmlns:p14="http://schemas.microsoft.com/office/powerpoint/2010/main" val="1601103575"/>
      </p:ext>
    </p:extLst>
  </p:cSld>
  <p:clrMapOvr>
    <a:masterClrMapping/>
  </p:clrMapOvr>
  <p:transition xmlns:p14="http://schemas.microsoft.com/office/powerpoint/2010/main">
    <p:wipe dir="d"/>
  </p:transition>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57400" y="349668"/>
            <a:ext cx="6019800" cy="586541"/>
          </a:xfrm>
        </p:spPr>
        <p:txBody>
          <a:bodyPr/>
          <a:lstStyle/>
          <a:p>
            <a:r>
              <a:rPr lang="en-US" dirty="0" smtClean="0"/>
              <a:t>Organization</a:t>
            </a:r>
            <a:endParaRPr lang="en-US" dirty="0"/>
          </a:p>
        </p:txBody>
      </p:sp>
      <p:sp>
        <p:nvSpPr>
          <p:cNvPr id="4" name="Footer Placeholder 3"/>
          <p:cNvSpPr>
            <a:spLocks noGrp="1"/>
          </p:cNvSpPr>
          <p:nvPr>
            <p:ph type="ftr" sz="quarter" idx="11"/>
          </p:nvPr>
        </p:nvSpPr>
        <p:spPr/>
        <p:txBody>
          <a:bodyPr/>
          <a:lstStyle/>
          <a:p>
            <a:pPr>
              <a:defRPr/>
            </a:pPr>
            <a:r>
              <a:rPr lang="en-US" smtClean="0"/>
              <a:t>Innovation through Partnerships</a:t>
            </a:r>
            <a:endParaRPr lang="en-US"/>
          </a:p>
        </p:txBody>
      </p:sp>
      <p:sp>
        <p:nvSpPr>
          <p:cNvPr id="5" name="Slide Number Placeholder 4"/>
          <p:cNvSpPr>
            <a:spLocks noGrp="1"/>
          </p:cNvSpPr>
          <p:nvPr>
            <p:ph type="sldNum" sz="quarter" idx="12"/>
          </p:nvPr>
        </p:nvSpPr>
        <p:spPr/>
        <p:txBody>
          <a:bodyPr/>
          <a:lstStyle/>
          <a:p>
            <a:pPr>
              <a:defRPr/>
            </a:pPr>
            <a:fld id="{A677E203-F60C-154C-8315-3FB905080BE8}" type="slidenum">
              <a:rPr lang="en-US" smtClean="0"/>
              <a:pPr>
                <a:defRPr/>
              </a:pPr>
              <a:t>6</a:t>
            </a:fld>
            <a:endParaRPr lang="en-US"/>
          </a:p>
        </p:txBody>
      </p:sp>
      <p:sp>
        <p:nvSpPr>
          <p:cNvPr id="7" name="Rectangle 6"/>
          <p:cNvSpPr/>
          <p:nvPr/>
        </p:nvSpPr>
        <p:spPr>
          <a:xfrm>
            <a:off x="1130300" y="1125322"/>
            <a:ext cx="7721600" cy="5262979"/>
          </a:xfrm>
          <a:prstGeom prst="rect">
            <a:avLst/>
          </a:prstGeom>
        </p:spPr>
        <p:txBody>
          <a:bodyPr wrap="square">
            <a:spAutoFit/>
          </a:bodyPr>
          <a:lstStyle/>
          <a:p>
            <a:pPr>
              <a:buNone/>
            </a:pPr>
            <a:r>
              <a:rPr lang="en-US" dirty="0" smtClean="0"/>
              <a:t>The Center will initially have two sites:</a:t>
            </a:r>
          </a:p>
          <a:p>
            <a:pPr>
              <a:buNone/>
            </a:pPr>
            <a:r>
              <a:rPr lang="en-US" dirty="0" smtClean="0"/>
              <a:t>	</a:t>
            </a:r>
          </a:p>
          <a:p>
            <a:pPr>
              <a:buNone/>
            </a:pPr>
            <a:r>
              <a:rPr lang="en-US" dirty="0" smtClean="0"/>
              <a:t>University of Michigan: </a:t>
            </a:r>
          </a:p>
          <a:p>
            <a:pPr>
              <a:buNone/>
            </a:pPr>
            <a:r>
              <a:rPr lang="en-US" dirty="0" smtClean="0"/>
              <a:t>Rheology, Synthesis, Experimental Interface Studies, Colloids, Synthesis, Modeling, Simulation</a:t>
            </a:r>
          </a:p>
          <a:p>
            <a:pPr>
              <a:buNone/>
            </a:pPr>
            <a:r>
              <a:rPr lang="en-US" dirty="0" smtClean="0"/>
              <a:t>	</a:t>
            </a:r>
          </a:p>
          <a:p>
            <a:pPr>
              <a:buNone/>
            </a:pPr>
            <a:r>
              <a:rPr lang="en-US" dirty="0" smtClean="0"/>
              <a:t>University of Cincinnati: </a:t>
            </a:r>
          </a:p>
          <a:p>
            <a:pPr>
              <a:buNone/>
            </a:pPr>
            <a:r>
              <a:rPr lang="en-US" dirty="0" smtClean="0"/>
              <a:t>Scattering, Synthesis, Simulation, Modeling</a:t>
            </a:r>
          </a:p>
          <a:p>
            <a:pPr>
              <a:buNone/>
            </a:pPr>
            <a:endParaRPr lang="en-US" dirty="0" smtClean="0"/>
          </a:p>
          <a:p>
            <a:pPr>
              <a:buNone/>
            </a:pPr>
            <a:r>
              <a:rPr lang="en-US" dirty="0" smtClean="0"/>
              <a:t>Affiliate Sites: </a:t>
            </a:r>
          </a:p>
          <a:p>
            <a:pPr>
              <a:buNone/>
            </a:pPr>
            <a:r>
              <a:rPr lang="en-US" dirty="0" smtClean="0"/>
              <a:t>University of Tennessee, University of Athens, KAUST, Oak Ridge National Laboratory, National Institute of Standards and Technology, Argonne National Laboratory, Eclipse Film Technology</a:t>
            </a:r>
            <a:endParaRPr lang="en-US" dirty="0"/>
          </a:p>
        </p:txBody>
      </p:sp>
    </p:spTree>
    <p:extLst>
      <p:ext uri="{BB962C8B-B14F-4D97-AF65-F5344CB8AC3E}">
        <p14:creationId xmlns:p14="http://schemas.microsoft.com/office/powerpoint/2010/main" val="3850639918"/>
      </p:ext>
    </p:extLst>
  </p:cSld>
  <p:clrMapOvr>
    <a:masterClrMapping/>
  </p:clrMapOvr>
  <p:transition xmlns:p14="http://schemas.microsoft.com/office/powerpoint/2010/main">
    <p:wipe dir="d"/>
  </p:transition>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57400" y="349668"/>
            <a:ext cx="6019800" cy="586541"/>
          </a:xfrm>
        </p:spPr>
        <p:txBody>
          <a:bodyPr/>
          <a:lstStyle/>
          <a:p>
            <a:r>
              <a:rPr lang="en-US" dirty="0" smtClean="0"/>
              <a:t>Organization</a:t>
            </a:r>
            <a:endParaRPr lang="en-US" dirty="0"/>
          </a:p>
        </p:txBody>
      </p:sp>
      <p:sp>
        <p:nvSpPr>
          <p:cNvPr id="4" name="Footer Placeholder 3"/>
          <p:cNvSpPr>
            <a:spLocks noGrp="1"/>
          </p:cNvSpPr>
          <p:nvPr>
            <p:ph type="ftr" sz="quarter" idx="11"/>
          </p:nvPr>
        </p:nvSpPr>
        <p:spPr/>
        <p:txBody>
          <a:bodyPr/>
          <a:lstStyle/>
          <a:p>
            <a:pPr>
              <a:defRPr/>
            </a:pPr>
            <a:r>
              <a:rPr lang="en-US" smtClean="0"/>
              <a:t>Innovation through Partnerships</a:t>
            </a:r>
            <a:endParaRPr lang="en-US"/>
          </a:p>
        </p:txBody>
      </p:sp>
      <p:sp>
        <p:nvSpPr>
          <p:cNvPr id="5" name="Slide Number Placeholder 4"/>
          <p:cNvSpPr>
            <a:spLocks noGrp="1"/>
          </p:cNvSpPr>
          <p:nvPr>
            <p:ph type="sldNum" sz="quarter" idx="12"/>
          </p:nvPr>
        </p:nvSpPr>
        <p:spPr/>
        <p:txBody>
          <a:bodyPr/>
          <a:lstStyle/>
          <a:p>
            <a:pPr>
              <a:defRPr/>
            </a:pPr>
            <a:fld id="{A677E203-F60C-154C-8315-3FB905080BE8}" type="slidenum">
              <a:rPr lang="en-US" smtClean="0"/>
              <a:pPr>
                <a:defRPr/>
              </a:pPr>
              <a:t>7</a:t>
            </a:fld>
            <a:endParaRPr lang="en-US"/>
          </a:p>
        </p:txBody>
      </p:sp>
      <p:sp>
        <p:nvSpPr>
          <p:cNvPr id="7" name="Rectangle 6"/>
          <p:cNvSpPr/>
          <p:nvPr/>
        </p:nvSpPr>
        <p:spPr>
          <a:xfrm>
            <a:off x="1130300" y="1125322"/>
            <a:ext cx="7721600" cy="5401480"/>
          </a:xfrm>
          <a:prstGeom prst="rect">
            <a:avLst/>
          </a:prstGeom>
        </p:spPr>
        <p:txBody>
          <a:bodyPr wrap="square">
            <a:spAutoFit/>
          </a:bodyPr>
          <a:lstStyle/>
          <a:p>
            <a:pPr>
              <a:buNone/>
            </a:pPr>
            <a:r>
              <a:rPr lang="en-US" sz="2300" dirty="0" smtClean="0"/>
              <a:t>An Industrial Advisory Board (IAB):</a:t>
            </a:r>
          </a:p>
          <a:p>
            <a:pPr>
              <a:buNone/>
            </a:pPr>
            <a:r>
              <a:rPr lang="en-US" sz="2300" dirty="0" smtClean="0"/>
              <a:t>Full Members: $75,000/year at 10% IDC with a two year commitment.  IAB Suggests Projects from Center Fees, suggests bylaws, organization, membership fee rates, suggest approval of Associate Members.  Membership fee paid to one of the two sites.</a:t>
            </a:r>
          </a:p>
          <a:p>
            <a:pPr>
              <a:buNone/>
            </a:pPr>
            <a:endParaRPr lang="en-US" sz="1700" dirty="0"/>
          </a:p>
          <a:p>
            <a:pPr>
              <a:buNone/>
            </a:pPr>
            <a:r>
              <a:rPr lang="en-US" sz="2300" dirty="0" smtClean="0"/>
              <a:t>Center Wide Panel:</a:t>
            </a:r>
          </a:p>
          <a:p>
            <a:pPr>
              <a:buNone/>
            </a:pPr>
            <a:r>
              <a:rPr lang="en-US" sz="2300" dirty="0" smtClean="0"/>
              <a:t>Associate Members &amp; Full Members: Suggest Projects for 10% IDC and NSF funded startup projects (~$45,000 total funds).</a:t>
            </a:r>
          </a:p>
          <a:p>
            <a:pPr>
              <a:buNone/>
            </a:pPr>
            <a:endParaRPr lang="en-US" sz="1700" dirty="0" smtClean="0"/>
          </a:p>
          <a:p>
            <a:pPr>
              <a:buNone/>
            </a:pPr>
            <a:r>
              <a:rPr lang="en-US" sz="2300" dirty="0" smtClean="0"/>
              <a:t>Other administrative structure seen in the diagram that follows.</a:t>
            </a:r>
          </a:p>
        </p:txBody>
      </p:sp>
    </p:spTree>
    <p:extLst>
      <p:ext uri="{BB962C8B-B14F-4D97-AF65-F5344CB8AC3E}">
        <p14:creationId xmlns:p14="http://schemas.microsoft.com/office/powerpoint/2010/main" val="4048680213"/>
      </p:ext>
    </p:extLst>
  </p:cSld>
  <p:clrMapOvr>
    <a:masterClrMapping/>
  </p:clrMapOvr>
  <p:transition xmlns:p14="http://schemas.microsoft.com/office/powerpoint/2010/main">
    <p:wipe dir="d"/>
  </p:transition>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57400" y="349668"/>
            <a:ext cx="6019800" cy="586541"/>
          </a:xfrm>
        </p:spPr>
        <p:txBody>
          <a:bodyPr/>
          <a:lstStyle/>
          <a:p>
            <a:r>
              <a:rPr lang="en-US" dirty="0" smtClean="0"/>
              <a:t>Organization</a:t>
            </a:r>
            <a:endParaRPr lang="en-US" dirty="0"/>
          </a:p>
        </p:txBody>
      </p:sp>
      <p:sp>
        <p:nvSpPr>
          <p:cNvPr id="4" name="Footer Placeholder 3"/>
          <p:cNvSpPr>
            <a:spLocks noGrp="1"/>
          </p:cNvSpPr>
          <p:nvPr>
            <p:ph type="ftr" sz="quarter" idx="11"/>
          </p:nvPr>
        </p:nvSpPr>
        <p:spPr/>
        <p:txBody>
          <a:bodyPr/>
          <a:lstStyle/>
          <a:p>
            <a:pPr>
              <a:defRPr/>
            </a:pPr>
            <a:r>
              <a:rPr lang="en-US" smtClean="0"/>
              <a:t>Innovation through Partnerships</a:t>
            </a:r>
            <a:endParaRPr lang="en-US"/>
          </a:p>
        </p:txBody>
      </p:sp>
      <p:sp>
        <p:nvSpPr>
          <p:cNvPr id="5" name="Slide Number Placeholder 4"/>
          <p:cNvSpPr>
            <a:spLocks noGrp="1"/>
          </p:cNvSpPr>
          <p:nvPr>
            <p:ph type="sldNum" sz="quarter" idx="12"/>
          </p:nvPr>
        </p:nvSpPr>
        <p:spPr/>
        <p:txBody>
          <a:bodyPr/>
          <a:lstStyle/>
          <a:p>
            <a:pPr>
              <a:defRPr/>
            </a:pPr>
            <a:fld id="{A677E203-F60C-154C-8315-3FB905080BE8}" type="slidenum">
              <a:rPr lang="en-US" smtClean="0"/>
              <a:pPr>
                <a:defRPr/>
              </a:pPr>
              <a:t>8</a:t>
            </a:fld>
            <a:endParaRPr lang="en-US"/>
          </a:p>
        </p:txBody>
      </p:sp>
      <p:pic>
        <p:nvPicPr>
          <p:cNvPr id="6" name="Picture 5"/>
          <p:cNvPicPr>
            <a:picLocks noChangeAspect="1"/>
          </p:cNvPicPr>
          <p:nvPr/>
        </p:nvPicPr>
        <p:blipFill>
          <a:blip r:embed="rId2"/>
          <a:stretch>
            <a:fillRect/>
          </a:stretch>
        </p:blipFill>
        <p:spPr>
          <a:xfrm>
            <a:off x="1104900" y="990600"/>
            <a:ext cx="7884830" cy="5422900"/>
          </a:xfrm>
          <a:prstGeom prst="rect">
            <a:avLst/>
          </a:prstGeom>
        </p:spPr>
      </p:pic>
    </p:spTree>
    <p:extLst>
      <p:ext uri="{BB962C8B-B14F-4D97-AF65-F5344CB8AC3E}">
        <p14:creationId xmlns:p14="http://schemas.microsoft.com/office/powerpoint/2010/main" val="1524201650"/>
      </p:ext>
    </p:extLst>
  </p:cSld>
  <p:clrMapOvr>
    <a:masterClrMapping/>
  </p:clrMapOvr>
  <p:transition xmlns:p14="http://schemas.microsoft.com/office/powerpoint/2010/main">
    <p:wipe dir="d"/>
  </p:transition>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1054100" y="723900"/>
            <a:ext cx="7302500" cy="5122649"/>
          </a:xfrm>
          <a:prstGeom prst="rect">
            <a:avLst/>
          </a:prstGeom>
        </p:spPr>
      </p:pic>
    </p:spTree>
    <p:extLst>
      <p:ext uri="{BB962C8B-B14F-4D97-AF65-F5344CB8AC3E}">
        <p14:creationId xmlns:p14="http://schemas.microsoft.com/office/powerpoint/2010/main" val="2075255350"/>
      </p:ext>
    </p:extLst>
  </p:cSld>
  <p:clrMapOvr>
    <a:masterClrMapping/>
  </p:clrMapOvr>
  <p:transition xmlns:p14="http://schemas.microsoft.com/office/powerpoint/2010/main">
    <p:wipe dir="d"/>
  </p:transition>
  <p:timing>
    <p:tnLst>
      <p:par>
        <p:cTn xmlns:p14="http://schemas.microsoft.com/office/powerpoint/2010/main" id="1" dur="indefinite" restart="never" nodeType="tmRoot"/>
      </p:par>
    </p:tnLst>
  </p:timing>
</p:sld>
</file>

<file path=ppt/theme/theme1.xml><?xml version="1.0" encoding="utf-8"?>
<a:theme xmlns:a="http://schemas.openxmlformats.org/drawingml/2006/main" name="Office Theme">
  <a:themeElements>
    <a:clrScheme name="Opulent">
      <a:dk1>
        <a:sysClr val="windowText" lastClr="000000"/>
      </a:dk1>
      <a:lt1>
        <a:sysClr val="window" lastClr="FFFFFF"/>
      </a:lt1>
      <a:dk2>
        <a:srgbClr val="B13F9A"/>
      </a:dk2>
      <a:lt2>
        <a:srgbClr val="F4E7ED"/>
      </a:lt2>
      <a:accent1>
        <a:srgbClr val="B83D68"/>
      </a:accent1>
      <a:accent2>
        <a:srgbClr val="AC66BB"/>
      </a:accent2>
      <a:accent3>
        <a:srgbClr val="DE6C36"/>
      </a:accent3>
      <a:accent4>
        <a:srgbClr val="F9B639"/>
      </a:accent4>
      <a:accent5>
        <a:srgbClr val="CF6DA4"/>
      </a:accent5>
      <a:accent6>
        <a:srgbClr val="FA8D3D"/>
      </a:accent6>
      <a:hlink>
        <a:srgbClr val="FFDE66"/>
      </a:hlink>
      <a:folHlink>
        <a:srgbClr val="D490C5"/>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Verve">
  <a:themeElements>
    <a:clrScheme name="Verve 1">
      <a:dk1>
        <a:srgbClr val="031B31"/>
      </a:dk1>
      <a:lt1>
        <a:srgbClr val="FFFFFF"/>
      </a:lt1>
      <a:dk2>
        <a:srgbClr val="000000"/>
      </a:dk2>
      <a:lt2>
        <a:srgbClr val="90C6F6"/>
      </a:lt2>
      <a:accent1>
        <a:srgbClr val="90C6F6"/>
      </a:accent1>
      <a:accent2>
        <a:srgbClr val="009DD9"/>
      </a:accent2>
      <a:accent3>
        <a:srgbClr val="AAAAAA"/>
      </a:accent3>
      <a:accent4>
        <a:srgbClr val="DADADA"/>
      </a:accent4>
      <a:accent5>
        <a:srgbClr val="C6DFFA"/>
      </a:accent5>
      <a:accent6>
        <a:srgbClr val="008EC4"/>
      </a:accent6>
      <a:hlink>
        <a:srgbClr val="E2D700"/>
      </a:hlink>
      <a:folHlink>
        <a:srgbClr val="85DFD0"/>
      </a:folHlink>
    </a:clrScheme>
    <a:fontScheme name="Verve">
      <a:majorFont>
        <a:latin typeface="Century Gothic"/>
        <a:ea typeface=""/>
        <a:cs typeface=""/>
      </a:majorFont>
      <a:minorFont>
        <a:latin typeface="Century Gothic"/>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raClrScheme>
      <a:clrScheme name="Verve 1">
        <a:dk1>
          <a:srgbClr val="031B31"/>
        </a:dk1>
        <a:lt1>
          <a:srgbClr val="FFFFFF"/>
        </a:lt1>
        <a:dk2>
          <a:srgbClr val="000000"/>
        </a:dk2>
        <a:lt2>
          <a:srgbClr val="90C6F6"/>
        </a:lt2>
        <a:accent1>
          <a:srgbClr val="90C6F6"/>
        </a:accent1>
        <a:accent2>
          <a:srgbClr val="009DD9"/>
        </a:accent2>
        <a:accent3>
          <a:srgbClr val="AAAAAA"/>
        </a:accent3>
        <a:accent4>
          <a:srgbClr val="DADADA"/>
        </a:accent4>
        <a:accent5>
          <a:srgbClr val="C6DFFA"/>
        </a:accent5>
        <a:accent6>
          <a:srgbClr val="008EC4"/>
        </a:accent6>
        <a:hlink>
          <a:srgbClr val="E2D700"/>
        </a:hlink>
        <a:folHlink>
          <a:srgbClr val="85DFD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7737</TotalTime>
  <Words>1433</Words>
  <Application>Microsoft Macintosh PowerPoint</Application>
  <PresentationFormat>On-screen Show (4:3)</PresentationFormat>
  <Paragraphs>331</Paragraphs>
  <Slides>36</Slides>
  <Notes>6</Notes>
  <HiddenSlides>0</HiddenSlides>
  <MMClips>3</MMClips>
  <ScaleCrop>false</ScaleCrop>
  <HeadingPairs>
    <vt:vector size="6" baseType="variant">
      <vt:variant>
        <vt:lpstr>Theme</vt:lpstr>
      </vt:variant>
      <vt:variant>
        <vt:i4>2</vt:i4>
      </vt:variant>
      <vt:variant>
        <vt:lpstr>Embedded OLE Servers</vt:lpstr>
      </vt:variant>
      <vt:variant>
        <vt:i4>2</vt:i4>
      </vt:variant>
      <vt:variant>
        <vt:lpstr>Slide Titles</vt:lpstr>
      </vt:variant>
      <vt:variant>
        <vt:i4>36</vt:i4>
      </vt:variant>
    </vt:vector>
  </HeadingPairs>
  <TitlesOfParts>
    <vt:vector size="40" baseType="lpstr">
      <vt:lpstr>Office Theme</vt:lpstr>
      <vt:lpstr>Verve</vt:lpstr>
      <vt:lpstr>Equation</vt:lpstr>
      <vt:lpstr>Document</vt:lpstr>
      <vt:lpstr>Center for Macromolecular Topology: Center Concept and Summary </vt:lpstr>
      <vt:lpstr>Center Concept</vt:lpstr>
      <vt:lpstr>PowerPoint Presentation</vt:lpstr>
      <vt:lpstr>PowerPoint Presentation</vt:lpstr>
      <vt:lpstr>Activities of the Center   </vt:lpstr>
      <vt:lpstr>Organization</vt:lpstr>
      <vt:lpstr>Organization</vt:lpstr>
      <vt:lpstr>Organization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Center for Macromolecular Topology: Capabilities </vt:lpstr>
      <vt:lpstr>The faculty</vt:lpstr>
      <vt:lpstr>Equipment &amp; Facilities</vt:lpstr>
      <vt:lpstr>Rheometers</vt:lpstr>
      <vt:lpstr>Collective dynamics by means of dynamic light scattering</vt:lpstr>
      <vt:lpstr>PowerPoint Presentation</vt:lpstr>
      <vt:lpstr>Static Light Scattering</vt:lpstr>
      <vt:lpstr>PowerPoint Presentation</vt:lpstr>
      <vt:lpstr>Leica TCS SP2 Confocal Laser Scanning Microscope</vt:lpstr>
      <vt:lpstr>Particle Imaging</vt:lpstr>
      <vt:lpstr>Polymer Synthesis</vt:lpstr>
      <vt:lpstr>PowerPoint Presentation</vt:lpstr>
      <vt:lpstr>Temperature Gradient Interaction Chromatography (TGIC)</vt:lpstr>
      <vt:lpstr>Processing/analysis Equipment</vt:lpstr>
      <vt:lpstr>Electron Microbeam Analysis Laboratory</vt:lpstr>
      <vt:lpstr>PowerPoint Presentation</vt:lpstr>
      <vt:lpstr>Computational Capabilities: Model of Polymer Linear Rheology</vt:lpstr>
      <vt:lpstr>Computational Capabilities: Molecular Simulations</vt:lpstr>
    </vt:vector>
  </TitlesOfParts>
  <Company>National Science Foundation</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Division of Industrial Innovation  and Partnerships  (IIP)</dc:title>
  <dc:creator>calbus</dc:creator>
  <cp:lastModifiedBy>Gregory</cp:lastModifiedBy>
  <cp:revision>515</cp:revision>
  <cp:lastPrinted>2012-02-08T15:40:50Z</cp:lastPrinted>
  <dcterms:created xsi:type="dcterms:W3CDTF">2012-01-18T19:12:41Z</dcterms:created>
  <dcterms:modified xsi:type="dcterms:W3CDTF">2012-02-08T15:57:28Z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
    <vt:lpwstr>Document</vt:lpwstr>
  </property>
  <property fmtid="{D5CDD505-2E9C-101B-9397-08002B2CF9AE}" pid="3" name="Document Type">
    <vt:lpwstr>Presentations</vt:lpwstr>
  </property>
  <property fmtid="{D5CDD505-2E9C-101B-9397-08002B2CF9AE}" pid="4" name="Team">
    <vt:lpwstr>;#General IIP;#</vt:lpwstr>
  </property>
  <property fmtid="{D5CDD505-2E9C-101B-9397-08002B2CF9AE}" pid="5" name="Document contents">
    <vt:lpwstr/>
  </property>
</Properties>
</file>