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91" r:id="rId2"/>
  </p:sldMasterIdLst>
  <p:notesMasterIdLst>
    <p:notesMasterId r:id="rId13"/>
  </p:notesMasterIdLst>
  <p:handoutMasterIdLst>
    <p:handoutMasterId r:id="rId14"/>
  </p:handoutMasterIdLst>
  <p:sldIdLst>
    <p:sldId id="324" r:id="rId3"/>
    <p:sldId id="344" r:id="rId4"/>
    <p:sldId id="345" r:id="rId5"/>
    <p:sldId id="325" r:id="rId6"/>
    <p:sldId id="326" r:id="rId7"/>
    <p:sldId id="366" r:id="rId8"/>
    <p:sldId id="367" r:id="rId9"/>
    <p:sldId id="364" r:id="rId10"/>
    <p:sldId id="365" r:id="rId11"/>
    <p:sldId id="336" r:id="rId1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70C0"/>
    <a:srgbClr val="008000"/>
    <a:srgbClr val="000000"/>
    <a:srgbClr val="FF33CC"/>
    <a:srgbClr val="FFCC00"/>
    <a:srgbClr val="FFCCCC"/>
    <a:srgbClr val="FF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-774" y="-3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56" d="100"/>
          <a:sy n="56" d="100"/>
        </p:scale>
        <p:origin x="-1194" y="-84"/>
      </p:cViewPr>
      <p:guideLst>
        <p:guide orient="horz" pos="3025"/>
        <p:guide pos="2304"/>
      </p:guideLst>
    </p:cSldViewPr>
  </p:notesViewPr>
  <p:gridSpacing cx="75895" cy="7589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>
            <a:lvl1pPr defTabSz="966574">
              <a:defRPr sz="13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>
            <a:lvl1pPr algn="r" defTabSz="966574">
              <a:defRPr sz="13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1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1" tIns="48326" rIns="96651" bIns="48326" numCol="1" anchor="b" anchorCtr="0" compatLnSpc="1">
            <a:prstTxWarp prst="textNoShape">
              <a:avLst/>
            </a:prstTxWarp>
          </a:bodyPr>
          <a:lstStyle>
            <a:lvl1pPr defTabSz="966574">
              <a:defRPr sz="13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1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1" tIns="48326" rIns="96651" bIns="48326" numCol="1" anchor="b" anchorCtr="0" compatLnSpc="1">
            <a:prstTxWarp prst="textNoShape">
              <a:avLst/>
            </a:prstTxWarp>
          </a:bodyPr>
          <a:lstStyle>
            <a:lvl1pPr algn="r" defTabSz="965200">
              <a:defRPr sz="1300" b="0">
                <a:latin typeface="Arial" pitchFamily="34" charset="0"/>
              </a:defRPr>
            </a:lvl1pPr>
          </a:lstStyle>
          <a:p>
            <a:pPr>
              <a:defRPr/>
            </a:pPr>
            <a:fld id="{F9184AF7-AEE6-4636-9D7D-7A23572098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989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>
            <a:lvl1pPr defTabSz="966574">
              <a:defRPr sz="13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>
            <a:lvl1pPr algn="r" defTabSz="966574">
              <a:defRPr sz="13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2188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1" tIns="48326" rIns="96651" bIns="48326" numCol="1" anchor="b" anchorCtr="0" compatLnSpc="1">
            <a:prstTxWarp prst="textNoShape">
              <a:avLst/>
            </a:prstTxWarp>
          </a:bodyPr>
          <a:lstStyle>
            <a:lvl1pPr defTabSz="966574">
              <a:defRPr sz="13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1" tIns="48326" rIns="96651" bIns="48326" numCol="1" anchor="b" anchorCtr="0" compatLnSpc="1">
            <a:prstTxWarp prst="textNoShape">
              <a:avLst/>
            </a:prstTxWarp>
          </a:bodyPr>
          <a:lstStyle>
            <a:lvl1pPr algn="r" defTabSz="965200">
              <a:defRPr sz="1300" b="0">
                <a:latin typeface="Arial" pitchFamily="34" charset="0"/>
              </a:defRPr>
            </a:lvl1pPr>
          </a:lstStyle>
          <a:p>
            <a:pPr>
              <a:defRPr/>
            </a:pPr>
            <a:fld id="{B2A923DC-8E84-481E-84CF-E752491E5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169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defTabSz="9652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defTabSz="9652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defTabSz="9652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defTabSz="9652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eaLnBrk="1" hangingPunct="1"/>
            <a:fld id="{8C5C4CDB-ADE4-4D8B-B0BF-54A200E3F641}" type="slidenum">
              <a:rPr lang="zh-CN" altLang="en-US" sz="1300" b="0" smtClean="0">
                <a:latin typeface="Arial" charset="0"/>
                <a:ea typeface="SimSun" pitchFamily="2" charset="-122"/>
              </a:rPr>
              <a:pPr eaLnBrk="1" hangingPunct="1"/>
              <a:t>1</a:t>
            </a:fld>
            <a:endParaRPr lang="en-US" altLang="zh-CN" sz="1300" b="0" smtClean="0">
              <a:latin typeface="Arial" charset="0"/>
              <a:ea typeface="SimSun" pitchFamily="2" charset="-122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defTabSz="9652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defTabSz="9652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defTabSz="9652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defTabSz="9652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eaLnBrk="1" hangingPunct="1"/>
            <a:fld id="{6CB0735A-B996-4976-942D-30BCB2583574}" type="slidenum">
              <a:rPr lang="en-US" sz="1300" b="0" smtClean="0">
                <a:latin typeface="Arial" charset="0"/>
              </a:rPr>
              <a:pPr eaLnBrk="1" hangingPunct="1"/>
              <a:t>7</a:t>
            </a:fld>
            <a:endParaRPr lang="en-US" sz="1300" b="0" smtClean="0">
              <a:latin typeface="Arial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2475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b="1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defTabSz="9652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defTabSz="9652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defTabSz="9652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defTabSz="9652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eaLnBrk="1" hangingPunct="1"/>
            <a:fld id="{00E6CA41-4629-4CD9-8638-DEB60B7AD903}" type="slidenum">
              <a:rPr lang="en-US" sz="1300" b="0" smtClean="0">
                <a:latin typeface="Arial" charset="0"/>
              </a:rPr>
              <a:pPr eaLnBrk="1" hangingPunct="1"/>
              <a:t>8</a:t>
            </a:fld>
            <a:endParaRPr lang="en-US" sz="1300" b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defTabSz="9652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defTabSz="9652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defTabSz="9652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defTabSz="9652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eaLnBrk="1" hangingPunct="1"/>
            <a:fld id="{F1036A4F-4965-4136-9CC8-07655DCFFBCB}" type="slidenum">
              <a:rPr lang="zh-CN" altLang="en-US" sz="1300" b="0" smtClean="0">
                <a:latin typeface="Arial" charset="0"/>
                <a:ea typeface="SimSun" pitchFamily="2" charset="-122"/>
              </a:rPr>
              <a:pPr eaLnBrk="1" hangingPunct="1"/>
              <a:t>10</a:t>
            </a:fld>
            <a:endParaRPr lang="en-US" altLang="zh-CN" sz="1300" b="0" smtClean="0">
              <a:latin typeface="Arial" charset="0"/>
              <a:ea typeface="SimSun" pitchFamily="2" charset="-122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 userDrawn="1"/>
        </p:nvSpPr>
        <p:spPr bwMode="auto">
          <a:xfrm rot="10800000">
            <a:off x="3175" y="0"/>
            <a:ext cx="914400" cy="6858000"/>
          </a:xfrm>
          <a:prstGeom prst="rect">
            <a:avLst/>
          </a:pr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="ctr"/>
          <a:lstStyle/>
          <a:p>
            <a:pPr algn="ctr">
              <a:spcBef>
                <a:spcPct val="50000"/>
              </a:spcBef>
            </a:pPr>
            <a:r>
              <a:rPr lang="en-US" sz="3200" b="0">
                <a:solidFill>
                  <a:schemeClr val="bg1"/>
                </a:solidFill>
                <a:latin typeface="Times New Roman" pitchFamily="18" charset="0"/>
              </a:rPr>
              <a:t>National Science Foundation</a:t>
            </a:r>
            <a:br>
              <a:rPr lang="en-US" sz="3200" b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n-US" sz="2000" b="0">
                <a:solidFill>
                  <a:schemeClr val="bg1"/>
                </a:solidFill>
                <a:latin typeface="Times New Roman" pitchFamily="18" charset="0"/>
              </a:rPr>
              <a:t>WHERE DISCOVERIES BEGIN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Innovation through Partnerships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D7F41-0965-4F11-A679-C85D23BFD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564806"/>
      </p:ext>
    </p:extLst>
  </p:cSld>
  <p:clrMapOvr>
    <a:masterClrMapping/>
  </p:clrMapOvr>
  <p:transition xmlns:p14="http://schemas.microsoft.com/office/powerpoint/2010/main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Innovation through Partnerships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43150-A511-4CE7-A41D-620D4138B3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120403"/>
      </p:ext>
    </p:extLst>
  </p:cSld>
  <p:clrMapOvr>
    <a:masterClrMapping/>
  </p:clrMapOvr>
  <p:transition xmlns:p14="http://schemas.microsoft.com/office/powerpoint/2010/main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Innovation through Partnerships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8C480-4AE6-4F03-B602-3A1E817DD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055147"/>
      </p:ext>
    </p:extLst>
  </p:cSld>
  <p:clrMapOvr>
    <a:masterClrMapping/>
  </p:clrMapOvr>
  <p:transition xmlns:p14="http://schemas.microsoft.com/office/powerpoint/2010/main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Directorate for Engineering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529CB462-C2E2-47F8-834D-1A573864D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255232"/>
      </p:ext>
    </p:extLst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Directorate for Engineering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5DE281A0-5878-43C4-98A2-0E48CDE353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782142"/>
      </p:ext>
    </p:extLst>
  </p:cSld>
  <p:clrMapOvr>
    <a:masterClrMapping/>
  </p:clrMapOvr>
  <p:transition xmlns:p14="http://schemas.microsoft.com/office/powerpoint/2010/main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Directorate for Engineering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A08524CB-08E5-4ED2-A807-F0DD4DB87D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181611"/>
      </p:ext>
    </p:extLst>
  </p:cSld>
  <p:clrMapOvr>
    <a:masterClrMapping/>
  </p:clrMapOvr>
  <p:transition xmlns:p14="http://schemas.microsoft.com/office/powerpoint/2010/main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2775"/>
            <a:ext cx="40386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82775"/>
            <a:ext cx="40386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Directorate for Engineering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0CD2EED6-BEA1-4244-9A0B-C501645C2C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049502"/>
      </p:ext>
    </p:extLst>
  </p:cSld>
  <p:clrMapOvr>
    <a:masterClrMapping/>
  </p:clrMapOvr>
  <p:transition xmlns:p14="http://schemas.microsoft.com/office/powerpoint/2010/main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Directorate for Engineering</a:t>
            </a: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4A3CC639-1516-4AA0-8C9B-5859B6A373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185037"/>
      </p:ext>
    </p:extLst>
  </p:cSld>
  <p:clrMapOvr>
    <a:masterClrMapping/>
  </p:clrMapOvr>
  <p:transition xmlns:p14="http://schemas.microsoft.com/office/powerpoint/2010/main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Directorate for Engineering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036969A8-3562-4301-91C6-8CC65777C1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42998"/>
      </p:ext>
    </p:extLst>
  </p:cSld>
  <p:clrMapOvr>
    <a:masterClrMapping/>
  </p:clrMapOvr>
  <p:transition xmlns:p14="http://schemas.microsoft.com/office/powerpoint/2010/main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Directorate for Engineering</a:t>
            </a: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979C224D-A21F-4E16-9C35-EE4CE85372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960441"/>
      </p:ext>
    </p:extLst>
  </p:cSld>
  <p:clrMapOvr>
    <a:masterClrMapping/>
  </p:clrMapOvr>
  <p:transition xmlns:p14="http://schemas.microsoft.com/office/powerpoint/2010/main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Directorate for Engineering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7C3AF6DA-B11E-4A88-B6C7-CCCA2C9A83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973466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Innovation through Partnerships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9C3F6-593B-4E59-9F81-F8E47E446D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252806"/>
      </p:ext>
    </p:extLst>
  </p:cSld>
  <p:clrMapOvr>
    <a:masterClrMapping/>
  </p:clrMapOvr>
  <p:transition xmlns:p14="http://schemas.microsoft.com/office/powerpoint/2010/main">
    <p:wipe dir="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Directorate for Engineering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D63F5257-B65D-4539-BBA9-EE506C507C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337574"/>
      </p:ext>
    </p:extLst>
  </p:cSld>
  <p:clrMapOvr>
    <a:masterClrMapping/>
  </p:clrMapOvr>
  <p:transition xmlns:p14="http://schemas.microsoft.com/office/powerpoint/2010/main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Directorate for Engineering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519DC573-2D08-47B4-813A-5A31846508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206539"/>
      </p:ext>
    </p:extLst>
  </p:cSld>
  <p:clrMapOvr>
    <a:masterClrMapping/>
  </p:clrMapOvr>
  <p:transition xmlns:p14="http://schemas.microsoft.com/office/powerpoint/2010/main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68288"/>
            <a:ext cx="2057400" cy="61864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68288"/>
            <a:ext cx="6019800" cy="61864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Directorate for Engineering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792486B0-F477-41DF-BF19-A8F25214A9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016358"/>
      </p:ext>
    </p:extLst>
  </p:cSld>
  <p:clrMapOvr>
    <a:masterClrMapping/>
  </p:clrMapOvr>
  <p:transition xmlns:p14="http://schemas.microsoft.com/office/powerpoint/2010/main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68288"/>
            <a:ext cx="7772400" cy="13985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Directorate for Engineering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A9A1B275-0D73-494B-81B4-6255F2E117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246547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Innovation through Partnerships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718B5-2542-4FF6-9EEE-F321CE2B06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075905"/>
      </p:ext>
    </p:extLst>
  </p:cSld>
  <p:clrMapOvr>
    <a:masterClrMapping/>
  </p:clrMapOvr>
  <p:transition xmlns:p14="http://schemas.microsoft.com/office/powerpoint/2010/main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Innovation through Partnerships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19A7F-D230-4474-B75C-3CC1F9D83C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802266"/>
      </p:ext>
    </p:extLst>
  </p:cSld>
  <p:clrMapOvr>
    <a:masterClrMapping/>
  </p:clrMapOvr>
  <p:transition xmlns:p14="http://schemas.microsoft.com/office/powerpoint/2010/main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Innovation through Partnerships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F37ED-A5D4-4415-91C4-F5BE07862C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377584"/>
      </p:ext>
    </p:extLst>
  </p:cSld>
  <p:clrMapOvr>
    <a:masterClrMapping/>
  </p:clrMapOvr>
  <p:transition xmlns:p14="http://schemas.microsoft.com/office/powerpoint/2010/main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Innovation through Partnerships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86D84-92C5-4A05-BA48-7547D28F47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170838"/>
      </p:ext>
    </p:extLst>
  </p:cSld>
  <p:clrMapOvr>
    <a:masterClrMapping/>
  </p:clrMapOvr>
  <p:transition xmlns:p14="http://schemas.microsoft.com/office/powerpoint/2010/main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Innovation through Partnerships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4DA39-624F-4252-A740-B32A648CBA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296738"/>
      </p:ext>
    </p:extLst>
  </p:cSld>
  <p:clrMapOvr>
    <a:masterClrMapping/>
  </p:clrMapOvr>
  <p:transition xmlns:p14="http://schemas.microsoft.com/office/powerpoint/2010/main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Innovation through Partnerships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D534F-EF0B-4AF3-8447-3B30262ECB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214935"/>
      </p:ext>
    </p:extLst>
  </p:cSld>
  <p:clrMapOvr>
    <a:masterClrMapping/>
  </p:clrMapOvr>
  <p:transition xmlns:p14="http://schemas.microsoft.com/office/powerpoint/2010/main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Innovation through Partnerships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283FF-BF6C-4297-8B7D-5216B38498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64094"/>
      </p:ext>
    </p:extLst>
  </p:cSld>
  <p:clrMapOvr>
    <a:masterClrMapping/>
  </p:clrMapOvr>
  <p:transition xmlns:p14="http://schemas.microsoft.com/office/powerpoint/2010/main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omic Sans MS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omic Sans MS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Innovation through Partnerships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26FEE83-1958-46D8-8B51-22414C445B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1" descr="blue NSF 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27" b="6487"/>
          <a:stretch>
            <a:fillRect/>
          </a:stretch>
        </p:blipFill>
        <p:spPr bwMode="auto">
          <a:xfrm>
            <a:off x="0" y="5984875"/>
            <a:ext cx="904875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22"/>
          <p:cNvSpPr>
            <a:spLocks noChangeArrowheads="1"/>
          </p:cNvSpPr>
          <p:nvPr userDrawn="1"/>
        </p:nvSpPr>
        <p:spPr bwMode="auto">
          <a:xfrm rot="10800000">
            <a:off x="3175" y="-15875"/>
            <a:ext cx="914400" cy="5942013"/>
          </a:xfrm>
          <a:prstGeom prst="rect">
            <a:avLst/>
          </a:pr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="ctr"/>
          <a:lstStyle/>
          <a:p>
            <a:pPr algn="ctr">
              <a:spcBef>
                <a:spcPct val="50000"/>
              </a:spcBef>
            </a:pPr>
            <a:r>
              <a:rPr lang="en-US" sz="3200" b="0">
                <a:solidFill>
                  <a:schemeClr val="bg1"/>
                </a:solidFill>
                <a:latin typeface="Times New Roman" pitchFamily="18" charset="0"/>
              </a:rPr>
              <a:t>National Science Foundation</a:t>
            </a:r>
            <a:br>
              <a:rPr lang="en-US" sz="3200" b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n-US" sz="2000" b="0">
                <a:solidFill>
                  <a:schemeClr val="bg1"/>
                </a:solidFill>
                <a:latin typeface="Times New Roman" pitchFamily="18" charset="0"/>
              </a:rPr>
              <a:t>WHERE DISCOVERIES BEGIN</a:t>
            </a:r>
            <a:endParaRPr lang="en-US" sz="20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71" r:id="rId1"/>
    <p:sldLayoutId id="2147484561" r:id="rId2"/>
    <p:sldLayoutId id="2147484562" r:id="rId3"/>
    <p:sldLayoutId id="2147484563" r:id="rId4"/>
    <p:sldLayoutId id="2147484564" r:id="rId5"/>
    <p:sldLayoutId id="2147484565" r:id="rId6"/>
    <p:sldLayoutId id="2147484566" r:id="rId7"/>
    <p:sldLayoutId id="2147484567" r:id="rId8"/>
    <p:sldLayoutId id="2147484568" r:id="rId9"/>
    <p:sldLayoutId id="2147484569" r:id="rId10"/>
    <p:sldLayoutId id="2147484570" r:id="rId11"/>
  </p:sldLayoutIdLst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68288"/>
            <a:ext cx="7772400" cy="139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 b="0">
                <a:solidFill>
                  <a:srgbClr val="FFFFFF"/>
                </a:solidFill>
                <a:latin typeface="Century Gothic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rgbClr val="FFFFFF"/>
                </a:solidFill>
                <a:latin typeface="Century Gothic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Directorate for Engineering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83563" y="6481763"/>
            <a:ext cx="503237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FFFFFF"/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1D38FD9E-060D-418A-A07A-3ACDA191D4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572" r:id="rId1"/>
    <p:sldLayoutId id="2147484573" r:id="rId2"/>
    <p:sldLayoutId id="2147484574" r:id="rId3"/>
    <p:sldLayoutId id="2147484575" r:id="rId4"/>
    <p:sldLayoutId id="2147484576" r:id="rId5"/>
    <p:sldLayoutId id="2147484577" r:id="rId6"/>
    <p:sldLayoutId id="2147484578" r:id="rId7"/>
    <p:sldLayoutId id="2147484579" r:id="rId8"/>
    <p:sldLayoutId id="2147484580" r:id="rId9"/>
    <p:sldLayoutId id="2147484581" r:id="rId10"/>
    <p:sldLayoutId id="2147484582" r:id="rId11"/>
    <p:sldLayoutId id="2147484583" r:id="rId12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marL="484188" indent="-484188" algn="r" rtl="0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+mj-lt"/>
          <a:ea typeface="MS PGothic" pitchFamily="34" charset="-128"/>
          <a:cs typeface="ＭＳ Ｐゴシック"/>
        </a:defRPr>
      </a:lvl1pPr>
      <a:lvl2pPr marL="484188" indent="-484188" algn="r" rtl="0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Century Gothic" pitchFamily="-109" charset="0"/>
          <a:ea typeface="MS PGothic" pitchFamily="34" charset="-128"/>
          <a:cs typeface="ＭＳ Ｐゴシック"/>
        </a:defRPr>
      </a:lvl2pPr>
      <a:lvl3pPr marL="484188" indent="-484188" algn="r" rtl="0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Century Gothic" pitchFamily="-109" charset="0"/>
          <a:ea typeface="MS PGothic" pitchFamily="34" charset="-128"/>
          <a:cs typeface="ＭＳ Ｐゴシック"/>
        </a:defRPr>
      </a:lvl3pPr>
      <a:lvl4pPr marL="484188" indent="-484188" algn="r" rtl="0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Century Gothic" pitchFamily="-109" charset="0"/>
          <a:ea typeface="MS PGothic" pitchFamily="34" charset="-128"/>
          <a:cs typeface="ＭＳ Ｐゴシック"/>
        </a:defRPr>
      </a:lvl4pPr>
      <a:lvl5pPr marL="484188" indent="-484188" algn="r" rtl="0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Century Gothic" pitchFamily="-109" charset="0"/>
          <a:ea typeface="MS PGothic" pitchFamily="34" charset="-128"/>
          <a:cs typeface="ＭＳ Ｐゴシック"/>
        </a:defRPr>
      </a:lvl5pPr>
      <a:lvl6pPr marL="941388" indent="-484188" algn="r" rtl="0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Century Gothic" pitchFamily="-109" charset="0"/>
        </a:defRPr>
      </a:lvl6pPr>
      <a:lvl7pPr marL="1398588" indent="-484188" algn="r" rtl="0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Century Gothic" pitchFamily="-109" charset="0"/>
        </a:defRPr>
      </a:lvl7pPr>
      <a:lvl8pPr marL="1855788" indent="-484188" algn="r" rtl="0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Century Gothic" pitchFamily="-109" charset="0"/>
        </a:defRPr>
      </a:lvl8pPr>
      <a:lvl9pPr marL="2312988" indent="-484188" algn="r" rtl="0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Century Gothic" pitchFamily="-109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B4D6F8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5pPr>
      <a:lvl6pPr marL="2057400" indent="-209550" algn="l" rtl="0" fontAlgn="base">
        <a:spcBef>
          <a:spcPct val="20000"/>
        </a:spcBef>
        <a:spcAft>
          <a:spcPct val="0"/>
        </a:spcAft>
        <a:buClr>
          <a:srgbClr val="B4D6F8"/>
        </a:buClr>
        <a:buFont typeface="Wingdings 2" pitchFamily="-109" charset="2"/>
        <a:buChar char=""/>
        <a:defRPr sz="1900">
          <a:solidFill>
            <a:schemeClr val="tx1"/>
          </a:solidFill>
          <a:latin typeface="+mn-lt"/>
          <a:ea typeface="ＭＳ Ｐゴシック" pitchFamily="-109" charset="-128"/>
        </a:defRPr>
      </a:lvl6pPr>
      <a:lvl7pPr marL="2514600" indent="-209550" algn="l" rtl="0" fontAlgn="base">
        <a:spcBef>
          <a:spcPct val="20000"/>
        </a:spcBef>
        <a:spcAft>
          <a:spcPct val="0"/>
        </a:spcAft>
        <a:buClr>
          <a:srgbClr val="B4D6F8"/>
        </a:buClr>
        <a:buFont typeface="Wingdings 2" pitchFamily="-109" charset="2"/>
        <a:buChar char=""/>
        <a:defRPr sz="1900">
          <a:solidFill>
            <a:schemeClr val="tx1"/>
          </a:solidFill>
          <a:latin typeface="+mn-lt"/>
          <a:ea typeface="ＭＳ Ｐゴシック" pitchFamily="-109" charset="-128"/>
        </a:defRPr>
      </a:lvl7pPr>
      <a:lvl8pPr marL="2971800" indent="-209550" algn="l" rtl="0" fontAlgn="base">
        <a:spcBef>
          <a:spcPct val="20000"/>
        </a:spcBef>
        <a:spcAft>
          <a:spcPct val="0"/>
        </a:spcAft>
        <a:buClr>
          <a:srgbClr val="B4D6F8"/>
        </a:buClr>
        <a:buFont typeface="Wingdings 2" pitchFamily="-109" charset="2"/>
        <a:buChar char=""/>
        <a:defRPr sz="1900">
          <a:solidFill>
            <a:schemeClr val="tx1"/>
          </a:solidFill>
          <a:latin typeface="+mn-lt"/>
          <a:ea typeface="ＭＳ Ｐゴシック" pitchFamily="-109" charset="-128"/>
        </a:defRPr>
      </a:lvl8pPr>
      <a:lvl9pPr marL="3429000" indent="-209550" algn="l" rtl="0" fontAlgn="base">
        <a:spcBef>
          <a:spcPct val="20000"/>
        </a:spcBef>
        <a:spcAft>
          <a:spcPct val="0"/>
        </a:spcAft>
        <a:buClr>
          <a:srgbClr val="B4D6F8"/>
        </a:buClr>
        <a:buFont typeface="Wingdings 2" pitchFamily="-109" charset="2"/>
        <a:buChar char=""/>
        <a:defRPr sz="1900">
          <a:solidFill>
            <a:schemeClr val="tx1"/>
          </a:solidFill>
          <a:latin typeface="+mn-lt"/>
          <a:ea typeface="ＭＳ Ｐゴシック" pitchFamily="-109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65200" y="395288"/>
            <a:ext cx="8153400" cy="1584325"/>
          </a:xfrm>
        </p:spPr>
        <p:txBody>
          <a:bodyPr/>
          <a:lstStyle/>
          <a:p>
            <a:r>
              <a:rPr lang="en-US" altLang="zh-CN" sz="3600" smtClean="0"/>
              <a:t>Project 2:  Adsorption, Adhesion, and Topology of Linear and Branched Macromolecule on Curved </a:t>
            </a:r>
            <a:br>
              <a:rPr lang="en-US" altLang="zh-CN" sz="3600" smtClean="0"/>
            </a:br>
            <a:r>
              <a:rPr lang="en-US" altLang="zh-CN" sz="3600" smtClean="0"/>
              <a:t>and Flat Surfaces</a:t>
            </a:r>
            <a:endParaRPr lang="en-US" altLang="zh-CN" smtClean="0">
              <a:latin typeface="Times New Roman" pitchFamily="18" charset="0"/>
              <a:ea typeface="Batang" pitchFamily="18" charset="-127"/>
            </a:endParaRPr>
          </a:p>
        </p:txBody>
      </p:sp>
      <p:sp>
        <p:nvSpPr>
          <p:cNvPr id="16387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2540000"/>
            <a:ext cx="7658100" cy="2997200"/>
          </a:xfrm>
        </p:spPr>
        <p:txBody>
          <a:bodyPr/>
          <a:lstStyle/>
          <a:p>
            <a:r>
              <a:rPr lang="en-US" altLang="zh-CN" sz="2000" smtClean="0">
                <a:solidFill>
                  <a:schemeClr val="tx1"/>
                </a:solidFill>
              </a:rPr>
              <a:t>PI’s: Peter Green</a:t>
            </a:r>
            <a:r>
              <a:rPr lang="en-US" altLang="zh-CN" sz="2000" baseline="30000" smtClean="0">
                <a:solidFill>
                  <a:schemeClr val="tx1"/>
                </a:solidFill>
              </a:rPr>
              <a:t>1</a:t>
            </a:r>
            <a:r>
              <a:rPr lang="en-US" altLang="zh-CN" sz="2000" smtClean="0">
                <a:solidFill>
                  <a:schemeClr val="tx1"/>
                </a:solidFill>
              </a:rPr>
              <a:t>, Vikarm Kuppa</a:t>
            </a:r>
            <a:r>
              <a:rPr lang="en-US" altLang="zh-CN" sz="2000" baseline="30000" smtClean="0">
                <a:solidFill>
                  <a:schemeClr val="tx1"/>
                </a:solidFill>
              </a:rPr>
              <a:t>2</a:t>
            </a:r>
            <a:r>
              <a:rPr lang="en-US" altLang="zh-CN" sz="2000" smtClean="0">
                <a:solidFill>
                  <a:schemeClr val="tx1"/>
                </a:solidFill>
              </a:rPr>
              <a:t>, Steve Clarson</a:t>
            </a:r>
            <a:r>
              <a:rPr lang="en-US" altLang="zh-CN" sz="2000" baseline="30000" smtClean="0">
                <a:solidFill>
                  <a:schemeClr val="tx1"/>
                </a:solidFill>
              </a:rPr>
              <a:t>2</a:t>
            </a:r>
            <a:r>
              <a:rPr lang="en-US" altLang="zh-CN" sz="2000" smtClean="0">
                <a:solidFill>
                  <a:schemeClr val="tx1"/>
                </a:solidFill>
              </a:rPr>
              <a:t>, Rick Laine</a:t>
            </a:r>
            <a:r>
              <a:rPr lang="en-US" altLang="zh-CN" sz="2000" baseline="30000" smtClean="0">
                <a:solidFill>
                  <a:schemeClr val="tx1"/>
                </a:solidFill>
              </a:rPr>
              <a:t>1</a:t>
            </a:r>
          </a:p>
          <a:p>
            <a:endParaRPr lang="en-US" altLang="zh-CN" sz="2000" smtClean="0">
              <a:solidFill>
                <a:schemeClr val="tx1"/>
              </a:solidFill>
            </a:endParaRPr>
          </a:p>
          <a:p>
            <a:r>
              <a:rPr lang="en-US" altLang="zh-CN" sz="2000" smtClean="0">
                <a:solidFill>
                  <a:schemeClr val="tx1"/>
                </a:solidFill>
              </a:rPr>
              <a:t>Team: Jimmy Mays</a:t>
            </a:r>
            <a:r>
              <a:rPr lang="en-US" altLang="zh-CN" sz="2000" baseline="30000" smtClean="0">
                <a:solidFill>
                  <a:schemeClr val="tx1"/>
                </a:solidFill>
              </a:rPr>
              <a:t>3</a:t>
            </a:r>
            <a:r>
              <a:rPr lang="en-US" altLang="zh-CN" sz="2000" smtClean="0">
                <a:solidFill>
                  <a:schemeClr val="tx1"/>
                </a:solidFill>
              </a:rPr>
              <a:t>, Nikos Hadjichristidis</a:t>
            </a:r>
            <a:r>
              <a:rPr lang="en-US" altLang="zh-CN" sz="2000" baseline="30000" smtClean="0">
                <a:solidFill>
                  <a:schemeClr val="tx1"/>
                </a:solidFill>
              </a:rPr>
              <a:t>4</a:t>
            </a:r>
            <a:r>
              <a:rPr lang="en-US" altLang="zh-CN" sz="2000" smtClean="0">
                <a:solidFill>
                  <a:schemeClr val="tx1"/>
                </a:solidFill>
              </a:rPr>
              <a:t>, Greg Smith</a:t>
            </a:r>
            <a:r>
              <a:rPr lang="en-US" altLang="zh-CN" sz="2000" baseline="30000" smtClean="0">
                <a:solidFill>
                  <a:schemeClr val="tx1"/>
                </a:solidFill>
              </a:rPr>
              <a:t>5</a:t>
            </a:r>
          </a:p>
          <a:p>
            <a:endParaRPr lang="en-US" altLang="zh-CN" sz="2000" baseline="30000" smtClean="0">
              <a:solidFill>
                <a:schemeClr val="tx1"/>
              </a:solidFill>
            </a:endParaRPr>
          </a:p>
          <a:p>
            <a:r>
              <a:rPr lang="en-US" altLang="zh-CN" sz="2000" smtClean="0">
                <a:solidFill>
                  <a:schemeClr val="tx1"/>
                </a:solidFill>
              </a:rPr>
              <a:t>1 Univ. Michigan; 2 Univ. Cincinnati; 3 Univ. Tennessee; 4 Univ. Athens/KAUST; 5 Oak Ridge National Lab</a:t>
            </a:r>
          </a:p>
          <a:p>
            <a:r>
              <a:rPr lang="en-US" altLang="zh-CN" sz="2000" smtClean="0">
                <a:solidFill>
                  <a:schemeClr val="tx1"/>
                </a:solidFill>
              </a:rPr>
              <a:t>Proposed Budget:  $150,000/year; In Kind Support ORNL $40,000/year</a:t>
            </a:r>
          </a:p>
          <a:p>
            <a:r>
              <a:rPr lang="en-US" altLang="zh-CN" sz="2000" smtClean="0">
                <a:solidFill>
                  <a:schemeClr val="tx1"/>
                </a:solidFill>
              </a:rPr>
              <a:t>Project Duration: 3 years</a:t>
            </a:r>
          </a:p>
          <a:p>
            <a:endParaRPr lang="en-US" altLang="zh-CN" sz="2000" smtClean="0">
              <a:solidFill>
                <a:schemeClr val="tx1"/>
              </a:solidFill>
            </a:endParaRPr>
          </a:p>
          <a:p>
            <a:endParaRPr lang="en-US" altLang="zh-CN" sz="2000" smtClean="0">
              <a:solidFill>
                <a:schemeClr val="tx1"/>
              </a:solidFill>
            </a:endParaRPr>
          </a:p>
          <a:p>
            <a:endParaRPr lang="en-US" altLang="zh-CN" sz="2000" b="1" smtClean="0">
              <a:solidFill>
                <a:schemeClr val="tx1"/>
              </a:solidFill>
            </a:endParaRPr>
          </a:p>
        </p:txBody>
      </p:sp>
      <p:pic>
        <p:nvPicPr>
          <p:cNvPr id="16388" name="Picture 5" descr="TIFF_CMT_LOGO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0025" y="5922963"/>
            <a:ext cx="1730375" cy="93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6858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l" eaLnBrk="1" hangingPunct="1"/>
            <a:fld id="{9B2405D3-532D-4A31-9465-91C0E755BC39}" type="slidenum">
              <a:rPr lang="en-US" altLang="zh-CN" sz="1200" smtClean="0">
                <a:solidFill>
                  <a:srgbClr val="898989"/>
                </a:solidFill>
                <a:ea typeface="SimSun" pitchFamily="2" charset="-122"/>
              </a:rPr>
              <a:pPr algn="l" eaLnBrk="1" hangingPunct="1"/>
              <a:t>10</a:t>
            </a:fld>
            <a:endParaRPr lang="en-US" altLang="zh-CN" sz="1200" smtClean="0">
              <a:solidFill>
                <a:srgbClr val="898989"/>
              </a:solidFill>
              <a:ea typeface="SimSun" pitchFamily="2" charset="-122"/>
            </a:endParaRPr>
          </a:p>
        </p:txBody>
      </p:sp>
      <p:sp>
        <p:nvSpPr>
          <p:cNvPr id="25603" name="Title 1"/>
          <p:cNvSpPr txBox="1">
            <a:spLocks/>
          </p:cNvSpPr>
          <p:nvPr/>
        </p:nvSpPr>
        <p:spPr bwMode="auto">
          <a:xfrm>
            <a:off x="928688" y="0"/>
            <a:ext cx="8178800" cy="736600"/>
          </a:xfrm>
          <a:prstGeom prst="rect">
            <a:avLst/>
          </a:prstGeom>
          <a:solidFill>
            <a:srgbClr val="F4FF2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/>
            <a:r>
              <a:rPr lang="en-US" sz="4400">
                <a:solidFill>
                  <a:srgbClr val="0000FF"/>
                </a:solidFill>
                <a:latin typeface="Calibri" pitchFamily="34" charset="0"/>
              </a:rPr>
              <a:t>OVERVIEW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077913" y="752475"/>
            <a:ext cx="7608887" cy="4756150"/>
          </a:xfrm>
          <a:prstGeom prst="rect">
            <a:avLst/>
          </a:prstGeom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b="0" dirty="0" smtClean="0">
                <a:solidFill>
                  <a:srgbClr val="0000FF"/>
                </a:solidFill>
                <a:latin typeface="+mj-lt"/>
              </a:rPr>
              <a:t>GOAL</a:t>
            </a:r>
            <a:r>
              <a:rPr lang="en-US" b="0" dirty="0" smtClean="0">
                <a:latin typeface="+mj-lt"/>
              </a:rPr>
              <a:t>: We propose to understand interactions at interfaces between polymers and surfaces in two types of systems: (1) thin polymer films on surfaces; (2) fillers (e.g.: silica) in polymer hosts.  The fillers will range in size from the </a:t>
            </a:r>
            <a:r>
              <a:rPr lang="en-US" b="0" dirty="0" err="1" smtClean="0">
                <a:latin typeface="+mj-lt"/>
              </a:rPr>
              <a:t>nano</a:t>
            </a:r>
            <a:r>
              <a:rPr lang="en-US" b="0" dirty="0" smtClean="0">
                <a:latin typeface="+mj-lt"/>
              </a:rPr>
              <a:t>-scale to microns. </a:t>
            </a:r>
          </a:p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b="0" dirty="0" smtClean="0">
                <a:solidFill>
                  <a:srgbClr val="0000FF"/>
                </a:solidFill>
                <a:latin typeface="+mj-lt"/>
              </a:rPr>
              <a:t>EXPERIMENTS</a:t>
            </a:r>
            <a:r>
              <a:rPr lang="en-US" b="0" dirty="0" smtClean="0">
                <a:latin typeface="+mj-lt"/>
              </a:rPr>
              <a:t>: (1) Synthesis of desired chain architectures; </a:t>
            </a:r>
            <a:r>
              <a:rPr lang="en-US" b="0" dirty="0">
                <a:latin typeface="+mj-lt"/>
              </a:rPr>
              <a:t>(</a:t>
            </a:r>
            <a:r>
              <a:rPr lang="en-US" b="0" dirty="0" smtClean="0">
                <a:latin typeface="+mj-lt"/>
              </a:rPr>
              <a:t>2)Dielectric spectroscopy to examine the adsorption of chains from a melt to flat and curved surfaces; </a:t>
            </a:r>
            <a:r>
              <a:rPr lang="en-US" b="0" dirty="0">
                <a:latin typeface="+mj-lt"/>
              </a:rPr>
              <a:t>(</a:t>
            </a:r>
            <a:r>
              <a:rPr lang="en-US" b="0" dirty="0" smtClean="0">
                <a:latin typeface="+mj-lt"/>
              </a:rPr>
              <a:t>3)Spectroscopic </a:t>
            </a:r>
            <a:r>
              <a:rPr lang="en-US" b="0" dirty="0" err="1" smtClean="0">
                <a:latin typeface="+mj-lt"/>
              </a:rPr>
              <a:t>ellipsometry</a:t>
            </a:r>
            <a:r>
              <a:rPr lang="en-US" b="0" dirty="0" smtClean="0">
                <a:latin typeface="+mj-lt"/>
              </a:rPr>
              <a:t>, to examine adsorption to flat interfaces; </a:t>
            </a:r>
            <a:r>
              <a:rPr lang="en-US" b="0" dirty="0">
                <a:latin typeface="+mj-lt"/>
              </a:rPr>
              <a:t>(</a:t>
            </a:r>
            <a:r>
              <a:rPr lang="en-US" b="0" dirty="0" smtClean="0">
                <a:latin typeface="+mj-lt"/>
              </a:rPr>
              <a:t>4)AFM to study adhesion and friction at interfaces; (5)Neutron and x-ray reflectivity to study surface composition profiles. </a:t>
            </a:r>
          </a:p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b="0" dirty="0" smtClean="0">
                <a:solidFill>
                  <a:srgbClr val="0000FF"/>
                </a:solidFill>
                <a:latin typeface="+mj-lt"/>
              </a:rPr>
              <a:t>SIMULATIONS</a:t>
            </a:r>
            <a:r>
              <a:rPr lang="en-US" b="0" dirty="0" smtClean="0">
                <a:latin typeface="+mj-lt"/>
              </a:rPr>
              <a:t>: Monte Carlo molecular simulations using generic potentials. (1) equilibrium structure (2) statistics of loops, tails, trains, (3) effect of surface curvature, (4) topological effects on reinforcement</a:t>
            </a:r>
          </a:p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b="0" dirty="0" smtClean="0">
              <a:latin typeface="+mj-lt"/>
            </a:endParaRPr>
          </a:p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b="0" dirty="0" smtClean="0">
              <a:latin typeface="+mj-lt"/>
            </a:endParaRPr>
          </a:p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b="0" dirty="0" smtClean="0">
              <a:latin typeface="+mj-lt"/>
            </a:endParaRPr>
          </a:p>
        </p:txBody>
      </p:sp>
    </p:spTree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134938"/>
            <a:ext cx="8229600" cy="1143000"/>
          </a:xfrm>
        </p:spPr>
        <p:txBody>
          <a:bodyPr/>
          <a:lstStyle/>
          <a:p>
            <a:r>
              <a:rPr lang="en-US" smtClean="0"/>
              <a:t>Outcomes/Deliverables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914400" y="1193800"/>
            <a:ext cx="8229600" cy="4525963"/>
          </a:xfrm>
        </p:spPr>
        <p:txBody>
          <a:bodyPr/>
          <a:lstStyle/>
          <a:p>
            <a:r>
              <a:rPr lang="en-US" sz="2800" smtClean="0"/>
              <a:t>Insight into polymer absorption, adhesion, surface layer structure, dynamics of absorption as a function of chain topology. </a:t>
            </a:r>
          </a:p>
          <a:p>
            <a:r>
              <a:rPr lang="en-US" sz="2800" smtClean="0"/>
              <a:t>Synthesis of topologically relevant model siloxanes.</a:t>
            </a:r>
          </a:p>
          <a:p>
            <a:r>
              <a:rPr lang="en-US" sz="2800" smtClean="0"/>
              <a:t>Interfacial effects as a function of topological evolution.</a:t>
            </a:r>
          </a:p>
          <a:p>
            <a:r>
              <a:rPr lang="en-US" sz="2800" smtClean="0"/>
              <a:t>Optimization of chain topology for controlled interfacial properties.</a:t>
            </a:r>
          </a:p>
          <a:p>
            <a:endParaRPr lang="en-US" smtClean="0"/>
          </a:p>
        </p:txBody>
      </p:sp>
      <p:sp>
        <p:nvSpPr>
          <p:cNvPr id="17412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898989"/>
                </a:solidFill>
              </a:rPr>
              <a:t>Innovation through Partnerships</a:t>
            </a:r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eaLnBrk="1" hangingPunct="1"/>
            <a:fld id="{1AE11F02-97E1-47A6-BB66-44CCF7492CB0}" type="slidenum">
              <a:rPr lang="en-US" sz="1200" smtClean="0">
                <a:solidFill>
                  <a:srgbClr val="898989"/>
                </a:solidFill>
              </a:rPr>
              <a:pPr eaLnBrk="1" hangingPunct="1"/>
              <a:t>2</a:t>
            </a:fld>
            <a:endParaRPr 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Impact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8229600" cy="4525963"/>
          </a:xfrm>
        </p:spPr>
        <p:txBody>
          <a:bodyPr/>
          <a:lstStyle/>
          <a:p>
            <a:r>
              <a:rPr lang="en-US" smtClean="0"/>
              <a:t>New information and insight into adhesion and absorption.</a:t>
            </a:r>
          </a:p>
          <a:p>
            <a:r>
              <a:rPr lang="en-US" smtClean="0"/>
              <a:t>Understand synthesis/structure/property relationships for new products.</a:t>
            </a:r>
          </a:p>
          <a:p>
            <a:r>
              <a:rPr lang="en-US" smtClean="0"/>
              <a:t>Understanding of complex systems involving polymer/inorganic interfaces with polymer chains of complex topology.</a:t>
            </a:r>
          </a:p>
          <a:p>
            <a:pPr>
              <a:buFont typeface="Arial" charset="0"/>
              <a:buNone/>
            </a:pPr>
            <a:r>
              <a:rPr lang="en-US" smtClean="0"/>
              <a:t> </a:t>
            </a:r>
          </a:p>
          <a:p>
            <a:endParaRPr lang="en-US" smtClean="0"/>
          </a:p>
        </p:txBody>
      </p:sp>
      <p:sp>
        <p:nvSpPr>
          <p:cNvPr id="1843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898989"/>
                </a:solidFill>
              </a:rPr>
              <a:t>Innovation through Partnerships</a:t>
            </a:r>
          </a:p>
        </p:txBody>
      </p:sp>
      <p:sp>
        <p:nvSpPr>
          <p:cNvPr id="1843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eaLnBrk="1" hangingPunct="1"/>
            <a:fld id="{20099ECD-4C7F-4638-976F-E5FDED9BB916}" type="slidenum">
              <a:rPr lang="en-US" sz="1200" smtClean="0">
                <a:solidFill>
                  <a:srgbClr val="898989"/>
                </a:solidFill>
              </a:rPr>
              <a:pPr eaLnBrk="1" hangingPunct="1"/>
              <a:t>3</a:t>
            </a:fld>
            <a:endParaRPr 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866775" y="0"/>
            <a:ext cx="8277225" cy="779463"/>
          </a:xfrm>
          <a:solidFill>
            <a:srgbClr val="FFFF00"/>
          </a:solidFill>
        </p:spPr>
        <p:txBody>
          <a:bodyPr/>
          <a:lstStyle/>
          <a:p>
            <a:r>
              <a:rPr lang="en-US" smtClean="0"/>
              <a:t>Industrial Relevance</a:t>
            </a:r>
          </a:p>
        </p:txBody>
      </p:sp>
      <p:sp>
        <p:nvSpPr>
          <p:cNvPr id="1945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898989"/>
                </a:solidFill>
              </a:rPr>
              <a:t>Innovation through Partnerships</a:t>
            </a:r>
          </a:p>
        </p:txBody>
      </p:sp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eaLnBrk="1" hangingPunct="1"/>
            <a:fld id="{D893B41A-CB2A-43C8-8281-DB63288F0D4C}" type="slidenum">
              <a:rPr lang="en-US" sz="1200" smtClean="0">
                <a:solidFill>
                  <a:srgbClr val="898989"/>
                </a:solidFill>
              </a:rPr>
              <a:pPr eaLnBrk="1" hangingPunct="1"/>
              <a:t>4</a:t>
            </a:fld>
            <a:endParaRPr lang="en-US" sz="1200" smtClean="0">
              <a:solidFill>
                <a:srgbClr val="898989"/>
              </a:solidFill>
            </a:endParaRPr>
          </a:p>
        </p:txBody>
      </p:sp>
      <p:sp>
        <p:nvSpPr>
          <p:cNvPr id="19461" name="Content Placeholder 2"/>
          <p:cNvSpPr txBox="1">
            <a:spLocks/>
          </p:cNvSpPr>
          <p:nvPr/>
        </p:nvSpPr>
        <p:spPr bwMode="auto">
          <a:xfrm>
            <a:off x="1104900" y="795338"/>
            <a:ext cx="7797800" cy="504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000" b="0">
                <a:latin typeface="Calibri" pitchFamily="34" charset="0"/>
              </a:rPr>
              <a:t>The nature of polymer/surface interactions for supported polymer films, of polymer composites used in different applications is often not well understood.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000" b="0">
                <a:latin typeface="Calibri" pitchFamily="34" charset="0"/>
              </a:rPr>
              <a:t>Equilibrium structure and means of controlling the adsorbed layers for strong adsorption is revealed through simulations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000" b="0">
                <a:latin typeface="Calibri" pitchFamily="34" charset="0"/>
              </a:rPr>
              <a:t>Reinforcement via tuning of topology is studied through both experiments [AFM] and simulations [MC]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000" b="0">
                <a:latin typeface="Calibri" pitchFamily="34" charset="0"/>
              </a:rPr>
              <a:t>Influence of co-monomer content on adsorption is elucidated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000" b="0">
                <a:latin typeface="Calibri" pitchFamily="34" charset="0"/>
              </a:rPr>
              <a:t>The role of chain branching is even less understood. Recent evidence strongly suggests that effects associated with branching are far more significant than one would have previously imagined. 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000" b="0">
                <a:latin typeface="Calibri" pitchFamily="34" charset="0"/>
              </a:rPr>
              <a:t>With the  suite of techniques and theory we could develop an understanding that enable the development of predictive models.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endParaRPr lang="en-US" sz="2000" b="0">
              <a:latin typeface="Calibri" pitchFamily="34" charset="0"/>
            </a:endParaRP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000" b="0">
                <a:solidFill>
                  <a:srgbClr val="0000FF"/>
                </a:solidFill>
                <a:latin typeface="Calibri" pitchFamily="34" charset="0"/>
              </a:rPr>
              <a:t>The understanding we develop would have a long-term impact on materials design and processing for different applications</a:t>
            </a:r>
          </a:p>
        </p:txBody>
      </p:sp>
    </p:spTree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898989"/>
                </a:solidFill>
              </a:rPr>
              <a:t>Innovation through Partnerships</a:t>
            </a:r>
          </a:p>
        </p:txBody>
      </p:sp>
      <p:sp>
        <p:nvSpPr>
          <p:cNvPr id="2048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eaLnBrk="1" hangingPunct="1"/>
            <a:fld id="{1F18CFD0-5AF5-41C7-BB53-E414AED788DF}" type="slidenum">
              <a:rPr lang="en-US" sz="1200" smtClean="0">
                <a:solidFill>
                  <a:srgbClr val="898989"/>
                </a:solidFill>
              </a:rPr>
              <a:pPr eaLnBrk="1" hangingPunct="1"/>
              <a:t>5</a:t>
            </a:fld>
            <a:endParaRPr lang="en-US" sz="1200" smtClean="0">
              <a:solidFill>
                <a:srgbClr val="898989"/>
              </a:solidFill>
            </a:endParaRPr>
          </a:p>
        </p:txBody>
      </p:sp>
      <p:sp>
        <p:nvSpPr>
          <p:cNvPr id="20484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  <a:solidFill>
            <a:srgbClr val="FFFF00"/>
          </a:solidFill>
        </p:spPr>
        <p:txBody>
          <a:bodyPr/>
          <a:lstStyle/>
          <a:p>
            <a:r>
              <a:rPr lang="en-US" sz="3600" smtClean="0">
                <a:solidFill>
                  <a:srgbClr val="0000FF"/>
                </a:solidFill>
              </a:rPr>
              <a:t>Adsorption of polymers at interfaces</a:t>
            </a:r>
          </a:p>
        </p:txBody>
      </p:sp>
      <p:sp>
        <p:nvSpPr>
          <p:cNvPr id="20485" name="Footer Placeholder 3"/>
          <p:cNvSpPr txBox="1">
            <a:spLocks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1200">
                <a:solidFill>
                  <a:srgbClr val="898989"/>
                </a:solidFill>
              </a:rPr>
              <a:t>Innovation through Partnerships</a:t>
            </a:r>
          </a:p>
        </p:txBody>
      </p:sp>
      <p:sp>
        <p:nvSpPr>
          <p:cNvPr id="20486" name="Slide Number Placeholder 4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r" eaLnBrk="1" hangingPunct="1"/>
            <a:fld id="{0A1C1381-F51F-4D8C-856A-ABBB7AD0DFBF}" type="slidenum">
              <a:rPr lang="en-US" sz="1200">
                <a:solidFill>
                  <a:srgbClr val="898989"/>
                </a:solidFill>
              </a:rPr>
              <a:pPr algn="r" eaLnBrk="1" hangingPunct="1"/>
              <a:t>5</a:t>
            </a:fld>
            <a:endParaRPr lang="en-US" sz="1200">
              <a:solidFill>
                <a:srgbClr val="898989"/>
              </a:solidFill>
            </a:endParaRPr>
          </a:p>
        </p:txBody>
      </p:sp>
      <p:pic>
        <p:nvPicPr>
          <p:cNvPr id="20487" name="Picture 15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0800" y="4892675"/>
            <a:ext cx="8255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8" name="Picture 15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600" y="5222875"/>
            <a:ext cx="10033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9" name="Picture 16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5775" y="5105400"/>
            <a:ext cx="19685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490" name="Group 161"/>
          <p:cNvGrpSpPr>
            <a:grpSpLocks/>
          </p:cNvGrpSpPr>
          <p:nvPr/>
        </p:nvGrpSpPr>
        <p:grpSpPr bwMode="auto">
          <a:xfrm>
            <a:off x="1168400" y="3633788"/>
            <a:ext cx="2216150" cy="1112837"/>
            <a:chOff x="3489249" y="1933338"/>
            <a:chExt cx="2593055" cy="1302461"/>
          </a:xfrm>
        </p:grpSpPr>
        <p:sp>
          <p:nvSpPr>
            <p:cNvPr id="21" name="Parallelogram 4"/>
            <p:cNvSpPr/>
            <p:nvPr/>
          </p:nvSpPr>
          <p:spPr>
            <a:xfrm>
              <a:off x="3491107" y="2234335"/>
              <a:ext cx="2591197" cy="652159"/>
            </a:xfrm>
            <a:prstGeom prst="parallelogram">
              <a:avLst>
                <a:gd name="adj" fmla="val 97462"/>
              </a:avLst>
            </a:prstGeom>
            <a:solidFill>
              <a:srgbClr val="60B5CC">
                <a:alpha val="59000"/>
              </a:srgbClr>
            </a:solidFill>
            <a:ln>
              <a:solidFill>
                <a:srgbClr val="60B5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20507" name="Group 549"/>
            <p:cNvGrpSpPr>
              <a:grpSpLocks/>
            </p:cNvGrpSpPr>
            <p:nvPr/>
          </p:nvGrpSpPr>
          <p:grpSpPr bwMode="auto">
            <a:xfrm>
              <a:off x="4682436" y="1967535"/>
              <a:ext cx="104468" cy="105526"/>
              <a:chOff x="14261548" y="22402800"/>
              <a:chExt cx="572052" cy="577850"/>
            </a:xfrm>
          </p:grpSpPr>
          <p:pic>
            <p:nvPicPr>
              <p:cNvPr id="719" name="Picture 2455" descr="C:\Documents and Settings\Chelsea\My Documents\research\Winter 2008\gordon conference\Au NP.JPG"/>
              <p:cNvPicPr>
                <a:picLocks noChangeAspect="1" noChangeArrowheads="1"/>
              </p:cNvPicPr>
              <p:nvPr/>
            </p:nvPicPr>
            <p:blipFill>
              <a:blip r:embed="rId5" cstate="screen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prstClr val="black"/>
                  <a:srgbClr val="D9C3A5">
                    <a:tint val="50000"/>
                    <a:satMod val="180000"/>
                  </a:srgb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25600" y="22479000"/>
                <a:ext cx="457200" cy="460040"/>
              </a:xfrm>
              <a:prstGeom prst="rect">
                <a:avLst/>
              </a:prstGeom>
              <a:noFill/>
              <a:scene3d>
                <a:camera prst="orthographicFront"/>
                <a:lightRig rig="contrasting" dir="t"/>
              </a:scene3d>
              <a:sp3d prstMaterial="powder">
                <a:extrusionClr>
                  <a:srgbClr val="FFC000"/>
                </a:extrusionClr>
                <a:contourClr>
                  <a:schemeClr val="bg1"/>
                </a:contourClr>
              </a:sp3d>
            </p:spPr>
          </p:pic>
          <p:sp>
            <p:nvSpPr>
              <p:cNvPr id="720" name="Freeform 703"/>
              <p:cNvSpPr/>
              <p:nvPr/>
            </p:nvSpPr>
            <p:spPr>
              <a:xfrm>
                <a:off x="14674862" y="22480073"/>
                <a:ext cx="111882" cy="50868"/>
              </a:xfrm>
              <a:custGeom>
                <a:avLst/>
                <a:gdLst>
                  <a:gd name="connsiteX0" fmla="*/ 0 w 38100"/>
                  <a:gd name="connsiteY0" fmla="*/ 44450 h 44450"/>
                  <a:gd name="connsiteX1" fmla="*/ 19050 w 38100"/>
                  <a:gd name="connsiteY1" fmla="*/ 31750 h 44450"/>
                  <a:gd name="connsiteX2" fmla="*/ 38100 w 38100"/>
                  <a:gd name="connsiteY2" fmla="*/ 0 h 44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" h="44450">
                    <a:moveTo>
                      <a:pt x="0" y="44450"/>
                    </a:moveTo>
                    <a:cubicBezTo>
                      <a:pt x="6350" y="40217"/>
                      <a:pt x="13654" y="37146"/>
                      <a:pt x="19050" y="31750"/>
                    </a:cubicBezTo>
                    <a:cubicBezTo>
                      <a:pt x="26713" y="24087"/>
                      <a:pt x="33089" y="10022"/>
                      <a:pt x="3810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1" name="Freeform 704"/>
              <p:cNvSpPr/>
              <p:nvPr/>
            </p:nvSpPr>
            <p:spPr>
              <a:xfrm>
                <a:off x="14552805" y="22398679"/>
                <a:ext cx="81371" cy="101742"/>
              </a:xfrm>
              <a:custGeom>
                <a:avLst/>
                <a:gdLst>
                  <a:gd name="connsiteX0" fmla="*/ 10160 w 22860"/>
                  <a:gd name="connsiteY0" fmla="*/ 57150 h 57150"/>
                  <a:gd name="connsiteX1" fmla="*/ 10160 w 22860"/>
                  <a:gd name="connsiteY1" fmla="*/ 19050 h 57150"/>
                  <a:gd name="connsiteX2" fmla="*/ 22860 w 22860"/>
                  <a:gd name="connsiteY2" fmla="*/ 0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" h="57150">
                    <a:moveTo>
                      <a:pt x="10160" y="57150"/>
                    </a:moveTo>
                    <a:cubicBezTo>
                      <a:pt x="3387" y="36830"/>
                      <a:pt x="0" y="39370"/>
                      <a:pt x="10160" y="19050"/>
                    </a:cubicBezTo>
                    <a:cubicBezTo>
                      <a:pt x="13573" y="12224"/>
                      <a:pt x="22860" y="0"/>
                      <a:pt x="2286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2" name="Freeform 705"/>
              <p:cNvSpPr/>
              <p:nvPr/>
            </p:nvSpPr>
            <p:spPr>
              <a:xfrm>
                <a:off x="14329035" y="22541118"/>
                <a:ext cx="71197" cy="30519"/>
              </a:xfrm>
              <a:custGeom>
                <a:avLst/>
                <a:gdLst>
                  <a:gd name="connsiteX0" fmla="*/ 69850 w 69850"/>
                  <a:gd name="connsiteY0" fmla="*/ 18332 h 24682"/>
                  <a:gd name="connsiteX1" fmla="*/ 50800 w 69850"/>
                  <a:gd name="connsiteY1" fmla="*/ 5632 h 24682"/>
                  <a:gd name="connsiteX2" fmla="*/ 12700 w 69850"/>
                  <a:gd name="connsiteY2" fmla="*/ 24682 h 24682"/>
                  <a:gd name="connsiteX3" fmla="*/ 0 w 69850"/>
                  <a:gd name="connsiteY3" fmla="*/ 11982 h 24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24682">
                    <a:moveTo>
                      <a:pt x="69850" y="18332"/>
                    </a:moveTo>
                    <a:cubicBezTo>
                      <a:pt x="63500" y="14099"/>
                      <a:pt x="58328" y="6887"/>
                      <a:pt x="50800" y="5632"/>
                    </a:cubicBezTo>
                    <a:cubicBezTo>
                      <a:pt x="17010" y="0"/>
                      <a:pt x="45871" y="24682"/>
                      <a:pt x="12700" y="24682"/>
                    </a:cubicBezTo>
                    <a:cubicBezTo>
                      <a:pt x="6713" y="24682"/>
                      <a:pt x="4233" y="16215"/>
                      <a:pt x="0" y="11982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3" name="Freeform 706"/>
              <p:cNvSpPr/>
              <p:nvPr/>
            </p:nvSpPr>
            <p:spPr>
              <a:xfrm>
                <a:off x="14410406" y="22449547"/>
                <a:ext cx="61028" cy="71223"/>
              </a:xfrm>
              <a:custGeom>
                <a:avLst/>
                <a:gdLst>
                  <a:gd name="connsiteX0" fmla="*/ 63500 w 63500"/>
                  <a:gd name="connsiteY0" fmla="*/ 71926 h 71926"/>
                  <a:gd name="connsiteX1" fmla="*/ 25400 w 63500"/>
                  <a:gd name="connsiteY1" fmla="*/ 52876 h 71926"/>
                  <a:gd name="connsiteX2" fmla="*/ 12700 w 63500"/>
                  <a:gd name="connsiteY2" fmla="*/ 33826 h 71926"/>
                  <a:gd name="connsiteX3" fmla="*/ 0 w 63500"/>
                  <a:gd name="connsiteY3" fmla="*/ 2076 h 71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500" h="71926">
                    <a:moveTo>
                      <a:pt x="63500" y="71926"/>
                    </a:moveTo>
                    <a:cubicBezTo>
                      <a:pt x="48006" y="66761"/>
                      <a:pt x="37710" y="65186"/>
                      <a:pt x="25400" y="52876"/>
                    </a:cubicBezTo>
                    <a:cubicBezTo>
                      <a:pt x="20004" y="47480"/>
                      <a:pt x="16933" y="40176"/>
                      <a:pt x="12700" y="33826"/>
                    </a:cubicBezTo>
                    <a:cubicBezTo>
                      <a:pt x="5935" y="0"/>
                      <a:pt x="17143" y="2076"/>
                      <a:pt x="0" y="207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4" name="Freeform 707"/>
              <p:cNvSpPr/>
              <p:nvPr/>
            </p:nvSpPr>
            <p:spPr>
              <a:xfrm>
                <a:off x="14746059" y="22612334"/>
                <a:ext cx="91546" cy="30526"/>
              </a:xfrm>
              <a:custGeom>
                <a:avLst/>
                <a:gdLst>
                  <a:gd name="connsiteX0" fmla="*/ 0 w 88900"/>
                  <a:gd name="connsiteY0" fmla="*/ 38769 h 38769"/>
                  <a:gd name="connsiteX1" fmla="*/ 25400 w 88900"/>
                  <a:gd name="connsiteY1" fmla="*/ 26069 h 38769"/>
                  <a:gd name="connsiteX2" fmla="*/ 44450 w 88900"/>
                  <a:gd name="connsiteY2" fmla="*/ 13369 h 38769"/>
                  <a:gd name="connsiteX3" fmla="*/ 88900 w 88900"/>
                  <a:gd name="connsiteY3" fmla="*/ 669 h 387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900" h="38769">
                    <a:moveTo>
                      <a:pt x="0" y="38769"/>
                    </a:moveTo>
                    <a:cubicBezTo>
                      <a:pt x="8467" y="34536"/>
                      <a:pt x="17181" y="30765"/>
                      <a:pt x="25400" y="26069"/>
                    </a:cubicBezTo>
                    <a:cubicBezTo>
                      <a:pt x="32026" y="22283"/>
                      <a:pt x="37476" y="16469"/>
                      <a:pt x="44450" y="13369"/>
                    </a:cubicBezTo>
                    <a:cubicBezTo>
                      <a:pt x="74531" y="0"/>
                      <a:pt x="70748" y="669"/>
                      <a:pt x="88900" y="669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5" name="Freeform 708"/>
              <p:cNvSpPr/>
              <p:nvPr/>
            </p:nvSpPr>
            <p:spPr>
              <a:xfrm>
                <a:off x="14664688" y="22846344"/>
                <a:ext cx="40686" cy="101742"/>
              </a:xfrm>
              <a:custGeom>
                <a:avLst/>
                <a:gdLst>
                  <a:gd name="connsiteX0" fmla="*/ 13536 w 45286"/>
                  <a:gd name="connsiteY0" fmla="*/ 0 h 97875"/>
                  <a:gd name="connsiteX1" fmla="*/ 19886 w 45286"/>
                  <a:gd name="connsiteY1" fmla="*/ 50800 h 97875"/>
                  <a:gd name="connsiteX2" fmla="*/ 38936 w 45286"/>
                  <a:gd name="connsiteY2" fmla="*/ 57150 h 97875"/>
                  <a:gd name="connsiteX3" fmla="*/ 32586 w 45286"/>
                  <a:gd name="connsiteY3" fmla="*/ 95250 h 97875"/>
                  <a:gd name="connsiteX4" fmla="*/ 45286 w 45286"/>
                  <a:gd name="connsiteY4" fmla="*/ 88900 h 97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286" h="97875">
                    <a:moveTo>
                      <a:pt x="13536" y="0"/>
                    </a:moveTo>
                    <a:cubicBezTo>
                      <a:pt x="6342" y="21583"/>
                      <a:pt x="0" y="26936"/>
                      <a:pt x="19886" y="50800"/>
                    </a:cubicBezTo>
                    <a:cubicBezTo>
                      <a:pt x="24171" y="55942"/>
                      <a:pt x="32586" y="55033"/>
                      <a:pt x="38936" y="57150"/>
                    </a:cubicBezTo>
                    <a:cubicBezTo>
                      <a:pt x="33284" y="65629"/>
                      <a:pt x="14385" y="83116"/>
                      <a:pt x="32586" y="95250"/>
                    </a:cubicBezTo>
                    <a:cubicBezTo>
                      <a:pt x="36524" y="97875"/>
                      <a:pt x="41053" y="91017"/>
                      <a:pt x="45286" y="889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6" name="Freeform 709"/>
              <p:cNvSpPr/>
              <p:nvPr/>
            </p:nvSpPr>
            <p:spPr>
              <a:xfrm>
                <a:off x="14715548" y="22795470"/>
                <a:ext cx="71197" cy="91571"/>
              </a:xfrm>
              <a:custGeom>
                <a:avLst/>
                <a:gdLst>
                  <a:gd name="connsiteX0" fmla="*/ 16592 w 71468"/>
                  <a:gd name="connsiteY0" fmla="*/ 0 h 84521"/>
                  <a:gd name="connsiteX1" fmla="*/ 3892 w 71468"/>
                  <a:gd name="connsiteY1" fmla="*/ 63500 h 84521"/>
                  <a:gd name="connsiteX2" fmla="*/ 22942 w 71468"/>
                  <a:gd name="connsiteY2" fmla="*/ 76200 h 84521"/>
                  <a:gd name="connsiteX3" fmla="*/ 29292 w 71468"/>
                  <a:gd name="connsiteY3" fmla="*/ 57150 h 84521"/>
                  <a:gd name="connsiteX4" fmla="*/ 61042 w 71468"/>
                  <a:gd name="connsiteY4" fmla="*/ 50800 h 845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468" h="84521">
                    <a:moveTo>
                      <a:pt x="16592" y="0"/>
                    </a:moveTo>
                    <a:cubicBezTo>
                      <a:pt x="10512" y="18239"/>
                      <a:pt x="0" y="45988"/>
                      <a:pt x="3892" y="63500"/>
                    </a:cubicBezTo>
                    <a:cubicBezTo>
                      <a:pt x="5548" y="70950"/>
                      <a:pt x="16592" y="71967"/>
                      <a:pt x="22942" y="76200"/>
                    </a:cubicBezTo>
                    <a:cubicBezTo>
                      <a:pt x="25059" y="69850"/>
                      <a:pt x="23077" y="59636"/>
                      <a:pt x="29292" y="57150"/>
                    </a:cubicBezTo>
                    <a:cubicBezTo>
                      <a:pt x="71468" y="40280"/>
                      <a:pt x="44181" y="84521"/>
                      <a:pt x="61042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7" name="Freeform 710"/>
              <p:cNvSpPr/>
              <p:nvPr/>
            </p:nvSpPr>
            <p:spPr>
              <a:xfrm>
                <a:off x="14746059" y="22764950"/>
                <a:ext cx="61028" cy="91565"/>
              </a:xfrm>
              <a:custGeom>
                <a:avLst/>
                <a:gdLst>
                  <a:gd name="connsiteX0" fmla="*/ 0 w 57150"/>
                  <a:gd name="connsiteY0" fmla="*/ 0 h 89852"/>
                  <a:gd name="connsiteX1" fmla="*/ 19050 w 57150"/>
                  <a:gd name="connsiteY1" fmla="*/ 12700 h 89852"/>
                  <a:gd name="connsiteX2" fmla="*/ 38100 w 57150"/>
                  <a:gd name="connsiteY2" fmla="*/ 19050 h 89852"/>
                  <a:gd name="connsiteX3" fmla="*/ 25400 w 57150"/>
                  <a:gd name="connsiteY3" fmla="*/ 38100 h 89852"/>
                  <a:gd name="connsiteX4" fmla="*/ 57150 w 57150"/>
                  <a:gd name="connsiteY4" fmla="*/ 63500 h 89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150" h="89852">
                    <a:moveTo>
                      <a:pt x="0" y="0"/>
                    </a:moveTo>
                    <a:cubicBezTo>
                      <a:pt x="6350" y="4233"/>
                      <a:pt x="12224" y="9287"/>
                      <a:pt x="19050" y="12700"/>
                    </a:cubicBezTo>
                    <a:cubicBezTo>
                      <a:pt x="25037" y="15693"/>
                      <a:pt x="36477" y="12556"/>
                      <a:pt x="38100" y="19050"/>
                    </a:cubicBezTo>
                    <a:cubicBezTo>
                      <a:pt x="39951" y="26454"/>
                      <a:pt x="29633" y="31750"/>
                      <a:pt x="25400" y="38100"/>
                    </a:cubicBezTo>
                    <a:cubicBezTo>
                      <a:pt x="53425" y="80138"/>
                      <a:pt x="43974" y="89852"/>
                      <a:pt x="57150" y="635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8" name="Freeform 711"/>
              <p:cNvSpPr/>
              <p:nvPr/>
            </p:nvSpPr>
            <p:spPr>
              <a:xfrm>
                <a:off x="14756233" y="22693728"/>
                <a:ext cx="71197" cy="40697"/>
              </a:xfrm>
              <a:custGeom>
                <a:avLst/>
                <a:gdLst>
                  <a:gd name="connsiteX0" fmla="*/ 0 w 63500"/>
                  <a:gd name="connsiteY0" fmla="*/ 1761 h 39861"/>
                  <a:gd name="connsiteX1" fmla="*/ 12700 w 63500"/>
                  <a:gd name="connsiteY1" fmla="*/ 33511 h 39861"/>
                  <a:gd name="connsiteX2" fmla="*/ 19050 w 63500"/>
                  <a:gd name="connsiteY2" fmla="*/ 14461 h 39861"/>
                  <a:gd name="connsiteX3" fmla="*/ 38100 w 63500"/>
                  <a:gd name="connsiteY3" fmla="*/ 39861 h 39861"/>
                  <a:gd name="connsiteX4" fmla="*/ 50800 w 63500"/>
                  <a:gd name="connsiteY4" fmla="*/ 20811 h 39861"/>
                  <a:gd name="connsiteX5" fmla="*/ 57150 w 63500"/>
                  <a:gd name="connsiteY5" fmla="*/ 1761 h 39861"/>
                  <a:gd name="connsiteX6" fmla="*/ 63500 w 63500"/>
                  <a:gd name="connsiteY6" fmla="*/ 1761 h 398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3500" h="39861">
                    <a:moveTo>
                      <a:pt x="0" y="1761"/>
                    </a:moveTo>
                    <a:cubicBezTo>
                      <a:pt x="4233" y="12344"/>
                      <a:pt x="3216" y="27188"/>
                      <a:pt x="12700" y="33511"/>
                    </a:cubicBezTo>
                    <a:cubicBezTo>
                      <a:pt x="18269" y="37224"/>
                      <a:pt x="12556" y="12838"/>
                      <a:pt x="19050" y="14461"/>
                    </a:cubicBezTo>
                    <a:cubicBezTo>
                      <a:pt x="29317" y="17028"/>
                      <a:pt x="31750" y="31394"/>
                      <a:pt x="38100" y="39861"/>
                    </a:cubicBezTo>
                    <a:cubicBezTo>
                      <a:pt x="42333" y="33511"/>
                      <a:pt x="47387" y="27637"/>
                      <a:pt x="50800" y="20811"/>
                    </a:cubicBezTo>
                    <a:cubicBezTo>
                      <a:pt x="53793" y="14824"/>
                      <a:pt x="53437" y="7330"/>
                      <a:pt x="57150" y="1761"/>
                    </a:cubicBezTo>
                    <a:cubicBezTo>
                      <a:pt x="58324" y="0"/>
                      <a:pt x="61383" y="1761"/>
                      <a:pt x="63500" y="176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9" name="Freeform 712"/>
              <p:cNvSpPr/>
              <p:nvPr/>
            </p:nvSpPr>
            <p:spPr>
              <a:xfrm>
                <a:off x="14715548" y="22551289"/>
                <a:ext cx="71197" cy="81394"/>
              </a:xfrm>
              <a:custGeom>
                <a:avLst/>
                <a:gdLst>
                  <a:gd name="connsiteX0" fmla="*/ 3515 w 73365"/>
                  <a:gd name="connsiteY0" fmla="*/ 31750 h 76964"/>
                  <a:gd name="connsiteX1" fmla="*/ 16215 w 73365"/>
                  <a:gd name="connsiteY1" fmla="*/ 6350 h 76964"/>
                  <a:gd name="connsiteX2" fmla="*/ 35265 w 73365"/>
                  <a:gd name="connsiteY2" fmla="*/ 12700 h 76964"/>
                  <a:gd name="connsiteX3" fmla="*/ 60665 w 73365"/>
                  <a:gd name="connsiteY3" fmla="*/ 19050 h 76964"/>
                  <a:gd name="connsiteX4" fmla="*/ 73365 w 73365"/>
                  <a:gd name="connsiteY4" fmla="*/ 0 h 76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365" h="76964">
                    <a:moveTo>
                      <a:pt x="3515" y="31750"/>
                    </a:moveTo>
                    <a:cubicBezTo>
                      <a:pt x="18586" y="76964"/>
                      <a:pt x="0" y="30672"/>
                      <a:pt x="16215" y="6350"/>
                    </a:cubicBezTo>
                    <a:cubicBezTo>
                      <a:pt x="19928" y="781"/>
                      <a:pt x="28829" y="10861"/>
                      <a:pt x="35265" y="12700"/>
                    </a:cubicBezTo>
                    <a:cubicBezTo>
                      <a:pt x="43656" y="15098"/>
                      <a:pt x="52198" y="16933"/>
                      <a:pt x="60665" y="19050"/>
                    </a:cubicBezTo>
                    <a:lnTo>
                      <a:pt x="73365" y="0"/>
                    </a:ln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0" name="Freeform 713"/>
              <p:cNvSpPr/>
              <p:nvPr/>
            </p:nvSpPr>
            <p:spPr>
              <a:xfrm>
                <a:off x="14257832" y="22591986"/>
                <a:ext cx="91546" cy="81394"/>
              </a:xfrm>
              <a:custGeom>
                <a:avLst/>
                <a:gdLst>
                  <a:gd name="connsiteX0" fmla="*/ 89452 w 89452"/>
                  <a:gd name="connsiteY0" fmla="*/ 45701 h 73177"/>
                  <a:gd name="connsiteX1" fmla="*/ 13252 w 89452"/>
                  <a:gd name="connsiteY1" fmla="*/ 1251 h 73177"/>
                  <a:gd name="connsiteX2" fmla="*/ 25952 w 89452"/>
                  <a:gd name="connsiteY2" fmla="*/ 39351 h 73177"/>
                  <a:gd name="connsiteX3" fmla="*/ 38652 w 89452"/>
                  <a:gd name="connsiteY3" fmla="*/ 71101 h 73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452" h="73177">
                    <a:moveTo>
                      <a:pt x="89452" y="45701"/>
                    </a:moveTo>
                    <a:cubicBezTo>
                      <a:pt x="71552" y="33768"/>
                      <a:pt x="22012" y="0"/>
                      <a:pt x="13252" y="1251"/>
                    </a:cubicBezTo>
                    <a:cubicBezTo>
                      <a:pt x="0" y="3144"/>
                      <a:pt x="21719" y="26651"/>
                      <a:pt x="25952" y="39351"/>
                    </a:cubicBezTo>
                    <a:cubicBezTo>
                      <a:pt x="37227" y="73177"/>
                      <a:pt x="20625" y="71101"/>
                      <a:pt x="38652" y="7110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1" name="Freeform 714"/>
              <p:cNvSpPr/>
              <p:nvPr/>
            </p:nvSpPr>
            <p:spPr>
              <a:xfrm>
                <a:off x="14278175" y="22673379"/>
                <a:ext cx="81371" cy="50874"/>
              </a:xfrm>
              <a:custGeom>
                <a:avLst/>
                <a:gdLst>
                  <a:gd name="connsiteX0" fmla="*/ 68784 w 78861"/>
                  <a:gd name="connsiteY0" fmla="*/ 30876 h 49926"/>
                  <a:gd name="connsiteX1" fmla="*/ 24334 w 78861"/>
                  <a:gd name="connsiteY1" fmla="*/ 24526 h 49926"/>
                  <a:gd name="connsiteX2" fmla="*/ 24334 w 78861"/>
                  <a:gd name="connsiteY2" fmla="*/ 18176 h 49926"/>
                  <a:gd name="connsiteX3" fmla="*/ 5284 w 78861"/>
                  <a:gd name="connsiteY3" fmla="*/ 49926 h 49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861" h="49926">
                    <a:moveTo>
                      <a:pt x="68784" y="30876"/>
                    </a:moveTo>
                    <a:cubicBezTo>
                      <a:pt x="53967" y="28759"/>
                      <a:pt x="36308" y="33506"/>
                      <a:pt x="24334" y="24526"/>
                    </a:cubicBezTo>
                    <a:cubicBezTo>
                      <a:pt x="16759" y="18845"/>
                      <a:pt x="78861" y="0"/>
                      <a:pt x="24334" y="18176"/>
                    </a:cubicBezTo>
                    <a:cubicBezTo>
                      <a:pt x="0" y="34398"/>
                      <a:pt x="5284" y="23244"/>
                      <a:pt x="5284" y="4992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2" name="Freeform 715"/>
              <p:cNvSpPr/>
              <p:nvPr/>
            </p:nvSpPr>
            <p:spPr>
              <a:xfrm>
                <a:off x="14278175" y="22734425"/>
                <a:ext cx="71203" cy="61045"/>
              </a:xfrm>
              <a:custGeom>
                <a:avLst/>
                <a:gdLst>
                  <a:gd name="connsiteX0" fmla="*/ 69850 w 69850"/>
                  <a:gd name="connsiteY0" fmla="*/ 25400 h 58432"/>
                  <a:gd name="connsiteX1" fmla="*/ 63500 w 69850"/>
                  <a:gd name="connsiteY1" fmla="*/ 44450 h 58432"/>
                  <a:gd name="connsiteX2" fmla="*/ 19050 w 69850"/>
                  <a:gd name="connsiteY2" fmla="*/ 0 h 58432"/>
                  <a:gd name="connsiteX3" fmla="*/ 0 w 69850"/>
                  <a:gd name="connsiteY3" fmla="*/ 44450 h 58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58432">
                    <a:moveTo>
                      <a:pt x="69850" y="25400"/>
                    </a:moveTo>
                    <a:cubicBezTo>
                      <a:pt x="67733" y="31750"/>
                      <a:pt x="69487" y="47443"/>
                      <a:pt x="63500" y="44450"/>
                    </a:cubicBezTo>
                    <a:cubicBezTo>
                      <a:pt x="44758" y="35079"/>
                      <a:pt x="19050" y="0"/>
                      <a:pt x="19050" y="0"/>
                    </a:cubicBezTo>
                    <a:cubicBezTo>
                      <a:pt x="12113" y="55496"/>
                      <a:pt x="27964" y="58432"/>
                      <a:pt x="0" y="444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3" name="Freeform 716"/>
              <p:cNvSpPr/>
              <p:nvPr/>
            </p:nvSpPr>
            <p:spPr>
              <a:xfrm>
                <a:off x="14288349" y="22836167"/>
                <a:ext cx="111882" cy="81394"/>
              </a:xfrm>
              <a:custGeom>
                <a:avLst/>
                <a:gdLst>
                  <a:gd name="connsiteX0" fmla="*/ 114300 w 114300"/>
                  <a:gd name="connsiteY0" fmla="*/ 0 h 82550"/>
                  <a:gd name="connsiteX1" fmla="*/ 76200 w 114300"/>
                  <a:gd name="connsiteY1" fmla="*/ 44450 h 82550"/>
                  <a:gd name="connsiteX2" fmla="*/ 44450 w 114300"/>
                  <a:gd name="connsiteY2" fmla="*/ 50800 h 82550"/>
                  <a:gd name="connsiteX3" fmla="*/ 19050 w 114300"/>
                  <a:gd name="connsiteY3" fmla="*/ 76200 h 82550"/>
                  <a:gd name="connsiteX4" fmla="*/ 0 w 114300"/>
                  <a:gd name="connsiteY4" fmla="*/ 82550 h 82550"/>
                  <a:gd name="connsiteX5" fmla="*/ 19050 w 114300"/>
                  <a:gd name="connsiteY5" fmla="*/ 69850 h 82550"/>
                  <a:gd name="connsiteX6" fmla="*/ 38100 w 114300"/>
                  <a:gd name="connsiteY6" fmla="*/ 63500 h 82550"/>
                  <a:gd name="connsiteX7" fmla="*/ 44450 w 114300"/>
                  <a:gd name="connsiteY7" fmla="*/ 38100 h 82550"/>
                  <a:gd name="connsiteX8" fmla="*/ 44450 w 114300"/>
                  <a:gd name="connsiteY8" fmla="*/ 635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" h="82550">
                    <a:moveTo>
                      <a:pt x="114300" y="0"/>
                    </a:moveTo>
                    <a:cubicBezTo>
                      <a:pt x="56674" y="28813"/>
                      <a:pt x="52998" y="9648"/>
                      <a:pt x="76200" y="44450"/>
                    </a:cubicBezTo>
                    <a:cubicBezTo>
                      <a:pt x="65617" y="46567"/>
                      <a:pt x="53885" y="45558"/>
                      <a:pt x="44450" y="50800"/>
                    </a:cubicBezTo>
                    <a:cubicBezTo>
                      <a:pt x="33983" y="56615"/>
                      <a:pt x="28793" y="69240"/>
                      <a:pt x="19050" y="76200"/>
                    </a:cubicBezTo>
                    <a:cubicBezTo>
                      <a:pt x="13603" y="80091"/>
                      <a:pt x="6350" y="80433"/>
                      <a:pt x="0" y="82550"/>
                    </a:cubicBezTo>
                    <a:cubicBezTo>
                      <a:pt x="6350" y="78317"/>
                      <a:pt x="12224" y="73263"/>
                      <a:pt x="19050" y="69850"/>
                    </a:cubicBezTo>
                    <a:cubicBezTo>
                      <a:pt x="25037" y="66857"/>
                      <a:pt x="33919" y="68727"/>
                      <a:pt x="38100" y="63500"/>
                    </a:cubicBezTo>
                    <a:cubicBezTo>
                      <a:pt x="43552" y="56685"/>
                      <a:pt x="42333" y="46567"/>
                      <a:pt x="44450" y="38100"/>
                    </a:cubicBezTo>
                    <a:cubicBezTo>
                      <a:pt x="36603" y="14560"/>
                      <a:pt x="35107" y="25037"/>
                      <a:pt x="44450" y="63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4" name="Freeform 717"/>
              <p:cNvSpPr/>
              <p:nvPr/>
            </p:nvSpPr>
            <p:spPr>
              <a:xfrm>
                <a:off x="14390063" y="22866692"/>
                <a:ext cx="50854" cy="71216"/>
              </a:xfrm>
              <a:custGeom>
                <a:avLst/>
                <a:gdLst>
                  <a:gd name="connsiteX0" fmla="*/ 50437 w 50437"/>
                  <a:gd name="connsiteY0" fmla="*/ 0 h 67990"/>
                  <a:gd name="connsiteX1" fmla="*/ 31387 w 50437"/>
                  <a:gd name="connsiteY1" fmla="*/ 19050 h 67990"/>
                  <a:gd name="connsiteX2" fmla="*/ 44087 w 50437"/>
                  <a:gd name="connsiteY2" fmla="*/ 38100 h 67990"/>
                  <a:gd name="connsiteX3" fmla="*/ 12337 w 50437"/>
                  <a:gd name="connsiteY3" fmla="*/ 44450 h 67990"/>
                  <a:gd name="connsiteX4" fmla="*/ 18687 w 50437"/>
                  <a:gd name="connsiteY4" fmla="*/ 57150 h 67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437" h="67990">
                    <a:moveTo>
                      <a:pt x="50437" y="0"/>
                    </a:moveTo>
                    <a:cubicBezTo>
                      <a:pt x="44087" y="6350"/>
                      <a:pt x="32863" y="10192"/>
                      <a:pt x="31387" y="19050"/>
                    </a:cubicBezTo>
                    <a:cubicBezTo>
                      <a:pt x="30132" y="26578"/>
                      <a:pt x="48666" y="31995"/>
                      <a:pt x="44087" y="38100"/>
                    </a:cubicBezTo>
                    <a:cubicBezTo>
                      <a:pt x="37611" y="46734"/>
                      <a:pt x="22920" y="42333"/>
                      <a:pt x="12337" y="44450"/>
                    </a:cubicBezTo>
                    <a:cubicBezTo>
                      <a:pt x="4490" y="67990"/>
                      <a:pt x="0" y="66493"/>
                      <a:pt x="18687" y="571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5" name="Freeform 718"/>
              <p:cNvSpPr/>
              <p:nvPr/>
            </p:nvSpPr>
            <p:spPr>
              <a:xfrm>
                <a:off x="14501945" y="22897212"/>
                <a:ext cx="40686" cy="50874"/>
              </a:xfrm>
              <a:custGeom>
                <a:avLst/>
                <a:gdLst>
                  <a:gd name="connsiteX0" fmla="*/ 0 w 38100"/>
                  <a:gd name="connsiteY0" fmla="*/ 0 h 50800"/>
                  <a:gd name="connsiteX1" fmla="*/ 38100 w 38100"/>
                  <a:gd name="connsiteY1" fmla="*/ 19050 h 50800"/>
                  <a:gd name="connsiteX2" fmla="*/ 19050 w 38100"/>
                  <a:gd name="connsiteY2" fmla="*/ 25400 h 50800"/>
                  <a:gd name="connsiteX3" fmla="*/ 19050 w 38100"/>
                  <a:gd name="connsiteY3" fmla="*/ 50800 h 50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50800">
                    <a:moveTo>
                      <a:pt x="0" y="0"/>
                    </a:moveTo>
                    <a:cubicBezTo>
                      <a:pt x="4698" y="1566"/>
                      <a:pt x="38100" y="10844"/>
                      <a:pt x="38100" y="19050"/>
                    </a:cubicBezTo>
                    <a:cubicBezTo>
                      <a:pt x="38100" y="25743"/>
                      <a:pt x="25400" y="23283"/>
                      <a:pt x="19050" y="25400"/>
                    </a:cubicBezTo>
                    <a:cubicBezTo>
                      <a:pt x="11753" y="47290"/>
                      <a:pt x="7967" y="39717"/>
                      <a:pt x="19050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6" name="Freeform 719"/>
              <p:cNvSpPr/>
              <p:nvPr/>
            </p:nvSpPr>
            <p:spPr>
              <a:xfrm>
                <a:off x="14603659" y="22897212"/>
                <a:ext cx="71203" cy="81394"/>
              </a:xfrm>
              <a:custGeom>
                <a:avLst/>
                <a:gdLst>
                  <a:gd name="connsiteX0" fmla="*/ 0 w 76200"/>
                  <a:gd name="connsiteY0" fmla="*/ 0 h 82550"/>
                  <a:gd name="connsiteX1" fmla="*/ 6350 w 76200"/>
                  <a:gd name="connsiteY1" fmla="*/ 57150 h 82550"/>
                  <a:gd name="connsiteX2" fmla="*/ 57150 w 76200"/>
                  <a:gd name="connsiteY2" fmla="*/ 82550 h 82550"/>
                  <a:gd name="connsiteX3" fmla="*/ 76200 w 76200"/>
                  <a:gd name="connsiteY3" fmla="*/ 7620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200" h="82550">
                    <a:moveTo>
                      <a:pt x="0" y="0"/>
                    </a:moveTo>
                    <a:cubicBezTo>
                      <a:pt x="14817" y="44450"/>
                      <a:pt x="16933" y="25400"/>
                      <a:pt x="6350" y="57150"/>
                    </a:cubicBezTo>
                    <a:cubicBezTo>
                      <a:pt x="26283" y="77083"/>
                      <a:pt x="24705" y="82550"/>
                      <a:pt x="57150" y="82550"/>
                    </a:cubicBezTo>
                    <a:cubicBezTo>
                      <a:pt x="63843" y="82550"/>
                      <a:pt x="76200" y="76200"/>
                      <a:pt x="76200" y="762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7" name="Freeform 720"/>
              <p:cNvSpPr/>
              <p:nvPr/>
            </p:nvSpPr>
            <p:spPr>
              <a:xfrm>
                <a:off x="14491777" y="22439376"/>
                <a:ext cx="30511" cy="71216"/>
              </a:xfrm>
              <a:custGeom>
                <a:avLst/>
                <a:gdLst>
                  <a:gd name="connsiteX0" fmla="*/ 7450 w 26500"/>
                  <a:gd name="connsiteY0" fmla="*/ 65393 h 65393"/>
                  <a:gd name="connsiteX1" fmla="*/ 1100 w 26500"/>
                  <a:gd name="connsiteY1" fmla="*/ 46343 h 65393"/>
                  <a:gd name="connsiteX2" fmla="*/ 13800 w 26500"/>
                  <a:gd name="connsiteY2" fmla="*/ 27293 h 65393"/>
                  <a:gd name="connsiteX3" fmla="*/ 20150 w 26500"/>
                  <a:gd name="connsiteY3" fmla="*/ 1893 h 65393"/>
                  <a:gd name="connsiteX4" fmla="*/ 26500 w 26500"/>
                  <a:gd name="connsiteY4" fmla="*/ 1893 h 65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500" h="65393">
                    <a:moveTo>
                      <a:pt x="7450" y="65393"/>
                    </a:moveTo>
                    <a:cubicBezTo>
                      <a:pt x="5333" y="59043"/>
                      <a:pt x="0" y="52945"/>
                      <a:pt x="1100" y="46343"/>
                    </a:cubicBezTo>
                    <a:cubicBezTo>
                      <a:pt x="2355" y="38815"/>
                      <a:pt x="10794" y="34308"/>
                      <a:pt x="13800" y="27293"/>
                    </a:cubicBezTo>
                    <a:cubicBezTo>
                      <a:pt x="17238" y="19271"/>
                      <a:pt x="16247" y="9699"/>
                      <a:pt x="20150" y="1893"/>
                    </a:cubicBezTo>
                    <a:cubicBezTo>
                      <a:pt x="21097" y="0"/>
                      <a:pt x="24383" y="1893"/>
                      <a:pt x="26500" y="1893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8" name="Freeform 721"/>
              <p:cNvSpPr/>
              <p:nvPr/>
            </p:nvSpPr>
            <p:spPr>
              <a:xfrm>
                <a:off x="14603659" y="22429198"/>
                <a:ext cx="81371" cy="81394"/>
              </a:xfrm>
              <a:custGeom>
                <a:avLst/>
                <a:gdLst>
                  <a:gd name="connsiteX0" fmla="*/ 26649 w 82145"/>
                  <a:gd name="connsiteY0" fmla="*/ 76200 h 76200"/>
                  <a:gd name="connsiteX1" fmla="*/ 32999 w 82145"/>
                  <a:gd name="connsiteY1" fmla="*/ 57150 h 76200"/>
                  <a:gd name="connsiteX2" fmla="*/ 64749 w 82145"/>
                  <a:gd name="connsiteY2" fmla="*/ 44450 h 76200"/>
                  <a:gd name="connsiteX3" fmla="*/ 77449 w 82145"/>
                  <a:gd name="connsiteY3" fmla="*/ 0 h 76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145" h="76200">
                    <a:moveTo>
                      <a:pt x="26649" y="76200"/>
                    </a:moveTo>
                    <a:cubicBezTo>
                      <a:pt x="28766" y="69850"/>
                      <a:pt x="32999" y="63843"/>
                      <a:pt x="32999" y="57150"/>
                    </a:cubicBezTo>
                    <a:cubicBezTo>
                      <a:pt x="32999" y="27622"/>
                      <a:pt x="0" y="33659"/>
                      <a:pt x="64749" y="44450"/>
                    </a:cubicBezTo>
                    <a:cubicBezTo>
                      <a:pt x="82145" y="18355"/>
                      <a:pt x="77449" y="33032"/>
                      <a:pt x="77449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20508" name="Group 550"/>
            <p:cNvGrpSpPr>
              <a:grpSpLocks/>
            </p:cNvGrpSpPr>
            <p:nvPr/>
          </p:nvGrpSpPr>
          <p:grpSpPr bwMode="auto">
            <a:xfrm>
              <a:off x="4849585" y="1988428"/>
              <a:ext cx="104468" cy="105526"/>
              <a:chOff x="14261548" y="22402800"/>
              <a:chExt cx="572052" cy="577850"/>
            </a:xfrm>
          </p:grpSpPr>
          <p:pic>
            <p:nvPicPr>
              <p:cNvPr id="699" name="Picture 2455" descr="C:\Documents and Settings\Chelsea\My Documents\research\Winter 2008\gordon conference\Au NP.JPG"/>
              <p:cNvPicPr>
                <a:picLocks noChangeAspect="1" noChangeArrowheads="1"/>
              </p:cNvPicPr>
              <p:nvPr/>
            </p:nvPicPr>
            <p:blipFill>
              <a:blip r:embed="rId5" cstate="screen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prstClr val="black"/>
                  <a:srgbClr val="D9C3A5">
                    <a:tint val="50000"/>
                    <a:satMod val="180000"/>
                  </a:srgb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25600" y="22479000"/>
                <a:ext cx="457200" cy="460040"/>
              </a:xfrm>
              <a:prstGeom prst="rect">
                <a:avLst/>
              </a:prstGeom>
              <a:noFill/>
              <a:scene3d>
                <a:camera prst="orthographicFront"/>
                <a:lightRig rig="contrasting" dir="t"/>
              </a:scene3d>
              <a:sp3d prstMaterial="powder">
                <a:extrusionClr>
                  <a:srgbClr val="FFC000"/>
                </a:extrusionClr>
                <a:contourClr>
                  <a:schemeClr val="bg1"/>
                </a:contourClr>
              </a:sp3d>
            </p:spPr>
          </p:pic>
          <p:sp>
            <p:nvSpPr>
              <p:cNvPr id="700" name="Freeform 683"/>
              <p:cNvSpPr/>
              <p:nvPr/>
            </p:nvSpPr>
            <p:spPr>
              <a:xfrm>
                <a:off x="14674997" y="22477573"/>
                <a:ext cx="111882" cy="61045"/>
              </a:xfrm>
              <a:custGeom>
                <a:avLst/>
                <a:gdLst>
                  <a:gd name="connsiteX0" fmla="*/ 0 w 38100"/>
                  <a:gd name="connsiteY0" fmla="*/ 44450 h 44450"/>
                  <a:gd name="connsiteX1" fmla="*/ 19050 w 38100"/>
                  <a:gd name="connsiteY1" fmla="*/ 31750 h 44450"/>
                  <a:gd name="connsiteX2" fmla="*/ 38100 w 38100"/>
                  <a:gd name="connsiteY2" fmla="*/ 0 h 44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" h="44450">
                    <a:moveTo>
                      <a:pt x="0" y="44450"/>
                    </a:moveTo>
                    <a:cubicBezTo>
                      <a:pt x="6350" y="40217"/>
                      <a:pt x="13654" y="37146"/>
                      <a:pt x="19050" y="31750"/>
                    </a:cubicBezTo>
                    <a:cubicBezTo>
                      <a:pt x="26713" y="24087"/>
                      <a:pt x="33089" y="10022"/>
                      <a:pt x="3810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1" name="Freeform 684"/>
              <p:cNvSpPr/>
              <p:nvPr/>
            </p:nvSpPr>
            <p:spPr>
              <a:xfrm>
                <a:off x="14552940" y="22406357"/>
                <a:ext cx="81371" cy="101742"/>
              </a:xfrm>
              <a:custGeom>
                <a:avLst/>
                <a:gdLst>
                  <a:gd name="connsiteX0" fmla="*/ 10160 w 22860"/>
                  <a:gd name="connsiteY0" fmla="*/ 57150 h 57150"/>
                  <a:gd name="connsiteX1" fmla="*/ 10160 w 22860"/>
                  <a:gd name="connsiteY1" fmla="*/ 19050 h 57150"/>
                  <a:gd name="connsiteX2" fmla="*/ 22860 w 22860"/>
                  <a:gd name="connsiteY2" fmla="*/ 0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" h="57150">
                    <a:moveTo>
                      <a:pt x="10160" y="57150"/>
                    </a:moveTo>
                    <a:cubicBezTo>
                      <a:pt x="3387" y="36830"/>
                      <a:pt x="0" y="39370"/>
                      <a:pt x="10160" y="19050"/>
                    </a:cubicBezTo>
                    <a:cubicBezTo>
                      <a:pt x="13573" y="12224"/>
                      <a:pt x="22860" y="0"/>
                      <a:pt x="2286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2" name="Freeform 685"/>
              <p:cNvSpPr/>
              <p:nvPr/>
            </p:nvSpPr>
            <p:spPr>
              <a:xfrm>
                <a:off x="14329169" y="22548796"/>
                <a:ext cx="71197" cy="30519"/>
              </a:xfrm>
              <a:custGeom>
                <a:avLst/>
                <a:gdLst>
                  <a:gd name="connsiteX0" fmla="*/ 69850 w 69850"/>
                  <a:gd name="connsiteY0" fmla="*/ 18332 h 24682"/>
                  <a:gd name="connsiteX1" fmla="*/ 50800 w 69850"/>
                  <a:gd name="connsiteY1" fmla="*/ 5632 h 24682"/>
                  <a:gd name="connsiteX2" fmla="*/ 12700 w 69850"/>
                  <a:gd name="connsiteY2" fmla="*/ 24682 h 24682"/>
                  <a:gd name="connsiteX3" fmla="*/ 0 w 69850"/>
                  <a:gd name="connsiteY3" fmla="*/ 11982 h 24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24682">
                    <a:moveTo>
                      <a:pt x="69850" y="18332"/>
                    </a:moveTo>
                    <a:cubicBezTo>
                      <a:pt x="63500" y="14099"/>
                      <a:pt x="58328" y="6887"/>
                      <a:pt x="50800" y="5632"/>
                    </a:cubicBezTo>
                    <a:cubicBezTo>
                      <a:pt x="17010" y="0"/>
                      <a:pt x="45871" y="24682"/>
                      <a:pt x="12700" y="24682"/>
                    </a:cubicBezTo>
                    <a:cubicBezTo>
                      <a:pt x="6713" y="24682"/>
                      <a:pt x="4233" y="16215"/>
                      <a:pt x="0" y="11982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3" name="Freeform 686"/>
              <p:cNvSpPr/>
              <p:nvPr/>
            </p:nvSpPr>
            <p:spPr>
              <a:xfrm>
                <a:off x="14410540" y="22457225"/>
                <a:ext cx="61028" cy="71223"/>
              </a:xfrm>
              <a:custGeom>
                <a:avLst/>
                <a:gdLst>
                  <a:gd name="connsiteX0" fmla="*/ 63500 w 63500"/>
                  <a:gd name="connsiteY0" fmla="*/ 71926 h 71926"/>
                  <a:gd name="connsiteX1" fmla="*/ 25400 w 63500"/>
                  <a:gd name="connsiteY1" fmla="*/ 52876 h 71926"/>
                  <a:gd name="connsiteX2" fmla="*/ 12700 w 63500"/>
                  <a:gd name="connsiteY2" fmla="*/ 33826 h 71926"/>
                  <a:gd name="connsiteX3" fmla="*/ 0 w 63500"/>
                  <a:gd name="connsiteY3" fmla="*/ 2076 h 71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500" h="71926">
                    <a:moveTo>
                      <a:pt x="63500" y="71926"/>
                    </a:moveTo>
                    <a:cubicBezTo>
                      <a:pt x="48006" y="66761"/>
                      <a:pt x="37710" y="65186"/>
                      <a:pt x="25400" y="52876"/>
                    </a:cubicBezTo>
                    <a:cubicBezTo>
                      <a:pt x="20004" y="47480"/>
                      <a:pt x="16933" y="40176"/>
                      <a:pt x="12700" y="33826"/>
                    </a:cubicBezTo>
                    <a:cubicBezTo>
                      <a:pt x="5935" y="0"/>
                      <a:pt x="17143" y="2076"/>
                      <a:pt x="0" y="207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4" name="Freeform 687"/>
              <p:cNvSpPr/>
              <p:nvPr/>
            </p:nvSpPr>
            <p:spPr>
              <a:xfrm>
                <a:off x="14746193" y="22609841"/>
                <a:ext cx="91546" cy="40697"/>
              </a:xfrm>
              <a:custGeom>
                <a:avLst/>
                <a:gdLst>
                  <a:gd name="connsiteX0" fmla="*/ 0 w 88900"/>
                  <a:gd name="connsiteY0" fmla="*/ 38769 h 38769"/>
                  <a:gd name="connsiteX1" fmla="*/ 25400 w 88900"/>
                  <a:gd name="connsiteY1" fmla="*/ 26069 h 38769"/>
                  <a:gd name="connsiteX2" fmla="*/ 44450 w 88900"/>
                  <a:gd name="connsiteY2" fmla="*/ 13369 h 38769"/>
                  <a:gd name="connsiteX3" fmla="*/ 88900 w 88900"/>
                  <a:gd name="connsiteY3" fmla="*/ 669 h 387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900" h="38769">
                    <a:moveTo>
                      <a:pt x="0" y="38769"/>
                    </a:moveTo>
                    <a:cubicBezTo>
                      <a:pt x="8467" y="34536"/>
                      <a:pt x="17181" y="30765"/>
                      <a:pt x="25400" y="26069"/>
                    </a:cubicBezTo>
                    <a:cubicBezTo>
                      <a:pt x="32026" y="22283"/>
                      <a:pt x="37476" y="16469"/>
                      <a:pt x="44450" y="13369"/>
                    </a:cubicBezTo>
                    <a:cubicBezTo>
                      <a:pt x="74531" y="0"/>
                      <a:pt x="70748" y="669"/>
                      <a:pt x="88900" y="669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5" name="Freeform 688"/>
              <p:cNvSpPr/>
              <p:nvPr/>
            </p:nvSpPr>
            <p:spPr>
              <a:xfrm>
                <a:off x="14664822" y="22854022"/>
                <a:ext cx="40686" cy="91565"/>
              </a:xfrm>
              <a:custGeom>
                <a:avLst/>
                <a:gdLst>
                  <a:gd name="connsiteX0" fmla="*/ 13536 w 45286"/>
                  <a:gd name="connsiteY0" fmla="*/ 0 h 97875"/>
                  <a:gd name="connsiteX1" fmla="*/ 19886 w 45286"/>
                  <a:gd name="connsiteY1" fmla="*/ 50800 h 97875"/>
                  <a:gd name="connsiteX2" fmla="*/ 38936 w 45286"/>
                  <a:gd name="connsiteY2" fmla="*/ 57150 h 97875"/>
                  <a:gd name="connsiteX3" fmla="*/ 32586 w 45286"/>
                  <a:gd name="connsiteY3" fmla="*/ 95250 h 97875"/>
                  <a:gd name="connsiteX4" fmla="*/ 45286 w 45286"/>
                  <a:gd name="connsiteY4" fmla="*/ 88900 h 97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286" h="97875">
                    <a:moveTo>
                      <a:pt x="13536" y="0"/>
                    </a:moveTo>
                    <a:cubicBezTo>
                      <a:pt x="6342" y="21583"/>
                      <a:pt x="0" y="26936"/>
                      <a:pt x="19886" y="50800"/>
                    </a:cubicBezTo>
                    <a:cubicBezTo>
                      <a:pt x="24171" y="55942"/>
                      <a:pt x="32586" y="55033"/>
                      <a:pt x="38936" y="57150"/>
                    </a:cubicBezTo>
                    <a:cubicBezTo>
                      <a:pt x="33284" y="65629"/>
                      <a:pt x="14385" y="83116"/>
                      <a:pt x="32586" y="95250"/>
                    </a:cubicBezTo>
                    <a:cubicBezTo>
                      <a:pt x="36524" y="97875"/>
                      <a:pt x="41053" y="91017"/>
                      <a:pt x="45286" y="889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6" name="Freeform 689"/>
              <p:cNvSpPr/>
              <p:nvPr/>
            </p:nvSpPr>
            <p:spPr>
              <a:xfrm>
                <a:off x="14715682" y="22803148"/>
                <a:ext cx="71197" cy="81394"/>
              </a:xfrm>
              <a:custGeom>
                <a:avLst/>
                <a:gdLst>
                  <a:gd name="connsiteX0" fmla="*/ 16592 w 71468"/>
                  <a:gd name="connsiteY0" fmla="*/ 0 h 84521"/>
                  <a:gd name="connsiteX1" fmla="*/ 3892 w 71468"/>
                  <a:gd name="connsiteY1" fmla="*/ 63500 h 84521"/>
                  <a:gd name="connsiteX2" fmla="*/ 22942 w 71468"/>
                  <a:gd name="connsiteY2" fmla="*/ 76200 h 84521"/>
                  <a:gd name="connsiteX3" fmla="*/ 29292 w 71468"/>
                  <a:gd name="connsiteY3" fmla="*/ 57150 h 84521"/>
                  <a:gd name="connsiteX4" fmla="*/ 61042 w 71468"/>
                  <a:gd name="connsiteY4" fmla="*/ 50800 h 845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468" h="84521">
                    <a:moveTo>
                      <a:pt x="16592" y="0"/>
                    </a:moveTo>
                    <a:cubicBezTo>
                      <a:pt x="10512" y="18239"/>
                      <a:pt x="0" y="45988"/>
                      <a:pt x="3892" y="63500"/>
                    </a:cubicBezTo>
                    <a:cubicBezTo>
                      <a:pt x="5548" y="70950"/>
                      <a:pt x="16592" y="71967"/>
                      <a:pt x="22942" y="76200"/>
                    </a:cubicBezTo>
                    <a:cubicBezTo>
                      <a:pt x="25059" y="69850"/>
                      <a:pt x="23077" y="59636"/>
                      <a:pt x="29292" y="57150"/>
                    </a:cubicBezTo>
                    <a:cubicBezTo>
                      <a:pt x="71468" y="40280"/>
                      <a:pt x="44181" y="84521"/>
                      <a:pt x="61042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7" name="Freeform 690"/>
              <p:cNvSpPr/>
              <p:nvPr/>
            </p:nvSpPr>
            <p:spPr>
              <a:xfrm>
                <a:off x="14746193" y="22762451"/>
                <a:ext cx="61028" cy="91571"/>
              </a:xfrm>
              <a:custGeom>
                <a:avLst/>
                <a:gdLst>
                  <a:gd name="connsiteX0" fmla="*/ 0 w 57150"/>
                  <a:gd name="connsiteY0" fmla="*/ 0 h 89852"/>
                  <a:gd name="connsiteX1" fmla="*/ 19050 w 57150"/>
                  <a:gd name="connsiteY1" fmla="*/ 12700 h 89852"/>
                  <a:gd name="connsiteX2" fmla="*/ 38100 w 57150"/>
                  <a:gd name="connsiteY2" fmla="*/ 19050 h 89852"/>
                  <a:gd name="connsiteX3" fmla="*/ 25400 w 57150"/>
                  <a:gd name="connsiteY3" fmla="*/ 38100 h 89852"/>
                  <a:gd name="connsiteX4" fmla="*/ 57150 w 57150"/>
                  <a:gd name="connsiteY4" fmla="*/ 63500 h 89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150" h="89852">
                    <a:moveTo>
                      <a:pt x="0" y="0"/>
                    </a:moveTo>
                    <a:cubicBezTo>
                      <a:pt x="6350" y="4233"/>
                      <a:pt x="12224" y="9287"/>
                      <a:pt x="19050" y="12700"/>
                    </a:cubicBezTo>
                    <a:cubicBezTo>
                      <a:pt x="25037" y="15693"/>
                      <a:pt x="36477" y="12556"/>
                      <a:pt x="38100" y="19050"/>
                    </a:cubicBezTo>
                    <a:cubicBezTo>
                      <a:pt x="39951" y="26454"/>
                      <a:pt x="29633" y="31750"/>
                      <a:pt x="25400" y="38100"/>
                    </a:cubicBezTo>
                    <a:cubicBezTo>
                      <a:pt x="53425" y="80138"/>
                      <a:pt x="43974" y="89852"/>
                      <a:pt x="57150" y="635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8" name="Freeform 691"/>
              <p:cNvSpPr/>
              <p:nvPr/>
            </p:nvSpPr>
            <p:spPr>
              <a:xfrm>
                <a:off x="14756368" y="22701406"/>
                <a:ext cx="71197" cy="40697"/>
              </a:xfrm>
              <a:custGeom>
                <a:avLst/>
                <a:gdLst>
                  <a:gd name="connsiteX0" fmla="*/ 0 w 63500"/>
                  <a:gd name="connsiteY0" fmla="*/ 1761 h 39861"/>
                  <a:gd name="connsiteX1" fmla="*/ 12700 w 63500"/>
                  <a:gd name="connsiteY1" fmla="*/ 33511 h 39861"/>
                  <a:gd name="connsiteX2" fmla="*/ 19050 w 63500"/>
                  <a:gd name="connsiteY2" fmla="*/ 14461 h 39861"/>
                  <a:gd name="connsiteX3" fmla="*/ 38100 w 63500"/>
                  <a:gd name="connsiteY3" fmla="*/ 39861 h 39861"/>
                  <a:gd name="connsiteX4" fmla="*/ 50800 w 63500"/>
                  <a:gd name="connsiteY4" fmla="*/ 20811 h 39861"/>
                  <a:gd name="connsiteX5" fmla="*/ 57150 w 63500"/>
                  <a:gd name="connsiteY5" fmla="*/ 1761 h 39861"/>
                  <a:gd name="connsiteX6" fmla="*/ 63500 w 63500"/>
                  <a:gd name="connsiteY6" fmla="*/ 1761 h 398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3500" h="39861">
                    <a:moveTo>
                      <a:pt x="0" y="1761"/>
                    </a:moveTo>
                    <a:cubicBezTo>
                      <a:pt x="4233" y="12344"/>
                      <a:pt x="3216" y="27188"/>
                      <a:pt x="12700" y="33511"/>
                    </a:cubicBezTo>
                    <a:cubicBezTo>
                      <a:pt x="18269" y="37224"/>
                      <a:pt x="12556" y="12838"/>
                      <a:pt x="19050" y="14461"/>
                    </a:cubicBezTo>
                    <a:cubicBezTo>
                      <a:pt x="29317" y="17028"/>
                      <a:pt x="31750" y="31394"/>
                      <a:pt x="38100" y="39861"/>
                    </a:cubicBezTo>
                    <a:cubicBezTo>
                      <a:pt x="42333" y="33511"/>
                      <a:pt x="47387" y="27637"/>
                      <a:pt x="50800" y="20811"/>
                    </a:cubicBezTo>
                    <a:cubicBezTo>
                      <a:pt x="53793" y="14824"/>
                      <a:pt x="53437" y="7330"/>
                      <a:pt x="57150" y="1761"/>
                    </a:cubicBezTo>
                    <a:cubicBezTo>
                      <a:pt x="58324" y="0"/>
                      <a:pt x="61383" y="1761"/>
                      <a:pt x="63500" y="176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9" name="Freeform 692"/>
              <p:cNvSpPr/>
              <p:nvPr/>
            </p:nvSpPr>
            <p:spPr>
              <a:xfrm>
                <a:off x="14715682" y="22558967"/>
                <a:ext cx="71197" cy="71223"/>
              </a:xfrm>
              <a:custGeom>
                <a:avLst/>
                <a:gdLst>
                  <a:gd name="connsiteX0" fmla="*/ 3515 w 73365"/>
                  <a:gd name="connsiteY0" fmla="*/ 31750 h 76964"/>
                  <a:gd name="connsiteX1" fmla="*/ 16215 w 73365"/>
                  <a:gd name="connsiteY1" fmla="*/ 6350 h 76964"/>
                  <a:gd name="connsiteX2" fmla="*/ 35265 w 73365"/>
                  <a:gd name="connsiteY2" fmla="*/ 12700 h 76964"/>
                  <a:gd name="connsiteX3" fmla="*/ 60665 w 73365"/>
                  <a:gd name="connsiteY3" fmla="*/ 19050 h 76964"/>
                  <a:gd name="connsiteX4" fmla="*/ 73365 w 73365"/>
                  <a:gd name="connsiteY4" fmla="*/ 0 h 76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365" h="76964">
                    <a:moveTo>
                      <a:pt x="3515" y="31750"/>
                    </a:moveTo>
                    <a:cubicBezTo>
                      <a:pt x="18586" y="76964"/>
                      <a:pt x="0" y="30672"/>
                      <a:pt x="16215" y="6350"/>
                    </a:cubicBezTo>
                    <a:cubicBezTo>
                      <a:pt x="19928" y="781"/>
                      <a:pt x="28829" y="10861"/>
                      <a:pt x="35265" y="12700"/>
                    </a:cubicBezTo>
                    <a:cubicBezTo>
                      <a:pt x="43656" y="15098"/>
                      <a:pt x="52198" y="16933"/>
                      <a:pt x="60665" y="19050"/>
                    </a:cubicBezTo>
                    <a:lnTo>
                      <a:pt x="73365" y="0"/>
                    </a:ln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0" name="Freeform 693"/>
              <p:cNvSpPr/>
              <p:nvPr/>
            </p:nvSpPr>
            <p:spPr>
              <a:xfrm>
                <a:off x="14257966" y="22599664"/>
                <a:ext cx="91546" cy="71223"/>
              </a:xfrm>
              <a:custGeom>
                <a:avLst/>
                <a:gdLst>
                  <a:gd name="connsiteX0" fmla="*/ 89452 w 89452"/>
                  <a:gd name="connsiteY0" fmla="*/ 45701 h 73177"/>
                  <a:gd name="connsiteX1" fmla="*/ 13252 w 89452"/>
                  <a:gd name="connsiteY1" fmla="*/ 1251 h 73177"/>
                  <a:gd name="connsiteX2" fmla="*/ 25952 w 89452"/>
                  <a:gd name="connsiteY2" fmla="*/ 39351 h 73177"/>
                  <a:gd name="connsiteX3" fmla="*/ 38652 w 89452"/>
                  <a:gd name="connsiteY3" fmla="*/ 71101 h 73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452" h="73177">
                    <a:moveTo>
                      <a:pt x="89452" y="45701"/>
                    </a:moveTo>
                    <a:cubicBezTo>
                      <a:pt x="71552" y="33768"/>
                      <a:pt x="22012" y="0"/>
                      <a:pt x="13252" y="1251"/>
                    </a:cubicBezTo>
                    <a:cubicBezTo>
                      <a:pt x="0" y="3144"/>
                      <a:pt x="21719" y="26651"/>
                      <a:pt x="25952" y="39351"/>
                    </a:cubicBezTo>
                    <a:cubicBezTo>
                      <a:pt x="37227" y="73177"/>
                      <a:pt x="20625" y="71101"/>
                      <a:pt x="38652" y="7110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1" name="Freeform 694"/>
              <p:cNvSpPr/>
              <p:nvPr/>
            </p:nvSpPr>
            <p:spPr>
              <a:xfrm>
                <a:off x="14278309" y="22681057"/>
                <a:ext cx="81371" cy="40697"/>
              </a:xfrm>
              <a:custGeom>
                <a:avLst/>
                <a:gdLst>
                  <a:gd name="connsiteX0" fmla="*/ 68784 w 78861"/>
                  <a:gd name="connsiteY0" fmla="*/ 30876 h 49926"/>
                  <a:gd name="connsiteX1" fmla="*/ 24334 w 78861"/>
                  <a:gd name="connsiteY1" fmla="*/ 24526 h 49926"/>
                  <a:gd name="connsiteX2" fmla="*/ 24334 w 78861"/>
                  <a:gd name="connsiteY2" fmla="*/ 18176 h 49926"/>
                  <a:gd name="connsiteX3" fmla="*/ 5284 w 78861"/>
                  <a:gd name="connsiteY3" fmla="*/ 49926 h 49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861" h="49926">
                    <a:moveTo>
                      <a:pt x="68784" y="30876"/>
                    </a:moveTo>
                    <a:cubicBezTo>
                      <a:pt x="53967" y="28759"/>
                      <a:pt x="36308" y="33506"/>
                      <a:pt x="24334" y="24526"/>
                    </a:cubicBezTo>
                    <a:cubicBezTo>
                      <a:pt x="16759" y="18845"/>
                      <a:pt x="78861" y="0"/>
                      <a:pt x="24334" y="18176"/>
                    </a:cubicBezTo>
                    <a:cubicBezTo>
                      <a:pt x="0" y="34398"/>
                      <a:pt x="5284" y="23244"/>
                      <a:pt x="5284" y="4992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2" name="Freeform 695"/>
              <p:cNvSpPr/>
              <p:nvPr/>
            </p:nvSpPr>
            <p:spPr>
              <a:xfrm>
                <a:off x="14278309" y="22742103"/>
                <a:ext cx="71203" cy="50874"/>
              </a:xfrm>
              <a:custGeom>
                <a:avLst/>
                <a:gdLst>
                  <a:gd name="connsiteX0" fmla="*/ 69850 w 69850"/>
                  <a:gd name="connsiteY0" fmla="*/ 25400 h 58432"/>
                  <a:gd name="connsiteX1" fmla="*/ 63500 w 69850"/>
                  <a:gd name="connsiteY1" fmla="*/ 44450 h 58432"/>
                  <a:gd name="connsiteX2" fmla="*/ 19050 w 69850"/>
                  <a:gd name="connsiteY2" fmla="*/ 0 h 58432"/>
                  <a:gd name="connsiteX3" fmla="*/ 0 w 69850"/>
                  <a:gd name="connsiteY3" fmla="*/ 44450 h 58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58432">
                    <a:moveTo>
                      <a:pt x="69850" y="25400"/>
                    </a:moveTo>
                    <a:cubicBezTo>
                      <a:pt x="67733" y="31750"/>
                      <a:pt x="69487" y="47443"/>
                      <a:pt x="63500" y="44450"/>
                    </a:cubicBezTo>
                    <a:cubicBezTo>
                      <a:pt x="44758" y="35079"/>
                      <a:pt x="19050" y="0"/>
                      <a:pt x="19050" y="0"/>
                    </a:cubicBezTo>
                    <a:cubicBezTo>
                      <a:pt x="12113" y="55496"/>
                      <a:pt x="27964" y="58432"/>
                      <a:pt x="0" y="444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3" name="Freeform 696"/>
              <p:cNvSpPr/>
              <p:nvPr/>
            </p:nvSpPr>
            <p:spPr>
              <a:xfrm>
                <a:off x="14288484" y="22833674"/>
                <a:ext cx="111882" cy="81394"/>
              </a:xfrm>
              <a:custGeom>
                <a:avLst/>
                <a:gdLst>
                  <a:gd name="connsiteX0" fmla="*/ 114300 w 114300"/>
                  <a:gd name="connsiteY0" fmla="*/ 0 h 82550"/>
                  <a:gd name="connsiteX1" fmla="*/ 76200 w 114300"/>
                  <a:gd name="connsiteY1" fmla="*/ 44450 h 82550"/>
                  <a:gd name="connsiteX2" fmla="*/ 44450 w 114300"/>
                  <a:gd name="connsiteY2" fmla="*/ 50800 h 82550"/>
                  <a:gd name="connsiteX3" fmla="*/ 19050 w 114300"/>
                  <a:gd name="connsiteY3" fmla="*/ 76200 h 82550"/>
                  <a:gd name="connsiteX4" fmla="*/ 0 w 114300"/>
                  <a:gd name="connsiteY4" fmla="*/ 82550 h 82550"/>
                  <a:gd name="connsiteX5" fmla="*/ 19050 w 114300"/>
                  <a:gd name="connsiteY5" fmla="*/ 69850 h 82550"/>
                  <a:gd name="connsiteX6" fmla="*/ 38100 w 114300"/>
                  <a:gd name="connsiteY6" fmla="*/ 63500 h 82550"/>
                  <a:gd name="connsiteX7" fmla="*/ 44450 w 114300"/>
                  <a:gd name="connsiteY7" fmla="*/ 38100 h 82550"/>
                  <a:gd name="connsiteX8" fmla="*/ 44450 w 114300"/>
                  <a:gd name="connsiteY8" fmla="*/ 635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" h="82550">
                    <a:moveTo>
                      <a:pt x="114300" y="0"/>
                    </a:moveTo>
                    <a:cubicBezTo>
                      <a:pt x="56674" y="28813"/>
                      <a:pt x="52998" y="9648"/>
                      <a:pt x="76200" y="44450"/>
                    </a:cubicBezTo>
                    <a:cubicBezTo>
                      <a:pt x="65617" y="46567"/>
                      <a:pt x="53885" y="45558"/>
                      <a:pt x="44450" y="50800"/>
                    </a:cubicBezTo>
                    <a:cubicBezTo>
                      <a:pt x="33983" y="56615"/>
                      <a:pt x="28793" y="69240"/>
                      <a:pt x="19050" y="76200"/>
                    </a:cubicBezTo>
                    <a:cubicBezTo>
                      <a:pt x="13603" y="80091"/>
                      <a:pt x="6350" y="80433"/>
                      <a:pt x="0" y="82550"/>
                    </a:cubicBezTo>
                    <a:cubicBezTo>
                      <a:pt x="6350" y="78317"/>
                      <a:pt x="12224" y="73263"/>
                      <a:pt x="19050" y="69850"/>
                    </a:cubicBezTo>
                    <a:cubicBezTo>
                      <a:pt x="25037" y="66857"/>
                      <a:pt x="33919" y="68727"/>
                      <a:pt x="38100" y="63500"/>
                    </a:cubicBezTo>
                    <a:cubicBezTo>
                      <a:pt x="43552" y="56685"/>
                      <a:pt x="42333" y="46567"/>
                      <a:pt x="44450" y="38100"/>
                    </a:cubicBezTo>
                    <a:cubicBezTo>
                      <a:pt x="36603" y="14560"/>
                      <a:pt x="35107" y="25037"/>
                      <a:pt x="44450" y="63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4" name="Freeform 697"/>
              <p:cNvSpPr/>
              <p:nvPr/>
            </p:nvSpPr>
            <p:spPr>
              <a:xfrm>
                <a:off x="14390198" y="22874370"/>
                <a:ext cx="50854" cy="61045"/>
              </a:xfrm>
              <a:custGeom>
                <a:avLst/>
                <a:gdLst>
                  <a:gd name="connsiteX0" fmla="*/ 50437 w 50437"/>
                  <a:gd name="connsiteY0" fmla="*/ 0 h 67990"/>
                  <a:gd name="connsiteX1" fmla="*/ 31387 w 50437"/>
                  <a:gd name="connsiteY1" fmla="*/ 19050 h 67990"/>
                  <a:gd name="connsiteX2" fmla="*/ 44087 w 50437"/>
                  <a:gd name="connsiteY2" fmla="*/ 38100 h 67990"/>
                  <a:gd name="connsiteX3" fmla="*/ 12337 w 50437"/>
                  <a:gd name="connsiteY3" fmla="*/ 44450 h 67990"/>
                  <a:gd name="connsiteX4" fmla="*/ 18687 w 50437"/>
                  <a:gd name="connsiteY4" fmla="*/ 57150 h 67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437" h="67990">
                    <a:moveTo>
                      <a:pt x="50437" y="0"/>
                    </a:moveTo>
                    <a:cubicBezTo>
                      <a:pt x="44087" y="6350"/>
                      <a:pt x="32863" y="10192"/>
                      <a:pt x="31387" y="19050"/>
                    </a:cubicBezTo>
                    <a:cubicBezTo>
                      <a:pt x="30132" y="26578"/>
                      <a:pt x="48666" y="31995"/>
                      <a:pt x="44087" y="38100"/>
                    </a:cubicBezTo>
                    <a:cubicBezTo>
                      <a:pt x="37611" y="46734"/>
                      <a:pt x="22920" y="42333"/>
                      <a:pt x="12337" y="44450"/>
                    </a:cubicBezTo>
                    <a:cubicBezTo>
                      <a:pt x="4490" y="67990"/>
                      <a:pt x="0" y="66493"/>
                      <a:pt x="18687" y="571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5" name="Freeform 698"/>
              <p:cNvSpPr/>
              <p:nvPr/>
            </p:nvSpPr>
            <p:spPr>
              <a:xfrm>
                <a:off x="14502080" y="22904890"/>
                <a:ext cx="40686" cy="50874"/>
              </a:xfrm>
              <a:custGeom>
                <a:avLst/>
                <a:gdLst>
                  <a:gd name="connsiteX0" fmla="*/ 0 w 38100"/>
                  <a:gd name="connsiteY0" fmla="*/ 0 h 50800"/>
                  <a:gd name="connsiteX1" fmla="*/ 38100 w 38100"/>
                  <a:gd name="connsiteY1" fmla="*/ 19050 h 50800"/>
                  <a:gd name="connsiteX2" fmla="*/ 19050 w 38100"/>
                  <a:gd name="connsiteY2" fmla="*/ 25400 h 50800"/>
                  <a:gd name="connsiteX3" fmla="*/ 19050 w 38100"/>
                  <a:gd name="connsiteY3" fmla="*/ 50800 h 50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50800">
                    <a:moveTo>
                      <a:pt x="0" y="0"/>
                    </a:moveTo>
                    <a:cubicBezTo>
                      <a:pt x="4698" y="1566"/>
                      <a:pt x="38100" y="10844"/>
                      <a:pt x="38100" y="19050"/>
                    </a:cubicBezTo>
                    <a:cubicBezTo>
                      <a:pt x="38100" y="25743"/>
                      <a:pt x="25400" y="23283"/>
                      <a:pt x="19050" y="25400"/>
                    </a:cubicBezTo>
                    <a:cubicBezTo>
                      <a:pt x="11753" y="47290"/>
                      <a:pt x="7967" y="39717"/>
                      <a:pt x="19050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6" name="Freeform 699"/>
              <p:cNvSpPr/>
              <p:nvPr/>
            </p:nvSpPr>
            <p:spPr>
              <a:xfrm>
                <a:off x="14603794" y="22894719"/>
                <a:ext cx="71203" cy="81394"/>
              </a:xfrm>
              <a:custGeom>
                <a:avLst/>
                <a:gdLst>
                  <a:gd name="connsiteX0" fmla="*/ 0 w 76200"/>
                  <a:gd name="connsiteY0" fmla="*/ 0 h 82550"/>
                  <a:gd name="connsiteX1" fmla="*/ 6350 w 76200"/>
                  <a:gd name="connsiteY1" fmla="*/ 57150 h 82550"/>
                  <a:gd name="connsiteX2" fmla="*/ 57150 w 76200"/>
                  <a:gd name="connsiteY2" fmla="*/ 82550 h 82550"/>
                  <a:gd name="connsiteX3" fmla="*/ 76200 w 76200"/>
                  <a:gd name="connsiteY3" fmla="*/ 7620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200" h="82550">
                    <a:moveTo>
                      <a:pt x="0" y="0"/>
                    </a:moveTo>
                    <a:cubicBezTo>
                      <a:pt x="14817" y="44450"/>
                      <a:pt x="16933" y="25400"/>
                      <a:pt x="6350" y="57150"/>
                    </a:cubicBezTo>
                    <a:cubicBezTo>
                      <a:pt x="26283" y="77083"/>
                      <a:pt x="24705" y="82550"/>
                      <a:pt x="57150" y="82550"/>
                    </a:cubicBezTo>
                    <a:cubicBezTo>
                      <a:pt x="63843" y="82550"/>
                      <a:pt x="76200" y="76200"/>
                      <a:pt x="76200" y="762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7" name="Freeform 700"/>
              <p:cNvSpPr/>
              <p:nvPr/>
            </p:nvSpPr>
            <p:spPr>
              <a:xfrm>
                <a:off x="14491912" y="22447054"/>
                <a:ext cx="30511" cy="61045"/>
              </a:xfrm>
              <a:custGeom>
                <a:avLst/>
                <a:gdLst>
                  <a:gd name="connsiteX0" fmla="*/ 7450 w 26500"/>
                  <a:gd name="connsiteY0" fmla="*/ 65393 h 65393"/>
                  <a:gd name="connsiteX1" fmla="*/ 1100 w 26500"/>
                  <a:gd name="connsiteY1" fmla="*/ 46343 h 65393"/>
                  <a:gd name="connsiteX2" fmla="*/ 13800 w 26500"/>
                  <a:gd name="connsiteY2" fmla="*/ 27293 h 65393"/>
                  <a:gd name="connsiteX3" fmla="*/ 20150 w 26500"/>
                  <a:gd name="connsiteY3" fmla="*/ 1893 h 65393"/>
                  <a:gd name="connsiteX4" fmla="*/ 26500 w 26500"/>
                  <a:gd name="connsiteY4" fmla="*/ 1893 h 65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500" h="65393">
                    <a:moveTo>
                      <a:pt x="7450" y="65393"/>
                    </a:moveTo>
                    <a:cubicBezTo>
                      <a:pt x="5333" y="59043"/>
                      <a:pt x="0" y="52945"/>
                      <a:pt x="1100" y="46343"/>
                    </a:cubicBezTo>
                    <a:cubicBezTo>
                      <a:pt x="2355" y="38815"/>
                      <a:pt x="10794" y="34308"/>
                      <a:pt x="13800" y="27293"/>
                    </a:cubicBezTo>
                    <a:cubicBezTo>
                      <a:pt x="17238" y="19271"/>
                      <a:pt x="16247" y="9699"/>
                      <a:pt x="20150" y="1893"/>
                    </a:cubicBezTo>
                    <a:cubicBezTo>
                      <a:pt x="21097" y="0"/>
                      <a:pt x="24383" y="1893"/>
                      <a:pt x="26500" y="1893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8" name="Freeform 701"/>
              <p:cNvSpPr/>
              <p:nvPr/>
            </p:nvSpPr>
            <p:spPr>
              <a:xfrm>
                <a:off x="14603794" y="22436876"/>
                <a:ext cx="81371" cy="71223"/>
              </a:xfrm>
              <a:custGeom>
                <a:avLst/>
                <a:gdLst>
                  <a:gd name="connsiteX0" fmla="*/ 26649 w 82145"/>
                  <a:gd name="connsiteY0" fmla="*/ 76200 h 76200"/>
                  <a:gd name="connsiteX1" fmla="*/ 32999 w 82145"/>
                  <a:gd name="connsiteY1" fmla="*/ 57150 h 76200"/>
                  <a:gd name="connsiteX2" fmla="*/ 64749 w 82145"/>
                  <a:gd name="connsiteY2" fmla="*/ 44450 h 76200"/>
                  <a:gd name="connsiteX3" fmla="*/ 77449 w 82145"/>
                  <a:gd name="connsiteY3" fmla="*/ 0 h 76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145" h="76200">
                    <a:moveTo>
                      <a:pt x="26649" y="76200"/>
                    </a:moveTo>
                    <a:cubicBezTo>
                      <a:pt x="28766" y="69850"/>
                      <a:pt x="32999" y="63843"/>
                      <a:pt x="32999" y="57150"/>
                    </a:cubicBezTo>
                    <a:cubicBezTo>
                      <a:pt x="32999" y="27622"/>
                      <a:pt x="0" y="33659"/>
                      <a:pt x="64749" y="44450"/>
                    </a:cubicBezTo>
                    <a:cubicBezTo>
                      <a:pt x="82145" y="18355"/>
                      <a:pt x="77449" y="33032"/>
                      <a:pt x="77449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20509" name="Group 571"/>
            <p:cNvGrpSpPr>
              <a:grpSpLocks/>
            </p:cNvGrpSpPr>
            <p:nvPr/>
          </p:nvGrpSpPr>
          <p:grpSpPr bwMode="auto">
            <a:xfrm>
              <a:off x="5580859" y="2427192"/>
              <a:ext cx="104468" cy="105526"/>
              <a:chOff x="14261548" y="22402800"/>
              <a:chExt cx="572052" cy="577850"/>
            </a:xfrm>
          </p:grpSpPr>
          <p:pic>
            <p:nvPicPr>
              <p:cNvPr id="679" name="Picture 2455" descr="C:\Documents and Settings\Chelsea\My Documents\research\Winter 2008\gordon conference\Au NP.JPG"/>
              <p:cNvPicPr>
                <a:picLocks noChangeAspect="1" noChangeArrowheads="1"/>
              </p:cNvPicPr>
              <p:nvPr/>
            </p:nvPicPr>
            <p:blipFill>
              <a:blip r:embed="rId5" cstate="screen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prstClr val="black"/>
                  <a:srgbClr val="D9C3A5">
                    <a:tint val="50000"/>
                    <a:satMod val="180000"/>
                  </a:srgb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25600" y="22479000"/>
                <a:ext cx="457200" cy="460040"/>
              </a:xfrm>
              <a:prstGeom prst="rect">
                <a:avLst/>
              </a:prstGeom>
              <a:noFill/>
              <a:scene3d>
                <a:camera prst="orthographicFront"/>
                <a:lightRig rig="contrasting" dir="t"/>
              </a:scene3d>
              <a:sp3d prstMaterial="powder">
                <a:extrusionClr>
                  <a:srgbClr val="FFC000"/>
                </a:extrusionClr>
                <a:contourClr>
                  <a:schemeClr val="bg1"/>
                </a:contourClr>
              </a:sp3d>
            </p:spPr>
          </p:pic>
          <p:sp>
            <p:nvSpPr>
              <p:cNvPr id="680" name="Freeform 663"/>
              <p:cNvSpPr/>
              <p:nvPr/>
            </p:nvSpPr>
            <p:spPr>
              <a:xfrm>
                <a:off x="14667981" y="22486251"/>
                <a:ext cx="111889" cy="50868"/>
              </a:xfrm>
              <a:custGeom>
                <a:avLst/>
                <a:gdLst>
                  <a:gd name="connsiteX0" fmla="*/ 0 w 38100"/>
                  <a:gd name="connsiteY0" fmla="*/ 44450 h 44450"/>
                  <a:gd name="connsiteX1" fmla="*/ 19050 w 38100"/>
                  <a:gd name="connsiteY1" fmla="*/ 31750 h 44450"/>
                  <a:gd name="connsiteX2" fmla="*/ 38100 w 38100"/>
                  <a:gd name="connsiteY2" fmla="*/ 0 h 44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" h="44450">
                    <a:moveTo>
                      <a:pt x="0" y="44450"/>
                    </a:moveTo>
                    <a:cubicBezTo>
                      <a:pt x="6350" y="40217"/>
                      <a:pt x="13654" y="37146"/>
                      <a:pt x="19050" y="31750"/>
                    </a:cubicBezTo>
                    <a:cubicBezTo>
                      <a:pt x="26713" y="24087"/>
                      <a:pt x="33089" y="10022"/>
                      <a:pt x="3810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1" name="Freeform 664"/>
              <p:cNvSpPr/>
              <p:nvPr/>
            </p:nvSpPr>
            <p:spPr>
              <a:xfrm>
                <a:off x="14545924" y="22404857"/>
                <a:ext cx="81371" cy="101742"/>
              </a:xfrm>
              <a:custGeom>
                <a:avLst/>
                <a:gdLst>
                  <a:gd name="connsiteX0" fmla="*/ 10160 w 22860"/>
                  <a:gd name="connsiteY0" fmla="*/ 57150 h 57150"/>
                  <a:gd name="connsiteX1" fmla="*/ 10160 w 22860"/>
                  <a:gd name="connsiteY1" fmla="*/ 19050 h 57150"/>
                  <a:gd name="connsiteX2" fmla="*/ 22860 w 22860"/>
                  <a:gd name="connsiteY2" fmla="*/ 0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" h="57150">
                    <a:moveTo>
                      <a:pt x="10160" y="57150"/>
                    </a:moveTo>
                    <a:cubicBezTo>
                      <a:pt x="3387" y="36830"/>
                      <a:pt x="0" y="39370"/>
                      <a:pt x="10160" y="19050"/>
                    </a:cubicBezTo>
                    <a:cubicBezTo>
                      <a:pt x="13573" y="12224"/>
                      <a:pt x="22860" y="0"/>
                      <a:pt x="2286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2" name="Freeform 665"/>
              <p:cNvSpPr/>
              <p:nvPr/>
            </p:nvSpPr>
            <p:spPr>
              <a:xfrm>
                <a:off x="14332328" y="22547296"/>
                <a:ext cx="71197" cy="30519"/>
              </a:xfrm>
              <a:custGeom>
                <a:avLst/>
                <a:gdLst>
                  <a:gd name="connsiteX0" fmla="*/ 69850 w 69850"/>
                  <a:gd name="connsiteY0" fmla="*/ 18332 h 24682"/>
                  <a:gd name="connsiteX1" fmla="*/ 50800 w 69850"/>
                  <a:gd name="connsiteY1" fmla="*/ 5632 h 24682"/>
                  <a:gd name="connsiteX2" fmla="*/ 12700 w 69850"/>
                  <a:gd name="connsiteY2" fmla="*/ 24682 h 24682"/>
                  <a:gd name="connsiteX3" fmla="*/ 0 w 69850"/>
                  <a:gd name="connsiteY3" fmla="*/ 11982 h 24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24682">
                    <a:moveTo>
                      <a:pt x="69850" y="18332"/>
                    </a:moveTo>
                    <a:cubicBezTo>
                      <a:pt x="63500" y="14099"/>
                      <a:pt x="58328" y="6887"/>
                      <a:pt x="50800" y="5632"/>
                    </a:cubicBezTo>
                    <a:cubicBezTo>
                      <a:pt x="17010" y="0"/>
                      <a:pt x="45871" y="24682"/>
                      <a:pt x="12700" y="24682"/>
                    </a:cubicBezTo>
                    <a:cubicBezTo>
                      <a:pt x="6713" y="24682"/>
                      <a:pt x="4233" y="16215"/>
                      <a:pt x="0" y="11982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3" name="Freeform 666"/>
              <p:cNvSpPr/>
              <p:nvPr/>
            </p:nvSpPr>
            <p:spPr>
              <a:xfrm>
                <a:off x="14403525" y="22455725"/>
                <a:ext cx="71203" cy="71223"/>
              </a:xfrm>
              <a:custGeom>
                <a:avLst/>
                <a:gdLst>
                  <a:gd name="connsiteX0" fmla="*/ 63500 w 63500"/>
                  <a:gd name="connsiteY0" fmla="*/ 71926 h 71926"/>
                  <a:gd name="connsiteX1" fmla="*/ 25400 w 63500"/>
                  <a:gd name="connsiteY1" fmla="*/ 52876 h 71926"/>
                  <a:gd name="connsiteX2" fmla="*/ 12700 w 63500"/>
                  <a:gd name="connsiteY2" fmla="*/ 33826 h 71926"/>
                  <a:gd name="connsiteX3" fmla="*/ 0 w 63500"/>
                  <a:gd name="connsiteY3" fmla="*/ 2076 h 71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500" h="71926">
                    <a:moveTo>
                      <a:pt x="63500" y="71926"/>
                    </a:moveTo>
                    <a:cubicBezTo>
                      <a:pt x="48006" y="66761"/>
                      <a:pt x="37710" y="65186"/>
                      <a:pt x="25400" y="52876"/>
                    </a:cubicBezTo>
                    <a:cubicBezTo>
                      <a:pt x="20004" y="47480"/>
                      <a:pt x="16933" y="40176"/>
                      <a:pt x="12700" y="33826"/>
                    </a:cubicBezTo>
                    <a:cubicBezTo>
                      <a:pt x="5935" y="0"/>
                      <a:pt x="17143" y="2076"/>
                      <a:pt x="0" y="207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4" name="Freeform 667"/>
              <p:cNvSpPr/>
              <p:nvPr/>
            </p:nvSpPr>
            <p:spPr>
              <a:xfrm>
                <a:off x="14739184" y="22618512"/>
                <a:ext cx="91539" cy="30526"/>
              </a:xfrm>
              <a:custGeom>
                <a:avLst/>
                <a:gdLst>
                  <a:gd name="connsiteX0" fmla="*/ 0 w 88900"/>
                  <a:gd name="connsiteY0" fmla="*/ 38769 h 38769"/>
                  <a:gd name="connsiteX1" fmla="*/ 25400 w 88900"/>
                  <a:gd name="connsiteY1" fmla="*/ 26069 h 38769"/>
                  <a:gd name="connsiteX2" fmla="*/ 44450 w 88900"/>
                  <a:gd name="connsiteY2" fmla="*/ 13369 h 38769"/>
                  <a:gd name="connsiteX3" fmla="*/ 88900 w 88900"/>
                  <a:gd name="connsiteY3" fmla="*/ 669 h 387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900" h="38769">
                    <a:moveTo>
                      <a:pt x="0" y="38769"/>
                    </a:moveTo>
                    <a:cubicBezTo>
                      <a:pt x="8467" y="34536"/>
                      <a:pt x="17181" y="30765"/>
                      <a:pt x="25400" y="26069"/>
                    </a:cubicBezTo>
                    <a:cubicBezTo>
                      <a:pt x="32026" y="22283"/>
                      <a:pt x="37476" y="16469"/>
                      <a:pt x="44450" y="13369"/>
                    </a:cubicBezTo>
                    <a:cubicBezTo>
                      <a:pt x="74531" y="0"/>
                      <a:pt x="70748" y="669"/>
                      <a:pt x="88900" y="669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5" name="Freeform 668"/>
              <p:cNvSpPr/>
              <p:nvPr/>
            </p:nvSpPr>
            <p:spPr>
              <a:xfrm>
                <a:off x="14657813" y="22852522"/>
                <a:ext cx="50854" cy="101742"/>
              </a:xfrm>
              <a:custGeom>
                <a:avLst/>
                <a:gdLst>
                  <a:gd name="connsiteX0" fmla="*/ 13536 w 45286"/>
                  <a:gd name="connsiteY0" fmla="*/ 0 h 97875"/>
                  <a:gd name="connsiteX1" fmla="*/ 19886 w 45286"/>
                  <a:gd name="connsiteY1" fmla="*/ 50800 h 97875"/>
                  <a:gd name="connsiteX2" fmla="*/ 38936 w 45286"/>
                  <a:gd name="connsiteY2" fmla="*/ 57150 h 97875"/>
                  <a:gd name="connsiteX3" fmla="*/ 32586 w 45286"/>
                  <a:gd name="connsiteY3" fmla="*/ 95250 h 97875"/>
                  <a:gd name="connsiteX4" fmla="*/ 45286 w 45286"/>
                  <a:gd name="connsiteY4" fmla="*/ 88900 h 97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286" h="97875">
                    <a:moveTo>
                      <a:pt x="13536" y="0"/>
                    </a:moveTo>
                    <a:cubicBezTo>
                      <a:pt x="6342" y="21583"/>
                      <a:pt x="0" y="26936"/>
                      <a:pt x="19886" y="50800"/>
                    </a:cubicBezTo>
                    <a:cubicBezTo>
                      <a:pt x="24171" y="55942"/>
                      <a:pt x="32586" y="55033"/>
                      <a:pt x="38936" y="57150"/>
                    </a:cubicBezTo>
                    <a:cubicBezTo>
                      <a:pt x="33284" y="65629"/>
                      <a:pt x="14385" y="83116"/>
                      <a:pt x="32586" y="95250"/>
                    </a:cubicBezTo>
                    <a:cubicBezTo>
                      <a:pt x="36524" y="97875"/>
                      <a:pt x="41053" y="91017"/>
                      <a:pt x="45286" y="889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6" name="Freeform 669"/>
              <p:cNvSpPr/>
              <p:nvPr/>
            </p:nvSpPr>
            <p:spPr>
              <a:xfrm>
                <a:off x="14708666" y="22801648"/>
                <a:ext cx="71203" cy="91571"/>
              </a:xfrm>
              <a:custGeom>
                <a:avLst/>
                <a:gdLst>
                  <a:gd name="connsiteX0" fmla="*/ 16592 w 71468"/>
                  <a:gd name="connsiteY0" fmla="*/ 0 h 84521"/>
                  <a:gd name="connsiteX1" fmla="*/ 3892 w 71468"/>
                  <a:gd name="connsiteY1" fmla="*/ 63500 h 84521"/>
                  <a:gd name="connsiteX2" fmla="*/ 22942 w 71468"/>
                  <a:gd name="connsiteY2" fmla="*/ 76200 h 84521"/>
                  <a:gd name="connsiteX3" fmla="*/ 29292 w 71468"/>
                  <a:gd name="connsiteY3" fmla="*/ 57150 h 84521"/>
                  <a:gd name="connsiteX4" fmla="*/ 61042 w 71468"/>
                  <a:gd name="connsiteY4" fmla="*/ 50800 h 845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468" h="84521">
                    <a:moveTo>
                      <a:pt x="16592" y="0"/>
                    </a:moveTo>
                    <a:cubicBezTo>
                      <a:pt x="10512" y="18239"/>
                      <a:pt x="0" y="45988"/>
                      <a:pt x="3892" y="63500"/>
                    </a:cubicBezTo>
                    <a:cubicBezTo>
                      <a:pt x="5548" y="70950"/>
                      <a:pt x="16592" y="71967"/>
                      <a:pt x="22942" y="76200"/>
                    </a:cubicBezTo>
                    <a:cubicBezTo>
                      <a:pt x="25059" y="69850"/>
                      <a:pt x="23077" y="59636"/>
                      <a:pt x="29292" y="57150"/>
                    </a:cubicBezTo>
                    <a:cubicBezTo>
                      <a:pt x="71468" y="40280"/>
                      <a:pt x="44181" y="84521"/>
                      <a:pt x="61042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7" name="Freeform 670"/>
              <p:cNvSpPr/>
              <p:nvPr/>
            </p:nvSpPr>
            <p:spPr>
              <a:xfrm>
                <a:off x="14739184" y="22771129"/>
                <a:ext cx="61028" cy="91565"/>
              </a:xfrm>
              <a:custGeom>
                <a:avLst/>
                <a:gdLst>
                  <a:gd name="connsiteX0" fmla="*/ 0 w 57150"/>
                  <a:gd name="connsiteY0" fmla="*/ 0 h 89852"/>
                  <a:gd name="connsiteX1" fmla="*/ 19050 w 57150"/>
                  <a:gd name="connsiteY1" fmla="*/ 12700 h 89852"/>
                  <a:gd name="connsiteX2" fmla="*/ 38100 w 57150"/>
                  <a:gd name="connsiteY2" fmla="*/ 19050 h 89852"/>
                  <a:gd name="connsiteX3" fmla="*/ 25400 w 57150"/>
                  <a:gd name="connsiteY3" fmla="*/ 38100 h 89852"/>
                  <a:gd name="connsiteX4" fmla="*/ 57150 w 57150"/>
                  <a:gd name="connsiteY4" fmla="*/ 63500 h 89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150" h="89852">
                    <a:moveTo>
                      <a:pt x="0" y="0"/>
                    </a:moveTo>
                    <a:cubicBezTo>
                      <a:pt x="6350" y="4233"/>
                      <a:pt x="12224" y="9287"/>
                      <a:pt x="19050" y="12700"/>
                    </a:cubicBezTo>
                    <a:cubicBezTo>
                      <a:pt x="25037" y="15693"/>
                      <a:pt x="36477" y="12556"/>
                      <a:pt x="38100" y="19050"/>
                    </a:cubicBezTo>
                    <a:cubicBezTo>
                      <a:pt x="39951" y="26454"/>
                      <a:pt x="29633" y="31750"/>
                      <a:pt x="25400" y="38100"/>
                    </a:cubicBezTo>
                    <a:cubicBezTo>
                      <a:pt x="53425" y="80138"/>
                      <a:pt x="43974" y="89852"/>
                      <a:pt x="57150" y="635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8" name="Freeform 671"/>
              <p:cNvSpPr/>
              <p:nvPr/>
            </p:nvSpPr>
            <p:spPr>
              <a:xfrm>
                <a:off x="14759527" y="22699906"/>
                <a:ext cx="61028" cy="40697"/>
              </a:xfrm>
              <a:custGeom>
                <a:avLst/>
                <a:gdLst>
                  <a:gd name="connsiteX0" fmla="*/ 0 w 63500"/>
                  <a:gd name="connsiteY0" fmla="*/ 1761 h 39861"/>
                  <a:gd name="connsiteX1" fmla="*/ 12700 w 63500"/>
                  <a:gd name="connsiteY1" fmla="*/ 33511 h 39861"/>
                  <a:gd name="connsiteX2" fmla="*/ 19050 w 63500"/>
                  <a:gd name="connsiteY2" fmla="*/ 14461 h 39861"/>
                  <a:gd name="connsiteX3" fmla="*/ 38100 w 63500"/>
                  <a:gd name="connsiteY3" fmla="*/ 39861 h 39861"/>
                  <a:gd name="connsiteX4" fmla="*/ 50800 w 63500"/>
                  <a:gd name="connsiteY4" fmla="*/ 20811 h 39861"/>
                  <a:gd name="connsiteX5" fmla="*/ 57150 w 63500"/>
                  <a:gd name="connsiteY5" fmla="*/ 1761 h 39861"/>
                  <a:gd name="connsiteX6" fmla="*/ 63500 w 63500"/>
                  <a:gd name="connsiteY6" fmla="*/ 1761 h 398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3500" h="39861">
                    <a:moveTo>
                      <a:pt x="0" y="1761"/>
                    </a:moveTo>
                    <a:cubicBezTo>
                      <a:pt x="4233" y="12344"/>
                      <a:pt x="3216" y="27188"/>
                      <a:pt x="12700" y="33511"/>
                    </a:cubicBezTo>
                    <a:cubicBezTo>
                      <a:pt x="18269" y="37224"/>
                      <a:pt x="12556" y="12838"/>
                      <a:pt x="19050" y="14461"/>
                    </a:cubicBezTo>
                    <a:cubicBezTo>
                      <a:pt x="29317" y="17028"/>
                      <a:pt x="31750" y="31394"/>
                      <a:pt x="38100" y="39861"/>
                    </a:cubicBezTo>
                    <a:cubicBezTo>
                      <a:pt x="42333" y="33511"/>
                      <a:pt x="47387" y="27637"/>
                      <a:pt x="50800" y="20811"/>
                    </a:cubicBezTo>
                    <a:cubicBezTo>
                      <a:pt x="53793" y="14824"/>
                      <a:pt x="53437" y="7330"/>
                      <a:pt x="57150" y="1761"/>
                    </a:cubicBezTo>
                    <a:cubicBezTo>
                      <a:pt x="58324" y="0"/>
                      <a:pt x="61383" y="1761"/>
                      <a:pt x="63500" y="176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9" name="Freeform 672"/>
              <p:cNvSpPr/>
              <p:nvPr/>
            </p:nvSpPr>
            <p:spPr>
              <a:xfrm>
                <a:off x="14708666" y="22557467"/>
                <a:ext cx="71203" cy="81394"/>
              </a:xfrm>
              <a:custGeom>
                <a:avLst/>
                <a:gdLst>
                  <a:gd name="connsiteX0" fmla="*/ 3515 w 73365"/>
                  <a:gd name="connsiteY0" fmla="*/ 31750 h 76964"/>
                  <a:gd name="connsiteX1" fmla="*/ 16215 w 73365"/>
                  <a:gd name="connsiteY1" fmla="*/ 6350 h 76964"/>
                  <a:gd name="connsiteX2" fmla="*/ 35265 w 73365"/>
                  <a:gd name="connsiteY2" fmla="*/ 12700 h 76964"/>
                  <a:gd name="connsiteX3" fmla="*/ 60665 w 73365"/>
                  <a:gd name="connsiteY3" fmla="*/ 19050 h 76964"/>
                  <a:gd name="connsiteX4" fmla="*/ 73365 w 73365"/>
                  <a:gd name="connsiteY4" fmla="*/ 0 h 76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365" h="76964">
                    <a:moveTo>
                      <a:pt x="3515" y="31750"/>
                    </a:moveTo>
                    <a:cubicBezTo>
                      <a:pt x="18586" y="76964"/>
                      <a:pt x="0" y="30672"/>
                      <a:pt x="16215" y="6350"/>
                    </a:cubicBezTo>
                    <a:cubicBezTo>
                      <a:pt x="19928" y="781"/>
                      <a:pt x="28829" y="10861"/>
                      <a:pt x="35265" y="12700"/>
                    </a:cubicBezTo>
                    <a:cubicBezTo>
                      <a:pt x="43656" y="15098"/>
                      <a:pt x="52198" y="16933"/>
                      <a:pt x="60665" y="19050"/>
                    </a:cubicBezTo>
                    <a:lnTo>
                      <a:pt x="73365" y="0"/>
                    </a:ln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0" name="Freeform 673"/>
              <p:cNvSpPr/>
              <p:nvPr/>
            </p:nvSpPr>
            <p:spPr>
              <a:xfrm>
                <a:off x="14261125" y="22598164"/>
                <a:ext cx="91546" cy="81394"/>
              </a:xfrm>
              <a:custGeom>
                <a:avLst/>
                <a:gdLst>
                  <a:gd name="connsiteX0" fmla="*/ 89452 w 89452"/>
                  <a:gd name="connsiteY0" fmla="*/ 45701 h 73177"/>
                  <a:gd name="connsiteX1" fmla="*/ 13252 w 89452"/>
                  <a:gd name="connsiteY1" fmla="*/ 1251 h 73177"/>
                  <a:gd name="connsiteX2" fmla="*/ 25952 w 89452"/>
                  <a:gd name="connsiteY2" fmla="*/ 39351 h 73177"/>
                  <a:gd name="connsiteX3" fmla="*/ 38652 w 89452"/>
                  <a:gd name="connsiteY3" fmla="*/ 71101 h 73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452" h="73177">
                    <a:moveTo>
                      <a:pt x="89452" y="45701"/>
                    </a:moveTo>
                    <a:cubicBezTo>
                      <a:pt x="71552" y="33768"/>
                      <a:pt x="22012" y="0"/>
                      <a:pt x="13252" y="1251"/>
                    </a:cubicBezTo>
                    <a:cubicBezTo>
                      <a:pt x="0" y="3144"/>
                      <a:pt x="21719" y="26651"/>
                      <a:pt x="25952" y="39351"/>
                    </a:cubicBezTo>
                    <a:cubicBezTo>
                      <a:pt x="37227" y="73177"/>
                      <a:pt x="20625" y="71101"/>
                      <a:pt x="38652" y="7110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1" name="Freeform 674"/>
              <p:cNvSpPr/>
              <p:nvPr/>
            </p:nvSpPr>
            <p:spPr>
              <a:xfrm>
                <a:off x="14281468" y="22679558"/>
                <a:ext cx="81371" cy="50874"/>
              </a:xfrm>
              <a:custGeom>
                <a:avLst/>
                <a:gdLst>
                  <a:gd name="connsiteX0" fmla="*/ 68784 w 78861"/>
                  <a:gd name="connsiteY0" fmla="*/ 30876 h 49926"/>
                  <a:gd name="connsiteX1" fmla="*/ 24334 w 78861"/>
                  <a:gd name="connsiteY1" fmla="*/ 24526 h 49926"/>
                  <a:gd name="connsiteX2" fmla="*/ 24334 w 78861"/>
                  <a:gd name="connsiteY2" fmla="*/ 18176 h 49926"/>
                  <a:gd name="connsiteX3" fmla="*/ 5284 w 78861"/>
                  <a:gd name="connsiteY3" fmla="*/ 49926 h 49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861" h="49926">
                    <a:moveTo>
                      <a:pt x="68784" y="30876"/>
                    </a:moveTo>
                    <a:cubicBezTo>
                      <a:pt x="53967" y="28759"/>
                      <a:pt x="36308" y="33506"/>
                      <a:pt x="24334" y="24526"/>
                    </a:cubicBezTo>
                    <a:cubicBezTo>
                      <a:pt x="16759" y="18845"/>
                      <a:pt x="78861" y="0"/>
                      <a:pt x="24334" y="18176"/>
                    </a:cubicBezTo>
                    <a:cubicBezTo>
                      <a:pt x="0" y="34398"/>
                      <a:pt x="5284" y="23244"/>
                      <a:pt x="5284" y="4992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2" name="Freeform 675"/>
              <p:cNvSpPr/>
              <p:nvPr/>
            </p:nvSpPr>
            <p:spPr>
              <a:xfrm>
                <a:off x="14281468" y="22740603"/>
                <a:ext cx="71203" cy="61045"/>
              </a:xfrm>
              <a:custGeom>
                <a:avLst/>
                <a:gdLst>
                  <a:gd name="connsiteX0" fmla="*/ 69850 w 69850"/>
                  <a:gd name="connsiteY0" fmla="*/ 25400 h 58432"/>
                  <a:gd name="connsiteX1" fmla="*/ 63500 w 69850"/>
                  <a:gd name="connsiteY1" fmla="*/ 44450 h 58432"/>
                  <a:gd name="connsiteX2" fmla="*/ 19050 w 69850"/>
                  <a:gd name="connsiteY2" fmla="*/ 0 h 58432"/>
                  <a:gd name="connsiteX3" fmla="*/ 0 w 69850"/>
                  <a:gd name="connsiteY3" fmla="*/ 44450 h 58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58432">
                    <a:moveTo>
                      <a:pt x="69850" y="25400"/>
                    </a:moveTo>
                    <a:cubicBezTo>
                      <a:pt x="67733" y="31750"/>
                      <a:pt x="69487" y="47443"/>
                      <a:pt x="63500" y="44450"/>
                    </a:cubicBezTo>
                    <a:cubicBezTo>
                      <a:pt x="44758" y="35079"/>
                      <a:pt x="19050" y="0"/>
                      <a:pt x="19050" y="0"/>
                    </a:cubicBezTo>
                    <a:cubicBezTo>
                      <a:pt x="12113" y="55496"/>
                      <a:pt x="27964" y="58432"/>
                      <a:pt x="0" y="444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3" name="Freeform 676"/>
              <p:cNvSpPr/>
              <p:nvPr/>
            </p:nvSpPr>
            <p:spPr>
              <a:xfrm>
                <a:off x="14291643" y="22842345"/>
                <a:ext cx="111882" cy="81394"/>
              </a:xfrm>
              <a:custGeom>
                <a:avLst/>
                <a:gdLst>
                  <a:gd name="connsiteX0" fmla="*/ 114300 w 114300"/>
                  <a:gd name="connsiteY0" fmla="*/ 0 h 82550"/>
                  <a:gd name="connsiteX1" fmla="*/ 76200 w 114300"/>
                  <a:gd name="connsiteY1" fmla="*/ 44450 h 82550"/>
                  <a:gd name="connsiteX2" fmla="*/ 44450 w 114300"/>
                  <a:gd name="connsiteY2" fmla="*/ 50800 h 82550"/>
                  <a:gd name="connsiteX3" fmla="*/ 19050 w 114300"/>
                  <a:gd name="connsiteY3" fmla="*/ 76200 h 82550"/>
                  <a:gd name="connsiteX4" fmla="*/ 0 w 114300"/>
                  <a:gd name="connsiteY4" fmla="*/ 82550 h 82550"/>
                  <a:gd name="connsiteX5" fmla="*/ 19050 w 114300"/>
                  <a:gd name="connsiteY5" fmla="*/ 69850 h 82550"/>
                  <a:gd name="connsiteX6" fmla="*/ 38100 w 114300"/>
                  <a:gd name="connsiteY6" fmla="*/ 63500 h 82550"/>
                  <a:gd name="connsiteX7" fmla="*/ 44450 w 114300"/>
                  <a:gd name="connsiteY7" fmla="*/ 38100 h 82550"/>
                  <a:gd name="connsiteX8" fmla="*/ 44450 w 114300"/>
                  <a:gd name="connsiteY8" fmla="*/ 635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" h="82550">
                    <a:moveTo>
                      <a:pt x="114300" y="0"/>
                    </a:moveTo>
                    <a:cubicBezTo>
                      <a:pt x="56674" y="28813"/>
                      <a:pt x="52998" y="9648"/>
                      <a:pt x="76200" y="44450"/>
                    </a:cubicBezTo>
                    <a:cubicBezTo>
                      <a:pt x="65617" y="46567"/>
                      <a:pt x="53885" y="45558"/>
                      <a:pt x="44450" y="50800"/>
                    </a:cubicBezTo>
                    <a:cubicBezTo>
                      <a:pt x="33983" y="56615"/>
                      <a:pt x="28793" y="69240"/>
                      <a:pt x="19050" y="76200"/>
                    </a:cubicBezTo>
                    <a:cubicBezTo>
                      <a:pt x="13603" y="80091"/>
                      <a:pt x="6350" y="80433"/>
                      <a:pt x="0" y="82550"/>
                    </a:cubicBezTo>
                    <a:cubicBezTo>
                      <a:pt x="6350" y="78317"/>
                      <a:pt x="12224" y="73263"/>
                      <a:pt x="19050" y="69850"/>
                    </a:cubicBezTo>
                    <a:cubicBezTo>
                      <a:pt x="25037" y="66857"/>
                      <a:pt x="33919" y="68727"/>
                      <a:pt x="38100" y="63500"/>
                    </a:cubicBezTo>
                    <a:cubicBezTo>
                      <a:pt x="43552" y="56685"/>
                      <a:pt x="42333" y="46567"/>
                      <a:pt x="44450" y="38100"/>
                    </a:cubicBezTo>
                    <a:cubicBezTo>
                      <a:pt x="36603" y="14560"/>
                      <a:pt x="35107" y="25037"/>
                      <a:pt x="44450" y="63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4" name="Freeform 677"/>
              <p:cNvSpPr/>
              <p:nvPr/>
            </p:nvSpPr>
            <p:spPr>
              <a:xfrm>
                <a:off x="14393356" y="22872871"/>
                <a:ext cx="40686" cy="71216"/>
              </a:xfrm>
              <a:custGeom>
                <a:avLst/>
                <a:gdLst>
                  <a:gd name="connsiteX0" fmla="*/ 50437 w 50437"/>
                  <a:gd name="connsiteY0" fmla="*/ 0 h 67990"/>
                  <a:gd name="connsiteX1" fmla="*/ 31387 w 50437"/>
                  <a:gd name="connsiteY1" fmla="*/ 19050 h 67990"/>
                  <a:gd name="connsiteX2" fmla="*/ 44087 w 50437"/>
                  <a:gd name="connsiteY2" fmla="*/ 38100 h 67990"/>
                  <a:gd name="connsiteX3" fmla="*/ 12337 w 50437"/>
                  <a:gd name="connsiteY3" fmla="*/ 44450 h 67990"/>
                  <a:gd name="connsiteX4" fmla="*/ 18687 w 50437"/>
                  <a:gd name="connsiteY4" fmla="*/ 57150 h 67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437" h="67990">
                    <a:moveTo>
                      <a:pt x="50437" y="0"/>
                    </a:moveTo>
                    <a:cubicBezTo>
                      <a:pt x="44087" y="6350"/>
                      <a:pt x="32863" y="10192"/>
                      <a:pt x="31387" y="19050"/>
                    </a:cubicBezTo>
                    <a:cubicBezTo>
                      <a:pt x="30132" y="26578"/>
                      <a:pt x="48666" y="31995"/>
                      <a:pt x="44087" y="38100"/>
                    </a:cubicBezTo>
                    <a:cubicBezTo>
                      <a:pt x="37611" y="46734"/>
                      <a:pt x="22920" y="42333"/>
                      <a:pt x="12337" y="44450"/>
                    </a:cubicBezTo>
                    <a:cubicBezTo>
                      <a:pt x="4490" y="67990"/>
                      <a:pt x="0" y="66493"/>
                      <a:pt x="18687" y="571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5" name="Freeform 678"/>
              <p:cNvSpPr/>
              <p:nvPr/>
            </p:nvSpPr>
            <p:spPr>
              <a:xfrm>
                <a:off x="14505239" y="22903390"/>
                <a:ext cx="30517" cy="50874"/>
              </a:xfrm>
              <a:custGeom>
                <a:avLst/>
                <a:gdLst>
                  <a:gd name="connsiteX0" fmla="*/ 0 w 38100"/>
                  <a:gd name="connsiteY0" fmla="*/ 0 h 50800"/>
                  <a:gd name="connsiteX1" fmla="*/ 38100 w 38100"/>
                  <a:gd name="connsiteY1" fmla="*/ 19050 h 50800"/>
                  <a:gd name="connsiteX2" fmla="*/ 19050 w 38100"/>
                  <a:gd name="connsiteY2" fmla="*/ 25400 h 50800"/>
                  <a:gd name="connsiteX3" fmla="*/ 19050 w 38100"/>
                  <a:gd name="connsiteY3" fmla="*/ 50800 h 50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50800">
                    <a:moveTo>
                      <a:pt x="0" y="0"/>
                    </a:moveTo>
                    <a:cubicBezTo>
                      <a:pt x="4698" y="1566"/>
                      <a:pt x="38100" y="10844"/>
                      <a:pt x="38100" y="19050"/>
                    </a:cubicBezTo>
                    <a:cubicBezTo>
                      <a:pt x="38100" y="25743"/>
                      <a:pt x="25400" y="23283"/>
                      <a:pt x="19050" y="25400"/>
                    </a:cubicBezTo>
                    <a:cubicBezTo>
                      <a:pt x="11753" y="47290"/>
                      <a:pt x="7967" y="39717"/>
                      <a:pt x="19050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6" name="Freeform 679"/>
              <p:cNvSpPr/>
              <p:nvPr/>
            </p:nvSpPr>
            <p:spPr>
              <a:xfrm>
                <a:off x="14596784" y="22903390"/>
                <a:ext cx="71197" cy="81394"/>
              </a:xfrm>
              <a:custGeom>
                <a:avLst/>
                <a:gdLst>
                  <a:gd name="connsiteX0" fmla="*/ 0 w 76200"/>
                  <a:gd name="connsiteY0" fmla="*/ 0 h 82550"/>
                  <a:gd name="connsiteX1" fmla="*/ 6350 w 76200"/>
                  <a:gd name="connsiteY1" fmla="*/ 57150 h 82550"/>
                  <a:gd name="connsiteX2" fmla="*/ 57150 w 76200"/>
                  <a:gd name="connsiteY2" fmla="*/ 82550 h 82550"/>
                  <a:gd name="connsiteX3" fmla="*/ 76200 w 76200"/>
                  <a:gd name="connsiteY3" fmla="*/ 7620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200" h="82550">
                    <a:moveTo>
                      <a:pt x="0" y="0"/>
                    </a:moveTo>
                    <a:cubicBezTo>
                      <a:pt x="14817" y="44450"/>
                      <a:pt x="16933" y="25400"/>
                      <a:pt x="6350" y="57150"/>
                    </a:cubicBezTo>
                    <a:cubicBezTo>
                      <a:pt x="26283" y="77083"/>
                      <a:pt x="24705" y="82550"/>
                      <a:pt x="57150" y="82550"/>
                    </a:cubicBezTo>
                    <a:cubicBezTo>
                      <a:pt x="63843" y="82550"/>
                      <a:pt x="76200" y="76200"/>
                      <a:pt x="76200" y="762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7" name="Freeform 680"/>
              <p:cNvSpPr/>
              <p:nvPr/>
            </p:nvSpPr>
            <p:spPr>
              <a:xfrm>
                <a:off x="14495070" y="22445554"/>
                <a:ext cx="30511" cy="71216"/>
              </a:xfrm>
              <a:custGeom>
                <a:avLst/>
                <a:gdLst>
                  <a:gd name="connsiteX0" fmla="*/ 7450 w 26500"/>
                  <a:gd name="connsiteY0" fmla="*/ 65393 h 65393"/>
                  <a:gd name="connsiteX1" fmla="*/ 1100 w 26500"/>
                  <a:gd name="connsiteY1" fmla="*/ 46343 h 65393"/>
                  <a:gd name="connsiteX2" fmla="*/ 13800 w 26500"/>
                  <a:gd name="connsiteY2" fmla="*/ 27293 h 65393"/>
                  <a:gd name="connsiteX3" fmla="*/ 20150 w 26500"/>
                  <a:gd name="connsiteY3" fmla="*/ 1893 h 65393"/>
                  <a:gd name="connsiteX4" fmla="*/ 26500 w 26500"/>
                  <a:gd name="connsiteY4" fmla="*/ 1893 h 65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500" h="65393">
                    <a:moveTo>
                      <a:pt x="7450" y="65393"/>
                    </a:moveTo>
                    <a:cubicBezTo>
                      <a:pt x="5333" y="59043"/>
                      <a:pt x="0" y="52945"/>
                      <a:pt x="1100" y="46343"/>
                    </a:cubicBezTo>
                    <a:cubicBezTo>
                      <a:pt x="2355" y="38815"/>
                      <a:pt x="10794" y="34308"/>
                      <a:pt x="13800" y="27293"/>
                    </a:cubicBezTo>
                    <a:cubicBezTo>
                      <a:pt x="17238" y="19271"/>
                      <a:pt x="16247" y="9699"/>
                      <a:pt x="20150" y="1893"/>
                    </a:cubicBezTo>
                    <a:cubicBezTo>
                      <a:pt x="21097" y="0"/>
                      <a:pt x="24383" y="1893"/>
                      <a:pt x="26500" y="1893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8" name="Freeform 681"/>
              <p:cNvSpPr/>
              <p:nvPr/>
            </p:nvSpPr>
            <p:spPr>
              <a:xfrm>
                <a:off x="14596784" y="22435377"/>
                <a:ext cx="91539" cy="81394"/>
              </a:xfrm>
              <a:custGeom>
                <a:avLst/>
                <a:gdLst>
                  <a:gd name="connsiteX0" fmla="*/ 26649 w 82145"/>
                  <a:gd name="connsiteY0" fmla="*/ 76200 h 76200"/>
                  <a:gd name="connsiteX1" fmla="*/ 32999 w 82145"/>
                  <a:gd name="connsiteY1" fmla="*/ 57150 h 76200"/>
                  <a:gd name="connsiteX2" fmla="*/ 64749 w 82145"/>
                  <a:gd name="connsiteY2" fmla="*/ 44450 h 76200"/>
                  <a:gd name="connsiteX3" fmla="*/ 77449 w 82145"/>
                  <a:gd name="connsiteY3" fmla="*/ 0 h 76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145" h="76200">
                    <a:moveTo>
                      <a:pt x="26649" y="76200"/>
                    </a:moveTo>
                    <a:cubicBezTo>
                      <a:pt x="28766" y="69850"/>
                      <a:pt x="32999" y="63843"/>
                      <a:pt x="32999" y="57150"/>
                    </a:cubicBezTo>
                    <a:cubicBezTo>
                      <a:pt x="32999" y="27622"/>
                      <a:pt x="0" y="33659"/>
                      <a:pt x="64749" y="44450"/>
                    </a:cubicBezTo>
                    <a:cubicBezTo>
                      <a:pt x="82145" y="18355"/>
                      <a:pt x="77449" y="33032"/>
                      <a:pt x="77449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20510" name="Group 593"/>
            <p:cNvGrpSpPr>
              <a:grpSpLocks/>
            </p:cNvGrpSpPr>
            <p:nvPr/>
          </p:nvGrpSpPr>
          <p:grpSpPr bwMode="auto">
            <a:xfrm>
              <a:off x="5789794" y="2072002"/>
              <a:ext cx="104468" cy="105526"/>
              <a:chOff x="14261548" y="22402800"/>
              <a:chExt cx="572052" cy="577850"/>
            </a:xfrm>
          </p:grpSpPr>
          <p:pic>
            <p:nvPicPr>
              <p:cNvPr id="659" name="Picture 2455" descr="C:\Documents and Settings\Chelsea\My Documents\research\Winter 2008\gordon conference\Au NP.JPG"/>
              <p:cNvPicPr>
                <a:picLocks noChangeAspect="1" noChangeArrowheads="1"/>
              </p:cNvPicPr>
              <p:nvPr/>
            </p:nvPicPr>
            <p:blipFill>
              <a:blip r:embed="rId5" cstate="screen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prstClr val="black"/>
                  <a:srgbClr val="D9C3A5">
                    <a:tint val="50000"/>
                    <a:satMod val="180000"/>
                  </a:srgb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25600" y="22479000"/>
                <a:ext cx="457200" cy="460040"/>
              </a:xfrm>
              <a:prstGeom prst="rect">
                <a:avLst/>
              </a:prstGeom>
              <a:noFill/>
              <a:scene3d>
                <a:camera prst="orthographicFront"/>
                <a:lightRig rig="contrasting" dir="t"/>
              </a:scene3d>
              <a:sp3d prstMaterial="powder">
                <a:extrusionClr>
                  <a:srgbClr val="FFC000"/>
                </a:extrusionClr>
                <a:contourClr>
                  <a:schemeClr val="bg1"/>
                </a:contourClr>
              </a:sp3d>
            </p:spPr>
          </p:pic>
          <p:sp>
            <p:nvSpPr>
              <p:cNvPr id="660" name="Freeform 643"/>
              <p:cNvSpPr/>
              <p:nvPr/>
            </p:nvSpPr>
            <p:spPr>
              <a:xfrm>
                <a:off x="14673248" y="22477778"/>
                <a:ext cx="111882" cy="61045"/>
              </a:xfrm>
              <a:custGeom>
                <a:avLst/>
                <a:gdLst>
                  <a:gd name="connsiteX0" fmla="*/ 0 w 38100"/>
                  <a:gd name="connsiteY0" fmla="*/ 44450 h 44450"/>
                  <a:gd name="connsiteX1" fmla="*/ 19050 w 38100"/>
                  <a:gd name="connsiteY1" fmla="*/ 31750 h 44450"/>
                  <a:gd name="connsiteX2" fmla="*/ 38100 w 38100"/>
                  <a:gd name="connsiteY2" fmla="*/ 0 h 44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" h="44450">
                    <a:moveTo>
                      <a:pt x="0" y="44450"/>
                    </a:moveTo>
                    <a:cubicBezTo>
                      <a:pt x="6350" y="40217"/>
                      <a:pt x="13654" y="37146"/>
                      <a:pt x="19050" y="31750"/>
                    </a:cubicBezTo>
                    <a:cubicBezTo>
                      <a:pt x="26713" y="24087"/>
                      <a:pt x="33089" y="10022"/>
                      <a:pt x="3810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1" name="Freeform 644"/>
              <p:cNvSpPr/>
              <p:nvPr/>
            </p:nvSpPr>
            <p:spPr>
              <a:xfrm>
                <a:off x="14551191" y="22406556"/>
                <a:ext cx="81371" cy="101742"/>
              </a:xfrm>
              <a:custGeom>
                <a:avLst/>
                <a:gdLst>
                  <a:gd name="connsiteX0" fmla="*/ 10160 w 22860"/>
                  <a:gd name="connsiteY0" fmla="*/ 57150 h 57150"/>
                  <a:gd name="connsiteX1" fmla="*/ 10160 w 22860"/>
                  <a:gd name="connsiteY1" fmla="*/ 19050 h 57150"/>
                  <a:gd name="connsiteX2" fmla="*/ 22860 w 22860"/>
                  <a:gd name="connsiteY2" fmla="*/ 0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" h="57150">
                    <a:moveTo>
                      <a:pt x="10160" y="57150"/>
                    </a:moveTo>
                    <a:cubicBezTo>
                      <a:pt x="3387" y="36830"/>
                      <a:pt x="0" y="39370"/>
                      <a:pt x="10160" y="19050"/>
                    </a:cubicBezTo>
                    <a:cubicBezTo>
                      <a:pt x="13573" y="12224"/>
                      <a:pt x="22860" y="0"/>
                      <a:pt x="2286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2" name="Freeform 645"/>
              <p:cNvSpPr/>
              <p:nvPr/>
            </p:nvSpPr>
            <p:spPr>
              <a:xfrm>
                <a:off x="14337588" y="22548995"/>
                <a:ext cx="71203" cy="30526"/>
              </a:xfrm>
              <a:custGeom>
                <a:avLst/>
                <a:gdLst>
                  <a:gd name="connsiteX0" fmla="*/ 69850 w 69850"/>
                  <a:gd name="connsiteY0" fmla="*/ 18332 h 24682"/>
                  <a:gd name="connsiteX1" fmla="*/ 50800 w 69850"/>
                  <a:gd name="connsiteY1" fmla="*/ 5632 h 24682"/>
                  <a:gd name="connsiteX2" fmla="*/ 12700 w 69850"/>
                  <a:gd name="connsiteY2" fmla="*/ 24682 h 24682"/>
                  <a:gd name="connsiteX3" fmla="*/ 0 w 69850"/>
                  <a:gd name="connsiteY3" fmla="*/ 11982 h 24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24682">
                    <a:moveTo>
                      <a:pt x="69850" y="18332"/>
                    </a:moveTo>
                    <a:cubicBezTo>
                      <a:pt x="63500" y="14099"/>
                      <a:pt x="58328" y="6887"/>
                      <a:pt x="50800" y="5632"/>
                    </a:cubicBezTo>
                    <a:cubicBezTo>
                      <a:pt x="17010" y="0"/>
                      <a:pt x="45871" y="24682"/>
                      <a:pt x="12700" y="24682"/>
                    </a:cubicBezTo>
                    <a:cubicBezTo>
                      <a:pt x="6713" y="24682"/>
                      <a:pt x="4233" y="16215"/>
                      <a:pt x="0" y="11982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3" name="Freeform 646"/>
              <p:cNvSpPr/>
              <p:nvPr/>
            </p:nvSpPr>
            <p:spPr>
              <a:xfrm>
                <a:off x="14408791" y="22457430"/>
                <a:ext cx="71197" cy="71216"/>
              </a:xfrm>
              <a:custGeom>
                <a:avLst/>
                <a:gdLst>
                  <a:gd name="connsiteX0" fmla="*/ 63500 w 63500"/>
                  <a:gd name="connsiteY0" fmla="*/ 71926 h 71926"/>
                  <a:gd name="connsiteX1" fmla="*/ 25400 w 63500"/>
                  <a:gd name="connsiteY1" fmla="*/ 52876 h 71926"/>
                  <a:gd name="connsiteX2" fmla="*/ 12700 w 63500"/>
                  <a:gd name="connsiteY2" fmla="*/ 33826 h 71926"/>
                  <a:gd name="connsiteX3" fmla="*/ 0 w 63500"/>
                  <a:gd name="connsiteY3" fmla="*/ 2076 h 71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500" h="71926">
                    <a:moveTo>
                      <a:pt x="63500" y="71926"/>
                    </a:moveTo>
                    <a:cubicBezTo>
                      <a:pt x="48006" y="66761"/>
                      <a:pt x="37710" y="65186"/>
                      <a:pt x="25400" y="52876"/>
                    </a:cubicBezTo>
                    <a:cubicBezTo>
                      <a:pt x="20004" y="47480"/>
                      <a:pt x="16933" y="40176"/>
                      <a:pt x="12700" y="33826"/>
                    </a:cubicBezTo>
                    <a:cubicBezTo>
                      <a:pt x="5935" y="0"/>
                      <a:pt x="17143" y="2076"/>
                      <a:pt x="0" y="207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4" name="Freeform 647"/>
              <p:cNvSpPr/>
              <p:nvPr/>
            </p:nvSpPr>
            <p:spPr>
              <a:xfrm>
                <a:off x="14744444" y="22610040"/>
                <a:ext cx="91546" cy="40697"/>
              </a:xfrm>
              <a:custGeom>
                <a:avLst/>
                <a:gdLst>
                  <a:gd name="connsiteX0" fmla="*/ 0 w 88900"/>
                  <a:gd name="connsiteY0" fmla="*/ 38769 h 38769"/>
                  <a:gd name="connsiteX1" fmla="*/ 25400 w 88900"/>
                  <a:gd name="connsiteY1" fmla="*/ 26069 h 38769"/>
                  <a:gd name="connsiteX2" fmla="*/ 44450 w 88900"/>
                  <a:gd name="connsiteY2" fmla="*/ 13369 h 38769"/>
                  <a:gd name="connsiteX3" fmla="*/ 88900 w 88900"/>
                  <a:gd name="connsiteY3" fmla="*/ 669 h 387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900" h="38769">
                    <a:moveTo>
                      <a:pt x="0" y="38769"/>
                    </a:moveTo>
                    <a:cubicBezTo>
                      <a:pt x="8467" y="34536"/>
                      <a:pt x="17181" y="30765"/>
                      <a:pt x="25400" y="26069"/>
                    </a:cubicBezTo>
                    <a:cubicBezTo>
                      <a:pt x="32026" y="22283"/>
                      <a:pt x="37476" y="16469"/>
                      <a:pt x="44450" y="13369"/>
                    </a:cubicBezTo>
                    <a:cubicBezTo>
                      <a:pt x="74531" y="0"/>
                      <a:pt x="70748" y="669"/>
                      <a:pt x="88900" y="669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5" name="Freeform 648"/>
              <p:cNvSpPr/>
              <p:nvPr/>
            </p:nvSpPr>
            <p:spPr>
              <a:xfrm>
                <a:off x="14663073" y="22854221"/>
                <a:ext cx="50860" cy="91571"/>
              </a:xfrm>
              <a:custGeom>
                <a:avLst/>
                <a:gdLst>
                  <a:gd name="connsiteX0" fmla="*/ 13536 w 45286"/>
                  <a:gd name="connsiteY0" fmla="*/ 0 h 97875"/>
                  <a:gd name="connsiteX1" fmla="*/ 19886 w 45286"/>
                  <a:gd name="connsiteY1" fmla="*/ 50800 h 97875"/>
                  <a:gd name="connsiteX2" fmla="*/ 38936 w 45286"/>
                  <a:gd name="connsiteY2" fmla="*/ 57150 h 97875"/>
                  <a:gd name="connsiteX3" fmla="*/ 32586 w 45286"/>
                  <a:gd name="connsiteY3" fmla="*/ 95250 h 97875"/>
                  <a:gd name="connsiteX4" fmla="*/ 45286 w 45286"/>
                  <a:gd name="connsiteY4" fmla="*/ 88900 h 97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286" h="97875">
                    <a:moveTo>
                      <a:pt x="13536" y="0"/>
                    </a:moveTo>
                    <a:cubicBezTo>
                      <a:pt x="6342" y="21583"/>
                      <a:pt x="0" y="26936"/>
                      <a:pt x="19886" y="50800"/>
                    </a:cubicBezTo>
                    <a:cubicBezTo>
                      <a:pt x="24171" y="55942"/>
                      <a:pt x="32586" y="55033"/>
                      <a:pt x="38936" y="57150"/>
                    </a:cubicBezTo>
                    <a:cubicBezTo>
                      <a:pt x="33284" y="65629"/>
                      <a:pt x="14385" y="83116"/>
                      <a:pt x="32586" y="95250"/>
                    </a:cubicBezTo>
                    <a:cubicBezTo>
                      <a:pt x="36524" y="97875"/>
                      <a:pt x="41053" y="91017"/>
                      <a:pt x="45286" y="889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6" name="Freeform 649"/>
              <p:cNvSpPr/>
              <p:nvPr/>
            </p:nvSpPr>
            <p:spPr>
              <a:xfrm>
                <a:off x="14713933" y="22803353"/>
                <a:ext cx="71197" cy="81394"/>
              </a:xfrm>
              <a:custGeom>
                <a:avLst/>
                <a:gdLst>
                  <a:gd name="connsiteX0" fmla="*/ 16592 w 71468"/>
                  <a:gd name="connsiteY0" fmla="*/ 0 h 84521"/>
                  <a:gd name="connsiteX1" fmla="*/ 3892 w 71468"/>
                  <a:gd name="connsiteY1" fmla="*/ 63500 h 84521"/>
                  <a:gd name="connsiteX2" fmla="*/ 22942 w 71468"/>
                  <a:gd name="connsiteY2" fmla="*/ 76200 h 84521"/>
                  <a:gd name="connsiteX3" fmla="*/ 29292 w 71468"/>
                  <a:gd name="connsiteY3" fmla="*/ 57150 h 84521"/>
                  <a:gd name="connsiteX4" fmla="*/ 61042 w 71468"/>
                  <a:gd name="connsiteY4" fmla="*/ 50800 h 845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468" h="84521">
                    <a:moveTo>
                      <a:pt x="16592" y="0"/>
                    </a:moveTo>
                    <a:cubicBezTo>
                      <a:pt x="10512" y="18239"/>
                      <a:pt x="0" y="45988"/>
                      <a:pt x="3892" y="63500"/>
                    </a:cubicBezTo>
                    <a:cubicBezTo>
                      <a:pt x="5548" y="70950"/>
                      <a:pt x="16592" y="71967"/>
                      <a:pt x="22942" y="76200"/>
                    </a:cubicBezTo>
                    <a:cubicBezTo>
                      <a:pt x="25059" y="69850"/>
                      <a:pt x="23077" y="59636"/>
                      <a:pt x="29292" y="57150"/>
                    </a:cubicBezTo>
                    <a:cubicBezTo>
                      <a:pt x="71468" y="40280"/>
                      <a:pt x="44181" y="84521"/>
                      <a:pt x="61042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7" name="Freeform 650"/>
              <p:cNvSpPr/>
              <p:nvPr/>
            </p:nvSpPr>
            <p:spPr>
              <a:xfrm>
                <a:off x="14744444" y="22762656"/>
                <a:ext cx="61028" cy="91565"/>
              </a:xfrm>
              <a:custGeom>
                <a:avLst/>
                <a:gdLst>
                  <a:gd name="connsiteX0" fmla="*/ 0 w 57150"/>
                  <a:gd name="connsiteY0" fmla="*/ 0 h 89852"/>
                  <a:gd name="connsiteX1" fmla="*/ 19050 w 57150"/>
                  <a:gd name="connsiteY1" fmla="*/ 12700 h 89852"/>
                  <a:gd name="connsiteX2" fmla="*/ 38100 w 57150"/>
                  <a:gd name="connsiteY2" fmla="*/ 19050 h 89852"/>
                  <a:gd name="connsiteX3" fmla="*/ 25400 w 57150"/>
                  <a:gd name="connsiteY3" fmla="*/ 38100 h 89852"/>
                  <a:gd name="connsiteX4" fmla="*/ 57150 w 57150"/>
                  <a:gd name="connsiteY4" fmla="*/ 63500 h 89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150" h="89852">
                    <a:moveTo>
                      <a:pt x="0" y="0"/>
                    </a:moveTo>
                    <a:cubicBezTo>
                      <a:pt x="6350" y="4233"/>
                      <a:pt x="12224" y="9287"/>
                      <a:pt x="19050" y="12700"/>
                    </a:cubicBezTo>
                    <a:cubicBezTo>
                      <a:pt x="25037" y="15693"/>
                      <a:pt x="36477" y="12556"/>
                      <a:pt x="38100" y="19050"/>
                    </a:cubicBezTo>
                    <a:cubicBezTo>
                      <a:pt x="39951" y="26454"/>
                      <a:pt x="29633" y="31750"/>
                      <a:pt x="25400" y="38100"/>
                    </a:cubicBezTo>
                    <a:cubicBezTo>
                      <a:pt x="53425" y="80138"/>
                      <a:pt x="43974" y="89852"/>
                      <a:pt x="57150" y="635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8" name="Freeform 651"/>
              <p:cNvSpPr/>
              <p:nvPr/>
            </p:nvSpPr>
            <p:spPr>
              <a:xfrm>
                <a:off x="14764787" y="22701611"/>
                <a:ext cx="61028" cy="40697"/>
              </a:xfrm>
              <a:custGeom>
                <a:avLst/>
                <a:gdLst>
                  <a:gd name="connsiteX0" fmla="*/ 0 w 63500"/>
                  <a:gd name="connsiteY0" fmla="*/ 1761 h 39861"/>
                  <a:gd name="connsiteX1" fmla="*/ 12700 w 63500"/>
                  <a:gd name="connsiteY1" fmla="*/ 33511 h 39861"/>
                  <a:gd name="connsiteX2" fmla="*/ 19050 w 63500"/>
                  <a:gd name="connsiteY2" fmla="*/ 14461 h 39861"/>
                  <a:gd name="connsiteX3" fmla="*/ 38100 w 63500"/>
                  <a:gd name="connsiteY3" fmla="*/ 39861 h 39861"/>
                  <a:gd name="connsiteX4" fmla="*/ 50800 w 63500"/>
                  <a:gd name="connsiteY4" fmla="*/ 20811 h 39861"/>
                  <a:gd name="connsiteX5" fmla="*/ 57150 w 63500"/>
                  <a:gd name="connsiteY5" fmla="*/ 1761 h 39861"/>
                  <a:gd name="connsiteX6" fmla="*/ 63500 w 63500"/>
                  <a:gd name="connsiteY6" fmla="*/ 1761 h 398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3500" h="39861">
                    <a:moveTo>
                      <a:pt x="0" y="1761"/>
                    </a:moveTo>
                    <a:cubicBezTo>
                      <a:pt x="4233" y="12344"/>
                      <a:pt x="3216" y="27188"/>
                      <a:pt x="12700" y="33511"/>
                    </a:cubicBezTo>
                    <a:cubicBezTo>
                      <a:pt x="18269" y="37224"/>
                      <a:pt x="12556" y="12838"/>
                      <a:pt x="19050" y="14461"/>
                    </a:cubicBezTo>
                    <a:cubicBezTo>
                      <a:pt x="29317" y="17028"/>
                      <a:pt x="31750" y="31394"/>
                      <a:pt x="38100" y="39861"/>
                    </a:cubicBezTo>
                    <a:cubicBezTo>
                      <a:pt x="42333" y="33511"/>
                      <a:pt x="47387" y="27637"/>
                      <a:pt x="50800" y="20811"/>
                    </a:cubicBezTo>
                    <a:cubicBezTo>
                      <a:pt x="53793" y="14824"/>
                      <a:pt x="53437" y="7330"/>
                      <a:pt x="57150" y="1761"/>
                    </a:cubicBezTo>
                    <a:cubicBezTo>
                      <a:pt x="58324" y="0"/>
                      <a:pt x="61383" y="1761"/>
                      <a:pt x="63500" y="176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9" name="Freeform 652"/>
              <p:cNvSpPr/>
              <p:nvPr/>
            </p:nvSpPr>
            <p:spPr>
              <a:xfrm>
                <a:off x="14713933" y="22559172"/>
                <a:ext cx="71197" cy="71216"/>
              </a:xfrm>
              <a:custGeom>
                <a:avLst/>
                <a:gdLst>
                  <a:gd name="connsiteX0" fmla="*/ 3515 w 73365"/>
                  <a:gd name="connsiteY0" fmla="*/ 31750 h 76964"/>
                  <a:gd name="connsiteX1" fmla="*/ 16215 w 73365"/>
                  <a:gd name="connsiteY1" fmla="*/ 6350 h 76964"/>
                  <a:gd name="connsiteX2" fmla="*/ 35265 w 73365"/>
                  <a:gd name="connsiteY2" fmla="*/ 12700 h 76964"/>
                  <a:gd name="connsiteX3" fmla="*/ 60665 w 73365"/>
                  <a:gd name="connsiteY3" fmla="*/ 19050 h 76964"/>
                  <a:gd name="connsiteX4" fmla="*/ 73365 w 73365"/>
                  <a:gd name="connsiteY4" fmla="*/ 0 h 76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365" h="76964">
                    <a:moveTo>
                      <a:pt x="3515" y="31750"/>
                    </a:moveTo>
                    <a:cubicBezTo>
                      <a:pt x="18586" y="76964"/>
                      <a:pt x="0" y="30672"/>
                      <a:pt x="16215" y="6350"/>
                    </a:cubicBezTo>
                    <a:cubicBezTo>
                      <a:pt x="19928" y="781"/>
                      <a:pt x="28829" y="10861"/>
                      <a:pt x="35265" y="12700"/>
                    </a:cubicBezTo>
                    <a:cubicBezTo>
                      <a:pt x="43656" y="15098"/>
                      <a:pt x="52198" y="16933"/>
                      <a:pt x="60665" y="19050"/>
                    </a:cubicBezTo>
                    <a:lnTo>
                      <a:pt x="73365" y="0"/>
                    </a:ln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0" name="Freeform 653"/>
              <p:cNvSpPr/>
              <p:nvPr/>
            </p:nvSpPr>
            <p:spPr>
              <a:xfrm>
                <a:off x="14266392" y="22599869"/>
                <a:ext cx="91539" cy="71216"/>
              </a:xfrm>
              <a:custGeom>
                <a:avLst/>
                <a:gdLst>
                  <a:gd name="connsiteX0" fmla="*/ 89452 w 89452"/>
                  <a:gd name="connsiteY0" fmla="*/ 45701 h 73177"/>
                  <a:gd name="connsiteX1" fmla="*/ 13252 w 89452"/>
                  <a:gd name="connsiteY1" fmla="*/ 1251 h 73177"/>
                  <a:gd name="connsiteX2" fmla="*/ 25952 w 89452"/>
                  <a:gd name="connsiteY2" fmla="*/ 39351 h 73177"/>
                  <a:gd name="connsiteX3" fmla="*/ 38652 w 89452"/>
                  <a:gd name="connsiteY3" fmla="*/ 71101 h 73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452" h="73177">
                    <a:moveTo>
                      <a:pt x="89452" y="45701"/>
                    </a:moveTo>
                    <a:cubicBezTo>
                      <a:pt x="71552" y="33768"/>
                      <a:pt x="22012" y="0"/>
                      <a:pt x="13252" y="1251"/>
                    </a:cubicBezTo>
                    <a:cubicBezTo>
                      <a:pt x="0" y="3144"/>
                      <a:pt x="21719" y="26651"/>
                      <a:pt x="25952" y="39351"/>
                    </a:cubicBezTo>
                    <a:cubicBezTo>
                      <a:pt x="37227" y="73177"/>
                      <a:pt x="20625" y="71101"/>
                      <a:pt x="38652" y="7110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1" name="Freeform 654"/>
              <p:cNvSpPr/>
              <p:nvPr/>
            </p:nvSpPr>
            <p:spPr>
              <a:xfrm>
                <a:off x="14286735" y="22681262"/>
                <a:ext cx="81371" cy="40697"/>
              </a:xfrm>
              <a:custGeom>
                <a:avLst/>
                <a:gdLst>
                  <a:gd name="connsiteX0" fmla="*/ 68784 w 78861"/>
                  <a:gd name="connsiteY0" fmla="*/ 30876 h 49926"/>
                  <a:gd name="connsiteX1" fmla="*/ 24334 w 78861"/>
                  <a:gd name="connsiteY1" fmla="*/ 24526 h 49926"/>
                  <a:gd name="connsiteX2" fmla="*/ 24334 w 78861"/>
                  <a:gd name="connsiteY2" fmla="*/ 18176 h 49926"/>
                  <a:gd name="connsiteX3" fmla="*/ 5284 w 78861"/>
                  <a:gd name="connsiteY3" fmla="*/ 49926 h 49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861" h="49926">
                    <a:moveTo>
                      <a:pt x="68784" y="30876"/>
                    </a:moveTo>
                    <a:cubicBezTo>
                      <a:pt x="53967" y="28759"/>
                      <a:pt x="36308" y="33506"/>
                      <a:pt x="24334" y="24526"/>
                    </a:cubicBezTo>
                    <a:cubicBezTo>
                      <a:pt x="16759" y="18845"/>
                      <a:pt x="78861" y="0"/>
                      <a:pt x="24334" y="18176"/>
                    </a:cubicBezTo>
                    <a:cubicBezTo>
                      <a:pt x="0" y="34398"/>
                      <a:pt x="5284" y="23244"/>
                      <a:pt x="5284" y="4992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2" name="Freeform 655"/>
              <p:cNvSpPr/>
              <p:nvPr/>
            </p:nvSpPr>
            <p:spPr>
              <a:xfrm>
                <a:off x="14286735" y="22742308"/>
                <a:ext cx="71197" cy="50868"/>
              </a:xfrm>
              <a:custGeom>
                <a:avLst/>
                <a:gdLst>
                  <a:gd name="connsiteX0" fmla="*/ 69850 w 69850"/>
                  <a:gd name="connsiteY0" fmla="*/ 25400 h 58432"/>
                  <a:gd name="connsiteX1" fmla="*/ 63500 w 69850"/>
                  <a:gd name="connsiteY1" fmla="*/ 44450 h 58432"/>
                  <a:gd name="connsiteX2" fmla="*/ 19050 w 69850"/>
                  <a:gd name="connsiteY2" fmla="*/ 0 h 58432"/>
                  <a:gd name="connsiteX3" fmla="*/ 0 w 69850"/>
                  <a:gd name="connsiteY3" fmla="*/ 44450 h 58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58432">
                    <a:moveTo>
                      <a:pt x="69850" y="25400"/>
                    </a:moveTo>
                    <a:cubicBezTo>
                      <a:pt x="67733" y="31750"/>
                      <a:pt x="69487" y="47443"/>
                      <a:pt x="63500" y="44450"/>
                    </a:cubicBezTo>
                    <a:cubicBezTo>
                      <a:pt x="44758" y="35079"/>
                      <a:pt x="19050" y="0"/>
                      <a:pt x="19050" y="0"/>
                    </a:cubicBezTo>
                    <a:cubicBezTo>
                      <a:pt x="12113" y="55496"/>
                      <a:pt x="27964" y="58432"/>
                      <a:pt x="0" y="444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3" name="Freeform 656"/>
              <p:cNvSpPr/>
              <p:nvPr/>
            </p:nvSpPr>
            <p:spPr>
              <a:xfrm>
                <a:off x="14296903" y="22833872"/>
                <a:ext cx="111889" cy="81394"/>
              </a:xfrm>
              <a:custGeom>
                <a:avLst/>
                <a:gdLst>
                  <a:gd name="connsiteX0" fmla="*/ 114300 w 114300"/>
                  <a:gd name="connsiteY0" fmla="*/ 0 h 82550"/>
                  <a:gd name="connsiteX1" fmla="*/ 76200 w 114300"/>
                  <a:gd name="connsiteY1" fmla="*/ 44450 h 82550"/>
                  <a:gd name="connsiteX2" fmla="*/ 44450 w 114300"/>
                  <a:gd name="connsiteY2" fmla="*/ 50800 h 82550"/>
                  <a:gd name="connsiteX3" fmla="*/ 19050 w 114300"/>
                  <a:gd name="connsiteY3" fmla="*/ 76200 h 82550"/>
                  <a:gd name="connsiteX4" fmla="*/ 0 w 114300"/>
                  <a:gd name="connsiteY4" fmla="*/ 82550 h 82550"/>
                  <a:gd name="connsiteX5" fmla="*/ 19050 w 114300"/>
                  <a:gd name="connsiteY5" fmla="*/ 69850 h 82550"/>
                  <a:gd name="connsiteX6" fmla="*/ 38100 w 114300"/>
                  <a:gd name="connsiteY6" fmla="*/ 63500 h 82550"/>
                  <a:gd name="connsiteX7" fmla="*/ 44450 w 114300"/>
                  <a:gd name="connsiteY7" fmla="*/ 38100 h 82550"/>
                  <a:gd name="connsiteX8" fmla="*/ 44450 w 114300"/>
                  <a:gd name="connsiteY8" fmla="*/ 635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" h="82550">
                    <a:moveTo>
                      <a:pt x="114300" y="0"/>
                    </a:moveTo>
                    <a:cubicBezTo>
                      <a:pt x="56674" y="28813"/>
                      <a:pt x="52998" y="9648"/>
                      <a:pt x="76200" y="44450"/>
                    </a:cubicBezTo>
                    <a:cubicBezTo>
                      <a:pt x="65617" y="46567"/>
                      <a:pt x="53885" y="45558"/>
                      <a:pt x="44450" y="50800"/>
                    </a:cubicBezTo>
                    <a:cubicBezTo>
                      <a:pt x="33983" y="56615"/>
                      <a:pt x="28793" y="69240"/>
                      <a:pt x="19050" y="76200"/>
                    </a:cubicBezTo>
                    <a:cubicBezTo>
                      <a:pt x="13603" y="80091"/>
                      <a:pt x="6350" y="80433"/>
                      <a:pt x="0" y="82550"/>
                    </a:cubicBezTo>
                    <a:cubicBezTo>
                      <a:pt x="6350" y="78317"/>
                      <a:pt x="12224" y="73263"/>
                      <a:pt x="19050" y="69850"/>
                    </a:cubicBezTo>
                    <a:cubicBezTo>
                      <a:pt x="25037" y="66857"/>
                      <a:pt x="33919" y="68727"/>
                      <a:pt x="38100" y="63500"/>
                    </a:cubicBezTo>
                    <a:cubicBezTo>
                      <a:pt x="43552" y="56685"/>
                      <a:pt x="42333" y="46567"/>
                      <a:pt x="44450" y="38100"/>
                    </a:cubicBezTo>
                    <a:cubicBezTo>
                      <a:pt x="36603" y="14560"/>
                      <a:pt x="35107" y="25037"/>
                      <a:pt x="44450" y="63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4" name="Freeform 657"/>
              <p:cNvSpPr/>
              <p:nvPr/>
            </p:nvSpPr>
            <p:spPr>
              <a:xfrm>
                <a:off x="14398617" y="22874569"/>
                <a:ext cx="40686" cy="61045"/>
              </a:xfrm>
              <a:custGeom>
                <a:avLst/>
                <a:gdLst>
                  <a:gd name="connsiteX0" fmla="*/ 50437 w 50437"/>
                  <a:gd name="connsiteY0" fmla="*/ 0 h 67990"/>
                  <a:gd name="connsiteX1" fmla="*/ 31387 w 50437"/>
                  <a:gd name="connsiteY1" fmla="*/ 19050 h 67990"/>
                  <a:gd name="connsiteX2" fmla="*/ 44087 w 50437"/>
                  <a:gd name="connsiteY2" fmla="*/ 38100 h 67990"/>
                  <a:gd name="connsiteX3" fmla="*/ 12337 w 50437"/>
                  <a:gd name="connsiteY3" fmla="*/ 44450 h 67990"/>
                  <a:gd name="connsiteX4" fmla="*/ 18687 w 50437"/>
                  <a:gd name="connsiteY4" fmla="*/ 57150 h 67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437" h="67990">
                    <a:moveTo>
                      <a:pt x="50437" y="0"/>
                    </a:moveTo>
                    <a:cubicBezTo>
                      <a:pt x="44087" y="6350"/>
                      <a:pt x="32863" y="10192"/>
                      <a:pt x="31387" y="19050"/>
                    </a:cubicBezTo>
                    <a:cubicBezTo>
                      <a:pt x="30132" y="26578"/>
                      <a:pt x="48666" y="31995"/>
                      <a:pt x="44087" y="38100"/>
                    </a:cubicBezTo>
                    <a:cubicBezTo>
                      <a:pt x="37611" y="46734"/>
                      <a:pt x="22920" y="42333"/>
                      <a:pt x="12337" y="44450"/>
                    </a:cubicBezTo>
                    <a:cubicBezTo>
                      <a:pt x="4490" y="67990"/>
                      <a:pt x="0" y="66493"/>
                      <a:pt x="18687" y="571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5" name="Freeform 658"/>
              <p:cNvSpPr/>
              <p:nvPr/>
            </p:nvSpPr>
            <p:spPr>
              <a:xfrm>
                <a:off x="14510505" y="22905095"/>
                <a:ext cx="30511" cy="50868"/>
              </a:xfrm>
              <a:custGeom>
                <a:avLst/>
                <a:gdLst>
                  <a:gd name="connsiteX0" fmla="*/ 0 w 38100"/>
                  <a:gd name="connsiteY0" fmla="*/ 0 h 50800"/>
                  <a:gd name="connsiteX1" fmla="*/ 38100 w 38100"/>
                  <a:gd name="connsiteY1" fmla="*/ 19050 h 50800"/>
                  <a:gd name="connsiteX2" fmla="*/ 19050 w 38100"/>
                  <a:gd name="connsiteY2" fmla="*/ 25400 h 50800"/>
                  <a:gd name="connsiteX3" fmla="*/ 19050 w 38100"/>
                  <a:gd name="connsiteY3" fmla="*/ 50800 h 50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50800">
                    <a:moveTo>
                      <a:pt x="0" y="0"/>
                    </a:moveTo>
                    <a:cubicBezTo>
                      <a:pt x="4698" y="1566"/>
                      <a:pt x="38100" y="10844"/>
                      <a:pt x="38100" y="19050"/>
                    </a:cubicBezTo>
                    <a:cubicBezTo>
                      <a:pt x="38100" y="25743"/>
                      <a:pt x="25400" y="23283"/>
                      <a:pt x="19050" y="25400"/>
                    </a:cubicBezTo>
                    <a:cubicBezTo>
                      <a:pt x="11753" y="47290"/>
                      <a:pt x="7967" y="39717"/>
                      <a:pt x="19050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6" name="Freeform 659"/>
              <p:cNvSpPr/>
              <p:nvPr/>
            </p:nvSpPr>
            <p:spPr>
              <a:xfrm>
                <a:off x="14602045" y="22894917"/>
                <a:ext cx="71203" cy="81394"/>
              </a:xfrm>
              <a:custGeom>
                <a:avLst/>
                <a:gdLst>
                  <a:gd name="connsiteX0" fmla="*/ 0 w 76200"/>
                  <a:gd name="connsiteY0" fmla="*/ 0 h 82550"/>
                  <a:gd name="connsiteX1" fmla="*/ 6350 w 76200"/>
                  <a:gd name="connsiteY1" fmla="*/ 57150 h 82550"/>
                  <a:gd name="connsiteX2" fmla="*/ 57150 w 76200"/>
                  <a:gd name="connsiteY2" fmla="*/ 82550 h 82550"/>
                  <a:gd name="connsiteX3" fmla="*/ 76200 w 76200"/>
                  <a:gd name="connsiteY3" fmla="*/ 7620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200" h="82550">
                    <a:moveTo>
                      <a:pt x="0" y="0"/>
                    </a:moveTo>
                    <a:cubicBezTo>
                      <a:pt x="14817" y="44450"/>
                      <a:pt x="16933" y="25400"/>
                      <a:pt x="6350" y="57150"/>
                    </a:cubicBezTo>
                    <a:cubicBezTo>
                      <a:pt x="26283" y="77083"/>
                      <a:pt x="24705" y="82550"/>
                      <a:pt x="57150" y="82550"/>
                    </a:cubicBezTo>
                    <a:cubicBezTo>
                      <a:pt x="63843" y="82550"/>
                      <a:pt x="76200" y="76200"/>
                      <a:pt x="76200" y="762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7" name="Freeform 660"/>
              <p:cNvSpPr/>
              <p:nvPr/>
            </p:nvSpPr>
            <p:spPr>
              <a:xfrm>
                <a:off x="14500331" y="22447252"/>
                <a:ext cx="30517" cy="61045"/>
              </a:xfrm>
              <a:custGeom>
                <a:avLst/>
                <a:gdLst>
                  <a:gd name="connsiteX0" fmla="*/ 7450 w 26500"/>
                  <a:gd name="connsiteY0" fmla="*/ 65393 h 65393"/>
                  <a:gd name="connsiteX1" fmla="*/ 1100 w 26500"/>
                  <a:gd name="connsiteY1" fmla="*/ 46343 h 65393"/>
                  <a:gd name="connsiteX2" fmla="*/ 13800 w 26500"/>
                  <a:gd name="connsiteY2" fmla="*/ 27293 h 65393"/>
                  <a:gd name="connsiteX3" fmla="*/ 20150 w 26500"/>
                  <a:gd name="connsiteY3" fmla="*/ 1893 h 65393"/>
                  <a:gd name="connsiteX4" fmla="*/ 26500 w 26500"/>
                  <a:gd name="connsiteY4" fmla="*/ 1893 h 65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500" h="65393">
                    <a:moveTo>
                      <a:pt x="7450" y="65393"/>
                    </a:moveTo>
                    <a:cubicBezTo>
                      <a:pt x="5333" y="59043"/>
                      <a:pt x="0" y="52945"/>
                      <a:pt x="1100" y="46343"/>
                    </a:cubicBezTo>
                    <a:cubicBezTo>
                      <a:pt x="2355" y="38815"/>
                      <a:pt x="10794" y="34308"/>
                      <a:pt x="13800" y="27293"/>
                    </a:cubicBezTo>
                    <a:cubicBezTo>
                      <a:pt x="17238" y="19271"/>
                      <a:pt x="16247" y="9699"/>
                      <a:pt x="20150" y="1893"/>
                    </a:cubicBezTo>
                    <a:cubicBezTo>
                      <a:pt x="21097" y="0"/>
                      <a:pt x="24383" y="1893"/>
                      <a:pt x="26500" y="1893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8" name="Freeform 661"/>
              <p:cNvSpPr/>
              <p:nvPr/>
            </p:nvSpPr>
            <p:spPr>
              <a:xfrm>
                <a:off x="14602045" y="22437081"/>
                <a:ext cx="91546" cy="71216"/>
              </a:xfrm>
              <a:custGeom>
                <a:avLst/>
                <a:gdLst>
                  <a:gd name="connsiteX0" fmla="*/ 26649 w 82145"/>
                  <a:gd name="connsiteY0" fmla="*/ 76200 h 76200"/>
                  <a:gd name="connsiteX1" fmla="*/ 32999 w 82145"/>
                  <a:gd name="connsiteY1" fmla="*/ 57150 h 76200"/>
                  <a:gd name="connsiteX2" fmla="*/ 64749 w 82145"/>
                  <a:gd name="connsiteY2" fmla="*/ 44450 h 76200"/>
                  <a:gd name="connsiteX3" fmla="*/ 77449 w 82145"/>
                  <a:gd name="connsiteY3" fmla="*/ 0 h 76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145" h="76200">
                    <a:moveTo>
                      <a:pt x="26649" y="76200"/>
                    </a:moveTo>
                    <a:cubicBezTo>
                      <a:pt x="28766" y="69850"/>
                      <a:pt x="32999" y="63843"/>
                      <a:pt x="32999" y="57150"/>
                    </a:cubicBezTo>
                    <a:cubicBezTo>
                      <a:pt x="32999" y="27622"/>
                      <a:pt x="0" y="33659"/>
                      <a:pt x="64749" y="44450"/>
                    </a:cubicBezTo>
                    <a:cubicBezTo>
                      <a:pt x="82145" y="18355"/>
                      <a:pt x="77449" y="33032"/>
                      <a:pt x="77449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20511" name="Group 614"/>
            <p:cNvGrpSpPr>
              <a:grpSpLocks/>
            </p:cNvGrpSpPr>
            <p:nvPr/>
          </p:nvGrpSpPr>
          <p:grpSpPr bwMode="auto">
            <a:xfrm>
              <a:off x="5748007" y="2280938"/>
              <a:ext cx="104468" cy="105526"/>
              <a:chOff x="14261548" y="22402800"/>
              <a:chExt cx="572052" cy="577850"/>
            </a:xfrm>
          </p:grpSpPr>
          <p:pic>
            <p:nvPicPr>
              <p:cNvPr id="639" name="Picture 2455" descr="C:\Documents and Settings\Chelsea\My Documents\research\Winter 2008\gordon conference\Au NP.JPG"/>
              <p:cNvPicPr>
                <a:picLocks noChangeAspect="1" noChangeArrowheads="1"/>
              </p:cNvPicPr>
              <p:nvPr/>
            </p:nvPicPr>
            <p:blipFill>
              <a:blip r:embed="rId5" cstate="screen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prstClr val="black"/>
                  <a:srgbClr val="D9C3A5">
                    <a:tint val="50000"/>
                    <a:satMod val="180000"/>
                  </a:srgb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25600" y="22479000"/>
                <a:ext cx="457200" cy="460040"/>
              </a:xfrm>
              <a:prstGeom prst="rect">
                <a:avLst/>
              </a:prstGeom>
              <a:noFill/>
              <a:scene3d>
                <a:camera prst="orthographicFront"/>
                <a:lightRig rig="contrasting" dir="t"/>
              </a:scene3d>
              <a:sp3d prstMaterial="powder">
                <a:extrusionClr>
                  <a:srgbClr val="FFC000"/>
                </a:extrusionClr>
                <a:contourClr>
                  <a:schemeClr val="bg1"/>
                </a:contourClr>
              </a:sp3d>
            </p:spPr>
          </p:pic>
          <p:sp>
            <p:nvSpPr>
              <p:cNvPr id="640" name="Freeform 623"/>
              <p:cNvSpPr/>
              <p:nvPr/>
            </p:nvSpPr>
            <p:spPr>
              <a:xfrm>
                <a:off x="14668122" y="22483354"/>
                <a:ext cx="111889" cy="50874"/>
              </a:xfrm>
              <a:custGeom>
                <a:avLst/>
                <a:gdLst>
                  <a:gd name="connsiteX0" fmla="*/ 0 w 38100"/>
                  <a:gd name="connsiteY0" fmla="*/ 44450 h 44450"/>
                  <a:gd name="connsiteX1" fmla="*/ 19050 w 38100"/>
                  <a:gd name="connsiteY1" fmla="*/ 31750 h 44450"/>
                  <a:gd name="connsiteX2" fmla="*/ 38100 w 38100"/>
                  <a:gd name="connsiteY2" fmla="*/ 0 h 44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" h="44450">
                    <a:moveTo>
                      <a:pt x="0" y="44450"/>
                    </a:moveTo>
                    <a:cubicBezTo>
                      <a:pt x="6350" y="40217"/>
                      <a:pt x="13654" y="37146"/>
                      <a:pt x="19050" y="31750"/>
                    </a:cubicBezTo>
                    <a:cubicBezTo>
                      <a:pt x="26713" y="24087"/>
                      <a:pt x="33089" y="10022"/>
                      <a:pt x="3810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1" name="Freeform 624"/>
              <p:cNvSpPr/>
              <p:nvPr/>
            </p:nvSpPr>
            <p:spPr>
              <a:xfrm>
                <a:off x="14546065" y="22401960"/>
                <a:ext cx="81371" cy="101742"/>
              </a:xfrm>
              <a:custGeom>
                <a:avLst/>
                <a:gdLst>
                  <a:gd name="connsiteX0" fmla="*/ 10160 w 22860"/>
                  <a:gd name="connsiteY0" fmla="*/ 57150 h 57150"/>
                  <a:gd name="connsiteX1" fmla="*/ 10160 w 22860"/>
                  <a:gd name="connsiteY1" fmla="*/ 19050 h 57150"/>
                  <a:gd name="connsiteX2" fmla="*/ 22860 w 22860"/>
                  <a:gd name="connsiteY2" fmla="*/ 0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" h="57150">
                    <a:moveTo>
                      <a:pt x="10160" y="57150"/>
                    </a:moveTo>
                    <a:cubicBezTo>
                      <a:pt x="3387" y="36830"/>
                      <a:pt x="0" y="39370"/>
                      <a:pt x="10160" y="19050"/>
                    </a:cubicBezTo>
                    <a:cubicBezTo>
                      <a:pt x="13573" y="12224"/>
                      <a:pt x="22860" y="0"/>
                      <a:pt x="2286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2" name="Freeform 625"/>
              <p:cNvSpPr/>
              <p:nvPr/>
            </p:nvSpPr>
            <p:spPr>
              <a:xfrm>
                <a:off x="14332469" y="22544399"/>
                <a:ext cx="71197" cy="30526"/>
              </a:xfrm>
              <a:custGeom>
                <a:avLst/>
                <a:gdLst>
                  <a:gd name="connsiteX0" fmla="*/ 69850 w 69850"/>
                  <a:gd name="connsiteY0" fmla="*/ 18332 h 24682"/>
                  <a:gd name="connsiteX1" fmla="*/ 50800 w 69850"/>
                  <a:gd name="connsiteY1" fmla="*/ 5632 h 24682"/>
                  <a:gd name="connsiteX2" fmla="*/ 12700 w 69850"/>
                  <a:gd name="connsiteY2" fmla="*/ 24682 h 24682"/>
                  <a:gd name="connsiteX3" fmla="*/ 0 w 69850"/>
                  <a:gd name="connsiteY3" fmla="*/ 11982 h 24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24682">
                    <a:moveTo>
                      <a:pt x="69850" y="18332"/>
                    </a:moveTo>
                    <a:cubicBezTo>
                      <a:pt x="63500" y="14099"/>
                      <a:pt x="58328" y="6887"/>
                      <a:pt x="50800" y="5632"/>
                    </a:cubicBezTo>
                    <a:cubicBezTo>
                      <a:pt x="17010" y="0"/>
                      <a:pt x="45871" y="24682"/>
                      <a:pt x="12700" y="24682"/>
                    </a:cubicBezTo>
                    <a:cubicBezTo>
                      <a:pt x="6713" y="24682"/>
                      <a:pt x="4233" y="16215"/>
                      <a:pt x="0" y="11982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3" name="Freeform 626"/>
              <p:cNvSpPr/>
              <p:nvPr/>
            </p:nvSpPr>
            <p:spPr>
              <a:xfrm>
                <a:off x="14403666" y="22452835"/>
                <a:ext cx="71203" cy="71216"/>
              </a:xfrm>
              <a:custGeom>
                <a:avLst/>
                <a:gdLst>
                  <a:gd name="connsiteX0" fmla="*/ 63500 w 63500"/>
                  <a:gd name="connsiteY0" fmla="*/ 71926 h 71926"/>
                  <a:gd name="connsiteX1" fmla="*/ 25400 w 63500"/>
                  <a:gd name="connsiteY1" fmla="*/ 52876 h 71926"/>
                  <a:gd name="connsiteX2" fmla="*/ 12700 w 63500"/>
                  <a:gd name="connsiteY2" fmla="*/ 33826 h 71926"/>
                  <a:gd name="connsiteX3" fmla="*/ 0 w 63500"/>
                  <a:gd name="connsiteY3" fmla="*/ 2076 h 71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500" h="71926">
                    <a:moveTo>
                      <a:pt x="63500" y="71926"/>
                    </a:moveTo>
                    <a:cubicBezTo>
                      <a:pt x="48006" y="66761"/>
                      <a:pt x="37710" y="65186"/>
                      <a:pt x="25400" y="52876"/>
                    </a:cubicBezTo>
                    <a:cubicBezTo>
                      <a:pt x="20004" y="47480"/>
                      <a:pt x="16933" y="40176"/>
                      <a:pt x="12700" y="33826"/>
                    </a:cubicBezTo>
                    <a:cubicBezTo>
                      <a:pt x="5935" y="0"/>
                      <a:pt x="17143" y="2076"/>
                      <a:pt x="0" y="207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4" name="Freeform 627"/>
              <p:cNvSpPr/>
              <p:nvPr/>
            </p:nvSpPr>
            <p:spPr>
              <a:xfrm>
                <a:off x="14739325" y="22615622"/>
                <a:ext cx="91539" cy="30519"/>
              </a:xfrm>
              <a:custGeom>
                <a:avLst/>
                <a:gdLst>
                  <a:gd name="connsiteX0" fmla="*/ 0 w 88900"/>
                  <a:gd name="connsiteY0" fmla="*/ 38769 h 38769"/>
                  <a:gd name="connsiteX1" fmla="*/ 25400 w 88900"/>
                  <a:gd name="connsiteY1" fmla="*/ 26069 h 38769"/>
                  <a:gd name="connsiteX2" fmla="*/ 44450 w 88900"/>
                  <a:gd name="connsiteY2" fmla="*/ 13369 h 38769"/>
                  <a:gd name="connsiteX3" fmla="*/ 88900 w 88900"/>
                  <a:gd name="connsiteY3" fmla="*/ 669 h 387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900" h="38769">
                    <a:moveTo>
                      <a:pt x="0" y="38769"/>
                    </a:moveTo>
                    <a:cubicBezTo>
                      <a:pt x="8467" y="34536"/>
                      <a:pt x="17181" y="30765"/>
                      <a:pt x="25400" y="26069"/>
                    </a:cubicBezTo>
                    <a:cubicBezTo>
                      <a:pt x="32026" y="22283"/>
                      <a:pt x="37476" y="16469"/>
                      <a:pt x="44450" y="13369"/>
                    </a:cubicBezTo>
                    <a:cubicBezTo>
                      <a:pt x="74531" y="0"/>
                      <a:pt x="70748" y="669"/>
                      <a:pt x="88900" y="669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5" name="Freeform 628"/>
              <p:cNvSpPr/>
              <p:nvPr/>
            </p:nvSpPr>
            <p:spPr>
              <a:xfrm>
                <a:off x="14657954" y="22849625"/>
                <a:ext cx="50854" cy="101742"/>
              </a:xfrm>
              <a:custGeom>
                <a:avLst/>
                <a:gdLst>
                  <a:gd name="connsiteX0" fmla="*/ 13536 w 45286"/>
                  <a:gd name="connsiteY0" fmla="*/ 0 h 97875"/>
                  <a:gd name="connsiteX1" fmla="*/ 19886 w 45286"/>
                  <a:gd name="connsiteY1" fmla="*/ 50800 h 97875"/>
                  <a:gd name="connsiteX2" fmla="*/ 38936 w 45286"/>
                  <a:gd name="connsiteY2" fmla="*/ 57150 h 97875"/>
                  <a:gd name="connsiteX3" fmla="*/ 32586 w 45286"/>
                  <a:gd name="connsiteY3" fmla="*/ 95250 h 97875"/>
                  <a:gd name="connsiteX4" fmla="*/ 45286 w 45286"/>
                  <a:gd name="connsiteY4" fmla="*/ 88900 h 97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286" h="97875">
                    <a:moveTo>
                      <a:pt x="13536" y="0"/>
                    </a:moveTo>
                    <a:cubicBezTo>
                      <a:pt x="6342" y="21583"/>
                      <a:pt x="0" y="26936"/>
                      <a:pt x="19886" y="50800"/>
                    </a:cubicBezTo>
                    <a:cubicBezTo>
                      <a:pt x="24171" y="55942"/>
                      <a:pt x="32586" y="55033"/>
                      <a:pt x="38936" y="57150"/>
                    </a:cubicBezTo>
                    <a:cubicBezTo>
                      <a:pt x="33284" y="65629"/>
                      <a:pt x="14385" y="83116"/>
                      <a:pt x="32586" y="95250"/>
                    </a:cubicBezTo>
                    <a:cubicBezTo>
                      <a:pt x="36524" y="97875"/>
                      <a:pt x="41053" y="91017"/>
                      <a:pt x="45286" y="889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6" name="Freeform 629"/>
              <p:cNvSpPr/>
              <p:nvPr/>
            </p:nvSpPr>
            <p:spPr>
              <a:xfrm>
                <a:off x="14708807" y="22798758"/>
                <a:ext cx="71203" cy="91565"/>
              </a:xfrm>
              <a:custGeom>
                <a:avLst/>
                <a:gdLst>
                  <a:gd name="connsiteX0" fmla="*/ 16592 w 71468"/>
                  <a:gd name="connsiteY0" fmla="*/ 0 h 84521"/>
                  <a:gd name="connsiteX1" fmla="*/ 3892 w 71468"/>
                  <a:gd name="connsiteY1" fmla="*/ 63500 h 84521"/>
                  <a:gd name="connsiteX2" fmla="*/ 22942 w 71468"/>
                  <a:gd name="connsiteY2" fmla="*/ 76200 h 84521"/>
                  <a:gd name="connsiteX3" fmla="*/ 29292 w 71468"/>
                  <a:gd name="connsiteY3" fmla="*/ 57150 h 84521"/>
                  <a:gd name="connsiteX4" fmla="*/ 61042 w 71468"/>
                  <a:gd name="connsiteY4" fmla="*/ 50800 h 845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468" h="84521">
                    <a:moveTo>
                      <a:pt x="16592" y="0"/>
                    </a:moveTo>
                    <a:cubicBezTo>
                      <a:pt x="10512" y="18239"/>
                      <a:pt x="0" y="45988"/>
                      <a:pt x="3892" y="63500"/>
                    </a:cubicBezTo>
                    <a:cubicBezTo>
                      <a:pt x="5548" y="70950"/>
                      <a:pt x="16592" y="71967"/>
                      <a:pt x="22942" y="76200"/>
                    </a:cubicBezTo>
                    <a:cubicBezTo>
                      <a:pt x="25059" y="69850"/>
                      <a:pt x="23077" y="59636"/>
                      <a:pt x="29292" y="57150"/>
                    </a:cubicBezTo>
                    <a:cubicBezTo>
                      <a:pt x="71468" y="40280"/>
                      <a:pt x="44181" y="84521"/>
                      <a:pt x="61042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7" name="Freeform 630"/>
              <p:cNvSpPr/>
              <p:nvPr/>
            </p:nvSpPr>
            <p:spPr>
              <a:xfrm>
                <a:off x="14739325" y="22768232"/>
                <a:ext cx="61028" cy="91571"/>
              </a:xfrm>
              <a:custGeom>
                <a:avLst/>
                <a:gdLst>
                  <a:gd name="connsiteX0" fmla="*/ 0 w 57150"/>
                  <a:gd name="connsiteY0" fmla="*/ 0 h 89852"/>
                  <a:gd name="connsiteX1" fmla="*/ 19050 w 57150"/>
                  <a:gd name="connsiteY1" fmla="*/ 12700 h 89852"/>
                  <a:gd name="connsiteX2" fmla="*/ 38100 w 57150"/>
                  <a:gd name="connsiteY2" fmla="*/ 19050 h 89852"/>
                  <a:gd name="connsiteX3" fmla="*/ 25400 w 57150"/>
                  <a:gd name="connsiteY3" fmla="*/ 38100 h 89852"/>
                  <a:gd name="connsiteX4" fmla="*/ 57150 w 57150"/>
                  <a:gd name="connsiteY4" fmla="*/ 63500 h 89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150" h="89852">
                    <a:moveTo>
                      <a:pt x="0" y="0"/>
                    </a:moveTo>
                    <a:cubicBezTo>
                      <a:pt x="6350" y="4233"/>
                      <a:pt x="12224" y="9287"/>
                      <a:pt x="19050" y="12700"/>
                    </a:cubicBezTo>
                    <a:cubicBezTo>
                      <a:pt x="25037" y="15693"/>
                      <a:pt x="36477" y="12556"/>
                      <a:pt x="38100" y="19050"/>
                    </a:cubicBezTo>
                    <a:cubicBezTo>
                      <a:pt x="39951" y="26454"/>
                      <a:pt x="29633" y="31750"/>
                      <a:pt x="25400" y="38100"/>
                    </a:cubicBezTo>
                    <a:cubicBezTo>
                      <a:pt x="53425" y="80138"/>
                      <a:pt x="43974" y="89852"/>
                      <a:pt x="57150" y="635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8" name="Freeform 631"/>
              <p:cNvSpPr/>
              <p:nvPr/>
            </p:nvSpPr>
            <p:spPr>
              <a:xfrm>
                <a:off x="14759668" y="22697016"/>
                <a:ext cx="61028" cy="40697"/>
              </a:xfrm>
              <a:custGeom>
                <a:avLst/>
                <a:gdLst>
                  <a:gd name="connsiteX0" fmla="*/ 0 w 63500"/>
                  <a:gd name="connsiteY0" fmla="*/ 1761 h 39861"/>
                  <a:gd name="connsiteX1" fmla="*/ 12700 w 63500"/>
                  <a:gd name="connsiteY1" fmla="*/ 33511 h 39861"/>
                  <a:gd name="connsiteX2" fmla="*/ 19050 w 63500"/>
                  <a:gd name="connsiteY2" fmla="*/ 14461 h 39861"/>
                  <a:gd name="connsiteX3" fmla="*/ 38100 w 63500"/>
                  <a:gd name="connsiteY3" fmla="*/ 39861 h 39861"/>
                  <a:gd name="connsiteX4" fmla="*/ 50800 w 63500"/>
                  <a:gd name="connsiteY4" fmla="*/ 20811 h 39861"/>
                  <a:gd name="connsiteX5" fmla="*/ 57150 w 63500"/>
                  <a:gd name="connsiteY5" fmla="*/ 1761 h 39861"/>
                  <a:gd name="connsiteX6" fmla="*/ 63500 w 63500"/>
                  <a:gd name="connsiteY6" fmla="*/ 1761 h 398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3500" h="39861">
                    <a:moveTo>
                      <a:pt x="0" y="1761"/>
                    </a:moveTo>
                    <a:cubicBezTo>
                      <a:pt x="4233" y="12344"/>
                      <a:pt x="3216" y="27188"/>
                      <a:pt x="12700" y="33511"/>
                    </a:cubicBezTo>
                    <a:cubicBezTo>
                      <a:pt x="18269" y="37224"/>
                      <a:pt x="12556" y="12838"/>
                      <a:pt x="19050" y="14461"/>
                    </a:cubicBezTo>
                    <a:cubicBezTo>
                      <a:pt x="29317" y="17028"/>
                      <a:pt x="31750" y="31394"/>
                      <a:pt x="38100" y="39861"/>
                    </a:cubicBezTo>
                    <a:cubicBezTo>
                      <a:pt x="42333" y="33511"/>
                      <a:pt x="47387" y="27637"/>
                      <a:pt x="50800" y="20811"/>
                    </a:cubicBezTo>
                    <a:cubicBezTo>
                      <a:pt x="53793" y="14824"/>
                      <a:pt x="53437" y="7330"/>
                      <a:pt x="57150" y="1761"/>
                    </a:cubicBezTo>
                    <a:cubicBezTo>
                      <a:pt x="58324" y="0"/>
                      <a:pt x="61383" y="1761"/>
                      <a:pt x="63500" y="176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9" name="Freeform 632"/>
              <p:cNvSpPr/>
              <p:nvPr/>
            </p:nvSpPr>
            <p:spPr>
              <a:xfrm>
                <a:off x="14708807" y="22554577"/>
                <a:ext cx="71203" cy="81394"/>
              </a:xfrm>
              <a:custGeom>
                <a:avLst/>
                <a:gdLst>
                  <a:gd name="connsiteX0" fmla="*/ 3515 w 73365"/>
                  <a:gd name="connsiteY0" fmla="*/ 31750 h 76964"/>
                  <a:gd name="connsiteX1" fmla="*/ 16215 w 73365"/>
                  <a:gd name="connsiteY1" fmla="*/ 6350 h 76964"/>
                  <a:gd name="connsiteX2" fmla="*/ 35265 w 73365"/>
                  <a:gd name="connsiteY2" fmla="*/ 12700 h 76964"/>
                  <a:gd name="connsiteX3" fmla="*/ 60665 w 73365"/>
                  <a:gd name="connsiteY3" fmla="*/ 19050 h 76964"/>
                  <a:gd name="connsiteX4" fmla="*/ 73365 w 73365"/>
                  <a:gd name="connsiteY4" fmla="*/ 0 h 76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365" h="76964">
                    <a:moveTo>
                      <a:pt x="3515" y="31750"/>
                    </a:moveTo>
                    <a:cubicBezTo>
                      <a:pt x="18586" y="76964"/>
                      <a:pt x="0" y="30672"/>
                      <a:pt x="16215" y="6350"/>
                    </a:cubicBezTo>
                    <a:cubicBezTo>
                      <a:pt x="19928" y="781"/>
                      <a:pt x="28829" y="10861"/>
                      <a:pt x="35265" y="12700"/>
                    </a:cubicBezTo>
                    <a:cubicBezTo>
                      <a:pt x="43656" y="15098"/>
                      <a:pt x="52198" y="16933"/>
                      <a:pt x="60665" y="19050"/>
                    </a:cubicBezTo>
                    <a:lnTo>
                      <a:pt x="73365" y="0"/>
                    </a:ln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0" name="Freeform 633"/>
              <p:cNvSpPr/>
              <p:nvPr/>
            </p:nvSpPr>
            <p:spPr>
              <a:xfrm>
                <a:off x="14261266" y="22595274"/>
                <a:ext cx="91546" cy="81394"/>
              </a:xfrm>
              <a:custGeom>
                <a:avLst/>
                <a:gdLst>
                  <a:gd name="connsiteX0" fmla="*/ 89452 w 89452"/>
                  <a:gd name="connsiteY0" fmla="*/ 45701 h 73177"/>
                  <a:gd name="connsiteX1" fmla="*/ 13252 w 89452"/>
                  <a:gd name="connsiteY1" fmla="*/ 1251 h 73177"/>
                  <a:gd name="connsiteX2" fmla="*/ 25952 w 89452"/>
                  <a:gd name="connsiteY2" fmla="*/ 39351 h 73177"/>
                  <a:gd name="connsiteX3" fmla="*/ 38652 w 89452"/>
                  <a:gd name="connsiteY3" fmla="*/ 71101 h 73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452" h="73177">
                    <a:moveTo>
                      <a:pt x="89452" y="45701"/>
                    </a:moveTo>
                    <a:cubicBezTo>
                      <a:pt x="71552" y="33768"/>
                      <a:pt x="22012" y="0"/>
                      <a:pt x="13252" y="1251"/>
                    </a:cubicBezTo>
                    <a:cubicBezTo>
                      <a:pt x="0" y="3144"/>
                      <a:pt x="21719" y="26651"/>
                      <a:pt x="25952" y="39351"/>
                    </a:cubicBezTo>
                    <a:cubicBezTo>
                      <a:pt x="37227" y="73177"/>
                      <a:pt x="20625" y="71101"/>
                      <a:pt x="38652" y="7110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1" name="Freeform 634"/>
              <p:cNvSpPr/>
              <p:nvPr/>
            </p:nvSpPr>
            <p:spPr>
              <a:xfrm>
                <a:off x="14281609" y="22676667"/>
                <a:ext cx="81371" cy="50868"/>
              </a:xfrm>
              <a:custGeom>
                <a:avLst/>
                <a:gdLst>
                  <a:gd name="connsiteX0" fmla="*/ 68784 w 78861"/>
                  <a:gd name="connsiteY0" fmla="*/ 30876 h 49926"/>
                  <a:gd name="connsiteX1" fmla="*/ 24334 w 78861"/>
                  <a:gd name="connsiteY1" fmla="*/ 24526 h 49926"/>
                  <a:gd name="connsiteX2" fmla="*/ 24334 w 78861"/>
                  <a:gd name="connsiteY2" fmla="*/ 18176 h 49926"/>
                  <a:gd name="connsiteX3" fmla="*/ 5284 w 78861"/>
                  <a:gd name="connsiteY3" fmla="*/ 49926 h 49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861" h="49926">
                    <a:moveTo>
                      <a:pt x="68784" y="30876"/>
                    </a:moveTo>
                    <a:cubicBezTo>
                      <a:pt x="53967" y="28759"/>
                      <a:pt x="36308" y="33506"/>
                      <a:pt x="24334" y="24526"/>
                    </a:cubicBezTo>
                    <a:cubicBezTo>
                      <a:pt x="16759" y="18845"/>
                      <a:pt x="78861" y="0"/>
                      <a:pt x="24334" y="18176"/>
                    </a:cubicBezTo>
                    <a:cubicBezTo>
                      <a:pt x="0" y="34398"/>
                      <a:pt x="5284" y="23244"/>
                      <a:pt x="5284" y="4992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2" name="Freeform 635"/>
              <p:cNvSpPr/>
              <p:nvPr/>
            </p:nvSpPr>
            <p:spPr>
              <a:xfrm>
                <a:off x="14281609" y="22737712"/>
                <a:ext cx="71203" cy="61045"/>
              </a:xfrm>
              <a:custGeom>
                <a:avLst/>
                <a:gdLst>
                  <a:gd name="connsiteX0" fmla="*/ 69850 w 69850"/>
                  <a:gd name="connsiteY0" fmla="*/ 25400 h 58432"/>
                  <a:gd name="connsiteX1" fmla="*/ 63500 w 69850"/>
                  <a:gd name="connsiteY1" fmla="*/ 44450 h 58432"/>
                  <a:gd name="connsiteX2" fmla="*/ 19050 w 69850"/>
                  <a:gd name="connsiteY2" fmla="*/ 0 h 58432"/>
                  <a:gd name="connsiteX3" fmla="*/ 0 w 69850"/>
                  <a:gd name="connsiteY3" fmla="*/ 44450 h 58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58432">
                    <a:moveTo>
                      <a:pt x="69850" y="25400"/>
                    </a:moveTo>
                    <a:cubicBezTo>
                      <a:pt x="67733" y="31750"/>
                      <a:pt x="69487" y="47443"/>
                      <a:pt x="63500" y="44450"/>
                    </a:cubicBezTo>
                    <a:cubicBezTo>
                      <a:pt x="44758" y="35079"/>
                      <a:pt x="19050" y="0"/>
                      <a:pt x="19050" y="0"/>
                    </a:cubicBezTo>
                    <a:cubicBezTo>
                      <a:pt x="12113" y="55496"/>
                      <a:pt x="27964" y="58432"/>
                      <a:pt x="0" y="444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3" name="Freeform 636"/>
              <p:cNvSpPr/>
              <p:nvPr/>
            </p:nvSpPr>
            <p:spPr>
              <a:xfrm>
                <a:off x="14291783" y="22839454"/>
                <a:ext cx="111882" cy="81394"/>
              </a:xfrm>
              <a:custGeom>
                <a:avLst/>
                <a:gdLst>
                  <a:gd name="connsiteX0" fmla="*/ 114300 w 114300"/>
                  <a:gd name="connsiteY0" fmla="*/ 0 h 82550"/>
                  <a:gd name="connsiteX1" fmla="*/ 76200 w 114300"/>
                  <a:gd name="connsiteY1" fmla="*/ 44450 h 82550"/>
                  <a:gd name="connsiteX2" fmla="*/ 44450 w 114300"/>
                  <a:gd name="connsiteY2" fmla="*/ 50800 h 82550"/>
                  <a:gd name="connsiteX3" fmla="*/ 19050 w 114300"/>
                  <a:gd name="connsiteY3" fmla="*/ 76200 h 82550"/>
                  <a:gd name="connsiteX4" fmla="*/ 0 w 114300"/>
                  <a:gd name="connsiteY4" fmla="*/ 82550 h 82550"/>
                  <a:gd name="connsiteX5" fmla="*/ 19050 w 114300"/>
                  <a:gd name="connsiteY5" fmla="*/ 69850 h 82550"/>
                  <a:gd name="connsiteX6" fmla="*/ 38100 w 114300"/>
                  <a:gd name="connsiteY6" fmla="*/ 63500 h 82550"/>
                  <a:gd name="connsiteX7" fmla="*/ 44450 w 114300"/>
                  <a:gd name="connsiteY7" fmla="*/ 38100 h 82550"/>
                  <a:gd name="connsiteX8" fmla="*/ 44450 w 114300"/>
                  <a:gd name="connsiteY8" fmla="*/ 635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" h="82550">
                    <a:moveTo>
                      <a:pt x="114300" y="0"/>
                    </a:moveTo>
                    <a:cubicBezTo>
                      <a:pt x="56674" y="28813"/>
                      <a:pt x="52998" y="9648"/>
                      <a:pt x="76200" y="44450"/>
                    </a:cubicBezTo>
                    <a:cubicBezTo>
                      <a:pt x="65617" y="46567"/>
                      <a:pt x="53885" y="45558"/>
                      <a:pt x="44450" y="50800"/>
                    </a:cubicBezTo>
                    <a:cubicBezTo>
                      <a:pt x="33983" y="56615"/>
                      <a:pt x="28793" y="69240"/>
                      <a:pt x="19050" y="76200"/>
                    </a:cubicBezTo>
                    <a:cubicBezTo>
                      <a:pt x="13603" y="80091"/>
                      <a:pt x="6350" y="80433"/>
                      <a:pt x="0" y="82550"/>
                    </a:cubicBezTo>
                    <a:cubicBezTo>
                      <a:pt x="6350" y="78317"/>
                      <a:pt x="12224" y="73263"/>
                      <a:pt x="19050" y="69850"/>
                    </a:cubicBezTo>
                    <a:cubicBezTo>
                      <a:pt x="25037" y="66857"/>
                      <a:pt x="33919" y="68727"/>
                      <a:pt x="38100" y="63500"/>
                    </a:cubicBezTo>
                    <a:cubicBezTo>
                      <a:pt x="43552" y="56685"/>
                      <a:pt x="42333" y="46567"/>
                      <a:pt x="44450" y="38100"/>
                    </a:cubicBezTo>
                    <a:cubicBezTo>
                      <a:pt x="36603" y="14560"/>
                      <a:pt x="35107" y="25037"/>
                      <a:pt x="44450" y="63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4" name="Freeform 637"/>
              <p:cNvSpPr/>
              <p:nvPr/>
            </p:nvSpPr>
            <p:spPr>
              <a:xfrm>
                <a:off x="14393497" y="22869974"/>
                <a:ext cx="40686" cy="71223"/>
              </a:xfrm>
              <a:custGeom>
                <a:avLst/>
                <a:gdLst>
                  <a:gd name="connsiteX0" fmla="*/ 50437 w 50437"/>
                  <a:gd name="connsiteY0" fmla="*/ 0 h 67990"/>
                  <a:gd name="connsiteX1" fmla="*/ 31387 w 50437"/>
                  <a:gd name="connsiteY1" fmla="*/ 19050 h 67990"/>
                  <a:gd name="connsiteX2" fmla="*/ 44087 w 50437"/>
                  <a:gd name="connsiteY2" fmla="*/ 38100 h 67990"/>
                  <a:gd name="connsiteX3" fmla="*/ 12337 w 50437"/>
                  <a:gd name="connsiteY3" fmla="*/ 44450 h 67990"/>
                  <a:gd name="connsiteX4" fmla="*/ 18687 w 50437"/>
                  <a:gd name="connsiteY4" fmla="*/ 57150 h 67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437" h="67990">
                    <a:moveTo>
                      <a:pt x="50437" y="0"/>
                    </a:moveTo>
                    <a:cubicBezTo>
                      <a:pt x="44087" y="6350"/>
                      <a:pt x="32863" y="10192"/>
                      <a:pt x="31387" y="19050"/>
                    </a:cubicBezTo>
                    <a:cubicBezTo>
                      <a:pt x="30132" y="26578"/>
                      <a:pt x="48666" y="31995"/>
                      <a:pt x="44087" y="38100"/>
                    </a:cubicBezTo>
                    <a:cubicBezTo>
                      <a:pt x="37611" y="46734"/>
                      <a:pt x="22920" y="42333"/>
                      <a:pt x="12337" y="44450"/>
                    </a:cubicBezTo>
                    <a:cubicBezTo>
                      <a:pt x="4490" y="67990"/>
                      <a:pt x="0" y="66493"/>
                      <a:pt x="18687" y="571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5" name="Freeform 638"/>
              <p:cNvSpPr/>
              <p:nvPr/>
            </p:nvSpPr>
            <p:spPr>
              <a:xfrm>
                <a:off x="14505380" y="22900500"/>
                <a:ext cx="30517" cy="50868"/>
              </a:xfrm>
              <a:custGeom>
                <a:avLst/>
                <a:gdLst>
                  <a:gd name="connsiteX0" fmla="*/ 0 w 38100"/>
                  <a:gd name="connsiteY0" fmla="*/ 0 h 50800"/>
                  <a:gd name="connsiteX1" fmla="*/ 38100 w 38100"/>
                  <a:gd name="connsiteY1" fmla="*/ 19050 h 50800"/>
                  <a:gd name="connsiteX2" fmla="*/ 19050 w 38100"/>
                  <a:gd name="connsiteY2" fmla="*/ 25400 h 50800"/>
                  <a:gd name="connsiteX3" fmla="*/ 19050 w 38100"/>
                  <a:gd name="connsiteY3" fmla="*/ 50800 h 50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50800">
                    <a:moveTo>
                      <a:pt x="0" y="0"/>
                    </a:moveTo>
                    <a:cubicBezTo>
                      <a:pt x="4698" y="1566"/>
                      <a:pt x="38100" y="10844"/>
                      <a:pt x="38100" y="19050"/>
                    </a:cubicBezTo>
                    <a:cubicBezTo>
                      <a:pt x="38100" y="25743"/>
                      <a:pt x="25400" y="23283"/>
                      <a:pt x="19050" y="25400"/>
                    </a:cubicBezTo>
                    <a:cubicBezTo>
                      <a:pt x="11753" y="47290"/>
                      <a:pt x="7967" y="39717"/>
                      <a:pt x="19050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6" name="Freeform 639"/>
              <p:cNvSpPr/>
              <p:nvPr/>
            </p:nvSpPr>
            <p:spPr>
              <a:xfrm>
                <a:off x="14596925" y="22900500"/>
                <a:ext cx="71197" cy="81394"/>
              </a:xfrm>
              <a:custGeom>
                <a:avLst/>
                <a:gdLst>
                  <a:gd name="connsiteX0" fmla="*/ 0 w 76200"/>
                  <a:gd name="connsiteY0" fmla="*/ 0 h 82550"/>
                  <a:gd name="connsiteX1" fmla="*/ 6350 w 76200"/>
                  <a:gd name="connsiteY1" fmla="*/ 57150 h 82550"/>
                  <a:gd name="connsiteX2" fmla="*/ 57150 w 76200"/>
                  <a:gd name="connsiteY2" fmla="*/ 82550 h 82550"/>
                  <a:gd name="connsiteX3" fmla="*/ 76200 w 76200"/>
                  <a:gd name="connsiteY3" fmla="*/ 7620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200" h="82550">
                    <a:moveTo>
                      <a:pt x="0" y="0"/>
                    </a:moveTo>
                    <a:cubicBezTo>
                      <a:pt x="14817" y="44450"/>
                      <a:pt x="16933" y="25400"/>
                      <a:pt x="6350" y="57150"/>
                    </a:cubicBezTo>
                    <a:cubicBezTo>
                      <a:pt x="26283" y="77083"/>
                      <a:pt x="24705" y="82550"/>
                      <a:pt x="57150" y="82550"/>
                    </a:cubicBezTo>
                    <a:cubicBezTo>
                      <a:pt x="63843" y="82550"/>
                      <a:pt x="76200" y="76200"/>
                      <a:pt x="76200" y="762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7" name="Freeform 640"/>
              <p:cNvSpPr/>
              <p:nvPr/>
            </p:nvSpPr>
            <p:spPr>
              <a:xfrm>
                <a:off x="14495211" y="22442657"/>
                <a:ext cx="30511" cy="71223"/>
              </a:xfrm>
              <a:custGeom>
                <a:avLst/>
                <a:gdLst>
                  <a:gd name="connsiteX0" fmla="*/ 7450 w 26500"/>
                  <a:gd name="connsiteY0" fmla="*/ 65393 h 65393"/>
                  <a:gd name="connsiteX1" fmla="*/ 1100 w 26500"/>
                  <a:gd name="connsiteY1" fmla="*/ 46343 h 65393"/>
                  <a:gd name="connsiteX2" fmla="*/ 13800 w 26500"/>
                  <a:gd name="connsiteY2" fmla="*/ 27293 h 65393"/>
                  <a:gd name="connsiteX3" fmla="*/ 20150 w 26500"/>
                  <a:gd name="connsiteY3" fmla="*/ 1893 h 65393"/>
                  <a:gd name="connsiteX4" fmla="*/ 26500 w 26500"/>
                  <a:gd name="connsiteY4" fmla="*/ 1893 h 65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500" h="65393">
                    <a:moveTo>
                      <a:pt x="7450" y="65393"/>
                    </a:moveTo>
                    <a:cubicBezTo>
                      <a:pt x="5333" y="59043"/>
                      <a:pt x="0" y="52945"/>
                      <a:pt x="1100" y="46343"/>
                    </a:cubicBezTo>
                    <a:cubicBezTo>
                      <a:pt x="2355" y="38815"/>
                      <a:pt x="10794" y="34308"/>
                      <a:pt x="13800" y="27293"/>
                    </a:cubicBezTo>
                    <a:cubicBezTo>
                      <a:pt x="17238" y="19271"/>
                      <a:pt x="16247" y="9699"/>
                      <a:pt x="20150" y="1893"/>
                    </a:cubicBezTo>
                    <a:cubicBezTo>
                      <a:pt x="21097" y="0"/>
                      <a:pt x="24383" y="1893"/>
                      <a:pt x="26500" y="1893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8" name="Freeform 641"/>
              <p:cNvSpPr/>
              <p:nvPr/>
            </p:nvSpPr>
            <p:spPr>
              <a:xfrm>
                <a:off x="14596925" y="22432486"/>
                <a:ext cx="91539" cy="81394"/>
              </a:xfrm>
              <a:custGeom>
                <a:avLst/>
                <a:gdLst>
                  <a:gd name="connsiteX0" fmla="*/ 26649 w 82145"/>
                  <a:gd name="connsiteY0" fmla="*/ 76200 h 76200"/>
                  <a:gd name="connsiteX1" fmla="*/ 32999 w 82145"/>
                  <a:gd name="connsiteY1" fmla="*/ 57150 h 76200"/>
                  <a:gd name="connsiteX2" fmla="*/ 64749 w 82145"/>
                  <a:gd name="connsiteY2" fmla="*/ 44450 h 76200"/>
                  <a:gd name="connsiteX3" fmla="*/ 77449 w 82145"/>
                  <a:gd name="connsiteY3" fmla="*/ 0 h 76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145" h="76200">
                    <a:moveTo>
                      <a:pt x="26649" y="76200"/>
                    </a:moveTo>
                    <a:cubicBezTo>
                      <a:pt x="28766" y="69850"/>
                      <a:pt x="32999" y="63843"/>
                      <a:pt x="32999" y="57150"/>
                    </a:cubicBezTo>
                    <a:cubicBezTo>
                      <a:pt x="32999" y="27622"/>
                      <a:pt x="0" y="33659"/>
                      <a:pt x="64749" y="44450"/>
                    </a:cubicBezTo>
                    <a:cubicBezTo>
                      <a:pt x="82145" y="18355"/>
                      <a:pt x="77449" y="33032"/>
                      <a:pt x="77449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20512" name="Group 635"/>
            <p:cNvGrpSpPr>
              <a:grpSpLocks/>
            </p:cNvGrpSpPr>
            <p:nvPr/>
          </p:nvGrpSpPr>
          <p:grpSpPr bwMode="auto">
            <a:xfrm>
              <a:off x="5183881" y="2489873"/>
              <a:ext cx="104468" cy="105526"/>
              <a:chOff x="14261548" y="22402800"/>
              <a:chExt cx="572052" cy="577850"/>
            </a:xfrm>
          </p:grpSpPr>
          <p:pic>
            <p:nvPicPr>
              <p:cNvPr id="619" name="Picture 2455" descr="C:\Documents and Settings\Chelsea\My Documents\research\Winter 2008\gordon conference\Au NP.JPG"/>
              <p:cNvPicPr>
                <a:picLocks noChangeAspect="1" noChangeArrowheads="1"/>
              </p:cNvPicPr>
              <p:nvPr/>
            </p:nvPicPr>
            <p:blipFill>
              <a:blip r:embed="rId5" cstate="screen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prstClr val="black"/>
                  <a:srgbClr val="D9C3A5">
                    <a:tint val="50000"/>
                    <a:satMod val="180000"/>
                  </a:srgb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25600" y="22479000"/>
                <a:ext cx="457200" cy="460040"/>
              </a:xfrm>
              <a:prstGeom prst="rect">
                <a:avLst/>
              </a:prstGeom>
              <a:noFill/>
              <a:scene3d>
                <a:camera prst="orthographicFront"/>
                <a:lightRig rig="contrasting" dir="t"/>
              </a:scene3d>
              <a:sp3d prstMaterial="powder">
                <a:extrusionClr>
                  <a:srgbClr val="FFC000"/>
                </a:extrusionClr>
                <a:contourClr>
                  <a:schemeClr val="bg1"/>
                </a:contourClr>
              </a:sp3d>
            </p:spPr>
          </p:pic>
          <p:sp>
            <p:nvSpPr>
              <p:cNvPr id="620" name="Freeform 603"/>
              <p:cNvSpPr/>
              <p:nvPr/>
            </p:nvSpPr>
            <p:spPr>
              <a:xfrm>
                <a:off x="14675285" y="22478759"/>
                <a:ext cx="111882" cy="61045"/>
              </a:xfrm>
              <a:custGeom>
                <a:avLst/>
                <a:gdLst>
                  <a:gd name="connsiteX0" fmla="*/ 0 w 38100"/>
                  <a:gd name="connsiteY0" fmla="*/ 44450 h 44450"/>
                  <a:gd name="connsiteX1" fmla="*/ 19050 w 38100"/>
                  <a:gd name="connsiteY1" fmla="*/ 31750 h 44450"/>
                  <a:gd name="connsiteX2" fmla="*/ 38100 w 38100"/>
                  <a:gd name="connsiteY2" fmla="*/ 0 h 44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" h="44450">
                    <a:moveTo>
                      <a:pt x="0" y="44450"/>
                    </a:moveTo>
                    <a:cubicBezTo>
                      <a:pt x="6350" y="40217"/>
                      <a:pt x="13654" y="37146"/>
                      <a:pt x="19050" y="31750"/>
                    </a:cubicBezTo>
                    <a:cubicBezTo>
                      <a:pt x="26713" y="24087"/>
                      <a:pt x="33089" y="10022"/>
                      <a:pt x="3810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1" name="Freeform 604"/>
              <p:cNvSpPr/>
              <p:nvPr/>
            </p:nvSpPr>
            <p:spPr>
              <a:xfrm>
                <a:off x="14553228" y="22407543"/>
                <a:ext cx="81371" cy="101742"/>
              </a:xfrm>
              <a:custGeom>
                <a:avLst/>
                <a:gdLst>
                  <a:gd name="connsiteX0" fmla="*/ 10160 w 22860"/>
                  <a:gd name="connsiteY0" fmla="*/ 57150 h 57150"/>
                  <a:gd name="connsiteX1" fmla="*/ 10160 w 22860"/>
                  <a:gd name="connsiteY1" fmla="*/ 19050 h 57150"/>
                  <a:gd name="connsiteX2" fmla="*/ 22860 w 22860"/>
                  <a:gd name="connsiteY2" fmla="*/ 0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" h="57150">
                    <a:moveTo>
                      <a:pt x="10160" y="57150"/>
                    </a:moveTo>
                    <a:cubicBezTo>
                      <a:pt x="3387" y="36830"/>
                      <a:pt x="0" y="39370"/>
                      <a:pt x="10160" y="19050"/>
                    </a:cubicBezTo>
                    <a:cubicBezTo>
                      <a:pt x="13573" y="12224"/>
                      <a:pt x="22860" y="0"/>
                      <a:pt x="2286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2" name="Freeform 605"/>
              <p:cNvSpPr/>
              <p:nvPr/>
            </p:nvSpPr>
            <p:spPr>
              <a:xfrm>
                <a:off x="14329458" y="22549981"/>
                <a:ext cx="71197" cy="30519"/>
              </a:xfrm>
              <a:custGeom>
                <a:avLst/>
                <a:gdLst>
                  <a:gd name="connsiteX0" fmla="*/ 69850 w 69850"/>
                  <a:gd name="connsiteY0" fmla="*/ 18332 h 24682"/>
                  <a:gd name="connsiteX1" fmla="*/ 50800 w 69850"/>
                  <a:gd name="connsiteY1" fmla="*/ 5632 h 24682"/>
                  <a:gd name="connsiteX2" fmla="*/ 12700 w 69850"/>
                  <a:gd name="connsiteY2" fmla="*/ 24682 h 24682"/>
                  <a:gd name="connsiteX3" fmla="*/ 0 w 69850"/>
                  <a:gd name="connsiteY3" fmla="*/ 11982 h 24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24682">
                    <a:moveTo>
                      <a:pt x="69850" y="18332"/>
                    </a:moveTo>
                    <a:cubicBezTo>
                      <a:pt x="63500" y="14099"/>
                      <a:pt x="58328" y="6887"/>
                      <a:pt x="50800" y="5632"/>
                    </a:cubicBezTo>
                    <a:cubicBezTo>
                      <a:pt x="17010" y="0"/>
                      <a:pt x="45871" y="24682"/>
                      <a:pt x="12700" y="24682"/>
                    </a:cubicBezTo>
                    <a:cubicBezTo>
                      <a:pt x="6713" y="24682"/>
                      <a:pt x="4233" y="16215"/>
                      <a:pt x="0" y="11982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3" name="Freeform 606"/>
              <p:cNvSpPr/>
              <p:nvPr/>
            </p:nvSpPr>
            <p:spPr>
              <a:xfrm>
                <a:off x="14410829" y="22458410"/>
                <a:ext cx="61028" cy="71223"/>
              </a:xfrm>
              <a:custGeom>
                <a:avLst/>
                <a:gdLst>
                  <a:gd name="connsiteX0" fmla="*/ 63500 w 63500"/>
                  <a:gd name="connsiteY0" fmla="*/ 71926 h 71926"/>
                  <a:gd name="connsiteX1" fmla="*/ 25400 w 63500"/>
                  <a:gd name="connsiteY1" fmla="*/ 52876 h 71926"/>
                  <a:gd name="connsiteX2" fmla="*/ 12700 w 63500"/>
                  <a:gd name="connsiteY2" fmla="*/ 33826 h 71926"/>
                  <a:gd name="connsiteX3" fmla="*/ 0 w 63500"/>
                  <a:gd name="connsiteY3" fmla="*/ 2076 h 71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500" h="71926">
                    <a:moveTo>
                      <a:pt x="63500" y="71926"/>
                    </a:moveTo>
                    <a:cubicBezTo>
                      <a:pt x="48006" y="66761"/>
                      <a:pt x="37710" y="65186"/>
                      <a:pt x="25400" y="52876"/>
                    </a:cubicBezTo>
                    <a:cubicBezTo>
                      <a:pt x="20004" y="47480"/>
                      <a:pt x="16933" y="40176"/>
                      <a:pt x="12700" y="33826"/>
                    </a:cubicBezTo>
                    <a:cubicBezTo>
                      <a:pt x="5935" y="0"/>
                      <a:pt x="17143" y="2076"/>
                      <a:pt x="0" y="207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4" name="Freeform 607"/>
              <p:cNvSpPr/>
              <p:nvPr/>
            </p:nvSpPr>
            <p:spPr>
              <a:xfrm>
                <a:off x="14746482" y="22611027"/>
                <a:ext cx="91546" cy="40697"/>
              </a:xfrm>
              <a:custGeom>
                <a:avLst/>
                <a:gdLst>
                  <a:gd name="connsiteX0" fmla="*/ 0 w 88900"/>
                  <a:gd name="connsiteY0" fmla="*/ 38769 h 38769"/>
                  <a:gd name="connsiteX1" fmla="*/ 25400 w 88900"/>
                  <a:gd name="connsiteY1" fmla="*/ 26069 h 38769"/>
                  <a:gd name="connsiteX2" fmla="*/ 44450 w 88900"/>
                  <a:gd name="connsiteY2" fmla="*/ 13369 h 38769"/>
                  <a:gd name="connsiteX3" fmla="*/ 88900 w 88900"/>
                  <a:gd name="connsiteY3" fmla="*/ 669 h 387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900" h="38769">
                    <a:moveTo>
                      <a:pt x="0" y="38769"/>
                    </a:moveTo>
                    <a:cubicBezTo>
                      <a:pt x="8467" y="34536"/>
                      <a:pt x="17181" y="30765"/>
                      <a:pt x="25400" y="26069"/>
                    </a:cubicBezTo>
                    <a:cubicBezTo>
                      <a:pt x="32026" y="22283"/>
                      <a:pt x="37476" y="16469"/>
                      <a:pt x="44450" y="13369"/>
                    </a:cubicBezTo>
                    <a:cubicBezTo>
                      <a:pt x="74531" y="0"/>
                      <a:pt x="70748" y="669"/>
                      <a:pt x="88900" y="669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5" name="Freeform 608"/>
              <p:cNvSpPr/>
              <p:nvPr/>
            </p:nvSpPr>
            <p:spPr>
              <a:xfrm>
                <a:off x="14665110" y="22855208"/>
                <a:ext cx="40686" cy="91565"/>
              </a:xfrm>
              <a:custGeom>
                <a:avLst/>
                <a:gdLst>
                  <a:gd name="connsiteX0" fmla="*/ 13536 w 45286"/>
                  <a:gd name="connsiteY0" fmla="*/ 0 h 97875"/>
                  <a:gd name="connsiteX1" fmla="*/ 19886 w 45286"/>
                  <a:gd name="connsiteY1" fmla="*/ 50800 h 97875"/>
                  <a:gd name="connsiteX2" fmla="*/ 38936 w 45286"/>
                  <a:gd name="connsiteY2" fmla="*/ 57150 h 97875"/>
                  <a:gd name="connsiteX3" fmla="*/ 32586 w 45286"/>
                  <a:gd name="connsiteY3" fmla="*/ 95250 h 97875"/>
                  <a:gd name="connsiteX4" fmla="*/ 45286 w 45286"/>
                  <a:gd name="connsiteY4" fmla="*/ 88900 h 97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286" h="97875">
                    <a:moveTo>
                      <a:pt x="13536" y="0"/>
                    </a:moveTo>
                    <a:cubicBezTo>
                      <a:pt x="6342" y="21583"/>
                      <a:pt x="0" y="26936"/>
                      <a:pt x="19886" y="50800"/>
                    </a:cubicBezTo>
                    <a:cubicBezTo>
                      <a:pt x="24171" y="55942"/>
                      <a:pt x="32586" y="55033"/>
                      <a:pt x="38936" y="57150"/>
                    </a:cubicBezTo>
                    <a:cubicBezTo>
                      <a:pt x="33284" y="65629"/>
                      <a:pt x="14385" y="83116"/>
                      <a:pt x="32586" y="95250"/>
                    </a:cubicBezTo>
                    <a:cubicBezTo>
                      <a:pt x="36524" y="97875"/>
                      <a:pt x="41053" y="91017"/>
                      <a:pt x="45286" y="889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6" name="Freeform 609"/>
              <p:cNvSpPr/>
              <p:nvPr/>
            </p:nvSpPr>
            <p:spPr>
              <a:xfrm>
                <a:off x="14715971" y="22804333"/>
                <a:ext cx="71197" cy="81394"/>
              </a:xfrm>
              <a:custGeom>
                <a:avLst/>
                <a:gdLst>
                  <a:gd name="connsiteX0" fmla="*/ 16592 w 71468"/>
                  <a:gd name="connsiteY0" fmla="*/ 0 h 84521"/>
                  <a:gd name="connsiteX1" fmla="*/ 3892 w 71468"/>
                  <a:gd name="connsiteY1" fmla="*/ 63500 h 84521"/>
                  <a:gd name="connsiteX2" fmla="*/ 22942 w 71468"/>
                  <a:gd name="connsiteY2" fmla="*/ 76200 h 84521"/>
                  <a:gd name="connsiteX3" fmla="*/ 29292 w 71468"/>
                  <a:gd name="connsiteY3" fmla="*/ 57150 h 84521"/>
                  <a:gd name="connsiteX4" fmla="*/ 61042 w 71468"/>
                  <a:gd name="connsiteY4" fmla="*/ 50800 h 845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468" h="84521">
                    <a:moveTo>
                      <a:pt x="16592" y="0"/>
                    </a:moveTo>
                    <a:cubicBezTo>
                      <a:pt x="10512" y="18239"/>
                      <a:pt x="0" y="45988"/>
                      <a:pt x="3892" y="63500"/>
                    </a:cubicBezTo>
                    <a:cubicBezTo>
                      <a:pt x="5548" y="70950"/>
                      <a:pt x="16592" y="71967"/>
                      <a:pt x="22942" y="76200"/>
                    </a:cubicBezTo>
                    <a:cubicBezTo>
                      <a:pt x="25059" y="69850"/>
                      <a:pt x="23077" y="59636"/>
                      <a:pt x="29292" y="57150"/>
                    </a:cubicBezTo>
                    <a:cubicBezTo>
                      <a:pt x="71468" y="40280"/>
                      <a:pt x="44181" y="84521"/>
                      <a:pt x="61042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7" name="Freeform 610"/>
              <p:cNvSpPr/>
              <p:nvPr/>
            </p:nvSpPr>
            <p:spPr>
              <a:xfrm>
                <a:off x="14746482" y="22763637"/>
                <a:ext cx="61028" cy="91571"/>
              </a:xfrm>
              <a:custGeom>
                <a:avLst/>
                <a:gdLst>
                  <a:gd name="connsiteX0" fmla="*/ 0 w 57150"/>
                  <a:gd name="connsiteY0" fmla="*/ 0 h 89852"/>
                  <a:gd name="connsiteX1" fmla="*/ 19050 w 57150"/>
                  <a:gd name="connsiteY1" fmla="*/ 12700 h 89852"/>
                  <a:gd name="connsiteX2" fmla="*/ 38100 w 57150"/>
                  <a:gd name="connsiteY2" fmla="*/ 19050 h 89852"/>
                  <a:gd name="connsiteX3" fmla="*/ 25400 w 57150"/>
                  <a:gd name="connsiteY3" fmla="*/ 38100 h 89852"/>
                  <a:gd name="connsiteX4" fmla="*/ 57150 w 57150"/>
                  <a:gd name="connsiteY4" fmla="*/ 63500 h 89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150" h="89852">
                    <a:moveTo>
                      <a:pt x="0" y="0"/>
                    </a:moveTo>
                    <a:cubicBezTo>
                      <a:pt x="6350" y="4233"/>
                      <a:pt x="12224" y="9287"/>
                      <a:pt x="19050" y="12700"/>
                    </a:cubicBezTo>
                    <a:cubicBezTo>
                      <a:pt x="25037" y="15693"/>
                      <a:pt x="36477" y="12556"/>
                      <a:pt x="38100" y="19050"/>
                    </a:cubicBezTo>
                    <a:cubicBezTo>
                      <a:pt x="39951" y="26454"/>
                      <a:pt x="29633" y="31750"/>
                      <a:pt x="25400" y="38100"/>
                    </a:cubicBezTo>
                    <a:cubicBezTo>
                      <a:pt x="53425" y="80138"/>
                      <a:pt x="43974" y="89852"/>
                      <a:pt x="57150" y="635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8" name="Freeform 611"/>
              <p:cNvSpPr/>
              <p:nvPr/>
            </p:nvSpPr>
            <p:spPr>
              <a:xfrm>
                <a:off x="14756656" y="22702591"/>
                <a:ext cx="71197" cy="40697"/>
              </a:xfrm>
              <a:custGeom>
                <a:avLst/>
                <a:gdLst>
                  <a:gd name="connsiteX0" fmla="*/ 0 w 63500"/>
                  <a:gd name="connsiteY0" fmla="*/ 1761 h 39861"/>
                  <a:gd name="connsiteX1" fmla="*/ 12700 w 63500"/>
                  <a:gd name="connsiteY1" fmla="*/ 33511 h 39861"/>
                  <a:gd name="connsiteX2" fmla="*/ 19050 w 63500"/>
                  <a:gd name="connsiteY2" fmla="*/ 14461 h 39861"/>
                  <a:gd name="connsiteX3" fmla="*/ 38100 w 63500"/>
                  <a:gd name="connsiteY3" fmla="*/ 39861 h 39861"/>
                  <a:gd name="connsiteX4" fmla="*/ 50800 w 63500"/>
                  <a:gd name="connsiteY4" fmla="*/ 20811 h 39861"/>
                  <a:gd name="connsiteX5" fmla="*/ 57150 w 63500"/>
                  <a:gd name="connsiteY5" fmla="*/ 1761 h 39861"/>
                  <a:gd name="connsiteX6" fmla="*/ 63500 w 63500"/>
                  <a:gd name="connsiteY6" fmla="*/ 1761 h 398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3500" h="39861">
                    <a:moveTo>
                      <a:pt x="0" y="1761"/>
                    </a:moveTo>
                    <a:cubicBezTo>
                      <a:pt x="4233" y="12344"/>
                      <a:pt x="3216" y="27188"/>
                      <a:pt x="12700" y="33511"/>
                    </a:cubicBezTo>
                    <a:cubicBezTo>
                      <a:pt x="18269" y="37224"/>
                      <a:pt x="12556" y="12838"/>
                      <a:pt x="19050" y="14461"/>
                    </a:cubicBezTo>
                    <a:cubicBezTo>
                      <a:pt x="29317" y="17028"/>
                      <a:pt x="31750" y="31394"/>
                      <a:pt x="38100" y="39861"/>
                    </a:cubicBezTo>
                    <a:cubicBezTo>
                      <a:pt x="42333" y="33511"/>
                      <a:pt x="47387" y="27637"/>
                      <a:pt x="50800" y="20811"/>
                    </a:cubicBezTo>
                    <a:cubicBezTo>
                      <a:pt x="53793" y="14824"/>
                      <a:pt x="53437" y="7330"/>
                      <a:pt x="57150" y="1761"/>
                    </a:cubicBezTo>
                    <a:cubicBezTo>
                      <a:pt x="58324" y="0"/>
                      <a:pt x="61383" y="1761"/>
                      <a:pt x="63500" y="176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9" name="Freeform 612"/>
              <p:cNvSpPr/>
              <p:nvPr/>
            </p:nvSpPr>
            <p:spPr>
              <a:xfrm>
                <a:off x="14715971" y="22560152"/>
                <a:ext cx="71197" cy="71223"/>
              </a:xfrm>
              <a:custGeom>
                <a:avLst/>
                <a:gdLst>
                  <a:gd name="connsiteX0" fmla="*/ 3515 w 73365"/>
                  <a:gd name="connsiteY0" fmla="*/ 31750 h 76964"/>
                  <a:gd name="connsiteX1" fmla="*/ 16215 w 73365"/>
                  <a:gd name="connsiteY1" fmla="*/ 6350 h 76964"/>
                  <a:gd name="connsiteX2" fmla="*/ 35265 w 73365"/>
                  <a:gd name="connsiteY2" fmla="*/ 12700 h 76964"/>
                  <a:gd name="connsiteX3" fmla="*/ 60665 w 73365"/>
                  <a:gd name="connsiteY3" fmla="*/ 19050 h 76964"/>
                  <a:gd name="connsiteX4" fmla="*/ 73365 w 73365"/>
                  <a:gd name="connsiteY4" fmla="*/ 0 h 76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365" h="76964">
                    <a:moveTo>
                      <a:pt x="3515" y="31750"/>
                    </a:moveTo>
                    <a:cubicBezTo>
                      <a:pt x="18586" y="76964"/>
                      <a:pt x="0" y="30672"/>
                      <a:pt x="16215" y="6350"/>
                    </a:cubicBezTo>
                    <a:cubicBezTo>
                      <a:pt x="19928" y="781"/>
                      <a:pt x="28829" y="10861"/>
                      <a:pt x="35265" y="12700"/>
                    </a:cubicBezTo>
                    <a:cubicBezTo>
                      <a:pt x="43656" y="15098"/>
                      <a:pt x="52198" y="16933"/>
                      <a:pt x="60665" y="19050"/>
                    </a:cubicBezTo>
                    <a:lnTo>
                      <a:pt x="73365" y="0"/>
                    </a:ln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0" name="Freeform 613"/>
              <p:cNvSpPr/>
              <p:nvPr/>
            </p:nvSpPr>
            <p:spPr>
              <a:xfrm>
                <a:off x="14258255" y="22600849"/>
                <a:ext cx="91546" cy="71223"/>
              </a:xfrm>
              <a:custGeom>
                <a:avLst/>
                <a:gdLst>
                  <a:gd name="connsiteX0" fmla="*/ 89452 w 89452"/>
                  <a:gd name="connsiteY0" fmla="*/ 45701 h 73177"/>
                  <a:gd name="connsiteX1" fmla="*/ 13252 w 89452"/>
                  <a:gd name="connsiteY1" fmla="*/ 1251 h 73177"/>
                  <a:gd name="connsiteX2" fmla="*/ 25952 w 89452"/>
                  <a:gd name="connsiteY2" fmla="*/ 39351 h 73177"/>
                  <a:gd name="connsiteX3" fmla="*/ 38652 w 89452"/>
                  <a:gd name="connsiteY3" fmla="*/ 71101 h 73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452" h="73177">
                    <a:moveTo>
                      <a:pt x="89452" y="45701"/>
                    </a:moveTo>
                    <a:cubicBezTo>
                      <a:pt x="71552" y="33768"/>
                      <a:pt x="22012" y="0"/>
                      <a:pt x="13252" y="1251"/>
                    </a:cubicBezTo>
                    <a:cubicBezTo>
                      <a:pt x="0" y="3144"/>
                      <a:pt x="21719" y="26651"/>
                      <a:pt x="25952" y="39351"/>
                    </a:cubicBezTo>
                    <a:cubicBezTo>
                      <a:pt x="37227" y="73177"/>
                      <a:pt x="20625" y="71101"/>
                      <a:pt x="38652" y="7110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1" name="Freeform 614"/>
              <p:cNvSpPr/>
              <p:nvPr/>
            </p:nvSpPr>
            <p:spPr>
              <a:xfrm>
                <a:off x="14278597" y="22682243"/>
                <a:ext cx="81371" cy="40697"/>
              </a:xfrm>
              <a:custGeom>
                <a:avLst/>
                <a:gdLst>
                  <a:gd name="connsiteX0" fmla="*/ 68784 w 78861"/>
                  <a:gd name="connsiteY0" fmla="*/ 30876 h 49926"/>
                  <a:gd name="connsiteX1" fmla="*/ 24334 w 78861"/>
                  <a:gd name="connsiteY1" fmla="*/ 24526 h 49926"/>
                  <a:gd name="connsiteX2" fmla="*/ 24334 w 78861"/>
                  <a:gd name="connsiteY2" fmla="*/ 18176 h 49926"/>
                  <a:gd name="connsiteX3" fmla="*/ 5284 w 78861"/>
                  <a:gd name="connsiteY3" fmla="*/ 49926 h 49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861" h="49926">
                    <a:moveTo>
                      <a:pt x="68784" y="30876"/>
                    </a:moveTo>
                    <a:cubicBezTo>
                      <a:pt x="53967" y="28759"/>
                      <a:pt x="36308" y="33506"/>
                      <a:pt x="24334" y="24526"/>
                    </a:cubicBezTo>
                    <a:cubicBezTo>
                      <a:pt x="16759" y="18845"/>
                      <a:pt x="78861" y="0"/>
                      <a:pt x="24334" y="18176"/>
                    </a:cubicBezTo>
                    <a:cubicBezTo>
                      <a:pt x="0" y="34398"/>
                      <a:pt x="5284" y="23244"/>
                      <a:pt x="5284" y="4992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2" name="Freeform 615"/>
              <p:cNvSpPr/>
              <p:nvPr/>
            </p:nvSpPr>
            <p:spPr>
              <a:xfrm>
                <a:off x="14278597" y="22743288"/>
                <a:ext cx="71203" cy="50874"/>
              </a:xfrm>
              <a:custGeom>
                <a:avLst/>
                <a:gdLst>
                  <a:gd name="connsiteX0" fmla="*/ 69850 w 69850"/>
                  <a:gd name="connsiteY0" fmla="*/ 25400 h 58432"/>
                  <a:gd name="connsiteX1" fmla="*/ 63500 w 69850"/>
                  <a:gd name="connsiteY1" fmla="*/ 44450 h 58432"/>
                  <a:gd name="connsiteX2" fmla="*/ 19050 w 69850"/>
                  <a:gd name="connsiteY2" fmla="*/ 0 h 58432"/>
                  <a:gd name="connsiteX3" fmla="*/ 0 w 69850"/>
                  <a:gd name="connsiteY3" fmla="*/ 44450 h 58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58432">
                    <a:moveTo>
                      <a:pt x="69850" y="25400"/>
                    </a:moveTo>
                    <a:cubicBezTo>
                      <a:pt x="67733" y="31750"/>
                      <a:pt x="69487" y="47443"/>
                      <a:pt x="63500" y="44450"/>
                    </a:cubicBezTo>
                    <a:cubicBezTo>
                      <a:pt x="44758" y="35079"/>
                      <a:pt x="19050" y="0"/>
                      <a:pt x="19050" y="0"/>
                    </a:cubicBezTo>
                    <a:cubicBezTo>
                      <a:pt x="12113" y="55496"/>
                      <a:pt x="27964" y="58432"/>
                      <a:pt x="0" y="444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3" name="Freeform 616"/>
              <p:cNvSpPr/>
              <p:nvPr/>
            </p:nvSpPr>
            <p:spPr>
              <a:xfrm>
                <a:off x="14288772" y="22834859"/>
                <a:ext cx="111882" cy="81394"/>
              </a:xfrm>
              <a:custGeom>
                <a:avLst/>
                <a:gdLst>
                  <a:gd name="connsiteX0" fmla="*/ 114300 w 114300"/>
                  <a:gd name="connsiteY0" fmla="*/ 0 h 82550"/>
                  <a:gd name="connsiteX1" fmla="*/ 76200 w 114300"/>
                  <a:gd name="connsiteY1" fmla="*/ 44450 h 82550"/>
                  <a:gd name="connsiteX2" fmla="*/ 44450 w 114300"/>
                  <a:gd name="connsiteY2" fmla="*/ 50800 h 82550"/>
                  <a:gd name="connsiteX3" fmla="*/ 19050 w 114300"/>
                  <a:gd name="connsiteY3" fmla="*/ 76200 h 82550"/>
                  <a:gd name="connsiteX4" fmla="*/ 0 w 114300"/>
                  <a:gd name="connsiteY4" fmla="*/ 82550 h 82550"/>
                  <a:gd name="connsiteX5" fmla="*/ 19050 w 114300"/>
                  <a:gd name="connsiteY5" fmla="*/ 69850 h 82550"/>
                  <a:gd name="connsiteX6" fmla="*/ 38100 w 114300"/>
                  <a:gd name="connsiteY6" fmla="*/ 63500 h 82550"/>
                  <a:gd name="connsiteX7" fmla="*/ 44450 w 114300"/>
                  <a:gd name="connsiteY7" fmla="*/ 38100 h 82550"/>
                  <a:gd name="connsiteX8" fmla="*/ 44450 w 114300"/>
                  <a:gd name="connsiteY8" fmla="*/ 635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" h="82550">
                    <a:moveTo>
                      <a:pt x="114300" y="0"/>
                    </a:moveTo>
                    <a:cubicBezTo>
                      <a:pt x="56674" y="28813"/>
                      <a:pt x="52998" y="9648"/>
                      <a:pt x="76200" y="44450"/>
                    </a:cubicBezTo>
                    <a:cubicBezTo>
                      <a:pt x="65617" y="46567"/>
                      <a:pt x="53885" y="45558"/>
                      <a:pt x="44450" y="50800"/>
                    </a:cubicBezTo>
                    <a:cubicBezTo>
                      <a:pt x="33983" y="56615"/>
                      <a:pt x="28793" y="69240"/>
                      <a:pt x="19050" y="76200"/>
                    </a:cubicBezTo>
                    <a:cubicBezTo>
                      <a:pt x="13603" y="80091"/>
                      <a:pt x="6350" y="80433"/>
                      <a:pt x="0" y="82550"/>
                    </a:cubicBezTo>
                    <a:cubicBezTo>
                      <a:pt x="6350" y="78317"/>
                      <a:pt x="12224" y="73263"/>
                      <a:pt x="19050" y="69850"/>
                    </a:cubicBezTo>
                    <a:cubicBezTo>
                      <a:pt x="25037" y="66857"/>
                      <a:pt x="33919" y="68727"/>
                      <a:pt x="38100" y="63500"/>
                    </a:cubicBezTo>
                    <a:cubicBezTo>
                      <a:pt x="43552" y="56685"/>
                      <a:pt x="42333" y="46567"/>
                      <a:pt x="44450" y="38100"/>
                    </a:cubicBezTo>
                    <a:cubicBezTo>
                      <a:pt x="36603" y="14560"/>
                      <a:pt x="35107" y="25037"/>
                      <a:pt x="44450" y="63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4" name="Freeform 617"/>
              <p:cNvSpPr/>
              <p:nvPr/>
            </p:nvSpPr>
            <p:spPr>
              <a:xfrm>
                <a:off x="14390486" y="22875556"/>
                <a:ext cx="50854" cy="61045"/>
              </a:xfrm>
              <a:custGeom>
                <a:avLst/>
                <a:gdLst>
                  <a:gd name="connsiteX0" fmla="*/ 50437 w 50437"/>
                  <a:gd name="connsiteY0" fmla="*/ 0 h 67990"/>
                  <a:gd name="connsiteX1" fmla="*/ 31387 w 50437"/>
                  <a:gd name="connsiteY1" fmla="*/ 19050 h 67990"/>
                  <a:gd name="connsiteX2" fmla="*/ 44087 w 50437"/>
                  <a:gd name="connsiteY2" fmla="*/ 38100 h 67990"/>
                  <a:gd name="connsiteX3" fmla="*/ 12337 w 50437"/>
                  <a:gd name="connsiteY3" fmla="*/ 44450 h 67990"/>
                  <a:gd name="connsiteX4" fmla="*/ 18687 w 50437"/>
                  <a:gd name="connsiteY4" fmla="*/ 57150 h 67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437" h="67990">
                    <a:moveTo>
                      <a:pt x="50437" y="0"/>
                    </a:moveTo>
                    <a:cubicBezTo>
                      <a:pt x="44087" y="6350"/>
                      <a:pt x="32863" y="10192"/>
                      <a:pt x="31387" y="19050"/>
                    </a:cubicBezTo>
                    <a:cubicBezTo>
                      <a:pt x="30132" y="26578"/>
                      <a:pt x="48666" y="31995"/>
                      <a:pt x="44087" y="38100"/>
                    </a:cubicBezTo>
                    <a:cubicBezTo>
                      <a:pt x="37611" y="46734"/>
                      <a:pt x="22920" y="42333"/>
                      <a:pt x="12337" y="44450"/>
                    </a:cubicBezTo>
                    <a:cubicBezTo>
                      <a:pt x="4490" y="67990"/>
                      <a:pt x="0" y="66493"/>
                      <a:pt x="18687" y="571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5" name="Freeform 618"/>
              <p:cNvSpPr/>
              <p:nvPr/>
            </p:nvSpPr>
            <p:spPr>
              <a:xfrm>
                <a:off x="14502368" y="22906075"/>
                <a:ext cx="40686" cy="50874"/>
              </a:xfrm>
              <a:custGeom>
                <a:avLst/>
                <a:gdLst>
                  <a:gd name="connsiteX0" fmla="*/ 0 w 38100"/>
                  <a:gd name="connsiteY0" fmla="*/ 0 h 50800"/>
                  <a:gd name="connsiteX1" fmla="*/ 38100 w 38100"/>
                  <a:gd name="connsiteY1" fmla="*/ 19050 h 50800"/>
                  <a:gd name="connsiteX2" fmla="*/ 19050 w 38100"/>
                  <a:gd name="connsiteY2" fmla="*/ 25400 h 50800"/>
                  <a:gd name="connsiteX3" fmla="*/ 19050 w 38100"/>
                  <a:gd name="connsiteY3" fmla="*/ 50800 h 50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50800">
                    <a:moveTo>
                      <a:pt x="0" y="0"/>
                    </a:moveTo>
                    <a:cubicBezTo>
                      <a:pt x="4698" y="1566"/>
                      <a:pt x="38100" y="10844"/>
                      <a:pt x="38100" y="19050"/>
                    </a:cubicBezTo>
                    <a:cubicBezTo>
                      <a:pt x="38100" y="25743"/>
                      <a:pt x="25400" y="23283"/>
                      <a:pt x="19050" y="25400"/>
                    </a:cubicBezTo>
                    <a:cubicBezTo>
                      <a:pt x="11753" y="47290"/>
                      <a:pt x="7967" y="39717"/>
                      <a:pt x="19050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6" name="Freeform 619"/>
              <p:cNvSpPr/>
              <p:nvPr/>
            </p:nvSpPr>
            <p:spPr>
              <a:xfrm>
                <a:off x="14604082" y="22895904"/>
                <a:ext cx="71203" cy="81394"/>
              </a:xfrm>
              <a:custGeom>
                <a:avLst/>
                <a:gdLst>
                  <a:gd name="connsiteX0" fmla="*/ 0 w 76200"/>
                  <a:gd name="connsiteY0" fmla="*/ 0 h 82550"/>
                  <a:gd name="connsiteX1" fmla="*/ 6350 w 76200"/>
                  <a:gd name="connsiteY1" fmla="*/ 57150 h 82550"/>
                  <a:gd name="connsiteX2" fmla="*/ 57150 w 76200"/>
                  <a:gd name="connsiteY2" fmla="*/ 82550 h 82550"/>
                  <a:gd name="connsiteX3" fmla="*/ 76200 w 76200"/>
                  <a:gd name="connsiteY3" fmla="*/ 7620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200" h="82550">
                    <a:moveTo>
                      <a:pt x="0" y="0"/>
                    </a:moveTo>
                    <a:cubicBezTo>
                      <a:pt x="14817" y="44450"/>
                      <a:pt x="16933" y="25400"/>
                      <a:pt x="6350" y="57150"/>
                    </a:cubicBezTo>
                    <a:cubicBezTo>
                      <a:pt x="26283" y="77083"/>
                      <a:pt x="24705" y="82550"/>
                      <a:pt x="57150" y="82550"/>
                    </a:cubicBezTo>
                    <a:cubicBezTo>
                      <a:pt x="63843" y="82550"/>
                      <a:pt x="76200" y="76200"/>
                      <a:pt x="76200" y="762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7" name="Freeform 620"/>
              <p:cNvSpPr/>
              <p:nvPr/>
            </p:nvSpPr>
            <p:spPr>
              <a:xfrm>
                <a:off x="14492200" y="22448239"/>
                <a:ext cx="30511" cy="61045"/>
              </a:xfrm>
              <a:custGeom>
                <a:avLst/>
                <a:gdLst>
                  <a:gd name="connsiteX0" fmla="*/ 7450 w 26500"/>
                  <a:gd name="connsiteY0" fmla="*/ 65393 h 65393"/>
                  <a:gd name="connsiteX1" fmla="*/ 1100 w 26500"/>
                  <a:gd name="connsiteY1" fmla="*/ 46343 h 65393"/>
                  <a:gd name="connsiteX2" fmla="*/ 13800 w 26500"/>
                  <a:gd name="connsiteY2" fmla="*/ 27293 h 65393"/>
                  <a:gd name="connsiteX3" fmla="*/ 20150 w 26500"/>
                  <a:gd name="connsiteY3" fmla="*/ 1893 h 65393"/>
                  <a:gd name="connsiteX4" fmla="*/ 26500 w 26500"/>
                  <a:gd name="connsiteY4" fmla="*/ 1893 h 65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500" h="65393">
                    <a:moveTo>
                      <a:pt x="7450" y="65393"/>
                    </a:moveTo>
                    <a:cubicBezTo>
                      <a:pt x="5333" y="59043"/>
                      <a:pt x="0" y="52945"/>
                      <a:pt x="1100" y="46343"/>
                    </a:cubicBezTo>
                    <a:cubicBezTo>
                      <a:pt x="2355" y="38815"/>
                      <a:pt x="10794" y="34308"/>
                      <a:pt x="13800" y="27293"/>
                    </a:cubicBezTo>
                    <a:cubicBezTo>
                      <a:pt x="17238" y="19271"/>
                      <a:pt x="16247" y="9699"/>
                      <a:pt x="20150" y="1893"/>
                    </a:cubicBezTo>
                    <a:cubicBezTo>
                      <a:pt x="21097" y="0"/>
                      <a:pt x="24383" y="1893"/>
                      <a:pt x="26500" y="1893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8" name="Freeform 621"/>
              <p:cNvSpPr/>
              <p:nvPr/>
            </p:nvSpPr>
            <p:spPr>
              <a:xfrm>
                <a:off x="14604082" y="22438062"/>
                <a:ext cx="81371" cy="71223"/>
              </a:xfrm>
              <a:custGeom>
                <a:avLst/>
                <a:gdLst>
                  <a:gd name="connsiteX0" fmla="*/ 26649 w 82145"/>
                  <a:gd name="connsiteY0" fmla="*/ 76200 h 76200"/>
                  <a:gd name="connsiteX1" fmla="*/ 32999 w 82145"/>
                  <a:gd name="connsiteY1" fmla="*/ 57150 h 76200"/>
                  <a:gd name="connsiteX2" fmla="*/ 64749 w 82145"/>
                  <a:gd name="connsiteY2" fmla="*/ 44450 h 76200"/>
                  <a:gd name="connsiteX3" fmla="*/ 77449 w 82145"/>
                  <a:gd name="connsiteY3" fmla="*/ 0 h 76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145" h="76200">
                    <a:moveTo>
                      <a:pt x="26649" y="76200"/>
                    </a:moveTo>
                    <a:cubicBezTo>
                      <a:pt x="28766" y="69850"/>
                      <a:pt x="32999" y="63843"/>
                      <a:pt x="32999" y="57150"/>
                    </a:cubicBezTo>
                    <a:cubicBezTo>
                      <a:pt x="32999" y="27622"/>
                      <a:pt x="0" y="33659"/>
                      <a:pt x="64749" y="44450"/>
                    </a:cubicBezTo>
                    <a:cubicBezTo>
                      <a:pt x="82145" y="18355"/>
                      <a:pt x="77449" y="33032"/>
                      <a:pt x="77449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20513" name="Group 656"/>
            <p:cNvGrpSpPr>
              <a:grpSpLocks/>
            </p:cNvGrpSpPr>
            <p:nvPr/>
          </p:nvGrpSpPr>
          <p:grpSpPr bwMode="auto">
            <a:xfrm>
              <a:off x="5434604" y="2406299"/>
              <a:ext cx="104468" cy="105526"/>
              <a:chOff x="14261548" y="22402800"/>
              <a:chExt cx="572052" cy="577850"/>
            </a:xfrm>
          </p:grpSpPr>
          <p:pic>
            <p:nvPicPr>
              <p:cNvPr id="599" name="Picture 2455" descr="C:\Documents and Settings\Chelsea\My Documents\research\Winter 2008\gordon conference\Au NP.JPG"/>
              <p:cNvPicPr>
                <a:picLocks noChangeAspect="1" noChangeArrowheads="1"/>
              </p:cNvPicPr>
              <p:nvPr/>
            </p:nvPicPr>
            <p:blipFill>
              <a:blip r:embed="rId5" cstate="screen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prstClr val="black"/>
                  <a:srgbClr val="D9C3A5">
                    <a:tint val="50000"/>
                    <a:satMod val="180000"/>
                  </a:srgb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25600" y="22479000"/>
                <a:ext cx="457200" cy="460040"/>
              </a:xfrm>
              <a:prstGeom prst="rect">
                <a:avLst/>
              </a:prstGeom>
              <a:noFill/>
              <a:scene3d>
                <a:camera prst="orthographicFront"/>
                <a:lightRig rig="contrasting" dir="t"/>
              </a:scene3d>
              <a:sp3d prstMaterial="powder">
                <a:extrusionClr>
                  <a:srgbClr val="FFC000"/>
                </a:extrusionClr>
                <a:contourClr>
                  <a:schemeClr val="bg1"/>
                </a:contourClr>
              </a:sp3d>
            </p:spPr>
          </p:pic>
          <p:sp>
            <p:nvSpPr>
              <p:cNvPr id="600" name="Freeform 583"/>
              <p:cNvSpPr/>
              <p:nvPr/>
            </p:nvSpPr>
            <p:spPr>
              <a:xfrm>
                <a:off x="14675490" y="22478567"/>
                <a:ext cx="111889" cy="61045"/>
              </a:xfrm>
              <a:custGeom>
                <a:avLst/>
                <a:gdLst>
                  <a:gd name="connsiteX0" fmla="*/ 0 w 38100"/>
                  <a:gd name="connsiteY0" fmla="*/ 44450 h 44450"/>
                  <a:gd name="connsiteX1" fmla="*/ 19050 w 38100"/>
                  <a:gd name="connsiteY1" fmla="*/ 31750 h 44450"/>
                  <a:gd name="connsiteX2" fmla="*/ 38100 w 38100"/>
                  <a:gd name="connsiteY2" fmla="*/ 0 h 44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" h="44450">
                    <a:moveTo>
                      <a:pt x="0" y="44450"/>
                    </a:moveTo>
                    <a:cubicBezTo>
                      <a:pt x="6350" y="40217"/>
                      <a:pt x="13654" y="37146"/>
                      <a:pt x="19050" y="31750"/>
                    </a:cubicBezTo>
                    <a:cubicBezTo>
                      <a:pt x="26713" y="24087"/>
                      <a:pt x="33089" y="10022"/>
                      <a:pt x="3810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1" name="Freeform 584"/>
              <p:cNvSpPr/>
              <p:nvPr/>
            </p:nvSpPr>
            <p:spPr>
              <a:xfrm>
                <a:off x="14553433" y="22407344"/>
                <a:ext cx="81371" cy="101742"/>
              </a:xfrm>
              <a:custGeom>
                <a:avLst/>
                <a:gdLst>
                  <a:gd name="connsiteX0" fmla="*/ 10160 w 22860"/>
                  <a:gd name="connsiteY0" fmla="*/ 57150 h 57150"/>
                  <a:gd name="connsiteX1" fmla="*/ 10160 w 22860"/>
                  <a:gd name="connsiteY1" fmla="*/ 19050 h 57150"/>
                  <a:gd name="connsiteX2" fmla="*/ 22860 w 22860"/>
                  <a:gd name="connsiteY2" fmla="*/ 0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" h="57150">
                    <a:moveTo>
                      <a:pt x="10160" y="57150"/>
                    </a:moveTo>
                    <a:cubicBezTo>
                      <a:pt x="3387" y="36830"/>
                      <a:pt x="0" y="39370"/>
                      <a:pt x="10160" y="19050"/>
                    </a:cubicBezTo>
                    <a:cubicBezTo>
                      <a:pt x="13573" y="12224"/>
                      <a:pt x="22860" y="0"/>
                      <a:pt x="2286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2" name="Freeform 585"/>
              <p:cNvSpPr/>
              <p:nvPr/>
            </p:nvSpPr>
            <p:spPr>
              <a:xfrm>
                <a:off x="14329663" y="22549783"/>
                <a:ext cx="71203" cy="30526"/>
              </a:xfrm>
              <a:custGeom>
                <a:avLst/>
                <a:gdLst>
                  <a:gd name="connsiteX0" fmla="*/ 69850 w 69850"/>
                  <a:gd name="connsiteY0" fmla="*/ 18332 h 24682"/>
                  <a:gd name="connsiteX1" fmla="*/ 50800 w 69850"/>
                  <a:gd name="connsiteY1" fmla="*/ 5632 h 24682"/>
                  <a:gd name="connsiteX2" fmla="*/ 12700 w 69850"/>
                  <a:gd name="connsiteY2" fmla="*/ 24682 h 24682"/>
                  <a:gd name="connsiteX3" fmla="*/ 0 w 69850"/>
                  <a:gd name="connsiteY3" fmla="*/ 11982 h 24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24682">
                    <a:moveTo>
                      <a:pt x="69850" y="18332"/>
                    </a:moveTo>
                    <a:cubicBezTo>
                      <a:pt x="63500" y="14099"/>
                      <a:pt x="58328" y="6887"/>
                      <a:pt x="50800" y="5632"/>
                    </a:cubicBezTo>
                    <a:cubicBezTo>
                      <a:pt x="17010" y="0"/>
                      <a:pt x="45871" y="24682"/>
                      <a:pt x="12700" y="24682"/>
                    </a:cubicBezTo>
                    <a:cubicBezTo>
                      <a:pt x="6713" y="24682"/>
                      <a:pt x="4233" y="16215"/>
                      <a:pt x="0" y="11982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3" name="Freeform 586"/>
              <p:cNvSpPr/>
              <p:nvPr/>
            </p:nvSpPr>
            <p:spPr>
              <a:xfrm>
                <a:off x="14411034" y="22458218"/>
                <a:ext cx="61028" cy="71216"/>
              </a:xfrm>
              <a:custGeom>
                <a:avLst/>
                <a:gdLst>
                  <a:gd name="connsiteX0" fmla="*/ 63500 w 63500"/>
                  <a:gd name="connsiteY0" fmla="*/ 71926 h 71926"/>
                  <a:gd name="connsiteX1" fmla="*/ 25400 w 63500"/>
                  <a:gd name="connsiteY1" fmla="*/ 52876 h 71926"/>
                  <a:gd name="connsiteX2" fmla="*/ 12700 w 63500"/>
                  <a:gd name="connsiteY2" fmla="*/ 33826 h 71926"/>
                  <a:gd name="connsiteX3" fmla="*/ 0 w 63500"/>
                  <a:gd name="connsiteY3" fmla="*/ 2076 h 71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500" h="71926">
                    <a:moveTo>
                      <a:pt x="63500" y="71926"/>
                    </a:moveTo>
                    <a:cubicBezTo>
                      <a:pt x="48006" y="66761"/>
                      <a:pt x="37710" y="65186"/>
                      <a:pt x="25400" y="52876"/>
                    </a:cubicBezTo>
                    <a:cubicBezTo>
                      <a:pt x="20004" y="47480"/>
                      <a:pt x="16933" y="40176"/>
                      <a:pt x="12700" y="33826"/>
                    </a:cubicBezTo>
                    <a:cubicBezTo>
                      <a:pt x="5935" y="0"/>
                      <a:pt x="17143" y="2076"/>
                      <a:pt x="0" y="207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4" name="Freeform 587"/>
              <p:cNvSpPr/>
              <p:nvPr/>
            </p:nvSpPr>
            <p:spPr>
              <a:xfrm>
                <a:off x="14746693" y="22610828"/>
                <a:ext cx="91539" cy="40697"/>
              </a:xfrm>
              <a:custGeom>
                <a:avLst/>
                <a:gdLst>
                  <a:gd name="connsiteX0" fmla="*/ 0 w 88900"/>
                  <a:gd name="connsiteY0" fmla="*/ 38769 h 38769"/>
                  <a:gd name="connsiteX1" fmla="*/ 25400 w 88900"/>
                  <a:gd name="connsiteY1" fmla="*/ 26069 h 38769"/>
                  <a:gd name="connsiteX2" fmla="*/ 44450 w 88900"/>
                  <a:gd name="connsiteY2" fmla="*/ 13369 h 38769"/>
                  <a:gd name="connsiteX3" fmla="*/ 88900 w 88900"/>
                  <a:gd name="connsiteY3" fmla="*/ 669 h 387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900" h="38769">
                    <a:moveTo>
                      <a:pt x="0" y="38769"/>
                    </a:moveTo>
                    <a:cubicBezTo>
                      <a:pt x="8467" y="34536"/>
                      <a:pt x="17181" y="30765"/>
                      <a:pt x="25400" y="26069"/>
                    </a:cubicBezTo>
                    <a:cubicBezTo>
                      <a:pt x="32026" y="22283"/>
                      <a:pt x="37476" y="16469"/>
                      <a:pt x="44450" y="13369"/>
                    </a:cubicBezTo>
                    <a:cubicBezTo>
                      <a:pt x="74531" y="0"/>
                      <a:pt x="70748" y="669"/>
                      <a:pt x="88900" y="669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5" name="Freeform 588"/>
              <p:cNvSpPr/>
              <p:nvPr/>
            </p:nvSpPr>
            <p:spPr>
              <a:xfrm>
                <a:off x="14665322" y="22855009"/>
                <a:ext cx="40686" cy="91571"/>
              </a:xfrm>
              <a:custGeom>
                <a:avLst/>
                <a:gdLst>
                  <a:gd name="connsiteX0" fmla="*/ 13536 w 45286"/>
                  <a:gd name="connsiteY0" fmla="*/ 0 h 97875"/>
                  <a:gd name="connsiteX1" fmla="*/ 19886 w 45286"/>
                  <a:gd name="connsiteY1" fmla="*/ 50800 h 97875"/>
                  <a:gd name="connsiteX2" fmla="*/ 38936 w 45286"/>
                  <a:gd name="connsiteY2" fmla="*/ 57150 h 97875"/>
                  <a:gd name="connsiteX3" fmla="*/ 32586 w 45286"/>
                  <a:gd name="connsiteY3" fmla="*/ 95250 h 97875"/>
                  <a:gd name="connsiteX4" fmla="*/ 45286 w 45286"/>
                  <a:gd name="connsiteY4" fmla="*/ 88900 h 97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286" h="97875">
                    <a:moveTo>
                      <a:pt x="13536" y="0"/>
                    </a:moveTo>
                    <a:cubicBezTo>
                      <a:pt x="6342" y="21583"/>
                      <a:pt x="0" y="26936"/>
                      <a:pt x="19886" y="50800"/>
                    </a:cubicBezTo>
                    <a:cubicBezTo>
                      <a:pt x="24171" y="55942"/>
                      <a:pt x="32586" y="55033"/>
                      <a:pt x="38936" y="57150"/>
                    </a:cubicBezTo>
                    <a:cubicBezTo>
                      <a:pt x="33284" y="65629"/>
                      <a:pt x="14385" y="83116"/>
                      <a:pt x="32586" y="95250"/>
                    </a:cubicBezTo>
                    <a:cubicBezTo>
                      <a:pt x="36524" y="97875"/>
                      <a:pt x="41053" y="91017"/>
                      <a:pt x="45286" y="889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6" name="Freeform 589"/>
              <p:cNvSpPr/>
              <p:nvPr/>
            </p:nvSpPr>
            <p:spPr>
              <a:xfrm>
                <a:off x="14716176" y="22804141"/>
                <a:ext cx="71203" cy="81394"/>
              </a:xfrm>
              <a:custGeom>
                <a:avLst/>
                <a:gdLst>
                  <a:gd name="connsiteX0" fmla="*/ 16592 w 71468"/>
                  <a:gd name="connsiteY0" fmla="*/ 0 h 84521"/>
                  <a:gd name="connsiteX1" fmla="*/ 3892 w 71468"/>
                  <a:gd name="connsiteY1" fmla="*/ 63500 h 84521"/>
                  <a:gd name="connsiteX2" fmla="*/ 22942 w 71468"/>
                  <a:gd name="connsiteY2" fmla="*/ 76200 h 84521"/>
                  <a:gd name="connsiteX3" fmla="*/ 29292 w 71468"/>
                  <a:gd name="connsiteY3" fmla="*/ 57150 h 84521"/>
                  <a:gd name="connsiteX4" fmla="*/ 61042 w 71468"/>
                  <a:gd name="connsiteY4" fmla="*/ 50800 h 845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468" h="84521">
                    <a:moveTo>
                      <a:pt x="16592" y="0"/>
                    </a:moveTo>
                    <a:cubicBezTo>
                      <a:pt x="10512" y="18239"/>
                      <a:pt x="0" y="45988"/>
                      <a:pt x="3892" y="63500"/>
                    </a:cubicBezTo>
                    <a:cubicBezTo>
                      <a:pt x="5548" y="70950"/>
                      <a:pt x="16592" y="71967"/>
                      <a:pt x="22942" y="76200"/>
                    </a:cubicBezTo>
                    <a:cubicBezTo>
                      <a:pt x="25059" y="69850"/>
                      <a:pt x="23077" y="59636"/>
                      <a:pt x="29292" y="57150"/>
                    </a:cubicBezTo>
                    <a:cubicBezTo>
                      <a:pt x="71468" y="40280"/>
                      <a:pt x="44181" y="84521"/>
                      <a:pt x="61042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7" name="Freeform 590"/>
              <p:cNvSpPr/>
              <p:nvPr/>
            </p:nvSpPr>
            <p:spPr>
              <a:xfrm>
                <a:off x="14746693" y="22763444"/>
                <a:ext cx="61028" cy="91565"/>
              </a:xfrm>
              <a:custGeom>
                <a:avLst/>
                <a:gdLst>
                  <a:gd name="connsiteX0" fmla="*/ 0 w 57150"/>
                  <a:gd name="connsiteY0" fmla="*/ 0 h 89852"/>
                  <a:gd name="connsiteX1" fmla="*/ 19050 w 57150"/>
                  <a:gd name="connsiteY1" fmla="*/ 12700 h 89852"/>
                  <a:gd name="connsiteX2" fmla="*/ 38100 w 57150"/>
                  <a:gd name="connsiteY2" fmla="*/ 19050 h 89852"/>
                  <a:gd name="connsiteX3" fmla="*/ 25400 w 57150"/>
                  <a:gd name="connsiteY3" fmla="*/ 38100 h 89852"/>
                  <a:gd name="connsiteX4" fmla="*/ 57150 w 57150"/>
                  <a:gd name="connsiteY4" fmla="*/ 63500 h 89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150" h="89852">
                    <a:moveTo>
                      <a:pt x="0" y="0"/>
                    </a:moveTo>
                    <a:cubicBezTo>
                      <a:pt x="6350" y="4233"/>
                      <a:pt x="12224" y="9287"/>
                      <a:pt x="19050" y="12700"/>
                    </a:cubicBezTo>
                    <a:cubicBezTo>
                      <a:pt x="25037" y="15693"/>
                      <a:pt x="36477" y="12556"/>
                      <a:pt x="38100" y="19050"/>
                    </a:cubicBezTo>
                    <a:cubicBezTo>
                      <a:pt x="39951" y="26454"/>
                      <a:pt x="29633" y="31750"/>
                      <a:pt x="25400" y="38100"/>
                    </a:cubicBezTo>
                    <a:cubicBezTo>
                      <a:pt x="53425" y="80138"/>
                      <a:pt x="43974" y="89852"/>
                      <a:pt x="57150" y="635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8" name="Freeform 591"/>
              <p:cNvSpPr/>
              <p:nvPr/>
            </p:nvSpPr>
            <p:spPr>
              <a:xfrm>
                <a:off x="14756861" y="22702399"/>
                <a:ext cx="71203" cy="40697"/>
              </a:xfrm>
              <a:custGeom>
                <a:avLst/>
                <a:gdLst>
                  <a:gd name="connsiteX0" fmla="*/ 0 w 63500"/>
                  <a:gd name="connsiteY0" fmla="*/ 1761 h 39861"/>
                  <a:gd name="connsiteX1" fmla="*/ 12700 w 63500"/>
                  <a:gd name="connsiteY1" fmla="*/ 33511 h 39861"/>
                  <a:gd name="connsiteX2" fmla="*/ 19050 w 63500"/>
                  <a:gd name="connsiteY2" fmla="*/ 14461 h 39861"/>
                  <a:gd name="connsiteX3" fmla="*/ 38100 w 63500"/>
                  <a:gd name="connsiteY3" fmla="*/ 39861 h 39861"/>
                  <a:gd name="connsiteX4" fmla="*/ 50800 w 63500"/>
                  <a:gd name="connsiteY4" fmla="*/ 20811 h 39861"/>
                  <a:gd name="connsiteX5" fmla="*/ 57150 w 63500"/>
                  <a:gd name="connsiteY5" fmla="*/ 1761 h 39861"/>
                  <a:gd name="connsiteX6" fmla="*/ 63500 w 63500"/>
                  <a:gd name="connsiteY6" fmla="*/ 1761 h 398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3500" h="39861">
                    <a:moveTo>
                      <a:pt x="0" y="1761"/>
                    </a:moveTo>
                    <a:cubicBezTo>
                      <a:pt x="4233" y="12344"/>
                      <a:pt x="3216" y="27188"/>
                      <a:pt x="12700" y="33511"/>
                    </a:cubicBezTo>
                    <a:cubicBezTo>
                      <a:pt x="18269" y="37224"/>
                      <a:pt x="12556" y="12838"/>
                      <a:pt x="19050" y="14461"/>
                    </a:cubicBezTo>
                    <a:cubicBezTo>
                      <a:pt x="29317" y="17028"/>
                      <a:pt x="31750" y="31394"/>
                      <a:pt x="38100" y="39861"/>
                    </a:cubicBezTo>
                    <a:cubicBezTo>
                      <a:pt x="42333" y="33511"/>
                      <a:pt x="47387" y="27637"/>
                      <a:pt x="50800" y="20811"/>
                    </a:cubicBezTo>
                    <a:cubicBezTo>
                      <a:pt x="53793" y="14824"/>
                      <a:pt x="53437" y="7330"/>
                      <a:pt x="57150" y="1761"/>
                    </a:cubicBezTo>
                    <a:cubicBezTo>
                      <a:pt x="58324" y="0"/>
                      <a:pt x="61383" y="1761"/>
                      <a:pt x="63500" y="176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9" name="Freeform 592"/>
              <p:cNvSpPr/>
              <p:nvPr/>
            </p:nvSpPr>
            <p:spPr>
              <a:xfrm>
                <a:off x="14716176" y="22559960"/>
                <a:ext cx="71203" cy="71216"/>
              </a:xfrm>
              <a:custGeom>
                <a:avLst/>
                <a:gdLst>
                  <a:gd name="connsiteX0" fmla="*/ 3515 w 73365"/>
                  <a:gd name="connsiteY0" fmla="*/ 31750 h 76964"/>
                  <a:gd name="connsiteX1" fmla="*/ 16215 w 73365"/>
                  <a:gd name="connsiteY1" fmla="*/ 6350 h 76964"/>
                  <a:gd name="connsiteX2" fmla="*/ 35265 w 73365"/>
                  <a:gd name="connsiteY2" fmla="*/ 12700 h 76964"/>
                  <a:gd name="connsiteX3" fmla="*/ 60665 w 73365"/>
                  <a:gd name="connsiteY3" fmla="*/ 19050 h 76964"/>
                  <a:gd name="connsiteX4" fmla="*/ 73365 w 73365"/>
                  <a:gd name="connsiteY4" fmla="*/ 0 h 76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365" h="76964">
                    <a:moveTo>
                      <a:pt x="3515" y="31750"/>
                    </a:moveTo>
                    <a:cubicBezTo>
                      <a:pt x="18586" y="76964"/>
                      <a:pt x="0" y="30672"/>
                      <a:pt x="16215" y="6350"/>
                    </a:cubicBezTo>
                    <a:cubicBezTo>
                      <a:pt x="19928" y="781"/>
                      <a:pt x="28829" y="10861"/>
                      <a:pt x="35265" y="12700"/>
                    </a:cubicBezTo>
                    <a:cubicBezTo>
                      <a:pt x="43656" y="15098"/>
                      <a:pt x="52198" y="16933"/>
                      <a:pt x="60665" y="19050"/>
                    </a:cubicBezTo>
                    <a:lnTo>
                      <a:pt x="73365" y="0"/>
                    </a:ln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0" name="Freeform 593"/>
              <p:cNvSpPr/>
              <p:nvPr/>
            </p:nvSpPr>
            <p:spPr>
              <a:xfrm>
                <a:off x="14258466" y="22600657"/>
                <a:ext cx="91539" cy="71216"/>
              </a:xfrm>
              <a:custGeom>
                <a:avLst/>
                <a:gdLst>
                  <a:gd name="connsiteX0" fmla="*/ 89452 w 89452"/>
                  <a:gd name="connsiteY0" fmla="*/ 45701 h 73177"/>
                  <a:gd name="connsiteX1" fmla="*/ 13252 w 89452"/>
                  <a:gd name="connsiteY1" fmla="*/ 1251 h 73177"/>
                  <a:gd name="connsiteX2" fmla="*/ 25952 w 89452"/>
                  <a:gd name="connsiteY2" fmla="*/ 39351 h 73177"/>
                  <a:gd name="connsiteX3" fmla="*/ 38652 w 89452"/>
                  <a:gd name="connsiteY3" fmla="*/ 71101 h 73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452" h="73177">
                    <a:moveTo>
                      <a:pt x="89452" y="45701"/>
                    </a:moveTo>
                    <a:cubicBezTo>
                      <a:pt x="71552" y="33768"/>
                      <a:pt x="22012" y="0"/>
                      <a:pt x="13252" y="1251"/>
                    </a:cubicBezTo>
                    <a:cubicBezTo>
                      <a:pt x="0" y="3144"/>
                      <a:pt x="21719" y="26651"/>
                      <a:pt x="25952" y="39351"/>
                    </a:cubicBezTo>
                    <a:cubicBezTo>
                      <a:pt x="37227" y="73177"/>
                      <a:pt x="20625" y="71101"/>
                      <a:pt x="38652" y="7110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1" name="Freeform 594"/>
              <p:cNvSpPr/>
              <p:nvPr/>
            </p:nvSpPr>
            <p:spPr>
              <a:xfrm>
                <a:off x="14278809" y="22682051"/>
                <a:ext cx="81371" cy="40697"/>
              </a:xfrm>
              <a:custGeom>
                <a:avLst/>
                <a:gdLst>
                  <a:gd name="connsiteX0" fmla="*/ 68784 w 78861"/>
                  <a:gd name="connsiteY0" fmla="*/ 30876 h 49926"/>
                  <a:gd name="connsiteX1" fmla="*/ 24334 w 78861"/>
                  <a:gd name="connsiteY1" fmla="*/ 24526 h 49926"/>
                  <a:gd name="connsiteX2" fmla="*/ 24334 w 78861"/>
                  <a:gd name="connsiteY2" fmla="*/ 18176 h 49926"/>
                  <a:gd name="connsiteX3" fmla="*/ 5284 w 78861"/>
                  <a:gd name="connsiteY3" fmla="*/ 49926 h 49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861" h="49926">
                    <a:moveTo>
                      <a:pt x="68784" y="30876"/>
                    </a:moveTo>
                    <a:cubicBezTo>
                      <a:pt x="53967" y="28759"/>
                      <a:pt x="36308" y="33506"/>
                      <a:pt x="24334" y="24526"/>
                    </a:cubicBezTo>
                    <a:cubicBezTo>
                      <a:pt x="16759" y="18845"/>
                      <a:pt x="78861" y="0"/>
                      <a:pt x="24334" y="18176"/>
                    </a:cubicBezTo>
                    <a:cubicBezTo>
                      <a:pt x="0" y="34398"/>
                      <a:pt x="5284" y="23244"/>
                      <a:pt x="5284" y="4992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2" name="Freeform 595"/>
              <p:cNvSpPr/>
              <p:nvPr/>
            </p:nvSpPr>
            <p:spPr>
              <a:xfrm>
                <a:off x="14278809" y="22743096"/>
                <a:ext cx="71197" cy="50868"/>
              </a:xfrm>
              <a:custGeom>
                <a:avLst/>
                <a:gdLst>
                  <a:gd name="connsiteX0" fmla="*/ 69850 w 69850"/>
                  <a:gd name="connsiteY0" fmla="*/ 25400 h 58432"/>
                  <a:gd name="connsiteX1" fmla="*/ 63500 w 69850"/>
                  <a:gd name="connsiteY1" fmla="*/ 44450 h 58432"/>
                  <a:gd name="connsiteX2" fmla="*/ 19050 w 69850"/>
                  <a:gd name="connsiteY2" fmla="*/ 0 h 58432"/>
                  <a:gd name="connsiteX3" fmla="*/ 0 w 69850"/>
                  <a:gd name="connsiteY3" fmla="*/ 44450 h 58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58432">
                    <a:moveTo>
                      <a:pt x="69850" y="25400"/>
                    </a:moveTo>
                    <a:cubicBezTo>
                      <a:pt x="67733" y="31750"/>
                      <a:pt x="69487" y="47443"/>
                      <a:pt x="63500" y="44450"/>
                    </a:cubicBezTo>
                    <a:cubicBezTo>
                      <a:pt x="44758" y="35079"/>
                      <a:pt x="19050" y="0"/>
                      <a:pt x="19050" y="0"/>
                    </a:cubicBezTo>
                    <a:cubicBezTo>
                      <a:pt x="12113" y="55496"/>
                      <a:pt x="27964" y="58432"/>
                      <a:pt x="0" y="444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3" name="Freeform 596"/>
              <p:cNvSpPr/>
              <p:nvPr/>
            </p:nvSpPr>
            <p:spPr>
              <a:xfrm>
                <a:off x="14288977" y="22834661"/>
                <a:ext cx="111889" cy="81394"/>
              </a:xfrm>
              <a:custGeom>
                <a:avLst/>
                <a:gdLst>
                  <a:gd name="connsiteX0" fmla="*/ 114300 w 114300"/>
                  <a:gd name="connsiteY0" fmla="*/ 0 h 82550"/>
                  <a:gd name="connsiteX1" fmla="*/ 76200 w 114300"/>
                  <a:gd name="connsiteY1" fmla="*/ 44450 h 82550"/>
                  <a:gd name="connsiteX2" fmla="*/ 44450 w 114300"/>
                  <a:gd name="connsiteY2" fmla="*/ 50800 h 82550"/>
                  <a:gd name="connsiteX3" fmla="*/ 19050 w 114300"/>
                  <a:gd name="connsiteY3" fmla="*/ 76200 h 82550"/>
                  <a:gd name="connsiteX4" fmla="*/ 0 w 114300"/>
                  <a:gd name="connsiteY4" fmla="*/ 82550 h 82550"/>
                  <a:gd name="connsiteX5" fmla="*/ 19050 w 114300"/>
                  <a:gd name="connsiteY5" fmla="*/ 69850 h 82550"/>
                  <a:gd name="connsiteX6" fmla="*/ 38100 w 114300"/>
                  <a:gd name="connsiteY6" fmla="*/ 63500 h 82550"/>
                  <a:gd name="connsiteX7" fmla="*/ 44450 w 114300"/>
                  <a:gd name="connsiteY7" fmla="*/ 38100 h 82550"/>
                  <a:gd name="connsiteX8" fmla="*/ 44450 w 114300"/>
                  <a:gd name="connsiteY8" fmla="*/ 635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" h="82550">
                    <a:moveTo>
                      <a:pt x="114300" y="0"/>
                    </a:moveTo>
                    <a:cubicBezTo>
                      <a:pt x="56674" y="28813"/>
                      <a:pt x="52998" y="9648"/>
                      <a:pt x="76200" y="44450"/>
                    </a:cubicBezTo>
                    <a:cubicBezTo>
                      <a:pt x="65617" y="46567"/>
                      <a:pt x="53885" y="45558"/>
                      <a:pt x="44450" y="50800"/>
                    </a:cubicBezTo>
                    <a:cubicBezTo>
                      <a:pt x="33983" y="56615"/>
                      <a:pt x="28793" y="69240"/>
                      <a:pt x="19050" y="76200"/>
                    </a:cubicBezTo>
                    <a:cubicBezTo>
                      <a:pt x="13603" y="80091"/>
                      <a:pt x="6350" y="80433"/>
                      <a:pt x="0" y="82550"/>
                    </a:cubicBezTo>
                    <a:cubicBezTo>
                      <a:pt x="6350" y="78317"/>
                      <a:pt x="12224" y="73263"/>
                      <a:pt x="19050" y="69850"/>
                    </a:cubicBezTo>
                    <a:cubicBezTo>
                      <a:pt x="25037" y="66857"/>
                      <a:pt x="33919" y="68727"/>
                      <a:pt x="38100" y="63500"/>
                    </a:cubicBezTo>
                    <a:cubicBezTo>
                      <a:pt x="43552" y="56685"/>
                      <a:pt x="42333" y="46567"/>
                      <a:pt x="44450" y="38100"/>
                    </a:cubicBezTo>
                    <a:cubicBezTo>
                      <a:pt x="36603" y="14560"/>
                      <a:pt x="35107" y="25037"/>
                      <a:pt x="44450" y="63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4" name="Freeform 597"/>
              <p:cNvSpPr/>
              <p:nvPr/>
            </p:nvSpPr>
            <p:spPr>
              <a:xfrm>
                <a:off x="14390691" y="22875357"/>
                <a:ext cx="50860" cy="61045"/>
              </a:xfrm>
              <a:custGeom>
                <a:avLst/>
                <a:gdLst>
                  <a:gd name="connsiteX0" fmla="*/ 50437 w 50437"/>
                  <a:gd name="connsiteY0" fmla="*/ 0 h 67990"/>
                  <a:gd name="connsiteX1" fmla="*/ 31387 w 50437"/>
                  <a:gd name="connsiteY1" fmla="*/ 19050 h 67990"/>
                  <a:gd name="connsiteX2" fmla="*/ 44087 w 50437"/>
                  <a:gd name="connsiteY2" fmla="*/ 38100 h 67990"/>
                  <a:gd name="connsiteX3" fmla="*/ 12337 w 50437"/>
                  <a:gd name="connsiteY3" fmla="*/ 44450 h 67990"/>
                  <a:gd name="connsiteX4" fmla="*/ 18687 w 50437"/>
                  <a:gd name="connsiteY4" fmla="*/ 57150 h 67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437" h="67990">
                    <a:moveTo>
                      <a:pt x="50437" y="0"/>
                    </a:moveTo>
                    <a:cubicBezTo>
                      <a:pt x="44087" y="6350"/>
                      <a:pt x="32863" y="10192"/>
                      <a:pt x="31387" y="19050"/>
                    </a:cubicBezTo>
                    <a:cubicBezTo>
                      <a:pt x="30132" y="26578"/>
                      <a:pt x="48666" y="31995"/>
                      <a:pt x="44087" y="38100"/>
                    </a:cubicBezTo>
                    <a:cubicBezTo>
                      <a:pt x="37611" y="46734"/>
                      <a:pt x="22920" y="42333"/>
                      <a:pt x="12337" y="44450"/>
                    </a:cubicBezTo>
                    <a:cubicBezTo>
                      <a:pt x="4490" y="67990"/>
                      <a:pt x="0" y="66493"/>
                      <a:pt x="18687" y="571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5" name="Freeform 598"/>
              <p:cNvSpPr/>
              <p:nvPr/>
            </p:nvSpPr>
            <p:spPr>
              <a:xfrm>
                <a:off x="14502580" y="22905883"/>
                <a:ext cx="40686" cy="50868"/>
              </a:xfrm>
              <a:custGeom>
                <a:avLst/>
                <a:gdLst>
                  <a:gd name="connsiteX0" fmla="*/ 0 w 38100"/>
                  <a:gd name="connsiteY0" fmla="*/ 0 h 50800"/>
                  <a:gd name="connsiteX1" fmla="*/ 38100 w 38100"/>
                  <a:gd name="connsiteY1" fmla="*/ 19050 h 50800"/>
                  <a:gd name="connsiteX2" fmla="*/ 19050 w 38100"/>
                  <a:gd name="connsiteY2" fmla="*/ 25400 h 50800"/>
                  <a:gd name="connsiteX3" fmla="*/ 19050 w 38100"/>
                  <a:gd name="connsiteY3" fmla="*/ 50800 h 50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50800">
                    <a:moveTo>
                      <a:pt x="0" y="0"/>
                    </a:moveTo>
                    <a:cubicBezTo>
                      <a:pt x="4698" y="1566"/>
                      <a:pt x="38100" y="10844"/>
                      <a:pt x="38100" y="19050"/>
                    </a:cubicBezTo>
                    <a:cubicBezTo>
                      <a:pt x="38100" y="25743"/>
                      <a:pt x="25400" y="23283"/>
                      <a:pt x="19050" y="25400"/>
                    </a:cubicBezTo>
                    <a:cubicBezTo>
                      <a:pt x="11753" y="47290"/>
                      <a:pt x="7967" y="39717"/>
                      <a:pt x="19050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6" name="Freeform 599"/>
              <p:cNvSpPr/>
              <p:nvPr/>
            </p:nvSpPr>
            <p:spPr>
              <a:xfrm>
                <a:off x="14604294" y="22895706"/>
                <a:ext cx="71197" cy="81394"/>
              </a:xfrm>
              <a:custGeom>
                <a:avLst/>
                <a:gdLst>
                  <a:gd name="connsiteX0" fmla="*/ 0 w 76200"/>
                  <a:gd name="connsiteY0" fmla="*/ 0 h 82550"/>
                  <a:gd name="connsiteX1" fmla="*/ 6350 w 76200"/>
                  <a:gd name="connsiteY1" fmla="*/ 57150 h 82550"/>
                  <a:gd name="connsiteX2" fmla="*/ 57150 w 76200"/>
                  <a:gd name="connsiteY2" fmla="*/ 82550 h 82550"/>
                  <a:gd name="connsiteX3" fmla="*/ 76200 w 76200"/>
                  <a:gd name="connsiteY3" fmla="*/ 7620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200" h="82550">
                    <a:moveTo>
                      <a:pt x="0" y="0"/>
                    </a:moveTo>
                    <a:cubicBezTo>
                      <a:pt x="14817" y="44450"/>
                      <a:pt x="16933" y="25400"/>
                      <a:pt x="6350" y="57150"/>
                    </a:cubicBezTo>
                    <a:cubicBezTo>
                      <a:pt x="26283" y="77083"/>
                      <a:pt x="24705" y="82550"/>
                      <a:pt x="57150" y="82550"/>
                    </a:cubicBezTo>
                    <a:cubicBezTo>
                      <a:pt x="63843" y="82550"/>
                      <a:pt x="76200" y="76200"/>
                      <a:pt x="76200" y="762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7" name="Freeform 600"/>
              <p:cNvSpPr/>
              <p:nvPr/>
            </p:nvSpPr>
            <p:spPr>
              <a:xfrm>
                <a:off x="14492405" y="22448041"/>
                <a:ext cx="30517" cy="61045"/>
              </a:xfrm>
              <a:custGeom>
                <a:avLst/>
                <a:gdLst>
                  <a:gd name="connsiteX0" fmla="*/ 7450 w 26500"/>
                  <a:gd name="connsiteY0" fmla="*/ 65393 h 65393"/>
                  <a:gd name="connsiteX1" fmla="*/ 1100 w 26500"/>
                  <a:gd name="connsiteY1" fmla="*/ 46343 h 65393"/>
                  <a:gd name="connsiteX2" fmla="*/ 13800 w 26500"/>
                  <a:gd name="connsiteY2" fmla="*/ 27293 h 65393"/>
                  <a:gd name="connsiteX3" fmla="*/ 20150 w 26500"/>
                  <a:gd name="connsiteY3" fmla="*/ 1893 h 65393"/>
                  <a:gd name="connsiteX4" fmla="*/ 26500 w 26500"/>
                  <a:gd name="connsiteY4" fmla="*/ 1893 h 65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500" h="65393">
                    <a:moveTo>
                      <a:pt x="7450" y="65393"/>
                    </a:moveTo>
                    <a:cubicBezTo>
                      <a:pt x="5333" y="59043"/>
                      <a:pt x="0" y="52945"/>
                      <a:pt x="1100" y="46343"/>
                    </a:cubicBezTo>
                    <a:cubicBezTo>
                      <a:pt x="2355" y="38815"/>
                      <a:pt x="10794" y="34308"/>
                      <a:pt x="13800" y="27293"/>
                    </a:cubicBezTo>
                    <a:cubicBezTo>
                      <a:pt x="17238" y="19271"/>
                      <a:pt x="16247" y="9699"/>
                      <a:pt x="20150" y="1893"/>
                    </a:cubicBezTo>
                    <a:cubicBezTo>
                      <a:pt x="21097" y="0"/>
                      <a:pt x="24383" y="1893"/>
                      <a:pt x="26500" y="1893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8" name="Freeform 601"/>
              <p:cNvSpPr/>
              <p:nvPr/>
            </p:nvSpPr>
            <p:spPr>
              <a:xfrm>
                <a:off x="14604294" y="22437870"/>
                <a:ext cx="81371" cy="71216"/>
              </a:xfrm>
              <a:custGeom>
                <a:avLst/>
                <a:gdLst>
                  <a:gd name="connsiteX0" fmla="*/ 26649 w 82145"/>
                  <a:gd name="connsiteY0" fmla="*/ 76200 h 76200"/>
                  <a:gd name="connsiteX1" fmla="*/ 32999 w 82145"/>
                  <a:gd name="connsiteY1" fmla="*/ 57150 h 76200"/>
                  <a:gd name="connsiteX2" fmla="*/ 64749 w 82145"/>
                  <a:gd name="connsiteY2" fmla="*/ 44450 h 76200"/>
                  <a:gd name="connsiteX3" fmla="*/ 77449 w 82145"/>
                  <a:gd name="connsiteY3" fmla="*/ 0 h 76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145" h="76200">
                    <a:moveTo>
                      <a:pt x="26649" y="76200"/>
                    </a:moveTo>
                    <a:cubicBezTo>
                      <a:pt x="28766" y="69850"/>
                      <a:pt x="32999" y="63843"/>
                      <a:pt x="32999" y="57150"/>
                    </a:cubicBezTo>
                    <a:cubicBezTo>
                      <a:pt x="32999" y="27622"/>
                      <a:pt x="0" y="33659"/>
                      <a:pt x="64749" y="44450"/>
                    </a:cubicBezTo>
                    <a:cubicBezTo>
                      <a:pt x="82145" y="18355"/>
                      <a:pt x="77449" y="33032"/>
                      <a:pt x="77449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20514" name="Group 677"/>
            <p:cNvGrpSpPr>
              <a:grpSpLocks/>
            </p:cNvGrpSpPr>
            <p:nvPr/>
          </p:nvGrpSpPr>
          <p:grpSpPr bwMode="auto">
            <a:xfrm>
              <a:off x="4954052" y="2406299"/>
              <a:ext cx="104468" cy="105526"/>
              <a:chOff x="14261548" y="22402800"/>
              <a:chExt cx="572052" cy="577850"/>
            </a:xfrm>
          </p:grpSpPr>
          <p:pic>
            <p:nvPicPr>
              <p:cNvPr id="579" name="Picture 2455" descr="C:\Documents and Settings\Chelsea\My Documents\research\Winter 2008\gordon conference\Au NP.JPG"/>
              <p:cNvPicPr>
                <a:picLocks noChangeAspect="1" noChangeArrowheads="1"/>
              </p:cNvPicPr>
              <p:nvPr/>
            </p:nvPicPr>
            <p:blipFill>
              <a:blip r:embed="rId5" cstate="screen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prstClr val="black"/>
                  <a:srgbClr val="D9C3A5">
                    <a:tint val="50000"/>
                    <a:satMod val="180000"/>
                  </a:srgb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25600" y="22479000"/>
                <a:ext cx="457200" cy="460040"/>
              </a:xfrm>
              <a:prstGeom prst="rect">
                <a:avLst/>
              </a:prstGeom>
              <a:noFill/>
              <a:scene3d>
                <a:camera prst="orthographicFront"/>
                <a:lightRig rig="contrasting" dir="t"/>
              </a:scene3d>
              <a:sp3d prstMaterial="powder">
                <a:extrusionClr>
                  <a:srgbClr val="FFC000"/>
                </a:extrusionClr>
                <a:contourClr>
                  <a:schemeClr val="bg1"/>
                </a:contourClr>
              </a:sp3d>
            </p:spPr>
          </p:pic>
          <p:sp>
            <p:nvSpPr>
              <p:cNvPr id="580" name="Freeform 563"/>
              <p:cNvSpPr/>
              <p:nvPr/>
            </p:nvSpPr>
            <p:spPr>
              <a:xfrm>
                <a:off x="14672549" y="22478567"/>
                <a:ext cx="111882" cy="61045"/>
              </a:xfrm>
              <a:custGeom>
                <a:avLst/>
                <a:gdLst>
                  <a:gd name="connsiteX0" fmla="*/ 0 w 38100"/>
                  <a:gd name="connsiteY0" fmla="*/ 44450 h 44450"/>
                  <a:gd name="connsiteX1" fmla="*/ 19050 w 38100"/>
                  <a:gd name="connsiteY1" fmla="*/ 31750 h 44450"/>
                  <a:gd name="connsiteX2" fmla="*/ 38100 w 38100"/>
                  <a:gd name="connsiteY2" fmla="*/ 0 h 44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" h="44450">
                    <a:moveTo>
                      <a:pt x="0" y="44450"/>
                    </a:moveTo>
                    <a:cubicBezTo>
                      <a:pt x="6350" y="40217"/>
                      <a:pt x="13654" y="37146"/>
                      <a:pt x="19050" y="31750"/>
                    </a:cubicBezTo>
                    <a:cubicBezTo>
                      <a:pt x="26713" y="24087"/>
                      <a:pt x="33089" y="10022"/>
                      <a:pt x="3810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1" name="Freeform 564"/>
              <p:cNvSpPr/>
              <p:nvPr/>
            </p:nvSpPr>
            <p:spPr>
              <a:xfrm>
                <a:off x="14550492" y="22407344"/>
                <a:ext cx="81371" cy="101742"/>
              </a:xfrm>
              <a:custGeom>
                <a:avLst/>
                <a:gdLst>
                  <a:gd name="connsiteX0" fmla="*/ 10160 w 22860"/>
                  <a:gd name="connsiteY0" fmla="*/ 57150 h 57150"/>
                  <a:gd name="connsiteX1" fmla="*/ 10160 w 22860"/>
                  <a:gd name="connsiteY1" fmla="*/ 19050 h 57150"/>
                  <a:gd name="connsiteX2" fmla="*/ 22860 w 22860"/>
                  <a:gd name="connsiteY2" fmla="*/ 0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" h="57150">
                    <a:moveTo>
                      <a:pt x="10160" y="57150"/>
                    </a:moveTo>
                    <a:cubicBezTo>
                      <a:pt x="3387" y="36830"/>
                      <a:pt x="0" y="39370"/>
                      <a:pt x="10160" y="19050"/>
                    </a:cubicBezTo>
                    <a:cubicBezTo>
                      <a:pt x="13573" y="12224"/>
                      <a:pt x="22860" y="0"/>
                      <a:pt x="2286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2" name="Freeform 565"/>
              <p:cNvSpPr/>
              <p:nvPr/>
            </p:nvSpPr>
            <p:spPr>
              <a:xfrm>
                <a:off x="14336890" y="22549783"/>
                <a:ext cx="71203" cy="30526"/>
              </a:xfrm>
              <a:custGeom>
                <a:avLst/>
                <a:gdLst>
                  <a:gd name="connsiteX0" fmla="*/ 69850 w 69850"/>
                  <a:gd name="connsiteY0" fmla="*/ 18332 h 24682"/>
                  <a:gd name="connsiteX1" fmla="*/ 50800 w 69850"/>
                  <a:gd name="connsiteY1" fmla="*/ 5632 h 24682"/>
                  <a:gd name="connsiteX2" fmla="*/ 12700 w 69850"/>
                  <a:gd name="connsiteY2" fmla="*/ 24682 h 24682"/>
                  <a:gd name="connsiteX3" fmla="*/ 0 w 69850"/>
                  <a:gd name="connsiteY3" fmla="*/ 11982 h 24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24682">
                    <a:moveTo>
                      <a:pt x="69850" y="18332"/>
                    </a:moveTo>
                    <a:cubicBezTo>
                      <a:pt x="63500" y="14099"/>
                      <a:pt x="58328" y="6887"/>
                      <a:pt x="50800" y="5632"/>
                    </a:cubicBezTo>
                    <a:cubicBezTo>
                      <a:pt x="17010" y="0"/>
                      <a:pt x="45871" y="24682"/>
                      <a:pt x="12700" y="24682"/>
                    </a:cubicBezTo>
                    <a:cubicBezTo>
                      <a:pt x="6713" y="24682"/>
                      <a:pt x="4233" y="16215"/>
                      <a:pt x="0" y="11982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3" name="Freeform 566"/>
              <p:cNvSpPr/>
              <p:nvPr/>
            </p:nvSpPr>
            <p:spPr>
              <a:xfrm>
                <a:off x="14408093" y="22458218"/>
                <a:ext cx="71197" cy="71216"/>
              </a:xfrm>
              <a:custGeom>
                <a:avLst/>
                <a:gdLst>
                  <a:gd name="connsiteX0" fmla="*/ 63500 w 63500"/>
                  <a:gd name="connsiteY0" fmla="*/ 71926 h 71926"/>
                  <a:gd name="connsiteX1" fmla="*/ 25400 w 63500"/>
                  <a:gd name="connsiteY1" fmla="*/ 52876 h 71926"/>
                  <a:gd name="connsiteX2" fmla="*/ 12700 w 63500"/>
                  <a:gd name="connsiteY2" fmla="*/ 33826 h 71926"/>
                  <a:gd name="connsiteX3" fmla="*/ 0 w 63500"/>
                  <a:gd name="connsiteY3" fmla="*/ 2076 h 71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500" h="71926">
                    <a:moveTo>
                      <a:pt x="63500" y="71926"/>
                    </a:moveTo>
                    <a:cubicBezTo>
                      <a:pt x="48006" y="66761"/>
                      <a:pt x="37710" y="65186"/>
                      <a:pt x="25400" y="52876"/>
                    </a:cubicBezTo>
                    <a:cubicBezTo>
                      <a:pt x="20004" y="47480"/>
                      <a:pt x="16933" y="40176"/>
                      <a:pt x="12700" y="33826"/>
                    </a:cubicBezTo>
                    <a:cubicBezTo>
                      <a:pt x="5935" y="0"/>
                      <a:pt x="17143" y="2076"/>
                      <a:pt x="0" y="207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4" name="Freeform 567"/>
              <p:cNvSpPr/>
              <p:nvPr/>
            </p:nvSpPr>
            <p:spPr>
              <a:xfrm>
                <a:off x="14743746" y="22610828"/>
                <a:ext cx="91546" cy="40697"/>
              </a:xfrm>
              <a:custGeom>
                <a:avLst/>
                <a:gdLst>
                  <a:gd name="connsiteX0" fmla="*/ 0 w 88900"/>
                  <a:gd name="connsiteY0" fmla="*/ 38769 h 38769"/>
                  <a:gd name="connsiteX1" fmla="*/ 25400 w 88900"/>
                  <a:gd name="connsiteY1" fmla="*/ 26069 h 38769"/>
                  <a:gd name="connsiteX2" fmla="*/ 44450 w 88900"/>
                  <a:gd name="connsiteY2" fmla="*/ 13369 h 38769"/>
                  <a:gd name="connsiteX3" fmla="*/ 88900 w 88900"/>
                  <a:gd name="connsiteY3" fmla="*/ 669 h 387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900" h="38769">
                    <a:moveTo>
                      <a:pt x="0" y="38769"/>
                    </a:moveTo>
                    <a:cubicBezTo>
                      <a:pt x="8467" y="34536"/>
                      <a:pt x="17181" y="30765"/>
                      <a:pt x="25400" y="26069"/>
                    </a:cubicBezTo>
                    <a:cubicBezTo>
                      <a:pt x="32026" y="22283"/>
                      <a:pt x="37476" y="16469"/>
                      <a:pt x="44450" y="13369"/>
                    </a:cubicBezTo>
                    <a:cubicBezTo>
                      <a:pt x="74531" y="0"/>
                      <a:pt x="70748" y="669"/>
                      <a:pt x="88900" y="669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5" name="Freeform 568"/>
              <p:cNvSpPr/>
              <p:nvPr/>
            </p:nvSpPr>
            <p:spPr>
              <a:xfrm>
                <a:off x="14662375" y="22855009"/>
                <a:ext cx="50860" cy="91571"/>
              </a:xfrm>
              <a:custGeom>
                <a:avLst/>
                <a:gdLst>
                  <a:gd name="connsiteX0" fmla="*/ 13536 w 45286"/>
                  <a:gd name="connsiteY0" fmla="*/ 0 h 97875"/>
                  <a:gd name="connsiteX1" fmla="*/ 19886 w 45286"/>
                  <a:gd name="connsiteY1" fmla="*/ 50800 h 97875"/>
                  <a:gd name="connsiteX2" fmla="*/ 38936 w 45286"/>
                  <a:gd name="connsiteY2" fmla="*/ 57150 h 97875"/>
                  <a:gd name="connsiteX3" fmla="*/ 32586 w 45286"/>
                  <a:gd name="connsiteY3" fmla="*/ 95250 h 97875"/>
                  <a:gd name="connsiteX4" fmla="*/ 45286 w 45286"/>
                  <a:gd name="connsiteY4" fmla="*/ 88900 h 97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286" h="97875">
                    <a:moveTo>
                      <a:pt x="13536" y="0"/>
                    </a:moveTo>
                    <a:cubicBezTo>
                      <a:pt x="6342" y="21583"/>
                      <a:pt x="0" y="26936"/>
                      <a:pt x="19886" y="50800"/>
                    </a:cubicBezTo>
                    <a:cubicBezTo>
                      <a:pt x="24171" y="55942"/>
                      <a:pt x="32586" y="55033"/>
                      <a:pt x="38936" y="57150"/>
                    </a:cubicBezTo>
                    <a:cubicBezTo>
                      <a:pt x="33284" y="65629"/>
                      <a:pt x="14385" y="83116"/>
                      <a:pt x="32586" y="95250"/>
                    </a:cubicBezTo>
                    <a:cubicBezTo>
                      <a:pt x="36524" y="97875"/>
                      <a:pt x="41053" y="91017"/>
                      <a:pt x="45286" y="889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6" name="Freeform 569"/>
              <p:cNvSpPr/>
              <p:nvPr/>
            </p:nvSpPr>
            <p:spPr>
              <a:xfrm>
                <a:off x="14713235" y="22804141"/>
                <a:ext cx="71197" cy="81394"/>
              </a:xfrm>
              <a:custGeom>
                <a:avLst/>
                <a:gdLst>
                  <a:gd name="connsiteX0" fmla="*/ 16592 w 71468"/>
                  <a:gd name="connsiteY0" fmla="*/ 0 h 84521"/>
                  <a:gd name="connsiteX1" fmla="*/ 3892 w 71468"/>
                  <a:gd name="connsiteY1" fmla="*/ 63500 h 84521"/>
                  <a:gd name="connsiteX2" fmla="*/ 22942 w 71468"/>
                  <a:gd name="connsiteY2" fmla="*/ 76200 h 84521"/>
                  <a:gd name="connsiteX3" fmla="*/ 29292 w 71468"/>
                  <a:gd name="connsiteY3" fmla="*/ 57150 h 84521"/>
                  <a:gd name="connsiteX4" fmla="*/ 61042 w 71468"/>
                  <a:gd name="connsiteY4" fmla="*/ 50800 h 845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468" h="84521">
                    <a:moveTo>
                      <a:pt x="16592" y="0"/>
                    </a:moveTo>
                    <a:cubicBezTo>
                      <a:pt x="10512" y="18239"/>
                      <a:pt x="0" y="45988"/>
                      <a:pt x="3892" y="63500"/>
                    </a:cubicBezTo>
                    <a:cubicBezTo>
                      <a:pt x="5548" y="70950"/>
                      <a:pt x="16592" y="71967"/>
                      <a:pt x="22942" y="76200"/>
                    </a:cubicBezTo>
                    <a:cubicBezTo>
                      <a:pt x="25059" y="69850"/>
                      <a:pt x="23077" y="59636"/>
                      <a:pt x="29292" y="57150"/>
                    </a:cubicBezTo>
                    <a:cubicBezTo>
                      <a:pt x="71468" y="40280"/>
                      <a:pt x="44181" y="84521"/>
                      <a:pt x="61042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7" name="Freeform 570"/>
              <p:cNvSpPr/>
              <p:nvPr/>
            </p:nvSpPr>
            <p:spPr>
              <a:xfrm>
                <a:off x="14743746" y="22763444"/>
                <a:ext cx="61028" cy="91565"/>
              </a:xfrm>
              <a:custGeom>
                <a:avLst/>
                <a:gdLst>
                  <a:gd name="connsiteX0" fmla="*/ 0 w 57150"/>
                  <a:gd name="connsiteY0" fmla="*/ 0 h 89852"/>
                  <a:gd name="connsiteX1" fmla="*/ 19050 w 57150"/>
                  <a:gd name="connsiteY1" fmla="*/ 12700 h 89852"/>
                  <a:gd name="connsiteX2" fmla="*/ 38100 w 57150"/>
                  <a:gd name="connsiteY2" fmla="*/ 19050 h 89852"/>
                  <a:gd name="connsiteX3" fmla="*/ 25400 w 57150"/>
                  <a:gd name="connsiteY3" fmla="*/ 38100 h 89852"/>
                  <a:gd name="connsiteX4" fmla="*/ 57150 w 57150"/>
                  <a:gd name="connsiteY4" fmla="*/ 63500 h 89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150" h="89852">
                    <a:moveTo>
                      <a:pt x="0" y="0"/>
                    </a:moveTo>
                    <a:cubicBezTo>
                      <a:pt x="6350" y="4233"/>
                      <a:pt x="12224" y="9287"/>
                      <a:pt x="19050" y="12700"/>
                    </a:cubicBezTo>
                    <a:cubicBezTo>
                      <a:pt x="25037" y="15693"/>
                      <a:pt x="36477" y="12556"/>
                      <a:pt x="38100" y="19050"/>
                    </a:cubicBezTo>
                    <a:cubicBezTo>
                      <a:pt x="39951" y="26454"/>
                      <a:pt x="29633" y="31750"/>
                      <a:pt x="25400" y="38100"/>
                    </a:cubicBezTo>
                    <a:cubicBezTo>
                      <a:pt x="53425" y="80138"/>
                      <a:pt x="43974" y="89852"/>
                      <a:pt x="57150" y="635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8" name="Freeform 571"/>
              <p:cNvSpPr/>
              <p:nvPr/>
            </p:nvSpPr>
            <p:spPr>
              <a:xfrm>
                <a:off x="14764089" y="22702399"/>
                <a:ext cx="61028" cy="40697"/>
              </a:xfrm>
              <a:custGeom>
                <a:avLst/>
                <a:gdLst>
                  <a:gd name="connsiteX0" fmla="*/ 0 w 63500"/>
                  <a:gd name="connsiteY0" fmla="*/ 1761 h 39861"/>
                  <a:gd name="connsiteX1" fmla="*/ 12700 w 63500"/>
                  <a:gd name="connsiteY1" fmla="*/ 33511 h 39861"/>
                  <a:gd name="connsiteX2" fmla="*/ 19050 w 63500"/>
                  <a:gd name="connsiteY2" fmla="*/ 14461 h 39861"/>
                  <a:gd name="connsiteX3" fmla="*/ 38100 w 63500"/>
                  <a:gd name="connsiteY3" fmla="*/ 39861 h 39861"/>
                  <a:gd name="connsiteX4" fmla="*/ 50800 w 63500"/>
                  <a:gd name="connsiteY4" fmla="*/ 20811 h 39861"/>
                  <a:gd name="connsiteX5" fmla="*/ 57150 w 63500"/>
                  <a:gd name="connsiteY5" fmla="*/ 1761 h 39861"/>
                  <a:gd name="connsiteX6" fmla="*/ 63500 w 63500"/>
                  <a:gd name="connsiteY6" fmla="*/ 1761 h 398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3500" h="39861">
                    <a:moveTo>
                      <a:pt x="0" y="1761"/>
                    </a:moveTo>
                    <a:cubicBezTo>
                      <a:pt x="4233" y="12344"/>
                      <a:pt x="3216" y="27188"/>
                      <a:pt x="12700" y="33511"/>
                    </a:cubicBezTo>
                    <a:cubicBezTo>
                      <a:pt x="18269" y="37224"/>
                      <a:pt x="12556" y="12838"/>
                      <a:pt x="19050" y="14461"/>
                    </a:cubicBezTo>
                    <a:cubicBezTo>
                      <a:pt x="29317" y="17028"/>
                      <a:pt x="31750" y="31394"/>
                      <a:pt x="38100" y="39861"/>
                    </a:cubicBezTo>
                    <a:cubicBezTo>
                      <a:pt x="42333" y="33511"/>
                      <a:pt x="47387" y="27637"/>
                      <a:pt x="50800" y="20811"/>
                    </a:cubicBezTo>
                    <a:cubicBezTo>
                      <a:pt x="53793" y="14824"/>
                      <a:pt x="53437" y="7330"/>
                      <a:pt x="57150" y="1761"/>
                    </a:cubicBezTo>
                    <a:cubicBezTo>
                      <a:pt x="58324" y="0"/>
                      <a:pt x="61383" y="1761"/>
                      <a:pt x="63500" y="176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9" name="Freeform 572"/>
              <p:cNvSpPr/>
              <p:nvPr/>
            </p:nvSpPr>
            <p:spPr>
              <a:xfrm>
                <a:off x="14713235" y="22559960"/>
                <a:ext cx="71197" cy="71216"/>
              </a:xfrm>
              <a:custGeom>
                <a:avLst/>
                <a:gdLst>
                  <a:gd name="connsiteX0" fmla="*/ 3515 w 73365"/>
                  <a:gd name="connsiteY0" fmla="*/ 31750 h 76964"/>
                  <a:gd name="connsiteX1" fmla="*/ 16215 w 73365"/>
                  <a:gd name="connsiteY1" fmla="*/ 6350 h 76964"/>
                  <a:gd name="connsiteX2" fmla="*/ 35265 w 73365"/>
                  <a:gd name="connsiteY2" fmla="*/ 12700 h 76964"/>
                  <a:gd name="connsiteX3" fmla="*/ 60665 w 73365"/>
                  <a:gd name="connsiteY3" fmla="*/ 19050 h 76964"/>
                  <a:gd name="connsiteX4" fmla="*/ 73365 w 73365"/>
                  <a:gd name="connsiteY4" fmla="*/ 0 h 76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365" h="76964">
                    <a:moveTo>
                      <a:pt x="3515" y="31750"/>
                    </a:moveTo>
                    <a:cubicBezTo>
                      <a:pt x="18586" y="76964"/>
                      <a:pt x="0" y="30672"/>
                      <a:pt x="16215" y="6350"/>
                    </a:cubicBezTo>
                    <a:cubicBezTo>
                      <a:pt x="19928" y="781"/>
                      <a:pt x="28829" y="10861"/>
                      <a:pt x="35265" y="12700"/>
                    </a:cubicBezTo>
                    <a:cubicBezTo>
                      <a:pt x="43656" y="15098"/>
                      <a:pt x="52198" y="16933"/>
                      <a:pt x="60665" y="19050"/>
                    </a:cubicBezTo>
                    <a:lnTo>
                      <a:pt x="73365" y="0"/>
                    </a:ln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0" name="Freeform 573"/>
              <p:cNvSpPr/>
              <p:nvPr/>
            </p:nvSpPr>
            <p:spPr>
              <a:xfrm>
                <a:off x="14265693" y="22600657"/>
                <a:ext cx="91539" cy="71216"/>
              </a:xfrm>
              <a:custGeom>
                <a:avLst/>
                <a:gdLst>
                  <a:gd name="connsiteX0" fmla="*/ 89452 w 89452"/>
                  <a:gd name="connsiteY0" fmla="*/ 45701 h 73177"/>
                  <a:gd name="connsiteX1" fmla="*/ 13252 w 89452"/>
                  <a:gd name="connsiteY1" fmla="*/ 1251 h 73177"/>
                  <a:gd name="connsiteX2" fmla="*/ 25952 w 89452"/>
                  <a:gd name="connsiteY2" fmla="*/ 39351 h 73177"/>
                  <a:gd name="connsiteX3" fmla="*/ 38652 w 89452"/>
                  <a:gd name="connsiteY3" fmla="*/ 71101 h 73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452" h="73177">
                    <a:moveTo>
                      <a:pt x="89452" y="45701"/>
                    </a:moveTo>
                    <a:cubicBezTo>
                      <a:pt x="71552" y="33768"/>
                      <a:pt x="22012" y="0"/>
                      <a:pt x="13252" y="1251"/>
                    </a:cubicBezTo>
                    <a:cubicBezTo>
                      <a:pt x="0" y="3144"/>
                      <a:pt x="21719" y="26651"/>
                      <a:pt x="25952" y="39351"/>
                    </a:cubicBezTo>
                    <a:cubicBezTo>
                      <a:pt x="37227" y="73177"/>
                      <a:pt x="20625" y="71101"/>
                      <a:pt x="38652" y="7110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1" name="Freeform 574"/>
              <p:cNvSpPr/>
              <p:nvPr/>
            </p:nvSpPr>
            <p:spPr>
              <a:xfrm>
                <a:off x="14286036" y="22682051"/>
                <a:ext cx="81371" cy="40697"/>
              </a:xfrm>
              <a:custGeom>
                <a:avLst/>
                <a:gdLst>
                  <a:gd name="connsiteX0" fmla="*/ 68784 w 78861"/>
                  <a:gd name="connsiteY0" fmla="*/ 30876 h 49926"/>
                  <a:gd name="connsiteX1" fmla="*/ 24334 w 78861"/>
                  <a:gd name="connsiteY1" fmla="*/ 24526 h 49926"/>
                  <a:gd name="connsiteX2" fmla="*/ 24334 w 78861"/>
                  <a:gd name="connsiteY2" fmla="*/ 18176 h 49926"/>
                  <a:gd name="connsiteX3" fmla="*/ 5284 w 78861"/>
                  <a:gd name="connsiteY3" fmla="*/ 49926 h 49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861" h="49926">
                    <a:moveTo>
                      <a:pt x="68784" y="30876"/>
                    </a:moveTo>
                    <a:cubicBezTo>
                      <a:pt x="53967" y="28759"/>
                      <a:pt x="36308" y="33506"/>
                      <a:pt x="24334" y="24526"/>
                    </a:cubicBezTo>
                    <a:cubicBezTo>
                      <a:pt x="16759" y="18845"/>
                      <a:pt x="78861" y="0"/>
                      <a:pt x="24334" y="18176"/>
                    </a:cubicBezTo>
                    <a:cubicBezTo>
                      <a:pt x="0" y="34398"/>
                      <a:pt x="5284" y="23244"/>
                      <a:pt x="5284" y="4992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2" name="Freeform 575"/>
              <p:cNvSpPr/>
              <p:nvPr/>
            </p:nvSpPr>
            <p:spPr>
              <a:xfrm>
                <a:off x="14286036" y="22743096"/>
                <a:ext cx="71197" cy="50868"/>
              </a:xfrm>
              <a:custGeom>
                <a:avLst/>
                <a:gdLst>
                  <a:gd name="connsiteX0" fmla="*/ 69850 w 69850"/>
                  <a:gd name="connsiteY0" fmla="*/ 25400 h 58432"/>
                  <a:gd name="connsiteX1" fmla="*/ 63500 w 69850"/>
                  <a:gd name="connsiteY1" fmla="*/ 44450 h 58432"/>
                  <a:gd name="connsiteX2" fmla="*/ 19050 w 69850"/>
                  <a:gd name="connsiteY2" fmla="*/ 0 h 58432"/>
                  <a:gd name="connsiteX3" fmla="*/ 0 w 69850"/>
                  <a:gd name="connsiteY3" fmla="*/ 44450 h 58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58432">
                    <a:moveTo>
                      <a:pt x="69850" y="25400"/>
                    </a:moveTo>
                    <a:cubicBezTo>
                      <a:pt x="67733" y="31750"/>
                      <a:pt x="69487" y="47443"/>
                      <a:pt x="63500" y="44450"/>
                    </a:cubicBezTo>
                    <a:cubicBezTo>
                      <a:pt x="44758" y="35079"/>
                      <a:pt x="19050" y="0"/>
                      <a:pt x="19050" y="0"/>
                    </a:cubicBezTo>
                    <a:cubicBezTo>
                      <a:pt x="12113" y="55496"/>
                      <a:pt x="27964" y="58432"/>
                      <a:pt x="0" y="444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3" name="Freeform 576"/>
              <p:cNvSpPr/>
              <p:nvPr/>
            </p:nvSpPr>
            <p:spPr>
              <a:xfrm>
                <a:off x="14296204" y="22834661"/>
                <a:ext cx="111889" cy="81394"/>
              </a:xfrm>
              <a:custGeom>
                <a:avLst/>
                <a:gdLst>
                  <a:gd name="connsiteX0" fmla="*/ 114300 w 114300"/>
                  <a:gd name="connsiteY0" fmla="*/ 0 h 82550"/>
                  <a:gd name="connsiteX1" fmla="*/ 76200 w 114300"/>
                  <a:gd name="connsiteY1" fmla="*/ 44450 h 82550"/>
                  <a:gd name="connsiteX2" fmla="*/ 44450 w 114300"/>
                  <a:gd name="connsiteY2" fmla="*/ 50800 h 82550"/>
                  <a:gd name="connsiteX3" fmla="*/ 19050 w 114300"/>
                  <a:gd name="connsiteY3" fmla="*/ 76200 h 82550"/>
                  <a:gd name="connsiteX4" fmla="*/ 0 w 114300"/>
                  <a:gd name="connsiteY4" fmla="*/ 82550 h 82550"/>
                  <a:gd name="connsiteX5" fmla="*/ 19050 w 114300"/>
                  <a:gd name="connsiteY5" fmla="*/ 69850 h 82550"/>
                  <a:gd name="connsiteX6" fmla="*/ 38100 w 114300"/>
                  <a:gd name="connsiteY6" fmla="*/ 63500 h 82550"/>
                  <a:gd name="connsiteX7" fmla="*/ 44450 w 114300"/>
                  <a:gd name="connsiteY7" fmla="*/ 38100 h 82550"/>
                  <a:gd name="connsiteX8" fmla="*/ 44450 w 114300"/>
                  <a:gd name="connsiteY8" fmla="*/ 635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" h="82550">
                    <a:moveTo>
                      <a:pt x="114300" y="0"/>
                    </a:moveTo>
                    <a:cubicBezTo>
                      <a:pt x="56674" y="28813"/>
                      <a:pt x="52998" y="9648"/>
                      <a:pt x="76200" y="44450"/>
                    </a:cubicBezTo>
                    <a:cubicBezTo>
                      <a:pt x="65617" y="46567"/>
                      <a:pt x="53885" y="45558"/>
                      <a:pt x="44450" y="50800"/>
                    </a:cubicBezTo>
                    <a:cubicBezTo>
                      <a:pt x="33983" y="56615"/>
                      <a:pt x="28793" y="69240"/>
                      <a:pt x="19050" y="76200"/>
                    </a:cubicBezTo>
                    <a:cubicBezTo>
                      <a:pt x="13603" y="80091"/>
                      <a:pt x="6350" y="80433"/>
                      <a:pt x="0" y="82550"/>
                    </a:cubicBezTo>
                    <a:cubicBezTo>
                      <a:pt x="6350" y="78317"/>
                      <a:pt x="12224" y="73263"/>
                      <a:pt x="19050" y="69850"/>
                    </a:cubicBezTo>
                    <a:cubicBezTo>
                      <a:pt x="25037" y="66857"/>
                      <a:pt x="33919" y="68727"/>
                      <a:pt x="38100" y="63500"/>
                    </a:cubicBezTo>
                    <a:cubicBezTo>
                      <a:pt x="43552" y="56685"/>
                      <a:pt x="42333" y="46567"/>
                      <a:pt x="44450" y="38100"/>
                    </a:cubicBezTo>
                    <a:cubicBezTo>
                      <a:pt x="36603" y="14560"/>
                      <a:pt x="35107" y="25037"/>
                      <a:pt x="44450" y="63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4" name="Freeform 577"/>
              <p:cNvSpPr/>
              <p:nvPr/>
            </p:nvSpPr>
            <p:spPr>
              <a:xfrm>
                <a:off x="14397918" y="22875357"/>
                <a:ext cx="40686" cy="61045"/>
              </a:xfrm>
              <a:custGeom>
                <a:avLst/>
                <a:gdLst>
                  <a:gd name="connsiteX0" fmla="*/ 50437 w 50437"/>
                  <a:gd name="connsiteY0" fmla="*/ 0 h 67990"/>
                  <a:gd name="connsiteX1" fmla="*/ 31387 w 50437"/>
                  <a:gd name="connsiteY1" fmla="*/ 19050 h 67990"/>
                  <a:gd name="connsiteX2" fmla="*/ 44087 w 50437"/>
                  <a:gd name="connsiteY2" fmla="*/ 38100 h 67990"/>
                  <a:gd name="connsiteX3" fmla="*/ 12337 w 50437"/>
                  <a:gd name="connsiteY3" fmla="*/ 44450 h 67990"/>
                  <a:gd name="connsiteX4" fmla="*/ 18687 w 50437"/>
                  <a:gd name="connsiteY4" fmla="*/ 57150 h 67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437" h="67990">
                    <a:moveTo>
                      <a:pt x="50437" y="0"/>
                    </a:moveTo>
                    <a:cubicBezTo>
                      <a:pt x="44087" y="6350"/>
                      <a:pt x="32863" y="10192"/>
                      <a:pt x="31387" y="19050"/>
                    </a:cubicBezTo>
                    <a:cubicBezTo>
                      <a:pt x="30132" y="26578"/>
                      <a:pt x="48666" y="31995"/>
                      <a:pt x="44087" y="38100"/>
                    </a:cubicBezTo>
                    <a:cubicBezTo>
                      <a:pt x="37611" y="46734"/>
                      <a:pt x="22920" y="42333"/>
                      <a:pt x="12337" y="44450"/>
                    </a:cubicBezTo>
                    <a:cubicBezTo>
                      <a:pt x="4490" y="67990"/>
                      <a:pt x="0" y="66493"/>
                      <a:pt x="18687" y="571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5" name="Freeform 578"/>
              <p:cNvSpPr/>
              <p:nvPr/>
            </p:nvSpPr>
            <p:spPr>
              <a:xfrm>
                <a:off x="14509807" y="22905883"/>
                <a:ext cx="30511" cy="50868"/>
              </a:xfrm>
              <a:custGeom>
                <a:avLst/>
                <a:gdLst>
                  <a:gd name="connsiteX0" fmla="*/ 0 w 38100"/>
                  <a:gd name="connsiteY0" fmla="*/ 0 h 50800"/>
                  <a:gd name="connsiteX1" fmla="*/ 38100 w 38100"/>
                  <a:gd name="connsiteY1" fmla="*/ 19050 h 50800"/>
                  <a:gd name="connsiteX2" fmla="*/ 19050 w 38100"/>
                  <a:gd name="connsiteY2" fmla="*/ 25400 h 50800"/>
                  <a:gd name="connsiteX3" fmla="*/ 19050 w 38100"/>
                  <a:gd name="connsiteY3" fmla="*/ 50800 h 50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50800">
                    <a:moveTo>
                      <a:pt x="0" y="0"/>
                    </a:moveTo>
                    <a:cubicBezTo>
                      <a:pt x="4698" y="1566"/>
                      <a:pt x="38100" y="10844"/>
                      <a:pt x="38100" y="19050"/>
                    </a:cubicBezTo>
                    <a:cubicBezTo>
                      <a:pt x="38100" y="25743"/>
                      <a:pt x="25400" y="23283"/>
                      <a:pt x="19050" y="25400"/>
                    </a:cubicBezTo>
                    <a:cubicBezTo>
                      <a:pt x="11753" y="47290"/>
                      <a:pt x="7967" y="39717"/>
                      <a:pt x="19050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6" name="Freeform 579"/>
              <p:cNvSpPr/>
              <p:nvPr/>
            </p:nvSpPr>
            <p:spPr>
              <a:xfrm>
                <a:off x="14601346" y="22895706"/>
                <a:ext cx="71203" cy="81394"/>
              </a:xfrm>
              <a:custGeom>
                <a:avLst/>
                <a:gdLst>
                  <a:gd name="connsiteX0" fmla="*/ 0 w 76200"/>
                  <a:gd name="connsiteY0" fmla="*/ 0 h 82550"/>
                  <a:gd name="connsiteX1" fmla="*/ 6350 w 76200"/>
                  <a:gd name="connsiteY1" fmla="*/ 57150 h 82550"/>
                  <a:gd name="connsiteX2" fmla="*/ 57150 w 76200"/>
                  <a:gd name="connsiteY2" fmla="*/ 82550 h 82550"/>
                  <a:gd name="connsiteX3" fmla="*/ 76200 w 76200"/>
                  <a:gd name="connsiteY3" fmla="*/ 7620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200" h="82550">
                    <a:moveTo>
                      <a:pt x="0" y="0"/>
                    </a:moveTo>
                    <a:cubicBezTo>
                      <a:pt x="14817" y="44450"/>
                      <a:pt x="16933" y="25400"/>
                      <a:pt x="6350" y="57150"/>
                    </a:cubicBezTo>
                    <a:cubicBezTo>
                      <a:pt x="26283" y="77083"/>
                      <a:pt x="24705" y="82550"/>
                      <a:pt x="57150" y="82550"/>
                    </a:cubicBezTo>
                    <a:cubicBezTo>
                      <a:pt x="63843" y="82550"/>
                      <a:pt x="76200" y="76200"/>
                      <a:pt x="76200" y="762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7" name="Freeform 580"/>
              <p:cNvSpPr/>
              <p:nvPr/>
            </p:nvSpPr>
            <p:spPr>
              <a:xfrm>
                <a:off x="14499632" y="22448041"/>
                <a:ext cx="30517" cy="61045"/>
              </a:xfrm>
              <a:custGeom>
                <a:avLst/>
                <a:gdLst>
                  <a:gd name="connsiteX0" fmla="*/ 7450 w 26500"/>
                  <a:gd name="connsiteY0" fmla="*/ 65393 h 65393"/>
                  <a:gd name="connsiteX1" fmla="*/ 1100 w 26500"/>
                  <a:gd name="connsiteY1" fmla="*/ 46343 h 65393"/>
                  <a:gd name="connsiteX2" fmla="*/ 13800 w 26500"/>
                  <a:gd name="connsiteY2" fmla="*/ 27293 h 65393"/>
                  <a:gd name="connsiteX3" fmla="*/ 20150 w 26500"/>
                  <a:gd name="connsiteY3" fmla="*/ 1893 h 65393"/>
                  <a:gd name="connsiteX4" fmla="*/ 26500 w 26500"/>
                  <a:gd name="connsiteY4" fmla="*/ 1893 h 65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500" h="65393">
                    <a:moveTo>
                      <a:pt x="7450" y="65393"/>
                    </a:moveTo>
                    <a:cubicBezTo>
                      <a:pt x="5333" y="59043"/>
                      <a:pt x="0" y="52945"/>
                      <a:pt x="1100" y="46343"/>
                    </a:cubicBezTo>
                    <a:cubicBezTo>
                      <a:pt x="2355" y="38815"/>
                      <a:pt x="10794" y="34308"/>
                      <a:pt x="13800" y="27293"/>
                    </a:cubicBezTo>
                    <a:cubicBezTo>
                      <a:pt x="17238" y="19271"/>
                      <a:pt x="16247" y="9699"/>
                      <a:pt x="20150" y="1893"/>
                    </a:cubicBezTo>
                    <a:cubicBezTo>
                      <a:pt x="21097" y="0"/>
                      <a:pt x="24383" y="1893"/>
                      <a:pt x="26500" y="1893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8" name="Freeform 581"/>
              <p:cNvSpPr/>
              <p:nvPr/>
            </p:nvSpPr>
            <p:spPr>
              <a:xfrm>
                <a:off x="14601346" y="22437870"/>
                <a:ext cx="91546" cy="71216"/>
              </a:xfrm>
              <a:custGeom>
                <a:avLst/>
                <a:gdLst>
                  <a:gd name="connsiteX0" fmla="*/ 26649 w 82145"/>
                  <a:gd name="connsiteY0" fmla="*/ 76200 h 76200"/>
                  <a:gd name="connsiteX1" fmla="*/ 32999 w 82145"/>
                  <a:gd name="connsiteY1" fmla="*/ 57150 h 76200"/>
                  <a:gd name="connsiteX2" fmla="*/ 64749 w 82145"/>
                  <a:gd name="connsiteY2" fmla="*/ 44450 h 76200"/>
                  <a:gd name="connsiteX3" fmla="*/ 77449 w 82145"/>
                  <a:gd name="connsiteY3" fmla="*/ 0 h 76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145" h="76200">
                    <a:moveTo>
                      <a:pt x="26649" y="76200"/>
                    </a:moveTo>
                    <a:cubicBezTo>
                      <a:pt x="28766" y="69850"/>
                      <a:pt x="32999" y="63843"/>
                      <a:pt x="32999" y="57150"/>
                    </a:cubicBezTo>
                    <a:cubicBezTo>
                      <a:pt x="32999" y="27622"/>
                      <a:pt x="0" y="33659"/>
                      <a:pt x="64749" y="44450"/>
                    </a:cubicBezTo>
                    <a:cubicBezTo>
                      <a:pt x="82145" y="18355"/>
                      <a:pt x="77449" y="33032"/>
                      <a:pt x="77449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20515" name="Group 698"/>
            <p:cNvGrpSpPr>
              <a:grpSpLocks/>
            </p:cNvGrpSpPr>
            <p:nvPr/>
          </p:nvGrpSpPr>
          <p:grpSpPr bwMode="auto">
            <a:xfrm>
              <a:off x="4933159" y="2657021"/>
              <a:ext cx="104468" cy="105526"/>
              <a:chOff x="14261548" y="22402800"/>
              <a:chExt cx="572052" cy="577850"/>
            </a:xfrm>
          </p:grpSpPr>
          <p:pic>
            <p:nvPicPr>
              <p:cNvPr id="559" name="Picture 2455" descr="C:\Documents and Settings\Chelsea\My Documents\research\Winter 2008\gordon conference\Au NP.JPG"/>
              <p:cNvPicPr>
                <a:picLocks noChangeAspect="1" noChangeArrowheads="1"/>
              </p:cNvPicPr>
              <p:nvPr/>
            </p:nvPicPr>
            <p:blipFill>
              <a:blip r:embed="rId5" cstate="screen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prstClr val="black"/>
                  <a:srgbClr val="D9C3A5">
                    <a:tint val="50000"/>
                    <a:satMod val="180000"/>
                  </a:srgb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25600" y="22479000"/>
                <a:ext cx="457200" cy="460040"/>
              </a:xfrm>
              <a:prstGeom prst="rect">
                <a:avLst/>
              </a:prstGeom>
              <a:noFill/>
              <a:scene3d>
                <a:camera prst="orthographicFront"/>
                <a:lightRig rig="contrasting" dir="t"/>
              </a:scene3d>
              <a:sp3d prstMaterial="powder">
                <a:extrusionClr>
                  <a:srgbClr val="FFC000"/>
                </a:extrusionClr>
                <a:contourClr>
                  <a:schemeClr val="bg1"/>
                </a:contourClr>
              </a:sp3d>
            </p:spPr>
          </p:pic>
          <p:sp>
            <p:nvSpPr>
              <p:cNvPr id="560" name="Freeform 543"/>
              <p:cNvSpPr/>
              <p:nvPr/>
            </p:nvSpPr>
            <p:spPr>
              <a:xfrm>
                <a:off x="14675067" y="22479156"/>
                <a:ext cx="111889" cy="50874"/>
              </a:xfrm>
              <a:custGeom>
                <a:avLst/>
                <a:gdLst>
                  <a:gd name="connsiteX0" fmla="*/ 0 w 38100"/>
                  <a:gd name="connsiteY0" fmla="*/ 44450 h 44450"/>
                  <a:gd name="connsiteX1" fmla="*/ 19050 w 38100"/>
                  <a:gd name="connsiteY1" fmla="*/ 31750 h 44450"/>
                  <a:gd name="connsiteX2" fmla="*/ 38100 w 38100"/>
                  <a:gd name="connsiteY2" fmla="*/ 0 h 44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" h="44450">
                    <a:moveTo>
                      <a:pt x="0" y="44450"/>
                    </a:moveTo>
                    <a:cubicBezTo>
                      <a:pt x="6350" y="40217"/>
                      <a:pt x="13654" y="37146"/>
                      <a:pt x="19050" y="31750"/>
                    </a:cubicBezTo>
                    <a:cubicBezTo>
                      <a:pt x="26713" y="24087"/>
                      <a:pt x="33089" y="10022"/>
                      <a:pt x="3810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1" name="Freeform 544"/>
              <p:cNvSpPr/>
              <p:nvPr/>
            </p:nvSpPr>
            <p:spPr>
              <a:xfrm>
                <a:off x="14553010" y="22397763"/>
                <a:ext cx="81371" cy="101742"/>
              </a:xfrm>
              <a:custGeom>
                <a:avLst/>
                <a:gdLst>
                  <a:gd name="connsiteX0" fmla="*/ 10160 w 22860"/>
                  <a:gd name="connsiteY0" fmla="*/ 57150 h 57150"/>
                  <a:gd name="connsiteX1" fmla="*/ 10160 w 22860"/>
                  <a:gd name="connsiteY1" fmla="*/ 19050 h 57150"/>
                  <a:gd name="connsiteX2" fmla="*/ 22860 w 22860"/>
                  <a:gd name="connsiteY2" fmla="*/ 0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" h="57150">
                    <a:moveTo>
                      <a:pt x="10160" y="57150"/>
                    </a:moveTo>
                    <a:cubicBezTo>
                      <a:pt x="3387" y="36830"/>
                      <a:pt x="0" y="39370"/>
                      <a:pt x="10160" y="19050"/>
                    </a:cubicBezTo>
                    <a:cubicBezTo>
                      <a:pt x="13573" y="12224"/>
                      <a:pt x="22860" y="0"/>
                      <a:pt x="2286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2" name="Freeform 545"/>
              <p:cNvSpPr/>
              <p:nvPr/>
            </p:nvSpPr>
            <p:spPr>
              <a:xfrm>
                <a:off x="14329240" y="22540201"/>
                <a:ext cx="71203" cy="30526"/>
              </a:xfrm>
              <a:custGeom>
                <a:avLst/>
                <a:gdLst>
                  <a:gd name="connsiteX0" fmla="*/ 69850 w 69850"/>
                  <a:gd name="connsiteY0" fmla="*/ 18332 h 24682"/>
                  <a:gd name="connsiteX1" fmla="*/ 50800 w 69850"/>
                  <a:gd name="connsiteY1" fmla="*/ 5632 h 24682"/>
                  <a:gd name="connsiteX2" fmla="*/ 12700 w 69850"/>
                  <a:gd name="connsiteY2" fmla="*/ 24682 h 24682"/>
                  <a:gd name="connsiteX3" fmla="*/ 0 w 69850"/>
                  <a:gd name="connsiteY3" fmla="*/ 11982 h 24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24682">
                    <a:moveTo>
                      <a:pt x="69850" y="18332"/>
                    </a:moveTo>
                    <a:cubicBezTo>
                      <a:pt x="63500" y="14099"/>
                      <a:pt x="58328" y="6887"/>
                      <a:pt x="50800" y="5632"/>
                    </a:cubicBezTo>
                    <a:cubicBezTo>
                      <a:pt x="17010" y="0"/>
                      <a:pt x="45871" y="24682"/>
                      <a:pt x="12700" y="24682"/>
                    </a:cubicBezTo>
                    <a:cubicBezTo>
                      <a:pt x="6713" y="24682"/>
                      <a:pt x="4233" y="16215"/>
                      <a:pt x="0" y="11982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3" name="Freeform 546"/>
              <p:cNvSpPr/>
              <p:nvPr/>
            </p:nvSpPr>
            <p:spPr>
              <a:xfrm>
                <a:off x="14410611" y="22448637"/>
                <a:ext cx="61028" cy="71216"/>
              </a:xfrm>
              <a:custGeom>
                <a:avLst/>
                <a:gdLst>
                  <a:gd name="connsiteX0" fmla="*/ 63500 w 63500"/>
                  <a:gd name="connsiteY0" fmla="*/ 71926 h 71926"/>
                  <a:gd name="connsiteX1" fmla="*/ 25400 w 63500"/>
                  <a:gd name="connsiteY1" fmla="*/ 52876 h 71926"/>
                  <a:gd name="connsiteX2" fmla="*/ 12700 w 63500"/>
                  <a:gd name="connsiteY2" fmla="*/ 33826 h 71926"/>
                  <a:gd name="connsiteX3" fmla="*/ 0 w 63500"/>
                  <a:gd name="connsiteY3" fmla="*/ 2076 h 71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500" h="71926">
                    <a:moveTo>
                      <a:pt x="63500" y="71926"/>
                    </a:moveTo>
                    <a:cubicBezTo>
                      <a:pt x="48006" y="66761"/>
                      <a:pt x="37710" y="65186"/>
                      <a:pt x="25400" y="52876"/>
                    </a:cubicBezTo>
                    <a:cubicBezTo>
                      <a:pt x="20004" y="47480"/>
                      <a:pt x="16933" y="40176"/>
                      <a:pt x="12700" y="33826"/>
                    </a:cubicBezTo>
                    <a:cubicBezTo>
                      <a:pt x="5935" y="0"/>
                      <a:pt x="17143" y="2076"/>
                      <a:pt x="0" y="207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4" name="Freeform 547"/>
              <p:cNvSpPr/>
              <p:nvPr/>
            </p:nvSpPr>
            <p:spPr>
              <a:xfrm>
                <a:off x="14746270" y="22611424"/>
                <a:ext cx="91539" cy="30519"/>
              </a:xfrm>
              <a:custGeom>
                <a:avLst/>
                <a:gdLst>
                  <a:gd name="connsiteX0" fmla="*/ 0 w 88900"/>
                  <a:gd name="connsiteY0" fmla="*/ 38769 h 38769"/>
                  <a:gd name="connsiteX1" fmla="*/ 25400 w 88900"/>
                  <a:gd name="connsiteY1" fmla="*/ 26069 h 38769"/>
                  <a:gd name="connsiteX2" fmla="*/ 44450 w 88900"/>
                  <a:gd name="connsiteY2" fmla="*/ 13369 h 38769"/>
                  <a:gd name="connsiteX3" fmla="*/ 88900 w 88900"/>
                  <a:gd name="connsiteY3" fmla="*/ 669 h 387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900" h="38769">
                    <a:moveTo>
                      <a:pt x="0" y="38769"/>
                    </a:moveTo>
                    <a:cubicBezTo>
                      <a:pt x="8467" y="34536"/>
                      <a:pt x="17181" y="30765"/>
                      <a:pt x="25400" y="26069"/>
                    </a:cubicBezTo>
                    <a:cubicBezTo>
                      <a:pt x="32026" y="22283"/>
                      <a:pt x="37476" y="16469"/>
                      <a:pt x="44450" y="13369"/>
                    </a:cubicBezTo>
                    <a:cubicBezTo>
                      <a:pt x="74531" y="0"/>
                      <a:pt x="70748" y="669"/>
                      <a:pt x="88900" y="669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5" name="Freeform 548"/>
              <p:cNvSpPr/>
              <p:nvPr/>
            </p:nvSpPr>
            <p:spPr>
              <a:xfrm>
                <a:off x="14664899" y="22845428"/>
                <a:ext cx="40686" cy="101742"/>
              </a:xfrm>
              <a:custGeom>
                <a:avLst/>
                <a:gdLst>
                  <a:gd name="connsiteX0" fmla="*/ 13536 w 45286"/>
                  <a:gd name="connsiteY0" fmla="*/ 0 h 97875"/>
                  <a:gd name="connsiteX1" fmla="*/ 19886 w 45286"/>
                  <a:gd name="connsiteY1" fmla="*/ 50800 h 97875"/>
                  <a:gd name="connsiteX2" fmla="*/ 38936 w 45286"/>
                  <a:gd name="connsiteY2" fmla="*/ 57150 h 97875"/>
                  <a:gd name="connsiteX3" fmla="*/ 32586 w 45286"/>
                  <a:gd name="connsiteY3" fmla="*/ 95250 h 97875"/>
                  <a:gd name="connsiteX4" fmla="*/ 45286 w 45286"/>
                  <a:gd name="connsiteY4" fmla="*/ 88900 h 97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286" h="97875">
                    <a:moveTo>
                      <a:pt x="13536" y="0"/>
                    </a:moveTo>
                    <a:cubicBezTo>
                      <a:pt x="6342" y="21583"/>
                      <a:pt x="0" y="26936"/>
                      <a:pt x="19886" y="50800"/>
                    </a:cubicBezTo>
                    <a:cubicBezTo>
                      <a:pt x="24171" y="55942"/>
                      <a:pt x="32586" y="55033"/>
                      <a:pt x="38936" y="57150"/>
                    </a:cubicBezTo>
                    <a:cubicBezTo>
                      <a:pt x="33284" y="65629"/>
                      <a:pt x="14385" y="83116"/>
                      <a:pt x="32586" y="95250"/>
                    </a:cubicBezTo>
                    <a:cubicBezTo>
                      <a:pt x="36524" y="97875"/>
                      <a:pt x="41053" y="91017"/>
                      <a:pt x="45286" y="889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6" name="Freeform 549"/>
              <p:cNvSpPr/>
              <p:nvPr/>
            </p:nvSpPr>
            <p:spPr>
              <a:xfrm>
                <a:off x="14715753" y="22794560"/>
                <a:ext cx="71203" cy="91565"/>
              </a:xfrm>
              <a:custGeom>
                <a:avLst/>
                <a:gdLst>
                  <a:gd name="connsiteX0" fmla="*/ 16592 w 71468"/>
                  <a:gd name="connsiteY0" fmla="*/ 0 h 84521"/>
                  <a:gd name="connsiteX1" fmla="*/ 3892 w 71468"/>
                  <a:gd name="connsiteY1" fmla="*/ 63500 h 84521"/>
                  <a:gd name="connsiteX2" fmla="*/ 22942 w 71468"/>
                  <a:gd name="connsiteY2" fmla="*/ 76200 h 84521"/>
                  <a:gd name="connsiteX3" fmla="*/ 29292 w 71468"/>
                  <a:gd name="connsiteY3" fmla="*/ 57150 h 84521"/>
                  <a:gd name="connsiteX4" fmla="*/ 61042 w 71468"/>
                  <a:gd name="connsiteY4" fmla="*/ 50800 h 845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468" h="84521">
                    <a:moveTo>
                      <a:pt x="16592" y="0"/>
                    </a:moveTo>
                    <a:cubicBezTo>
                      <a:pt x="10512" y="18239"/>
                      <a:pt x="0" y="45988"/>
                      <a:pt x="3892" y="63500"/>
                    </a:cubicBezTo>
                    <a:cubicBezTo>
                      <a:pt x="5548" y="70950"/>
                      <a:pt x="16592" y="71967"/>
                      <a:pt x="22942" y="76200"/>
                    </a:cubicBezTo>
                    <a:cubicBezTo>
                      <a:pt x="25059" y="69850"/>
                      <a:pt x="23077" y="59636"/>
                      <a:pt x="29292" y="57150"/>
                    </a:cubicBezTo>
                    <a:cubicBezTo>
                      <a:pt x="71468" y="40280"/>
                      <a:pt x="44181" y="84521"/>
                      <a:pt x="61042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7" name="Freeform 550"/>
              <p:cNvSpPr/>
              <p:nvPr/>
            </p:nvSpPr>
            <p:spPr>
              <a:xfrm>
                <a:off x="14746270" y="22764034"/>
                <a:ext cx="61028" cy="91571"/>
              </a:xfrm>
              <a:custGeom>
                <a:avLst/>
                <a:gdLst>
                  <a:gd name="connsiteX0" fmla="*/ 0 w 57150"/>
                  <a:gd name="connsiteY0" fmla="*/ 0 h 89852"/>
                  <a:gd name="connsiteX1" fmla="*/ 19050 w 57150"/>
                  <a:gd name="connsiteY1" fmla="*/ 12700 h 89852"/>
                  <a:gd name="connsiteX2" fmla="*/ 38100 w 57150"/>
                  <a:gd name="connsiteY2" fmla="*/ 19050 h 89852"/>
                  <a:gd name="connsiteX3" fmla="*/ 25400 w 57150"/>
                  <a:gd name="connsiteY3" fmla="*/ 38100 h 89852"/>
                  <a:gd name="connsiteX4" fmla="*/ 57150 w 57150"/>
                  <a:gd name="connsiteY4" fmla="*/ 63500 h 89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150" h="89852">
                    <a:moveTo>
                      <a:pt x="0" y="0"/>
                    </a:moveTo>
                    <a:cubicBezTo>
                      <a:pt x="6350" y="4233"/>
                      <a:pt x="12224" y="9287"/>
                      <a:pt x="19050" y="12700"/>
                    </a:cubicBezTo>
                    <a:cubicBezTo>
                      <a:pt x="25037" y="15693"/>
                      <a:pt x="36477" y="12556"/>
                      <a:pt x="38100" y="19050"/>
                    </a:cubicBezTo>
                    <a:cubicBezTo>
                      <a:pt x="39951" y="26454"/>
                      <a:pt x="29633" y="31750"/>
                      <a:pt x="25400" y="38100"/>
                    </a:cubicBezTo>
                    <a:cubicBezTo>
                      <a:pt x="53425" y="80138"/>
                      <a:pt x="43974" y="89852"/>
                      <a:pt x="57150" y="635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8" name="Freeform 551"/>
              <p:cNvSpPr/>
              <p:nvPr/>
            </p:nvSpPr>
            <p:spPr>
              <a:xfrm>
                <a:off x="14756438" y="22692818"/>
                <a:ext cx="71203" cy="40697"/>
              </a:xfrm>
              <a:custGeom>
                <a:avLst/>
                <a:gdLst>
                  <a:gd name="connsiteX0" fmla="*/ 0 w 63500"/>
                  <a:gd name="connsiteY0" fmla="*/ 1761 h 39861"/>
                  <a:gd name="connsiteX1" fmla="*/ 12700 w 63500"/>
                  <a:gd name="connsiteY1" fmla="*/ 33511 h 39861"/>
                  <a:gd name="connsiteX2" fmla="*/ 19050 w 63500"/>
                  <a:gd name="connsiteY2" fmla="*/ 14461 h 39861"/>
                  <a:gd name="connsiteX3" fmla="*/ 38100 w 63500"/>
                  <a:gd name="connsiteY3" fmla="*/ 39861 h 39861"/>
                  <a:gd name="connsiteX4" fmla="*/ 50800 w 63500"/>
                  <a:gd name="connsiteY4" fmla="*/ 20811 h 39861"/>
                  <a:gd name="connsiteX5" fmla="*/ 57150 w 63500"/>
                  <a:gd name="connsiteY5" fmla="*/ 1761 h 39861"/>
                  <a:gd name="connsiteX6" fmla="*/ 63500 w 63500"/>
                  <a:gd name="connsiteY6" fmla="*/ 1761 h 398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3500" h="39861">
                    <a:moveTo>
                      <a:pt x="0" y="1761"/>
                    </a:moveTo>
                    <a:cubicBezTo>
                      <a:pt x="4233" y="12344"/>
                      <a:pt x="3216" y="27188"/>
                      <a:pt x="12700" y="33511"/>
                    </a:cubicBezTo>
                    <a:cubicBezTo>
                      <a:pt x="18269" y="37224"/>
                      <a:pt x="12556" y="12838"/>
                      <a:pt x="19050" y="14461"/>
                    </a:cubicBezTo>
                    <a:cubicBezTo>
                      <a:pt x="29317" y="17028"/>
                      <a:pt x="31750" y="31394"/>
                      <a:pt x="38100" y="39861"/>
                    </a:cubicBezTo>
                    <a:cubicBezTo>
                      <a:pt x="42333" y="33511"/>
                      <a:pt x="47387" y="27637"/>
                      <a:pt x="50800" y="20811"/>
                    </a:cubicBezTo>
                    <a:cubicBezTo>
                      <a:pt x="53793" y="14824"/>
                      <a:pt x="53437" y="7330"/>
                      <a:pt x="57150" y="1761"/>
                    </a:cubicBezTo>
                    <a:cubicBezTo>
                      <a:pt x="58324" y="0"/>
                      <a:pt x="61383" y="1761"/>
                      <a:pt x="63500" y="176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9" name="Freeform 552"/>
              <p:cNvSpPr/>
              <p:nvPr/>
            </p:nvSpPr>
            <p:spPr>
              <a:xfrm>
                <a:off x="14715753" y="22550379"/>
                <a:ext cx="71203" cy="81394"/>
              </a:xfrm>
              <a:custGeom>
                <a:avLst/>
                <a:gdLst>
                  <a:gd name="connsiteX0" fmla="*/ 3515 w 73365"/>
                  <a:gd name="connsiteY0" fmla="*/ 31750 h 76964"/>
                  <a:gd name="connsiteX1" fmla="*/ 16215 w 73365"/>
                  <a:gd name="connsiteY1" fmla="*/ 6350 h 76964"/>
                  <a:gd name="connsiteX2" fmla="*/ 35265 w 73365"/>
                  <a:gd name="connsiteY2" fmla="*/ 12700 h 76964"/>
                  <a:gd name="connsiteX3" fmla="*/ 60665 w 73365"/>
                  <a:gd name="connsiteY3" fmla="*/ 19050 h 76964"/>
                  <a:gd name="connsiteX4" fmla="*/ 73365 w 73365"/>
                  <a:gd name="connsiteY4" fmla="*/ 0 h 76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365" h="76964">
                    <a:moveTo>
                      <a:pt x="3515" y="31750"/>
                    </a:moveTo>
                    <a:cubicBezTo>
                      <a:pt x="18586" y="76964"/>
                      <a:pt x="0" y="30672"/>
                      <a:pt x="16215" y="6350"/>
                    </a:cubicBezTo>
                    <a:cubicBezTo>
                      <a:pt x="19928" y="781"/>
                      <a:pt x="28829" y="10861"/>
                      <a:pt x="35265" y="12700"/>
                    </a:cubicBezTo>
                    <a:cubicBezTo>
                      <a:pt x="43656" y="15098"/>
                      <a:pt x="52198" y="16933"/>
                      <a:pt x="60665" y="19050"/>
                    </a:cubicBezTo>
                    <a:lnTo>
                      <a:pt x="73365" y="0"/>
                    </a:ln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0" name="Freeform 553"/>
              <p:cNvSpPr/>
              <p:nvPr/>
            </p:nvSpPr>
            <p:spPr>
              <a:xfrm>
                <a:off x="14258043" y="22591076"/>
                <a:ext cx="91539" cy="81394"/>
              </a:xfrm>
              <a:custGeom>
                <a:avLst/>
                <a:gdLst>
                  <a:gd name="connsiteX0" fmla="*/ 89452 w 89452"/>
                  <a:gd name="connsiteY0" fmla="*/ 45701 h 73177"/>
                  <a:gd name="connsiteX1" fmla="*/ 13252 w 89452"/>
                  <a:gd name="connsiteY1" fmla="*/ 1251 h 73177"/>
                  <a:gd name="connsiteX2" fmla="*/ 25952 w 89452"/>
                  <a:gd name="connsiteY2" fmla="*/ 39351 h 73177"/>
                  <a:gd name="connsiteX3" fmla="*/ 38652 w 89452"/>
                  <a:gd name="connsiteY3" fmla="*/ 71101 h 73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452" h="73177">
                    <a:moveTo>
                      <a:pt x="89452" y="45701"/>
                    </a:moveTo>
                    <a:cubicBezTo>
                      <a:pt x="71552" y="33768"/>
                      <a:pt x="22012" y="0"/>
                      <a:pt x="13252" y="1251"/>
                    </a:cubicBezTo>
                    <a:cubicBezTo>
                      <a:pt x="0" y="3144"/>
                      <a:pt x="21719" y="26651"/>
                      <a:pt x="25952" y="39351"/>
                    </a:cubicBezTo>
                    <a:cubicBezTo>
                      <a:pt x="37227" y="73177"/>
                      <a:pt x="20625" y="71101"/>
                      <a:pt x="38652" y="7110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1" name="Freeform 554"/>
              <p:cNvSpPr/>
              <p:nvPr/>
            </p:nvSpPr>
            <p:spPr>
              <a:xfrm>
                <a:off x="14278386" y="22672469"/>
                <a:ext cx="81371" cy="50868"/>
              </a:xfrm>
              <a:custGeom>
                <a:avLst/>
                <a:gdLst>
                  <a:gd name="connsiteX0" fmla="*/ 68784 w 78861"/>
                  <a:gd name="connsiteY0" fmla="*/ 30876 h 49926"/>
                  <a:gd name="connsiteX1" fmla="*/ 24334 w 78861"/>
                  <a:gd name="connsiteY1" fmla="*/ 24526 h 49926"/>
                  <a:gd name="connsiteX2" fmla="*/ 24334 w 78861"/>
                  <a:gd name="connsiteY2" fmla="*/ 18176 h 49926"/>
                  <a:gd name="connsiteX3" fmla="*/ 5284 w 78861"/>
                  <a:gd name="connsiteY3" fmla="*/ 49926 h 49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861" h="49926">
                    <a:moveTo>
                      <a:pt x="68784" y="30876"/>
                    </a:moveTo>
                    <a:cubicBezTo>
                      <a:pt x="53967" y="28759"/>
                      <a:pt x="36308" y="33506"/>
                      <a:pt x="24334" y="24526"/>
                    </a:cubicBezTo>
                    <a:cubicBezTo>
                      <a:pt x="16759" y="18845"/>
                      <a:pt x="78861" y="0"/>
                      <a:pt x="24334" y="18176"/>
                    </a:cubicBezTo>
                    <a:cubicBezTo>
                      <a:pt x="0" y="34398"/>
                      <a:pt x="5284" y="23244"/>
                      <a:pt x="5284" y="4992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2" name="Freeform 555"/>
              <p:cNvSpPr/>
              <p:nvPr/>
            </p:nvSpPr>
            <p:spPr>
              <a:xfrm>
                <a:off x="14278386" y="22733515"/>
                <a:ext cx="71197" cy="61045"/>
              </a:xfrm>
              <a:custGeom>
                <a:avLst/>
                <a:gdLst>
                  <a:gd name="connsiteX0" fmla="*/ 69850 w 69850"/>
                  <a:gd name="connsiteY0" fmla="*/ 25400 h 58432"/>
                  <a:gd name="connsiteX1" fmla="*/ 63500 w 69850"/>
                  <a:gd name="connsiteY1" fmla="*/ 44450 h 58432"/>
                  <a:gd name="connsiteX2" fmla="*/ 19050 w 69850"/>
                  <a:gd name="connsiteY2" fmla="*/ 0 h 58432"/>
                  <a:gd name="connsiteX3" fmla="*/ 0 w 69850"/>
                  <a:gd name="connsiteY3" fmla="*/ 44450 h 58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58432">
                    <a:moveTo>
                      <a:pt x="69850" y="25400"/>
                    </a:moveTo>
                    <a:cubicBezTo>
                      <a:pt x="67733" y="31750"/>
                      <a:pt x="69487" y="47443"/>
                      <a:pt x="63500" y="44450"/>
                    </a:cubicBezTo>
                    <a:cubicBezTo>
                      <a:pt x="44758" y="35079"/>
                      <a:pt x="19050" y="0"/>
                      <a:pt x="19050" y="0"/>
                    </a:cubicBezTo>
                    <a:cubicBezTo>
                      <a:pt x="12113" y="55496"/>
                      <a:pt x="27964" y="58432"/>
                      <a:pt x="0" y="444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3" name="Freeform 556"/>
              <p:cNvSpPr/>
              <p:nvPr/>
            </p:nvSpPr>
            <p:spPr>
              <a:xfrm>
                <a:off x="14288554" y="22835257"/>
                <a:ext cx="111889" cy="81394"/>
              </a:xfrm>
              <a:custGeom>
                <a:avLst/>
                <a:gdLst>
                  <a:gd name="connsiteX0" fmla="*/ 114300 w 114300"/>
                  <a:gd name="connsiteY0" fmla="*/ 0 h 82550"/>
                  <a:gd name="connsiteX1" fmla="*/ 76200 w 114300"/>
                  <a:gd name="connsiteY1" fmla="*/ 44450 h 82550"/>
                  <a:gd name="connsiteX2" fmla="*/ 44450 w 114300"/>
                  <a:gd name="connsiteY2" fmla="*/ 50800 h 82550"/>
                  <a:gd name="connsiteX3" fmla="*/ 19050 w 114300"/>
                  <a:gd name="connsiteY3" fmla="*/ 76200 h 82550"/>
                  <a:gd name="connsiteX4" fmla="*/ 0 w 114300"/>
                  <a:gd name="connsiteY4" fmla="*/ 82550 h 82550"/>
                  <a:gd name="connsiteX5" fmla="*/ 19050 w 114300"/>
                  <a:gd name="connsiteY5" fmla="*/ 69850 h 82550"/>
                  <a:gd name="connsiteX6" fmla="*/ 38100 w 114300"/>
                  <a:gd name="connsiteY6" fmla="*/ 63500 h 82550"/>
                  <a:gd name="connsiteX7" fmla="*/ 44450 w 114300"/>
                  <a:gd name="connsiteY7" fmla="*/ 38100 h 82550"/>
                  <a:gd name="connsiteX8" fmla="*/ 44450 w 114300"/>
                  <a:gd name="connsiteY8" fmla="*/ 635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" h="82550">
                    <a:moveTo>
                      <a:pt x="114300" y="0"/>
                    </a:moveTo>
                    <a:cubicBezTo>
                      <a:pt x="56674" y="28813"/>
                      <a:pt x="52998" y="9648"/>
                      <a:pt x="76200" y="44450"/>
                    </a:cubicBezTo>
                    <a:cubicBezTo>
                      <a:pt x="65617" y="46567"/>
                      <a:pt x="53885" y="45558"/>
                      <a:pt x="44450" y="50800"/>
                    </a:cubicBezTo>
                    <a:cubicBezTo>
                      <a:pt x="33983" y="56615"/>
                      <a:pt x="28793" y="69240"/>
                      <a:pt x="19050" y="76200"/>
                    </a:cubicBezTo>
                    <a:cubicBezTo>
                      <a:pt x="13603" y="80091"/>
                      <a:pt x="6350" y="80433"/>
                      <a:pt x="0" y="82550"/>
                    </a:cubicBezTo>
                    <a:cubicBezTo>
                      <a:pt x="6350" y="78317"/>
                      <a:pt x="12224" y="73263"/>
                      <a:pt x="19050" y="69850"/>
                    </a:cubicBezTo>
                    <a:cubicBezTo>
                      <a:pt x="25037" y="66857"/>
                      <a:pt x="33919" y="68727"/>
                      <a:pt x="38100" y="63500"/>
                    </a:cubicBezTo>
                    <a:cubicBezTo>
                      <a:pt x="43552" y="56685"/>
                      <a:pt x="42333" y="46567"/>
                      <a:pt x="44450" y="38100"/>
                    </a:cubicBezTo>
                    <a:cubicBezTo>
                      <a:pt x="36603" y="14560"/>
                      <a:pt x="35107" y="25037"/>
                      <a:pt x="44450" y="63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4" name="Freeform 557"/>
              <p:cNvSpPr/>
              <p:nvPr/>
            </p:nvSpPr>
            <p:spPr>
              <a:xfrm>
                <a:off x="14390268" y="22865776"/>
                <a:ext cx="50860" cy="71223"/>
              </a:xfrm>
              <a:custGeom>
                <a:avLst/>
                <a:gdLst>
                  <a:gd name="connsiteX0" fmla="*/ 50437 w 50437"/>
                  <a:gd name="connsiteY0" fmla="*/ 0 h 67990"/>
                  <a:gd name="connsiteX1" fmla="*/ 31387 w 50437"/>
                  <a:gd name="connsiteY1" fmla="*/ 19050 h 67990"/>
                  <a:gd name="connsiteX2" fmla="*/ 44087 w 50437"/>
                  <a:gd name="connsiteY2" fmla="*/ 38100 h 67990"/>
                  <a:gd name="connsiteX3" fmla="*/ 12337 w 50437"/>
                  <a:gd name="connsiteY3" fmla="*/ 44450 h 67990"/>
                  <a:gd name="connsiteX4" fmla="*/ 18687 w 50437"/>
                  <a:gd name="connsiteY4" fmla="*/ 57150 h 67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437" h="67990">
                    <a:moveTo>
                      <a:pt x="50437" y="0"/>
                    </a:moveTo>
                    <a:cubicBezTo>
                      <a:pt x="44087" y="6350"/>
                      <a:pt x="32863" y="10192"/>
                      <a:pt x="31387" y="19050"/>
                    </a:cubicBezTo>
                    <a:cubicBezTo>
                      <a:pt x="30132" y="26578"/>
                      <a:pt x="48666" y="31995"/>
                      <a:pt x="44087" y="38100"/>
                    </a:cubicBezTo>
                    <a:cubicBezTo>
                      <a:pt x="37611" y="46734"/>
                      <a:pt x="22920" y="42333"/>
                      <a:pt x="12337" y="44450"/>
                    </a:cubicBezTo>
                    <a:cubicBezTo>
                      <a:pt x="4490" y="67990"/>
                      <a:pt x="0" y="66493"/>
                      <a:pt x="18687" y="571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5" name="Freeform 558"/>
              <p:cNvSpPr/>
              <p:nvPr/>
            </p:nvSpPr>
            <p:spPr>
              <a:xfrm>
                <a:off x="14502157" y="22896302"/>
                <a:ext cx="40686" cy="50868"/>
              </a:xfrm>
              <a:custGeom>
                <a:avLst/>
                <a:gdLst>
                  <a:gd name="connsiteX0" fmla="*/ 0 w 38100"/>
                  <a:gd name="connsiteY0" fmla="*/ 0 h 50800"/>
                  <a:gd name="connsiteX1" fmla="*/ 38100 w 38100"/>
                  <a:gd name="connsiteY1" fmla="*/ 19050 h 50800"/>
                  <a:gd name="connsiteX2" fmla="*/ 19050 w 38100"/>
                  <a:gd name="connsiteY2" fmla="*/ 25400 h 50800"/>
                  <a:gd name="connsiteX3" fmla="*/ 19050 w 38100"/>
                  <a:gd name="connsiteY3" fmla="*/ 50800 h 50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50800">
                    <a:moveTo>
                      <a:pt x="0" y="0"/>
                    </a:moveTo>
                    <a:cubicBezTo>
                      <a:pt x="4698" y="1566"/>
                      <a:pt x="38100" y="10844"/>
                      <a:pt x="38100" y="19050"/>
                    </a:cubicBezTo>
                    <a:cubicBezTo>
                      <a:pt x="38100" y="25743"/>
                      <a:pt x="25400" y="23283"/>
                      <a:pt x="19050" y="25400"/>
                    </a:cubicBezTo>
                    <a:cubicBezTo>
                      <a:pt x="11753" y="47290"/>
                      <a:pt x="7967" y="39717"/>
                      <a:pt x="19050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6" name="Freeform 559"/>
              <p:cNvSpPr/>
              <p:nvPr/>
            </p:nvSpPr>
            <p:spPr>
              <a:xfrm>
                <a:off x="14603871" y="22896302"/>
                <a:ext cx="71197" cy="81394"/>
              </a:xfrm>
              <a:custGeom>
                <a:avLst/>
                <a:gdLst>
                  <a:gd name="connsiteX0" fmla="*/ 0 w 76200"/>
                  <a:gd name="connsiteY0" fmla="*/ 0 h 82550"/>
                  <a:gd name="connsiteX1" fmla="*/ 6350 w 76200"/>
                  <a:gd name="connsiteY1" fmla="*/ 57150 h 82550"/>
                  <a:gd name="connsiteX2" fmla="*/ 57150 w 76200"/>
                  <a:gd name="connsiteY2" fmla="*/ 82550 h 82550"/>
                  <a:gd name="connsiteX3" fmla="*/ 76200 w 76200"/>
                  <a:gd name="connsiteY3" fmla="*/ 7620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200" h="82550">
                    <a:moveTo>
                      <a:pt x="0" y="0"/>
                    </a:moveTo>
                    <a:cubicBezTo>
                      <a:pt x="14817" y="44450"/>
                      <a:pt x="16933" y="25400"/>
                      <a:pt x="6350" y="57150"/>
                    </a:cubicBezTo>
                    <a:cubicBezTo>
                      <a:pt x="26283" y="77083"/>
                      <a:pt x="24705" y="82550"/>
                      <a:pt x="57150" y="82550"/>
                    </a:cubicBezTo>
                    <a:cubicBezTo>
                      <a:pt x="63843" y="82550"/>
                      <a:pt x="76200" y="76200"/>
                      <a:pt x="76200" y="762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7" name="Freeform 560"/>
              <p:cNvSpPr/>
              <p:nvPr/>
            </p:nvSpPr>
            <p:spPr>
              <a:xfrm>
                <a:off x="14491982" y="22438459"/>
                <a:ext cx="30517" cy="71223"/>
              </a:xfrm>
              <a:custGeom>
                <a:avLst/>
                <a:gdLst>
                  <a:gd name="connsiteX0" fmla="*/ 7450 w 26500"/>
                  <a:gd name="connsiteY0" fmla="*/ 65393 h 65393"/>
                  <a:gd name="connsiteX1" fmla="*/ 1100 w 26500"/>
                  <a:gd name="connsiteY1" fmla="*/ 46343 h 65393"/>
                  <a:gd name="connsiteX2" fmla="*/ 13800 w 26500"/>
                  <a:gd name="connsiteY2" fmla="*/ 27293 h 65393"/>
                  <a:gd name="connsiteX3" fmla="*/ 20150 w 26500"/>
                  <a:gd name="connsiteY3" fmla="*/ 1893 h 65393"/>
                  <a:gd name="connsiteX4" fmla="*/ 26500 w 26500"/>
                  <a:gd name="connsiteY4" fmla="*/ 1893 h 65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500" h="65393">
                    <a:moveTo>
                      <a:pt x="7450" y="65393"/>
                    </a:moveTo>
                    <a:cubicBezTo>
                      <a:pt x="5333" y="59043"/>
                      <a:pt x="0" y="52945"/>
                      <a:pt x="1100" y="46343"/>
                    </a:cubicBezTo>
                    <a:cubicBezTo>
                      <a:pt x="2355" y="38815"/>
                      <a:pt x="10794" y="34308"/>
                      <a:pt x="13800" y="27293"/>
                    </a:cubicBezTo>
                    <a:cubicBezTo>
                      <a:pt x="17238" y="19271"/>
                      <a:pt x="16247" y="9699"/>
                      <a:pt x="20150" y="1893"/>
                    </a:cubicBezTo>
                    <a:cubicBezTo>
                      <a:pt x="21097" y="0"/>
                      <a:pt x="24383" y="1893"/>
                      <a:pt x="26500" y="1893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8" name="Freeform 561"/>
              <p:cNvSpPr/>
              <p:nvPr/>
            </p:nvSpPr>
            <p:spPr>
              <a:xfrm>
                <a:off x="14603871" y="22428288"/>
                <a:ext cx="81371" cy="81394"/>
              </a:xfrm>
              <a:custGeom>
                <a:avLst/>
                <a:gdLst>
                  <a:gd name="connsiteX0" fmla="*/ 26649 w 82145"/>
                  <a:gd name="connsiteY0" fmla="*/ 76200 h 76200"/>
                  <a:gd name="connsiteX1" fmla="*/ 32999 w 82145"/>
                  <a:gd name="connsiteY1" fmla="*/ 57150 h 76200"/>
                  <a:gd name="connsiteX2" fmla="*/ 64749 w 82145"/>
                  <a:gd name="connsiteY2" fmla="*/ 44450 h 76200"/>
                  <a:gd name="connsiteX3" fmla="*/ 77449 w 82145"/>
                  <a:gd name="connsiteY3" fmla="*/ 0 h 76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145" h="76200">
                    <a:moveTo>
                      <a:pt x="26649" y="76200"/>
                    </a:moveTo>
                    <a:cubicBezTo>
                      <a:pt x="28766" y="69850"/>
                      <a:pt x="32999" y="63843"/>
                      <a:pt x="32999" y="57150"/>
                    </a:cubicBezTo>
                    <a:cubicBezTo>
                      <a:pt x="32999" y="27622"/>
                      <a:pt x="0" y="33659"/>
                      <a:pt x="64749" y="44450"/>
                    </a:cubicBezTo>
                    <a:cubicBezTo>
                      <a:pt x="82145" y="18355"/>
                      <a:pt x="77449" y="33032"/>
                      <a:pt x="77449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20516" name="Group 719"/>
            <p:cNvGrpSpPr>
              <a:grpSpLocks/>
            </p:cNvGrpSpPr>
            <p:nvPr/>
          </p:nvGrpSpPr>
          <p:grpSpPr bwMode="auto">
            <a:xfrm>
              <a:off x="5225669" y="2698808"/>
              <a:ext cx="104468" cy="105526"/>
              <a:chOff x="14261548" y="22402800"/>
              <a:chExt cx="572052" cy="577850"/>
            </a:xfrm>
          </p:grpSpPr>
          <p:pic>
            <p:nvPicPr>
              <p:cNvPr id="539" name="Picture 2455" descr="C:\Documents and Settings\Chelsea\My Documents\research\Winter 2008\gordon conference\Au NP.JPG"/>
              <p:cNvPicPr>
                <a:picLocks noChangeAspect="1" noChangeArrowheads="1"/>
              </p:cNvPicPr>
              <p:nvPr/>
            </p:nvPicPr>
            <p:blipFill>
              <a:blip r:embed="rId5" cstate="screen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prstClr val="black"/>
                  <a:srgbClr val="D9C3A5">
                    <a:tint val="50000"/>
                    <a:satMod val="180000"/>
                  </a:srgb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25600" y="22479000"/>
                <a:ext cx="457200" cy="460040"/>
              </a:xfrm>
              <a:prstGeom prst="rect">
                <a:avLst/>
              </a:prstGeom>
              <a:noFill/>
              <a:scene3d>
                <a:camera prst="orthographicFront"/>
                <a:lightRig rig="contrasting" dir="t"/>
              </a:scene3d>
              <a:sp3d prstMaterial="powder">
                <a:extrusionClr>
                  <a:srgbClr val="FFC000"/>
                </a:extrusionClr>
                <a:contourClr>
                  <a:schemeClr val="bg1"/>
                </a:contourClr>
              </a:sp3d>
            </p:spPr>
          </p:pic>
          <p:sp>
            <p:nvSpPr>
              <p:cNvPr id="540" name="Freeform 523"/>
              <p:cNvSpPr/>
              <p:nvPr/>
            </p:nvSpPr>
            <p:spPr>
              <a:xfrm>
                <a:off x="14670230" y="22484347"/>
                <a:ext cx="111882" cy="50868"/>
              </a:xfrm>
              <a:custGeom>
                <a:avLst/>
                <a:gdLst>
                  <a:gd name="connsiteX0" fmla="*/ 0 w 38100"/>
                  <a:gd name="connsiteY0" fmla="*/ 44450 h 44450"/>
                  <a:gd name="connsiteX1" fmla="*/ 19050 w 38100"/>
                  <a:gd name="connsiteY1" fmla="*/ 31750 h 44450"/>
                  <a:gd name="connsiteX2" fmla="*/ 38100 w 38100"/>
                  <a:gd name="connsiteY2" fmla="*/ 0 h 44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" h="44450">
                    <a:moveTo>
                      <a:pt x="0" y="44450"/>
                    </a:moveTo>
                    <a:cubicBezTo>
                      <a:pt x="6350" y="40217"/>
                      <a:pt x="13654" y="37146"/>
                      <a:pt x="19050" y="31750"/>
                    </a:cubicBezTo>
                    <a:cubicBezTo>
                      <a:pt x="26713" y="24087"/>
                      <a:pt x="33089" y="10022"/>
                      <a:pt x="3810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41" name="Freeform 524"/>
              <p:cNvSpPr/>
              <p:nvPr/>
            </p:nvSpPr>
            <p:spPr>
              <a:xfrm>
                <a:off x="14548173" y="22402954"/>
                <a:ext cx="81371" cy="101742"/>
              </a:xfrm>
              <a:custGeom>
                <a:avLst/>
                <a:gdLst>
                  <a:gd name="connsiteX0" fmla="*/ 10160 w 22860"/>
                  <a:gd name="connsiteY0" fmla="*/ 57150 h 57150"/>
                  <a:gd name="connsiteX1" fmla="*/ 10160 w 22860"/>
                  <a:gd name="connsiteY1" fmla="*/ 19050 h 57150"/>
                  <a:gd name="connsiteX2" fmla="*/ 22860 w 22860"/>
                  <a:gd name="connsiteY2" fmla="*/ 0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" h="57150">
                    <a:moveTo>
                      <a:pt x="10160" y="57150"/>
                    </a:moveTo>
                    <a:cubicBezTo>
                      <a:pt x="3387" y="36830"/>
                      <a:pt x="0" y="39370"/>
                      <a:pt x="10160" y="19050"/>
                    </a:cubicBezTo>
                    <a:cubicBezTo>
                      <a:pt x="13573" y="12224"/>
                      <a:pt x="22860" y="0"/>
                      <a:pt x="2286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42" name="Freeform 525"/>
              <p:cNvSpPr/>
              <p:nvPr/>
            </p:nvSpPr>
            <p:spPr>
              <a:xfrm>
                <a:off x="14334571" y="22545393"/>
                <a:ext cx="71203" cy="30519"/>
              </a:xfrm>
              <a:custGeom>
                <a:avLst/>
                <a:gdLst>
                  <a:gd name="connsiteX0" fmla="*/ 69850 w 69850"/>
                  <a:gd name="connsiteY0" fmla="*/ 18332 h 24682"/>
                  <a:gd name="connsiteX1" fmla="*/ 50800 w 69850"/>
                  <a:gd name="connsiteY1" fmla="*/ 5632 h 24682"/>
                  <a:gd name="connsiteX2" fmla="*/ 12700 w 69850"/>
                  <a:gd name="connsiteY2" fmla="*/ 24682 h 24682"/>
                  <a:gd name="connsiteX3" fmla="*/ 0 w 69850"/>
                  <a:gd name="connsiteY3" fmla="*/ 11982 h 24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24682">
                    <a:moveTo>
                      <a:pt x="69850" y="18332"/>
                    </a:moveTo>
                    <a:cubicBezTo>
                      <a:pt x="63500" y="14099"/>
                      <a:pt x="58328" y="6887"/>
                      <a:pt x="50800" y="5632"/>
                    </a:cubicBezTo>
                    <a:cubicBezTo>
                      <a:pt x="17010" y="0"/>
                      <a:pt x="45871" y="24682"/>
                      <a:pt x="12700" y="24682"/>
                    </a:cubicBezTo>
                    <a:cubicBezTo>
                      <a:pt x="6713" y="24682"/>
                      <a:pt x="4233" y="16215"/>
                      <a:pt x="0" y="11982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43" name="Freeform 526"/>
              <p:cNvSpPr/>
              <p:nvPr/>
            </p:nvSpPr>
            <p:spPr>
              <a:xfrm>
                <a:off x="14405774" y="22453822"/>
                <a:ext cx="71197" cy="71223"/>
              </a:xfrm>
              <a:custGeom>
                <a:avLst/>
                <a:gdLst>
                  <a:gd name="connsiteX0" fmla="*/ 63500 w 63500"/>
                  <a:gd name="connsiteY0" fmla="*/ 71926 h 71926"/>
                  <a:gd name="connsiteX1" fmla="*/ 25400 w 63500"/>
                  <a:gd name="connsiteY1" fmla="*/ 52876 h 71926"/>
                  <a:gd name="connsiteX2" fmla="*/ 12700 w 63500"/>
                  <a:gd name="connsiteY2" fmla="*/ 33826 h 71926"/>
                  <a:gd name="connsiteX3" fmla="*/ 0 w 63500"/>
                  <a:gd name="connsiteY3" fmla="*/ 2076 h 71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500" h="71926">
                    <a:moveTo>
                      <a:pt x="63500" y="71926"/>
                    </a:moveTo>
                    <a:cubicBezTo>
                      <a:pt x="48006" y="66761"/>
                      <a:pt x="37710" y="65186"/>
                      <a:pt x="25400" y="52876"/>
                    </a:cubicBezTo>
                    <a:cubicBezTo>
                      <a:pt x="20004" y="47480"/>
                      <a:pt x="16933" y="40176"/>
                      <a:pt x="12700" y="33826"/>
                    </a:cubicBezTo>
                    <a:cubicBezTo>
                      <a:pt x="5935" y="0"/>
                      <a:pt x="17143" y="2076"/>
                      <a:pt x="0" y="207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44" name="Freeform 527"/>
              <p:cNvSpPr/>
              <p:nvPr/>
            </p:nvSpPr>
            <p:spPr>
              <a:xfrm>
                <a:off x="14741426" y="22616609"/>
                <a:ext cx="91546" cy="30526"/>
              </a:xfrm>
              <a:custGeom>
                <a:avLst/>
                <a:gdLst>
                  <a:gd name="connsiteX0" fmla="*/ 0 w 88900"/>
                  <a:gd name="connsiteY0" fmla="*/ 38769 h 38769"/>
                  <a:gd name="connsiteX1" fmla="*/ 25400 w 88900"/>
                  <a:gd name="connsiteY1" fmla="*/ 26069 h 38769"/>
                  <a:gd name="connsiteX2" fmla="*/ 44450 w 88900"/>
                  <a:gd name="connsiteY2" fmla="*/ 13369 h 38769"/>
                  <a:gd name="connsiteX3" fmla="*/ 88900 w 88900"/>
                  <a:gd name="connsiteY3" fmla="*/ 669 h 387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900" h="38769">
                    <a:moveTo>
                      <a:pt x="0" y="38769"/>
                    </a:moveTo>
                    <a:cubicBezTo>
                      <a:pt x="8467" y="34536"/>
                      <a:pt x="17181" y="30765"/>
                      <a:pt x="25400" y="26069"/>
                    </a:cubicBezTo>
                    <a:cubicBezTo>
                      <a:pt x="32026" y="22283"/>
                      <a:pt x="37476" y="16469"/>
                      <a:pt x="44450" y="13369"/>
                    </a:cubicBezTo>
                    <a:cubicBezTo>
                      <a:pt x="74531" y="0"/>
                      <a:pt x="70748" y="669"/>
                      <a:pt x="88900" y="669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45" name="Freeform 528"/>
              <p:cNvSpPr/>
              <p:nvPr/>
            </p:nvSpPr>
            <p:spPr>
              <a:xfrm>
                <a:off x="14660055" y="22850619"/>
                <a:ext cx="50860" cy="101742"/>
              </a:xfrm>
              <a:custGeom>
                <a:avLst/>
                <a:gdLst>
                  <a:gd name="connsiteX0" fmla="*/ 13536 w 45286"/>
                  <a:gd name="connsiteY0" fmla="*/ 0 h 97875"/>
                  <a:gd name="connsiteX1" fmla="*/ 19886 w 45286"/>
                  <a:gd name="connsiteY1" fmla="*/ 50800 h 97875"/>
                  <a:gd name="connsiteX2" fmla="*/ 38936 w 45286"/>
                  <a:gd name="connsiteY2" fmla="*/ 57150 h 97875"/>
                  <a:gd name="connsiteX3" fmla="*/ 32586 w 45286"/>
                  <a:gd name="connsiteY3" fmla="*/ 95250 h 97875"/>
                  <a:gd name="connsiteX4" fmla="*/ 45286 w 45286"/>
                  <a:gd name="connsiteY4" fmla="*/ 88900 h 97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286" h="97875">
                    <a:moveTo>
                      <a:pt x="13536" y="0"/>
                    </a:moveTo>
                    <a:cubicBezTo>
                      <a:pt x="6342" y="21583"/>
                      <a:pt x="0" y="26936"/>
                      <a:pt x="19886" y="50800"/>
                    </a:cubicBezTo>
                    <a:cubicBezTo>
                      <a:pt x="24171" y="55942"/>
                      <a:pt x="32586" y="55033"/>
                      <a:pt x="38936" y="57150"/>
                    </a:cubicBezTo>
                    <a:cubicBezTo>
                      <a:pt x="33284" y="65629"/>
                      <a:pt x="14385" y="83116"/>
                      <a:pt x="32586" y="95250"/>
                    </a:cubicBezTo>
                    <a:cubicBezTo>
                      <a:pt x="36524" y="97875"/>
                      <a:pt x="41053" y="91017"/>
                      <a:pt x="45286" y="889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46" name="Freeform 529"/>
              <p:cNvSpPr/>
              <p:nvPr/>
            </p:nvSpPr>
            <p:spPr>
              <a:xfrm>
                <a:off x="14710915" y="22799745"/>
                <a:ext cx="71197" cy="91571"/>
              </a:xfrm>
              <a:custGeom>
                <a:avLst/>
                <a:gdLst>
                  <a:gd name="connsiteX0" fmla="*/ 16592 w 71468"/>
                  <a:gd name="connsiteY0" fmla="*/ 0 h 84521"/>
                  <a:gd name="connsiteX1" fmla="*/ 3892 w 71468"/>
                  <a:gd name="connsiteY1" fmla="*/ 63500 h 84521"/>
                  <a:gd name="connsiteX2" fmla="*/ 22942 w 71468"/>
                  <a:gd name="connsiteY2" fmla="*/ 76200 h 84521"/>
                  <a:gd name="connsiteX3" fmla="*/ 29292 w 71468"/>
                  <a:gd name="connsiteY3" fmla="*/ 57150 h 84521"/>
                  <a:gd name="connsiteX4" fmla="*/ 61042 w 71468"/>
                  <a:gd name="connsiteY4" fmla="*/ 50800 h 845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468" h="84521">
                    <a:moveTo>
                      <a:pt x="16592" y="0"/>
                    </a:moveTo>
                    <a:cubicBezTo>
                      <a:pt x="10512" y="18239"/>
                      <a:pt x="0" y="45988"/>
                      <a:pt x="3892" y="63500"/>
                    </a:cubicBezTo>
                    <a:cubicBezTo>
                      <a:pt x="5548" y="70950"/>
                      <a:pt x="16592" y="71967"/>
                      <a:pt x="22942" y="76200"/>
                    </a:cubicBezTo>
                    <a:cubicBezTo>
                      <a:pt x="25059" y="69850"/>
                      <a:pt x="23077" y="59636"/>
                      <a:pt x="29292" y="57150"/>
                    </a:cubicBezTo>
                    <a:cubicBezTo>
                      <a:pt x="71468" y="40280"/>
                      <a:pt x="44181" y="84521"/>
                      <a:pt x="61042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47" name="Freeform 530"/>
              <p:cNvSpPr/>
              <p:nvPr/>
            </p:nvSpPr>
            <p:spPr>
              <a:xfrm>
                <a:off x="14741426" y="22769225"/>
                <a:ext cx="61028" cy="91565"/>
              </a:xfrm>
              <a:custGeom>
                <a:avLst/>
                <a:gdLst>
                  <a:gd name="connsiteX0" fmla="*/ 0 w 57150"/>
                  <a:gd name="connsiteY0" fmla="*/ 0 h 89852"/>
                  <a:gd name="connsiteX1" fmla="*/ 19050 w 57150"/>
                  <a:gd name="connsiteY1" fmla="*/ 12700 h 89852"/>
                  <a:gd name="connsiteX2" fmla="*/ 38100 w 57150"/>
                  <a:gd name="connsiteY2" fmla="*/ 19050 h 89852"/>
                  <a:gd name="connsiteX3" fmla="*/ 25400 w 57150"/>
                  <a:gd name="connsiteY3" fmla="*/ 38100 h 89852"/>
                  <a:gd name="connsiteX4" fmla="*/ 57150 w 57150"/>
                  <a:gd name="connsiteY4" fmla="*/ 63500 h 89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150" h="89852">
                    <a:moveTo>
                      <a:pt x="0" y="0"/>
                    </a:moveTo>
                    <a:cubicBezTo>
                      <a:pt x="6350" y="4233"/>
                      <a:pt x="12224" y="9287"/>
                      <a:pt x="19050" y="12700"/>
                    </a:cubicBezTo>
                    <a:cubicBezTo>
                      <a:pt x="25037" y="15693"/>
                      <a:pt x="36477" y="12556"/>
                      <a:pt x="38100" y="19050"/>
                    </a:cubicBezTo>
                    <a:cubicBezTo>
                      <a:pt x="39951" y="26454"/>
                      <a:pt x="29633" y="31750"/>
                      <a:pt x="25400" y="38100"/>
                    </a:cubicBezTo>
                    <a:cubicBezTo>
                      <a:pt x="53425" y="80138"/>
                      <a:pt x="43974" y="89852"/>
                      <a:pt x="57150" y="635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48" name="Freeform 531"/>
              <p:cNvSpPr/>
              <p:nvPr/>
            </p:nvSpPr>
            <p:spPr>
              <a:xfrm>
                <a:off x="14761769" y="22698003"/>
                <a:ext cx="61028" cy="40697"/>
              </a:xfrm>
              <a:custGeom>
                <a:avLst/>
                <a:gdLst>
                  <a:gd name="connsiteX0" fmla="*/ 0 w 63500"/>
                  <a:gd name="connsiteY0" fmla="*/ 1761 h 39861"/>
                  <a:gd name="connsiteX1" fmla="*/ 12700 w 63500"/>
                  <a:gd name="connsiteY1" fmla="*/ 33511 h 39861"/>
                  <a:gd name="connsiteX2" fmla="*/ 19050 w 63500"/>
                  <a:gd name="connsiteY2" fmla="*/ 14461 h 39861"/>
                  <a:gd name="connsiteX3" fmla="*/ 38100 w 63500"/>
                  <a:gd name="connsiteY3" fmla="*/ 39861 h 39861"/>
                  <a:gd name="connsiteX4" fmla="*/ 50800 w 63500"/>
                  <a:gd name="connsiteY4" fmla="*/ 20811 h 39861"/>
                  <a:gd name="connsiteX5" fmla="*/ 57150 w 63500"/>
                  <a:gd name="connsiteY5" fmla="*/ 1761 h 39861"/>
                  <a:gd name="connsiteX6" fmla="*/ 63500 w 63500"/>
                  <a:gd name="connsiteY6" fmla="*/ 1761 h 398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3500" h="39861">
                    <a:moveTo>
                      <a:pt x="0" y="1761"/>
                    </a:moveTo>
                    <a:cubicBezTo>
                      <a:pt x="4233" y="12344"/>
                      <a:pt x="3216" y="27188"/>
                      <a:pt x="12700" y="33511"/>
                    </a:cubicBezTo>
                    <a:cubicBezTo>
                      <a:pt x="18269" y="37224"/>
                      <a:pt x="12556" y="12838"/>
                      <a:pt x="19050" y="14461"/>
                    </a:cubicBezTo>
                    <a:cubicBezTo>
                      <a:pt x="29317" y="17028"/>
                      <a:pt x="31750" y="31394"/>
                      <a:pt x="38100" y="39861"/>
                    </a:cubicBezTo>
                    <a:cubicBezTo>
                      <a:pt x="42333" y="33511"/>
                      <a:pt x="47387" y="27637"/>
                      <a:pt x="50800" y="20811"/>
                    </a:cubicBezTo>
                    <a:cubicBezTo>
                      <a:pt x="53793" y="14824"/>
                      <a:pt x="53437" y="7330"/>
                      <a:pt x="57150" y="1761"/>
                    </a:cubicBezTo>
                    <a:cubicBezTo>
                      <a:pt x="58324" y="0"/>
                      <a:pt x="61383" y="1761"/>
                      <a:pt x="63500" y="176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49" name="Freeform 532"/>
              <p:cNvSpPr/>
              <p:nvPr/>
            </p:nvSpPr>
            <p:spPr>
              <a:xfrm>
                <a:off x="14710915" y="22555564"/>
                <a:ext cx="71197" cy="81394"/>
              </a:xfrm>
              <a:custGeom>
                <a:avLst/>
                <a:gdLst>
                  <a:gd name="connsiteX0" fmla="*/ 3515 w 73365"/>
                  <a:gd name="connsiteY0" fmla="*/ 31750 h 76964"/>
                  <a:gd name="connsiteX1" fmla="*/ 16215 w 73365"/>
                  <a:gd name="connsiteY1" fmla="*/ 6350 h 76964"/>
                  <a:gd name="connsiteX2" fmla="*/ 35265 w 73365"/>
                  <a:gd name="connsiteY2" fmla="*/ 12700 h 76964"/>
                  <a:gd name="connsiteX3" fmla="*/ 60665 w 73365"/>
                  <a:gd name="connsiteY3" fmla="*/ 19050 h 76964"/>
                  <a:gd name="connsiteX4" fmla="*/ 73365 w 73365"/>
                  <a:gd name="connsiteY4" fmla="*/ 0 h 76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365" h="76964">
                    <a:moveTo>
                      <a:pt x="3515" y="31750"/>
                    </a:moveTo>
                    <a:cubicBezTo>
                      <a:pt x="18586" y="76964"/>
                      <a:pt x="0" y="30672"/>
                      <a:pt x="16215" y="6350"/>
                    </a:cubicBezTo>
                    <a:cubicBezTo>
                      <a:pt x="19928" y="781"/>
                      <a:pt x="28829" y="10861"/>
                      <a:pt x="35265" y="12700"/>
                    </a:cubicBezTo>
                    <a:cubicBezTo>
                      <a:pt x="43656" y="15098"/>
                      <a:pt x="52198" y="16933"/>
                      <a:pt x="60665" y="19050"/>
                    </a:cubicBezTo>
                    <a:lnTo>
                      <a:pt x="73365" y="0"/>
                    </a:ln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50" name="Freeform 533"/>
              <p:cNvSpPr/>
              <p:nvPr/>
            </p:nvSpPr>
            <p:spPr>
              <a:xfrm>
                <a:off x="14263374" y="22596261"/>
                <a:ext cx="91539" cy="81394"/>
              </a:xfrm>
              <a:custGeom>
                <a:avLst/>
                <a:gdLst>
                  <a:gd name="connsiteX0" fmla="*/ 89452 w 89452"/>
                  <a:gd name="connsiteY0" fmla="*/ 45701 h 73177"/>
                  <a:gd name="connsiteX1" fmla="*/ 13252 w 89452"/>
                  <a:gd name="connsiteY1" fmla="*/ 1251 h 73177"/>
                  <a:gd name="connsiteX2" fmla="*/ 25952 w 89452"/>
                  <a:gd name="connsiteY2" fmla="*/ 39351 h 73177"/>
                  <a:gd name="connsiteX3" fmla="*/ 38652 w 89452"/>
                  <a:gd name="connsiteY3" fmla="*/ 71101 h 73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452" h="73177">
                    <a:moveTo>
                      <a:pt x="89452" y="45701"/>
                    </a:moveTo>
                    <a:cubicBezTo>
                      <a:pt x="71552" y="33768"/>
                      <a:pt x="22012" y="0"/>
                      <a:pt x="13252" y="1251"/>
                    </a:cubicBezTo>
                    <a:cubicBezTo>
                      <a:pt x="0" y="3144"/>
                      <a:pt x="21719" y="26651"/>
                      <a:pt x="25952" y="39351"/>
                    </a:cubicBezTo>
                    <a:cubicBezTo>
                      <a:pt x="37227" y="73177"/>
                      <a:pt x="20625" y="71101"/>
                      <a:pt x="38652" y="7110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51" name="Freeform 534"/>
              <p:cNvSpPr/>
              <p:nvPr/>
            </p:nvSpPr>
            <p:spPr>
              <a:xfrm>
                <a:off x="14283717" y="22677654"/>
                <a:ext cx="81371" cy="50874"/>
              </a:xfrm>
              <a:custGeom>
                <a:avLst/>
                <a:gdLst>
                  <a:gd name="connsiteX0" fmla="*/ 68784 w 78861"/>
                  <a:gd name="connsiteY0" fmla="*/ 30876 h 49926"/>
                  <a:gd name="connsiteX1" fmla="*/ 24334 w 78861"/>
                  <a:gd name="connsiteY1" fmla="*/ 24526 h 49926"/>
                  <a:gd name="connsiteX2" fmla="*/ 24334 w 78861"/>
                  <a:gd name="connsiteY2" fmla="*/ 18176 h 49926"/>
                  <a:gd name="connsiteX3" fmla="*/ 5284 w 78861"/>
                  <a:gd name="connsiteY3" fmla="*/ 49926 h 49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861" h="49926">
                    <a:moveTo>
                      <a:pt x="68784" y="30876"/>
                    </a:moveTo>
                    <a:cubicBezTo>
                      <a:pt x="53967" y="28759"/>
                      <a:pt x="36308" y="33506"/>
                      <a:pt x="24334" y="24526"/>
                    </a:cubicBezTo>
                    <a:cubicBezTo>
                      <a:pt x="16759" y="18845"/>
                      <a:pt x="78861" y="0"/>
                      <a:pt x="24334" y="18176"/>
                    </a:cubicBezTo>
                    <a:cubicBezTo>
                      <a:pt x="0" y="34398"/>
                      <a:pt x="5284" y="23244"/>
                      <a:pt x="5284" y="4992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52" name="Freeform 535"/>
              <p:cNvSpPr/>
              <p:nvPr/>
            </p:nvSpPr>
            <p:spPr>
              <a:xfrm>
                <a:off x="14283717" y="22738699"/>
                <a:ext cx="71197" cy="61045"/>
              </a:xfrm>
              <a:custGeom>
                <a:avLst/>
                <a:gdLst>
                  <a:gd name="connsiteX0" fmla="*/ 69850 w 69850"/>
                  <a:gd name="connsiteY0" fmla="*/ 25400 h 58432"/>
                  <a:gd name="connsiteX1" fmla="*/ 63500 w 69850"/>
                  <a:gd name="connsiteY1" fmla="*/ 44450 h 58432"/>
                  <a:gd name="connsiteX2" fmla="*/ 19050 w 69850"/>
                  <a:gd name="connsiteY2" fmla="*/ 0 h 58432"/>
                  <a:gd name="connsiteX3" fmla="*/ 0 w 69850"/>
                  <a:gd name="connsiteY3" fmla="*/ 44450 h 58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58432">
                    <a:moveTo>
                      <a:pt x="69850" y="25400"/>
                    </a:moveTo>
                    <a:cubicBezTo>
                      <a:pt x="67733" y="31750"/>
                      <a:pt x="69487" y="47443"/>
                      <a:pt x="63500" y="44450"/>
                    </a:cubicBezTo>
                    <a:cubicBezTo>
                      <a:pt x="44758" y="35079"/>
                      <a:pt x="19050" y="0"/>
                      <a:pt x="19050" y="0"/>
                    </a:cubicBezTo>
                    <a:cubicBezTo>
                      <a:pt x="12113" y="55496"/>
                      <a:pt x="27964" y="58432"/>
                      <a:pt x="0" y="444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53" name="Freeform 536"/>
              <p:cNvSpPr/>
              <p:nvPr/>
            </p:nvSpPr>
            <p:spPr>
              <a:xfrm>
                <a:off x="14293885" y="22840441"/>
                <a:ext cx="111889" cy="81394"/>
              </a:xfrm>
              <a:custGeom>
                <a:avLst/>
                <a:gdLst>
                  <a:gd name="connsiteX0" fmla="*/ 114300 w 114300"/>
                  <a:gd name="connsiteY0" fmla="*/ 0 h 82550"/>
                  <a:gd name="connsiteX1" fmla="*/ 76200 w 114300"/>
                  <a:gd name="connsiteY1" fmla="*/ 44450 h 82550"/>
                  <a:gd name="connsiteX2" fmla="*/ 44450 w 114300"/>
                  <a:gd name="connsiteY2" fmla="*/ 50800 h 82550"/>
                  <a:gd name="connsiteX3" fmla="*/ 19050 w 114300"/>
                  <a:gd name="connsiteY3" fmla="*/ 76200 h 82550"/>
                  <a:gd name="connsiteX4" fmla="*/ 0 w 114300"/>
                  <a:gd name="connsiteY4" fmla="*/ 82550 h 82550"/>
                  <a:gd name="connsiteX5" fmla="*/ 19050 w 114300"/>
                  <a:gd name="connsiteY5" fmla="*/ 69850 h 82550"/>
                  <a:gd name="connsiteX6" fmla="*/ 38100 w 114300"/>
                  <a:gd name="connsiteY6" fmla="*/ 63500 h 82550"/>
                  <a:gd name="connsiteX7" fmla="*/ 44450 w 114300"/>
                  <a:gd name="connsiteY7" fmla="*/ 38100 h 82550"/>
                  <a:gd name="connsiteX8" fmla="*/ 44450 w 114300"/>
                  <a:gd name="connsiteY8" fmla="*/ 635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" h="82550">
                    <a:moveTo>
                      <a:pt x="114300" y="0"/>
                    </a:moveTo>
                    <a:cubicBezTo>
                      <a:pt x="56674" y="28813"/>
                      <a:pt x="52998" y="9648"/>
                      <a:pt x="76200" y="44450"/>
                    </a:cubicBezTo>
                    <a:cubicBezTo>
                      <a:pt x="65617" y="46567"/>
                      <a:pt x="53885" y="45558"/>
                      <a:pt x="44450" y="50800"/>
                    </a:cubicBezTo>
                    <a:cubicBezTo>
                      <a:pt x="33983" y="56615"/>
                      <a:pt x="28793" y="69240"/>
                      <a:pt x="19050" y="76200"/>
                    </a:cubicBezTo>
                    <a:cubicBezTo>
                      <a:pt x="13603" y="80091"/>
                      <a:pt x="6350" y="80433"/>
                      <a:pt x="0" y="82550"/>
                    </a:cubicBezTo>
                    <a:cubicBezTo>
                      <a:pt x="6350" y="78317"/>
                      <a:pt x="12224" y="73263"/>
                      <a:pt x="19050" y="69850"/>
                    </a:cubicBezTo>
                    <a:cubicBezTo>
                      <a:pt x="25037" y="66857"/>
                      <a:pt x="33919" y="68727"/>
                      <a:pt x="38100" y="63500"/>
                    </a:cubicBezTo>
                    <a:cubicBezTo>
                      <a:pt x="43552" y="56685"/>
                      <a:pt x="42333" y="46567"/>
                      <a:pt x="44450" y="38100"/>
                    </a:cubicBezTo>
                    <a:cubicBezTo>
                      <a:pt x="36603" y="14560"/>
                      <a:pt x="35107" y="25037"/>
                      <a:pt x="44450" y="63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54" name="Freeform 537"/>
              <p:cNvSpPr/>
              <p:nvPr/>
            </p:nvSpPr>
            <p:spPr>
              <a:xfrm>
                <a:off x="14395599" y="22870967"/>
                <a:ext cx="40686" cy="71216"/>
              </a:xfrm>
              <a:custGeom>
                <a:avLst/>
                <a:gdLst>
                  <a:gd name="connsiteX0" fmla="*/ 50437 w 50437"/>
                  <a:gd name="connsiteY0" fmla="*/ 0 h 67990"/>
                  <a:gd name="connsiteX1" fmla="*/ 31387 w 50437"/>
                  <a:gd name="connsiteY1" fmla="*/ 19050 h 67990"/>
                  <a:gd name="connsiteX2" fmla="*/ 44087 w 50437"/>
                  <a:gd name="connsiteY2" fmla="*/ 38100 h 67990"/>
                  <a:gd name="connsiteX3" fmla="*/ 12337 w 50437"/>
                  <a:gd name="connsiteY3" fmla="*/ 44450 h 67990"/>
                  <a:gd name="connsiteX4" fmla="*/ 18687 w 50437"/>
                  <a:gd name="connsiteY4" fmla="*/ 57150 h 67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437" h="67990">
                    <a:moveTo>
                      <a:pt x="50437" y="0"/>
                    </a:moveTo>
                    <a:cubicBezTo>
                      <a:pt x="44087" y="6350"/>
                      <a:pt x="32863" y="10192"/>
                      <a:pt x="31387" y="19050"/>
                    </a:cubicBezTo>
                    <a:cubicBezTo>
                      <a:pt x="30132" y="26578"/>
                      <a:pt x="48666" y="31995"/>
                      <a:pt x="44087" y="38100"/>
                    </a:cubicBezTo>
                    <a:cubicBezTo>
                      <a:pt x="37611" y="46734"/>
                      <a:pt x="22920" y="42333"/>
                      <a:pt x="12337" y="44450"/>
                    </a:cubicBezTo>
                    <a:cubicBezTo>
                      <a:pt x="4490" y="67990"/>
                      <a:pt x="0" y="66493"/>
                      <a:pt x="18687" y="571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55" name="Freeform 538"/>
              <p:cNvSpPr/>
              <p:nvPr/>
            </p:nvSpPr>
            <p:spPr>
              <a:xfrm>
                <a:off x="14507487" y="22901487"/>
                <a:ext cx="30511" cy="50874"/>
              </a:xfrm>
              <a:custGeom>
                <a:avLst/>
                <a:gdLst>
                  <a:gd name="connsiteX0" fmla="*/ 0 w 38100"/>
                  <a:gd name="connsiteY0" fmla="*/ 0 h 50800"/>
                  <a:gd name="connsiteX1" fmla="*/ 38100 w 38100"/>
                  <a:gd name="connsiteY1" fmla="*/ 19050 h 50800"/>
                  <a:gd name="connsiteX2" fmla="*/ 19050 w 38100"/>
                  <a:gd name="connsiteY2" fmla="*/ 25400 h 50800"/>
                  <a:gd name="connsiteX3" fmla="*/ 19050 w 38100"/>
                  <a:gd name="connsiteY3" fmla="*/ 50800 h 50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50800">
                    <a:moveTo>
                      <a:pt x="0" y="0"/>
                    </a:moveTo>
                    <a:cubicBezTo>
                      <a:pt x="4698" y="1566"/>
                      <a:pt x="38100" y="10844"/>
                      <a:pt x="38100" y="19050"/>
                    </a:cubicBezTo>
                    <a:cubicBezTo>
                      <a:pt x="38100" y="25743"/>
                      <a:pt x="25400" y="23283"/>
                      <a:pt x="19050" y="25400"/>
                    </a:cubicBezTo>
                    <a:cubicBezTo>
                      <a:pt x="11753" y="47290"/>
                      <a:pt x="7967" y="39717"/>
                      <a:pt x="19050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56" name="Freeform 539"/>
              <p:cNvSpPr/>
              <p:nvPr/>
            </p:nvSpPr>
            <p:spPr>
              <a:xfrm>
                <a:off x="14599027" y="22901487"/>
                <a:ext cx="71203" cy="81394"/>
              </a:xfrm>
              <a:custGeom>
                <a:avLst/>
                <a:gdLst>
                  <a:gd name="connsiteX0" fmla="*/ 0 w 76200"/>
                  <a:gd name="connsiteY0" fmla="*/ 0 h 82550"/>
                  <a:gd name="connsiteX1" fmla="*/ 6350 w 76200"/>
                  <a:gd name="connsiteY1" fmla="*/ 57150 h 82550"/>
                  <a:gd name="connsiteX2" fmla="*/ 57150 w 76200"/>
                  <a:gd name="connsiteY2" fmla="*/ 82550 h 82550"/>
                  <a:gd name="connsiteX3" fmla="*/ 76200 w 76200"/>
                  <a:gd name="connsiteY3" fmla="*/ 7620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200" h="82550">
                    <a:moveTo>
                      <a:pt x="0" y="0"/>
                    </a:moveTo>
                    <a:cubicBezTo>
                      <a:pt x="14817" y="44450"/>
                      <a:pt x="16933" y="25400"/>
                      <a:pt x="6350" y="57150"/>
                    </a:cubicBezTo>
                    <a:cubicBezTo>
                      <a:pt x="26283" y="77083"/>
                      <a:pt x="24705" y="82550"/>
                      <a:pt x="57150" y="82550"/>
                    </a:cubicBezTo>
                    <a:cubicBezTo>
                      <a:pt x="63843" y="82550"/>
                      <a:pt x="76200" y="76200"/>
                      <a:pt x="76200" y="762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57" name="Freeform 540"/>
              <p:cNvSpPr/>
              <p:nvPr/>
            </p:nvSpPr>
            <p:spPr>
              <a:xfrm>
                <a:off x="14497313" y="22443651"/>
                <a:ext cx="30517" cy="71216"/>
              </a:xfrm>
              <a:custGeom>
                <a:avLst/>
                <a:gdLst>
                  <a:gd name="connsiteX0" fmla="*/ 7450 w 26500"/>
                  <a:gd name="connsiteY0" fmla="*/ 65393 h 65393"/>
                  <a:gd name="connsiteX1" fmla="*/ 1100 w 26500"/>
                  <a:gd name="connsiteY1" fmla="*/ 46343 h 65393"/>
                  <a:gd name="connsiteX2" fmla="*/ 13800 w 26500"/>
                  <a:gd name="connsiteY2" fmla="*/ 27293 h 65393"/>
                  <a:gd name="connsiteX3" fmla="*/ 20150 w 26500"/>
                  <a:gd name="connsiteY3" fmla="*/ 1893 h 65393"/>
                  <a:gd name="connsiteX4" fmla="*/ 26500 w 26500"/>
                  <a:gd name="connsiteY4" fmla="*/ 1893 h 65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500" h="65393">
                    <a:moveTo>
                      <a:pt x="7450" y="65393"/>
                    </a:moveTo>
                    <a:cubicBezTo>
                      <a:pt x="5333" y="59043"/>
                      <a:pt x="0" y="52945"/>
                      <a:pt x="1100" y="46343"/>
                    </a:cubicBezTo>
                    <a:cubicBezTo>
                      <a:pt x="2355" y="38815"/>
                      <a:pt x="10794" y="34308"/>
                      <a:pt x="13800" y="27293"/>
                    </a:cubicBezTo>
                    <a:cubicBezTo>
                      <a:pt x="17238" y="19271"/>
                      <a:pt x="16247" y="9699"/>
                      <a:pt x="20150" y="1893"/>
                    </a:cubicBezTo>
                    <a:cubicBezTo>
                      <a:pt x="21097" y="0"/>
                      <a:pt x="24383" y="1893"/>
                      <a:pt x="26500" y="1893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58" name="Freeform 541"/>
              <p:cNvSpPr/>
              <p:nvPr/>
            </p:nvSpPr>
            <p:spPr>
              <a:xfrm>
                <a:off x="14599027" y="22433473"/>
                <a:ext cx="91546" cy="81394"/>
              </a:xfrm>
              <a:custGeom>
                <a:avLst/>
                <a:gdLst>
                  <a:gd name="connsiteX0" fmla="*/ 26649 w 82145"/>
                  <a:gd name="connsiteY0" fmla="*/ 76200 h 76200"/>
                  <a:gd name="connsiteX1" fmla="*/ 32999 w 82145"/>
                  <a:gd name="connsiteY1" fmla="*/ 57150 h 76200"/>
                  <a:gd name="connsiteX2" fmla="*/ 64749 w 82145"/>
                  <a:gd name="connsiteY2" fmla="*/ 44450 h 76200"/>
                  <a:gd name="connsiteX3" fmla="*/ 77449 w 82145"/>
                  <a:gd name="connsiteY3" fmla="*/ 0 h 76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145" h="76200">
                    <a:moveTo>
                      <a:pt x="26649" y="76200"/>
                    </a:moveTo>
                    <a:cubicBezTo>
                      <a:pt x="28766" y="69850"/>
                      <a:pt x="32999" y="63843"/>
                      <a:pt x="32999" y="57150"/>
                    </a:cubicBezTo>
                    <a:cubicBezTo>
                      <a:pt x="32999" y="27622"/>
                      <a:pt x="0" y="33659"/>
                      <a:pt x="64749" y="44450"/>
                    </a:cubicBezTo>
                    <a:cubicBezTo>
                      <a:pt x="82145" y="18355"/>
                      <a:pt x="77449" y="33032"/>
                      <a:pt x="77449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20517" name="Group 740"/>
            <p:cNvGrpSpPr>
              <a:grpSpLocks/>
            </p:cNvGrpSpPr>
            <p:nvPr/>
          </p:nvGrpSpPr>
          <p:grpSpPr bwMode="auto">
            <a:xfrm>
              <a:off x="4974946" y="2239150"/>
              <a:ext cx="104468" cy="105526"/>
              <a:chOff x="14261548" y="22402800"/>
              <a:chExt cx="572052" cy="577850"/>
            </a:xfrm>
          </p:grpSpPr>
          <p:pic>
            <p:nvPicPr>
              <p:cNvPr id="519" name="Picture 2455" descr="C:\Documents and Settings\Chelsea\My Documents\research\Winter 2008\gordon conference\Au NP.JPG"/>
              <p:cNvPicPr>
                <a:picLocks noChangeAspect="1" noChangeArrowheads="1"/>
              </p:cNvPicPr>
              <p:nvPr/>
            </p:nvPicPr>
            <p:blipFill>
              <a:blip r:embed="rId5" cstate="screen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prstClr val="black"/>
                  <a:srgbClr val="D9C3A5">
                    <a:tint val="50000"/>
                    <a:satMod val="180000"/>
                  </a:srgb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25600" y="22479000"/>
                <a:ext cx="457200" cy="460040"/>
              </a:xfrm>
              <a:prstGeom prst="rect">
                <a:avLst/>
              </a:prstGeom>
              <a:noFill/>
              <a:scene3d>
                <a:camera prst="orthographicFront"/>
                <a:lightRig rig="contrasting" dir="t"/>
              </a:scene3d>
              <a:sp3d prstMaterial="powder">
                <a:extrusionClr>
                  <a:srgbClr val="FFC000"/>
                </a:extrusionClr>
                <a:contourClr>
                  <a:schemeClr val="bg1"/>
                </a:contourClr>
              </a:sp3d>
            </p:spPr>
          </p:pic>
          <p:sp>
            <p:nvSpPr>
              <p:cNvPr id="520" name="Freeform 503"/>
              <p:cNvSpPr/>
              <p:nvPr/>
            </p:nvSpPr>
            <p:spPr>
              <a:xfrm>
                <a:off x="14670018" y="22478176"/>
                <a:ext cx="111889" cy="61045"/>
              </a:xfrm>
              <a:custGeom>
                <a:avLst/>
                <a:gdLst>
                  <a:gd name="connsiteX0" fmla="*/ 0 w 38100"/>
                  <a:gd name="connsiteY0" fmla="*/ 44450 h 44450"/>
                  <a:gd name="connsiteX1" fmla="*/ 19050 w 38100"/>
                  <a:gd name="connsiteY1" fmla="*/ 31750 h 44450"/>
                  <a:gd name="connsiteX2" fmla="*/ 38100 w 38100"/>
                  <a:gd name="connsiteY2" fmla="*/ 0 h 44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" h="44450">
                    <a:moveTo>
                      <a:pt x="0" y="44450"/>
                    </a:moveTo>
                    <a:cubicBezTo>
                      <a:pt x="6350" y="40217"/>
                      <a:pt x="13654" y="37146"/>
                      <a:pt x="19050" y="31750"/>
                    </a:cubicBezTo>
                    <a:cubicBezTo>
                      <a:pt x="26713" y="24087"/>
                      <a:pt x="33089" y="10022"/>
                      <a:pt x="3810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21" name="Freeform 504"/>
              <p:cNvSpPr/>
              <p:nvPr/>
            </p:nvSpPr>
            <p:spPr>
              <a:xfrm>
                <a:off x="14547962" y="22406953"/>
                <a:ext cx="81371" cy="101742"/>
              </a:xfrm>
              <a:custGeom>
                <a:avLst/>
                <a:gdLst>
                  <a:gd name="connsiteX0" fmla="*/ 10160 w 22860"/>
                  <a:gd name="connsiteY0" fmla="*/ 57150 h 57150"/>
                  <a:gd name="connsiteX1" fmla="*/ 10160 w 22860"/>
                  <a:gd name="connsiteY1" fmla="*/ 19050 h 57150"/>
                  <a:gd name="connsiteX2" fmla="*/ 22860 w 22860"/>
                  <a:gd name="connsiteY2" fmla="*/ 0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" h="57150">
                    <a:moveTo>
                      <a:pt x="10160" y="57150"/>
                    </a:moveTo>
                    <a:cubicBezTo>
                      <a:pt x="3387" y="36830"/>
                      <a:pt x="0" y="39370"/>
                      <a:pt x="10160" y="19050"/>
                    </a:cubicBezTo>
                    <a:cubicBezTo>
                      <a:pt x="13573" y="12224"/>
                      <a:pt x="22860" y="0"/>
                      <a:pt x="2286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22" name="Freeform 505"/>
              <p:cNvSpPr/>
              <p:nvPr/>
            </p:nvSpPr>
            <p:spPr>
              <a:xfrm>
                <a:off x="14334366" y="22549392"/>
                <a:ext cx="71197" cy="30526"/>
              </a:xfrm>
              <a:custGeom>
                <a:avLst/>
                <a:gdLst>
                  <a:gd name="connsiteX0" fmla="*/ 69850 w 69850"/>
                  <a:gd name="connsiteY0" fmla="*/ 18332 h 24682"/>
                  <a:gd name="connsiteX1" fmla="*/ 50800 w 69850"/>
                  <a:gd name="connsiteY1" fmla="*/ 5632 h 24682"/>
                  <a:gd name="connsiteX2" fmla="*/ 12700 w 69850"/>
                  <a:gd name="connsiteY2" fmla="*/ 24682 h 24682"/>
                  <a:gd name="connsiteX3" fmla="*/ 0 w 69850"/>
                  <a:gd name="connsiteY3" fmla="*/ 11982 h 24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24682">
                    <a:moveTo>
                      <a:pt x="69850" y="18332"/>
                    </a:moveTo>
                    <a:cubicBezTo>
                      <a:pt x="63500" y="14099"/>
                      <a:pt x="58328" y="6887"/>
                      <a:pt x="50800" y="5632"/>
                    </a:cubicBezTo>
                    <a:cubicBezTo>
                      <a:pt x="17010" y="0"/>
                      <a:pt x="45871" y="24682"/>
                      <a:pt x="12700" y="24682"/>
                    </a:cubicBezTo>
                    <a:cubicBezTo>
                      <a:pt x="6713" y="24682"/>
                      <a:pt x="4233" y="16215"/>
                      <a:pt x="0" y="11982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23" name="Freeform 506"/>
              <p:cNvSpPr/>
              <p:nvPr/>
            </p:nvSpPr>
            <p:spPr>
              <a:xfrm>
                <a:off x="14405562" y="22457827"/>
                <a:ext cx="71203" cy="71216"/>
              </a:xfrm>
              <a:custGeom>
                <a:avLst/>
                <a:gdLst>
                  <a:gd name="connsiteX0" fmla="*/ 63500 w 63500"/>
                  <a:gd name="connsiteY0" fmla="*/ 71926 h 71926"/>
                  <a:gd name="connsiteX1" fmla="*/ 25400 w 63500"/>
                  <a:gd name="connsiteY1" fmla="*/ 52876 h 71926"/>
                  <a:gd name="connsiteX2" fmla="*/ 12700 w 63500"/>
                  <a:gd name="connsiteY2" fmla="*/ 33826 h 71926"/>
                  <a:gd name="connsiteX3" fmla="*/ 0 w 63500"/>
                  <a:gd name="connsiteY3" fmla="*/ 2076 h 71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500" h="71926">
                    <a:moveTo>
                      <a:pt x="63500" y="71926"/>
                    </a:moveTo>
                    <a:cubicBezTo>
                      <a:pt x="48006" y="66761"/>
                      <a:pt x="37710" y="65186"/>
                      <a:pt x="25400" y="52876"/>
                    </a:cubicBezTo>
                    <a:cubicBezTo>
                      <a:pt x="20004" y="47480"/>
                      <a:pt x="16933" y="40176"/>
                      <a:pt x="12700" y="33826"/>
                    </a:cubicBezTo>
                    <a:cubicBezTo>
                      <a:pt x="5935" y="0"/>
                      <a:pt x="17143" y="2076"/>
                      <a:pt x="0" y="207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24" name="Freeform 507"/>
              <p:cNvSpPr/>
              <p:nvPr/>
            </p:nvSpPr>
            <p:spPr>
              <a:xfrm>
                <a:off x="14741221" y="22610437"/>
                <a:ext cx="91539" cy="40697"/>
              </a:xfrm>
              <a:custGeom>
                <a:avLst/>
                <a:gdLst>
                  <a:gd name="connsiteX0" fmla="*/ 0 w 88900"/>
                  <a:gd name="connsiteY0" fmla="*/ 38769 h 38769"/>
                  <a:gd name="connsiteX1" fmla="*/ 25400 w 88900"/>
                  <a:gd name="connsiteY1" fmla="*/ 26069 h 38769"/>
                  <a:gd name="connsiteX2" fmla="*/ 44450 w 88900"/>
                  <a:gd name="connsiteY2" fmla="*/ 13369 h 38769"/>
                  <a:gd name="connsiteX3" fmla="*/ 88900 w 88900"/>
                  <a:gd name="connsiteY3" fmla="*/ 669 h 387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900" h="38769">
                    <a:moveTo>
                      <a:pt x="0" y="38769"/>
                    </a:moveTo>
                    <a:cubicBezTo>
                      <a:pt x="8467" y="34536"/>
                      <a:pt x="17181" y="30765"/>
                      <a:pt x="25400" y="26069"/>
                    </a:cubicBezTo>
                    <a:cubicBezTo>
                      <a:pt x="32026" y="22283"/>
                      <a:pt x="37476" y="16469"/>
                      <a:pt x="44450" y="13369"/>
                    </a:cubicBezTo>
                    <a:cubicBezTo>
                      <a:pt x="74531" y="0"/>
                      <a:pt x="70748" y="669"/>
                      <a:pt x="88900" y="669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25" name="Freeform 508"/>
              <p:cNvSpPr/>
              <p:nvPr/>
            </p:nvSpPr>
            <p:spPr>
              <a:xfrm>
                <a:off x="14659850" y="22854618"/>
                <a:ext cx="50854" cy="91571"/>
              </a:xfrm>
              <a:custGeom>
                <a:avLst/>
                <a:gdLst>
                  <a:gd name="connsiteX0" fmla="*/ 13536 w 45286"/>
                  <a:gd name="connsiteY0" fmla="*/ 0 h 97875"/>
                  <a:gd name="connsiteX1" fmla="*/ 19886 w 45286"/>
                  <a:gd name="connsiteY1" fmla="*/ 50800 h 97875"/>
                  <a:gd name="connsiteX2" fmla="*/ 38936 w 45286"/>
                  <a:gd name="connsiteY2" fmla="*/ 57150 h 97875"/>
                  <a:gd name="connsiteX3" fmla="*/ 32586 w 45286"/>
                  <a:gd name="connsiteY3" fmla="*/ 95250 h 97875"/>
                  <a:gd name="connsiteX4" fmla="*/ 45286 w 45286"/>
                  <a:gd name="connsiteY4" fmla="*/ 88900 h 97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286" h="97875">
                    <a:moveTo>
                      <a:pt x="13536" y="0"/>
                    </a:moveTo>
                    <a:cubicBezTo>
                      <a:pt x="6342" y="21583"/>
                      <a:pt x="0" y="26936"/>
                      <a:pt x="19886" y="50800"/>
                    </a:cubicBezTo>
                    <a:cubicBezTo>
                      <a:pt x="24171" y="55942"/>
                      <a:pt x="32586" y="55033"/>
                      <a:pt x="38936" y="57150"/>
                    </a:cubicBezTo>
                    <a:cubicBezTo>
                      <a:pt x="33284" y="65629"/>
                      <a:pt x="14385" y="83116"/>
                      <a:pt x="32586" y="95250"/>
                    </a:cubicBezTo>
                    <a:cubicBezTo>
                      <a:pt x="36524" y="97875"/>
                      <a:pt x="41053" y="91017"/>
                      <a:pt x="45286" y="889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26" name="Freeform 509"/>
              <p:cNvSpPr/>
              <p:nvPr/>
            </p:nvSpPr>
            <p:spPr>
              <a:xfrm>
                <a:off x="14710704" y="22803750"/>
                <a:ext cx="71203" cy="81394"/>
              </a:xfrm>
              <a:custGeom>
                <a:avLst/>
                <a:gdLst>
                  <a:gd name="connsiteX0" fmla="*/ 16592 w 71468"/>
                  <a:gd name="connsiteY0" fmla="*/ 0 h 84521"/>
                  <a:gd name="connsiteX1" fmla="*/ 3892 w 71468"/>
                  <a:gd name="connsiteY1" fmla="*/ 63500 h 84521"/>
                  <a:gd name="connsiteX2" fmla="*/ 22942 w 71468"/>
                  <a:gd name="connsiteY2" fmla="*/ 76200 h 84521"/>
                  <a:gd name="connsiteX3" fmla="*/ 29292 w 71468"/>
                  <a:gd name="connsiteY3" fmla="*/ 57150 h 84521"/>
                  <a:gd name="connsiteX4" fmla="*/ 61042 w 71468"/>
                  <a:gd name="connsiteY4" fmla="*/ 50800 h 845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468" h="84521">
                    <a:moveTo>
                      <a:pt x="16592" y="0"/>
                    </a:moveTo>
                    <a:cubicBezTo>
                      <a:pt x="10512" y="18239"/>
                      <a:pt x="0" y="45988"/>
                      <a:pt x="3892" y="63500"/>
                    </a:cubicBezTo>
                    <a:cubicBezTo>
                      <a:pt x="5548" y="70950"/>
                      <a:pt x="16592" y="71967"/>
                      <a:pt x="22942" y="76200"/>
                    </a:cubicBezTo>
                    <a:cubicBezTo>
                      <a:pt x="25059" y="69850"/>
                      <a:pt x="23077" y="59636"/>
                      <a:pt x="29292" y="57150"/>
                    </a:cubicBezTo>
                    <a:cubicBezTo>
                      <a:pt x="71468" y="40280"/>
                      <a:pt x="44181" y="84521"/>
                      <a:pt x="61042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27" name="Freeform 510"/>
              <p:cNvSpPr/>
              <p:nvPr/>
            </p:nvSpPr>
            <p:spPr>
              <a:xfrm>
                <a:off x="14741221" y="22763053"/>
                <a:ext cx="61028" cy="91565"/>
              </a:xfrm>
              <a:custGeom>
                <a:avLst/>
                <a:gdLst>
                  <a:gd name="connsiteX0" fmla="*/ 0 w 57150"/>
                  <a:gd name="connsiteY0" fmla="*/ 0 h 89852"/>
                  <a:gd name="connsiteX1" fmla="*/ 19050 w 57150"/>
                  <a:gd name="connsiteY1" fmla="*/ 12700 h 89852"/>
                  <a:gd name="connsiteX2" fmla="*/ 38100 w 57150"/>
                  <a:gd name="connsiteY2" fmla="*/ 19050 h 89852"/>
                  <a:gd name="connsiteX3" fmla="*/ 25400 w 57150"/>
                  <a:gd name="connsiteY3" fmla="*/ 38100 h 89852"/>
                  <a:gd name="connsiteX4" fmla="*/ 57150 w 57150"/>
                  <a:gd name="connsiteY4" fmla="*/ 63500 h 89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150" h="89852">
                    <a:moveTo>
                      <a:pt x="0" y="0"/>
                    </a:moveTo>
                    <a:cubicBezTo>
                      <a:pt x="6350" y="4233"/>
                      <a:pt x="12224" y="9287"/>
                      <a:pt x="19050" y="12700"/>
                    </a:cubicBezTo>
                    <a:cubicBezTo>
                      <a:pt x="25037" y="15693"/>
                      <a:pt x="36477" y="12556"/>
                      <a:pt x="38100" y="19050"/>
                    </a:cubicBezTo>
                    <a:cubicBezTo>
                      <a:pt x="39951" y="26454"/>
                      <a:pt x="29633" y="31750"/>
                      <a:pt x="25400" y="38100"/>
                    </a:cubicBezTo>
                    <a:cubicBezTo>
                      <a:pt x="53425" y="80138"/>
                      <a:pt x="43974" y="89852"/>
                      <a:pt x="57150" y="635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28" name="Freeform 511"/>
              <p:cNvSpPr/>
              <p:nvPr/>
            </p:nvSpPr>
            <p:spPr>
              <a:xfrm>
                <a:off x="14761564" y="22702008"/>
                <a:ext cx="61028" cy="40697"/>
              </a:xfrm>
              <a:custGeom>
                <a:avLst/>
                <a:gdLst>
                  <a:gd name="connsiteX0" fmla="*/ 0 w 63500"/>
                  <a:gd name="connsiteY0" fmla="*/ 1761 h 39861"/>
                  <a:gd name="connsiteX1" fmla="*/ 12700 w 63500"/>
                  <a:gd name="connsiteY1" fmla="*/ 33511 h 39861"/>
                  <a:gd name="connsiteX2" fmla="*/ 19050 w 63500"/>
                  <a:gd name="connsiteY2" fmla="*/ 14461 h 39861"/>
                  <a:gd name="connsiteX3" fmla="*/ 38100 w 63500"/>
                  <a:gd name="connsiteY3" fmla="*/ 39861 h 39861"/>
                  <a:gd name="connsiteX4" fmla="*/ 50800 w 63500"/>
                  <a:gd name="connsiteY4" fmla="*/ 20811 h 39861"/>
                  <a:gd name="connsiteX5" fmla="*/ 57150 w 63500"/>
                  <a:gd name="connsiteY5" fmla="*/ 1761 h 39861"/>
                  <a:gd name="connsiteX6" fmla="*/ 63500 w 63500"/>
                  <a:gd name="connsiteY6" fmla="*/ 1761 h 398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3500" h="39861">
                    <a:moveTo>
                      <a:pt x="0" y="1761"/>
                    </a:moveTo>
                    <a:cubicBezTo>
                      <a:pt x="4233" y="12344"/>
                      <a:pt x="3216" y="27188"/>
                      <a:pt x="12700" y="33511"/>
                    </a:cubicBezTo>
                    <a:cubicBezTo>
                      <a:pt x="18269" y="37224"/>
                      <a:pt x="12556" y="12838"/>
                      <a:pt x="19050" y="14461"/>
                    </a:cubicBezTo>
                    <a:cubicBezTo>
                      <a:pt x="29317" y="17028"/>
                      <a:pt x="31750" y="31394"/>
                      <a:pt x="38100" y="39861"/>
                    </a:cubicBezTo>
                    <a:cubicBezTo>
                      <a:pt x="42333" y="33511"/>
                      <a:pt x="47387" y="27637"/>
                      <a:pt x="50800" y="20811"/>
                    </a:cubicBezTo>
                    <a:cubicBezTo>
                      <a:pt x="53793" y="14824"/>
                      <a:pt x="53437" y="7330"/>
                      <a:pt x="57150" y="1761"/>
                    </a:cubicBezTo>
                    <a:cubicBezTo>
                      <a:pt x="58324" y="0"/>
                      <a:pt x="61383" y="1761"/>
                      <a:pt x="63500" y="176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29" name="Freeform 512"/>
              <p:cNvSpPr/>
              <p:nvPr/>
            </p:nvSpPr>
            <p:spPr>
              <a:xfrm>
                <a:off x="14710704" y="22559569"/>
                <a:ext cx="71203" cy="71216"/>
              </a:xfrm>
              <a:custGeom>
                <a:avLst/>
                <a:gdLst>
                  <a:gd name="connsiteX0" fmla="*/ 3515 w 73365"/>
                  <a:gd name="connsiteY0" fmla="*/ 31750 h 76964"/>
                  <a:gd name="connsiteX1" fmla="*/ 16215 w 73365"/>
                  <a:gd name="connsiteY1" fmla="*/ 6350 h 76964"/>
                  <a:gd name="connsiteX2" fmla="*/ 35265 w 73365"/>
                  <a:gd name="connsiteY2" fmla="*/ 12700 h 76964"/>
                  <a:gd name="connsiteX3" fmla="*/ 60665 w 73365"/>
                  <a:gd name="connsiteY3" fmla="*/ 19050 h 76964"/>
                  <a:gd name="connsiteX4" fmla="*/ 73365 w 73365"/>
                  <a:gd name="connsiteY4" fmla="*/ 0 h 76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365" h="76964">
                    <a:moveTo>
                      <a:pt x="3515" y="31750"/>
                    </a:moveTo>
                    <a:cubicBezTo>
                      <a:pt x="18586" y="76964"/>
                      <a:pt x="0" y="30672"/>
                      <a:pt x="16215" y="6350"/>
                    </a:cubicBezTo>
                    <a:cubicBezTo>
                      <a:pt x="19928" y="781"/>
                      <a:pt x="28829" y="10861"/>
                      <a:pt x="35265" y="12700"/>
                    </a:cubicBezTo>
                    <a:cubicBezTo>
                      <a:pt x="43656" y="15098"/>
                      <a:pt x="52198" y="16933"/>
                      <a:pt x="60665" y="19050"/>
                    </a:cubicBezTo>
                    <a:lnTo>
                      <a:pt x="73365" y="0"/>
                    </a:ln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30" name="Freeform 513"/>
              <p:cNvSpPr/>
              <p:nvPr/>
            </p:nvSpPr>
            <p:spPr>
              <a:xfrm>
                <a:off x="14263163" y="22600266"/>
                <a:ext cx="91546" cy="71216"/>
              </a:xfrm>
              <a:custGeom>
                <a:avLst/>
                <a:gdLst>
                  <a:gd name="connsiteX0" fmla="*/ 89452 w 89452"/>
                  <a:gd name="connsiteY0" fmla="*/ 45701 h 73177"/>
                  <a:gd name="connsiteX1" fmla="*/ 13252 w 89452"/>
                  <a:gd name="connsiteY1" fmla="*/ 1251 h 73177"/>
                  <a:gd name="connsiteX2" fmla="*/ 25952 w 89452"/>
                  <a:gd name="connsiteY2" fmla="*/ 39351 h 73177"/>
                  <a:gd name="connsiteX3" fmla="*/ 38652 w 89452"/>
                  <a:gd name="connsiteY3" fmla="*/ 71101 h 73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452" h="73177">
                    <a:moveTo>
                      <a:pt x="89452" y="45701"/>
                    </a:moveTo>
                    <a:cubicBezTo>
                      <a:pt x="71552" y="33768"/>
                      <a:pt x="22012" y="0"/>
                      <a:pt x="13252" y="1251"/>
                    </a:cubicBezTo>
                    <a:cubicBezTo>
                      <a:pt x="0" y="3144"/>
                      <a:pt x="21719" y="26651"/>
                      <a:pt x="25952" y="39351"/>
                    </a:cubicBezTo>
                    <a:cubicBezTo>
                      <a:pt x="37227" y="73177"/>
                      <a:pt x="20625" y="71101"/>
                      <a:pt x="38652" y="7110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31" name="Freeform 514"/>
              <p:cNvSpPr/>
              <p:nvPr/>
            </p:nvSpPr>
            <p:spPr>
              <a:xfrm>
                <a:off x="14283505" y="22681660"/>
                <a:ext cx="81371" cy="40697"/>
              </a:xfrm>
              <a:custGeom>
                <a:avLst/>
                <a:gdLst>
                  <a:gd name="connsiteX0" fmla="*/ 68784 w 78861"/>
                  <a:gd name="connsiteY0" fmla="*/ 30876 h 49926"/>
                  <a:gd name="connsiteX1" fmla="*/ 24334 w 78861"/>
                  <a:gd name="connsiteY1" fmla="*/ 24526 h 49926"/>
                  <a:gd name="connsiteX2" fmla="*/ 24334 w 78861"/>
                  <a:gd name="connsiteY2" fmla="*/ 18176 h 49926"/>
                  <a:gd name="connsiteX3" fmla="*/ 5284 w 78861"/>
                  <a:gd name="connsiteY3" fmla="*/ 49926 h 49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861" h="49926">
                    <a:moveTo>
                      <a:pt x="68784" y="30876"/>
                    </a:moveTo>
                    <a:cubicBezTo>
                      <a:pt x="53967" y="28759"/>
                      <a:pt x="36308" y="33506"/>
                      <a:pt x="24334" y="24526"/>
                    </a:cubicBezTo>
                    <a:cubicBezTo>
                      <a:pt x="16759" y="18845"/>
                      <a:pt x="78861" y="0"/>
                      <a:pt x="24334" y="18176"/>
                    </a:cubicBezTo>
                    <a:cubicBezTo>
                      <a:pt x="0" y="34398"/>
                      <a:pt x="5284" y="23244"/>
                      <a:pt x="5284" y="4992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32" name="Freeform 515"/>
              <p:cNvSpPr/>
              <p:nvPr/>
            </p:nvSpPr>
            <p:spPr>
              <a:xfrm>
                <a:off x="14283505" y="22742705"/>
                <a:ext cx="71203" cy="50868"/>
              </a:xfrm>
              <a:custGeom>
                <a:avLst/>
                <a:gdLst>
                  <a:gd name="connsiteX0" fmla="*/ 69850 w 69850"/>
                  <a:gd name="connsiteY0" fmla="*/ 25400 h 58432"/>
                  <a:gd name="connsiteX1" fmla="*/ 63500 w 69850"/>
                  <a:gd name="connsiteY1" fmla="*/ 44450 h 58432"/>
                  <a:gd name="connsiteX2" fmla="*/ 19050 w 69850"/>
                  <a:gd name="connsiteY2" fmla="*/ 0 h 58432"/>
                  <a:gd name="connsiteX3" fmla="*/ 0 w 69850"/>
                  <a:gd name="connsiteY3" fmla="*/ 44450 h 58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58432">
                    <a:moveTo>
                      <a:pt x="69850" y="25400"/>
                    </a:moveTo>
                    <a:cubicBezTo>
                      <a:pt x="67733" y="31750"/>
                      <a:pt x="69487" y="47443"/>
                      <a:pt x="63500" y="44450"/>
                    </a:cubicBezTo>
                    <a:cubicBezTo>
                      <a:pt x="44758" y="35079"/>
                      <a:pt x="19050" y="0"/>
                      <a:pt x="19050" y="0"/>
                    </a:cubicBezTo>
                    <a:cubicBezTo>
                      <a:pt x="12113" y="55496"/>
                      <a:pt x="27964" y="58432"/>
                      <a:pt x="0" y="444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33" name="Freeform 516"/>
              <p:cNvSpPr/>
              <p:nvPr/>
            </p:nvSpPr>
            <p:spPr>
              <a:xfrm>
                <a:off x="14293680" y="22834270"/>
                <a:ext cx="111882" cy="81394"/>
              </a:xfrm>
              <a:custGeom>
                <a:avLst/>
                <a:gdLst>
                  <a:gd name="connsiteX0" fmla="*/ 114300 w 114300"/>
                  <a:gd name="connsiteY0" fmla="*/ 0 h 82550"/>
                  <a:gd name="connsiteX1" fmla="*/ 76200 w 114300"/>
                  <a:gd name="connsiteY1" fmla="*/ 44450 h 82550"/>
                  <a:gd name="connsiteX2" fmla="*/ 44450 w 114300"/>
                  <a:gd name="connsiteY2" fmla="*/ 50800 h 82550"/>
                  <a:gd name="connsiteX3" fmla="*/ 19050 w 114300"/>
                  <a:gd name="connsiteY3" fmla="*/ 76200 h 82550"/>
                  <a:gd name="connsiteX4" fmla="*/ 0 w 114300"/>
                  <a:gd name="connsiteY4" fmla="*/ 82550 h 82550"/>
                  <a:gd name="connsiteX5" fmla="*/ 19050 w 114300"/>
                  <a:gd name="connsiteY5" fmla="*/ 69850 h 82550"/>
                  <a:gd name="connsiteX6" fmla="*/ 38100 w 114300"/>
                  <a:gd name="connsiteY6" fmla="*/ 63500 h 82550"/>
                  <a:gd name="connsiteX7" fmla="*/ 44450 w 114300"/>
                  <a:gd name="connsiteY7" fmla="*/ 38100 h 82550"/>
                  <a:gd name="connsiteX8" fmla="*/ 44450 w 114300"/>
                  <a:gd name="connsiteY8" fmla="*/ 635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" h="82550">
                    <a:moveTo>
                      <a:pt x="114300" y="0"/>
                    </a:moveTo>
                    <a:cubicBezTo>
                      <a:pt x="56674" y="28813"/>
                      <a:pt x="52998" y="9648"/>
                      <a:pt x="76200" y="44450"/>
                    </a:cubicBezTo>
                    <a:cubicBezTo>
                      <a:pt x="65617" y="46567"/>
                      <a:pt x="53885" y="45558"/>
                      <a:pt x="44450" y="50800"/>
                    </a:cubicBezTo>
                    <a:cubicBezTo>
                      <a:pt x="33983" y="56615"/>
                      <a:pt x="28793" y="69240"/>
                      <a:pt x="19050" y="76200"/>
                    </a:cubicBezTo>
                    <a:cubicBezTo>
                      <a:pt x="13603" y="80091"/>
                      <a:pt x="6350" y="80433"/>
                      <a:pt x="0" y="82550"/>
                    </a:cubicBezTo>
                    <a:cubicBezTo>
                      <a:pt x="6350" y="78317"/>
                      <a:pt x="12224" y="73263"/>
                      <a:pt x="19050" y="69850"/>
                    </a:cubicBezTo>
                    <a:cubicBezTo>
                      <a:pt x="25037" y="66857"/>
                      <a:pt x="33919" y="68727"/>
                      <a:pt x="38100" y="63500"/>
                    </a:cubicBezTo>
                    <a:cubicBezTo>
                      <a:pt x="43552" y="56685"/>
                      <a:pt x="42333" y="46567"/>
                      <a:pt x="44450" y="38100"/>
                    </a:cubicBezTo>
                    <a:cubicBezTo>
                      <a:pt x="36603" y="14560"/>
                      <a:pt x="35107" y="25037"/>
                      <a:pt x="44450" y="63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34" name="Freeform 517"/>
              <p:cNvSpPr/>
              <p:nvPr/>
            </p:nvSpPr>
            <p:spPr>
              <a:xfrm>
                <a:off x="14395394" y="22874966"/>
                <a:ext cx="40686" cy="61045"/>
              </a:xfrm>
              <a:custGeom>
                <a:avLst/>
                <a:gdLst>
                  <a:gd name="connsiteX0" fmla="*/ 50437 w 50437"/>
                  <a:gd name="connsiteY0" fmla="*/ 0 h 67990"/>
                  <a:gd name="connsiteX1" fmla="*/ 31387 w 50437"/>
                  <a:gd name="connsiteY1" fmla="*/ 19050 h 67990"/>
                  <a:gd name="connsiteX2" fmla="*/ 44087 w 50437"/>
                  <a:gd name="connsiteY2" fmla="*/ 38100 h 67990"/>
                  <a:gd name="connsiteX3" fmla="*/ 12337 w 50437"/>
                  <a:gd name="connsiteY3" fmla="*/ 44450 h 67990"/>
                  <a:gd name="connsiteX4" fmla="*/ 18687 w 50437"/>
                  <a:gd name="connsiteY4" fmla="*/ 57150 h 67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437" h="67990">
                    <a:moveTo>
                      <a:pt x="50437" y="0"/>
                    </a:moveTo>
                    <a:cubicBezTo>
                      <a:pt x="44087" y="6350"/>
                      <a:pt x="32863" y="10192"/>
                      <a:pt x="31387" y="19050"/>
                    </a:cubicBezTo>
                    <a:cubicBezTo>
                      <a:pt x="30132" y="26578"/>
                      <a:pt x="48666" y="31995"/>
                      <a:pt x="44087" y="38100"/>
                    </a:cubicBezTo>
                    <a:cubicBezTo>
                      <a:pt x="37611" y="46734"/>
                      <a:pt x="22920" y="42333"/>
                      <a:pt x="12337" y="44450"/>
                    </a:cubicBezTo>
                    <a:cubicBezTo>
                      <a:pt x="4490" y="67990"/>
                      <a:pt x="0" y="66493"/>
                      <a:pt x="18687" y="571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35" name="Freeform 518"/>
              <p:cNvSpPr/>
              <p:nvPr/>
            </p:nvSpPr>
            <p:spPr>
              <a:xfrm>
                <a:off x="14507276" y="22905492"/>
                <a:ext cx="30517" cy="50868"/>
              </a:xfrm>
              <a:custGeom>
                <a:avLst/>
                <a:gdLst>
                  <a:gd name="connsiteX0" fmla="*/ 0 w 38100"/>
                  <a:gd name="connsiteY0" fmla="*/ 0 h 50800"/>
                  <a:gd name="connsiteX1" fmla="*/ 38100 w 38100"/>
                  <a:gd name="connsiteY1" fmla="*/ 19050 h 50800"/>
                  <a:gd name="connsiteX2" fmla="*/ 19050 w 38100"/>
                  <a:gd name="connsiteY2" fmla="*/ 25400 h 50800"/>
                  <a:gd name="connsiteX3" fmla="*/ 19050 w 38100"/>
                  <a:gd name="connsiteY3" fmla="*/ 50800 h 50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50800">
                    <a:moveTo>
                      <a:pt x="0" y="0"/>
                    </a:moveTo>
                    <a:cubicBezTo>
                      <a:pt x="4698" y="1566"/>
                      <a:pt x="38100" y="10844"/>
                      <a:pt x="38100" y="19050"/>
                    </a:cubicBezTo>
                    <a:cubicBezTo>
                      <a:pt x="38100" y="25743"/>
                      <a:pt x="25400" y="23283"/>
                      <a:pt x="19050" y="25400"/>
                    </a:cubicBezTo>
                    <a:cubicBezTo>
                      <a:pt x="11753" y="47290"/>
                      <a:pt x="7967" y="39717"/>
                      <a:pt x="19050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36" name="Freeform 519"/>
              <p:cNvSpPr/>
              <p:nvPr/>
            </p:nvSpPr>
            <p:spPr>
              <a:xfrm>
                <a:off x="14598822" y="22895315"/>
                <a:ext cx="71197" cy="81394"/>
              </a:xfrm>
              <a:custGeom>
                <a:avLst/>
                <a:gdLst>
                  <a:gd name="connsiteX0" fmla="*/ 0 w 76200"/>
                  <a:gd name="connsiteY0" fmla="*/ 0 h 82550"/>
                  <a:gd name="connsiteX1" fmla="*/ 6350 w 76200"/>
                  <a:gd name="connsiteY1" fmla="*/ 57150 h 82550"/>
                  <a:gd name="connsiteX2" fmla="*/ 57150 w 76200"/>
                  <a:gd name="connsiteY2" fmla="*/ 82550 h 82550"/>
                  <a:gd name="connsiteX3" fmla="*/ 76200 w 76200"/>
                  <a:gd name="connsiteY3" fmla="*/ 7620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200" h="82550">
                    <a:moveTo>
                      <a:pt x="0" y="0"/>
                    </a:moveTo>
                    <a:cubicBezTo>
                      <a:pt x="14817" y="44450"/>
                      <a:pt x="16933" y="25400"/>
                      <a:pt x="6350" y="57150"/>
                    </a:cubicBezTo>
                    <a:cubicBezTo>
                      <a:pt x="26283" y="77083"/>
                      <a:pt x="24705" y="82550"/>
                      <a:pt x="57150" y="82550"/>
                    </a:cubicBezTo>
                    <a:cubicBezTo>
                      <a:pt x="63843" y="82550"/>
                      <a:pt x="76200" y="76200"/>
                      <a:pt x="76200" y="762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37" name="Freeform 520"/>
              <p:cNvSpPr/>
              <p:nvPr/>
            </p:nvSpPr>
            <p:spPr>
              <a:xfrm>
                <a:off x="14497108" y="22447650"/>
                <a:ext cx="30511" cy="61045"/>
              </a:xfrm>
              <a:custGeom>
                <a:avLst/>
                <a:gdLst>
                  <a:gd name="connsiteX0" fmla="*/ 7450 w 26500"/>
                  <a:gd name="connsiteY0" fmla="*/ 65393 h 65393"/>
                  <a:gd name="connsiteX1" fmla="*/ 1100 w 26500"/>
                  <a:gd name="connsiteY1" fmla="*/ 46343 h 65393"/>
                  <a:gd name="connsiteX2" fmla="*/ 13800 w 26500"/>
                  <a:gd name="connsiteY2" fmla="*/ 27293 h 65393"/>
                  <a:gd name="connsiteX3" fmla="*/ 20150 w 26500"/>
                  <a:gd name="connsiteY3" fmla="*/ 1893 h 65393"/>
                  <a:gd name="connsiteX4" fmla="*/ 26500 w 26500"/>
                  <a:gd name="connsiteY4" fmla="*/ 1893 h 65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500" h="65393">
                    <a:moveTo>
                      <a:pt x="7450" y="65393"/>
                    </a:moveTo>
                    <a:cubicBezTo>
                      <a:pt x="5333" y="59043"/>
                      <a:pt x="0" y="52945"/>
                      <a:pt x="1100" y="46343"/>
                    </a:cubicBezTo>
                    <a:cubicBezTo>
                      <a:pt x="2355" y="38815"/>
                      <a:pt x="10794" y="34308"/>
                      <a:pt x="13800" y="27293"/>
                    </a:cubicBezTo>
                    <a:cubicBezTo>
                      <a:pt x="17238" y="19271"/>
                      <a:pt x="16247" y="9699"/>
                      <a:pt x="20150" y="1893"/>
                    </a:cubicBezTo>
                    <a:cubicBezTo>
                      <a:pt x="21097" y="0"/>
                      <a:pt x="24383" y="1893"/>
                      <a:pt x="26500" y="1893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38" name="Freeform 521"/>
              <p:cNvSpPr/>
              <p:nvPr/>
            </p:nvSpPr>
            <p:spPr>
              <a:xfrm>
                <a:off x="14598822" y="22437479"/>
                <a:ext cx="91539" cy="71216"/>
              </a:xfrm>
              <a:custGeom>
                <a:avLst/>
                <a:gdLst>
                  <a:gd name="connsiteX0" fmla="*/ 26649 w 82145"/>
                  <a:gd name="connsiteY0" fmla="*/ 76200 h 76200"/>
                  <a:gd name="connsiteX1" fmla="*/ 32999 w 82145"/>
                  <a:gd name="connsiteY1" fmla="*/ 57150 h 76200"/>
                  <a:gd name="connsiteX2" fmla="*/ 64749 w 82145"/>
                  <a:gd name="connsiteY2" fmla="*/ 44450 h 76200"/>
                  <a:gd name="connsiteX3" fmla="*/ 77449 w 82145"/>
                  <a:gd name="connsiteY3" fmla="*/ 0 h 76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145" h="76200">
                    <a:moveTo>
                      <a:pt x="26649" y="76200"/>
                    </a:moveTo>
                    <a:cubicBezTo>
                      <a:pt x="28766" y="69850"/>
                      <a:pt x="32999" y="63843"/>
                      <a:pt x="32999" y="57150"/>
                    </a:cubicBezTo>
                    <a:cubicBezTo>
                      <a:pt x="32999" y="27622"/>
                      <a:pt x="0" y="33659"/>
                      <a:pt x="64749" y="44450"/>
                    </a:cubicBezTo>
                    <a:cubicBezTo>
                      <a:pt x="82145" y="18355"/>
                      <a:pt x="77449" y="33032"/>
                      <a:pt x="77449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20518" name="Group 761"/>
            <p:cNvGrpSpPr>
              <a:grpSpLocks/>
            </p:cNvGrpSpPr>
            <p:nvPr/>
          </p:nvGrpSpPr>
          <p:grpSpPr bwMode="auto">
            <a:xfrm>
              <a:off x="4640649" y="2594341"/>
              <a:ext cx="104468" cy="105526"/>
              <a:chOff x="14261548" y="22402800"/>
              <a:chExt cx="572052" cy="577850"/>
            </a:xfrm>
          </p:grpSpPr>
          <p:pic>
            <p:nvPicPr>
              <p:cNvPr id="499" name="Picture 2455" descr="C:\Documents and Settings\Chelsea\My Documents\research\Winter 2008\gordon conference\Au NP.JPG"/>
              <p:cNvPicPr>
                <a:picLocks noChangeAspect="1" noChangeArrowheads="1"/>
              </p:cNvPicPr>
              <p:nvPr/>
            </p:nvPicPr>
            <p:blipFill>
              <a:blip r:embed="rId5" cstate="screen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prstClr val="black"/>
                  <a:srgbClr val="D9C3A5">
                    <a:tint val="50000"/>
                    <a:satMod val="180000"/>
                  </a:srgb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25600" y="22479000"/>
                <a:ext cx="457200" cy="460040"/>
              </a:xfrm>
              <a:prstGeom prst="rect">
                <a:avLst/>
              </a:prstGeom>
              <a:noFill/>
              <a:scene3d>
                <a:camera prst="orthographicFront"/>
                <a:lightRig rig="contrasting" dir="t"/>
              </a:scene3d>
              <a:sp3d prstMaterial="powder">
                <a:extrusionClr>
                  <a:srgbClr val="FFC000"/>
                </a:extrusionClr>
                <a:contourClr>
                  <a:schemeClr val="bg1"/>
                </a:contourClr>
              </a:sp3d>
            </p:spPr>
          </p:pic>
          <p:sp>
            <p:nvSpPr>
              <p:cNvPr id="500" name="Freeform 483"/>
              <p:cNvSpPr/>
              <p:nvPr/>
            </p:nvSpPr>
            <p:spPr>
              <a:xfrm>
                <a:off x="14669736" y="22486642"/>
                <a:ext cx="111889" cy="50868"/>
              </a:xfrm>
              <a:custGeom>
                <a:avLst/>
                <a:gdLst>
                  <a:gd name="connsiteX0" fmla="*/ 0 w 38100"/>
                  <a:gd name="connsiteY0" fmla="*/ 44450 h 44450"/>
                  <a:gd name="connsiteX1" fmla="*/ 19050 w 38100"/>
                  <a:gd name="connsiteY1" fmla="*/ 31750 h 44450"/>
                  <a:gd name="connsiteX2" fmla="*/ 38100 w 38100"/>
                  <a:gd name="connsiteY2" fmla="*/ 0 h 44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" h="44450">
                    <a:moveTo>
                      <a:pt x="0" y="44450"/>
                    </a:moveTo>
                    <a:cubicBezTo>
                      <a:pt x="6350" y="40217"/>
                      <a:pt x="13654" y="37146"/>
                      <a:pt x="19050" y="31750"/>
                    </a:cubicBezTo>
                    <a:cubicBezTo>
                      <a:pt x="26713" y="24087"/>
                      <a:pt x="33089" y="10022"/>
                      <a:pt x="3810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01" name="Freeform 484"/>
              <p:cNvSpPr/>
              <p:nvPr/>
            </p:nvSpPr>
            <p:spPr>
              <a:xfrm>
                <a:off x="14547680" y="22405248"/>
                <a:ext cx="81371" cy="101742"/>
              </a:xfrm>
              <a:custGeom>
                <a:avLst/>
                <a:gdLst>
                  <a:gd name="connsiteX0" fmla="*/ 10160 w 22860"/>
                  <a:gd name="connsiteY0" fmla="*/ 57150 h 57150"/>
                  <a:gd name="connsiteX1" fmla="*/ 10160 w 22860"/>
                  <a:gd name="connsiteY1" fmla="*/ 19050 h 57150"/>
                  <a:gd name="connsiteX2" fmla="*/ 22860 w 22860"/>
                  <a:gd name="connsiteY2" fmla="*/ 0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" h="57150">
                    <a:moveTo>
                      <a:pt x="10160" y="57150"/>
                    </a:moveTo>
                    <a:cubicBezTo>
                      <a:pt x="3387" y="36830"/>
                      <a:pt x="0" y="39370"/>
                      <a:pt x="10160" y="19050"/>
                    </a:cubicBezTo>
                    <a:cubicBezTo>
                      <a:pt x="13573" y="12224"/>
                      <a:pt x="22860" y="0"/>
                      <a:pt x="2286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02" name="Freeform 485"/>
              <p:cNvSpPr/>
              <p:nvPr/>
            </p:nvSpPr>
            <p:spPr>
              <a:xfrm>
                <a:off x="14334084" y="22547687"/>
                <a:ext cx="71197" cy="30519"/>
              </a:xfrm>
              <a:custGeom>
                <a:avLst/>
                <a:gdLst>
                  <a:gd name="connsiteX0" fmla="*/ 69850 w 69850"/>
                  <a:gd name="connsiteY0" fmla="*/ 18332 h 24682"/>
                  <a:gd name="connsiteX1" fmla="*/ 50800 w 69850"/>
                  <a:gd name="connsiteY1" fmla="*/ 5632 h 24682"/>
                  <a:gd name="connsiteX2" fmla="*/ 12700 w 69850"/>
                  <a:gd name="connsiteY2" fmla="*/ 24682 h 24682"/>
                  <a:gd name="connsiteX3" fmla="*/ 0 w 69850"/>
                  <a:gd name="connsiteY3" fmla="*/ 11982 h 24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24682">
                    <a:moveTo>
                      <a:pt x="69850" y="18332"/>
                    </a:moveTo>
                    <a:cubicBezTo>
                      <a:pt x="63500" y="14099"/>
                      <a:pt x="58328" y="6887"/>
                      <a:pt x="50800" y="5632"/>
                    </a:cubicBezTo>
                    <a:cubicBezTo>
                      <a:pt x="17010" y="0"/>
                      <a:pt x="45871" y="24682"/>
                      <a:pt x="12700" y="24682"/>
                    </a:cubicBezTo>
                    <a:cubicBezTo>
                      <a:pt x="6713" y="24682"/>
                      <a:pt x="4233" y="16215"/>
                      <a:pt x="0" y="11982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03" name="Freeform 486"/>
              <p:cNvSpPr/>
              <p:nvPr/>
            </p:nvSpPr>
            <p:spPr>
              <a:xfrm>
                <a:off x="14405280" y="22456116"/>
                <a:ext cx="71203" cy="71223"/>
              </a:xfrm>
              <a:custGeom>
                <a:avLst/>
                <a:gdLst>
                  <a:gd name="connsiteX0" fmla="*/ 63500 w 63500"/>
                  <a:gd name="connsiteY0" fmla="*/ 71926 h 71926"/>
                  <a:gd name="connsiteX1" fmla="*/ 25400 w 63500"/>
                  <a:gd name="connsiteY1" fmla="*/ 52876 h 71926"/>
                  <a:gd name="connsiteX2" fmla="*/ 12700 w 63500"/>
                  <a:gd name="connsiteY2" fmla="*/ 33826 h 71926"/>
                  <a:gd name="connsiteX3" fmla="*/ 0 w 63500"/>
                  <a:gd name="connsiteY3" fmla="*/ 2076 h 71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500" h="71926">
                    <a:moveTo>
                      <a:pt x="63500" y="71926"/>
                    </a:moveTo>
                    <a:cubicBezTo>
                      <a:pt x="48006" y="66761"/>
                      <a:pt x="37710" y="65186"/>
                      <a:pt x="25400" y="52876"/>
                    </a:cubicBezTo>
                    <a:cubicBezTo>
                      <a:pt x="20004" y="47480"/>
                      <a:pt x="16933" y="40176"/>
                      <a:pt x="12700" y="33826"/>
                    </a:cubicBezTo>
                    <a:cubicBezTo>
                      <a:pt x="5935" y="0"/>
                      <a:pt x="17143" y="2076"/>
                      <a:pt x="0" y="207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04" name="Freeform 487"/>
              <p:cNvSpPr/>
              <p:nvPr/>
            </p:nvSpPr>
            <p:spPr>
              <a:xfrm>
                <a:off x="14740939" y="22618903"/>
                <a:ext cx="91539" cy="30526"/>
              </a:xfrm>
              <a:custGeom>
                <a:avLst/>
                <a:gdLst>
                  <a:gd name="connsiteX0" fmla="*/ 0 w 88900"/>
                  <a:gd name="connsiteY0" fmla="*/ 38769 h 38769"/>
                  <a:gd name="connsiteX1" fmla="*/ 25400 w 88900"/>
                  <a:gd name="connsiteY1" fmla="*/ 26069 h 38769"/>
                  <a:gd name="connsiteX2" fmla="*/ 44450 w 88900"/>
                  <a:gd name="connsiteY2" fmla="*/ 13369 h 38769"/>
                  <a:gd name="connsiteX3" fmla="*/ 88900 w 88900"/>
                  <a:gd name="connsiteY3" fmla="*/ 669 h 387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900" h="38769">
                    <a:moveTo>
                      <a:pt x="0" y="38769"/>
                    </a:moveTo>
                    <a:cubicBezTo>
                      <a:pt x="8467" y="34536"/>
                      <a:pt x="17181" y="30765"/>
                      <a:pt x="25400" y="26069"/>
                    </a:cubicBezTo>
                    <a:cubicBezTo>
                      <a:pt x="32026" y="22283"/>
                      <a:pt x="37476" y="16469"/>
                      <a:pt x="44450" y="13369"/>
                    </a:cubicBezTo>
                    <a:cubicBezTo>
                      <a:pt x="74531" y="0"/>
                      <a:pt x="70748" y="669"/>
                      <a:pt x="88900" y="669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05" name="Freeform 488"/>
              <p:cNvSpPr/>
              <p:nvPr/>
            </p:nvSpPr>
            <p:spPr>
              <a:xfrm>
                <a:off x="14659568" y="22852913"/>
                <a:ext cx="50854" cy="101742"/>
              </a:xfrm>
              <a:custGeom>
                <a:avLst/>
                <a:gdLst>
                  <a:gd name="connsiteX0" fmla="*/ 13536 w 45286"/>
                  <a:gd name="connsiteY0" fmla="*/ 0 h 97875"/>
                  <a:gd name="connsiteX1" fmla="*/ 19886 w 45286"/>
                  <a:gd name="connsiteY1" fmla="*/ 50800 h 97875"/>
                  <a:gd name="connsiteX2" fmla="*/ 38936 w 45286"/>
                  <a:gd name="connsiteY2" fmla="*/ 57150 h 97875"/>
                  <a:gd name="connsiteX3" fmla="*/ 32586 w 45286"/>
                  <a:gd name="connsiteY3" fmla="*/ 95250 h 97875"/>
                  <a:gd name="connsiteX4" fmla="*/ 45286 w 45286"/>
                  <a:gd name="connsiteY4" fmla="*/ 88900 h 97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286" h="97875">
                    <a:moveTo>
                      <a:pt x="13536" y="0"/>
                    </a:moveTo>
                    <a:cubicBezTo>
                      <a:pt x="6342" y="21583"/>
                      <a:pt x="0" y="26936"/>
                      <a:pt x="19886" y="50800"/>
                    </a:cubicBezTo>
                    <a:cubicBezTo>
                      <a:pt x="24171" y="55942"/>
                      <a:pt x="32586" y="55033"/>
                      <a:pt x="38936" y="57150"/>
                    </a:cubicBezTo>
                    <a:cubicBezTo>
                      <a:pt x="33284" y="65629"/>
                      <a:pt x="14385" y="83116"/>
                      <a:pt x="32586" y="95250"/>
                    </a:cubicBezTo>
                    <a:cubicBezTo>
                      <a:pt x="36524" y="97875"/>
                      <a:pt x="41053" y="91017"/>
                      <a:pt x="45286" y="889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06" name="Freeform 489"/>
              <p:cNvSpPr/>
              <p:nvPr/>
            </p:nvSpPr>
            <p:spPr>
              <a:xfrm>
                <a:off x="14710422" y="22802039"/>
                <a:ext cx="71203" cy="91571"/>
              </a:xfrm>
              <a:custGeom>
                <a:avLst/>
                <a:gdLst>
                  <a:gd name="connsiteX0" fmla="*/ 16592 w 71468"/>
                  <a:gd name="connsiteY0" fmla="*/ 0 h 84521"/>
                  <a:gd name="connsiteX1" fmla="*/ 3892 w 71468"/>
                  <a:gd name="connsiteY1" fmla="*/ 63500 h 84521"/>
                  <a:gd name="connsiteX2" fmla="*/ 22942 w 71468"/>
                  <a:gd name="connsiteY2" fmla="*/ 76200 h 84521"/>
                  <a:gd name="connsiteX3" fmla="*/ 29292 w 71468"/>
                  <a:gd name="connsiteY3" fmla="*/ 57150 h 84521"/>
                  <a:gd name="connsiteX4" fmla="*/ 61042 w 71468"/>
                  <a:gd name="connsiteY4" fmla="*/ 50800 h 845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468" h="84521">
                    <a:moveTo>
                      <a:pt x="16592" y="0"/>
                    </a:moveTo>
                    <a:cubicBezTo>
                      <a:pt x="10512" y="18239"/>
                      <a:pt x="0" y="45988"/>
                      <a:pt x="3892" y="63500"/>
                    </a:cubicBezTo>
                    <a:cubicBezTo>
                      <a:pt x="5548" y="70950"/>
                      <a:pt x="16592" y="71967"/>
                      <a:pt x="22942" y="76200"/>
                    </a:cubicBezTo>
                    <a:cubicBezTo>
                      <a:pt x="25059" y="69850"/>
                      <a:pt x="23077" y="59636"/>
                      <a:pt x="29292" y="57150"/>
                    </a:cubicBezTo>
                    <a:cubicBezTo>
                      <a:pt x="71468" y="40280"/>
                      <a:pt x="44181" y="84521"/>
                      <a:pt x="61042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07" name="Freeform 490"/>
              <p:cNvSpPr/>
              <p:nvPr/>
            </p:nvSpPr>
            <p:spPr>
              <a:xfrm>
                <a:off x="14740939" y="22771520"/>
                <a:ext cx="61028" cy="91565"/>
              </a:xfrm>
              <a:custGeom>
                <a:avLst/>
                <a:gdLst>
                  <a:gd name="connsiteX0" fmla="*/ 0 w 57150"/>
                  <a:gd name="connsiteY0" fmla="*/ 0 h 89852"/>
                  <a:gd name="connsiteX1" fmla="*/ 19050 w 57150"/>
                  <a:gd name="connsiteY1" fmla="*/ 12700 h 89852"/>
                  <a:gd name="connsiteX2" fmla="*/ 38100 w 57150"/>
                  <a:gd name="connsiteY2" fmla="*/ 19050 h 89852"/>
                  <a:gd name="connsiteX3" fmla="*/ 25400 w 57150"/>
                  <a:gd name="connsiteY3" fmla="*/ 38100 h 89852"/>
                  <a:gd name="connsiteX4" fmla="*/ 57150 w 57150"/>
                  <a:gd name="connsiteY4" fmla="*/ 63500 h 89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150" h="89852">
                    <a:moveTo>
                      <a:pt x="0" y="0"/>
                    </a:moveTo>
                    <a:cubicBezTo>
                      <a:pt x="6350" y="4233"/>
                      <a:pt x="12224" y="9287"/>
                      <a:pt x="19050" y="12700"/>
                    </a:cubicBezTo>
                    <a:cubicBezTo>
                      <a:pt x="25037" y="15693"/>
                      <a:pt x="36477" y="12556"/>
                      <a:pt x="38100" y="19050"/>
                    </a:cubicBezTo>
                    <a:cubicBezTo>
                      <a:pt x="39951" y="26454"/>
                      <a:pt x="29633" y="31750"/>
                      <a:pt x="25400" y="38100"/>
                    </a:cubicBezTo>
                    <a:cubicBezTo>
                      <a:pt x="53425" y="80138"/>
                      <a:pt x="43974" y="89852"/>
                      <a:pt x="57150" y="635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08" name="Freeform 491"/>
              <p:cNvSpPr/>
              <p:nvPr/>
            </p:nvSpPr>
            <p:spPr>
              <a:xfrm>
                <a:off x="14761282" y="22700297"/>
                <a:ext cx="61028" cy="40697"/>
              </a:xfrm>
              <a:custGeom>
                <a:avLst/>
                <a:gdLst>
                  <a:gd name="connsiteX0" fmla="*/ 0 w 63500"/>
                  <a:gd name="connsiteY0" fmla="*/ 1761 h 39861"/>
                  <a:gd name="connsiteX1" fmla="*/ 12700 w 63500"/>
                  <a:gd name="connsiteY1" fmla="*/ 33511 h 39861"/>
                  <a:gd name="connsiteX2" fmla="*/ 19050 w 63500"/>
                  <a:gd name="connsiteY2" fmla="*/ 14461 h 39861"/>
                  <a:gd name="connsiteX3" fmla="*/ 38100 w 63500"/>
                  <a:gd name="connsiteY3" fmla="*/ 39861 h 39861"/>
                  <a:gd name="connsiteX4" fmla="*/ 50800 w 63500"/>
                  <a:gd name="connsiteY4" fmla="*/ 20811 h 39861"/>
                  <a:gd name="connsiteX5" fmla="*/ 57150 w 63500"/>
                  <a:gd name="connsiteY5" fmla="*/ 1761 h 39861"/>
                  <a:gd name="connsiteX6" fmla="*/ 63500 w 63500"/>
                  <a:gd name="connsiteY6" fmla="*/ 1761 h 398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3500" h="39861">
                    <a:moveTo>
                      <a:pt x="0" y="1761"/>
                    </a:moveTo>
                    <a:cubicBezTo>
                      <a:pt x="4233" y="12344"/>
                      <a:pt x="3216" y="27188"/>
                      <a:pt x="12700" y="33511"/>
                    </a:cubicBezTo>
                    <a:cubicBezTo>
                      <a:pt x="18269" y="37224"/>
                      <a:pt x="12556" y="12838"/>
                      <a:pt x="19050" y="14461"/>
                    </a:cubicBezTo>
                    <a:cubicBezTo>
                      <a:pt x="29317" y="17028"/>
                      <a:pt x="31750" y="31394"/>
                      <a:pt x="38100" y="39861"/>
                    </a:cubicBezTo>
                    <a:cubicBezTo>
                      <a:pt x="42333" y="33511"/>
                      <a:pt x="47387" y="27637"/>
                      <a:pt x="50800" y="20811"/>
                    </a:cubicBezTo>
                    <a:cubicBezTo>
                      <a:pt x="53793" y="14824"/>
                      <a:pt x="53437" y="7330"/>
                      <a:pt x="57150" y="1761"/>
                    </a:cubicBezTo>
                    <a:cubicBezTo>
                      <a:pt x="58324" y="0"/>
                      <a:pt x="61383" y="1761"/>
                      <a:pt x="63500" y="176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09" name="Freeform 492"/>
              <p:cNvSpPr/>
              <p:nvPr/>
            </p:nvSpPr>
            <p:spPr>
              <a:xfrm>
                <a:off x="14710422" y="22557858"/>
                <a:ext cx="71203" cy="81394"/>
              </a:xfrm>
              <a:custGeom>
                <a:avLst/>
                <a:gdLst>
                  <a:gd name="connsiteX0" fmla="*/ 3515 w 73365"/>
                  <a:gd name="connsiteY0" fmla="*/ 31750 h 76964"/>
                  <a:gd name="connsiteX1" fmla="*/ 16215 w 73365"/>
                  <a:gd name="connsiteY1" fmla="*/ 6350 h 76964"/>
                  <a:gd name="connsiteX2" fmla="*/ 35265 w 73365"/>
                  <a:gd name="connsiteY2" fmla="*/ 12700 h 76964"/>
                  <a:gd name="connsiteX3" fmla="*/ 60665 w 73365"/>
                  <a:gd name="connsiteY3" fmla="*/ 19050 h 76964"/>
                  <a:gd name="connsiteX4" fmla="*/ 73365 w 73365"/>
                  <a:gd name="connsiteY4" fmla="*/ 0 h 76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365" h="76964">
                    <a:moveTo>
                      <a:pt x="3515" y="31750"/>
                    </a:moveTo>
                    <a:cubicBezTo>
                      <a:pt x="18586" y="76964"/>
                      <a:pt x="0" y="30672"/>
                      <a:pt x="16215" y="6350"/>
                    </a:cubicBezTo>
                    <a:cubicBezTo>
                      <a:pt x="19928" y="781"/>
                      <a:pt x="28829" y="10861"/>
                      <a:pt x="35265" y="12700"/>
                    </a:cubicBezTo>
                    <a:cubicBezTo>
                      <a:pt x="43656" y="15098"/>
                      <a:pt x="52198" y="16933"/>
                      <a:pt x="60665" y="19050"/>
                    </a:cubicBezTo>
                    <a:lnTo>
                      <a:pt x="73365" y="0"/>
                    </a:ln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10" name="Freeform 493"/>
              <p:cNvSpPr/>
              <p:nvPr/>
            </p:nvSpPr>
            <p:spPr>
              <a:xfrm>
                <a:off x="14262881" y="22598555"/>
                <a:ext cx="91546" cy="81394"/>
              </a:xfrm>
              <a:custGeom>
                <a:avLst/>
                <a:gdLst>
                  <a:gd name="connsiteX0" fmla="*/ 89452 w 89452"/>
                  <a:gd name="connsiteY0" fmla="*/ 45701 h 73177"/>
                  <a:gd name="connsiteX1" fmla="*/ 13252 w 89452"/>
                  <a:gd name="connsiteY1" fmla="*/ 1251 h 73177"/>
                  <a:gd name="connsiteX2" fmla="*/ 25952 w 89452"/>
                  <a:gd name="connsiteY2" fmla="*/ 39351 h 73177"/>
                  <a:gd name="connsiteX3" fmla="*/ 38652 w 89452"/>
                  <a:gd name="connsiteY3" fmla="*/ 71101 h 73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452" h="73177">
                    <a:moveTo>
                      <a:pt x="89452" y="45701"/>
                    </a:moveTo>
                    <a:cubicBezTo>
                      <a:pt x="71552" y="33768"/>
                      <a:pt x="22012" y="0"/>
                      <a:pt x="13252" y="1251"/>
                    </a:cubicBezTo>
                    <a:cubicBezTo>
                      <a:pt x="0" y="3144"/>
                      <a:pt x="21719" y="26651"/>
                      <a:pt x="25952" y="39351"/>
                    </a:cubicBezTo>
                    <a:cubicBezTo>
                      <a:pt x="37227" y="73177"/>
                      <a:pt x="20625" y="71101"/>
                      <a:pt x="38652" y="7110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11" name="Freeform 494"/>
              <p:cNvSpPr/>
              <p:nvPr/>
            </p:nvSpPr>
            <p:spPr>
              <a:xfrm>
                <a:off x="14283223" y="22679949"/>
                <a:ext cx="81371" cy="50874"/>
              </a:xfrm>
              <a:custGeom>
                <a:avLst/>
                <a:gdLst>
                  <a:gd name="connsiteX0" fmla="*/ 68784 w 78861"/>
                  <a:gd name="connsiteY0" fmla="*/ 30876 h 49926"/>
                  <a:gd name="connsiteX1" fmla="*/ 24334 w 78861"/>
                  <a:gd name="connsiteY1" fmla="*/ 24526 h 49926"/>
                  <a:gd name="connsiteX2" fmla="*/ 24334 w 78861"/>
                  <a:gd name="connsiteY2" fmla="*/ 18176 h 49926"/>
                  <a:gd name="connsiteX3" fmla="*/ 5284 w 78861"/>
                  <a:gd name="connsiteY3" fmla="*/ 49926 h 49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861" h="49926">
                    <a:moveTo>
                      <a:pt x="68784" y="30876"/>
                    </a:moveTo>
                    <a:cubicBezTo>
                      <a:pt x="53967" y="28759"/>
                      <a:pt x="36308" y="33506"/>
                      <a:pt x="24334" y="24526"/>
                    </a:cubicBezTo>
                    <a:cubicBezTo>
                      <a:pt x="16759" y="18845"/>
                      <a:pt x="78861" y="0"/>
                      <a:pt x="24334" y="18176"/>
                    </a:cubicBezTo>
                    <a:cubicBezTo>
                      <a:pt x="0" y="34398"/>
                      <a:pt x="5284" y="23244"/>
                      <a:pt x="5284" y="4992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12" name="Freeform 495"/>
              <p:cNvSpPr/>
              <p:nvPr/>
            </p:nvSpPr>
            <p:spPr>
              <a:xfrm>
                <a:off x="14283223" y="22740994"/>
                <a:ext cx="71203" cy="61045"/>
              </a:xfrm>
              <a:custGeom>
                <a:avLst/>
                <a:gdLst>
                  <a:gd name="connsiteX0" fmla="*/ 69850 w 69850"/>
                  <a:gd name="connsiteY0" fmla="*/ 25400 h 58432"/>
                  <a:gd name="connsiteX1" fmla="*/ 63500 w 69850"/>
                  <a:gd name="connsiteY1" fmla="*/ 44450 h 58432"/>
                  <a:gd name="connsiteX2" fmla="*/ 19050 w 69850"/>
                  <a:gd name="connsiteY2" fmla="*/ 0 h 58432"/>
                  <a:gd name="connsiteX3" fmla="*/ 0 w 69850"/>
                  <a:gd name="connsiteY3" fmla="*/ 44450 h 58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58432">
                    <a:moveTo>
                      <a:pt x="69850" y="25400"/>
                    </a:moveTo>
                    <a:cubicBezTo>
                      <a:pt x="67733" y="31750"/>
                      <a:pt x="69487" y="47443"/>
                      <a:pt x="63500" y="44450"/>
                    </a:cubicBezTo>
                    <a:cubicBezTo>
                      <a:pt x="44758" y="35079"/>
                      <a:pt x="19050" y="0"/>
                      <a:pt x="19050" y="0"/>
                    </a:cubicBezTo>
                    <a:cubicBezTo>
                      <a:pt x="12113" y="55496"/>
                      <a:pt x="27964" y="58432"/>
                      <a:pt x="0" y="444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13" name="Freeform 496"/>
              <p:cNvSpPr/>
              <p:nvPr/>
            </p:nvSpPr>
            <p:spPr>
              <a:xfrm>
                <a:off x="14293398" y="22842736"/>
                <a:ext cx="111882" cy="81394"/>
              </a:xfrm>
              <a:custGeom>
                <a:avLst/>
                <a:gdLst>
                  <a:gd name="connsiteX0" fmla="*/ 114300 w 114300"/>
                  <a:gd name="connsiteY0" fmla="*/ 0 h 82550"/>
                  <a:gd name="connsiteX1" fmla="*/ 76200 w 114300"/>
                  <a:gd name="connsiteY1" fmla="*/ 44450 h 82550"/>
                  <a:gd name="connsiteX2" fmla="*/ 44450 w 114300"/>
                  <a:gd name="connsiteY2" fmla="*/ 50800 h 82550"/>
                  <a:gd name="connsiteX3" fmla="*/ 19050 w 114300"/>
                  <a:gd name="connsiteY3" fmla="*/ 76200 h 82550"/>
                  <a:gd name="connsiteX4" fmla="*/ 0 w 114300"/>
                  <a:gd name="connsiteY4" fmla="*/ 82550 h 82550"/>
                  <a:gd name="connsiteX5" fmla="*/ 19050 w 114300"/>
                  <a:gd name="connsiteY5" fmla="*/ 69850 h 82550"/>
                  <a:gd name="connsiteX6" fmla="*/ 38100 w 114300"/>
                  <a:gd name="connsiteY6" fmla="*/ 63500 h 82550"/>
                  <a:gd name="connsiteX7" fmla="*/ 44450 w 114300"/>
                  <a:gd name="connsiteY7" fmla="*/ 38100 h 82550"/>
                  <a:gd name="connsiteX8" fmla="*/ 44450 w 114300"/>
                  <a:gd name="connsiteY8" fmla="*/ 635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" h="82550">
                    <a:moveTo>
                      <a:pt x="114300" y="0"/>
                    </a:moveTo>
                    <a:cubicBezTo>
                      <a:pt x="56674" y="28813"/>
                      <a:pt x="52998" y="9648"/>
                      <a:pt x="76200" y="44450"/>
                    </a:cubicBezTo>
                    <a:cubicBezTo>
                      <a:pt x="65617" y="46567"/>
                      <a:pt x="53885" y="45558"/>
                      <a:pt x="44450" y="50800"/>
                    </a:cubicBezTo>
                    <a:cubicBezTo>
                      <a:pt x="33983" y="56615"/>
                      <a:pt x="28793" y="69240"/>
                      <a:pt x="19050" y="76200"/>
                    </a:cubicBezTo>
                    <a:cubicBezTo>
                      <a:pt x="13603" y="80091"/>
                      <a:pt x="6350" y="80433"/>
                      <a:pt x="0" y="82550"/>
                    </a:cubicBezTo>
                    <a:cubicBezTo>
                      <a:pt x="6350" y="78317"/>
                      <a:pt x="12224" y="73263"/>
                      <a:pt x="19050" y="69850"/>
                    </a:cubicBezTo>
                    <a:cubicBezTo>
                      <a:pt x="25037" y="66857"/>
                      <a:pt x="33919" y="68727"/>
                      <a:pt x="38100" y="63500"/>
                    </a:cubicBezTo>
                    <a:cubicBezTo>
                      <a:pt x="43552" y="56685"/>
                      <a:pt x="42333" y="46567"/>
                      <a:pt x="44450" y="38100"/>
                    </a:cubicBezTo>
                    <a:cubicBezTo>
                      <a:pt x="36603" y="14560"/>
                      <a:pt x="35107" y="25037"/>
                      <a:pt x="44450" y="63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14" name="Freeform 497"/>
              <p:cNvSpPr/>
              <p:nvPr/>
            </p:nvSpPr>
            <p:spPr>
              <a:xfrm>
                <a:off x="14395112" y="22873262"/>
                <a:ext cx="40686" cy="71216"/>
              </a:xfrm>
              <a:custGeom>
                <a:avLst/>
                <a:gdLst>
                  <a:gd name="connsiteX0" fmla="*/ 50437 w 50437"/>
                  <a:gd name="connsiteY0" fmla="*/ 0 h 67990"/>
                  <a:gd name="connsiteX1" fmla="*/ 31387 w 50437"/>
                  <a:gd name="connsiteY1" fmla="*/ 19050 h 67990"/>
                  <a:gd name="connsiteX2" fmla="*/ 44087 w 50437"/>
                  <a:gd name="connsiteY2" fmla="*/ 38100 h 67990"/>
                  <a:gd name="connsiteX3" fmla="*/ 12337 w 50437"/>
                  <a:gd name="connsiteY3" fmla="*/ 44450 h 67990"/>
                  <a:gd name="connsiteX4" fmla="*/ 18687 w 50437"/>
                  <a:gd name="connsiteY4" fmla="*/ 57150 h 67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437" h="67990">
                    <a:moveTo>
                      <a:pt x="50437" y="0"/>
                    </a:moveTo>
                    <a:cubicBezTo>
                      <a:pt x="44087" y="6350"/>
                      <a:pt x="32863" y="10192"/>
                      <a:pt x="31387" y="19050"/>
                    </a:cubicBezTo>
                    <a:cubicBezTo>
                      <a:pt x="30132" y="26578"/>
                      <a:pt x="48666" y="31995"/>
                      <a:pt x="44087" y="38100"/>
                    </a:cubicBezTo>
                    <a:cubicBezTo>
                      <a:pt x="37611" y="46734"/>
                      <a:pt x="22920" y="42333"/>
                      <a:pt x="12337" y="44450"/>
                    </a:cubicBezTo>
                    <a:cubicBezTo>
                      <a:pt x="4490" y="67990"/>
                      <a:pt x="0" y="66493"/>
                      <a:pt x="18687" y="571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15" name="Freeform 498"/>
              <p:cNvSpPr/>
              <p:nvPr/>
            </p:nvSpPr>
            <p:spPr>
              <a:xfrm>
                <a:off x="14506994" y="22903781"/>
                <a:ext cx="30517" cy="50874"/>
              </a:xfrm>
              <a:custGeom>
                <a:avLst/>
                <a:gdLst>
                  <a:gd name="connsiteX0" fmla="*/ 0 w 38100"/>
                  <a:gd name="connsiteY0" fmla="*/ 0 h 50800"/>
                  <a:gd name="connsiteX1" fmla="*/ 38100 w 38100"/>
                  <a:gd name="connsiteY1" fmla="*/ 19050 h 50800"/>
                  <a:gd name="connsiteX2" fmla="*/ 19050 w 38100"/>
                  <a:gd name="connsiteY2" fmla="*/ 25400 h 50800"/>
                  <a:gd name="connsiteX3" fmla="*/ 19050 w 38100"/>
                  <a:gd name="connsiteY3" fmla="*/ 50800 h 50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50800">
                    <a:moveTo>
                      <a:pt x="0" y="0"/>
                    </a:moveTo>
                    <a:cubicBezTo>
                      <a:pt x="4698" y="1566"/>
                      <a:pt x="38100" y="10844"/>
                      <a:pt x="38100" y="19050"/>
                    </a:cubicBezTo>
                    <a:cubicBezTo>
                      <a:pt x="38100" y="25743"/>
                      <a:pt x="25400" y="23283"/>
                      <a:pt x="19050" y="25400"/>
                    </a:cubicBezTo>
                    <a:cubicBezTo>
                      <a:pt x="11753" y="47290"/>
                      <a:pt x="7967" y="39717"/>
                      <a:pt x="19050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16" name="Freeform 499"/>
              <p:cNvSpPr/>
              <p:nvPr/>
            </p:nvSpPr>
            <p:spPr>
              <a:xfrm>
                <a:off x="14598540" y="22903781"/>
                <a:ext cx="71197" cy="81394"/>
              </a:xfrm>
              <a:custGeom>
                <a:avLst/>
                <a:gdLst>
                  <a:gd name="connsiteX0" fmla="*/ 0 w 76200"/>
                  <a:gd name="connsiteY0" fmla="*/ 0 h 82550"/>
                  <a:gd name="connsiteX1" fmla="*/ 6350 w 76200"/>
                  <a:gd name="connsiteY1" fmla="*/ 57150 h 82550"/>
                  <a:gd name="connsiteX2" fmla="*/ 57150 w 76200"/>
                  <a:gd name="connsiteY2" fmla="*/ 82550 h 82550"/>
                  <a:gd name="connsiteX3" fmla="*/ 76200 w 76200"/>
                  <a:gd name="connsiteY3" fmla="*/ 7620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200" h="82550">
                    <a:moveTo>
                      <a:pt x="0" y="0"/>
                    </a:moveTo>
                    <a:cubicBezTo>
                      <a:pt x="14817" y="44450"/>
                      <a:pt x="16933" y="25400"/>
                      <a:pt x="6350" y="57150"/>
                    </a:cubicBezTo>
                    <a:cubicBezTo>
                      <a:pt x="26283" y="77083"/>
                      <a:pt x="24705" y="82550"/>
                      <a:pt x="57150" y="82550"/>
                    </a:cubicBezTo>
                    <a:cubicBezTo>
                      <a:pt x="63843" y="82550"/>
                      <a:pt x="76200" y="76200"/>
                      <a:pt x="76200" y="762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17" name="Freeform 500"/>
              <p:cNvSpPr/>
              <p:nvPr/>
            </p:nvSpPr>
            <p:spPr>
              <a:xfrm>
                <a:off x="14496826" y="22445945"/>
                <a:ext cx="30511" cy="71216"/>
              </a:xfrm>
              <a:custGeom>
                <a:avLst/>
                <a:gdLst>
                  <a:gd name="connsiteX0" fmla="*/ 7450 w 26500"/>
                  <a:gd name="connsiteY0" fmla="*/ 65393 h 65393"/>
                  <a:gd name="connsiteX1" fmla="*/ 1100 w 26500"/>
                  <a:gd name="connsiteY1" fmla="*/ 46343 h 65393"/>
                  <a:gd name="connsiteX2" fmla="*/ 13800 w 26500"/>
                  <a:gd name="connsiteY2" fmla="*/ 27293 h 65393"/>
                  <a:gd name="connsiteX3" fmla="*/ 20150 w 26500"/>
                  <a:gd name="connsiteY3" fmla="*/ 1893 h 65393"/>
                  <a:gd name="connsiteX4" fmla="*/ 26500 w 26500"/>
                  <a:gd name="connsiteY4" fmla="*/ 1893 h 65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500" h="65393">
                    <a:moveTo>
                      <a:pt x="7450" y="65393"/>
                    </a:moveTo>
                    <a:cubicBezTo>
                      <a:pt x="5333" y="59043"/>
                      <a:pt x="0" y="52945"/>
                      <a:pt x="1100" y="46343"/>
                    </a:cubicBezTo>
                    <a:cubicBezTo>
                      <a:pt x="2355" y="38815"/>
                      <a:pt x="10794" y="34308"/>
                      <a:pt x="13800" y="27293"/>
                    </a:cubicBezTo>
                    <a:cubicBezTo>
                      <a:pt x="17238" y="19271"/>
                      <a:pt x="16247" y="9699"/>
                      <a:pt x="20150" y="1893"/>
                    </a:cubicBezTo>
                    <a:cubicBezTo>
                      <a:pt x="21097" y="0"/>
                      <a:pt x="24383" y="1893"/>
                      <a:pt x="26500" y="1893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18" name="Freeform 501"/>
              <p:cNvSpPr/>
              <p:nvPr/>
            </p:nvSpPr>
            <p:spPr>
              <a:xfrm>
                <a:off x="14598540" y="22435768"/>
                <a:ext cx="91539" cy="81394"/>
              </a:xfrm>
              <a:custGeom>
                <a:avLst/>
                <a:gdLst>
                  <a:gd name="connsiteX0" fmla="*/ 26649 w 82145"/>
                  <a:gd name="connsiteY0" fmla="*/ 76200 h 76200"/>
                  <a:gd name="connsiteX1" fmla="*/ 32999 w 82145"/>
                  <a:gd name="connsiteY1" fmla="*/ 57150 h 76200"/>
                  <a:gd name="connsiteX2" fmla="*/ 64749 w 82145"/>
                  <a:gd name="connsiteY2" fmla="*/ 44450 h 76200"/>
                  <a:gd name="connsiteX3" fmla="*/ 77449 w 82145"/>
                  <a:gd name="connsiteY3" fmla="*/ 0 h 76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145" h="76200">
                    <a:moveTo>
                      <a:pt x="26649" y="76200"/>
                    </a:moveTo>
                    <a:cubicBezTo>
                      <a:pt x="28766" y="69850"/>
                      <a:pt x="32999" y="63843"/>
                      <a:pt x="32999" y="57150"/>
                    </a:cubicBezTo>
                    <a:cubicBezTo>
                      <a:pt x="32999" y="27622"/>
                      <a:pt x="0" y="33659"/>
                      <a:pt x="64749" y="44450"/>
                    </a:cubicBezTo>
                    <a:cubicBezTo>
                      <a:pt x="82145" y="18355"/>
                      <a:pt x="77449" y="33032"/>
                      <a:pt x="77449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20519" name="Group 782"/>
            <p:cNvGrpSpPr>
              <a:grpSpLocks/>
            </p:cNvGrpSpPr>
            <p:nvPr/>
          </p:nvGrpSpPr>
          <p:grpSpPr bwMode="auto">
            <a:xfrm>
              <a:off x="4410820" y="2531660"/>
              <a:ext cx="104468" cy="105526"/>
              <a:chOff x="14261548" y="22402800"/>
              <a:chExt cx="572052" cy="577850"/>
            </a:xfrm>
          </p:grpSpPr>
          <p:pic>
            <p:nvPicPr>
              <p:cNvPr id="479" name="Picture 2455" descr="C:\Documents and Settings\Chelsea\My Documents\research\Winter 2008\gordon conference\Au NP.JPG"/>
              <p:cNvPicPr>
                <a:picLocks noChangeAspect="1" noChangeArrowheads="1"/>
              </p:cNvPicPr>
              <p:nvPr/>
            </p:nvPicPr>
            <p:blipFill>
              <a:blip r:embed="rId5" cstate="screen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prstClr val="black"/>
                  <a:srgbClr val="D9C3A5">
                    <a:tint val="50000"/>
                    <a:satMod val="180000"/>
                  </a:srgb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25600" y="22479000"/>
                <a:ext cx="457200" cy="460040"/>
              </a:xfrm>
              <a:prstGeom prst="rect">
                <a:avLst/>
              </a:prstGeom>
              <a:noFill/>
              <a:scene3d>
                <a:camera prst="orthographicFront"/>
                <a:lightRig rig="contrasting" dir="t"/>
              </a:scene3d>
              <a:sp3d prstMaterial="powder">
                <a:extrusionClr>
                  <a:srgbClr val="FFC000"/>
                </a:extrusionClr>
                <a:contourClr>
                  <a:schemeClr val="bg1"/>
                </a:contourClr>
              </a:sp3d>
            </p:spPr>
          </p:pic>
          <p:sp>
            <p:nvSpPr>
              <p:cNvPr id="480" name="Freeform 463"/>
              <p:cNvSpPr/>
              <p:nvPr/>
            </p:nvSpPr>
            <p:spPr>
              <a:xfrm>
                <a:off x="14667001" y="22483950"/>
                <a:ext cx="111889" cy="50868"/>
              </a:xfrm>
              <a:custGeom>
                <a:avLst/>
                <a:gdLst>
                  <a:gd name="connsiteX0" fmla="*/ 0 w 38100"/>
                  <a:gd name="connsiteY0" fmla="*/ 44450 h 44450"/>
                  <a:gd name="connsiteX1" fmla="*/ 19050 w 38100"/>
                  <a:gd name="connsiteY1" fmla="*/ 31750 h 44450"/>
                  <a:gd name="connsiteX2" fmla="*/ 38100 w 38100"/>
                  <a:gd name="connsiteY2" fmla="*/ 0 h 44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" h="44450">
                    <a:moveTo>
                      <a:pt x="0" y="44450"/>
                    </a:moveTo>
                    <a:cubicBezTo>
                      <a:pt x="6350" y="40217"/>
                      <a:pt x="13654" y="37146"/>
                      <a:pt x="19050" y="31750"/>
                    </a:cubicBezTo>
                    <a:cubicBezTo>
                      <a:pt x="26713" y="24087"/>
                      <a:pt x="33089" y="10022"/>
                      <a:pt x="3810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81" name="Freeform 464"/>
              <p:cNvSpPr/>
              <p:nvPr/>
            </p:nvSpPr>
            <p:spPr>
              <a:xfrm>
                <a:off x="14544944" y="22402556"/>
                <a:ext cx="81371" cy="101742"/>
              </a:xfrm>
              <a:custGeom>
                <a:avLst/>
                <a:gdLst>
                  <a:gd name="connsiteX0" fmla="*/ 10160 w 22860"/>
                  <a:gd name="connsiteY0" fmla="*/ 57150 h 57150"/>
                  <a:gd name="connsiteX1" fmla="*/ 10160 w 22860"/>
                  <a:gd name="connsiteY1" fmla="*/ 19050 h 57150"/>
                  <a:gd name="connsiteX2" fmla="*/ 22860 w 22860"/>
                  <a:gd name="connsiteY2" fmla="*/ 0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" h="57150">
                    <a:moveTo>
                      <a:pt x="10160" y="57150"/>
                    </a:moveTo>
                    <a:cubicBezTo>
                      <a:pt x="3387" y="36830"/>
                      <a:pt x="0" y="39370"/>
                      <a:pt x="10160" y="19050"/>
                    </a:cubicBezTo>
                    <a:cubicBezTo>
                      <a:pt x="13573" y="12224"/>
                      <a:pt x="22860" y="0"/>
                      <a:pt x="2286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82" name="Freeform 465"/>
              <p:cNvSpPr/>
              <p:nvPr/>
            </p:nvSpPr>
            <p:spPr>
              <a:xfrm>
                <a:off x="14331348" y="22544995"/>
                <a:ext cx="71197" cy="30519"/>
              </a:xfrm>
              <a:custGeom>
                <a:avLst/>
                <a:gdLst>
                  <a:gd name="connsiteX0" fmla="*/ 69850 w 69850"/>
                  <a:gd name="connsiteY0" fmla="*/ 18332 h 24682"/>
                  <a:gd name="connsiteX1" fmla="*/ 50800 w 69850"/>
                  <a:gd name="connsiteY1" fmla="*/ 5632 h 24682"/>
                  <a:gd name="connsiteX2" fmla="*/ 12700 w 69850"/>
                  <a:gd name="connsiteY2" fmla="*/ 24682 h 24682"/>
                  <a:gd name="connsiteX3" fmla="*/ 0 w 69850"/>
                  <a:gd name="connsiteY3" fmla="*/ 11982 h 24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24682">
                    <a:moveTo>
                      <a:pt x="69850" y="18332"/>
                    </a:moveTo>
                    <a:cubicBezTo>
                      <a:pt x="63500" y="14099"/>
                      <a:pt x="58328" y="6887"/>
                      <a:pt x="50800" y="5632"/>
                    </a:cubicBezTo>
                    <a:cubicBezTo>
                      <a:pt x="17010" y="0"/>
                      <a:pt x="45871" y="24682"/>
                      <a:pt x="12700" y="24682"/>
                    </a:cubicBezTo>
                    <a:cubicBezTo>
                      <a:pt x="6713" y="24682"/>
                      <a:pt x="4233" y="16215"/>
                      <a:pt x="0" y="11982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83" name="Freeform 466"/>
              <p:cNvSpPr/>
              <p:nvPr/>
            </p:nvSpPr>
            <p:spPr>
              <a:xfrm>
                <a:off x="14402544" y="22453424"/>
                <a:ext cx="71203" cy="71223"/>
              </a:xfrm>
              <a:custGeom>
                <a:avLst/>
                <a:gdLst>
                  <a:gd name="connsiteX0" fmla="*/ 63500 w 63500"/>
                  <a:gd name="connsiteY0" fmla="*/ 71926 h 71926"/>
                  <a:gd name="connsiteX1" fmla="*/ 25400 w 63500"/>
                  <a:gd name="connsiteY1" fmla="*/ 52876 h 71926"/>
                  <a:gd name="connsiteX2" fmla="*/ 12700 w 63500"/>
                  <a:gd name="connsiteY2" fmla="*/ 33826 h 71926"/>
                  <a:gd name="connsiteX3" fmla="*/ 0 w 63500"/>
                  <a:gd name="connsiteY3" fmla="*/ 2076 h 71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500" h="71926">
                    <a:moveTo>
                      <a:pt x="63500" y="71926"/>
                    </a:moveTo>
                    <a:cubicBezTo>
                      <a:pt x="48006" y="66761"/>
                      <a:pt x="37710" y="65186"/>
                      <a:pt x="25400" y="52876"/>
                    </a:cubicBezTo>
                    <a:cubicBezTo>
                      <a:pt x="20004" y="47480"/>
                      <a:pt x="16933" y="40176"/>
                      <a:pt x="12700" y="33826"/>
                    </a:cubicBezTo>
                    <a:cubicBezTo>
                      <a:pt x="5935" y="0"/>
                      <a:pt x="17143" y="2076"/>
                      <a:pt x="0" y="207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84" name="Freeform 467"/>
              <p:cNvSpPr/>
              <p:nvPr/>
            </p:nvSpPr>
            <p:spPr>
              <a:xfrm>
                <a:off x="14738204" y="22616212"/>
                <a:ext cx="91539" cy="30526"/>
              </a:xfrm>
              <a:custGeom>
                <a:avLst/>
                <a:gdLst>
                  <a:gd name="connsiteX0" fmla="*/ 0 w 88900"/>
                  <a:gd name="connsiteY0" fmla="*/ 38769 h 38769"/>
                  <a:gd name="connsiteX1" fmla="*/ 25400 w 88900"/>
                  <a:gd name="connsiteY1" fmla="*/ 26069 h 38769"/>
                  <a:gd name="connsiteX2" fmla="*/ 44450 w 88900"/>
                  <a:gd name="connsiteY2" fmla="*/ 13369 h 38769"/>
                  <a:gd name="connsiteX3" fmla="*/ 88900 w 88900"/>
                  <a:gd name="connsiteY3" fmla="*/ 669 h 387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900" h="38769">
                    <a:moveTo>
                      <a:pt x="0" y="38769"/>
                    </a:moveTo>
                    <a:cubicBezTo>
                      <a:pt x="8467" y="34536"/>
                      <a:pt x="17181" y="30765"/>
                      <a:pt x="25400" y="26069"/>
                    </a:cubicBezTo>
                    <a:cubicBezTo>
                      <a:pt x="32026" y="22283"/>
                      <a:pt x="37476" y="16469"/>
                      <a:pt x="44450" y="13369"/>
                    </a:cubicBezTo>
                    <a:cubicBezTo>
                      <a:pt x="74531" y="0"/>
                      <a:pt x="70748" y="669"/>
                      <a:pt x="88900" y="669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85" name="Freeform 468"/>
              <p:cNvSpPr/>
              <p:nvPr/>
            </p:nvSpPr>
            <p:spPr>
              <a:xfrm>
                <a:off x="14656832" y="22850221"/>
                <a:ext cx="50854" cy="101742"/>
              </a:xfrm>
              <a:custGeom>
                <a:avLst/>
                <a:gdLst>
                  <a:gd name="connsiteX0" fmla="*/ 13536 w 45286"/>
                  <a:gd name="connsiteY0" fmla="*/ 0 h 97875"/>
                  <a:gd name="connsiteX1" fmla="*/ 19886 w 45286"/>
                  <a:gd name="connsiteY1" fmla="*/ 50800 h 97875"/>
                  <a:gd name="connsiteX2" fmla="*/ 38936 w 45286"/>
                  <a:gd name="connsiteY2" fmla="*/ 57150 h 97875"/>
                  <a:gd name="connsiteX3" fmla="*/ 32586 w 45286"/>
                  <a:gd name="connsiteY3" fmla="*/ 95250 h 97875"/>
                  <a:gd name="connsiteX4" fmla="*/ 45286 w 45286"/>
                  <a:gd name="connsiteY4" fmla="*/ 88900 h 97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286" h="97875">
                    <a:moveTo>
                      <a:pt x="13536" y="0"/>
                    </a:moveTo>
                    <a:cubicBezTo>
                      <a:pt x="6342" y="21583"/>
                      <a:pt x="0" y="26936"/>
                      <a:pt x="19886" y="50800"/>
                    </a:cubicBezTo>
                    <a:cubicBezTo>
                      <a:pt x="24171" y="55942"/>
                      <a:pt x="32586" y="55033"/>
                      <a:pt x="38936" y="57150"/>
                    </a:cubicBezTo>
                    <a:cubicBezTo>
                      <a:pt x="33284" y="65629"/>
                      <a:pt x="14385" y="83116"/>
                      <a:pt x="32586" y="95250"/>
                    </a:cubicBezTo>
                    <a:cubicBezTo>
                      <a:pt x="36524" y="97875"/>
                      <a:pt x="41053" y="91017"/>
                      <a:pt x="45286" y="889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86" name="Freeform 469"/>
              <p:cNvSpPr/>
              <p:nvPr/>
            </p:nvSpPr>
            <p:spPr>
              <a:xfrm>
                <a:off x="14707686" y="22799347"/>
                <a:ext cx="71203" cy="91571"/>
              </a:xfrm>
              <a:custGeom>
                <a:avLst/>
                <a:gdLst>
                  <a:gd name="connsiteX0" fmla="*/ 16592 w 71468"/>
                  <a:gd name="connsiteY0" fmla="*/ 0 h 84521"/>
                  <a:gd name="connsiteX1" fmla="*/ 3892 w 71468"/>
                  <a:gd name="connsiteY1" fmla="*/ 63500 h 84521"/>
                  <a:gd name="connsiteX2" fmla="*/ 22942 w 71468"/>
                  <a:gd name="connsiteY2" fmla="*/ 76200 h 84521"/>
                  <a:gd name="connsiteX3" fmla="*/ 29292 w 71468"/>
                  <a:gd name="connsiteY3" fmla="*/ 57150 h 84521"/>
                  <a:gd name="connsiteX4" fmla="*/ 61042 w 71468"/>
                  <a:gd name="connsiteY4" fmla="*/ 50800 h 845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468" h="84521">
                    <a:moveTo>
                      <a:pt x="16592" y="0"/>
                    </a:moveTo>
                    <a:cubicBezTo>
                      <a:pt x="10512" y="18239"/>
                      <a:pt x="0" y="45988"/>
                      <a:pt x="3892" y="63500"/>
                    </a:cubicBezTo>
                    <a:cubicBezTo>
                      <a:pt x="5548" y="70950"/>
                      <a:pt x="16592" y="71967"/>
                      <a:pt x="22942" y="76200"/>
                    </a:cubicBezTo>
                    <a:cubicBezTo>
                      <a:pt x="25059" y="69850"/>
                      <a:pt x="23077" y="59636"/>
                      <a:pt x="29292" y="57150"/>
                    </a:cubicBezTo>
                    <a:cubicBezTo>
                      <a:pt x="71468" y="40280"/>
                      <a:pt x="44181" y="84521"/>
                      <a:pt x="61042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87" name="Freeform 470"/>
              <p:cNvSpPr/>
              <p:nvPr/>
            </p:nvSpPr>
            <p:spPr>
              <a:xfrm>
                <a:off x="14738204" y="22768828"/>
                <a:ext cx="61028" cy="91565"/>
              </a:xfrm>
              <a:custGeom>
                <a:avLst/>
                <a:gdLst>
                  <a:gd name="connsiteX0" fmla="*/ 0 w 57150"/>
                  <a:gd name="connsiteY0" fmla="*/ 0 h 89852"/>
                  <a:gd name="connsiteX1" fmla="*/ 19050 w 57150"/>
                  <a:gd name="connsiteY1" fmla="*/ 12700 h 89852"/>
                  <a:gd name="connsiteX2" fmla="*/ 38100 w 57150"/>
                  <a:gd name="connsiteY2" fmla="*/ 19050 h 89852"/>
                  <a:gd name="connsiteX3" fmla="*/ 25400 w 57150"/>
                  <a:gd name="connsiteY3" fmla="*/ 38100 h 89852"/>
                  <a:gd name="connsiteX4" fmla="*/ 57150 w 57150"/>
                  <a:gd name="connsiteY4" fmla="*/ 63500 h 89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150" h="89852">
                    <a:moveTo>
                      <a:pt x="0" y="0"/>
                    </a:moveTo>
                    <a:cubicBezTo>
                      <a:pt x="6350" y="4233"/>
                      <a:pt x="12224" y="9287"/>
                      <a:pt x="19050" y="12700"/>
                    </a:cubicBezTo>
                    <a:cubicBezTo>
                      <a:pt x="25037" y="15693"/>
                      <a:pt x="36477" y="12556"/>
                      <a:pt x="38100" y="19050"/>
                    </a:cubicBezTo>
                    <a:cubicBezTo>
                      <a:pt x="39951" y="26454"/>
                      <a:pt x="29633" y="31750"/>
                      <a:pt x="25400" y="38100"/>
                    </a:cubicBezTo>
                    <a:cubicBezTo>
                      <a:pt x="53425" y="80138"/>
                      <a:pt x="43974" y="89852"/>
                      <a:pt x="57150" y="635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88" name="Freeform 471"/>
              <p:cNvSpPr/>
              <p:nvPr/>
            </p:nvSpPr>
            <p:spPr>
              <a:xfrm>
                <a:off x="14758546" y="22697605"/>
                <a:ext cx="61028" cy="40697"/>
              </a:xfrm>
              <a:custGeom>
                <a:avLst/>
                <a:gdLst>
                  <a:gd name="connsiteX0" fmla="*/ 0 w 63500"/>
                  <a:gd name="connsiteY0" fmla="*/ 1761 h 39861"/>
                  <a:gd name="connsiteX1" fmla="*/ 12700 w 63500"/>
                  <a:gd name="connsiteY1" fmla="*/ 33511 h 39861"/>
                  <a:gd name="connsiteX2" fmla="*/ 19050 w 63500"/>
                  <a:gd name="connsiteY2" fmla="*/ 14461 h 39861"/>
                  <a:gd name="connsiteX3" fmla="*/ 38100 w 63500"/>
                  <a:gd name="connsiteY3" fmla="*/ 39861 h 39861"/>
                  <a:gd name="connsiteX4" fmla="*/ 50800 w 63500"/>
                  <a:gd name="connsiteY4" fmla="*/ 20811 h 39861"/>
                  <a:gd name="connsiteX5" fmla="*/ 57150 w 63500"/>
                  <a:gd name="connsiteY5" fmla="*/ 1761 h 39861"/>
                  <a:gd name="connsiteX6" fmla="*/ 63500 w 63500"/>
                  <a:gd name="connsiteY6" fmla="*/ 1761 h 398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3500" h="39861">
                    <a:moveTo>
                      <a:pt x="0" y="1761"/>
                    </a:moveTo>
                    <a:cubicBezTo>
                      <a:pt x="4233" y="12344"/>
                      <a:pt x="3216" y="27188"/>
                      <a:pt x="12700" y="33511"/>
                    </a:cubicBezTo>
                    <a:cubicBezTo>
                      <a:pt x="18269" y="37224"/>
                      <a:pt x="12556" y="12838"/>
                      <a:pt x="19050" y="14461"/>
                    </a:cubicBezTo>
                    <a:cubicBezTo>
                      <a:pt x="29317" y="17028"/>
                      <a:pt x="31750" y="31394"/>
                      <a:pt x="38100" y="39861"/>
                    </a:cubicBezTo>
                    <a:cubicBezTo>
                      <a:pt x="42333" y="33511"/>
                      <a:pt x="47387" y="27637"/>
                      <a:pt x="50800" y="20811"/>
                    </a:cubicBezTo>
                    <a:cubicBezTo>
                      <a:pt x="53793" y="14824"/>
                      <a:pt x="53437" y="7330"/>
                      <a:pt x="57150" y="1761"/>
                    </a:cubicBezTo>
                    <a:cubicBezTo>
                      <a:pt x="58324" y="0"/>
                      <a:pt x="61383" y="1761"/>
                      <a:pt x="63500" y="176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89" name="Freeform 472"/>
              <p:cNvSpPr/>
              <p:nvPr/>
            </p:nvSpPr>
            <p:spPr>
              <a:xfrm>
                <a:off x="14707686" y="22555166"/>
                <a:ext cx="71203" cy="81394"/>
              </a:xfrm>
              <a:custGeom>
                <a:avLst/>
                <a:gdLst>
                  <a:gd name="connsiteX0" fmla="*/ 3515 w 73365"/>
                  <a:gd name="connsiteY0" fmla="*/ 31750 h 76964"/>
                  <a:gd name="connsiteX1" fmla="*/ 16215 w 73365"/>
                  <a:gd name="connsiteY1" fmla="*/ 6350 h 76964"/>
                  <a:gd name="connsiteX2" fmla="*/ 35265 w 73365"/>
                  <a:gd name="connsiteY2" fmla="*/ 12700 h 76964"/>
                  <a:gd name="connsiteX3" fmla="*/ 60665 w 73365"/>
                  <a:gd name="connsiteY3" fmla="*/ 19050 h 76964"/>
                  <a:gd name="connsiteX4" fmla="*/ 73365 w 73365"/>
                  <a:gd name="connsiteY4" fmla="*/ 0 h 76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365" h="76964">
                    <a:moveTo>
                      <a:pt x="3515" y="31750"/>
                    </a:moveTo>
                    <a:cubicBezTo>
                      <a:pt x="18586" y="76964"/>
                      <a:pt x="0" y="30672"/>
                      <a:pt x="16215" y="6350"/>
                    </a:cubicBezTo>
                    <a:cubicBezTo>
                      <a:pt x="19928" y="781"/>
                      <a:pt x="28829" y="10861"/>
                      <a:pt x="35265" y="12700"/>
                    </a:cubicBezTo>
                    <a:cubicBezTo>
                      <a:pt x="43656" y="15098"/>
                      <a:pt x="52198" y="16933"/>
                      <a:pt x="60665" y="19050"/>
                    </a:cubicBezTo>
                    <a:lnTo>
                      <a:pt x="73365" y="0"/>
                    </a:ln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90" name="Freeform 473"/>
              <p:cNvSpPr/>
              <p:nvPr/>
            </p:nvSpPr>
            <p:spPr>
              <a:xfrm>
                <a:off x="14260145" y="22595863"/>
                <a:ext cx="91546" cy="81394"/>
              </a:xfrm>
              <a:custGeom>
                <a:avLst/>
                <a:gdLst>
                  <a:gd name="connsiteX0" fmla="*/ 89452 w 89452"/>
                  <a:gd name="connsiteY0" fmla="*/ 45701 h 73177"/>
                  <a:gd name="connsiteX1" fmla="*/ 13252 w 89452"/>
                  <a:gd name="connsiteY1" fmla="*/ 1251 h 73177"/>
                  <a:gd name="connsiteX2" fmla="*/ 25952 w 89452"/>
                  <a:gd name="connsiteY2" fmla="*/ 39351 h 73177"/>
                  <a:gd name="connsiteX3" fmla="*/ 38652 w 89452"/>
                  <a:gd name="connsiteY3" fmla="*/ 71101 h 73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452" h="73177">
                    <a:moveTo>
                      <a:pt x="89452" y="45701"/>
                    </a:moveTo>
                    <a:cubicBezTo>
                      <a:pt x="71552" y="33768"/>
                      <a:pt x="22012" y="0"/>
                      <a:pt x="13252" y="1251"/>
                    </a:cubicBezTo>
                    <a:cubicBezTo>
                      <a:pt x="0" y="3144"/>
                      <a:pt x="21719" y="26651"/>
                      <a:pt x="25952" y="39351"/>
                    </a:cubicBezTo>
                    <a:cubicBezTo>
                      <a:pt x="37227" y="73177"/>
                      <a:pt x="20625" y="71101"/>
                      <a:pt x="38652" y="7110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91" name="Freeform 474"/>
              <p:cNvSpPr/>
              <p:nvPr/>
            </p:nvSpPr>
            <p:spPr>
              <a:xfrm>
                <a:off x="14280488" y="22677257"/>
                <a:ext cx="81371" cy="50874"/>
              </a:xfrm>
              <a:custGeom>
                <a:avLst/>
                <a:gdLst>
                  <a:gd name="connsiteX0" fmla="*/ 68784 w 78861"/>
                  <a:gd name="connsiteY0" fmla="*/ 30876 h 49926"/>
                  <a:gd name="connsiteX1" fmla="*/ 24334 w 78861"/>
                  <a:gd name="connsiteY1" fmla="*/ 24526 h 49926"/>
                  <a:gd name="connsiteX2" fmla="*/ 24334 w 78861"/>
                  <a:gd name="connsiteY2" fmla="*/ 18176 h 49926"/>
                  <a:gd name="connsiteX3" fmla="*/ 5284 w 78861"/>
                  <a:gd name="connsiteY3" fmla="*/ 49926 h 49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861" h="49926">
                    <a:moveTo>
                      <a:pt x="68784" y="30876"/>
                    </a:moveTo>
                    <a:cubicBezTo>
                      <a:pt x="53967" y="28759"/>
                      <a:pt x="36308" y="33506"/>
                      <a:pt x="24334" y="24526"/>
                    </a:cubicBezTo>
                    <a:cubicBezTo>
                      <a:pt x="16759" y="18845"/>
                      <a:pt x="78861" y="0"/>
                      <a:pt x="24334" y="18176"/>
                    </a:cubicBezTo>
                    <a:cubicBezTo>
                      <a:pt x="0" y="34398"/>
                      <a:pt x="5284" y="23244"/>
                      <a:pt x="5284" y="4992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92" name="Freeform 475"/>
              <p:cNvSpPr/>
              <p:nvPr/>
            </p:nvSpPr>
            <p:spPr>
              <a:xfrm>
                <a:off x="14280488" y="22738302"/>
                <a:ext cx="71203" cy="61045"/>
              </a:xfrm>
              <a:custGeom>
                <a:avLst/>
                <a:gdLst>
                  <a:gd name="connsiteX0" fmla="*/ 69850 w 69850"/>
                  <a:gd name="connsiteY0" fmla="*/ 25400 h 58432"/>
                  <a:gd name="connsiteX1" fmla="*/ 63500 w 69850"/>
                  <a:gd name="connsiteY1" fmla="*/ 44450 h 58432"/>
                  <a:gd name="connsiteX2" fmla="*/ 19050 w 69850"/>
                  <a:gd name="connsiteY2" fmla="*/ 0 h 58432"/>
                  <a:gd name="connsiteX3" fmla="*/ 0 w 69850"/>
                  <a:gd name="connsiteY3" fmla="*/ 44450 h 58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58432">
                    <a:moveTo>
                      <a:pt x="69850" y="25400"/>
                    </a:moveTo>
                    <a:cubicBezTo>
                      <a:pt x="67733" y="31750"/>
                      <a:pt x="69487" y="47443"/>
                      <a:pt x="63500" y="44450"/>
                    </a:cubicBezTo>
                    <a:cubicBezTo>
                      <a:pt x="44758" y="35079"/>
                      <a:pt x="19050" y="0"/>
                      <a:pt x="19050" y="0"/>
                    </a:cubicBezTo>
                    <a:cubicBezTo>
                      <a:pt x="12113" y="55496"/>
                      <a:pt x="27964" y="58432"/>
                      <a:pt x="0" y="444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93" name="Freeform 476"/>
              <p:cNvSpPr/>
              <p:nvPr/>
            </p:nvSpPr>
            <p:spPr>
              <a:xfrm>
                <a:off x="14290662" y="22840044"/>
                <a:ext cx="111882" cy="81394"/>
              </a:xfrm>
              <a:custGeom>
                <a:avLst/>
                <a:gdLst>
                  <a:gd name="connsiteX0" fmla="*/ 114300 w 114300"/>
                  <a:gd name="connsiteY0" fmla="*/ 0 h 82550"/>
                  <a:gd name="connsiteX1" fmla="*/ 76200 w 114300"/>
                  <a:gd name="connsiteY1" fmla="*/ 44450 h 82550"/>
                  <a:gd name="connsiteX2" fmla="*/ 44450 w 114300"/>
                  <a:gd name="connsiteY2" fmla="*/ 50800 h 82550"/>
                  <a:gd name="connsiteX3" fmla="*/ 19050 w 114300"/>
                  <a:gd name="connsiteY3" fmla="*/ 76200 h 82550"/>
                  <a:gd name="connsiteX4" fmla="*/ 0 w 114300"/>
                  <a:gd name="connsiteY4" fmla="*/ 82550 h 82550"/>
                  <a:gd name="connsiteX5" fmla="*/ 19050 w 114300"/>
                  <a:gd name="connsiteY5" fmla="*/ 69850 h 82550"/>
                  <a:gd name="connsiteX6" fmla="*/ 38100 w 114300"/>
                  <a:gd name="connsiteY6" fmla="*/ 63500 h 82550"/>
                  <a:gd name="connsiteX7" fmla="*/ 44450 w 114300"/>
                  <a:gd name="connsiteY7" fmla="*/ 38100 h 82550"/>
                  <a:gd name="connsiteX8" fmla="*/ 44450 w 114300"/>
                  <a:gd name="connsiteY8" fmla="*/ 635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" h="82550">
                    <a:moveTo>
                      <a:pt x="114300" y="0"/>
                    </a:moveTo>
                    <a:cubicBezTo>
                      <a:pt x="56674" y="28813"/>
                      <a:pt x="52998" y="9648"/>
                      <a:pt x="76200" y="44450"/>
                    </a:cubicBezTo>
                    <a:cubicBezTo>
                      <a:pt x="65617" y="46567"/>
                      <a:pt x="53885" y="45558"/>
                      <a:pt x="44450" y="50800"/>
                    </a:cubicBezTo>
                    <a:cubicBezTo>
                      <a:pt x="33983" y="56615"/>
                      <a:pt x="28793" y="69240"/>
                      <a:pt x="19050" y="76200"/>
                    </a:cubicBezTo>
                    <a:cubicBezTo>
                      <a:pt x="13603" y="80091"/>
                      <a:pt x="6350" y="80433"/>
                      <a:pt x="0" y="82550"/>
                    </a:cubicBezTo>
                    <a:cubicBezTo>
                      <a:pt x="6350" y="78317"/>
                      <a:pt x="12224" y="73263"/>
                      <a:pt x="19050" y="69850"/>
                    </a:cubicBezTo>
                    <a:cubicBezTo>
                      <a:pt x="25037" y="66857"/>
                      <a:pt x="33919" y="68727"/>
                      <a:pt x="38100" y="63500"/>
                    </a:cubicBezTo>
                    <a:cubicBezTo>
                      <a:pt x="43552" y="56685"/>
                      <a:pt x="42333" y="46567"/>
                      <a:pt x="44450" y="38100"/>
                    </a:cubicBezTo>
                    <a:cubicBezTo>
                      <a:pt x="36603" y="14560"/>
                      <a:pt x="35107" y="25037"/>
                      <a:pt x="44450" y="63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94" name="Freeform 477"/>
              <p:cNvSpPr/>
              <p:nvPr/>
            </p:nvSpPr>
            <p:spPr>
              <a:xfrm>
                <a:off x="14392376" y="22870570"/>
                <a:ext cx="40686" cy="71216"/>
              </a:xfrm>
              <a:custGeom>
                <a:avLst/>
                <a:gdLst>
                  <a:gd name="connsiteX0" fmla="*/ 50437 w 50437"/>
                  <a:gd name="connsiteY0" fmla="*/ 0 h 67990"/>
                  <a:gd name="connsiteX1" fmla="*/ 31387 w 50437"/>
                  <a:gd name="connsiteY1" fmla="*/ 19050 h 67990"/>
                  <a:gd name="connsiteX2" fmla="*/ 44087 w 50437"/>
                  <a:gd name="connsiteY2" fmla="*/ 38100 h 67990"/>
                  <a:gd name="connsiteX3" fmla="*/ 12337 w 50437"/>
                  <a:gd name="connsiteY3" fmla="*/ 44450 h 67990"/>
                  <a:gd name="connsiteX4" fmla="*/ 18687 w 50437"/>
                  <a:gd name="connsiteY4" fmla="*/ 57150 h 67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437" h="67990">
                    <a:moveTo>
                      <a:pt x="50437" y="0"/>
                    </a:moveTo>
                    <a:cubicBezTo>
                      <a:pt x="44087" y="6350"/>
                      <a:pt x="32863" y="10192"/>
                      <a:pt x="31387" y="19050"/>
                    </a:cubicBezTo>
                    <a:cubicBezTo>
                      <a:pt x="30132" y="26578"/>
                      <a:pt x="48666" y="31995"/>
                      <a:pt x="44087" y="38100"/>
                    </a:cubicBezTo>
                    <a:cubicBezTo>
                      <a:pt x="37611" y="46734"/>
                      <a:pt x="22920" y="42333"/>
                      <a:pt x="12337" y="44450"/>
                    </a:cubicBezTo>
                    <a:cubicBezTo>
                      <a:pt x="4490" y="67990"/>
                      <a:pt x="0" y="66493"/>
                      <a:pt x="18687" y="571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95" name="Freeform 478"/>
              <p:cNvSpPr/>
              <p:nvPr/>
            </p:nvSpPr>
            <p:spPr>
              <a:xfrm>
                <a:off x="14504258" y="22901089"/>
                <a:ext cx="30517" cy="50874"/>
              </a:xfrm>
              <a:custGeom>
                <a:avLst/>
                <a:gdLst>
                  <a:gd name="connsiteX0" fmla="*/ 0 w 38100"/>
                  <a:gd name="connsiteY0" fmla="*/ 0 h 50800"/>
                  <a:gd name="connsiteX1" fmla="*/ 38100 w 38100"/>
                  <a:gd name="connsiteY1" fmla="*/ 19050 h 50800"/>
                  <a:gd name="connsiteX2" fmla="*/ 19050 w 38100"/>
                  <a:gd name="connsiteY2" fmla="*/ 25400 h 50800"/>
                  <a:gd name="connsiteX3" fmla="*/ 19050 w 38100"/>
                  <a:gd name="connsiteY3" fmla="*/ 50800 h 50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50800">
                    <a:moveTo>
                      <a:pt x="0" y="0"/>
                    </a:moveTo>
                    <a:cubicBezTo>
                      <a:pt x="4698" y="1566"/>
                      <a:pt x="38100" y="10844"/>
                      <a:pt x="38100" y="19050"/>
                    </a:cubicBezTo>
                    <a:cubicBezTo>
                      <a:pt x="38100" y="25743"/>
                      <a:pt x="25400" y="23283"/>
                      <a:pt x="19050" y="25400"/>
                    </a:cubicBezTo>
                    <a:cubicBezTo>
                      <a:pt x="11753" y="47290"/>
                      <a:pt x="7967" y="39717"/>
                      <a:pt x="19050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96" name="Freeform 479"/>
              <p:cNvSpPr/>
              <p:nvPr/>
            </p:nvSpPr>
            <p:spPr>
              <a:xfrm>
                <a:off x="14595804" y="22901089"/>
                <a:ext cx="71197" cy="81394"/>
              </a:xfrm>
              <a:custGeom>
                <a:avLst/>
                <a:gdLst>
                  <a:gd name="connsiteX0" fmla="*/ 0 w 76200"/>
                  <a:gd name="connsiteY0" fmla="*/ 0 h 82550"/>
                  <a:gd name="connsiteX1" fmla="*/ 6350 w 76200"/>
                  <a:gd name="connsiteY1" fmla="*/ 57150 h 82550"/>
                  <a:gd name="connsiteX2" fmla="*/ 57150 w 76200"/>
                  <a:gd name="connsiteY2" fmla="*/ 82550 h 82550"/>
                  <a:gd name="connsiteX3" fmla="*/ 76200 w 76200"/>
                  <a:gd name="connsiteY3" fmla="*/ 7620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200" h="82550">
                    <a:moveTo>
                      <a:pt x="0" y="0"/>
                    </a:moveTo>
                    <a:cubicBezTo>
                      <a:pt x="14817" y="44450"/>
                      <a:pt x="16933" y="25400"/>
                      <a:pt x="6350" y="57150"/>
                    </a:cubicBezTo>
                    <a:cubicBezTo>
                      <a:pt x="26283" y="77083"/>
                      <a:pt x="24705" y="82550"/>
                      <a:pt x="57150" y="82550"/>
                    </a:cubicBezTo>
                    <a:cubicBezTo>
                      <a:pt x="63843" y="82550"/>
                      <a:pt x="76200" y="76200"/>
                      <a:pt x="76200" y="762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97" name="Freeform 480"/>
              <p:cNvSpPr/>
              <p:nvPr/>
            </p:nvSpPr>
            <p:spPr>
              <a:xfrm>
                <a:off x="14494090" y="22443253"/>
                <a:ext cx="30511" cy="71216"/>
              </a:xfrm>
              <a:custGeom>
                <a:avLst/>
                <a:gdLst>
                  <a:gd name="connsiteX0" fmla="*/ 7450 w 26500"/>
                  <a:gd name="connsiteY0" fmla="*/ 65393 h 65393"/>
                  <a:gd name="connsiteX1" fmla="*/ 1100 w 26500"/>
                  <a:gd name="connsiteY1" fmla="*/ 46343 h 65393"/>
                  <a:gd name="connsiteX2" fmla="*/ 13800 w 26500"/>
                  <a:gd name="connsiteY2" fmla="*/ 27293 h 65393"/>
                  <a:gd name="connsiteX3" fmla="*/ 20150 w 26500"/>
                  <a:gd name="connsiteY3" fmla="*/ 1893 h 65393"/>
                  <a:gd name="connsiteX4" fmla="*/ 26500 w 26500"/>
                  <a:gd name="connsiteY4" fmla="*/ 1893 h 65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500" h="65393">
                    <a:moveTo>
                      <a:pt x="7450" y="65393"/>
                    </a:moveTo>
                    <a:cubicBezTo>
                      <a:pt x="5333" y="59043"/>
                      <a:pt x="0" y="52945"/>
                      <a:pt x="1100" y="46343"/>
                    </a:cubicBezTo>
                    <a:cubicBezTo>
                      <a:pt x="2355" y="38815"/>
                      <a:pt x="10794" y="34308"/>
                      <a:pt x="13800" y="27293"/>
                    </a:cubicBezTo>
                    <a:cubicBezTo>
                      <a:pt x="17238" y="19271"/>
                      <a:pt x="16247" y="9699"/>
                      <a:pt x="20150" y="1893"/>
                    </a:cubicBezTo>
                    <a:cubicBezTo>
                      <a:pt x="21097" y="0"/>
                      <a:pt x="24383" y="1893"/>
                      <a:pt x="26500" y="1893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98" name="Freeform 481"/>
              <p:cNvSpPr/>
              <p:nvPr/>
            </p:nvSpPr>
            <p:spPr>
              <a:xfrm>
                <a:off x="14595804" y="22433076"/>
                <a:ext cx="91539" cy="81394"/>
              </a:xfrm>
              <a:custGeom>
                <a:avLst/>
                <a:gdLst>
                  <a:gd name="connsiteX0" fmla="*/ 26649 w 82145"/>
                  <a:gd name="connsiteY0" fmla="*/ 76200 h 76200"/>
                  <a:gd name="connsiteX1" fmla="*/ 32999 w 82145"/>
                  <a:gd name="connsiteY1" fmla="*/ 57150 h 76200"/>
                  <a:gd name="connsiteX2" fmla="*/ 64749 w 82145"/>
                  <a:gd name="connsiteY2" fmla="*/ 44450 h 76200"/>
                  <a:gd name="connsiteX3" fmla="*/ 77449 w 82145"/>
                  <a:gd name="connsiteY3" fmla="*/ 0 h 76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145" h="76200">
                    <a:moveTo>
                      <a:pt x="26649" y="76200"/>
                    </a:moveTo>
                    <a:cubicBezTo>
                      <a:pt x="28766" y="69850"/>
                      <a:pt x="32999" y="63843"/>
                      <a:pt x="32999" y="57150"/>
                    </a:cubicBezTo>
                    <a:cubicBezTo>
                      <a:pt x="32999" y="27622"/>
                      <a:pt x="0" y="33659"/>
                      <a:pt x="64749" y="44450"/>
                    </a:cubicBezTo>
                    <a:cubicBezTo>
                      <a:pt x="82145" y="18355"/>
                      <a:pt x="77449" y="33032"/>
                      <a:pt x="77449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20520" name="Group 803"/>
            <p:cNvGrpSpPr>
              <a:grpSpLocks/>
            </p:cNvGrpSpPr>
            <p:nvPr/>
          </p:nvGrpSpPr>
          <p:grpSpPr bwMode="auto">
            <a:xfrm>
              <a:off x="5413710" y="2113789"/>
              <a:ext cx="104468" cy="105526"/>
              <a:chOff x="14261548" y="22402800"/>
              <a:chExt cx="572052" cy="577850"/>
            </a:xfrm>
          </p:grpSpPr>
          <p:pic>
            <p:nvPicPr>
              <p:cNvPr id="459" name="Picture 2455" descr="C:\Documents and Settings\Chelsea\My Documents\research\Winter 2008\gordon conference\Au NP.JPG"/>
              <p:cNvPicPr>
                <a:picLocks noChangeAspect="1" noChangeArrowheads="1"/>
              </p:cNvPicPr>
              <p:nvPr/>
            </p:nvPicPr>
            <p:blipFill>
              <a:blip r:embed="rId5" cstate="screen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prstClr val="black"/>
                  <a:srgbClr val="D9C3A5">
                    <a:tint val="50000"/>
                    <a:satMod val="180000"/>
                  </a:srgb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25600" y="22479000"/>
                <a:ext cx="457200" cy="460040"/>
              </a:xfrm>
              <a:prstGeom prst="rect">
                <a:avLst/>
              </a:prstGeom>
              <a:noFill/>
              <a:scene3d>
                <a:camera prst="orthographicFront"/>
                <a:lightRig rig="contrasting" dir="t"/>
              </a:scene3d>
              <a:sp3d prstMaterial="powder">
                <a:extrusionClr>
                  <a:srgbClr val="FFC000"/>
                </a:extrusionClr>
                <a:contourClr>
                  <a:schemeClr val="bg1"/>
                </a:contourClr>
              </a:sp3d>
            </p:spPr>
          </p:pic>
          <p:sp>
            <p:nvSpPr>
              <p:cNvPr id="460" name="Freeform 443"/>
              <p:cNvSpPr/>
              <p:nvPr/>
            </p:nvSpPr>
            <p:spPr>
              <a:xfrm>
                <a:off x="14667846" y="22482963"/>
                <a:ext cx="111889" cy="50874"/>
              </a:xfrm>
              <a:custGeom>
                <a:avLst/>
                <a:gdLst>
                  <a:gd name="connsiteX0" fmla="*/ 0 w 38100"/>
                  <a:gd name="connsiteY0" fmla="*/ 44450 h 44450"/>
                  <a:gd name="connsiteX1" fmla="*/ 19050 w 38100"/>
                  <a:gd name="connsiteY1" fmla="*/ 31750 h 44450"/>
                  <a:gd name="connsiteX2" fmla="*/ 38100 w 38100"/>
                  <a:gd name="connsiteY2" fmla="*/ 0 h 44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" h="44450">
                    <a:moveTo>
                      <a:pt x="0" y="44450"/>
                    </a:moveTo>
                    <a:cubicBezTo>
                      <a:pt x="6350" y="40217"/>
                      <a:pt x="13654" y="37146"/>
                      <a:pt x="19050" y="31750"/>
                    </a:cubicBezTo>
                    <a:cubicBezTo>
                      <a:pt x="26713" y="24087"/>
                      <a:pt x="33089" y="10022"/>
                      <a:pt x="3810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61" name="Freeform 444"/>
              <p:cNvSpPr/>
              <p:nvPr/>
            </p:nvSpPr>
            <p:spPr>
              <a:xfrm>
                <a:off x="14545790" y="22401569"/>
                <a:ext cx="81371" cy="101742"/>
              </a:xfrm>
              <a:custGeom>
                <a:avLst/>
                <a:gdLst>
                  <a:gd name="connsiteX0" fmla="*/ 10160 w 22860"/>
                  <a:gd name="connsiteY0" fmla="*/ 57150 h 57150"/>
                  <a:gd name="connsiteX1" fmla="*/ 10160 w 22860"/>
                  <a:gd name="connsiteY1" fmla="*/ 19050 h 57150"/>
                  <a:gd name="connsiteX2" fmla="*/ 22860 w 22860"/>
                  <a:gd name="connsiteY2" fmla="*/ 0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" h="57150">
                    <a:moveTo>
                      <a:pt x="10160" y="57150"/>
                    </a:moveTo>
                    <a:cubicBezTo>
                      <a:pt x="3387" y="36830"/>
                      <a:pt x="0" y="39370"/>
                      <a:pt x="10160" y="19050"/>
                    </a:cubicBezTo>
                    <a:cubicBezTo>
                      <a:pt x="13573" y="12224"/>
                      <a:pt x="22860" y="0"/>
                      <a:pt x="2286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62" name="Freeform 445"/>
              <p:cNvSpPr/>
              <p:nvPr/>
            </p:nvSpPr>
            <p:spPr>
              <a:xfrm>
                <a:off x="14332194" y="22544008"/>
                <a:ext cx="71197" cy="30526"/>
              </a:xfrm>
              <a:custGeom>
                <a:avLst/>
                <a:gdLst>
                  <a:gd name="connsiteX0" fmla="*/ 69850 w 69850"/>
                  <a:gd name="connsiteY0" fmla="*/ 18332 h 24682"/>
                  <a:gd name="connsiteX1" fmla="*/ 50800 w 69850"/>
                  <a:gd name="connsiteY1" fmla="*/ 5632 h 24682"/>
                  <a:gd name="connsiteX2" fmla="*/ 12700 w 69850"/>
                  <a:gd name="connsiteY2" fmla="*/ 24682 h 24682"/>
                  <a:gd name="connsiteX3" fmla="*/ 0 w 69850"/>
                  <a:gd name="connsiteY3" fmla="*/ 11982 h 24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24682">
                    <a:moveTo>
                      <a:pt x="69850" y="18332"/>
                    </a:moveTo>
                    <a:cubicBezTo>
                      <a:pt x="63500" y="14099"/>
                      <a:pt x="58328" y="6887"/>
                      <a:pt x="50800" y="5632"/>
                    </a:cubicBezTo>
                    <a:cubicBezTo>
                      <a:pt x="17010" y="0"/>
                      <a:pt x="45871" y="24682"/>
                      <a:pt x="12700" y="24682"/>
                    </a:cubicBezTo>
                    <a:cubicBezTo>
                      <a:pt x="6713" y="24682"/>
                      <a:pt x="4233" y="16215"/>
                      <a:pt x="0" y="11982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63" name="Freeform 446"/>
              <p:cNvSpPr/>
              <p:nvPr/>
            </p:nvSpPr>
            <p:spPr>
              <a:xfrm>
                <a:off x="14403390" y="22452444"/>
                <a:ext cx="71203" cy="71216"/>
              </a:xfrm>
              <a:custGeom>
                <a:avLst/>
                <a:gdLst>
                  <a:gd name="connsiteX0" fmla="*/ 63500 w 63500"/>
                  <a:gd name="connsiteY0" fmla="*/ 71926 h 71926"/>
                  <a:gd name="connsiteX1" fmla="*/ 25400 w 63500"/>
                  <a:gd name="connsiteY1" fmla="*/ 52876 h 71926"/>
                  <a:gd name="connsiteX2" fmla="*/ 12700 w 63500"/>
                  <a:gd name="connsiteY2" fmla="*/ 33826 h 71926"/>
                  <a:gd name="connsiteX3" fmla="*/ 0 w 63500"/>
                  <a:gd name="connsiteY3" fmla="*/ 2076 h 71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500" h="71926">
                    <a:moveTo>
                      <a:pt x="63500" y="71926"/>
                    </a:moveTo>
                    <a:cubicBezTo>
                      <a:pt x="48006" y="66761"/>
                      <a:pt x="37710" y="65186"/>
                      <a:pt x="25400" y="52876"/>
                    </a:cubicBezTo>
                    <a:cubicBezTo>
                      <a:pt x="20004" y="47480"/>
                      <a:pt x="16933" y="40176"/>
                      <a:pt x="12700" y="33826"/>
                    </a:cubicBezTo>
                    <a:cubicBezTo>
                      <a:pt x="5935" y="0"/>
                      <a:pt x="17143" y="2076"/>
                      <a:pt x="0" y="207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64" name="Freeform 447"/>
              <p:cNvSpPr/>
              <p:nvPr/>
            </p:nvSpPr>
            <p:spPr>
              <a:xfrm>
                <a:off x="14739049" y="22615231"/>
                <a:ext cx="91539" cy="30519"/>
              </a:xfrm>
              <a:custGeom>
                <a:avLst/>
                <a:gdLst>
                  <a:gd name="connsiteX0" fmla="*/ 0 w 88900"/>
                  <a:gd name="connsiteY0" fmla="*/ 38769 h 38769"/>
                  <a:gd name="connsiteX1" fmla="*/ 25400 w 88900"/>
                  <a:gd name="connsiteY1" fmla="*/ 26069 h 38769"/>
                  <a:gd name="connsiteX2" fmla="*/ 44450 w 88900"/>
                  <a:gd name="connsiteY2" fmla="*/ 13369 h 38769"/>
                  <a:gd name="connsiteX3" fmla="*/ 88900 w 88900"/>
                  <a:gd name="connsiteY3" fmla="*/ 669 h 387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900" h="38769">
                    <a:moveTo>
                      <a:pt x="0" y="38769"/>
                    </a:moveTo>
                    <a:cubicBezTo>
                      <a:pt x="8467" y="34536"/>
                      <a:pt x="17181" y="30765"/>
                      <a:pt x="25400" y="26069"/>
                    </a:cubicBezTo>
                    <a:cubicBezTo>
                      <a:pt x="32026" y="22283"/>
                      <a:pt x="37476" y="16469"/>
                      <a:pt x="44450" y="13369"/>
                    </a:cubicBezTo>
                    <a:cubicBezTo>
                      <a:pt x="74531" y="0"/>
                      <a:pt x="70748" y="669"/>
                      <a:pt x="88900" y="669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65" name="Freeform 448"/>
              <p:cNvSpPr/>
              <p:nvPr/>
            </p:nvSpPr>
            <p:spPr>
              <a:xfrm>
                <a:off x="14657678" y="22849235"/>
                <a:ext cx="50854" cy="101742"/>
              </a:xfrm>
              <a:custGeom>
                <a:avLst/>
                <a:gdLst>
                  <a:gd name="connsiteX0" fmla="*/ 13536 w 45286"/>
                  <a:gd name="connsiteY0" fmla="*/ 0 h 97875"/>
                  <a:gd name="connsiteX1" fmla="*/ 19886 w 45286"/>
                  <a:gd name="connsiteY1" fmla="*/ 50800 h 97875"/>
                  <a:gd name="connsiteX2" fmla="*/ 38936 w 45286"/>
                  <a:gd name="connsiteY2" fmla="*/ 57150 h 97875"/>
                  <a:gd name="connsiteX3" fmla="*/ 32586 w 45286"/>
                  <a:gd name="connsiteY3" fmla="*/ 95250 h 97875"/>
                  <a:gd name="connsiteX4" fmla="*/ 45286 w 45286"/>
                  <a:gd name="connsiteY4" fmla="*/ 88900 h 97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286" h="97875">
                    <a:moveTo>
                      <a:pt x="13536" y="0"/>
                    </a:moveTo>
                    <a:cubicBezTo>
                      <a:pt x="6342" y="21583"/>
                      <a:pt x="0" y="26936"/>
                      <a:pt x="19886" y="50800"/>
                    </a:cubicBezTo>
                    <a:cubicBezTo>
                      <a:pt x="24171" y="55942"/>
                      <a:pt x="32586" y="55033"/>
                      <a:pt x="38936" y="57150"/>
                    </a:cubicBezTo>
                    <a:cubicBezTo>
                      <a:pt x="33284" y="65629"/>
                      <a:pt x="14385" y="83116"/>
                      <a:pt x="32586" y="95250"/>
                    </a:cubicBezTo>
                    <a:cubicBezTo>
                      <a:pt x="36524" y="97875"/>
                      <a:pt x="41053" y="91017"/>
                      <a:pt x="45286" y="889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66" name="Freeform 449"/>
              <p:cNvSpPr/>
              <p:nvPr/>
            </p:nvSpPr>
            <p:spPr>
              <a:xfrm>
                <a:off x="14708532" y="22798367"/>
                <a:ext cx="71203" cy="91565"/>
              </a:xfrm>
              <a:custGeom>
                <a:avLst/>
                <a:gdLst>
                  <a:gd name="connsiteX0" fmla="*/ 16592 w 71468"/>
                  <a:gd name="connsiteY0" fmla="*/ 0 h 84521"/>
                  <a:gd name="connsiteX1" fmla="*/ 3892 w 71468"/>
                  <a:gd name="connsiteY1" fmla="*/ 63500 h 84521"/>
                  <a:gd name="connsiteX2" fmla="*/ 22942 w 71468"/>
                  <a:gd name="connsiteY2" fmla="*/ 76200 h 84521"/>
                  <a:gd name="connsiteX3" fmla="*/ 29292 w 71468"/>
                  <a:gd name="connsiteY3" fmla="*/ 57150 h 84521"/>
                  <a:gd name="connsiteX4" fmla="*/ 61042 w 71468"/>
                  <a:gd name="connsiteY4" fmla="*/ 50800 h 845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468" h="84521">
                    <a:moveTo>
                      <a:pt x="16592" y="0"/>
                    </a:moveTo>
                    <a:cubicBezTo>
                      <a:pt x="10512" y="18239"/>
                      <a:pt x="0" y="45988"/>
                      <a:pt x="3892" y="63500"/>
                    </a:cubicBezTo>
                    <a:cubicBezTo>
                      <a:pt x="5548" y="70950"/>
                      <a:pt x="16592" y="71967"/>
                      <a:pt x="22942" y="76200"/>
                    </a:cubicBezTo>
                    <a:cubicBezTo>
                      <a:pt x="25059" y="69850"/>
                      <a:pt x="23077" y="59636"/>
                      <a:pt x="29292" y="57150"/>
                    </a:cubicBezTo>
                    <a:cubicBezTo>
                      <a:pt x="71468" y="40280"/>
                      <a:pt x="44181" y="84521"/>
                      <a:pt x="61042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67" name="Freeform 450"/>
              <p:cNvSpPr/>
              <p:nvPr/>
            </p:nvSpPr>
            <p:spPr>
              <a:xfrm>
                <a:off x="14739049" y="22767841"/>
                <a:ext cx="61028" cy="91571"/>
              </a:xfrm>
              <a:custGeom>
                <a:avLst/>
                <a:gdLst>
                  <a:gd name="connsiteX0" fmla="*/ 0 w 57150"/>
                  <a:gd name="connsiteY0" fmla="*/ 0 h 89852"/>
                  <a:gd name="connsiteX1" fmla="*/ 19050 w 57150"/>
                  <a:gd name="connsiteY1" fmla="*/ 12700 h 89852"/>
                  <a:gd name="connsiteX2" fmla="*/ 38100 w 57150"/>
                  <a:gd name="connsiteY2" fmla="*/ 19050 h 89852"/>
                  <a:gd name="connsiteX3" fmla="*/ 25400 w 57150"/>
                  <a:gd name="connsiteY3" fmla="*/ 38100 h 89852"/>
                  <a:gd name="connsiteX4" fmla="*/ 57150 w 57150"/>
                  <a:gd name="connsiteY4" fmla="*/ 63500 h 89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150" h="89852">
                    <a:moveTo>
                      <a:pt x="0" y="0"/>
                    </a:moveTo>
                    <a:cubicBezTo>
                      <a:pt x="6350" y="4233"/>
                      <a:pt x="12224" y="9287"/>
                      <a:pt x="19050" y="12700"/>
                    </a:cubicBezTo>
                    <a:cubicBezTo>
                      <a:pt x="25037" y="15693"/>
                      <a:pt x="36477" y="12556"/>
                      <a:pt x="38100" y="19050"/>
                    </a:cubicBezTo>
                    <a:cubicBezTo>
                      <a:pt x="39951" y="26454"/>
                      <a:pt x="29633" y="31750"/>
                      <a:pt x="25400" y="38100"/>
                    </a:cubicBezTo>
                    <a:cubicBezTo>
                      <a:pt x="53425" y="80138"/>
                      <a:pt x="43974" y="89852"/>
                      <a:pt x="57150" y="635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68" name="Freeform 451"/>
              <p:cNvSpPr/>
              <p:nvPr/>
            </p:nvSpPr>
            <p:spPr>
              <a:xfrm>
                <a:off x="14759392" y="22696625"/>
                <a:ext cx="61028" cy="40697"/>
              </a:xfrm>
              <a:custGeom>
                <a:avLst/>
                <a:gdLst>
                  <a:gd name="connsiteX0" fmla="*/ 0 w 63500"/>
                  <a:gd name="connsiteY0" fmla="*/ 1761 h 39861"/>
                  <a:gd name="connsiteX1" fmla="*/ 12700 w 63500"/>
                  <a:gd name="connsiteY1" fmla="*/ 33511 h 39861"/>
                  <a:gd name="connsiteX2" fmla="*/ 19050 w 63500"/>
                  <a:gd name="connsiteY2" fmla="*/ 14461 h 39861"/>
                  <a:gd name="connsiteX3" fmla="*/ 38100 w 63500"/>
                  <a:gd name="connsiteY3" fmla="*/ 39861 h 39861"/>
                  <a:gd name="connsiteX4" fmla="*/ 50800 w 63500"/>
                  <a:gd name="connsiteY4" fmla="*/ 20811 h 39861"/>
                  <a:gd name="connsiteX5" fmla="*/ 57150 w 63500"/>
                  <a:gd name="connsiteY5" fmla="*/ 1761 h 39861"/>
                  <a:gd name="connsiteX6" fmla="*/ 63500 w 63500"/>
                  <a:gd name="connsiteY6" fmla="*/ 1761 h 398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3500" h="39861">
                    <a:moveTo>
                      <a:pt x="0" y="1761"/>
                    </a:moveTo>
                    <a:cubicBezTo>
                      <a:pt x="4233" y="12344"/>
                      <a:pt x="3216" y="27188"/>
                      <a:pt x="12700" y="33511"/>
                    </a:cubicBezTo>
                    <a:cubicBezTo>
                      <a:pt x="18269" y="37224"/>
                      <a:pt x="12556" y="12838"/>
                      <a:pt x="19050" y="14461"/>
                    </a:cubicBezTo>
                    <a:cubicBezTo>
                      <a:pt x="29317" y="17028"/>
                      <a:pt x="31750" y="31394"/>
                      <a:pt x="38100" y="39861"/>
                    </a:cubicBezTo>
                    <a:cubicBezTo>
                      <a:pt x="42333" y="33511"/>
                      <a:pt x="47387" y="27637"/>
                      <a:pt x="50800" y="20811"/>
                    </a:cubicBezTo>
                    <a:cubicBezTo>
                      <a:pt x="53793" y="14824"/>
                      <a:pt x="53437" y="7330"/>
                      <a:pt x="57150" y="1761"/>
                    </a:cubicBezTo>
                    <a:cubicBezTo>
                      <a:pt x="58324" y="0"/>
                      <a:pt x="61383" y="1761"/>
                      <a:pt x="63500" y="176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69" name="Freeform 452"/>
              <p:cNvSpPr/>
              <p:nvPr/>
            </p:nvSpPr>
            <p:spPr>
              <a:xfrm>
                <a:off x="14708532" y="22554186"/>
                <a:ext cx="71203" cy="81394"/>
              </a:xfrm>
              <a:custGeom>
                <a:avLst/>
                <a:gdLst>
                  <a:gd name="connsiteX0" fmla="*/ 3515 w 73365"/>
                  <a:gd name="connsiteY0" fmla="*/ 31750 h 76964"/>
                  <a:gd name="connsiteX1" fmla="*/ 16215 w 73365"/>
                  <a:gd name="connsiteY1" fmla="*/ 6350 h 76964"/>
                  <a:gd name="connsiteX2" fmla="*/ 35265 w 73365"/>
                  <a:gd name="connsiteY2" fmla="*/ 12700 h 76964"/>
                  <a:gd name="connsiteX3" fmla="*/ 60665 w 73365"/>
                  <a:gd name="connsiteY3" fmla="*/ 19050 h 76964"/>
                  <a:gd name="connsiteX4" fmla="*/ 73365 w 73365"/>
                  <a:gd name="connsiteY4" fmla="*/ 0 h 76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365" h="76964">
                    <a:moveTo>
                      <a:pt x="3515" y="31750"/>
                    </a:moveTo>
                    <a:cubicBezTo>
                      <a:pt x="18586" y="76964"/>
                      <a:pt x="0" y="30672"/>
                      <a:pt x="16215" y="6350"/>
                    </a:cubicBezTo>
                    <a:cubicBezTo>
                      <a:pt x="19928" y="781"/>
                      <a:pt x="28829" y="10861"/>
                      <a:pt x="35265" y="12700"/>
                    </a:cubicBezTo>
                    <a:cubicBezTo>
                      <a:pt x="43656" y="15098"/>
                      <a:pt x="52198" y="16933"/>
                      <a:pt x="60665" y="19050"/>
                    </a:cubicBezTo>
                    <a:lnTo>
                      <a:pt x="73365" y="0"/>
                    </a:ln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70" name="Freeform 453"/>
              <p:cNvSpPr/>
              <p:nvPr/>
            </p:nvSpPr>
            <p:spPr>
              <a:xfrm>
                <a:off x="14260991" y="22594883"/>
                <a:ext cx="91546" cy="81394"/>
              </a:xfrm>
              <a:custGeom>
                <a:avLst/>
                <a:gdLst>
                  <a:gd name="connsiteX0" fmla="*/ 89452 w 89452"/>
                  <a:gd name="connsiteY0" fmla="*/ 45701 h 73177"/>
                  <a:gd name="connsiteX1" fmla="*/ 13252 w 89452"/>
                  <a:gd name="connsiteY1" fmla="*/ 1251 h 73177"/>
                  <a:gd name="connsiteX2" fmla="*/ 25952 w 89452"/>
                  <a:gd name="connsiteY2" fmla="*/ 39351 h 73177"/>
                  <a:gd name="connsiteX3" fmla="*/ 38652 w 89452"/>
                  <a:gd name="connsiteY3" fmla="*/ 71101 h 73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452" h="73177">
                    <a:moveTo>
                      <a:pt x="89452" y="45701"/>
                    </a:moveTo>
                    <a:cubicBezTo>
                      <a:pt x="71552" y="33768"/>
                      <a:pt x="22012" y="0"/>
                      <a:pt x="13252" y="1251"/>
                    </a:cubicBezTo>
                    <a:cubicBezTo>
                      <a:pt x="0" y="3144"/>
                      <a:pt x="21719" y="26651"/>
                      <a:pt x="25952" y="39351"/>
                    </a:cubicBezTo>
                    <a:cubicBezTo>
                      <a:pt x="37227" y="73177"/>
                      <a:pt x="20625" y="71101"/>
                      <a:pt x="38652" y="7110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71" name="Freeform 454"/>
              <p:cNvSpPr/>
              <p:nvPr/>
            </p:nvSpPr>
            <p:spPr>
              <a:xfrm>
                <a:off x="14281333" y="22676276"/>
                <a:ext cx="81371" cy="50868"/>
              </a:xfrm>
              <a:custGeom>
                <a:avLst/>
                <a:gdLst>
                  <a:gd name="connsiteX0" fmla="*/ 68784 w 78861"/>
                  <a:gd name="connsiteY0" fmla="*/ 30876 h 49926"/>
                  <a:gd name="connsiteX1" fmla="*/ 24334 w 78861"/>
                  <a:gd name="connsiteY1" fmla="*/ 24526 h 49926"/>
                  <a:gd name="connsiteX2" fmla="*/ 24334 w 78861"/>
                  <a:gd name="connsiteY2" fmla="*/ 18176 h 49926"/>
                  <a:gd name="connsiteX3" fmla="*/ 5284 w 78861"/>
                  <a:gd name="connsiteY3" fmla="*/ 49926 h 49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861" h="49926">
                    <a:moveTo>
                      <a:pt x="68784" y="30876"/>
                    </a:moveTo>
                    <a:cubicBezTo>
                      <a:pt x="53967" y="28759"/>
                      <a:pt x="36308" y="33506"/>
                      <a:pt x="24334" y="24526"/>
                    </a:cubicBezTo>
                    <a:cubicBezTo>
                      <a:pt x="16759" y="18845"/>
                      <a:pt x="78861" y="0"/>
                      <a:pt x="24334" y="18176"/>
                    </a:cubicBezTo>
                    <a:cubicBezTo>
                      <a:pt x="0" y="34398"/>
                      <a:pt x="5284" y="23244"/>
                      <a:pt x="5284" y="4992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72" name="Freeform 455"/>
              <p:cNvSpPr/>
              <p:nvPr/>
            </p:nvSpPr>
            <p:spPr>
              <a:xfrm>
                <a:off x="14281333" y="22737321"/>
                <a:ext cx="71203" cy="61045"/>
              </a:xfrm>
              <a:custGeom>
                <a:avLst/>
                <a:gdLst>
                  <a:gd name="connsiteX0" fmla="*/ 69850 w 69850"/>
                  <a:gd name="connsiteY0" fmla="*/ 25400 h 58432"/>
                  <a:gd name="connsiteX1" fmla="*/ 63500 w 69850"/>
                  <a:gd name="connsiteY1" fmla="*/ 44450 h 58432"/>
                  <a:gd name="connsiteX2" fmla="*/ 19050 w 69850"/>
                  <a:gd name="connsiteY2" fmla="*/ 0 h 58432"/>
                  <a:gd name="connsiteX3" fmla="*/ 0 w 69850"/>
                  <a:gd name="connsiteY3" fmla="*/ 44450 h 58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58432">
                    <a:moveTo>
                      <a:pt x="69850" y="25400"/>
                    </a:moveTo>
                    <a:cubicBezTo>
                      <a:pt x="67733" y="31750"/>
                      <a:pt x="69487" y="47443"/>
                      <a:pt x="63500" y="44450"/>
                    </a:cubicBezTo>
                    <a:cubicBezTo>
                      <a:pt x="44758" y="35079"/>
                      <a:pt x="19050" y="0"/>
                      <a:pt x="19050" y="0"/>
                    </a:cubicBezTo>
                    <a:cubicBezTo>
                      <a:pt x="12113" y="55496"/>
                      <a:pt x="27964" y="58432"/>
                      <a:pt x="0" y="444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73" name="Freeform 456"/>
              <p:cNvSpPr/>
              <p:nvPr/>
            </p:nvSpPr>
            <p:spPr>
              <a:xfrm>
                <a:off x="14291508" y="22839064"/>
                <a:ext cx="111882" cy="81394"/>
              </a:xfrm>
              <a:custGeom>
                <a:avLst/>
                <a:gdLst>
                  <a:gd name="connsiteX0" fmla="*/ 114300 w 114300"/>
                  <a:gd name="connsiteY0" fmla="*/ 0 h 82550"/>
                  <a:gd name="connsiteX1" fmla="*/ 76200 w 114300"/>
                  <a:gd name="connsiteY1" fmla="*/ 44450 h 82550"/>
                  <a:gd name="connsiteX2" fmla="*/ 44450 w 114300"/>
                  <a:gd name="connsiteY2" fmla="*/ 50800 h 82550"/>
                  <a:gd name="connsiteX3" fmla="*/ 19050 w 114300"/>
                  <a:gd name="connsiteY3" fmla="*/ 76200 h 82550"/>
                  <a:gd name="connsiteX4" fmla="*/ 0 w 114300"/>
                  <a:gd name="connsiteY4" fmla="*/ 82550 h 82550"/>
                  <a:gd name="connsiteX5" fmla="*/ 19050 w 114300"/>
                  <a:gd name="connsiteY5" fmla="*/ 69850 h 82550"/>
                  <a:gd name="connsiteX6" fmla="*/ 38100 w 114300"/>
                  <a:gd name="connsiteY6" fmla="*/ 63500 h 82550"/>
                  <a:gd name="connsiteX7" fmla="*/ 44450 w 114300"/>
                  <a:gd name="connsiteY7" fmla="*/ 38100 h 82550"/>
                  <a:gd name="connsiteX8" fmla="*/ 44450 w 114300"/>
                  <a:gd name="connsiteY8" fmla="*/ 635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" h="82550">
                    <a:moveTo>
                      <a:pt x="114300" y="0"/>
                    </a:moveTo>
                    <a:cubicBezTo>
                      <a:pt x="56674" y="28813"/>
                      <a:pt x="52998" y="9648"/>
                      <a:pt x="76200" y="44450"/>
                    </a:cubicBezTo>
                    <a:cubicBezTo>
                      <a:pt x="65617" y="46567"/>
                      <a:pt x="53885" y="45558"/>
                      <a:pt x="44450" y="50800"/>
                    </a:cubicBezTo>
                    <a:cubicBezTo>
                      <a:pt x="33983" y="56615"/>
                      <a:pt x="28793" y="69240"/>
                      <a:pt x="19050" y="76200"/>
                    </a:cubicBezTo>
                    <a:cubicBezTo>
                      <a:pt x="13603" y="80091"/>
                      <a:pt x="6350" y="80433"/>
                      <a:pt x="0" y="82550"/>
                    </a:cubicBezTo>
                    <a:cubicBezTo>
                      <a:pt x="6350" y="78317"/>
                      <a:pt x="12224" y="73263"/>
                      <a:pt x="19050" y="69850"/>
                    </a:cubicBezTo>
                    <a:cubicBezTo>
                      <a:pt x="25037" y="66857"/>
                      <a:pt x="33919" y="68727"/>
                      <a:pt x="38100" y="63500"/>
                    </a:cubicBezTo>
                    <a:cubicBezTo>
                      <a:pt x="43552" y="56685"/>
                      <a:pt x="42333" y="46567"/>
                      <a:pt x="44450" y="38100"/>
                    </a:cubicBezTo>
                    <a:cubicBezTo>
                      <a:pt x="36603" y="14560"/>
                      <a:pt x="35107" y="25037"/>
                      <a:pt x="44450" y="63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74" name="Freeform 457"/>
              <p:cNvSpPr/>
              <p:nvPr/>
            </p:nvSpPr>
            <p:spPr>
              <a:xfrm>
                <a:off x="14393222" y="22869583"/>
                <a:ext cx="40686" cy="71223"/>
              </a:xfrm>
              <a:custGeom>
                <a:avLst/>
                <a:gdLst>
                  <a:gd name="connsiteX0" fmla="*/ 50437 w 50437"/>
                  <a:gd name="connsiteY0" fmla="*/ 0 h 67990"/>
                  <a:gd name="connsiteX1" fmla="*/ 31387 w 50437"/>
                  <a:gd name="connsiteY1" fmla="*/ 19050 h 67990"/>
                  <a:gd name="connsiteX2" fmla="*/ 44087 w 50437"/>
                  <a:gd name="connsiteY2" fmla="*/ 38100 h 67990"/>
                  <a:gd name="connsiteX3" fmla="*/ 12337 w 50437"/>
                  <a:gd name="connsiteY3" fmla="*/ 44450 h 67990"/>
                  <a:gd name="connsiteX4" fmla="*/ 18687 w 50437"/>
                  <a:gd name="connsiteY4" fmla="*/ 57150 h 67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437" h="67990">
                    <a:moveTo>
                      <a:pt x="50437" y="0"/>
                    </a:moveTo>
                    <a:cubicBezTo>
                      <a:pt x="44087" y="6350"/>
                      <a:pt x="32863" y="10192"/>
                      <a:pt x="31387" y="19050"/>
                    </a:cubicBezTo>
                    <a:cubicBezTo>
                      <a:pt x="30132" y="26578"/>
                      <a:pt x="48666" y="31995"/>
                      <a:pt x="44087" y="38100"/>
                    </a:cubicBezTo>
                    <a:cubicBezTo>
                      <a:pt x="37611" y="46734"/>
                      <a:pt x="22920" y="42333"/>
                      <a:pt x="12337" y="44450"/>
                    </a:cubicBezTo>
                    <a:cubicBezTo>
                      <a:pt x="4490" y="67990"/>
                      <a:pt x="0" y="66493"/>
                      <a:pt x="18687" y="571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75" name="Freeform 458"/>
              <p:cNvSpPr/>
              <p:nvPr/>
            </p:nvSpPr>
            <p:spPr>
              <a:xfrm>
                <a:off x="14505104" y="22900109"/>
                <a:ext cx="30517" cy="50868"/>
              </a:xfrm>
              <a:custGeom>
                <a:avLst/>
                <a:gdLst>
                  <a:gd name="connsiteX0" fmla="*/ 0 w 38100"/>
                  <a:gd name="connsiteY0" fmla="*/ 0 h 50800"/>
                  <a:gd name="connsiteX1" fmla="*/ 38100 w 38100"/>
                  <a:gd name="connsiteY1" fmla="*/ 19050 h 50800"/>
                  <a:gd name="connsiteX2" fmla="*/ 19050 w 38100"/>
                  <a:gd name="connsiteY2" fmla="*/ 25400 h 50800"/>
                  <a:gd name="connsiteX3" fmla="*/ 19050 w 38100"/>
                  <a:gd name="connsiteY3" fmla="*/ 50800 h 50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50800">
                    <a:moveTo>
                      <a:pt x="0" y="0"/>
                    </a:moveTo>
                    <a:cubicBezTo>
                      <a:pt x="4698" y="1566"/>
                      <a:pt x="38100" y="10844"/>
                      <a:pt x="38100" y="19050"/>
                    </a:cubicBezTo>
                    <a:cubicBezTo>
                      <a:pt x="38100" y="25743"/>
                      <a:pt x="25400" y="23283"/>
                      <a:pt x="19050" y="25400"/>
                    </a:cubicBezTo>
                    <a:cubicBezTo>
                      <a:pt x="11753" y="47290"/>
                      <a:pt x="7967" y="39717"/>
                      <a:pt x="19050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76" name="Freeform 459"/>
              <p:cNvSpPr/>
              <p:nvPr/>
            </p:nvSpPr>
            <p:spPr>
              <a:xfrm>
                <a:off x="14596650" y="22900109"/>
                <a:ext cx="71197" cy="81394"/>
              </a:xfrm>
              <a:custGeom>
                <a:avLst/>
                <a:gdLst>
                  <a:gd name="connsiteX0" fmla="*/ 0 w 76200"/>
                  <a:gd name="connsiteY0" fmla="*/ 0 h 82550"/>
                  <a:gd name="connsiteX1" fmla="*/ 6350 w 76200"/>
                  <a:gd name="connsiteY1" fmla="*/ 57150 h 82550"/>
                  <a:gd name="connsiteX2" fmla="*/ 57150 w 76200"/>
                  <a:gd name="connsiteY2" fmla="*/ 82550 h 82550"/>
                  <a:gd name="connsiteX3" fmla="*/ 76200 w 76200"/>
                  <a:gd name="connsiteY3" fmla="*/ 7620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200" h="82550">
                    <a:moveTo>
                      <a:pt x="0" y="0"/>
                    </a:moveTo>
                    <a:cubicBezTo>
                      <a:pt x="14817" y="44450"/>
                      <a:pt x="16933" y="25400"/>
                      <a:pt x="6350" y="57150"/>
                    </a:cubicBezTo>
                    <a:cubicBezTo>
                      <a:pt x="26283" y="77083"/>
                      <a:pt x="24705" y="82550"/>
                      <a:pt x="57150" y="82550"/>
                    </a:cubicBezTo>
                    <a:cubicBezTo>
                      <a:pt x="63843" y="82550"/>
                      <a:pt x="76200" y="76200"/>
                      <a:pt x="76200" y="762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77" name="Freeform 460"/>
              <p:cNvSpPr/>
              <p:nvPr/>
            </p:nvSpPr>
            <p:spPr>
              <a:xfrm>
                <a:off x="14494936" y="22442266"/>
                <a:ext cx="30511" cy="71223"/>
              </a:xfrm>
              <a:custGeom>
                <a:avLst/>
                <a:gdLst>
                  <a:gd name="connsiteX0" fmla="*/ 7450 w 26500"/>
                  <a:gd name="connsiteY0" fmla="*/ 65393 h 65393"/>
                  <a:gd name="connsiteX1" fmla="*/ 1100 w 26500"/>
                  <a:gd name="connsiteY1" fmla="*/ 46343 h 65393"/>
                  <a:gd name="connsiteX2" fmla="*/ 13800 w 26500"/>
                  <a:gd name="connsiteY2" fmla="*/ 27293 h 65393"/>
                  <a:gd name="connsiteX3" fmla="*/ 20150 w 26500"/>
                  <a:gd name="connsiteY3" fmla="*/ 1893 h 65393"/>
                  <a:gd name="connsiteX4" fmla="*/ 26500 w 26500"/>
                  <a:gd name="connsiteY4" fmla="*/ 1893 h 65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500" h="65393">
                    <a:moveTo>
                      <a:pt x="7450" y="65393"/>
                    </a:moveTo>
                    <a:cubicBezTo>
                      <a:pt x="5333" y="59043"/>
                      <a:pt x="0" y="52945"/>
                      <a:pt x="1100" y="46343"/>
                    </a:cubicBezTo>
                    <a:cubicBezTo>
                      <a:pt x="2355" y="38815"/>
                      <a:pt x="10794" y="34308"/>
                      <a:pt x="13800" y="27293"/>
                    </a:cubicBezTo>
                    <a:cubicBezTo>
                      <a:pt x="17238" y="19271"/>
                      <a:pt x="16247" y="9699"/>
                      <a:pt x="20150" y="1893"/>
                    </a:cubicBezTo>
                    <a:cubicBezTo>
                      <a:pt x="21097" y="0"/>
                      <a:pt x="24383" y="1893"/>
                      <a:pt x="26500" y="1893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78" name="Freeform 461"/>
              <p:cNvSpPr/>
              <p:nvPr/>
            </p:nvSpPr>
            <p:spPr>
              <a:xfrm>
                <a:off x="14596650" y="22432095"/>
                <a:ext cx="91539" cy="81394"/>
              </a:xfrm>
              <a:custGeom>
                <a:avLst/>
                <a:gdLst>
                  <a:gd name="connsiteX0" fmla="*/ 26649 w 82145"/>
                  <a:gd name="connsiteY0" fmla="*/ 76200 h 76200"/>
                  <a:gd name="connsiteX1" fmla="*/ 32999 w 82145"/>
                  <a:gd name="connsiteY1" fmla="*/ 57150 h 76200"/>
                  <a:gd name="connsiteX2" fmla="*/ 64749 w 82145"/>
                  <a:gd name="connsiteY2" fmla="*/ 44450 h 76200"/>
                  <a:gd name="connsiteX3" fmla="*/ 77449 w 82145"/>
                  <a:gd name="connsiteY3" fmla="*/ 0 h 76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145" h="76200">
                    <a:moveTo>
                      <a:pt x="26649" y="76200"/>
                    </a:moveTo>
                    <a:cubicBezTo>
                      <a:pt x="28766" y="69850"/>
                      <a:pt x="32999" y="63843"/>
                      <a:pt x="32999" y="57150"/>
                    </a:cubicBezTo>
                    <a:cubicBezTo>
                      <a:pt x="32999" y="27622"/>
                      <a:pt x="0" y="33659"/>
                      <a:pt x="64749" y="44450"/>
                    </a:cubicBezTo>
                    <a:cubicBezTo>
                      <a:pt x="82145" y="18355"/>
                      <a:pt x="77449" y="33032"/>
                      <a:pt x="77449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20521" name="Group 824"/>
            <p:cNvGrpSpPr>
              <a:grpSpLocks/>
            </p:cNvGrpSpPr>
            <p:nvPr/>
          </p:nvGrpSpPr>
          <p:grpSpPr bwMode="auto">
            <a:xfrm>
              <a:off x="5559965" y="1988428"/>
              <a:ext cx="104468" cy="105526"/>
              <a:chOff x="14261548" y="22402800"/>
              <a:chExt cx="572052" cy="577850"/>
            </a:xfrm>
          </p:grpSpPr>
          <p:pic>
            <p:nvPicPr>
              <p:cNvPr id="439" name="Picture 2455" descr="C:\Documents and Settings\Chelsea\My Documents\research\Winter 2008\gordon conference\Au NP.JPG"/>
              <p:cNvPicPr>
                <a:picLocks noChangeAspect="1" noChangeArrowheads="1"/>
              </p:cNvPicPr>
              <p:nvPr/>
            </p:nvPicPr>
            <p:blipFill>
              <a:blip r:embed="rId5" cstate="screen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prstClr val="black"/>
                  <a:srgbClr val="D9C3A5">
                    <a:tint val="50000"/>
                    <a:satMod val="180000"/>
                  </a:srgb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25600" y="22479000"/>
                <a:ext cx="457200" cy="460040"/>
              </a:xfrm>
              <a:prstGeom prst="rect">
                <a:avLst/>
              </a:prstGeom>
              <a:noFill/>
              <a:scene3d>
                <a:camera prst="orthographicFront"/>
                <a:lightRig rig="contrasting" dir="t"/>
              </a:scene3d>
              <a:sp3d prstMaterial="powder">
                <a:extrusionClr>
                  <a:srgbClr val="FFC000"/>
                </a:extrusionClr>
                <a:contourClr>
                  <a:schemeClr val="bg1"/>
                </a:contourClr>
              </a:sp3d>
            </p:spPr>
          </p:pic>
          <p:sp>
            <p:nvSpPr>
              <p:cNvPr id="440" name="Freeform 423"/>
              <p:cNvSpPr/>
              <p:nvPr/>
            </p:nvSpPr>
            <p:spPr>
              <a:xfrm>
                <a:off x="14670512" y="22477573"/>
                <a:ext cx="111882" cy="61045"/>
              </a:xfrm>
              <a:custGeom>
                <a:avLst/>
                <a:gdLst>
                  <a:gd name="connsiteX0" fmla="*/ 0 w 38100"/>
                  <a:gd name="connsiteY0" fmla="*/ 44450 h 44450"/>
                  <a:gd name="connsiteX1" fmla="*/ 19050 w 38100"/>
                  <a:gd name="connsiteY1" fmla="*/ 31750 h 44450"/>
                  <a:gd name="connsiteX2" fmla="*/ 38100 w 38100"/>
                  <a:gd name="connsiteY2" fmla="*/ 0 h 44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" h="44450">
                    <a:moveTo>
                      <a:pt x="0" y="44450"/>
                    </a:moveTo>
                    <a:cubicBezTo>
                      <a:pt x="6350" y="40217"/>
                      <a:pt x="13654" y="37146"/>
                      <a:pt x="19050" y="31750"/>
                    </a:cubicBezTo>
                    <a:cubicBezTo>
                      <a:pt x="26713" y="24087"/>
                      <a:pt x="33089" y="10022"/>
                      <a:pt x="3810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41" name="Freeform 424"/>
              <p:cNvSpPr/>
              <p:nvPr/>
            </p:nvSpPr>
            <p:spPr>
              <a:xfrm>
                <a:off x="14548455" y="22406357"/>
                <a:ext cx="81371" cy="101742"/>
              </a:xfrm>
              <a:custGeom>
                <a:avLst/>
                <a:gdLst>
                  <a:gd name="connsiteX0" fmla="*/ 10160 w 22860"/>
                  <a:gd name="connsiteY0" fmla="*/ 57150 h 57150"/>
                  <a:gd name="connsiteX1" fmla="*/ 10160 w 22860"/>
                  <a:gd name="connsiteY1" fmla="*/ 19050 h 57150"/>
                  <a:gd name="connsiteX2" fmla="*/ 22860 w 22860"/>
                  <a:gd name="connsiteY2" fmla="*/ 0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" h="57150">
                    <a:moveTo>
                      <a:pt x="10160" y="57150"/>
                    </a:moveTo>
                    <a:cubicBezTo>
                      <a:pt x="3387" y="36830"/>
                      <a:pt x="0" y="39370"/>
                      <a:pt x="10160" y="19050"/>
                    </a:cubicBezTo>
                    <a:cubicBezTo>
                      <a:pt x="13573" y="12224"/>
                      <a:pt x="22860" y="0"/>
                      <a:pt x="2286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42" name="Freeform 425"/>
              <p:cNvSpPr/>
              <p:nvPr/>
            </p:nvSpPr>
            <p:spPr>
              <a:xfrm>
                <a:off x="14334853" y="22548796"/>
                <a:ext cx="71203" cy="30519"/>
              </a:xfrm>
              <a:custGeom>
                <a:avLst/>
                <a:gdLst>
                  <a:gd name="connsiteX0" fmla="*/ 69850 w 69850"/>
                  <a:gd name="connsiteY0" fmla="*/ 18332 h 24682"/>
                  <a:gd name="connsiteX1" fmla="*/ 50800 w 69850"/>
                  <a:gd name="connsiteY1" fmla="*/ 5632 h 24682"/>
                  <a:gd name="connsiteX2" fmla="*/ 12700 w 69850"/>
                  <a:gd name="connsiteY2" fmla="*/ 24682 h 24682"/>
                  <a:gd name="connsiteX3" fmla="*/ 0 w 69850"/>
                  <a:gd name="connsiteY3" fmla="*/ 11982 h 24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24682">
                    <a:moveTo>
                      <a:pt x="69850" y="18332"/>
                    </a:moveTo>
                    <a:cubicBezTo>
                      <a:pt x="63500" y="14099"/>
                      <a:pt x="58328" y="6887"/>
                      <a:pt x="50800" y="5632"/>
                    </a:cubicBezTo>
                    <a:cubicBezTo>
                      <a:pt x="17010" y="0"/>
                      <a:pt x="45871" y="24682"/>
                      <a:pt x="12700" y="24682"/>
                    </a:cubicBezTo>
                    <a:cubicBezTo>
                      <a:pt x="6713" y="24682"/>
                      <a:pt x="4233" y="16215"/>
                      <a:pt x="0" y="11982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43" name="Freeform 426"/>
              <p:cNvSpPr/>
              <p:nvPr/>
            </p:nvSpPr>
            <p:spPr>
              <a:xfrm>
                <a:off x="14406055" y="22457225"/>
                <a:ext cx="71197" cy="71223"/>
              </a:xfrm>
              <a:custGeom>
                <a:avLst/>
                <a:gdLst>
                  <a:gd name="connsiteX0" fmla="*/ 63500 w 63500"/>
                  <a:gd name="connsiteY0" fmla="*/ 71926 h 71926"/>
                  <a:gd name="connsiteX1" fmla="*/ 25400 w 63500"/>
                  <a:gd name="connsiteY1" fmla="*/ 52876 h 71926"/>
                  <a:gd name="connsiteX2" fmla="*/ 12700 w 63500"/>
                  <a:gd name="connsiteY2" fmla="*/ 33826 h 71926"/>
                  <a:gd name="connsiteX3" fmla="*/ 0 w 63500"/>
                  <a:gd name="connsiteY3" fmla="*/ 2076 h 71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500" h="71926">
                    <a:moveTo>
                      <a:pt x="63500" y="71926"/>
                    </a:moveTo>
                    <a:cubicBezTo>
                      <a:pt x="48006" y="66761"/>
                      <a:pt x="37710" y="65186"/>
                      <a:pt x="25400" y="52876"/>
                    </a:cubicBezTo>
                    <a:cubicBezTo>
                      <a:pt x="20004" y="47480"/>
                      <a:pt x="16933" y="40176"/>
                      <a:pt x="12700" y="33826"/>
                    </a:cubicBezTo>
                    <a:cubicBezTo>
                      <a:pt x="5935" y="0"/>
                      <a:pt x="17143" y="2076"/>
                      <a:pt x="0" y="207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44" name="Freeform 427"/>
              <p:cNvSpPr/>
              <p:nvPr/>
            </p:nvSpPr>
            <p:spPr>
              <a:xfrm>
                <a:off x="14741708" y="22609841"/>
                <a:ext cx="91546" cy="40697"/>
              </a:xfrm>
              <a:custGeom>
                <a:avLst/>
                <a:gdLst>
                  <a:gd name="connsiteX0" fmla="*/ 0 w 88900"/>
                  <a:gd name="connsiteY0" fmla="*/ 38769 h 38769"/>
                  <a:gd name="connsiteX1" fmla="*/ 25400 w 88900"/>
                  <a:gd name="connsiteY1" fmla="*/ 26069 h 38769"/>
                  <a:gd name="connsiteX2" fmla="*/ 44450 w 88900"/>
                  <a:gd name="connsiteY2" fmla="*/ 13369 h 38769"/>
                  <a:gd name="connsiteX3" fmla="*/ 88900 w 88900"/>
                  <a:gd name="connsiteY3" fmla="*/ 669 h 387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900" h="38769">
                    <a:moveTo>
                      <a:pt x="0" y="38769"/>
                    </a:moveTo>
                    <a:cubicBezTo>
                      <a:pt x="8467" y="34536"/>
                      <a:pt x="17181" y="30765"/>
                      <a:pt x="25400" y="26069"/>
                    </a:cubicBezTo>
                    <a:cubicBezTo>
                      <a:pt x="32026" y="22283"/>
                      <a:pt x="37476" y="16469"/>
                      <a:pt x="44450" y="13369"/>
                    </a:cubicBezTo>
                    <a:cubicBezTo>
                      <a:pt x="74531" y="0"/>
                      <a:pt x="70748" y="669"/>
                      <a:pt x="88900" y="669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45" name="Freeform 428"/>
              <p:cNvSpPr/>
              <p:nvPr/>
            </p:nvSpPr>
            <p:spPr>
              <a:xfrm>
                <a:off x="14660337" y="22854022"/>
                <a:ext cx="50860" cy="91565"/>
              </a:xfrm>
              <a:custGeom>
                <a:avLst/>
                <a:gdLst>
                  <a:gd name="connsiteX0" fmla="*/ 13536 w 45286"/>
                  <a:gd name="connsiteY0" fmla="*/ 0 h 97875"/>
                  <a:gd name="connsiteX1" fmla="*/ 19886 w 45286"/>
                  <a:gd name="connsiteY1" fmla="*/ 50800 h 97875"/>
                  <a:gd name="connsiteX2" fmla="*/ 38936 w 45286"/>
                  <a:gd name="connsiteY2" fmla="*/ 57150 h 97875"/>
                  <a:gd name="connsiteX3" fmla="*/ 32586 w 45286"/>
                  <a:gd name="connsiteY3" fmla="*/ 95250 h 97875"/>
                  <a:gd name="connsiteX4" fmla="*/ 45286 w 45286"/>
                  <a:gd name="connsiteY4" fmla="*/ 88900 h 97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286" h="97875">
                    <a:moveTo>
                      <a:pt x="13536" y="0"/>
                    </a:moveTo>
                    <a:cubicBezTo>
                      <a:pt x="6342" y="21583"/>
                      <a:pt x="0" y="26936"/>
                      <a:pt x="19886" y="50800"/>
                    </a:cubicBezTo>
                    <a:cubicBezTo>
                      <a:pt x="24171" y="55942"/>
                      <a:pt x="32586" y="55033"/>
                      <a:pt x="38936" y="57150"/>
                    </a:cubicBezTo>
                    <a:cubicBezTo>
                      <a:pt x="33284" y="65629"/>
                      <a:pt x="14385" y="83116"/>
                      <a:pt x="32586" y="95250"/>
                    </a:cubicBezTo>
                    <a:cubicBezTo>
                      <a:pt x="36524" y="97875"/>
                      <a:pt x="41053" y="91017"/>
                      <a:pt x="45286" y="889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46" name="Freeform 429"/>
              <p:cNvSpPr/>
              <p:nvPr/>
            </p:nvSpPr>
            <p:spPr>
              <a:xfrm>
                <a:off x="14711197" y="22803148"/>
                <a:ext cx="71197" cy="81394"/>
              </a:xfrm>
              <a:custGeom>
                <a:avLst/>
                <a:gdLst>
                  <a:gd name="connsiteX0" fmla="*/ 16592 w 71468"/>
                  <a:gd name="connsiteY0" fmla="*/ 0 h 84521"/>
                  <a:gd name="connsiteX1" fmla="*/ 3892 w 71468"/>
                  <a:gd name="connsiteY1" fmla="*/ 63500 h 84521"/>
                  <a:gd name="connsiteX2" fmla="*/ 22942 w 71468"/>
                  <a:gd name="connsiteY2" fmla="*/ 76200 h 84521"/>
                  <a:gd name="connsiteX3" fmla="*/ 29292 w 71468"/>
                  <a:gd name="connsiteY3" fmla="*/ 57150 h 84521"/>
                  <a:gd name="connsiteX4" fmla="*/ 61042 w 71468"/>
                  <a:gd name="connsiteY4" fmla="*/ 50800 h 845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468" h="84521">
                    <a:moveTo>
                      <a:pt x="16592" y="0"/>
                    </a:moveTo>
                    <a:cubicBezTo>
                      <a:pt x="10512" y="18239"/>
                      <a:pt x="0" y="45988"/>
                      <a:pt x="3892" y="63500"/>
                    </a:cubicBezTo>
                    <a:cubicBezTo>
                      <a:pt x="5548" y="70950"/>
                      <a:pt x="16592" y="71967"/>
                      <a:pt x="22942" y="76200"/>
                    </a:cubicBezTo>
                    <a:cubicBezTo>
                      <a:pt x="25059" y="69850"/>
                      <a:pt x="23077" y="59636"/>
                      <a:pt x="29292" y="57150"/>
                    </a:cubicBezTo>
                    <a:cubicBezTo>
                      <a:pt x="71468" y="40280"/>
                      <a:pt x="44181" y="84521"/>
                      <a:pt x="61042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47" name="Freeform 430"/>
              <p:cNvSpPr/>
              <p:nvPr/>
            </p:nvSpPr>
            <p:spPr>
              <a:xfrm>
                <a:off x="14741708" y="22762451"/>
                <a:ext cx="61028" cy="91571"/>
              </a:xfrm>
              <a:custGeom>
                <a:avLst/>
                <a:gdLst>
                  <a:gd name="connsiteX0" fmla="*/ 0 w 57150"/>
                  <a:gd name="connsiteY0" fmla="*/ 0 h 89852"/>
                  <a:gd name="connsiteX1" fmla="*/ 19050 w 57150"/>
                  <a:gd name="connsiteY1" fmla="*/ 12700 h 89852"/>
                  <a:gd name="connsiteX2" fmla="*/ 38100 w 57150"/>
                  <a:gd name="connsiteY2" fmla="*/ 19050 h 89852"/>
                  <a:gd name="connsiteX3" fmla="*/ 25400 w 57150"/>
                  <a:gd name="connsiteY3" fmla="*/ 38100 h 89852"/>
                  <a:gd name="connsiteX4" fmla="*/ 57150 w 57150"/>
                  <a:gd name="connsiteY4" fmla="*/ 63500 h 89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150" h="89852">
                    <a:moveTo>
                      <a:pt x="0" y="0"/>
                    </a:moveTo>
                    <a:cubicBezTo>
                      <a:pt x="6350" y="4233"/>
                      <a:pt x="12224" y="9287"/>
                      <a:pt x="19050" y="12700"/>
                    </a:cubicBezTo>
                    <a:cubicBezTo>
                      <a:pt x="25037" y="15693"/>
                      <a:pt x="36477" y="12556"/>
                      <a:pt x="38100" y="19050"/>
                    </a:cubicBezTo>
                    <a:cubicBezTo>
                      <a:pt x="39951" y="26454"/>
                      <a:pt x="29633" y="31750"/>
                      <a:pt x="25400" y="38100"/>
                    </a:cubicBezTo>
                    <a:cubicBezTo>
                      <a:pt x="53425" y="80138"/>
                      <a:pt x="43974" y="89852"/>
                      <a:pt x="57150" y="635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48" name="Freeform 431"/>
              <p:cNvSpPr/>
              <p:nvPr/>
            </p:nvSpPr>
            <p:spPr>
              <a:xfrm>
                <a:off x="14762051" y="22701406"/>
                <a:ext cx="61028" cy="40697"/>
              </a:xfrm>
              <a:custGeom>
                <a:avLst/>
                <a:gdLst>
                  <a:gd name="connsiteX0" fmla="*/ 0 w 63500"/>
                  <a:gd name="connsiteY0" fmla="*/ 1761 h 39861"/>
                  <a:gd name="connsiteX1" fmla="*/ 12700 w 63500"/>
                  <a:gd name="connsiteY1" fmla="*/ 33511 h 39861"/>
                  <a:gd name="connsiteX2" fmla="*/ 19050 w 63500"/>
                  <a:gd name="connsiteY2" fmla="*/ 14461 h 39861"/>
                  <a:gd name="connsiteX3" fmla="*/ 38100 w 63500"/>
                  <a:gd name="connsiteY3" fmla="*/ 39861 h 39861"/>
                  <a:gd name="connsiteX4" fmla="*/ 50800 w 63500"/>
                  <a:gd name="connsiteY4" fmla="*/ 20811 h 39861"/>
                  <a:gd name="connsiteX5" fmla="*/ 57150 w 63500"/>
                  <a:gd name="connsiteY5" fmla="*/ 1761 h 39861"/>
                  <a:gd name="connsiteX6" fmla="*/ 63500 w 63500"/>
                  <a:gd name="connsiteY6" fmla="*/ 1761 h 398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3500" h="39861">
                    <a:moveTo>
                      <a:pt x="0" y="1761"/>
                    </a:moveTo>
                    <a:cubicBezTo>
                      <a:pt x="4233" y="12344"/>
                      <a:pt x="3216" y="27188"/>
                      <a:pt x="12700" y="33511"/>
                    </a:cubicBezTo>
                    <a:cubicBezTo>
                      <a:pt x="18269" y="37224"/>
                      <a:pt x="12556" y="12838"/>
                      <a:pt x="19050" y="14461"/>
                    </a:cubicBezTo>
                    <a:cubicBezTo>
                      <a:pt x="29317" y="17028"/>
                      <a:pt x="31750" y="31394"/>
                      <a:pt x="38100" y="39861"/>
                    </a:cubicBezTo>
                    <a:cubicBezTo>
                      <a:pt x="42333" y="33511"/>
                      <a:pt x="47387" y="27637"/>
                      <a:pt x="50800" y="20811"/>
                    </a:cubicBezTo>
                    <a:cubicBezTo>
                      <a:pt x="53793" y="14824"/>
                      <a:pt x="53437" y="7330"/>
                      <a:pt x="57150" y="1761"/>
                    </a:cubicBezTo>
                    <a:cubicBezTo>
                      <a:pt x="58324" y="0"/>
                      <a:pt x="61383" y="1761"/>
                      <a:pt x="63500" y="176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49" name="Freeform 432"/>
              <p:cNvSpPr/>
              <p:nvPr/>
            </p:nvSpPr>
            <p:spPr>
              <a:xfrm>
                <a:off x="14711197" y="22558967"/>
                <a:ext cx="71197" cy="71223"/>
              </a:xfrm>
              <a:custGeom>
                <a:avLst/>
                <a:gdLst>
                  <a:gd name="connsiteX0" fmla="*/ 3515 w 73365"/>
                  <a:gd name="connsiteY0" fmla="*/ 31750 h 76964"/>
                  <a:gd name="connsiteX1" fmla="*/ 16215 w 73365"/>
                  <a:gd name="connsiteY1" fmla="*/ 6350 h 76964"/>
                  <a:gd name="connsiteX2" fmla="*/ 35265 w 73365"/>
                  <a:gd name="connsiteY2" fmla="*/ 12700 h 76964"/>
                  <a:gd name="connsiteX3" fmla="*/ 60665 w 73365"/>
                  <a:gd name="connsiteY3" fmla="*/ 19050 h 76964"/>
                  <a:gd name="connsiteX4" fmla="*/ 73365 w 73365"/>
                  <a:gd name="connsiteY4" fmla="*/ 0 h 76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365" h="76964">
                    <a:moveTo>
                      <a:pt x="3515" y="31750"/>
                    </a:moveTo>
                    <a:cubicBezTo>
                      <a:pt x="18586" y="76964"/>
                      <a:pt x="0" y="30672"/>
                      <a:pt x="16215" y="6350"/>
                    </a:cubicBezTo>
                    <a:cubicBezTo>
                      <a:pt x="19928" y="781"/>
                      <a:pt x="28829" y="10861"/>
                      <a:pt x="35265" y="12700"/>
                    </a:cubicBezTo>
                    <a:cubicBezTo>
                      <a:pt x="43656" y="15098"/>
                      <a:pt x="52198" y="16933"/>
                      <a:pt x="60665" y="19050"/>
                    </a:cubicBezTo>
                    <a:lnTo>
                      <a:pt x="73365" y="0"/>
                    </a:ln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50" name="Freeform 433"/>
              <p:cNvSpPr/>
              <p:nvPr/>
            </p:nvSpPr>
            <p:spPr>
              <a:xfrm>
                <a:off x="14263656" y="22599664"/>
                <a:ext cx="91539" cy="71223"/>
              </a:xfrm>
              <a:custGeom>
                <a:avLst/>
                <a:gdLst>
                  <a:gd name="connsiteX0" fmla="*/ 89452 w 89452"/>
                  <a:gd name="connsiteY0" fmla="*/ 45701 h 73177"/>
                  <a:gd name="connsiteX1" fmla="*/ 13252 w 89452"/>
                  <a:gd name="connsiteY1" fmla="*/ 1251 h 73177"/>
                  <a:gd name="connsiteX2" fmla="*/ 25952 w 89452"/>
                  <a:gd name="connsiteY2" fmla="*/ 39351 h 73177"/>
                  <a:gd name="connsiteX3" fmla="*/ 38652 w 89452"/>
                  <a:gd name="connsiteY3" fmla="*/ 71101 h 73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452" h="73177">
                    <a:moveTo>
                      <a:pt x="89452" y="45701"/>
                    </a:moveTo>
                    <a:cubicBezTo>
                      <a:pt x="71552" y="33768"/>
                      <a:pt x="22012" y="0"/>
                      <a:pt x="13252" y="1251"/>
                    </a:cubicBezTo>
                    <a:cubicBezTo>
                      <a:pt x="0" y="3144"/>
                      <a:pt x="21719" y="26651"/>
                      <a:pt x="25952" y="39351"/>
                    </a:cubicBezTo>
                    <a:cubicBezTo>
                      <a:pt x="37227" y="73177"/>
                      <a:pt x="20625" y="71101"/>
                      <a:pt x="38652" y="7110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51" name="Freeform 434"/>
              <p:cNvSpPr/>
              <p:nvPr/>
            </p:nvSpPr>
            <p:spPr>
              <a:xfrm>
                <a:off x="14283999" y="22681057"/>
                <a:ext cx="81371" cy="40697"/>
              </a:xfrm>
              <a:custGeom>
                <a:avLst/>
                <a:gdLst>
                  <a:gd name="connsiteX0" fmla="*/ 68784 w 78861"/>
                  <a:gd name="connsiteY0" fmla="*/ 30876 h 49926"/>
                  <a:gd name="connsiteX1" fmla="*/ 24334 w 78861"/>
                  <a:gd name="connsiteY1" fmla="*/ 24526 h 49926"/>
                  <a:gd name="connsiteX2" fmla="*/ 24334 w 78861"/>
                  <a:gd name="connsiteY2" fmla="*/ 18176 h 49926"/>
                  <a:gd name="connsiteX3" fmla="*/ 5284 w 78861"/>
                  <a:gd name="connsiteY3" fmla="*/ 49926 h 49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861" h="49926">
                    <a:moveTo>
                      <a:pt x="68784" y="30876"/>
                    </a:moveTo>
                    <a:cubicBezTo>
                      <a:pt x="53967" y="28759"/>
                      <a:pt x="36308" y="33506"/>
                      <a:pt x="24334" y="24526"/>
                    </a:cubicBezTo>
                    <a:cubicBezTo>
                      <a:pt x="16759" y="18845"/>
                      <a:pt x="78861" y="0"/>
                      <a:pt x="24334" y="18176"/>
                    </a:cubicBezTo>
                    <a:cubicBezTo>
                      <a:pt x="0" y="34398"/>
                      <a:pt x="5284" y="23244"/>
                      <a:pt x="5284" y="4992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52" name="Freeform 435"/>
              <p:cNvSpPr/>
              <p:nvPr/>
            </p:nvSpPr>
            <p:spPr>
              <a:xfrm>
                <a:off x="14283999" y="22742103"/>
                <a:ext cx="71197" cy="50874"/>
              </a:xfrm>
              <a:custGeom>
                <a:avLst/>
                <a:gdLst>
                  <a:gd name="connsiteX0" fmla="*/ 69850 w 69850"/>
                  <a:gd name="connsiteY0" fmla="*/ 25400 h 58432"/>
                  <a:gd name="connsiteX1" fmla="*/ 63500 w 69850"/>
                  <a:gd name="connsiteY1" fmla="*/ 44450 h 58432"/>
                  <a:gd name="connsiteX2" fmla="*/ 19050 w 69850"/>
                  <a:gd name="connsiteY2" fmla="*/ 0 h 58432"/>
                  <a:gd name="connsiteX3" fmla="*/ 0 w 69850"/>
                  <a:gd name="connsiteY3" fmla="*/ 44450 h 58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58432">
                    <a:moveTo>
                      <a:pt x="69850" y="25400"/>
                    </a:moveTo>
                    <a:cubicBezTo>
                      <a:pt x="67733" y="31750"/>
                      <a:pt x="69487" y="47443"/>
                      <a:pt x="63500" y="44450"/>
                    </a:cubicBezTo>
                    <a:cubicBezTo>
                      <a:pt x="44758" y="35079"/>
                      <a:pt x="19050" y="0"/>
                      <a:pt x="19050" y="0"/>
                    </a:cubicBezTo>
                    <a:cubicBezTo>
                      <a:pt x="12113" y="55496"/>
                      <a:pt x="27964" y="58432"/>
                      <a:pt x="0" y="444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53" name="Freeform 436"/>
              <p:cNvSpPr/>
              <p:nvPr/>
            </p:nvSpPr>
            <p:spPr>
              <a:xfrm>
                <a:off x="14294167" y="22833674"/>
                <a:ext cx="111889" cy="81394"/>
              </a:xfrm>
              <a:custGeom>
                <a:avLst/>
                <a:gdLst>
                  <a:gd name="connsiteX0" fmla="*/ 114300 w 114300"/>
                  <a:gd name="connsiteY0" fmla="*/ 0 h 82550"/>
                  <a:gd name="connsiteX1" fmla="*/ 76200 w 114300"/>
                  <a:gd name="connsiteY1" fmla="*/ 44450 h 82550"/>
                  <a:gd name="connsiteX2" fmla="*/ 44450 w 114300"/>
                  <a:gd name="connsiteY2" fmla="*/ 50800 h 82550"/>
                  <a:gd name="connsiteX3" fmla="*/ 19050 w 114300"/>
                  <a:gd name="connsiteY3" fmla="*/ 76200 h 82550"/>
                  <a:gd name="connsiteX4" fmla="*/ 0 w 114300"/>
                  <a:gd name="connsiteY4" fmla="*/ 82550 h 82550"/>
                  <a:gd name="connsiteX5" fmla="*/ 19050 w 114300"/>
                  <a:gd name="connsiteY5" fmla="*/ 69850 h 82550"/>
                  <a:gd name="connsiteX6" fmla="*/ 38100 w 114300"/>
                  <a:gd name="connsiteY6" fmla="*/ 63500 h 82550"/>
                  <a:gd name="connsiteX7" fmla="*/ 44450 w 114300"/>
                  <a:gd name="connsiteY7" fmla="*/ 38100 h 82550"/>
                  <a:gd name="connsiteX8" fmla="*/ 44450 w 114300"/>
                  <a:gd name="connsiteY8" fmla="*/ 635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" h="82550">
                    <a:moveTo>
                      <a:pt x="114300" y="0"/>
                    </a:moveTo>
                    <a:cubicBezTo>
                      <a:pt x="56674" y="28813"/>
                      <a:pt x="52998" y="9648"/>
                      <a:pt x="76200" y="44450"/>
                    </a:cubicBezTo>
                    <a:cubicBezTo>
                      <a:pt x="65617" y="46567"/>
                      <a:pt x="53885" y="45558"/>
                      <a:pt x="44450" y="50800"/>
                    </a:cubicBezTo>
                    <a:cubicBezTo>
                      <a:pt x="33983" y="56615"/>
                      <a:pt x="28793" y="69240"/>
                      <a:pt x="19050" y="76200"/>
                    </a:cubicBezTo>
                    <a:cubicBezTo>
                      <a:pt x="13603" y="80091"/>
                      <a:pt x="6350" y="80433"/>
                      <a:pt x="0" y="82550"/>
                    </a:cubicBezTo>
                    <a:cubicBezTo>
                      <a:pt x="6350" y="78317"/>
                      <a:pt x="12224" y="73263"/>
                      <a:pt x="19050" y="69850"/>
                    </a:cubicBezTo>
                    <a:cubicBezTo>
                      <a:pt x="25037" y="66857"/>
                      <a:pt x="33919" y="68727"/>
                      <a:pt x="38100" y="63500"/>
                    </a:cubicBezTo>
                    <a:cubicBezTo>
                      <a:pt x="43552" y="56685"/>
                      <a:pt x="42333" y="46567"/>
                      <a:pt x="44450" y="38100"/>
                    </a:cubicBezTo>
                    <a:cubicBezTo>
                      <a:pt x="36603" y="14560"/>
                      <a:pt x="35107" y="25037"/>
                      <a:pt x="44450" y="63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54" name="Freeform 437"/>
              <p:cNvSpPr/>
              <p:nvPr/>
            </p:nvSpPr>
            <p:spPr>
              <a:xfrm>
                <a:off x="14395881" y="22874370"/>
                <a:ext cx="40686" cy="61045"/>
              </a:xfrm>
              <a:custGeom>
                <a:avLst/>
                <a:gdLst>
                  <a:gd name="connsiteX0" fmla="*/ 50437 w 50437"/>
                  <a:gd name="connsiteY0" fmla="*/ 0 h 67990"/>
                  <a:gd name="connsiteX1" fmla="*/ 31387 w 50437"/>
                  <a:gd name="connsiteY1" fmla="*/ 19050 h 67990"/>
                  <a:gd name="connsiteX2" fmla="*/ 44087 w 50437"/>
                  <a:gd name="connsiteY2" fmla="*/ 38100 h 67990"/>
                  <a:gd name="connsiteX3" fmla="*/ 12337 w 50437"/>
                  <a:gd name="connsiteY3" fmla="*/ 44450 h 67990"/>
                  <a:gd name="connsiteX4" fmla="*/ 18687 w 50437"/>
                  <a:gd name="connsiteY4" fmla="*/ 57150 h 67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437" h="67990">
                    <a:moveTo>
                      <a:pt x="50437" y="0"/>
                    </a:moveTo>
                    <a:cubicBezTo>
                      <a:pt x="44087" y="6350"/>
                      <a:pt x="32863" y="10192"/>
                      <a:pt x="31387" y="19050"/>
                    </a:cubicBezTo>
                    <a:cubicBezTo>
                      <a:pt x="30132" y="26578"/>
                      <a:pt x="48666" y="31995"/>
                      <a:pt x="44087" y="38100"/>
                    </a:cubicBezTo>
                    <a:cubicBezTo>
                      <a:pt x="37611" y="46734"/>
                      <a:pt x="22920" y="42333"/>
                      <a:pt x="12337" y="44450"/>
                    </a:cubicBezTo>
                    <a:cubicBezTo>
                      <a:pt x="4490" y="67990"/>
                      <a:pt x="0" y="66493"/>
                      <a:pt x="18687" y="571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55" name="Freeform 438"/>
              <p:cNvSpPr/>
              <p:nvPr/>
            </p:nvSpPr>
            <p:spPr>
              <a:xfrm>
                <a:off x="14507769" y="22904890"/>
                <a:ext cx="30511" cy="50874"/>
              </a:xfrm>
              <a:custGeom>
                <a:avLst/>
                <a:gdLst>
                  <a:gd name="connsiteX0" fmla="*/ 0 w 38100"/>
                  <a:gd name="connsiteY0" fmla="*/ 0 h 50800"/>
                  <a:gd name="connsiteX1" fmla="*/ 38100 w 38100"/>
                  <a:gd name="connsiteY1" fmla="*/ 19050 h 50800"/>
                  <a:gd name="connsiteX2" fmla="*/ 19050 w 38100"/>
                  <a:gd name="connsiteY2" fmla="*/ 25400 h 50800"/>
                  <a:gd name="connsiteX3" fmla="*/ 19050 w 38100"/>
                  <a:gd name="connsiteY3" fmla="*/ 50800 h 50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50800">
                    <a:moveTo>
                      <a:pt x="0" y="0"/>
                    </a:moveTo>
                    <a:cubicBezTo>
                      <a:pt x="4698" y="1566"/>
                      <a:pt x="38100" y="10844"/>
                      <a:pt x="38100" y="19050"/>
                    </a:cubicBezTo>
                    <a:cubicBezTo>
                      <a:pt x="38100" y="25743"/>
                      <a:pt x="25400" y="23283"/>
                      <a:pt x="19050" y="25400"/>
                    </a:cubicBezTo>
                    <a:cubicBezTo>
                      <a:pt x="11753" y="47290"/>
                      <a:pt x="7967" y="39717"/>
                      <a:pt x="19050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56" name="Freeform 439"/>
              <p:cNvSpPr/>
              <p:nvPr/>
            </p:nvSpPr>
            <p:spPr>
              <a:xfrm>
                <a:off x="14599309" y="22894719"/>
                <a:ext cx="71203" cy="81394"/>
              </a:xfrm>
              <a:custGeom>
                <a:avLst/>
                <a:gdLst>
                  <a:gd name="connsiteX0" fmla="*/ 0 w 76200"/>
                  <a:gd name="connsiteY0" fmla="*/ 0 h 82550"/>
                  <a:gd name="connsiteX1" fmla="*/ 6350 w 76200"/>
                  <a:gd name="connsiteY1" fmla="*/ 57150 h 82550"/>
                  <a:gd name="connsiteX2" fmla="*/ 57150 w 76200"/>
                  <a:gd name="connsiteY2" fmla="*/ 82550 h 82550"/>
                  <a:gd name="connsiteX3" fmla="*/ 76200 w 76200"/>
                  <a:gd name="connsiteY3" fmla="*/ 7620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200" h="82550">
                    <a:moveTo>
                      <a:pt x="0" y="0"/>
                    </a:moveTo>
                    <a:cubicBezTo>
                      <a:pt x="14817" y="44450"/>
                      <a:pt x="16933" y="25400"/>
                      <a:pt x="6350" y="57150"/>
                    </a:cubicBezTo>
                    <a:cubicBezTo>
                      <a:pt x="26283" y="77083"/>
                      <a:pt x="24705" y="82550"/>
                      <a:pt x="57150" y="82550"/>
                    </a:cubicBezTo>
                    <a:cubicBezTo>
                      <a:pt x="63843" y="82550"/>
                      <a:pt x="76200" y="76200"/>
                      <a:pt x="76200" y="762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57" name="Freeform 440"/>
              <p:cNvSpPr/>
              <p:nvPr/>
            </p:nvSpPr>
            <p:spPr>
              <a:xfrm>
                <a:off x="14497595" y="22447054"/>
                <a:ext cx="30517" cy="61045"/>
              </a:xfrm>
              <a:custGeom>
                <a:avLst/>
                <a:gdLst>
                  <a:gd name="connsiteX0" fmla="*/ 7450 w 26500"/>
                  <a:gd name="connsiteY0" fmla="*/ 65393 h 65393"/>
                  <a:gd name="connsiteX1" fmla="*/ 1100 w 26500"/>
                  <a:gd name="connsiteY1" fmla="*/ 46343 h 65393"/>
                  <a:gd name="connsiteX2" fmla="*/ 13800 w 26500"/>
                  <a:gd name="connsiteY2" fmla="*/ 27293 h 65393"/>
                  <a:gd name="connsiteX3" fmla="*/ 20150 w 26500"/>
                  <a:gd name="connsiteY3" fmla="*/ 1893 h 65393"/>
                  <a:gd name="connsiteX4" fmla="*/ 26500 w 26500"/>
                  <a:gd name="connsiteY4" fmla="*/ 1893 h 65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500" h="65393">
                    <a:moveTo>
                      <a:pt x="7450" y="65393"/>
                    </a:moveTo>
                    <a:cubicBezTo>
                      <a:pt x="5333" y="59043"/>
                      <a:pt x="0" y="52945"/>
                      <a:pt x="1100" y="46343"/>
                    </a:cubicBezTo>
                    <a:cubicBezTo>
                      <a:pt x="2355" y="38815"/>
                      <a:pt x="10794" y="34308"/>
                      <a:pt x="13800" y="27293"/>
                    </a:cubicBezTo>
                    <a:cubicBezTo>
                      <a:pt x="17238" y="19271"/>
                      <a:pt x="16247" y="9699"/>
                      <a:pt x="20150" y="1893"/>
                    </a:cubicBezTo>
                    <a:cubicBezTo>
                      <a:pt x="21097" y="0"/>
                      <a:pt x="24383" y="1893"/>
                      <a:pt x="26500" y="1893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58" name="Freeform 441"/>
              <p:cNvSpPr/>
              <p:nvPr/>
            </p:nvSpPr>
            <p:spPr>
              <a:xfrm>
                <a:off x="14599309" y="22436876"/>
                <a:ext cx="91546" cy="71223"/>
              </a:xfrm>
              <a:custGeom>
                <a:avLst/>
                <a:gdLst>
                  <a:gd name="connsiteX0" fmla="*/ 26649 w 82145"/>
                  <a:gd name="connsiteY0" fmla="*/ 76200 h 76200"/>
                  <a:gd name="connsiteX1" fmla="*/ 32999 w 82145"/>
                  <a:gd name="connsiteY1" fmla="*/ 57150 h 76200"/>
                  <a:gd name="connsiteX2" fmla="*/ 64749 w 82145"/>
                  <a:gd name="connsiteY2" fmla="*/ 44450 h 76200"/>
                  <a:gd name="connsiteX3" fmla="*/ 77449 w 82145"/>
                  <a:gd name="connsiteY3" fmla="*/ 0 h 76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145" h="76200">
                    <a:moveTo>
                      <a:pt x="26649" y="76200"/>
                    </a:moveTo>
                    <a:cubicBezTo>
                      <a:pt x="28766" y="69850"/>
                      <a:pt x="32999" y="63843"/>
                      <a:pt x="32999" y="57150"/>
                    </a:cubicBezTo>
                    <a:cubicBezTo>
                      <a:pt x="32999" y="27622"/>
                      <a:pt x="0" y="33659"/>
                      <a:pt x="64749" y="44450"/>
                    </a:cubicBezTo>
                    <a:cubicBezTo>
                      <a:pt x="82145" y="18355"/>
                      <a:pt x="77449" y="33032"/>
                      <a:pt x="77449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20522" name="Group 845"/>
            <p:cNvGrpSpPr>
              <a:grpSpLocks/>
            </p:cNvGrpSpPr>
            <p:nvPr/>
          </p:nvGrpSpPr>
          <p:grpSpPr bwMode="auto">
            <a:xfrm>
              <a:off x="5079414" y="2030215"/>
              <a:ext cx="104468" cy="105526"/>
              <a:chOff x="14261548" y="22402800"/>
              <a:chExt cx="572052" cy="577850"/>
            </a:xfrm>
          </p:grpSpPr>
          <p:pic>
            <p:nvPicPr>
              <p:cNvPr id="419" name="Picture 2455" descr="C:\Documents and Settings\Chelsea\My Documents\research\Winter 2008\gordon conference\Au NP.JPG"/>
              <p:cNvPicPr>
                <a:picLocks noChangeAspect="1" noChangeArrowheads="1"/>
              </p:cNvPicPr>
              <p:nvPr/>
            </p:nvPicPr>
            <p:blipFill>
              <a:blip r:embed="rId5" cstate="screen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prstClr val="black"/>
                  <a:srgbClr val="D9C3A5">
                    <a:tint val="50000"/>
                    <a:satMod val="180000"/>
                  </a:srgb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25600" y="22479000"/>
                <a:ext cx="457200" cy="460040"/>
              </a:xfrm>
              <a:prstGeom prst="rect">
                <a:avLst/>
              </a:prstGeom>
              <a:noFill/>
              <a:scene3d>
                <a:camera prst="orthographicFront"/>
                <a:lightRig rig="contrasting" dir="t"/>
              </a:scene3d>
              <a:sp3d prstMaterial="powder">
                <a:extrusionClr>
                  <a:srgbClr val="FFC000"/>
                </a:extrusionClr>
                <a:contourClr>
                  <a:schemeClr val="bg1"/>
                </a:contourClr>
              </a:sp3d>
            </p:spPr>
          </p:pic>
          <p:sp>
            <p:nvSpPr>
              <p:cNvPr id="420" name="Freeform 403"/>
              <p:cNvSpPr/>
              <p:nvPr/>
            </p:nvSpPr>
            <p:spPr>
              <a:xfrm>
                <a:off x="14667558" y="22482764"/>
                <a:ext cx="111889" cy="50868"/>
              </a:xfrm>
              <a:custGeom>
                <a:avLst/>
                <a:gdLst>
                  <a:gd name="connsiteX0" fmla="*/ 0 w 38100"/>
                  <a:gd name="connsiteY0" fmla="*/ 44450 h 44450"/>
                  <a:gd name="connsiteX1" fmla="*/ 19050 w 38100"/>
                  <a:gd name="connsiteY1" fmla="*/ 31750 h 44450"/>
                  <a:gd name="connsiteX2" fmla="*/ 38100 w 38100"/>
                  <a:gd name="connsiteY2" fmla="*/ 0 h 44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" h="44450">
                    <a:moveTo>
                      <a:pt x="0" y="44450"/>
                    </a:moveTo>
                    <a:cubicBezTo>
                      <a:pt x="6350" y="40217"/>
                      <a:pt x="13654" y="37146"/>
                      <a:pt x="19050" y="31750"/>
                    </a:cubicBezTo>
                    <a:cubicBezTo>
                      <a:pt x="26713" y="24087"/>
                      <a:pt x="33089" y="10022"/>
                      <a:pt x="3810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21" name="Freeform 404"/>
              <p:cNvSpPr/>
              <p:nvPr/>
            </p:nvSpPr>
            <p:spPr>
              <a:xfrm>
                <a:off x="14545501" y="22401371"/>
                <a:ext cx="81371" cy="101742"/>
              </a:xfrm>
              <a:custGeom>
                <a:avLst/>
                <a:gdLst>
                  <a:gd name="connsiteX0" fmla="*/ 10160 w 22860"/>
                  <a:gd name="connsiteY0" fmla="*/ 57150 h 57150"/>
                  <a:gd name="connsiteX1" fmla="*/ 10160 w 22860"/>
                  <a:gd name="connsiteY1" fmla="*/ 19050 h 57150"/>
                  <a:gd name="connsiteX2" fmla="*/ 22860 w 22860"/>
                  <a:gd name="connsiteY2" fmla="*/ 0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" h="57150">
                    <a:moveTo>
                      <a:pt x="10160" y="57150"/>
                    </a:moveTo>
                    <a:cubicBezTo>
                      <a:pt x="3387" y="36830"/>
                      <a:pt x="0" y="39370"/>
                      <a:pt x="10160" y="19050"/>
                    </a:cubicBezTo>
                    <a:cubicBezTo>
                      <a:pt x="13573" y="12224"/>
                      <a:pt x="22860" y="0"/>
                      <a:pt x="2286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22" name="Freeform 405"/>
              <p:cNvSpPr/>
              <p:nvPr/>
            </p:nvSpPr>
            <p:spPr>
              <a:xfrm>
                <a:off x="14331905" y="22543810"/>
                <a:ext cx="71197" cy="30519"/>
              </a:xfrm>
              <a:custGeom>
                <a:avLst/>
                <a:gdLst>
                  <a:gd name="connsiteX0" fmla="*/ 69850 w 69850"/>
                  <a:gd name="connsiteY0" fmla="*/ 18332 h 24682"/>
                  <a:gd name="connsiteX1" fmla="*/ 50800 w 69850"/>
                  <a:gd name="connsiteY1" fmla="*/ 5632 h 24682"/>
                  <a:gd name="connsiteX2" fmla="*/ 12700 w 69850"/>
                  <a:gd name="connsiteY2" fmla="*/ 24682 h 24682"/>
                  <a:gd name="connsiteX3" fmla="*/ 0 w 69850"/>
                  <a:gd name="connsiteY3" fmla="*/ 11982 h 24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24682">
                    <a:moveTo>
                      <a:pt x="69850" y="18332"/>
                    </a:moveTo>
                    <a:cubicBezTo>
                      <a:pt x="63500" y="14099"/>
                      <a:pt x="58328" y="6887"/>
                      <a:pt x="50800" y="5632"/>
                    </a:cubicBezTo>
                    <a:cubicBezTo>
                      <a:pt x="17010" y="0"/>
                      <a:pt x="45871" y="24682"/>
                      <a:pt x="12700" y="24682"/>
                    </a:cubicBezTo>
                    <a:cubicBezTo>
                      <a:pt x="6713" y="24682"/>
                      <a:pt x="4233" y="16215"/>
                      <a:pt x="0" y="11982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23" name="Freeform 406"/>
              <p:cNvSpPr/>
              <p:nvPr/>
            </p:nvSpPr>
            <p:spPr>
              <a:xfrm>
                <a:off x="14403102" y="22452239"/>
                <a:ext cx="71203" cy="71223"/>
              </a:xfrm>
              <a:custGeom>
                <a:avLst/>
                <a:gdLst>
                  <a:gd name="connsiteX0" fmla="*/ 63500 w 63500"/>
                  <a:gd name="connsiteY0" fmla="*/ 71926 h 71926"/>
                  <a:gd name="connsiteX1" fmla="*/ 25400 w 63500"/>
                  <a:gd name="connsiteY1" fmla="*/ 52876 h 71926"/>
                  <a:gd name="connsiteX2" fmla="*/ 12700 w 63500"/>
                  <a:gd name="connsiteY2" fmla="*/ 33826 h 71926"/>
                  <a:gd name="connsiteX3" fmla="*/ 0 w 63500"/>
                  <a:gd name="connsiteY3" fmla="*/ 2076 h 71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500" h="71926">
                    <a:moveTo>
                      <a:pt x="63500" y="71926"/>
                    </a:moveTo>
                    <a:cubicBezTo>
                      <a:pt x="48006" y="66761"/>
                      <a:pt x="37710" y="65186"/>
                      <a:pt x="25400" y="52876"/>
                    </a:cubicBezTo>
                    <a:cubicBezTo>
                      <a:pt x="20004" y="47480"/>
                      <a:pt x="16933" y="40176"/>
                      <a:pt x="12700" y="33826"/>
                    </a:cubicBezTo>
                    <a:cubicBezTo>
                      <a:pt x="5935" y="0"/>
                      <a:pt x="17143" y="2076"/>
                      <a:pt x="0" y="207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24" name="Freeform 407"/>
              <p:cNvSpPr/>
              <p:nvPr/>
            </p:nvSpPr>
            <p:spPr>
              <a:xfrm>
                <a:off x="14738761" y="22615026"/>
                <a:ext cx="91539" cy="30526"/>
              </a:xfrm>
              <a:custGeom>
                <a:avLst/>
                <a:gdLst>
                  <a:gd name="connsiteX0" fmla="*/ 0 w 88900"/>
                  <a:gd name="connsiteY0" fmla="*/ 38769 h 38769"/>
                  <a:gd name="connsiteX1" fmla="*/ 25400 w 88900"/>
                  <a:gd name="connsiteY1" fmla="*/ 26069 h 38769"/>
                  <a:gd name="connsiteX2" fmla="*/ 44450 w 88900"/>
                  <a:gd name="connsiteY2" fmla="*/ 13369 h 38769"/>
                  <a:gd name="connsiteX3" fmla="*/ 88900 w 88900"/>
                  <a:gd name="connsiteY3" fmla="*/ 669 h 387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900" h="38769">
                    <a:moveTo>
                      <a:pt x="0" y="38769"/>
                    </a:moveTo>
                    <a:cubicBezTo>
                      <a:pt x="8467" y="34536"/>
                      <a:pt x="17181" y="30765"/>
                      <a:pt x="25400" y="26069"/>
                    </a:cubicBezTo>
                    <a:cubicBezTo>
                      <a:pt x="32026" y="22283"/>
                      <a:pt x="37476" y="16469"/>
                      <a:pt x="44450" y="13369"/>
                    </a:cubicBezTo>
                    <a:cubicBezTo>
                      <a:pt x="74531" y="0"/>
                      <a:pt x="70748" y="669"/>
                      <a:pt x="88900" y="669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25" name="Freeform 408"/>
              <p:cNvSpPr/>
              <p:nvPr/>
            </p:nvSpPr>
            <p:spPr>
              <a:xfrm>
                <a:off x="14657390" y="22849036"/>
                <a:ext cx="50854" cy="101742"/>
              </a:xfrm>
              <a:custGeom>
                <a:avLst/>
                <a:gdLst>
                  <a:gd name="connsiteX0" fmla="*/ 13536 w 45286"/>
                  <a:gd name="connsiteY0" fmla="*/ 0 h 97875"/>
                  <a:gd name="connsiteX1" fmla="*/ 19886 w 45286"/>
                  <a:gd name="connsiteY1" fmla="*/ 50800 h 97875"/>
                  <a:gd name="connsiteX2" fmla="*/ 38936 w 45286"/>
                  <a:gd name="connsiteY2" fmla="*/ 57150 h 97875"/>
                  <a:gd name="connsiteX3" fmla="*/ 32586 w 45286"/>
                  <a:gd name="connsiteY3" fmla="*/ 95250 h 97875"/>
                  <a:gd name="connsiteX4" fmla="*/ 45286 w 45286"/>
                  <a:gd name="connsiteY4" fmla="*/ 88900 h 97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286" h="97875">
                    <a:moveTo>
                      <a:pt x="13536" y="0"/>
                    </a:moveTo>
                    <a:cubicBezTo>
                      <a:pt x="6342" y="21583"/>
                      <a:pt x="0" y="26936"/>
                      <a:pt x="19886" y="50800"/>
                    </a:cubicBezTo>
                    <a:cubicBezTo>
                      <a:pt x="24171" y="55942"/>
                      <a:pt x="32586" y="55033"/>
                      <a:pt x="38936" y="57150"/>
                    </a:cubicBezTo>
                    <a:cubicBezTo>
                      <a:pt x="33284" y="65629"/>
                      <a:pt x="14385" y="83116"/>
                      <a:pt x="32586" y="95250"/>
                    </a:cubicBezTo>
                    <a:cubicBezTo>
                      <a:pt x="36524" y="97875"/>
                      <a:pt x="41053" y="91017"/>
                      <a:pt x="45286" y="889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26" name="Freeform 409"/>
              <p:cNvSpPr/>
              <p:nvPr/>
            </p:nvSpPr>
            <p:spPr>
              <a:xfrm>
                <a:off x="14708244" y="22798162"/>
                <a:ext cx="71203" cy="91571"/>
              </a:xfrm>
              <a:custGeom>
                <a:avLst/>
                <a:gdLst>
                  <a:gd name="connsiteX0" fmla="*/ 16592 w 71468"/>
                  <a:gd name="connsiteY0" fmla="*/ 0 h 84521"/>
                  <a:gd name="connsiteX1" fmla="*/ 3892 w 71468"/>
                  <a:gd name="connsiteY1" fmla="*/ 63500 h 84521"/>
                  <a:gd name="connsiteX2" fmla="*/ 22942 w 71468"/>
                  <a:gd name="connsiteY2" fmla="*/ 76200 h 84521"/>
                  <a:gd name="connsiteX3" fmla="*/ 29292 w 71468"/>
                  <a:gd name="connsiteY3" fmla="*/ 57150 h 84521"/>
                  <a:gd name="connsiteX4" fmla="*/ 61042 w 71468"/>
                  <a:gd name="connsiteY4" fmla="*/ 50800 h 845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468" h="84521">
                    <a:moveTo>
                      <a:pt x="16592" y="0"/>
                    </a:moveTo>
                    <a:cubicBezTo>
                      <a:pt x="10512" y="18239"/>
                      <a:pt x="0" y="45988"/>
                      <a:pt x="3892" y="63500"/>
                    </a:cubicBezTo>
                    <a:cubicBezTo>
                      <a:pt x="5548" y="70950"/>
                      <a:pt x="16592" y="71967"/>
                      <a:pt x="22942" y="76200"/>
                    </a:cubicBezTo>
                    <a:cubicBezTo>
                      <a:pt x="25059" y="69850"/>
                      <a:pt x="23077" y="59636"/>
                      <a:pt x="29292" y="57150"/>
                    </a:cubicBezTo>
                    <a:cubicBezTo>
                      <a:pt x="71468" y="40280"/>
                      <a:pt x="44181" y="84521"/>
                      <a:pt x="61042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27" name="Freeform 410"/>
              <p:cNvSpPr/>
              <p:nvPr/>
            </p:nvSpPr>
            <p:spPr>
              <a:xfrm>
                <a:off x="14738761" y="22767642"/>
                <a:ext cx="61028" cy="91565"/>
              </a:xfrm>
              <a:custGeom>
                <a:avLst/>
                <a:gdLst>
                  <a:gd name="connsiteX0" fmla="*/ 0 w 57150"/>
                  <a:gd name="connsiteY0" fmla="*/ 0 h 89852"/>
                  <a:gd name="connsiteX1" fmla="*/ 19050 w 57150"/>
                  <a:gd name="connsiteY1" fmla="*/ 12700 h 89852"/>
                  <a:gd name="connsiteX2" fmla="*/ 38100 w 57150"/>
                  <a:gd name="connsiteY2" fmla="*/ 19050 h 89852"/>
                  <a:gd name="connsiteX3" fmla="*/ 25400 w 57150"/>
                  <a:gd name="connsiteY3" fmla="*/ 38100 h 89852"/>
                  <a:gd name="connsiteX4" fmla="*/ 57150 w 57150"/>
                  <a:gd name="connsiteY4" fmla="*/ 63500 h 89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150" h="89852">
                    <a:moveTo>
                      <a:pt x="0" y="0"/>
                    </a:moveTo>
                    <a:cubicBezTo>
                      <a:pt x="6350" y="4233"/>
                      <a:pt x="12224" y="9287"/>
                      <a:pt x="19050" y="12700"/>
                    </a:cubicBezTo>
                    <a:cubicBezTo>
                      <a:pt x="25037" y="15693"/>
                      <a:pt x="36477" y="12556"/>
                      <a:pt x="38100" y="19050"/>
                    </a:cubicBezTo>
                    <a:cubicBezTo>
                      <a:pt x="39951" y="26454"/>
                      <a:pt x="29633" y="31750"/>
                      <a:pt x="25400" y="38100"/>
                    </a:cubicBezTo>
                    <a:cubicBezTo>
                      <a:pt x="53425" y="80138"/>
                      <a:pt x="43974" y="89852"/>
                      <a:pt x="57150" y="635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28" name="Freeform 411"/>
              <p:cNvSpPr/>
              <p:nvPr/>
            </p:nvSpPr>
            <p:spPr>
              <a:xfrm>
                <a:off x="14759104" y="22696420"/>
                <a:ext cx="61028" cy="40697"/>
              </a:xfrm>
              <a:custGeom>
                <a:avLst/>
                <a:gdLst>
                  <a:gd name="connsiteX0" fmla="*/ 0 w 63500"/>
                  <a:gd name="connsiteY0" fmla="*/ 1761 h 39861"/>
                  <a:gd name="connsiteX1" fmla="*/ 12700 w 63500"/>
                  <a:gd name="connsiteY1" fmla="*/ 33511 h 39861"/>
                  <a:gd name="connsiteX2" fmla="*/ 19050 w 63500"/>
                  <a:gd name="connsiteY2" fmla="*/ 14461 h 39861"/>
                  <a:gd name="connsiteX3" fmla="*/ 38100 w 63500"/>
                  <a:gd name="connsiteY3" fmla="*/ 39861 h 39861"/>
                  <a:gd name="connsiteX4" fmla="*/ 50800 w 63500"/>
                  <a:gd name="connsiteY4" fmla="*/ 20811 h 39861"/>
                  <a:gd name="connsiteX5" fmla="*/ 57150 w 63500"/>
                  <a:gd name="connsiteY5" fmla="*/ 1761 h 39861"/>
                  <a:gd name="connsiteX6" fmla="*/ 63500 w 63500"/>
                  <a:gd name="connsiteY6" fmla="*/ 1761 h 398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3500" h="39861">
                    <a:moveTo>
                      <a:pt x="0" y="1761"/>
                    </a:moveTo>
                    <a:cubicBezTo>
                      <a:pt x="4233" y="12344"/>
                      <a:pt x="3216" y="27188"/>
                      <a:pt x="12700" y="33511"/>
                    </a:cubicBezTo>
                    <a:cubicBezTo>
                      <a:pt x="18269" y="37224"/>
                      <a:pt x="12556" y="12838"/>
                      <a:pt x="19050" y="14461"/>
                    </a:cubicBezTo>
                    <a:cubicBezTo>
                      <a:pt x="29317" y="17028"/>
                      <a:pt x="31750" y="31394"/>
                      <a:pt x="38100" y="39861"/>
                    </a:cubicBezTo>
                    <a:cubicBezTo>
                      <a:pt x="42333" y="33511"/>
                      <a:pt x="47387" y="27637"/>
                      <a:pt x="50800" y="20811"/>
                    </a:cubicBezTo>
                    <a:cubicBezTo>
                      <a:pt x="53793" y="14824"/>
                      <a:pt x="53437" y="7330"/>
                      <a:pt x="57150" y="1761"/>
                    </a:cubicBezTo>
                    <a:cubicBezTo>
                      <a:pt x="58324" y="0"/>
                      <a:pt x="61383" y="1761"/>
                      <a:pt x="63500" y="176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29" name="Freeform 412"/>
              <p:cNvSpPr/>
              <p:nvPr/>
            </p:nvSpPr>
            <p:spPr>
              <a:xfrm>
                <a:off x="14708244" y="22553981"/>
                <a:ext cx="71203" cy="81394"/>
              </a:xfrm>
              <a:custGeom>
                <a:avLst/>
                <a:gdLst>
                  <a:gd name="connsiteX0" fmla="*/ 3515 w 73365"/>
                  <a:gd name="connsiteY0" fmla="*/ 31750 h 76964"/>
                  <a:gd name="connsiteX1" fmla="*/ 16215 w 73365"/>
                  <a:gd name="connsiteY1" fmla="*/ 6350 h 76964"/>
                  <a:gd name="connsiteX2" fmla="*/ 35265 w 73365"/>
                  <a:gd name="connsiteY2" fmla="*/ 12700 h 76964"/>
                  <a:gd name="connsiteX3" fmla="*/ 60665 w 73365"/>
                  <a:gd name="connsiteY3" fmla="*/ 19050 h 76964"/>
                  <a:gd name="connsiteX4" fmla="*/ 73365 w 73365"/>
                  <a:gd name="connsiteY4" fmla="*/ 0 h 76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365" h="76964">
                    <a:moveTo>
                      <a:pt x="3515" y="31750"/>
                    </a:moveTo>
                    <a:cubicBezTo>
                      <a:pt x="18586" y="76964"/>
                      <a:pt x="0" y="30672"/>
                      <a:pt x="16215" y="6350"/>
                    </a:cubicBezTo>
                    <a:cubicBezTo>
                      <a:pt x="19928" y="781"/>
                      <a:pt x="28829" y="10861"/>
                      <a:pt x="35265" y="12700"/>
                    </a:cubicBezTo>
                    <a:cubicBezTo>
                      <a:pt x="43656" y="15098"/>
                      <a:pt x="52198" y="16933"/>
                      <a:pt x="60665" y="19050"/>
                    </a:cubicBezTo>
                    <a:lnTo>
                      <a:pt x="73365" y="0"/>
                    </a:ln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30" name="Freeform 413"/>
              <p:cNvSpPr/>
              <p:nvPr/>
            </p:nvSpPr>
            <p:spPr>
              <a:xfrm>
                <a:off x="14260702" y="22594678"/>
                <a:ext cx="91546" cy="81394"/>
              </a:xfrm>
              <a:custGeom>
                <a:avLst/>
                <a:gdLst>
                  <a:gd name="connsiteX0" fmla="*/ 89452 w 89452"/>
                  <a:gd name="connsiteY0" fmla="*/ 45701 h 73177"/>
                  <a:gd name="connsiteX1" fmla="*/ 13252 w 89452"/>
                  <a:gd name="connsiteY1" fmla="*/ 1251 h 73177"/>
                  <a:gd name="connsiteX2" fmla="*/ 25952 w 89452"/>
                  <a:gd name="connsiteY2" fmla="*/ 39351 h 73177"/>
                  <a:gd name="connsiteX3" fmla="*/ 38652 w 89452"/>
                  <a:gd name="connsiteY3" fmla="*/ 71101 h 73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452" h="73177">
                    <a:moveTo>
                      <a:pt x="89452" y="45701"/>
                    </a:moveTo>
                    <a:cubicBezTo>
                      <a:pt x="71552" y="33768"/>
                      <a:pt x="22012" y="0"/>
                      <a:pt x="13252" y="1251"/>
                    </a:cubicBezTo>
                    <a:cubicBezTo>
                      <a:pt x="0" y="3144"/>
                      <a:pt x="21719" y="26651"/>
                      <a:pt x="25952" y="39351"/>
                    </a:cubicBezTo>
                    <a:cubicBezTo>
                      <a:pt x="37227" y="73177"/>
                      <a:pt x="20625" y="71101"/>
                      <a:pt x="38652" y="7110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31" name="Freeform 414"/>
              <p:cNvSpPr/>
              <p:nvPr/>
            </p:nvSpPr>
            <p:spPr>
              <a:xfrm>
                <a:off x="14281045" y="22676071"/>
                <a:ext cx="81371" cy="50874"/>
              </a:xfrm>
              <a:custGeom>
                <a:avLst/>
                <a:gdLst>
                  <a:gd name="connsiteX0" fmla="*/ 68784 w 78861"/>
                  <a:gd name="connsiteY0" fmla="*/ 30876 h 49926"/>
                  <a:gd name="connsiteX1" fmla="*/ 24334 w 78861"/>
                  <a:gd name="connsiteY1" fmla="*/ 24526 h 49926"/>
                  <a:gd name="connsiteX2" fmla="*/ 24334 w 78861"/>
                  <a:gd name="connsiteY2" fmla="*/ 18176 h 49926"/>
                  <a:gd name="connsiteX3" fmla="*/ 5284 w 78861"/>
                  <a:gd name="connsiteY3" fmla="*/ 49926 h 49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861" h="49926">
                    <a:moveTo>
                      <a:pt x="68784" y="30876"/>
                    </a:moveTo>
                    <a:cubicBezTo>
                      <a:pt x="53967" y="28759"/>
                      <a:pt x="36308" y="33506"/>
                      <a:pt x="24334" y="24526"/>
                    </a:cubicBezTo>
                    <a:cubicBezTo>
                      <a:pt x="16759" y="18845"/>
                      <a:pt x="78861" y="0"/>
                      <a:pt x="24334" y="18176"/>
                    </a:cubicBezTo>
                    <a:cubicBezTo>
                      <a:pt x="0" y="34398"/>
                      <a:pt x="5284" y="23244"/>
                      <a:pt x="5284" y="4992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32" name="Freeform 415"/>
              <p:cNvSpPr/>
              <p:nvPr/>
            </p:nvSpPr>
            <p:spPr>
              <a:xfrm>
                <a:off x="14281045" y="22737116"/>
                <a:ext cx="71203" cy="61045"/>
              </a:xfrm>
              <a:custGeom>
                <a:avLst/>
                <a:gdLst>
                  <a:gd name="connsiteX0" fmla="*/ 69850 w 69850"/>
                  <a:gd name="connsiteY0" fmla="*/ 25400 h 58432"/>
                  <a:gd name="connsiteX1" fmla="*/ 63500 w 69850"/>
                  <a:gd name="connsiteY1" fmla="*/ 44450 h 58432"/>
                  <a:gd name="connsiteX2" fmla="*/ 19050 w 69850"/>
                  <a:gd name="connsiteY2" fmla="*/ 0 h 58432"/>
                  <a:gd name="connsiteX3" fmla="*/ 0 w 69850"/>
                  <a:gd name="connsiteY3" fmla="*/ 44450 h 58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58432">
                    <a:moveTo>
                      <a:pt x="69850" y="25400"/>
                    </a:moveTo>
                    <a:cubicBezTo>
                      <a:pt x="67733" y="31750"/>
                      <a:pt x="69487" y="47443"/>
                      <a:pt x="63500" y="44450"/>
                    </a:cubicBezTo>
                    <a:cubicBezTo>
                      <a:pt x="44758" y="35079"/>
                      <a:pt x="19050" y="0"/>
                      <a:pt x="19050" y="0"/>
                    </a:cubicBezTo>
                    <a:cubicBezTo>
                      <a:pt x="12113" y="55496"/>
                      <a:pt x="27964" y="58432"/>
                      <a:pt x="0" y="444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33" name="Freeform 416"/>
              <p:cNvSpPr/>
              <p:nvPr/>
            </p:nvSpPr>
            <p:spPr>
              <a:xfrm>
                <a:off x="14291220" y="22838858"/>
                <a:ext cx="111882" cy="81394"/>
              </a:xfrm>
              <a:custGeom>
                <a:avLst/>
                <a:gdLst>
                  <a:gd name="connsiteX0" fmla="*/ 114300 w 114300"/>
                  <a:gd name="connsiteY0" fmla="*/ 0 h 82550"/>
                  <a:gd name="connsiteX1" fmla="*/ 76200 w 114300"/>
                  <a:gd name="connsiteY1" fmla="*/ 44450 h 82550"/>
                  <a:gd name="connsiteX2" fmla="*/ 44450 w 114300"/>
                  <a:gd name="connsiteY2" fmla="*/ 50800 h 82550"/>
                  <a:gd name="connsiteX3" fmla="*/ 19050 w 114300"/>
                  <a:gd name="connsiteY3" fmla="*/ 76200 h 82550"/>
                  <a:gd name="connsiteX4" fmla="*/ 0 w 114300"/>
                  <a:gd name="connsiteY4" fmla="*/ 82550 h 82550"/>
                  <a:gd name="connsiteX5" fmla="*/ 19050 w 114300"/>
                  <a:gd name="connsiteY5" fmla="*/ 69850 h 82550"/>
                  <a:gd name="connsiteX6" fmla="*/ 38100 w 114300"/>
                  <a:gd name="connsiteY6" fmla="*/ 63500 h 82550"/>
                  <a:gd name="connsiteX7" fmla="*/ 44450 w 114300"/>
                  <a:gd name="connsiteY7" fmla="*/ 38100 h 82550"/>
                  <a:gd name="connsiteX8" fmla="*/ 44450 w 114300"/>
                  <a:gd name="connsiteY8" fmla="*/ 635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" h="82550">
                    <a:moveTo>
                      <a:pt x="114300" y="0"/>
                    </a:moveTo>
                    <a:cubicBezTo>
                      <a:pt x="56674" y="28813"/>
                      <a:pt x="52998" y="9648"/>
                      <a:pt x="76200" y="44450"/>
                    </a:cubicBezTo>
                    <a:cubicBezTo>
                      <a:pt x="65617" y="46567"/>
                      <a:pt x="53885" y="45558"/>
                      <a:pt x="44450" y="50800"/>
                    </a:cubicBezTo>
                    <a:cubicBezTo>
                      <a:pt x="33983" y="56615"/>
                      <a:pt x="28793" y="69240"/>
                      <a:pt x="19050" y="76200"/>
                    </a:cubicBezTo>
                    <a:cubicBezTo>
                      <a:pt x="13603" y="80091"/>
                      <a:pt x="6350" y="80433"/>
                      <a:pt x="0" y="82550"/>
                    </a:cubicBezTo>
                    <a:cubicBezTo>
                      <a:pt x="6350" y="78317"/>
                      <a:pt x="12224" y="73263"/>
                      <a:pt x="19050" y="69850"/>
                    </a:cubicBezTo>
                    <a:cubicBezTo>
                      <a:pt x="25037" y="66857"/>
                      <a:pt x="33919" y="68727"/>
                      <a:pt x="38100" y="63500"/>
                    </a:cubicBezTo>
                    <a:cubicBezTo>
                      <a:pt x="43552" y="56685"/>
                      <a:pt x="42333" y="46567"/>
                      <a:pt x="44450" y="38100"/>
                    </a:cubicBezTo>
                    <a:cubicBezTo>
                      <a:pt x="36603" y="14560"/>
                      <a:pt x="35107" y="25037"/>
                      <a:pt x="44450" y="63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34" name="Freeform 417"/>
              <p:cNvSpPr/>
              <p:nvPr/>
            </p:nvSpPr>
            <p:spPr>
              <a:xfrm>
                <a:off x="14392934" y="22869384"/>
                <a:ext cx="40686" cy="71216"/>
              </a:xfrm>
              <a:custGeom>
                <a:avLst/>
                <a:gdLst>
                  <a:gd name="connsiteX0" fmla="*/ 50437 w 50437"/>
                  <a:gd name="connsiteY0" fmla="*/ 0 h 67990"/>
                  <a:gd name="connsiteX1" fmla="*/ 31387 w 50437"/>
                  <a:gd name="connsiteY1" fmla="*/ 19050 h 67990"/>
                  <a:gd name="connsiteX2" fmla="*/ 44087 w 50437"/>
                  <a:gd name="connsiteY2" fmla="*/ 38100 h 67990"/>
                  <a:gd name="connsiteX3" fmla="*/ 12337 w 50437"/>
                  <a:gd name="connsiteY3" fmla="*/ 44450 h 67990"/>
                  <a:gd name="connsiteX4" fmla="*/ 18687 w 50437"/>
                  <a:gd name="connsiteY4" fmla="*/ 57150 h 67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437" h="67990">
                    <a:moveTo>
                      <a:pt x="50437" y="0"/>
                    </a:moveTo>
                    <a:cubicBezTo>
                      <a:pt x="44087" y="6350"/>
                      <a:pt x="32863" y="10192"/>
                      <a:pt x="31387" y="19050"/>
                    </a:cubicBezTo>
                    <a:cubicBezTo>
                      <a:pt x="30132" y="26578"/>
                      <a:pt x="48666" y="31995"/>
                      <a:pt x="44087" y="38100"/>
                    </a:cubicBezTo>
                    <a:cubicBezTo>
                      <a:pt x="37611" y="46734"/>
                      <a:pt x="22920" y="42333"/>
                      <a:pt x="12337" y="44450"/>
                    </a:cubicBezTo>
                    <a:cubicBezTo>
                      <a:pt x="4490" y="67990"/>
                      <a:pt x="0" y="66493"/>
                      <a:pt x="18687" y="571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35" name="Freeform 418"/>
              <p:cNvSpPr/>
              <p:nvPr/>
            </p:nvSpPr>
            <p:spPr>
              <a:xfrm>
                <a:off x="14504816" y="22899904"/>
                <a:ext cx="30517" cy="50874"/>
              </a:xfrm>
              <a:custGeom>
                <a:avLst/>
                <a:gdLst>
                  <a:gd name="connsiteX0" fmla="*/ 0 w 38100"/>
                  <a:gd name="connsiteY0" fmla="*/ 0 h 50800"/>
                  <a:gd name="connsiteX1" fmla="*/ 38100 w 38100"/>
                  <a:gd name="connsiteY1" fmla="*/ 19050 h 50800"/>
                  <a:gd name="connsiteX2" fmla="*/ 19050 w 38100"/>
                  <a:gd name="connsiteY2" fmla="*/ 25400 h 50800"/>
                  <a:gd name="connsiteX3" fmla="*/ 19050 w 38100"/>
                  <a:gd name="connsiteY3" fmla="*/ 50800 h 50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50800">
                    <a:moveTo>
                      <a:pt x="0" y="0"/>
                    </a:moveTo>
                    <a:cubicBezTo>
                      <a:pt x="4698" y="1566"/>
                      <a:pt x="38100" y="10844"/>
                      <a:pt x="38100" y="19050"/>
                    </a:cubicBezTo>
                    <a:cubicBezTo>
                      <a:pt x="38100" y="25743"/>
                      <a:pt x="25400" y="23283"/>
                      <a:pt x="19050" y="25400"/>
                    </a:cubicBezTo>
                    <a:cubicBezTo>
                      <a:pt x="11753" y="47290"/>
                      <a:pt x="7967" y="39717"/>
                      <a:pt x="19050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36" name="Freeform 419"/>
              <p:cNvSpPr/>
              <p:nvPr/>
            </p:nvSpPr>
            <p:spPr>
              <a:xfrm>
                <a:off x="14596361" y="22899904"/>
                <a:ext cx="71197" cy="81394"/>
              </a:xfrm>
              <a:custGeom>
                <a:avLst/>
                <a:gdLst>
                  <a:gd name="connsiteX0" fmla="*/ 0 w 76200"/>
                  <a:gd name="connsiteY0" fmla="*/ 0 h 82550"/>
                  <a:gd name="connsiteX1" fmla="*/ 6350 w 76200"/>
                  <a:gd name="connsiteY1" fmla="*/ 57150 h 82550"/>
                  <a:gd name="connsiteX2" fmla="*/ 57150 w 76200"/>
                  <a:gd name="connsiteY2" fmla="*/ 82550 h 82550"/>
                  <a:gd name="connsiteX3" fmla="*/ 76200 w 76200"/>
                  <a:gd name="connsiteY3" fmla="*/ 7620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200" h="82550">
                    <a:moveTo>
                      <a:pt x="0" y="0"/>
                    </a:moveTo>
                    <a:cubicBezTo>
                      <a:pt x="14817" y="44450"/>
                      <a:pt x="16933" y="25400"/>
                      <a:pt x="6350" y="57150"/>
                    </a:cubicBezTo>
                    <a:cubicBezTo>
                      <a:pt x="26283" y="77083"/>
                      <a:pt x="24705" y="82550"/>
                      <a:pt x="57150" y="82550"/>
                    </a:cubicBezTo>
                    <a:cubicBezTo>
                      <a:pt x="63843" y="82550"/>
                      <a:pt x="76200" y="76200"/>
                      <a:pt x="76200" y="762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37" name="Freeform 420"/>
              <p:cNvSpPr/>
              <p:nvPr/>
            </p:nvSpPr>
            <p:spPr>
              <a:xfrm>
                <a:off x="14494648" y="22442068"/>
                <a:ext cx="30511" cy="71216"/>
              </a:xfrm>
              <a:custGeom>
                <a:avLst/>
                <a:gdLst>
                  <a:gd name="connsiteX0" fmla="*/ 7450 w 26500"/>
                  <a:gd name="connsiteY0" fmla="*/ 65393 h 65393"/>
                  <a:gd name="connsiteX1" fmla="*/ 1100 w 26500"/>
                  <a:gd name="connsiteY1" fmla="*/ 46343 h 65393"/>
                  <a:gd name="connsiteX2" fmla="*/ 13800 w 26500"/>
                  <a:gd name="connsiteY2" fmla="*/ 27293 h 65393"/>
                  <a:gd name="connsiteX3" fmla="*/ 20150 w 26500"/>
                  <a:gd name="connsiteY3" fmla="*/ 1893 h 65393"/>
                  <a:gd name="connsiteX4" fmla="*/ 26500 w 26500"/>
                  <a:gd name="connsiteY4" fmla="*/ 1893 h 65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500" h="65393">
                    <a:moveTo>
                      <a:pt x="7450" y="65393"/>
                    </a:moveTo>
                    <a:cubicBezTo>
                      <a:pt x="5333" y="59043"/>
                      <a:pt x="0" y="52945"/>
                      <a:pt x="1100" y="46343"/>
                    </a:cubicBezTo>
                    <a:cubicBezTo>
                      <a:pt x="2355" y="38815"/>
                      <a:pt x="10794" y="34308"/>
                      <a:pt x="13800" y="27293"/>
                    </a:cubicBezTo>
                    <a:cubicBezTo>
                      <a:pt x="17238" y="19271"/>
                      <a:pt x="16247" y="9699"/>
                      <a:pt x="20150" y="1893"/>
                    </a:cubicBezTo>
                    <a:cubicBezTo>
                      <a:pt x="21097" y="0"/>
                      <a:pt x="24383" y="1893"/>
                      <a:pt x="26500" y="1893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38" name="Freeform 421"/>
              <p:cNvSpPr/>
              <p:nvPr/>
            </p:nvSpPr>
            <p:spPr>
              <a:xfrm>
                <a:off x="14596361" y="22431890"/>
                <a:ext cx="91539" cy="81394"/>
              </a:xfrm>
              <a:custGeom>
                <a:avLst/>
                <a:gdLst>
                  <a:gd name="connsiteX0" fmla="*/ 26649 w 82145"/>
                  <a:gd name="connsiteY0" fmla="*/ 76200 h 76200"/>
                  <a:gd name="connsiteX1" fmla="*/ 32999 w 82145"/>
                  <a:gd name="connsiteY1" fmla="*/ 57150 h 76200"/>
                  <a:gd name="connsiteX2" fmla="*/ 64749 w 82145"/>
                  <a:gd name="connsiteY2" fmla="*/ 44450 h 76200"/>
                  <a:gd name="connsiteX3" fmla="*/ 77449 w 82145"/>
                  <a:gd name="connsiteY3" fmla="*/ 0 h 76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145" h="76200">
                    <a:moveTo>
                      <a:pt x="26649" y="76200"/>
                    </a:moveTo>
                    <a:cubicBezTo>
                      <a:pt x="28766" y="69850"/>
                      <a:pt x="32999" y="63843"/>
                      <a:pt x="32999" y="57150"/>
                    </a:cubicBezTo>
                    <a:cubicBezTo>
                      <a:pt x="32999" y="27622"/>
                      <a:pt x="0" y="33659"/>
                      <a:pt x="64749" y="44450"/>
                    </a:cubicBezTo>
                    <a:cubicBezTo>
                      <a:pt x="82145" y="18355"/>
                      <a:pt x="77449" y="33032"/>
                      <a:pt x="77449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20523" name="Group 866"/>
            <p:cNvGrpSpPr>
              <a:grpSpLocks/>
            </p:cNvGrpSpPr>
            <p:nvPr/>
          </p:nvGrpSpPr>
          <p:grpSpPr bwMode="auto">
            <a:xfrm>
              <a:off x="5351030" y="1946641"/>
              <a:ext cx="104468" cy="105526"/>
              <a:chOff x="14261548" y="22402800"/>
              <a:chExt cx="572052" cy="577850"/>
            </a:xfrm>
          </p:grpSpPr>
          <p:pic>
            <p:nvPicPr>
              <p:cNvPr id="399" name="Picture 2455" descr="C:\Documents and Settings\Chelsea\My Documents\research\Winter 2008\gordon conference\Au NP.JPG"/>
              <p:cNvPicPr>
                <a:picLocks noChangeAspect="1" noChangeArrowheads="1"/>
              </p:cNvPicPr>
              <p:nvPr/>
            </p:nvPicPr>
            <p:blipFill>
              <a:blip r:embed="rId5" cstate="screen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prstClr val="black"/>
                  <a:srgbClr val="D9C3A5">
                    <a:tint val="50000"/>
                    <a:satMod val="180000"/>
                  </a:srgb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25600" y="22479000"/>
                <a:ext cx="457200" cy="460040"/>
              </a:xfrm>
              <a:prstGeom prst="rect">
                <a:avLst/>
              </a:prstGeom>
              <a:noFill/>
              <a:scene3d>
                <a:camera prst="orthographicFront"/>
                <a:lightRig rig="contrasting" dir="t"/>
              </a:scene3d>
              <a:sp3d prstMaterial="powder">
                <a:extrusionClr>
                  <a:srgbClr val="FFC000"/>
                </a:extrusionClr>
                <a:contourClr>
                  <a:schemeClr val="bg1"/>
                </a:contourClr>
              </a:sp3d>
            </p:spPr>
          </p:pic>
          <p:sp>
            <p:nvSpPr>
              <p:cNvPr id="400" name="Freeform 383"/>
              <p:cNvSpPr/>
              <p:nvPr/>
            </p:nvSpPr>
            <p:spPr>
              <a:xfrm>
                <a:off x="14675420" y="22482566"/>
                <a:ext cx="111882" cy="50874"/>
              </a:xfrm>
              <a:custGeom>
                <a:avLst/>
                <a:gdLst>
                  <a:gd name="connsiteX0" fmla="*/ 0 w 38100"/>
                  <a:gd name="connsiteY0" fmla="*/ 44450 h 44450"/>
                  <a:gd name="connsiteX1" fmla="*/ 19050 w 38100"/>
                  <a:gd name="connsiteY1" fmla="*/ 31750 h 44450"/>
                  <a:gd name="connsiteX2" fmla="*/ 38100 w 38100"/>
                  <a:gd name="connsiteY2" fmla="*/ 0 h 44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" h="44450">
                    <a:moveTo>
                      <a:pt x="0" y="44450"/>
                    </a:moveTo>
                    <a:cubicBezTo>
                      <a:pt x="6350" y="40217"/>
                      <a:pt x="13654" y="37146"/>
                      <a:pt x="19050" y="31750"/>
                    </a:cubicBezTo>
                    <a:cubicBezTo>
                      <a:pt x="26713" y="24087"/>
                      <a:pt x="33089" y="10022"/>
                      <a:pt x="3810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01" name="Freeform 384"/>
              <p:cNvSpPr/>
              <p:nvPr/>
            </p:nvSpPr>
            <p:spPr>
              <a:xfrm>
                <a:off x="14553363" y="22401172"/>
                <a:ext cx="81371" cy="101742"/>
              </a:xfrm>
              <a:custGeom>
                <a:avLst/>
                <a:gdLst>
                  <a:gd name="connsiteX0" fmla="*/ 10160 w 22860"/>
                  <a:gd name="connsiteY0" fmla="*/ 57150 h 57150"/>
                  <a:gd name="connsiteX1" fmla="*/ 10160 w 22860"/>
                  <a:gd name="connsiteY1" fmla="*/ 19050 h 57150"/>
                  <a:gd name="connsiteX2" fmla="*/ 22860 w 22860"/>
                  <a:gd name="connsiteY2" fmla="*/ 0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" h="57150">
                    <a:moveTo>
                      <a:pt x="10160" y="57150"/>
                    </a:moveTo>
                    <a:cubicBezTo>
                      <a:pt x="3387" y="36830"/>
                      <a:pt x="0" y="39370"/>
                      <a:pt x="10160" y="19050"/>
                    </a:cubicBezTo>
                    <a:cubicBezTo>
                      <a:pt x="13573" y="12224"/>
                      <a:pt x="22860" y="0"/>
                      <a:pt x="2286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02" name="Freeform 385"/>
              <p:cNvSpPr/>
              <p:nvPr/>
            </p:nvSpPr>
            <p:spPr>
              <a:xfrm>
                <a:off x="14329592" y="22543611"/>
                <a:ext cx="71197" cy="30526"/>
              </a:xfrm>
              <a:custGeom>
                <a:avLst/>
                <a:gdLst>
                  <a:gd name="connsiteX0" fmla="*/ 69850 w 69850"/>
                  <a:gd name="connsiteY0" fmla="*/ 18332 h 24682"/>
                  <a:gd name="connsiteX1" fmla="*/ 50800 w 69850"/>
                  <a:gd name="connsiteY1" fmla="*/ 5632 h 24682"/>
                  <a:gd name="connsiteX2" fmla="*/ 12700 w 69850"/>
                  <a:gd name="connsiteY2" fmla="*/ 24682 h 24682"/>
                  <a:gd name="connsiteX3" fmla="*/ 0 w 69850"/>
                  <a:gd name="connsiteY3" fmla="*/ 11982 h 24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24682">
                    <a:moveTo>
                      <a:pt x="69850" y="18332"/>
                    </a:moveTo>
                    <a:cubicBezTo>
                      <a:pt x="63500" y="14099"/>
                      <a:pt x="58328" y="6887"/>
                      <a:pt x="50800" y="5632"/>
                    </a:cubicBezTo>
                    <a:cubicBezTo>
                      <a:pt x="17010" y="0"/>
                      <a:pt x="45871" y="24682"/>
                      <a:pt x="12700" y="24682"/>
                    </a:cubicBezTo>
                    <a:cubicBezTo>
                      <a:pt x="6713" y="24682"/>
                      <a:pt x="4233" y="16215"/>
                      <a:pt x="0" y="11982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03" name="Freeform 386"/>
              <p:cNvSpPr/>
              <p:nvPr/>
            </p:nvSpPr>
            <p:spPr>
              <a:xfrm>
                <a:off x="14410963" y="22452046"/>
                <a:ext cx="61028" cy="71216"/>
              </a:xfrm>
              <a:custGeom>
                <a:avLst/>
                <a:gdLst>
                  <a:gd name="connsiteX0" fmla="*/ 63500 w 63500"/>
                  <a:gd name="connsiteY0" fmla="*/ 71926 h 71926"/>
                  <a:gd name="connsiteX1" fmla="*/ 25400 w 63500"/>
                  <a:gd name="connsiteY1" fmla="*/ 52876 h 71926"/>
                  <a:gd name="connsiteX2" fmla="*/ 12700 w 63500"/>
                  <a:gd name="connsiteY2" fmla="*/ 33826 h 71926"/>
                  <a:gd name="connsiteX3" fmla="*/ 0 w 63500"/>
                  <a:gd name="connsiteY3" fmla="*/ 2076 h 71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500" h="71926">
                    <a:moveTo>
                      <a:pt x="63500" y="71926"/>
                    </a:moveTo>
                    <a:cubicBezTo>
                      <a:pt x="48006" y="66761"/>
                      <a:pt x="37710" y="65186"/>
                      <a:pt x="25400" y="52876"/>
                    </a:cubicBezTo>
                    <a:cubicBezTo>
                      <a:pt x="20004" y="47480"/>
                      <a:pt x="16933" y="40176"/>
                      <a:pt x="12700" y="33826"/>
                    </a:cubicBezTo>
                    <a:cubicBezTo>
                      <a:pt x="5935" y="0"/>
                      <a:pt x="17143" y="2076"/>
                      <a:pt x="0" y="207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04" name="Freeform 387"/>
              <p:cNvSpPr/>
              <p:nvPr/>
            </p:nvSpPr>
            <p:spPr>
              <a:xfrm>
                <a:off x="14746616" y="22614834"/>
                <a:ext cx="91546" cy="30519"/>
              </a:xfrm>
              <a:custGeom>
                <a:avLst/>
                <a:gdLst>
                  <a:gd name="connsiteX0" fmla="*/ 0 w 88900"/>
                  <a:gd name="connsiteY0" fmla="*/ 38769 h 38769"/>
                  <a:gd name="connsiteX1" fmla="*/ 25400 w 88900"/>
                  <a:gd name="connsiteY1" fmla="*/ 26069 h 38769"/>
                  <a:gd name="connsiteX2" fmla="*/ 44450 w 88900"/>
                  <a:gd name="connsiteY2" fmla="*/ 13369 h 38769"/>
                  <a:gd name="connsiteX3" fmla="*/ 88900 w 88900"/>
                  <a:gd name="connsiteY3" fmla="*/ 669 h 387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900" h="38769">
                    <a:moveTo>
                      <a:pt x="0" y="38769"/>
                    </a:moveTo>
                    <a:cubicBezTo>
                      <a:pt x="8467" y="34536"/>
                      <a:pt x="17181" y="30765"/>
                      <a:pt x="25400" y="26069"/>
                    </a:cubicBezTo>
                    <a:cubicBezTo>
                      <a:pt x="32026" y="22283"/>
                      <a:pt x="37476" y="16469"/>
                      <a:pt x="44450" y="13369"/>
                    </a:cubicBezTo>
                    <a:cubicBezTo>
                      <a:pt x="74531" y="0"/>
                      <a:pt x="70748" y="669"/>
                      <a:pt x="88900" y="669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05" name="Freeform 388"/>
              <p:cNvSpPr/>
              <p:nvPr/>
            </p:nvSpPr>
            <p:spPr>
              <a:xfrm>
                <a:off x="14665245" y="22848837"/>
                <a:ext cx="40686" cy="101742"/>
              </a:xfrm>
              <a:custGeom>
                <a:avLst/>
                <a:gdLst>
                  <a:gd name="connsiteX0" fmla="*/ 13536 w 45286"/>
                  <a:gd name="connsiteY0" fmla="*/ 0 h 97875"/>
                  <a:gd name="connsiteX1" fmla="*/ 19886 w 45286"/>
                  <a:gd name="connsiteY1" fmla="*/ 50800 h 97875"/>
                  <a:gd name="connsiteX2" fmla="*/ 38936 w 45286"/>
                  <a:gd name="connsiteY2" fmla="*/ 57150 h 97875"/>
                  <a:gd name="connsiteX3" fmla="*/ 32586 w 45286"/>
                  <a:gd name="connsiteY3" fmla="*/ 95250 h 97875"/>
                  <a:gd name="connsiteX4" fmla="*/ 45286 w 45286"/>
                  <a:gd name="connsiteY4" fmla="*/ 88900 h 97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286" h="97875">
                    <a:moveTo>
                      <a:pt x="13536" y="0"/>
                    </a:moveTo>
                    <a:cubicBezTo>
                      <a:pt x="6342" y="21583"/>
                      <a:pt x="0" y="26936"/>
                      <a:pt x="19886" y="50800"/>
                    </a:cubicBezTo>
                    <a:cubicBezTo>
                      <a:pt x="24171" y="55942"/>
                      <a:pt x="32586" y="55033"/>
                      <a:pt x="38936" y="57150"/>
                    </a:cubicBezTo>
                    <a:cubicBezTo>
                      <a:pt x="33284" y="65629"/>
                      <a:pt x="14385" y="83116"/>
                      <a:pt x="32586" y="95250"/>
                    </a:cubicBezTo>
                    <a:cubicBezTo>
                      <a:pt x="36524" y="97875"/>
                      <a:pt x="41053" y="91017"/>
                      <a:pt x="45286" y="889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06" name="Freeform 389"/>
              <p:cNvSpPr/>
              <p:nvPr/>
            </p:nvSpPr>
            <p:spPr>
              <a:xfrm>
                <a:off x="14716105" y="22797969"/>
                <a:ext cx="71197" cy="91565"/>
              </a:xfrm>
              <a:custGeom>
                <a:avLst/>
                <a:gdLst>
                  <a:gd name="connsiteX0" fmla="*/ 16592 w 71468"/>
                  <a:gd name="connsiteY0" fmla="*/ 0 h 84521"/>
                  <a:gd name="connsiteX1" fmla="*/ 3892 w 71468"/>
                  <a:gd name="connsiteY1" fmla="*/ 63500 h 84521"/>
                  <a:gd name="connsiteX2" fmla="*/ 22942 w 71468"/>
                  <a:gd name="connsiteY2" fmla="*/ 76200 h 84521"/>
                  <a:gd name="connsiteX3" fmla="*/ 29292 w 71468"/>
                  <a:gd name="connsiteY3" fmla="*/ 57150 h 84521"/>
                  <a:gd name="connsiteX4" fmla="*/ 61042 w 71468"/>
                  <a:gd name="connsiteY4" fmla="*/ 50800 h 845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468" h="84521">
                    <a:moveTo>
                      <a:pt x="16592" y="0"/>
                    </a:moveTo>
                    <a:cubicBezTo>
                      <a:pt x="10512" y="18239"/>
                      <a:pt x="0" y="45988"/>
                      <a:pt x="3892" y="63500"/>
                    </a:cubicBezTo>
                    <a:cubicBezTo>
                      <a:pt x="5548" y="70950"/>
                      <a:pt x="16592" y="71967"/>
                      <a:pt x="22942" y="76200"/>
                    </a:cubicBezTo>
                    <a:cubicBezTo>
                      <a:pt x="25059" y="69850"/>
                      <a:pt x="23077" y="59636"/>
                      <a:pt x="29292" y="57150"/>
                    </a:cubicBezTo>
                    <a:cubicBezTo>
                      <a:pt x="71468" y="40280"/>
                      <a:pt x="44181" y="84521"/>
                      <a:pt x="61042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07" name="Freeform 390"/>
              <p:cNvSpPr/>
              <p:nvPr/>
            </p:nvSpPr>
            <p:spPr>
              <a:xfrm>
                <a:off x="14746616" y="22767444"/>
                <a:ext cx="61028" cy="91571"/>
              </a:xfrm>
              <a:custGeom>
                <a:avLst/>
                <a:gdLst>
                  <a:gd name="connsiteX0" fmla="*/ 0 w 57150"/>
                  <a:gd name="connsiteY0" fmla="*/ 0 h 89852"/>
                  <a:gd name="connsiteX1" fmla="*/ 19050 w 57150"/>
                  <a:gd name="connsiteY1" fmla="*/ 12700 h 89852"/>
                  <a:gd name="connsiteX2" fmla="*/ 38100 w 57150"/>
                  <a:gd name="connsiteY2" fmla="*/ 19050 h 89852"/>
                  <a:gd name="connsiteX3" fmla="*/ 25400 w 57150"/>
                  <a:gd name="connsiteY3" fmla="*/ 38100 h 89852"/>
                  <a:gd name="connsiteX4" fmla="*/ 57150 w 57150"/>
                  <a:gd name="connsiteY4" fmla="*/ 63500 h 89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150" h="89852">
                    <a:moveTo>
                      <a:pt x="0" y="0"/>
                    </a:moveTo>
                    <a:cubicBezTo>
                      <a:pt x="6350" y="4233"/>
                      <a:pt x="12224" y="9287"/>
                      <a:pt x="19050" y="12700"/>
                    </a:cubicBezTo>
                    <a:cubicBezTo>
                      <a:pt x="25037" y="15693"/>
                      <a:pt x="36477" y="12556"/>
                      <a:pt x="38100" y="19050"/>
                    </a:cubicBezTo>
                    <a:cubicBezTo>
                      <a:pt x="39951" y="26454"/>
                      <a:pt x="29633" y="31750"/>
                      <a:pt x="25400" y="38100"/>
                    </a:cubicBezTo>
                    <a:cubicBezTo>
                      <a:pt x="53425" y="80138"/>
                      <a:pt x="43974" y="89852"/>
                      <a:pt x="57150" y="635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08" name="Freeform 391"/>
              <p:cNvSpPr/>
              <p:nvPr/>
            </p:nvSpPr>
            <p:spPr>
              <a:xfrm>
                <a:off x="14756791" y="22696227"/>
                <a:ext cx="71197" cy="40697"/>
              </a:xfrm>
              <a:custGeom>
                <a:avLst/>
                <a:gdLst>
                  <a:gd name="connsiteX0" fmla="*/ 0 w 63500"/>
                  <a:gd name="connsiteY0" fmla="*/ 1761 h 39861"/>
                  <a:gd name="connsiteX1" fmla="*/ 12700 w 63500"/>
                  <a:gd name="connsiteY1" fmla="*/ 33511 h 39861"/>
                  <a:gd name="connsiteX2" fmla="*/ 19050 w 63500"/>
                  <a:gd name="connsiteY2" fmla="*/ 14461 h 39861"/>
                  <a:gd name="connsiteX3" fmla="*/ 38100 w 63500"/>
                  <a:gd name="connsiteY3" fmla="*/ 39861 h 39861"/>
                  <a:gd name="connsiteX4" fmla="*/ 50800 w 63500"/>
                  <a:gd name="connsiteY4" fmla="*/ 20811 h 39861"/>
                  <a:gd name="connsiteX5" fmla="*/ 57150 w 63500"/>
                  <a:gd name="connsiteY5" fmla="*/ 1761 h 39861"/>
                  <a:gd name="connsiteX6" fmla="*/ 63500 w 63500"/>
                  <a:gd name="connsiteY6" fmla="*/ 1761 h 398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3500" h="39861">
                    <a:moveTo>
                      <a:pt x="0" y="1761"/>
                    </a:moveTo>
                    <a:cubicBezTo>
                      <a:pt x="4233" y="12344"/>
                      <a:pt x="3216" y="27188"/>
                      <a:pt x="12700" y="33511"/>
                    </a:cubicBezTo>
                    <a:cubicBezTo>
                      <a:pt x="18269" y="37224"/>
                      <a:pt x="12556" y="12838"/>
                      <a:pt x="19050" y="14461"/>
                    </a:cubicBezTo>
                    <a:cubicBezTo>
                      <a:pt x="29317" y="17028"/>
                      <a:pt x="31750" y="31394"/>
                      <a:pt x="38100" y="39861"/>
                    </a:cubicBezTo>
                    <a:cubicBezTo>
                      <a:pt x="42333" y="33511"/>
                      <a:pt x="47387" y="27637"/>
                      <a:pt x="50800" y="20811"/>
                    </a:cubicBezTo>
                    <a:cubicBezTo>
                      <a:pt x="53793" y="14824"/>
                      <a:pt x="53437" y="7330"/>
                      <a:pt x="57150" y="1761"/>
                    </a:cubicBezTo>
                    <a:cubicBezTo>
                      <a:pt x="58324" y="0"/>
                      <a:pt x="61383" y="1761"/>
                      <a:pt x="63500" y="176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09" name="Freeform 392"/>
              <p:cNvSpPr/>
              <p:nvPr/>
            </p:nvSpPr>
            <p:spPr>
              <a:xfrm>
                <a:off x="14716105" y="22553788"/>
                <a:ext cx="71197" cy="81394"/>
              </a:xfrm>
              <a:custGeom>
                <a:avLst/>
                <a:gdLst>
                  <a:gd name="connsiteX0" fmla="*/ 3515 w 73365"/>
                  <a:gd name="connsiteY0" fmla="*/ 31750 h 76964"/>
                  <a:gd name="connsiteX1" fmla="*/ 16215 w 73365"/>
                  <a:gd name="connsiteY1" fmla="*/ 6350 h 76964"/>
                  <a:gd name="connsiteX2" fmla="*/ 35265 w 73365"/>
                  <a:gd name="connsiteY2" fmla="*/ 12700 h 76964"/>
                  <a:gd name="connsiteX3" fmla="*/ 60665 w 73365"/>
                  <a:gd name="connsiteY3" fmla="*/ 19050 h 76964"/>
                  <a:gd name="connsiteX4" fmla="*/ 73365 w 73365"/>
                  <a:gd name="connsiteY4" fmla="*/ 0 h 76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365" h="76964">
                    <a:moveTo>
                      <a:pt x="3515" y="31750"/>
                    </a:moveTo>
                    <a:cubicBezTo>
                      <a:pt x="18586" y="76964"/>
                      <a:pt x="0" y="30672"/>
                      <a:pt x="16215" y="6350"/>
                    </a:cubicBezTo>
                    <a:cubicBezTo>
                      <a:pt x="19928" y="781"/>
                      <a:pt x="28829" y="10861"/>
                      <a:pt x="35265" y="12700"/>
                    </a:cubicBezTo>
                    <a:cubicBezTo>
                      <a:pt x="43656" y="15098"/>
                      <a:pt x="52198" y="16933"/>
                      <a:pt x="60665" y="19050"/>
                    </a:cubicBezTo>
                    <a:lnTo>
                      <a:pt x="73365" y="0"/>
                    </a:ln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10" name="Freeform 393"/>
              <p:cNvSpPr/>
              <p:nvPr/>
            </p:nvSpPr>
            <p:spPr>
              <a:xfrm>
                <a:off x="14258389" y="22594485"/>
                <a:ext cx="91546" cy="81394"/>
              </a:xfrm>
              <a:custGeom>
                <a:avLst/>
                <a:gdLst>
                  <a:gd name="connsiteX0" fmla="*/ 89452 w 89452"/>
                  <a:gd name="connsiteY0" fmla="*/ 45701 h 73177"/>
                  <a:gd name="connsiteX1" fmla="*/ 13252 w 89452"/>
                  <a:gd name="connsiteY1" fmla="*/ 1251 h 73177"/>
                  <a:gd name="connsiteX2" fmla="*/ 25952 w 89452"/>
                  <a:gd name="connsiteY2" fmla="*/ 39351 h 73177"/>
                  <a:gd name="connsiteX3" fmla="*/ 38652 w 89452"/>
                  <a:gd name="connsiteY3" fmla="*/ 71101 h 73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452" h="73177">
                    <a:moveTo>
                      <a:pt x="89452" y="45701"/>
                    </a:moveTo>
                    <a:cubicBezTo>
                      <a:pt x="71552" y="33768"/>
                      <a:pt x="22012" y="0"/>
                      <a:pt x="13252" y="1251"/>
                    </a:cubicBezTo>
                    <a:cubicBezTo>
                      <a:pt x="0" y="3144"/>
                      <a:pt x="21719" y="26651"/>
                      <a:pt x="25952" y="39351"/>
                    </a:cubicBezTo>
                    <a:cubicBezTo>
                      <a:pt x="37227" y="73177"/>
                      <a:pt x="20625" y="71101"/>
                      <a:pt x="38652" y="7110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11" name="Freeform 394"/>
              <p:cNvSpPr/>
              <p:nvPr/>
            </p:nvSpPr>
            <p:spPr>
              <a:xfrm>
                <a:off x="14278732" y="22675879"/>
                <a:ext cx="81371" cy="50868"/>
              </a:xfrm>
              <a:custGeom>
                <a:avLst/>
                <a:gdLst>
                  <a:gd name="connsiteX0" fmla="*/ 68784 w 78861"/>
                  <a:gd name="connsiteY0" fmla="*/ 30876 h 49926"/>
                  <a:gd name="connsiteX1" fmla="*/ 24334 w 78861"/>
                  <a:gd name="connsiteY1" fmla="*/ 24526 h 49926"/>
                  <a:gd name="connsiteX2" fmla="*/ 24334 w 78861"/>
                  <a:gd name="connsiteY2" fmla="*/ 18176 h 49926"/>
                  <a:gd name="connsiteX3" fmla="*/ 5284 w 78861"/>
                  <a:gd name="connsiteY3" fmla="*/ 49926 h 49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861" h="49926">
                    <a:moveTo>
                      <a:pt x="68784" y="30876"/>
                    </a:moveTo>
                    <a:cubicBezTo>
                      <a:pt x="53967" y="28759"/>
                      <a:pt x="36308" y="33506"/>
                      <a:pt x="24334" y="24526"/>
                    </a:cubicBezTo>
                    <a:cubicBezTo>
                      <a:pt x="16759" y="18845"/>
                      <a:pt x="78861" y="0"/>
                      <a:pt x="24334" y="18176"/>
                    </a:cubicBezTo>
                    <a:cubicBezTo>
                      <a:pt x="0" y="34398"/>
                      <a:pt x="5284" y="23244"/>
                      <a:pt x="5284" y="4992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12" name="Freeform 395"/>
              <p:cNvSpPr/>
              <p:nvPr/>
            </p:nvSpPr>
            <p:spPr>
              <a:xfrm>
                <a:off x="14278732" y="22736924"/>
                <a:ext cx="71203" cy="61045"/>
              </a:xfrm>
              <a:custGeom>
                <a:avLst/>
                <a:gdLst>
                  <a:gd name="connsiteX0" fmla="*/ 69850 w 69850"/>
                  <a:gd name="connsiteY0" fmla="*/ 25400 h 58432"/>
                  <a:gd name="connsiteX1" fmla="*/ 63500 w 69850"/>
                  <a:gd name="connsiteY1" fmla="*/ 44450 h 58432"/>
                  <a:gd name="connsiteX2" fmla="*/ 19050 w 69850"/>
                  <a:gd name="connsiteY2" fmla="*/ 0 h 58432"/>
                  <a:gd name="connsiteX3" fmla="*/ 0 w 69850"/>
                  <a:gd name="connsiteY3" fmla="*/ 44450 h 58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58432">
                    <a:moveTo>
                      <a:pt x="69850" y="25400"/>
                    </a:moveTo>
                    <a:cubicBezTo>
                      <a:pt x="67733" y="31750"/>
                      <a:pt x="69487" y="47443"/>
                      <a:pt x="63500" y="44450"/>
                    </a:cubicBezTo>
                    <a:cubicBezTo>
                      <a:pt x="44758" y="35079"/>
                      <a:pt x="19050" y="0"/>
                      <a:pt x="19050" y="0"/>
                    </a:cubicBezTo>
                    <a:cubicBezTo>
                      <a:pt x="12113" y="55496"/>
                      <a:pt x="27964" y="58432"/>
                      <a:pt x="0" y="444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13" name="Freeform 396"/>
              <p:cNvSpPr/>
              <p:nvPr/>
            </p:nvSpPr>
            <p:spPr>
              <a:xfrm>
                <a:off x="14288907" y="22838666"/>
                <a:ext cx="111882" cy="81394"/>
              </a:xfrm>
              <a:custGeom>
                <a:avLst/>
                <a:gdLst>
                  <a:gd name="connsiteX0" fmla="*/ 114300 w 114300"/>
                  <a:gd name="connsiteY0" fmla="*/ 0 h 82550"/>
                  <a:gd name="connsiteX1" fmla="*/ 76200 w 114300"/>
                  <a:gd name="connsiteY1" fmla="*/ 44450 h 82550"/>
                  <a:gd name="connsiteX2" fmla="*/ 44450 w 114300"/>
                  <a:gd name="connsiteY2" fmla="*/ 50800 h 82550"/>
                  <a:gd name="connsiteX3" fmla="*/ 19050 w 114300"/>
                  <a:gd name="connsiteY3" fmla="*/ 76200 h 82550"/>
                  <a:gd name="connsiteX4" fmla="*/ 0 w 114300"/>
                  <a:gd name="connsiteY4" fmla="*/ 82550 h 82550"/>
                  <a:gd name="connsiteX5" fmla="*/ 19050 w 114300"/>
                  <a:gd name="connsiteY5" fmla="*/ 69850 h 82550"/>
                  <a:gd name="connsiteX6" fmla="*/ 38100 w 114300"/>
                  <a:gd name="connsiteY6" fmla="*/ 63500 h 82550"/>
                  <a:gd name="connsiteX7" fmla="*/ 44450 w 114300"/>
                  <a:gd name="connsiteY7" fmla="*/ 38100 h 82550"/>
                  <a:gd name="connsiteX8" fmla="*/ 44450 w 114300"/>
                  <a:gd name="connsiteY8" fmla="*/ 635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" h="82550">
                    <a:moveTo>
                      <a:pt x="114300" y="0"/>
                    </a:moveTo>
                    <a:cubicBezTo>
                      <a:pt x="56674" y="28813"/>
                      <a:pt x="52998" y="9648"/>
                      <a:pt x="76200" y="44450"/>
                    </a:cubicBezTo>
                    <a:cubicBezTo>
                      <a:pt x="65617" y="46567"/>
                      <a:pt x="53885" y="45558"/>
                      <a:pt x="44450" y="50800"/>
                    </a:cubicBezTo>
                    <a:cubicBezTo>
                      <a:pt x="33983" y="56615"/>
                      <a:pt x="28793" y="69240"/>
                      <a:pt x="19050" y="76200"/>
                    </a:cubicBezTo>
                    <a:cubicBezTo>
                      <a:pt x="13603" y="80091"/>
                      <a:pt x="6350" y="80433"/>
                      <a:pt x="0" y="82550"/>
                    </a:cubicBezTo>
                    <a:cubicBezTo>
                      <a:pt x="6350" y="78317"/>
                      <a:pt x="12224" y="73263"/>
                      <a:pt x="19050" y="69850"/>
                    </a:cubicBezTo>
                    <a:cubicBezTo>
                      <a:pt x="25037" y="66857"/>
                      <a:pt x="33919" y="68727"/>
                      <a:pt x="38100" y="63500"/>
                    </a:cubicBezTo>
                    <a:cubicBezTo>
                      <a:pt x="43552" y="56685"/>
                      <a:pt x="42333" y="46567"/>
                      <a:pt x="44450" y="38100"/>
                    </a:cubicBezTo>
                    <a:cubicBezTo>
                      <a:pt x="36603" y="14560"/>
                      <a:pt x="35107" y="25037"/>
                      <a:pt x="44450" y="63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14" name="Freeform 397"/>
              <p:cNvSpPr/>
              <p:nvPr/>
            </p:nvSpPr>
            <p:spPr>
              <a:xfrm>
                <a:off x="14390621" y="22869186"/>
                <a:ext cx="50854" cy="71223"/>
              </a:xfrm>
              <a:custGeom>
                <a:avLst/>
                <a:gdLst>
                  <a:gd name="connsiteX0" fmla="*/ 50437 w 50437"/>
                  <a:gd name="connsiteY0" fmla="*/ 0 h 67990"/>
                  <a:gd name="connsiteX1" fmla="*/ 31387 w 50437"/>
                  <a:gd name="connsiteY1" fmla="*/ 19050 h 67990"/>
                  <a:gd name="connsiteX2" fmla="*/ 44087 w 50437"/>
                  <a:gd name="connsiteY2" fmla="*/ 38100 h 67990"/>
                  <a:gd name="connsiteX3" fmla="*/ 12337 w 50437"/>
                  <a:gd name="connsiteY3" fmla="*/ 44450 h 67990"/>
                  <a:gd name="connsiteX4" fmla="*/ 18687 w 50437"/>
                  <a:gd name="connsiteY4" fmla="*/ 57150 h 67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437" h="67990">
                    <a:moveTo>
                      <a:pt x="50437" y="0"/>
                    </a:moveTo>
                    <a:cubicBezTo>
                      <a:pt x="44087" y="6350"/>
                      <a:pt x="32863" y="10192"/>
                      <a:pt x="31387" y="19050"/>
                    </a:cubicBezTo>
                    <a:cubicBezTo>
                      <a:pt x="30132" y="26578"/>
                      <a:pt x="48666" y="31995"/>
                      <a:pt x="44087" y="38100"/>
                    </a:cubicBezTo>
                    <a:cubicBezTo>
                      <a:pt x="37611" y="46734"/>
                      <a:pt x="22920" y="42333"/>
                      <a:pt x="12337" y="44450"/>
                    </a:cubicBezTo>
                    <a:cubicBezTo>
                      <a:pt x="4490" y="67990"/>
                      <a:pt x="0" y="66493"/>
                      <a:pt x="18687" y="571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15" name="Freeform 398"/>
              <p:cNvSpPr/>
              <p:nvPr/>
            </p:nvSpPr>
            <p:spPr>
              <a:xfrm>
                <a:off x="14502503" y="22899711"/>
                <a:ext cx="40686" cy="50868"/>
              </a:xfrm>
              <a:custGeom>
                <a:avLst/>
                <a:gdLst>
                  <a:gd name="connsiteX0" fmla="*/ 0 w 38100"/>
                  <a:gd name="connsiteY0" fmla="*/ 0 h 50800"/>
                  <a:gd name="connsiteX1" fmla="*/ 38100 w 38100"/>
                  <a:gd name="connsiteY1" fmla="*/ 19050 h 50800"/>
                  <a:gd name="connsiteX2" fmla="*/ 19050 w 38100"/>
                  <a:gd name="connsiteY2" fmla="*/ 25400 h 50800"/>
                  <a:gd name="connsiteX3" fmla="*/ 19050 w 38100"/>
                  <a:gd name="connsiteY3" fmla="*/ 50800 h 50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50800">
                    <a:moveTo>
                      <a:pt x="0" y="0"/>
                    </a:moveTo>
                    <a:cubicBezTo>
                      <a:pt x="4698" y="1566"/>
                      <a:pt x="38100" y="10844"/>
                      <a:pt x="38100" y="19050"/>
                    </a:cubicBezTo>
                    <a:cubicBezTo>
                      <a:pt x="38100" y="25743"/>
                      <a:pt x="25400" y="23283"/>
                      <a:pt x="19050" y="25400"/>
                    </a:cubicBezTo>
                    <a:cubicBezTo>
                      <a:pt x="11753" y="47290"/>
                      <a:pt x="7967" y="39717"/>
                      <a:pt x="19050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16" name="Freeform 399"/>
              <p:cNvSpPr/>
              <p:nvPr/>
            </p:nvSpPr>
            <p:spPr>
              <a:xfrm>
                <a:off x="14604217" y="22899711"/>
                <a:ext cx="71203" cy="81394"/>
              </a:xfrm>
              <a:custGeom>
                <a:avLst/>
                <a:gdLst>
                  <a:gd name="connsiteX0" fmla="*/ 0 w 76200"/>
                  <a:gd name="connsiteY0" fmla="*/ 0 h 82550"/>
                  <a:gd name="connsiteX1" fmla="*/ 6350 w 76200"/>
                  <a:gd name="connsiteY1" fmla="*/ 57150 h 82550"/>
                  <a:gd name="connsiteX2" fmla="*/ 57150 w 76200"/>
                  <a:gd name="connsiteY2" fmla="*/ 82550 h 82550"/>
                  <a:gd name="connsiteX3" fmla="*/ 76200 w 76200"/>
                  <a:gd name="connsiteY3" fmla="*/ 7620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200" h="82550">
                    <a:moveTo>
                      <a:pt x="0" y="0"/>
                    </a:moveTo>
                    <a:cubicBezTo>
                      <a:pt x="14817" y="44450"/>
                      <a:pt x="16933" y="25400"/>
                      <a:pt x="6350" y="57150"/>
                    </a:cubicBezTo>
                    <a:cubicBezTo>
                      <a:pt x="26283" y="77083"/>
                      <a:pt x="24705" y="82550"/>
                      <a:pt x="57150" y="82550"/>
                    </a:cubicBezTo>
                    <a:cubicBezTo>
                      <a:pt x="63843" y="82550"/>
                      <a:pt x="76200" y="76200"/>
                      <a:pt x="76200" y="762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17" name="Freeform 400"/>
              <p:cNvSpPr/>
              <p:nvPr/>
            </p:nvSpPr>
            <p:spPr>
              <a:xfrm>
                <a:off x="14492335" y="22441869"/>
                <a:ext cx="30511" cy="71223"/>
              </a:xfrm>
              <a:custGeom>
                <a:avLst/>
                <a:gdLst>
                  <a:gd name="connsiteX0" fmla="*/ 7450 w 26500"/>
                  <a:gd name="connsiteY0" fmla="*/ 65393 h 65393"/>
                  <a:gd name="connsiteX1" fmla="*/ 1100 w 26500"/>
                  <a:gd name="connsiteY1" fmla="*/ 46343 h 65393"/>
                  <a:gd name="connsiteX2" fmla="*/ 13800 w 26500"/>
                  <a:gd name="connsiteY2" fmla="*/ 27293 h 65393"/>
                  <a:gd name="connsiteX3" fmla="*/ 20150 w 26500"/>
                  <a:gd name="connsiteY3" fmla="*/ 1893 h 65393"/>
                  <a:gd name="connsiteX4" fmla="*/ 26500 w 26500"/>
                  <a:gd name="connsiteY4" fmla="*/ 1893 h 65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500" h="65393">
                    <a:moveTo>
                      <a:pt x="7450" y="65393"/>
                    </a:moveTo>
                    <a:cubicBezTo>
                      <a:pt x="5333" y="59043"/>
                      <a:pt x="0" y="52945"/>
                      <a:pt x="1100" y="46343"/>
                    </a:cubicBezTo>
                    <a:cubicBezTo>
                      <a:pt x="2355" y="38815"/>
                      <a:pt x="10794" y="34308"/>
                      <a:pt x="13800" y="27293"/>
                    </a:cubicBezTo>
                    <a:cubicBezTo>
                      <a:pt x="17238" y="19271"/>
                      <a:pt x="16247" y="9699"/>
                      <a:pt x="20150" y="1893"/>
                    </a:cubicBezTo>
                    <a:cubicBezTo>
                      <a:pt x="21097" y="0"/>
                      <a:pt x="24383" y="1893"/>
                      <a:pt x="26500" y="1893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18" name="Freeform 401"/>
              <p:cNvSpPr/>
              <p:nvPr/>
            </p:nvSpPr>
            <p:spPr>
              <a:xfrm>
                <a:off x="14604217" y="22431698"/>
                <a:ext cx="81371" cy="81394"/>
              </a:xfrm>
              <a:custGeom>
                <a:avLst/>
                <a:gdLst>
                  <a:gd name="connsiteX0" fmla="*/ 26649 w 82145"/>
                  <a:gd name="connsiteY0" fmla="*/ 76200 h 76200"/>
                  <a:gd name="connsiteX1" fmla="*/ 32999 w 82145"/>
                  <a:gd name="connsiteY1" fmla="*/ 57150 h 76200"/>
                  <a:gd name="connsiteX2" fmla="*/ 64749 w 82145"/>
                  <a:gd name="connsiteY2" fmla="*/ 44450 h 76200"/>
                  <a:gd name="connsiteX3" fmla="*/ 77449 w 82145"/>
                  <a:gd name="connsiteY3" fmla="*/ 0 h 76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145" h="76200">
                    <a:moveTo>
                      <a:pt x="26649" y="76200"/>
                    </a:moveTo>
                    <a:cubicBezTo>
                      <a:pt x="28766" y="69850"/>
                      <a:pt x="32999" y="63843"/>
                      <a:pt x="32999" y="57150"/>
                    </a:cubicBezTo>
                    <a:cubicBezTo>
                      <a:pt x="32999" y="27622"/>
                      <a:pt x="0" y="33659"/>
                      <a:pt x="64749" y="44450"/>
                    </a:cubicBezTo>
                    <a:cubicBezTo>
                      <a:pt x="82145" y="18355"/>
                      <a:pt x="77449" y="33032"/>
                      <a:pt x="77449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20524" name="Group 887"/>
            <p:cNvGrpSpPr>
              <a:grpSpLocks/>
            </p:cNvGrpSpPr>
            <p:nvPr/>
          </p:nvGrpSpPr>
          <p:grpSpPr bwMode="auto">
            <a:xfrm>
              <a:off x="4431714" y="2218257"/>
              <a:ext cx="104468" cy="105526"/>
              <a:chOff x="14261548" y="22402800"/>
              <a:chExt cx="572052" cy="577850"/>
            </a:xfrm>
          </p:grpSpPr>
          <p:pic>
            <p:nvPicPr>
              <p:cNvPr id="379" name="Picture 2455" descr="C:\Documents and Settings\Chelsea\My Documents\research\Winter 2008\gordon conference\Au NP.JPG"/>
              <p:cNvPicPr>
                <a:picLocks noChangeAspect="1" noChangeArrowheads="1"/>
              </p:cNvPicPr>
              <p:nvPr/>
            </p:nvPicPr>
            <p:blipFill>
              <a:blip r:embed="rId5" cstate="screen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prstClr val="black"/>
                  <a:srgbClr val="D9C3A5">
                    <a:tint val="50000"/>
                    <a:satMod val="180000"/>
                  </a:srgb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25600" y="22479000"/>
                <a:ext cx="457200" cy="460040"/>
              </a:xfrm>
              <a:prstGeom prst="rect">
                <a:avLst/>
              </a:prstGeom>
              <a:noFill/>
              <a:scene3d>
                <a:camera prst="orthographicFront"/>
                <a:lightRig rig="contrasting" dir="t"/>
              </a:scene3d>
              <a:sp3d prstMaterial="powder">
                <a:extrusionClr>
                  <a:srgbClr val="FFC000"/>
                </a:extrusionClr>
                <a:contourClr>
                  <a:schemeClr val="bg1"/>
                </a:contourClr>
              </a:sp3d>
            </p:spPr>
          </p:pic>
          <p:sp>
            <p:nvSpPr>
              <p:cNvPr id="380" name="Freeform 363"/>
              <p:cNvSpPr/>
              <p:nvPr/>
            </p:nvSpPr>
            <p:spPr>
              <a:xfrm>
                <a:off x="14674644" y="22480662"/>
                <a:ext cx="111889" cy="50874"/>
              </a:xfrm>
              <a:custGeom>
                <a:avLst/>
                <a:gdLst>
                  <a:gd name="connsiteX0" fmla="*/ 0 w 38100"/>
                  <a:gd name="connsiteY0" fmla="*/ 44450 h 44450"/>
                  <a:gd name="connsiteX1" fmla="*/ 19050 w 38100"/>
                  <a:gd name="connsiteY1" fmla="*/ 31750 h 44450"/>
                  <a:gd name="connsiteX2" fmla="*/ 38100 w 38100"/>
                  <a:gd name="connsiteY2" fmla="*/ 0 h 44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" h="44450">
                    <a:moveTo>
                      <a:pt x="0" y="44450"/>
                    </a:moveTo>
                    <a:cubicBezTo>
                      <a:pt x="6350" y="40217"/>
                      <a:pt x="13654" y="37146"/>
                      <a:pt x="19050" y="31750"/>
                    </a:cubicBezTo>
                    <a:cubicBezTo>
                      <a:pt x="26713" y="24087"/>
                      <a:pt x="33089" y="10022"/>
                      <a:pt x="3810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81" name="Freeform 364"/>
              <p:cNvSpPr/>
              <p:nvPr/>
            </p:nvSpPr>
            <p:spPr>
              <a:xfrm>
                <a:off x="14552588" y="22399269"/>
                <a:ext cx="81371" cy="101742"/>
              </a:xfrm>
              <a:custGeom>
                <a:avLst/>
                <a:gdLst>
                  <a:gd name="connsiteX0" fmla="*/ 10160 w 22860"/>
                  <a:gd name="connsiteY0" fmla="*/ 57150 h 57150"/>
                  <a:gd name="connsiteX1" fmla="*/ 10160 w 22860"/>
                  <a:gd name="connsiteY1" fmla="*/ 19050 h 57150"/>
                  <a:gd name="connsiteX2" fmla="*/ 22860 w 22860"/>
                  <a:gd name="connsiteY2" fmla="*/ 0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" h="57150">
                    <a:moveTo>
                      <a:pt x="10160" y="57150"/>
                    </a:moveTo>
                    <a:cubicBezTo>
                      <a:pt x="3387" y="36830"/>
                      <a:pt x="0" y="39370"/>
                      <a:pt x="10160" y="19050"/>
                    </a:cubicBezTo>
                    <a:cubicBezTo>
                      <a:pt x="13573" y="12224"/>
                      <a:pt x="22860" y="0"/>
                      <a:pt x="2286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82" name="Freeform 365"/>
              <p:cNvSpPr/>
              <p:nvPr/>
            </p:nvSpPr>
            <p:spPr>
              <a:xfrm>
                <a:off x="14328817" y="22541708"/>
                <a:ext cx="71203" cy="30526"/>
              </a:xfrm>
              <a:custGeom>
                <a:avLst/>
                <a:gdLst>
                  <a:gd name="connsiteX0" fmla="*/ 69850 w 69850"/>
                  <a:gd name="connsiteY0" fmla="*/ 18332 h 24682"/>
                  <a:gd name="connsiteX1" fmla="*/ 50800 w 69850"/>
                  <a:gd name="connsiteY1" fmla="*/ 5632 h 24682"/>
                  <a:gd name="connsiteX2" fmla="*/ 12700 w 69850"/>
                  <a:gd name="connsiteY2" fmla="*/ 24682 h 24682"/>
                  <a:gd name="connsiteX3" fmla="*/ 0 w 69850"/>
                  <a:gd name="connsiteY3" fmla="*/ 11982 h 24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24682">
                    <a:moveTo>
                      <a:pt x="69850" y="18332"/>
                    </a:moveTo>
                    <a:cubicBezTo>
                      <a:pt x="63500" y="14099"/>
                      <a:pt x="58328" y="6887"/>
                      <a:pt x="50800" y="5632"/>
                    </a:cubicBezTo>
                    <a:cubicBezTo>
                      <a:pt x="17010" y="0"/>
                      <a:pt x="45871" y="24682"/>
                      <a:pt x="12700" y="24682"/>
                    </a:cubicBezTo>
                    <a:cubicBezTo>
                      <a:pt x="6713" y="24682"/>
                      <a:pt x="4233" y="16215"/>
                      <a:pt x="0" y="11982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83" name="Freeform 366"/>
              <p:cNvSpPr/>
              <p:nvPr/>
            </p:nvSpPr>
            <p:spPr>
              <a:xfrm>
                <a:off x="14410188" y="22450143"/>
                <a:ext cx="61028" cy="71216"/>
              </a:xfrm>
              <a:custGeom>
                <a:avLst/>
                <a:gdLst>
                  <a:gd name="connsiteX0" fmla="*/ 63500 w 63500"/>
                  <a:gd name="connsiteY0" fmla="*/ 71926 h 71926"/>
                  <a:gd name="connsiteX1" fmla="*/ 25400 w 63500"/>
                  <a:gd name="connsiteY1" fmla="*/ 52876 h 71926"/>
                  <a:gd name="connsiteX2" fmla="*/ 12700 w 63500"/>
                  <a:gd name="connsiteY2" fmla="*/ 33826 h 71926"/>
                  <a:gd name="connsiteX3" fmla="*/ 0 w 63500"/>
                  <a:gd name="connsiteY3" fmla="*/ 2076 h 71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500" h="71926">
                    <a:moveTo>
                      <a:pt x="63500" y="71926"/>
                    </a:moveTo>
                    <a:cubicBezTo>
                      <a:pt x="48006" y="66761"/>
                      <a:pt x="37710" y="65186"/>
                      <a:pt x="25400" y="52876"/>
                    </a:cubicBezTo>
                    <a:cubicBezTo>
                      <a:pt x="20004" y="47480"/>
                      <a:pt x="16933" y="40176"/>
                      <a:pt x="12700" y="33826"/>
                    </a:cubicBezTo>
                    <a:cubicBezTo>
                      <a:pt x="5935" y="0"/>
                      <a:pt x="17143" y="2076"/>
                      <a:pt x="0" y="207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84" name="Freeform 367"/>
              <p:cNvSpPr/>
              <p:nvPr/>
            </p:nvSpPr>
            <p:spPr>
              <a:xfrm>
                <a:off x="14745847" y="22612930"/>
                <a:ext cx="91539" cy="30519"/>
              </a:xfrm>
              <a:custGeom>
                <a:avLst/>
                <a:gdLst>
                  <a:gd name="connsiteX0" fmla="*/ 0 w 88900"/>
                  <a:gd name="connsiteY0" fmla="*/ 38769 h 38769"/>
                  <a:gd name="connsiteX1" fmla="*/ 25400 w 88900"/>
                  <a:gd name="connsiteY1" fmla="*/ 26069 h 38769"/>
                  <a:gd name="connsiteX2" fmla="*/ 44450 w 88900"/>
                  <a:gd name="connsiteY2" fmla="*/ 13369 h 38769"/>
                  <a:gd name="connsiteX3" fmla="*/ 88900 w 88900"/>
                  <a:gd name="connsiteY3" fmla="*/ 669 h 387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900" h="38769">
                    <a:moveTo>
                      <a:pt x="0" y="38769"/>
                    </a:moveTo>
                    <a:cubicBezTo>
                      <a:pt x="8467" y="34536"/>
                      <a:pt x="17181" y="30765"/>
                      <a:pt x="25400" y="26069"/>
                    </a:cubicBezTo>
                    <a:cubicBezTo>
                      <a:pt x="32026" y="22283"/>
                      <a:pt x="37476" y="16469"/>
                      <a:pt x="44450" y="13369"/>
                    </a:cubicBezTo>
                    <a:cubicBezTo>
                      <a:pt x="74531" y="0"/>
                      <a:pt x="70748" y="669"/>
                      <a:pt x="88900" y="669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85" name="Freeform 368"/>
              <p:cNvSpPr/>
              <p:nvPr/>
            </p:nvSpPr>
            <p:spPr>
              <a:xfrm>
                <a:off x="14664476" y="22846934"/>
                <a:ext cx="40686" cy="101742"/>
              </a:xfrm>
              <a:custGeom>
                <a:avLst/>
                <a:gdLst>
                  <a:gd name="connsiteX0" fmla="*/ 13536 w 45286"/>
                  <a:gd name="connsiteY0" fmla="*/ 0 h 97875"/>
                  <a:gd name="connsiteX1" fmla="*/ 19886 w 45286"/>
                  <a:gd name="connsiteY1" fmla="*/ 50800 h 97875"/>
                  <a:gd name="connsiteX2" fmla="*/ 38936 w 45286"/>
                  <a:gd name="connsiteY2" fmla="*/ 57150 h 97875"/>
                  <a:gd name="connsiteX3" fmla="*/ 32586 w 45286"/>
                  <a:gd name="connsiteY3" fmla="*/ 95250 h 97875"/>
                  <a:gd name="connsiteX4" fmla="*/ 45286 w 45286"/>
                  <a:gd name="connsiteY4" fmla="*/ 88900 h 97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286" h="97875">
                    <a:moveTo>
                      <a:pt x="13536" y="0"/>
                    </a:moveTo>
                    <a:cubicBezTo>
                      <a:pt x="6342" y="21583"/>
                      <a:pt x="0" y="26936"/>
                      <a:pt x="19886" y="50800"/>
                    </a:cubicBezTo>
                    <a:cubicBezTo>
                      <a:pt x="24171" y="55942"/>
                      <a:pt x="32586" y="55033"/>
                      <a:pt x="38936" y="57150"/>
                    </a:cubicBezTo>
                    <a:cubicBezTo>
                      <a:pt x="33284" y="65629"/>
                      <a:pt x="14385" y="83116"/>
                      <a:pt x="32586" y="95250"/>
                    </a:cubicBezTo>
                    <a:cubicBezTo>
                      <a:pt x="36524" y="97875"/>
                      <a:pt x="41053" y="91017"/>
                      <a:pt x="45286" y="889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86" name="Freeform 369"/>
              <p:cNvSpPr/>
              <p:nvPr/>
            </p:nvSpPr>
            <p:spPr>
              <a:xfrm>
                <a:off x="14715330" y="22796066"/>
                <a:ext cx="71203" cy="91565"/>
              </a:xfrm>
              <a:custGeom>
                <a:avLst/>
                <a:gdLst>
                  <a:gd name="connsiteX0" fmla="*/ 16592 w 71468"/>
                  <a:gd name="connsiteY0" fmla="*/ 0 h 84521"/>
                  <a:gd name="connsiteX1" fmla="*/ 3892 w 71468"/>
                  <a:gd name="connsiteY1" fmla="*/ 63500 h 84521"/>
                  <a:gd name="connsiteX2" fmla="*/ 22942 w 71468"/>
                  <a:gd name="connsiteY2" fmla="*/ 76200 h 84521"/>
                  <a:gd name="connsiteX3" fmla="*/ 29292 w 71468"/>
                  <a:gd name="connsiteY3" fmla="*/ 57150 h 84521"/>
                  <a:gd name="connsiteX4" fmla="*/ 61042 w 71468"/>
                  <a:gd name="connsiteY4" fmla="*/ 50800 h 845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468" h="84521">
                    <a:moveTo>
                      <a:pt x="16592" y="0"/>
                    </a:moveTo>
                    <a:cubicBezTo>
                      <a:pt x="10512" y="18239"/>
                      <a:pt x="0" y="45988"/>
                      <a:pt x="3892" y="63500"/>
                    </a:cubicBezTo>
                    <a:cubicBezTo>
                      <a:pt x="5548" y="70950"/>
                      <a:pt x="16592" y="71967"/>
                      <a:pt x="22942" y="76200"/>
                    </a:cubicBezTo>
                    <a:cubicBezTo>
                      <a:pt x="25059" y="69850"/>
                      <a:pt x="23077" y="59636"/>
                      <a:pt x="29292" y="57150"/>
                    </a:cubicBezTo>
                    <a:cubicBezTo>
                      <a:pt x="71468" y="40280"/>
                      <a:pt x="44181" y="84521"/>
                      <a:pt x="61042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87" name="Freeform 370"/>
              <p:cNvSpPr/>
              <p:nvPr/>
            </p:nvSpPr>
            <p:spPr>
              <a:xfrm>
                <a:off x="14745847" y="22765540"/>
                <a:ext cx="61028" cy="91571"/>
              </a:xfrm>
              <a:custGeom>
                <a:avLst/>
                <a:gdLst>
                  <a:gd name="connsiteX0" fmla="*/ 0 w 57150"/>
                  <a:gd name="connsiteY0" fmla="*/ 0 h 89852"/>
                  <a:gd name="connsiteX1" fmla="*/ 19050 w 57150"/>
                  <a:gd name="connsiteY1" fmla="*/ 12700 h 89852"/>
                  <a:gd name="connsiteX2" fmla="*/ 38100 w 57150"/>
                  <a:gd name="connsiteY2" fmla="*/ 19050 h 89852"/>
                  <a:gd name="connsiteX3" fmla="*/ 25400 w 57150"/>
                  <a:gd name="connsiteY3" fmla="*/ 38100 h 89852"/>
                  <a:gd name="connsiteX4" fmla="*/ 57150 w 57150"/>
                  <a:gd name="connsiteY4" fmla="*/ 63500 h 89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150" h="89852">
                    <a:moveTo>
                      <a:pt x="0" y="0"/>
                    </a:moveTo>
                    <a:cubicBezTo>
                      <a:pt x="6350" y="4233"/>
                      <a:pt x="12224" y="9287"/>
                      <a:pt x="19050" y="12700"/>
                    </a:cubicBezTo>
                    <a:cubicBezTo>
                      <a:pt x="25037" y="15693"/>
                      <a:pt x="36477" y="12556"/>
                      <a:pt x="38100" y="19050"/>
                    </a:cubicBezTo>
                    <a:cubicBezTo>
                      <a:pt x="39951" y="26454"/>
                      <a:pt x="29633" y="31750"/>
                      <a:pt x="25400" y="38100"/>
                    </a:cubicBezTo>
                    <a:cubicBezTo>
                      <a:pt x="53425" y="80138"/>
                      <a:pt x="43974" y="89852"/>
                      <a:pt x="57150" y="635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88" name="Freeform 371"/>
              <p:cNvSpPr/>
              <p:nvPr/>
            </p:nvSpPr>
            <p:spPr>
              <a:xfrm>
                <a:off x="14756015" y="22694324"/>
                <a:ext cx="71203" cy="40697"/>
              </a:xfrm>
              <a:custGeom>
                <a:avLst/>
                <a:gdLst>
                  <a:gd name="connsiteX0" fmla="*/ 0 w 63500"/>
                  <a:gd name="connsiteY0" fmla="*/ 1761 h 39861"/>
                  <a:gd name="connsiteX1" fmla="*/ 12700 w 63500"/>
                  <a:gd name="connsiteY1" fmla="*/ 33511 h 39861"/>
                  <a:gd name="connsiteX2" fmla="*/ 19050 w 63500"/>
                  <a:gd name="connsiteY2" fmla="*/ 14461 h 39861"/>
                  <a:gd name="connsiteX3" fmla="*/ 38100 w 63500"/>
                  <a:gd name="connsiteY3" fmla="*/ 39861 h 39861"/>
                  <a:gd name="connsiteX4" fmla="*/ 50800 w 63500"/>
                  <a:gd name="connsiteY4" fmla="*/ 20811 h 39861"/>
                  <a:gd name="connsiteX5" fmla="*/ 57150 w 63500"/>
                  <a:gd name="connsiteY5" fmla="*/ 1761 h 39861"/>
                  <a:gd name="connsiteX6" fmla="*/ 63500 w 63500"/>
                  <a:gd name="connsiteY6" fmla="*/ 1761 h 398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3500" h="39861">
                    <a:moveTo>
                      <a:pt x="0" y="1761"/>
                    </a:moveTo>
                    <a:cubicBezTo>
                      <a:pt x="4233" y="12344"/>
                      <a:pt x="3216" y="27188"/>
                      <a:pt x="12700" y="33511"/>
                    </a:cubicBezTo>
                    <a:cubicBezTo>
                      <a:pt x="18269" y="37224"/>
                      <a:pt x="12556" y="12838"/>
                      <a:pt x="19050" y="14461"/>
                    </a:cubicBezTo>
                    <a:cubicBezTo>
                      <a:pt x="29317" y="17028"/>
                      <a:pt x="31750" y="31394"/>
                      <a:pt x="38100" y="39861"/>
                    </a:cubicBezTo>
                    <a:cubicBezTo>
                      <a:pt x="42333" y="33511"/>
                      <a:pt x="47387" y="27637"/>
                      <a:pt x="50800" y="20811"/>
                    </a:cubicBezTo>
                    <a:cubicBezTo>
                      <a:pt x="53793" y="14824"/>
                      <a:pt x="53437" y="7330"/>
                      <a:pt x="57150" y="1761"/>
                    </a:cubicBezTo>
                    <a:cubicBezTo>
                      <a:pt x="58324" y="0"/>
                      <a:pt x="61383" y="1761"/>
                      <a:pt x="63500" y="176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89" name="Freeform 372"/>
              <p:cNvSpPr/>
              <p:nvPr/>
            </p:nvSpPr>
            <p:spPr>
              <a:xfrm>
                <a:off x="14715330" y="22551885"/>
                <a:ext cx="71203" cy="81394"/>
              </a:xfrm>
              <a:custGeom>
                <a:avLst/>
                <a:gdLst>
                  <a:gd name="connsiteX0" fmla="*/ 3515 w 73365"/>
                  <a:gd name="connsiteY0" fmla="*/ 31750 h 76964"/>
                  <a:gd name="connsiteX1" fmla="*/ 16215 w 73365"/>
                  <a:gd name="connsiteY1" fmla="*/ 6350 h 76964"/>
                  <a:gd name="connsiteX2" fmla="*/ 35265 w 73365"/>
                  <a:gd name="connsiteY2" fmla="*/ 12700 h 76964"/>
                  <a:gd name="connsiteX3" fmla="*/ 60665 w 73365"/>
                  <a:gd name="connsiteY3" fmla="*/ 19050 h 76964"/>
                  <a:gd name="connsiteX4" fmla="*/ 73365 w 73365"/>
                  <a:gd name="connsiteY4" fmla="*/ 0 h 76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365" h="76964">
                    <a:moveTo>
                      <a:pt x="3515" y="31750"/>
                    </a:moveTo>
                    <a:cubicBezTo>
                      <a:pt x="18586" y="76964"/>
                      <a:pt x="0" y="30672"/>
                      <a:pt x="16215" y="6350"/>
                    </a:cubicBezTo>
                    <a:cubicBezTo>
                      <a:pt x="19928" y="781"/>
                      <a:pt x="28829" y="10861"/>
                      <a:pt x="35265" y="12700"/>
                    </a:cubicBezTo>
                    <a:cubicBezTo>
                      <a:pt x="43656" y="15098"/>
                      <a:pt x="52198" y="16933"/>
                      <a:pt x="60665" y="19050"/>
                    </a:cubicBezTo>
                    <a:lnTo>
                      <a:pt x="73365" y="0"/>
                    </a:ln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0" name="Freeform 373"/>
              <p:cNvSpPr/>
              <p:nvPr/>
            </p:nvSpPr>
            <p:spPr>
              <a:xfrm>
                <a:off x="14257620" y="22592582"/>
                <a:ext cx="91539" cy="81394"/>
              </a:xfrm>
              <a:custGeom>
                <a:avLst/>
                <a:gdLst>
                  <a:gd name="connsiteX0" fmla="*/ 89452 w 89452"/>
                  <a:gd name="connsiteY0" fmla="*/ 45701 h 73177"/>
                  <a:gd name="connsiteX1" fmla="*/ 13252 w 89452"/>
                  <a:gd name="connsiteY1" fmla="*/ 1251 h 73177"/>
                  <a:gd name="connsiteX2" fmla="*/ 25952 w 89452"/>
                  <a:gd name="connsiteY2" fmla="*/ 39351 h 73177"/>
                  <a:gd name="connsiteX3" fmla="*/ 38652 w 89452"/>
                  <a:gd name="connsiteY3" fmla="*/ 71101 h 73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452" h="73177">
                    <a:moveTo>
                      <a:pt x="89452" y="45701"/>
                    </a:moveTo>
                    <a:cubicBezTo>
                      <a:pt x="71552" y="33768"/>
                      <a:pt x="22012" y="0"/>
                      <a:pt x="13252" y="1251"/>
                    </a:cubicBezTo>
                    <a:cubicBezTo>
                      <a:pt x="0" y="3144"/>
                      <a:pt x="21719" y="26651"/>
                      <a:pt x="25952" y="39351"/>
                    </a:cubicBezTo>
                    <a:cubicBezTo>
                      <a:pt x="37227" y="73177"/>
                      <a:pt x="20625" y="71101"/>
                      <a:pt x="38652" y="7110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1" name="Freeform 374"/>
              <p:cNvSpPr/>
              <p:nvPr/>
            </p:nvSpPr>
            <p:spPr>
              <a:xfrm>
                <a:off x="14277963" y="22673975"/>
                <a:ext cx="81371" cy="50868"/>
              </a:xfrm>
              <a:custGeom>
                <a:avLst/>
                <a:gdLst>
                  <a:gd name="connsiteX0" fmla="*/ 68784 w 78861"/>
                  <a:gd name="connsiteY0" fmla="*/ 30876 h 49926"/>
                  <a:gd name="connsiteX1" fmla="*/ 24334 w 78861"/>
                  <a:gd name="connsiteY1" fmla="*/ 24526 h 49926"/>
                  <a:gd name="connsiteX2" fmla="*/ 24334 w 78861"/>
                  <a:gd name="connsiteY2" fmla="*/ 18176 h 49926"/>
                  <a:gd name="connsiteX3" fmla="*/ 5284 w 78861"/>
                  <a:gd name="connsiteY3" fmla="*/ 49926 h 49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861" h="49926">
                    <a:moveTo>
                      <a:pt x="68784" y="30876"/>
                    </a:moveTo>
                    <a:cubicBezTo>
                      <a:pt x="53967" y="28759"/>
                      <a:pt x="36308" y="33506"/>
                      <a:pt x="24334" y="24526"/>
                    </a:cubicBezTo>
                    <a:cubicBezTo>
                      <a:pt x="16759" y="18845"/>
                      <a:pt x="78861" y="0"/>
                      <a:pt x="24334" y="18176"/>
                    </a:cubicBezTo>
                    <a:cubicBezTo>
                      <a:pt x="0" y="34398"/>
                      <a:pt x="5284" y="23244"/>
                      <a:pt x="5284" y="4992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2" name="Freeform 375"/>
              <p:cNvSpPr/>
              <p:nvPr/>
            </p:nvSpPr>
            <p:spPr>
              <a:xfrm>
                <a:off x="14277963" y="22735021"/>
                <a:ext cx="71197" cy="61045"/>
              </a:xfrm>
              <a:custGeom>
                <a:avLst/>
                <a:gdLst>
                  <a:gd name="connsiteX0" fmla="*/ 69850 w 69850"/>
                  <a:gd name="connsiteY0" fmla="*/ 25400 h 58432"/>
                  <a:gd name="connsiteX1" fmla="*/ 63500 w 69850"/>
                  <a:gd name="connsiteY1" fmla="*/ 44450 h 58432"/>
                  <a:gd name="connsiteX2" fmla="*/ 19050 w 69850"/>
                  <a:gd name="connsiteY2" fmla="*/ 0 h 58432"/>
                  <a:gd name="connsiteX3" fmla="*/ 0 w 69850"/>
                  <a:gd name="connsiteY3" fmla="*/ 44450 h 58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58432">
                    <a:moveTo>
                      <a:pt x="69850" y="25400"/>
                    </a:moveTo>
                    <a:cubicBezTo>
                      <a:pt x="67733" y="31750"/>
                      <a:pt x="69487" y="47443"/>
                      <a:pt x="63500" y="44450"/>
                    </a:cubicBezTo>
                    <a:cubicBezTo>
                      <a:pt x="44758" y="35079"/>
                      <a:pt x="19050" y="0"/>
                      <a:pt x="19050" y="0"/>
                    </a:cubicBezTo>
                    <a:cubicBezTo>
                      <a:pt x="12113" y="55496"/>
                      <a:pt x="27964" y="58432"/>
                      <a:pt x="0" y="444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3" name="Freeform 376"/>
              <p:cNvSpPr/>
              <p:nvPr/>
            </p:nvSpPr>
            <p:spPr>
              <a:xfrm>
                <a:off x="14288131" y="22836763"/>
                <a:ext cx="111889" cy="81394"/>
              </a:xfrm>
              <a:custGeom>
                <a:avLst/>
                <a:gdLst>
                  <a:gd name="connsiteX0" fmla="*/ 114300 w 114300"/>
                  <a:gd name="connsiteY0" fmla="*/ 0 h 82550"/>
                  <a:gd name="connsiteX1" fmla="*/ 76200 w 114300"/>
                  <a:gd name="connsiteY1" fmla="*/ 44450 h 82550"/>
                  <a:gd name="connsiteX2" fmla="*/ 44450 w 114300"/>
                  <a:gd name="connsiteY2" fmla="*/ 50800 h 82550"/>
                  <a:gd name="connsiteX3" fmla="*/ 19050 w 114300"/>
                  <a:gd name="connsiteY3" fmla="*/ 76200 h 82550"/>
                  <a:gd name="connsiteX4" fmla="*/ 0 w 114300"/>
                  <a:gd name="connsiteY4" fmla="*/ 82550 h 82550"/>
                  <a:gd name="connsiteX5" fmla="*/ 19050 w 114300"/>
                  <a:gd name="connsiteY5" fmla="*/ 69850 h 82550"/>
                  <a:gd name="connsiteX6" fmla="*/ 38100 w 114300"/>
                  <a:gd name="connsiteY6" fmla="*/ 63500 h 82550"/>
                  <a:gd name="connsiteX7" fmla="*/ 44450 w 114300"/>
                  <a:gd name="connsiteY7" fmla="*/ 38100 h 82550"/>
                  <a:gd name="connsiteX8" fmla="*/ 44450 w 114300"/>
                  <a:gd name="connsiteY8" fmla="*/ 635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" h="82550">
                    <a:moveTo>
                      <a:pt x="114300" y="0"/>
                    </a:moveTo>
                    <a:cubicBezTo>
                      <a:pt x="56674" y="28813"/>
                      <a:pt x="52998" y="9648"/>
                      <a:pt x="76200" y="44450"/>
                    </a:cubicBezTo>
                    <a:cubicBezTo>
                      <a:pt x="65617" y="46567"/>
                      <a:pt x="53885" y="45558"/>
                      <a:pt x="44450" y="50800"/>
                    </a:cubicBezTo>
                    <a:cubicBezTo>
                      <a:pt x="33983" y="56615"/>
                      <a:pt x="28793" y="69240"/>
                      <a:pt x="19050" y="76200"/>
                    </a:cubicBezTo>
                    <a:cubicBezTo>
                      <a:pt x="13603" y="80091"/>
                      <a:pt x="6350" y="80433"/>
                      <a:pt x="0" y="82550"/>
                    </a:cubicBezTo>
                    <a:cubicBezTo>
                      <a:pt x="6350" y="78317"/>
                      <a:pt x="12224" y="73263"/>
                      <a:pt x="19050" y="69850"/>
                    </a:cubicBezTo>
                    <a:cubicBezTo>
                      <a:pt x="25037" y="66857"/>
                      <a:pt x="33919" y="68727"/>
                      <a:pt x="38100" y="63500"/>
                    </a:cubicBezTo>
                    <a:cubicBezTo>
                      <a:pt x="43552" y="56685"/>
                      <a:pt x="42333" y="46567"/>
                      <a:pt x="44450" y="38100"/>
                    </a:cubicBezTo>
                    <a:cubicBezTo>
                      <a:pt x="36603" y="14560"/>
                      <a:pt x="35107" y="25037"/>
                      <a:pt x="44450" y="63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4" name="Freeform 377"/>
              <p:cNvSpPr/>
              <p:nvPr/>
            </p:nvSpPr>
            <p:spPr>
              <a:xfrm>
                <a:off x="14389845" y="22867282"/>
                <a:ext cx="50860" cy="71223"/>
              </a:xfrm>
              <a:custGeom>
                <a:avLst/>
                <a:gdLst>
                  <a:gd name="connsiteX0" fmla="*/ 50437 w 50437"/>
                  <a:gd name="connsiteY0" fmla="*/ 0 h 67990"/>
                  <a:gd name="connsiteX1" fmla="*/ 31387 w 50437"/>
                  <a:gd name="connsiteY1" fmla="*/ 19050 h 67990"/>
                  <a:gd name="connsiteX2" fmla="*/ 44087 w 50437"/>
                  <a:gd name="connsiteY2" fmla="*/ 38100 h 67990"/>
                  <a:gd name="connsiteX3" fmla="*/ 12337 w 50437"/>
                  <a:gd name="connsiteY3" fmla="*/ 44450 h 67990"/>
                  <a:gd name="connsiteX4" fmla="*/ 18687 w 50437"/>
                  <a:gd name="connsiteY4" fmla="*/ 57150 h 67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437" h="67990">
                    <a:moveTo>
                      <a:pt x="50437" y="0"/>
                    </a:moveTo>
                    <a:cubicBezTo>
                      <a:pt x="44087" y="6350"/>
                      <a:pt x="32863" y="10192"/>
                      <a:pt x="31387" y="19050"/>
                    </a:cubicBezTo>
                    <a:cubicBezTo>
                      <a:pt x="30132" y="26578"/>
                      <a:pt x="48666" y="31995"/>
                      <a:pt x="44087" y="38100"/>
                    </a:cubicBezTo>
                    <a:cubicBezTo>
                      <a:pt x="37611" y="46734"/>
                      <a:pt x="22920" y="42333"/>
                      <a:pt x="12337" y="44450"/>
                    </a:cubicBezTo>
                    <a:cubicBezTo>
                      <a:pt x="4490" y="67990"/>
                      <a:pt x="0" y="66493"/>
                      <a:pt x="18687" y="571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5" name="Freeform 378"/>
              <p:cNvSpPr/>
              <p:nvPr/>
            </p:nvSpPr>
            <p:spPr>
              <a:xfrm>
                <a:off x="14501734" y="22897808"/>
                <a:ext cx="40686" cy="50868"/>
              </a:xfrm>
              <a:custGeom>
                <a:avLst/>
                <a:gdLst>
                  <a:gd name="connsiteX0" fmla="*/ 0 w 38100"/>
                  <a:gd name="connsiteY0" fmla="*/ 0 h 50800"/>
                  <a:gd name="connsiteX1" fmla="*/ 38100 w 38100"/>
                  <a:gd name="connsiteY1" fmla="*/ 19050 h 50800"/>
                  <a:gd name="connsiteX2" fmla="*/ 19050 w 38100"/>
                  <a:gd name="connsiteY2" fmla="*/ 25400 h 50800"/>
                  <a:gd name="connsiteX3" fmla="*/ 19050 w 38100"/>
                  <a:gd name="connsiteY3" fmla="*/ 50800 h 50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50800">
                    <a:moveTo>
                      <a:pt x="0" y="0"/>
                    </a:moveTo>
                    <a:cubicBezTo>
                      <a:pt x="4698" y="1566"/>
                      <a:pt x="38100" y="10844"/>
                      <a:pt x="38100" y="19050"/>
                    </a:cubicBezTo>
                    <a:cubicBezTo>
                      <a:pt x="38100" y="25743"/>
                      <a:pt x="25400" y="23283"/>
                      <a:pt x="19050" y="25400"/>
                    </a:cubicBezTo>
                    <a:cubicBezTo>
                      <a:pt x="11753" y="47290"/>
                      <a:pt x="7967" y="39717"/>
                      <a:pt x="19050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6" name="Freeform 379"/>
              <p:cNvSpPr/>
              <p:nvPr/>
            </p:nvSpPr>
            <p:spPr>
              <a:xfrm>
                <a:off x="14603448" y="22897808"/>
                <a:ext cx="71197" cy="81394"/>
              </a:xfrm>
              <a:custGeom>
                <a:avLst/>
                <a:gdLst>
                  <a:gd name="connsiteX0" fmla="*/ 0 w 76200"/>
                  <a:gd name="connsiteY0" fmla="*/ 0 h 82550"/>
                  <a:gd name="connsiteX1" fmla="*/ 6350 w 76200"/>
                  <a:gd name="connsiteY1" fmla="*/ 57150 h 82550"/>
                  <a:gd name="connsiteX2" fmla="*/ 57150 w 76200"/>
                  <a:gd name="connsiteY2" fmla="*/ 82550 h 82550"/>
                  <a:gd name="connsiteX3" fmla="*/ 76200 w 76200"/>
                  <a:gd name="connsiteY3" fmla="*/ 7620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200" h="82550">
                    <a:moveTo>
                      <a:pt x="0" y="0"/>
                    </a:moveTo>
                    <a:cubicBezTo>
                      <a:pt x="14817" y="44450"/>
                      <a:pt x="16933" y="25400"/>
                      <a:pt x="6350" y="57150"/>
                    </a:cubicBezTo>
                    <a:cubicBezTo>
                      <a:pt x="26283" y="77083"/>
                      <a:pt x="24705" y="82550"/>
                      <a:pt x="57150" y="82550"/>
                    </a:cubicBezTo>
                    <a:cubicBezTo>
                      <a:pt x="63843" y="82550"/>
                      <a:pt x="76200" y="76200"/>
                      <a:pt x="76200" y="762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7" name="Freeform 380"/>
              <p:cNvSpPr/>
              <p:nvPr/>
            </p:nvSpPr>
            <p:spPr>
              <a:xfrm>
                <a:off x="14491559" y="22439965"/>
                <a:ext cx="30517" cy="71223"/>
              </a:xfrm>
              <a:custGeom>
                <a:avLst/>
                <a:gdLst>
                  <a:gd name="connsiteX0" fmla="*/ 7450 w 26500"/>
                  <a:gd name="connsiteY0" fmla="*/ 65393 h 65393"/>
                  <a:gd name="connsiteX1" fmla="*/ 1100 w 26500"/>
                  <a:gd name="connsiteY1" fmla="*/ 46343 h 65393"/>
                  <a:gd name="connsiteX2" fmla="*/ 13800 w 26500"/>
                  <a:gd name="connsiteY2" fmla="*/ 27293 h 65393"/>
                  <a:gd name="connsiteX3" fmla="*/ 20150 w 26500"/>
                  <a:gd name="connsiteY3" fmla="*/ 1893 h 65393"/>
                  <a:gd name="connsiteX4" fmla="*/ 26500 w 26500"/>
                  <a:gd name="connsiteY4" fmla="*/ 1893 h 65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500" h="65393">
                    <a:moveTo>
                      <a:pt x="7450" y="65393"/>
                    </a:moveTo>
                    <a:cubicBezTo>
                      <a:pt x="5333" y="59043"/>
                      <a:pt x="0" y="52945"/>
                      <a:pt x="1100" y="46343"/>
                    </a:cubicBezTo>
                    <a:cubicBezTo>
                      <a:pt x="2355" y="38815"/>
                      <a:pt x="10794" y="34308"/>
                      <a:pt x="13800" y="27293"/>
                    </a:cubicBezTo>
                    <a:cubicBezTo>
                      <a:pt x="17238" y="19271"/>
                      <a:pt x="16247" y="9699"/>
                      <a:pt x="20150" y="1893"/>
                    </a:cubicBezTo>
                    <a:cubicBezTo>
                      <a:pt x="21097" y="0"/>
                      <a:pt x="24383" y="1893"/>
                      <a:pt x="26500" y="1893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8" name="Freeform 381"/>
              <p:cNvSpPr/>
              <p:nvPr/>
            </p:nvSpPr>
            <p:spPr>
              <a:xfrm>
                <a:off x="14603448" y="22429794"/>
                <a:ext cx="81371" cy="81394"/>
              </a:xfrm>
              <a:custGeom>
                <a:avLst/>
                <a:gdLst>
                  <a:gd name="connsiteX0" fmla="*/ 26649 w 82145"/>
                  <a:gd name="connsiteY0" fmla="*/ 76200 h 76200"/>
                  <a:gd name="connsiteX1" fmla="*/ 32999 w 82145"/>
                  <a:gd name="connsiteY1" fmla="*/ 57150 h 76200"/>
                  <a:gd name="connsiteX2" fmla="*/ 64749 w 82145"/>
                  <a:gd name="connsiteY2" fmla="*/ 44450 h 76200"/>
                  <a:gd name="connsiteX3" fmla="*/ 77449 w 82145"/>
                  <a:gd name="connsiteY3" fmla="*/ 0 h 76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145" h="76200">
                    <a:moveTo>
                      <a:pt x="26649" y="76200"/>
                    </a:moveTo>
                    <a:cubicBezTo>
                      <a:pt x="28766" y="69850"/>
                      <a:pt x="32999" y="63843"/>
                      <a:pt x="32999" y="57150"/>
                    </a:cubicBezTo>
                    <a:cubicBezTo>
                      <a:pt x="32999" y="27622"/>
                      <a:pt x="0" y="33659"/>
                      <a:pt x="64749" y="44450"/>
                    </a:cubicBezTo>
                    <a:cubicBezTo>
                      <a:pt x="82145" y="18355"/>
                      <a:pt x="77449" y="33032"/>
                      <a:pt x="77449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20525" name="Group 908"/>
            <p:cNvGrpSpPr>
              <a:grpSpLocks/>
            </p:cNvGrpSpPr>
            <p:nvPr/>
          </p:nvGrpSpPr>
          <p:grpSpPr bwMode="auto">
            <a:xfrm>
              <a:off x="5330136" y="2239150"/>
              <a:ext cx="104468" cy="105526"/>
              <a:chOff x="14261548" y="22402800"/>
              <a:chExt cx="572052" cy="577850"/>
            </a:xfrm>
          </p:grpSpPr>
          <p:pic>
            <p:nvPicPr>
              <p:cNvPr id="359" name="Picture 2455" descr="C:\Documents and Settings\Chelsea\My Documents\research\Winter 2008\gordon conference\Au NP.JPG"/>
              <p:cNvPicPr>
                <a:picLocks noChangeAspect="1" noChangeArrowheads="1"/>
              </p:cNvPicPr>
              <p:nvPr/>
            </p:nvPicPr>
            <p:blipFill>
              <a:blip r:embed="rId5" cstate="screen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prstClr val="black"/>
                  <a:srgbClr val="D9C3A5">
                    <a:tint val="50000"/>
                    <a:satMod val="180000"/>
                  </a:srgb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25600" y="22479000"/>
                <a:ext cx="457200" cy="460040"/>
              </a:xfrm>
              <a:prstGeom prst="rect">
                <a:avLst/>
              </a:prstGeom>
              <a:noFill/>
              <a:scene3d>
                <a:camera prst="orthographicFront"/>
                <a:lightRig rig="contrasting" dir="t"/>
              </a:scene3d>
              <a:sp3d prstMaterial="powder">
                <a:extrusionClr>
                  <a:srgbClr val="FFC000"/>
                </a:extrusionClr>
                <a:contourClr>
                  <a:schemeClr val="bg1"/>
                </a:contourClr>
              </a:sp3d>
            </p:spPr>
          </p:pic>
          <p:sp>
            <p:nvSpPr>
              <p:cNvPr id="360" name="Freeform 343"/>
              <p:cNvSpPr/>
              <p:nvPr/>
            </p:nvSpPr>
            <p:spPr>
              <a:xfrm>
                <a:off x="14667776" y="22478176"/>
                <a:ext cx="111882" cy="61045"/>
              </a:xfrm>
              <a:custGeom>
                <a:avLst/>
                <a:gdLst>
                  <a:gd name="connsiteX0" fmla="*/ 0 w 38100"/>
                  <a:gd name="connsiteY0" fmla="*/ 44450 h 44450"/>
                  <a:gd name="connsiteX1" fmla="*/ 19050 w 38100"/>
                  <a:gd name="connsiteY1" fmla="*/ 31750 h 44450"/>
                  <a:gd name="connsiteX2" fmla="*/ 38100 w 38100"/>
                  <a:gd name="connsiteY2" fmla="*/ 0 h 44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" h="44450">
                    <a:moveTo>
                      <a:pt x="0" y="44450"/>
                    </a:moveTo>
                    <a:cubicBezTo>
                      <a:pt x="6350" y="40217"/>
                      <a:pt x="13654" y="37146"/>
                      <a:pt x="19050" y="31750"/>
                    </a:cubicBezTo>
                    <a:cubicBezTo>
                      <a:pt x="26713" y="24087"/>
                      <a:pt x="33089" y="10022"/>
                      <a:pt x="3810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61" name="Freeform 344"/>
              <p:cNvSpPr/>
              <p:nvPr/>
            </p:nvSpPr>
            <p:spPr>
              <a:xfrm>
                <a:off x="14545719" y="22406953"/>
                <a:ext cx="81371" cy="101742"/>
              </a:xfrm>
              <a:custGeom>
                <a:avLst/>
                <a:gdLst>
                  <a:gd name="connsiteX0" fmla="*/ 10160 w 22860"/>
                  <a:gd name="connsiteY0" fmla="*/ 57150 h 57150"/>
                  <a:gd name="connsiteX1" fmla="*/ 10160 w 22860"/>
                  <a:gd name="connsiteY1" fmla="*/ 19050 h 57150"/>
                  <a:gd name="connsiteX2" fmla="*/ 22860 w 22860"/>
                  <a:gd name="connsiteY2" fmla="*/ 0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" h="57150">
                    <a:moveTo>
                      <a:pt x="10160" y="57150"/>
                    </a:moveTo>
                    <a:cubicBezTo>
                      <a:pt x="3387" y="36830"/>
                      <a:pt x="0" y="39370"/>
                      <a:pt x="10160" y="19050"/>
                    </a:cubicBezTo>
                    <a:cubicBezTo>
                      <a:pt x="13573" y="12224"/>
                      <a:pt x="22860" y="0"/>
                      <a:pt x="2286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62" name="Freeform 345"/>
              <p:cNvSpPr/>
              <p:nvPr/>
            </p:nvSpPr>
            <p:spPr>
              <a:xfrm>
                <a:off x="14332117" y="22549392"/>
                <a:ext cx="71203" cy="30526"/>
              </a:xfrm>
              <a:custGeom>
                <a:avLst/>
                <a:gdLst>
                  <a:gd name="connsiteX0" fmla="*/ 69850 w 69850"/>
                  <a:gd name="connsiteY0" fmla="*/ 18332 h 24682"/>
                  <a:gd name="connsiteX1" fmla="*/ 50800 w 69850"/>
                  <a:gd name="connsiteY1" fmla="*/ 5632 h 24682"/>
                  <a:gd name="connsiteX2" fmla="*/ 12700 w 69850"/>
                  <a:gd name="connsiteY2" fmla="*/ 24682 h 24682"/>
                  <a:gd name="connsiteX3" fmla="*/ 0 w 69850"/>
                  <a:gd name="connsiteY3" fmla="*/ 11982 h 24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24682">
                    <a:moveTo>
                      <a:pt x="69850" y="18332"/>
                    </a:moveTo>
                    <a:cubicBezTo>
                      <a:pt x="63500" y="14099"/>
                      <a:pt x="58328" y="6887"/>
                      <a:pt x="50800" y="5632"/>
                    </a:cubicBezTo>
                    <a:cubicBezTo>
                      <a:pt x="17010" y="0"/>
                      <a:pt x="45871" y="24682"/>
                      <a:pt x="12700" y="24682"/>
                    </a:cubicBezTo>
                    <a:cubicBezTo>
                      <a:pt x="6713" y="24682"/>
                      <a:pt x="4233" y="16215"/>
                      <a:pt x="0" y="11982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63" name="Freeform 346"/>
              <p:cNvSpPr/>
              <p:nvPr/>
            </p:nvSpPr>
            <p:spPr>
              <a:xfrm>
                <a:off x="14403320" y="22457827"/>
                <a:ext cx="71197" cy="71216"/>
              </a:xfrm>
              <a:custGeom>
                <a:avLst/>
                <a:gdLst>
                  <a:gd name="connsiteX0" fmla="*/ 63500 w 63500"/>
                  <a:gd name="connsiteY0" fmla="*/ 71926 h 71926"/>
                  <a:gd name="connsiteX1" fmla="*/ 25400 w 63500"/>
                  <a:gd name="connsiteY1" fmla="*/ 52876 h 71926"/>
                  <a:gd name="connsiteX2" fmla="*/ 12700 w 63500"/>
                  <a:gd name="connsiteY2" fmla="*/ 33826 h 71926"/>
                  <a:gd name="connsiteX3" fmla="*/ 0 w 63500"/>
                  <a:gd name="connsiteY3" fmla="*/ 2076 h 71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500" h="71926">
                    <a:moveTo>
                      <a:pt x="63500" y="71926"/>
                    </a:moveTo>
                    <a:cubicBezTo>
                      <a:pt x="48006" y="66761"/>
                      <a:pt x="37710" y="65186"/>
                      <a:pt x="25400" y="52876"/>
                    </a:cubicBezTo>
                    <a:cubicBezTo>
                      <a:pt x="20004" y="47480"/>
                      <a:pt x="16933" y="40176"/>
                      <a:pt x="12700" y="33826"/>
                    </a:cubicBezTo>
                    <a:cubicBezTo>
                      <a:pt x="5935" y="0"/>
                      <a:pt x="17143" y="2076"/>
                      <a:pt x="0" y="207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64" name="Freeform 347"/>
              <p:cNvSpPr/>
              <p:nvPr/>
            </p:nvSpPr>
            <p:spPr>
              <a:xfrm>
                <a:off x="14738972" y="22610437"/>
                <a:ext cx="91546" cy="40697"/>
              </a:xfrm>
              <a:custGeom>
                <a:avLst/>
                <a:gdLst>
                  <a:gd name="connsiteX0" fmla="*/ 0 w 88900"/>
                  <a:gd name="connsiteY0" fmla="*/ 38769 h 38769"/>
                  <a:gd name="connsiteX1" fmla="*/ 25400 w 88900"/>
                  <a:gd name="connsiteY1" fmla="*/ 26069 h 38769"/>
                  <a:gd name="connsiteX2" fmla="*/ 44450 w 88900"/>
                  <a:gd name="connsiteY2" fmla="*/ 13369 h 38769"/>
                  <a:gd name="connsiteX3" fmla="*/ 88900 w 88900"/>
                  <a:gd name="connsiteY3" fmla="*/ 669 h 387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900" h="38769">
                    <a:moveTo>
                      <a:pt x="0" y="38769"/>
                    </a:moveTo>
                    <a:cubicBezTo>
                      <a:pt x="8467" y="34536"/>
                      <a:pt x="17181" y="30765"/>
                      <a:pt x="25400" y="26069"/>
                    </a:cubicBezTo>
                    <a:cubicBezTo>
                      <a:pt x="32026" y="22283"/>
                      <a:pt x="37476" y="16469"/>
                      <a:pt x="44450" y="13369"/>
                    </a:cubicBezTo>
                    <a:cubicBezTo>
                      <a:pt x="74531" y="0"/>
                      <a:pt x="70748" y="669"/>
                      <a:pt x="88900" y="669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65" name="Freeform 348"/>
              <p:cNvSpPr/>
              <p:nvPr/>
            </p:nvSpPr>
            <p:spPr>
              <a:xfrm>
                <a:off x="14657601" y="22854618"/>
                <a:ext cx="50860" cy="91571"/>
              </a:xfrm>
              <a:custGeom>
                <a:avLst/>
                <a:gdLst>
                  <a:gd name="connsiteX0" fmla="*/ 13536 w 45286"/>
                  <a:gd name="connsiteY0" fmla="*/ 0 h 97875"/>
                  <a:gd name="connsiteX1" fmla="*/ 19886 w 45286"/>
                  <a:gd name="connsiteY1" fmla="*/ 50800 h 97875"/>
                  <a:gd name="connsiteX2" fmla="*/ 38936 w 45286"/>
                  <a:gd name="connsiteY2" fmla="*/ 57150 h 97875"/>
                  <a:gd name="connsiteX3" fmla="*/ 32586 w 45286"/>
                  <a:gd name="connsiteY3" fmla="*/ 95250 h 97875"/>
                  <a:gd name="connsiteX4" fmla="*/ 45286 w 45286"/>
                  <a:gd name="connsiteY4" fmla="*/ 88900 h 97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286" h="97875">
                    <a:moveTo>
                      <a:pt x="13536" y="0"/>
                    </a:moveTo>
                    <a:cubicBezTo>
                      <a:pt x="6342" y="21583"/>
                      <a:pt x="0" y="26936"/>
                      <a:pt x="19886" y="50800"/>
                    </a:cubicBezTo>
                    <a:cubicBezTo>
                      <a:pt x="24171" y="55942"/>
                      <a:pt x="32586" y="55033"/>
                      <a:pt x="38936" y="57150"/>
                    </a:cubicBezTo>
                    <a:cubicBezTo>
                      <a:pt x="33284" y="65629"/>
                      <a:pt x="14385" y="83116"/>
                      <a:pt x="32586" y="95250"/>
                    </a:cubicBezTo>
                    <a:cubicBezTo>
                      <a:pt x="36524" y="97875"/>
                      <a:pt x="41053" y="91017"/>
                      <a:pt x="45286" y="889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66" name="Freeform 349"/>
              <p:cNvSpPr/>
              <p:nvPr/>
            </p:nvSpPr>
            <p:spPr>
              <a:xfrm>
                <a:off x="14708461" y="22803750"/>
                <a:ext cx="71197" cy="81394"/>
              </a:xfrm>
              <a:custGeom>
                <a:avLst/>
                <a:gdLst>
                  <a:gd name="connsiteX0" fmla="*/ 16592 w 71468"/>
                  <a:gd name="connsiteY0" fmla="*/ 0 h 84521"/>
                  <a:gd name="connsiteX1" fmla="*/ 3892 w 71468"/>
                  <a:gd name="connsiteY1" fmla="*/ 63500 h 84521"/>
                  <a:gd name="connsiteX2" fmla="*/ 22942 w 71468"/>
                  <a:gd name="connsiteY2" fmla="*/ 76200 h 84521"/>
                  <a:gd name="connsiteX3" fmla="*/ 29292 w 71468"/>
                  <a:gd name="connsiteY3" fmla="*/ 57150 h 84521"/>
                  <a:gd name="connsiteX4" fmla="*/ 61042 w 71468"/>
                  <a:gd name="connsiteY4" fmla="*/ 50800 h 845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468" h="84521">
                    <a:moveTo>
                      <a:pt x="16592" y="0"/>
                    </a:moveTo>
                    <a:cubicBezTo>
                      <a:pt x="10512" y="18239"/>
                      <a:pt x="0" y="45988"/>
                      <a:pt x="3892" y="63500"/>
                    </a:cubicBezTo>
                    <a:cubicBezTo>
                      <a:pt x="5548" y="70950"/>
                      <a:pt x="16592" y="71967"/>
                      <a:pt x="22942" y="76200"/>
                    </a:cubicBezTo>
                    <a:cubicBezTo>
                      <a:pt x="25059" y="69850"/>
                      <a:pt x="23077" y="59636"/>
                      <a:pt x="29292" y="57150"/>
                    </a:cubicBezTo>
                    <a:cubicBezTo>
                      <a:pt x="71468" y="40280"/>
                      <a:pt x="44181" y="84521"/>
                      <a:pt x="61042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67" name="Freeform 350"/>
              <p:cNvSpPr/>
              <p:nvPr/>
            </p:nvSpPr>
            <p:spPr>
              <a:xfrm>
                <a:off x="14738972" y="22763053"/>
                <a:ext cx="61028" cy="91565"/>
              </a:xfrm>
              <a:custGeom>
                <a:avLst/>
                <a:gdLst>
                  <a:gd name="connsiteX0" fmla="*/ 0 w 57150"/>
                  <a:gd name="connsiteY0" fmla="*/ 0 h 89852"/>
                  <a:gd name="connsiteX1" fmla="*/ 19050 w 57150"/>
                  <a:gd name="connsiteY1" fmla="*/ 12700 h 89852"/>
                  <a:gd name="connsiteX2" fmla="*/ 38100 w 57150"/>
                  <a:gd name="connsiteY2" fmla="*/ 19050 h 89852"/>
                  <a:gd name="connsiteX3" fmla="*/ 25400 w 57150"/>
                  <a:gd name="connsiteY3" fmla="*/ 38100 h 89852"/>
                  <a:gd name="connsiteX4" fmla="*/ 57150 w 57150"/>
                  <a:gd name="connsiteY4" fmla="*/ 63500 h 89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150" h="89852">
                    <a:moveTo>
                      <a:pt x="0" y="0"/>
                    </a:moveTo>
                    <a:cubicBezTo>
                      <a:pt x="6350" y="4233"/>
                      <a:pt x="12224" y="9287"/>
                      <a:pt x="19050" y="12700"/>
                    </a:cubicBezTo>
                    <a:cubicBezTo>
                      <a:pt x="25037" y="15693"/>
                      <a:pt x="36477" y="12556"/>
                      <a:pt x="38100" y="19050"/>
                    </a:cubicBezTo>
                    <a:cubicBezTo>
                      <a:pt x="39951" y="26454"/>
                      <a:pt x="29633" y="31750"/>
                      <a:pt x="25400" y="38100"/>
                    </a:cubicBezTo>
                    <a:cubicBezTo>
                      <a:pt x="53425" y="80138"/>
                      <a:pt x="43974" y="89852"/>
                      <a:pt x="57150" y="635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68" name="Freeform 351"/>
              <p:cNvSpPr/>
              <p:nvPr/>
            </p:nvSpPr>
            <p:spPr>
              <a:xfrm>
                <a:off x="14759315" y="22702008"/>
                <a:ext cx="61028" cy="40697"/>
              </a:xfrm>
              <a:custGeom>
                <a:avLst/>
                <a:gdLst>
                  <a:gd name="connsiteX0" fmla="*/ 0 w 63500"/>
                  <a:gd name="connsiteY0" fmla="*/ 1761 h 39861"/>
                  <a:gd name="connsiteX1" fmla="*/ 12700 w 63500"/>
                  <a:gd name="connsiteY1" fmla="*/ 33511 h 39861"/>
                  <a:gd name="connsiteX2" fmla="*/ 19050 w 63500"/>
                  <a:gd name="connsiteY2" fmla="*/ 14461 h 39861"/>
                  <a:gd name="connsiteX3" fmla="*/ 38100 w 63500"/>
                  <a:gd name="connsiteY3" fmla="*/ 39861 h 39861"/>
                  <a:gd name="connsiteX4" fmla="*/ 50800 w 63500"/>
                  <a:gd name="connsiteY4" fmla="*/ 20811 h 39861"/>
                  <a:gd name="connsiteX5" fmla="*/ 57150 w 63500"/>
                  <a:gd name="connsiteY5" fmla="*/ 1761 h 39861"/>
                  <a:gd name="connsiteX6" fmla="*/ 63500 w 63500"/>
                  <a:gd name="connsiteY6" fmla="*/ 1761 h 398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3500" h="39861">
                    <a:moveTo>
                      <a:pt x="0" y="1761"/>
                    </a:moveTo>
                    <a:cubicBezTo>
                      <a:pt x="4233" y="12344"/>
                      <a:pt x="3216" y="27188"/>
                      <a:pt x="12700" y="33511"/>
                    </a:cubicBezTo>
                    <a:cubicBezTo>
                      <a:pt x="18269" y="37224"/>
                      <a:pt x="12556" y="12838"/>
                      <a:pt x="19050" y="14461"/>
                    </a:cubicBezTo>
                    <a:cubicBezTo>
                      <a:pt x="29317" y="17028"/>
                      <a:pt x="31750" y="31394"/>
                      <a:pt x="38100" y="39861"/>
                    </a:cubicBezTo>
                    <a:cubicBezTo>
                      <a:pt x="42333" y="33511"/>
                      <a:pt x="47387" y="27637"/>
                      <a:pt x="50800" y="20811"/>
                    </a:cubicBezTo>
                    <a:cubicBezTo>
                      <a:pt x="53793" y="14824"/>
                      <a:pt x="53437" y="7330"/>
                      <a:pt x="57150" y="1761"/>
                    </a:cubicBezTo>
                    <a:cubicBezTo>
                      <a:pt x="58324" y="0"/>
                      <a:pt x="61383" y="1761"/>
                      <a:pt x="63500" y="176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69" name="Freeform 352"/>
              <p:cNvSpPr/>
              <p:nvPr/>
            </p:nvSpPr>
            <p:spPr>
              <a:xfrm>
                <a:off x="14708461" y="22559569"/>
                <a:ext cx="71197" cy="71216"/>
              </a:xfrm>
              <a:custGeom>
                <a:avLst/>
                <a:gdLst>
                  <a:gd name="connsiteX0" fmla="*/ 3515 w 73365"/>
                  <a:gd name="connsiteY0" fmla="*/ 31750 h 76964"/>
                  <a:gd name="connsiteX1" fmla="*/ 16215 w 73365"/>
                  <a:gd name="connsiteY1" fmla="*/ 6350 h 76964"/>
                  <a:gd name="connsiteX2" fmla="*/ 35265 w 73365"/>
                  <a:gd name="connsiteY2" fmla="*/ 12700 h 76964"/>
                  <a:gd name="connsiteX3" fmla="*/ 60665 w 73365"/>
                  <a:gd name="connsiteY3" fmla="*/ 19050 h 76964"/>
                  <a:gd name="connsiteX4" fmla="*/ 73365 w 73365"/>
                  <a:gd name="connsiteY4" fmla="*/ 0 h 76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365" h="76964">
                    <a:moveTo>
                      <a:pt x="3515" y="31750"/>
                    </a:moveTo>
                    <a:cubicBezTo>
                      <a:pt x="18586" y="76964"/>
                      <a:pt x="0" y="30672"/>
                      <a:pt x="16215" y="6350"/>
                    </a:cubicBezTo>
                    <a:cubicBezTo>
                      <a:pt x="19928" y="781"/>
                      <a:pt x="28829" y="10861"/>
                      <a:pt x="35265" y="12700"/>
                    </a:cubicBezTo>
                    <a:cubicBezTo>
                      <a:pt x="43656" y="15098"/>
                      <a:pt x="52198" y="16933"/>
                      <a:pt x="60665" y="19050"/>
                    </a:cubicBezTo>
                    <a:lnTo>
                      <a:pt x="73365" y="0"/>
                    </a:ln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70" name="Freeform 353"/>
              <p:cNvSpPr/>
              <p:nvPr/>
            </p:nvSpPr>
            <p:spPr>
              <a:xfrm>
                <a:off x="14260920" y="22600266"/>
                <a:ext cx="91539" cy="71216"/>
              </a:xfrm>
              <a:custGeom>
                <a:avLst/>
                <a:gdLst>
                  <a:gd name="connsiteX0" fmla="*/ 89452 w 89452"/>
                  <a:gd name="connsiteY0" fmla="*/ 45701 h 73177"/>
                  <a:gd name="connsiteX1" fmla="*/ 13252 w 89452"/>
                  <a:gd name="connsiteY1" fmla="*/ 1251 h 73177"/>
                  <a:gd name="connsiteX2" fmla="*/ 25952 w 89452"/>
                  <a:gd name="connsiteY2" fmla="*/ 39351 h 73177"/>
                  <a:gd name="connsiteX3" fmla="*/ 38652 w 89452"/>
                  <a:gd name="connsiteY3" fmla="*/ 71101 h 73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452" h="73177">
                    <a:moveTo>
                      <a:pt x="89452" y="45701"/>
                    </a:moveTo>
                    <a:cubicBezTo>
                      <a:pt x="71552" y="33768"/>
                      <a:pt x="22012" y="0"/>
                      <a:pt x="13252" y="1251"/>
                    </a:cubicBezTo>
                    <a:cubicBezTo>
                      <a:pt x="0" y="3144"/>
                      <a:pt x="21719" y="26651"/>
                      <a:pt x="25952" y="39351"/>
                    </a:cubicBezTo>
                    <a:cubicBezTo>
                      <a:pt x="37227" y="73177"/>
                      <a:pt x="20625" y="71101"/>
                      <a:pt x="38652" y="7110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71" name="Freeform 354"/>
              <p:cNvSpPr/>
              <p:nvPr/>
            </p:nvSpPr>
            <p:spPr>
              <a:xfrm>
                <a:off x="14281263" y="22681660"/>
                <a:ext cx="81371" cy="40697"/>
              </a:xfrm>
              <a:custGeom>
                <a:avLst/>
                <a:gdLst>
                  <a:gd name="connsiteX0" fmla="*/ 68784 w 78861"/>
                  <a:gd name="connsiteY0" fmla="*/ 30876 h 49926"/>
                  <a:gd name="connsiteX1" fmla="*/ 24334 w 78861"/>
                  <a:gd name="connsiteY1" fmla="*/ 24526 h 49926"/>
                  <a:gd name="connsiteX2" fmla="*/ 24334 w 78861"/>
                  <a:gd name="connsiteY2" fmla="*/ 18176 h 49926"/>
                  <a:gd name="connsiteX3" fmla="*/ 5284 w 78861"/>
                  <a:gd name="connsiteY3" fmla="*/ 49926 h 49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861" h="49926">
                    <a:moveTo>
                      <a:pt x="68784" y="30876"/>
                    </a:moveTo>
                    <a:cubicBezTo>
                      <a:pt x="53967" y="28759"/>
                      <a:pt x="36308" y="33506"/>
                      <a:pt x="24334" y="24526"/>
                    </a:cubicBezTo>
                    <a:cubicBezTo>
                      <a:pt x="16759" y="18845"/>
                      <a:pt x="78861" y="0"/>
                      <a:pt x="24334" y="18176"/>
                    </a:cubicBezTo>
                    <a:cubicBezTo>
                      <a:pt x="0" y="34398"/>
                      <a:pt x="5284" y="23244"/>
                      <a:pt x="5284" y="4992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72" name="Freeform 355"/>
              <p:cNvSpPr/>
              <p:nvPr/>
            </p:nvSpPr>
            <p:spPr>
              <a:xfrm>
                <a:off x="14281263" y="22742705"/>
                <a:ext cx="71197" cy="50868"/>
              </a:xfrm>
              <a:custGeom>
                <a:avLst/>
                <a:gdLst>
                  <a:gd name="connsiteX0" fmla="*/ 69850 w 69850"/>
                  <a:gd name="connsiteY0" fmla="*/ 25400 h 58432"/>
                  <a:gd name="connsiteX1" fmla="*/ 63500 w 69850"/>
                  <a:gd name="connsiteY1" fmla="*/ 44450 h 58432"/>
                  <a:gd name="connsiteX2" fmla="*/ 19050 w 69850"/>
                  <a:gd name="connsiteY2" fmla="*/ 0 h 58432"/>
                  <a:gd name="connsiteX3" fmla="*/ 0 w 69850"/>
                  <a:gd name="connsiteY3" fmla="*/ 44450 h 58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58432">
                    <a:moveTo>
                      <a:pt x="69850" y="25400"/>
                    </a:moveTo>
                    <a:cubicBezTo>
                      <a:pt x="67733" y="31750"/>
                      <a:pt x="69487" y="47443"/>
                      <a:pt x="63500" y="44450"/>
                    </a:cubicBezTo>
                    <a:cubicBezTo>
                      <a:pt x="44758" y="35079"/>
                      <a:pt x="19050" y="0"/>
                      <a:pt x="19050" y="0"/>
                    </a:cubicBezTo>
                    <a:cubicBezTo>
                      <a:pt x="12113" y="55496"/>
                      <a:pt x="27964" y="58432"/>
                      <a:pt x="0" y="444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73" name="Freeform 356"/>
              <p:cNvSpPr/>
              <p:nvPr/>
            </p:nvSpPr>
            <p:spPr>
              <a:xfrm>
                <a:off x="14291431" y="22834270"/>
                <a:ext cx="111889" cy="81394"/>
              </a:xfrm>
              <a:custGeom>
                <a:avLst/>
                <a:gdLst>
                  <a:gd name="connsiteX0" fmla="*/ 114300 w 114300"/>
                  <a:gd name="connsiteY0" fmla="*/ 0 h 82550"/>
                  <a:gd name="connsiteX1" fmla="*/ 76200 w 114300"/>
                  <a:gd name="connsiteY1" fmla="*/ 44450 h 82550"/>
                  <a:gd name="connsiteX2" fmla="*/ 44450 w 114300"/>
                  <a:gd name="connsiteY2" fmla="*/ 50800 h 82550"/>
                  <a:gd name="connsiteX3" fmla="*/ 19050 w 114300"/>
                  <a:gd name="connsiteY3" fmla="*/ 76200 h 82550"/>
                  <a:gd name="connsiteX4" fmla="*/ 0 w 114300"/>
                  <a:gd name="connsiteY4" fmla="*/ 82550 h 82550"/>
                  <a:gd name="connsiteX5" fmla="*/ 19050 w 114300"/>
                  <a:gd name="connsiteY5" fmla="*/ 69850 h 82550"/>
                  <a:gd name="connsiteX6" fmla="*/ 38100 w 114300"/>
                  <a:gd name="connsiteY6" fmla="*/ 63500 h 82550"/>
                  <a:gd name="connsiteX7" fmla="*/ 44450 w 114300"/>
                  <a:gd name="connsiteY7" fmla="*/ 38100 h 82550"/>
                  <a:gd name="connsiteX8" fmla="*/ 44450 w 114300"/>
                  <a:gd name="connsiteY8" fmla="*/ 635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" h="82550">
                    <a:moveTo>
                      <a:pt x="114300" y="0"/>
                    </a:moveTo>
                    <a:cubicBezTo>
                      <a:pt x="56674" y="28813"/>
                      <a:pt x="52998" y="9648"/>
                      <a:pt x="76200" y="44450"/>
                    </a:cubicBezTo>
                    <a:cubicBezTo>
                      <a:pt x="65617" y="46567"/>
                      <a:pt x="53885" y="45558"/>
                      <a:pt x="44450" y="50800"/>
                    </a:cubicBezTo>
                    <a:cubicBezTo>
                      <a:pt x="33983" y="56615"/>
                      <a:pt x="28793" y="69240"/>
                      <a:pt x="19050" y="76200"/>
                    </a:cubicBezTo>
                    <a:cubicBezTo>
                      <a:pt x="13603" y="80091"/>
                      <a:pt x="6350" y="80433"/>
                      <a:pt x="0" y="82550"/>
                    </a:cubicBezTo>
                    <a:cubicBezTo>
                      <a:pt x="6350" y="78317"/>
                      <a:pt x="12224" y="73263"/>
                      <a:pt x="19050" y="69850"/>
                    </a:cubicBezTo>
                    <a:cubicBezTo>
                      <a:pt x="25037" y="66857"/>
                      <a:pt x="33919" y="68727"/>
                      <a:pt x="38100" y="63500"/>
                    </a:cubicBezTo>
                    <a:cubicBezTo>
                      <a:pt x="43552" y="56685"/>
                      <a:pt x="42333" y="46567"/>
                      <a:pt x="44450" y="38100"/>
                    </a:cubicBezTo>
                    <a:cubicBezTo>
                      <a:pt x="36603" y="14560"/>
                      <a:pt x="35107" y="25037"/>
                      <a:pt x="44450" y="63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74" name="Freeform 357"/>
              <p:cNvSpPr/>
              <p:nvPr/>
            </p:nvSpPr>
            <p:spPr>
              <a:xfrm>
                <a:off x="14393145" y="22874966"/>
                <a:ext cx="40686" cy="61045"/>
              </a:xfrm>
              <a:custGeom>
                <a:avLst/>
                <a:gdLst>
                  <a:gd name="connsiteX0" fmla="*/ 50437 w 50437"/>
                  <a:gd name="connsiteY0" fmla="*/ 0 h 67990"/>
                  <a:gd name="connsiteX1" fmla="*/ 31387 w 50437"/>
                  <a:gd name="connsiteY1" fmla="*/ 19050 h 67990"/>
                  <a:gd name="connsiteX2" fmla="*/ 44087 w 50437"/>
                  <a:gd name="connsiteY2" fmla="*/ 38100 h 67990"/>
                  <a:gd name="connsiteX3" fmla="*/ 12337 w 50437"/>
                  <a:gd name="connsiteY3" fmla="*/ 44450 h 67990"/>
                  <a:gd name="connsiteX4" fmla="*/ 18687 w 50437"/>
                  <a:gd name="connsiteY4" fmla="*/ 57150 h 67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437" h="67990">
                    <a:moveTo>
                      <a:pt x="50437" y="0"/>
                    </a:moveTo>
                    <a:cubicBezTo>
                      <a:pt x="44087" y="6350"/>
                      <a:pt x="32863" y="10192"/>
                      <a:pt x="31387" y="19050"/>
                    </a:cubicBezTo>
                    <a:cubicBezTo>
                      <a:pt x="30132" y="26578"/>
                      <a:pt x="48666" y="31995"/>
                      <a:pt x="44087" y="38100"/>
                    </a:cubicBezTo>
                    <a:cubicBezTo>
                      <a:pt x="37611" y="46734"/>
                      <a:pt x="22920" y="42333"/>
                      <a:pt x="12337" y="44450"/>
                    </a:cubicBezTo>
                    <a:cubicBezTo>
                      <a:pt x="4490" y="67990"/>
                      <a:pt x="0" y="66493"/>
                      <a:pt x="18687" y="571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75" name="Freeform 358"/>
              <p:cNvSpPr/>
              <p:nvPr/>
            </p:nvSpPr>
            <p:spPr>
              <a:xfrm>
                <a:off x="14505034" y="22905492"/>
                <a:ext cx="30511" cy="50868"/>
              </a:xfrm>
              <a:custGeom>
                <a:avLst/>
                <a:gdLst>
                  <a:gd name="connsiteX0" fmla="*/ 0 w 38100"/>
                  <a:gd name="connsiteY0" fmla="*/ 0 h 50800"/>
                  <a:gd name="connsiteX1" fmla="*/ 38100 w 38100"/>
                  <a:gd name="connsiteY1" fmla="*/ 19050 h 50800"/>
                  <a:gd name="connsiteX2" fmla="*/ 19050 w 38100"/>
                  <a:gd name="connsiteY2" fmla="*/ 25400 h 50800"/>
                  <a:gd name="connsiteX3" fmla="*/ 19050 w 38100"/>
                  <a:gd name="connsiteY3" fmla="*/ 50800 h 50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50800">
                    <a:moveTo>
                      <a:pt x="0" y="0"/>
                    </a:moveTo>
                    <a:cubicBezTo>
                      <a:pt x="4698" y="1566"/>
                      <a:pt x="38100" y="10844"/>
                      <a:pt x="38100" y="19050"/>
                    </a:cubicBezTo>
                    <a:cubicBezTo>
                      <a:pt x="38100" y="25743"/>
                      <a:pt x="25400" y="23283"/>
                      <a:pt x="19050" y="25400"/>
                    </a:cubicBezTo>
                    <a:cubicBezTo>
                      <a:pt x="11753" y="47290"/>
                      <a:pt x="7967" y="39717"/>
                      <a:pt x="19050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76" name="Freeform 359"/>
              <p:cNvSpPr/>
              <p:nvPr/>
            </p:nvSpPr>
            <p:spPr>
              <a:xfrm>
                <a:off x="14596573" y="22895315"/>
                <a:ext cx="71203" cy="81394"/>
              </a:xfrm>
              <a:custGeom>
                <a:avLst/>
                <a:gdLst>
                  <a:gd name="connsiteX0" fmla="*/ 0 w 76200"/>
                  <a:gd name="connsiteY0" fmla="*/ 0 h 82550"/>
                  <a:gd name="connsiteX1" fmla="*/ 6350 w 76200"/>
                  <a:gd name="connsiteY1" fmla="*/ 57150 h 82550"/>
                  <a:gd name="connsiteX2" fmla="*/ 57150 w 76200"/>
                  <a:gd name="connsiteY2" fmla="*/ 82550 h 82550"/>
                  <a:gd name="connsiteX3" fmla="*/ 76200 w 76200"/>
                  <a:gd name="connsiteY3" fmla="*/ 7620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200" h="82550">
                    <a:moveTo>
                      <a:pt x="0" y="0"/>
                    </a:moveTo>
                    <a:cubicBezTo>
                      <a:pt x="14817" y="44450"/>
                      <a:pt x="16933" y="25400"/>
                      <a:pt x="6350" y="57150"/>
                    </a:cubicBezTo>
                    <a:cubicBezTo>
                      <a:pt x="26283" y="77083"/>
                      <a:pt x="24705" y="82550"/>
                      <a:pt x="57150" y="82550"/>
                    </a:cubicBezTo>
                    <a:cubicBezTo>
                      <a:pt x="63843" y="82550"/>
                      <a:pt x="76200" y="76200"/>
                      <a:pt x="76200" y="762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77" name="Freeform 360"/>
              <p:cNvSpPr/>
              <p:nvPr/>
            </p:nvSpPr>
            <p:spPr>
              <a:xfrm>
                <a:off x="14494859" y="22447650"/>
                <a:ext cx="30517" cy="61045"/>
              </a:xfrm>
              <a:custGeom>
                <a:avLst/>
                <a:gdLst>
                  <a:gd name="connsiteX0" fmla="*/ 7450 w 26500"/>
                  <a:gd name="connsiteY0" fmla="*/ 65393 h 65393"/>
                  <a:gd name="connsiteX1" fmla="*/ 1100 w 26500"/>
                  <a:gd name="connsiteY1" fmla="*/ 46343 h 65393"/>
                  <a:gd name="connsiteX2" fmla="*/ 13800 w 26500"/>
                  <a:gd name="connsiteY2" fmla="*/ 27293 h 65393"/>
                  <a:gd name="connsiteX3" fmla="*/ 20150 w 26500"/>
                  <a:gd name="connsiteY3" fmla="*/ 1893 h 65393"/>
                  <a:gd name="connsiteX4" fmla="*/ 26500 w 26500"/>
                  <a:gd name="connsiteY4" fmla="*/ 1893 h 65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500" h="65393">
                    <a:moveTo>
                      <a:pt x="7450" y="65393"/>
                    </a:moveTo>
                    <a:cubicBezTo>
                      <a:pt x="5333" y="59043"/>
                      <a:pt x="0" y="52945"/>
                      <a:pt x="1100" y="46343"/>
                    </a:cubicBezTo>
                    <a:cubicBezTo>
                      <a:pt x="2355" y="38815"/>
                      <a:pt x="10794" y="34308"/>
                      <a:pt x="13800" y="27293"/>
                    </a:cubicBezTo>
                    <a:cubicBezTo>
                      <a:pt x="17238" y="19271"/>
                      <a:pt x="16247" y="9699"/>
                      <a:pt x="20150" y="1893"/>
                    </a:cubicBezTo>
                    <a:cubicBezTo>
                      <a:pt x="21097" y="0"/>
                      <a:pt x="24383" y="1893"/>
                      <a:pt x="26500" y="1893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78" name="Freeform 361"/>
              <p:cNvSpPr/>
              <p:nvPr/>
            </p:nvSpPr>
            <p:spPr>
              <a:xfrm>
                <a:off x="14596573" y="22437479"/>
                <a:ext cx="91546" cy="71216"/>
              </a:xfrm>
              <a:custGeom>
                <a:avLst/>
                <a:gdLst>
                  <a:gd name="connsiteX0" fmla="*/ 26649 w 82145"/>
                  <a:gd name="connsiteY0" fmla="*/ 76200 h 76200"/>
                  <a:gd name="connsiteX1" fmla="*/ 32999 w 82145"/>
                  <a:gd name="connsiteY1" fmla="*/ 57150 h 76200"/>
                  <a:gd name="connsiteX2" fmla="*/ 64749 w 82145"/>
                  <a:gd name="connsiteY2" fmla="*/ 44450 h 76200"/>
                  <a:gd name="connsiteX3" fmla="*/ 77449 w 82145"/>
                  <a:gd name="connsiteY3" fmla="*/ 0 h 76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145" h="76200">
                    <a:moveTo>
                      <a:pt x="26649" y="76200"/>
                    </a:moveTo>
                    <a:cubicBezTo>
                      <a:pt x="28766" y="69850"/>
                      <a:pt x="32999" y="63843"/>
                      <a:pt x="32999" y="57150"/>
                    </a:cubicBezTo>
                    <a:cubicBezTo>
                      <a:pt x="32999" y="27622"/>
                      <a:pt x="0" y="33659"/>
                      <a:pt x="64749" y="44450"/>
                    </a:cubicBezTo>
                    <a:cubicBezTo>
                      <a:pt x="82145" y="18355"/>
                      <a:pt x="77449" y="33032"/>
                      <a:pt x="77449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20526" name="Group 929"/>
            <p:cNvGrpSpPr>
              <a:grpSpLocks/>
            </p:cNvGrpSpPr>
            <p:nvPr/>
          </p:nvGrpSpPr>
          <p:grpSpPr bwMode="auto">
            <a:xfrm>
              <a:off x="4285459" y="2698808"/>
              <a:ext cx="104468" cy="105526"/>
              <a:chOff x="14261548" y="22402800"/>
              <a:chExt cx="572052" cy="577850"/>
            </a:xfrm>
          </p:grpSpPr>
          <p:pic>
            <p:nvPicPr>
              <p:cNvPr id="339" name="Picture 2455" descr="C:\Documents and Settings\Chelsea\My Documents\research\Winter 2008\gordon conference\Au NP.JPG"/>
              <p:cNvPicPr>
                <a:picLocks noChangeAspect="1" noChangeArrowheads="1"/>
              </p:cNvPicPr>
              <p:nvPr/>
            </p:nvPicPr>
            <p:blipFill>
              <a:blip r:embed="rId5" cstate="screen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prstClr val="black"/>
                  <a:srgbClr val="D9C3A5">
                    <a:tint val="50000"/>
                    <a:satMod val="180000"/>
                  </a:srgb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25600" y="22479000"/>
                <a:ext cx="457200" cy="460040"/>
              </a:xfrm>
              <a:prstGeom prst="rect">
                <a:avLst/>
              </a:prstGeom>
              <a:noFill/>
              <a:scene3d>
                <a:camera prst="orthographicFront"/>
                <a:lightRig rig="contrasting" dir="t"/>
              </a:scene3d>
              <a:sp3d prstMaterial="powder">
                <a:extrusionClr>
                  <a:srgbClr val="FFC000"/>
                </a:extrusionClr>
                <a:contourClr>
                  <a:schemeClr val="bg1"/>
                </a:contourClr>
              </a:sp3d>
            </p:spPr>
          </p:pic>
          <p:sp>
            <p:nvSpPr>
              <p:cNvPr id="340" name="Freeform 323"/>
              <p:cNvSpPr/>
              <p:nvPr/>
            </p:nvSpPr>
            <p:spPr>
              <a:xfrm>
                <a:off x="14671979" y="22484347"/>
                <a:ext cx="111882" cy="50868"/>
              </a:xfrm>
              <a:custGeom>
                <a:avLst/>
                <a:gdLst>
                  <a:gd name="connsiteX0" fmla="*/ 0 w 38100"/>
                  <a:gd name="connsiteY0" fmla="*/ 44450 h 44450"/>
                  <a:gd name="connsiteX1" fmla="*/ 19050 w 38100"/>
                  <a:gd name="connsiteY1" fmla="*/ 31750 h 44450"/>
                  <a:gd name="connsiteX2" fmla="*/ 38100 w 38100"/>
                  <a:gd name="connsiteY2" fmla="*/ 0 h 44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" h="44450">
                    <a:moveTo>
                      <a:pt x="0" y="44450"/>
                    </a:moveTo>
                    <a:cubicBezTo>
                      <a:pt x="6350" y="40217"/>
                      <a:pt x="13654" y="37146"/>
                      <a:pt x="19050" y="31750"/>
                    </a:cubicBezTo>
                    <a:cubicBezTo>
                      <a:pt x="26713" y="24087"/>
                      <a:pt x="33089" y="10022"/>
                      <a:pt x="3810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1" name="Freeform 324"/>
              <p:cNvSpPr/>
              <p:nvPr/>
            </p:nvSpPr>
            <p:spPr>
              <a:xfrm>
                <a:off x="14549922" y="22402954"/>
                <a:ext cx="81371" cy="101742"/>
              </a:xfrm>
              <a:custGeom>
                <a:avLst/>
                <a:gdLst>
                  <a:gd name="connsiteX0" fmla="*/ 10160 w 22860"/>
                  <a:gd name="connsiteY0" fmla="*/ 57150 h 57150"/>
                  <a:gd name="connsiteX1" fmla="*/ 10160 w 22860"/>
                  <a:gd name="connsiteY1" fmla="*/ 19050 h 57150"/>
                  <a:gd name="connsiteX2" fmla="*/ 22860 w 22860"/>
                  <a:gd name="connsiteY2" fmla="*/ 0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" h="57150">
                    <a:moveTo>
                      <a:pt x="10160" y="57150"/>
                    </a:moveTo>
                    <a:cubicBezTo>
                      <a:pt x="3387" y="36830"/>
                      <a:pt x="0" y="39370"/>
                      <a:pt x="10160" y="19050"/>
                    </a:cubicBezTo>
                    <a:cubicBezTo>
                      <a:pt x="13573" y="12224"/>
                      <a:pt x="22860" y="0"/>
                      <a:pt x="2286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2" name="Freeform 325"/>
              <p:cNvSpPr/>
              <p:nvPr/>
            </p:nvSpPr>
            <p:spPr>
              <a:xfrm>
                <a:off x="14336320" y="22545393"/>
                <a:ext cx="71203" cy="30519"/>
              </a:xfrm>
              <a:custGeom>
                <a:avLst/>
                <a:gdLst>
                  <a:gd name="connsiteX0" fmla="*/ 69850 w 69850"/>
                  <a:gd name="connsiteY0" fmla="*/ 18332 h 24682"/>
                  <a:gd name="connsiteX1" fmla="*/ 50800 w 69850"/>
                  <a:gd name="connsiteY1" fmla="*/ 5632 h 24682"/>
                  <a:gd name="connsiteX2" fmla="*/ 12700 w 69850"/>
                  <a:gd name="connsiteY2" fmla="*/ 24682 h 24682"/>
                  <a:gd name="connsiteX3" fmla="*/ 0 w 69850"/>
                  <a:gd name="connsiteY3" fmla="*/ 11982 h 24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24682">
                    <a:moveTo>
                      <a:pt x="69850" y="18332"/>
                    </a:moveTo>
                    <a:cubicBezTo>
                      <a:pt x="63500" y="14099"/>
                      <a:pt x="58328" y="6887"/>
                      <a:pt x="50800" y="5632"/>
                    </a:cubicBezTo>
                    <a:cubicBezTo>
                      <a:pt x="17010" y="0"/>
                      <a:pt x="45871" y="24682"/>
                      <a:pt x="12700" y="24682"/>
                    </a:cubicBezTo>
                    <a:cubicBezTo>
                      <a:pt x="6713" y="24682"/>
                      <a:pt x="4233" y="16215"/>
                      <a:pt x="0" y="11982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3" name="Freeform 326"/>
              <p:cNvSpPr/>
              <p:nvPr/>
            </p:nvSpPr>
            <p:spPr>
              <a:xfrm>
                <a:off x="14407523" y="22453822"/>
                <a:ext cx="71197" cy="71223"/>
              </a:xfrm>
              <a:custGeom>
                <a:avLst/>
                <a:gdLst>
                  <a:gd name="connsiteX0" fmla="*/ 63500 w 63500"/>
                  <a:gd name="connsiteY0" fmla="*/ 71926 h 71926"/>
                  <a:gd name="connsiteX1" fmla="*/ 25400 w 63500"/>
                  <a:gd name="connsiteY1" fmla="*/ 52876 h 71926"/>
                  <a:gd name="connsiteX2" fmla="*/ 12700 w 63500"/>
                  <a:gd name="connsiteY2" fmla="*/ 33826 h 71926"/>
                  <a:gd name="connsiteX3" fmla="*/ 0 w 63500"/>
                  <a:gd name="connsiteY3" fmla="*/ 2076 h 71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500" h="71926">
                    <a:moveTo>
                      <a:pt x="63500" y="71926"/>
                    </a:moveTo>
                    <a:cubicBezTo>
                      <a:pt x="48006" y="66761"/>
                      <a:pt x="37710" y="65186"/>
                      <a:pt x="25400" y="52876"/>
                    </a:cubicBezTo>
                    <a:cubicBezTo>
                      <a:pt x="20004" y="47480"/>
                      <a:pt x="16933" y="40176"/>
                      <a:pt x="12700" y="33826"/>
                    </a:cubicBezTo>
                    <a:cubicBezTo>
                      <a:pt x="5935" y="0"/>
                      <a:pt x="17143" y="2076"/>
                      <a:pt x="0" y="207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4" name="Freeform 327"/>
              <p:cNvSpPr/>
              <p:nvPr/>
            </p:nvSpPr>
            <p:spPr>
              <a:xfrm>
                <a:off x="14743176" y="22616609"/>
                <a:ext cx="91546" cy="30526"/>
              </a:xfrm>
              <a:custGeom>
                <a:avLst/>
                <a:gdLst>
                  <a:gd name="connsiteX0" fmla="*/ 0 w 88900"/>
                  <a:gd name="connsiteY0" fmla="*/ 38769 h 38769"/>
                  <a:gd name="connsiteX1" fmla="*/ 25400 w 88900"/>
                  <a:gd name="connsiteY1" fmla="*/ 26069 h 38769"/>
                  <a:gd name="connsiteX2" fmla="*/ 44450 w 88900"/>
                  <a:gd name="connsiteY2" fmla="*/ 13369 h 38769"/>
                  <a:gd name="connsiteX3" fmla="*/ 88900 w 88900"/>
                  <a:gd name="connsiteY3" fmla="*/ 669 h 387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900" h="38769">
                    <a:moveTo>
                      <a:pt x="0" y="38769"/>
                    </a:moveTo>
                    <a:cubicBezTo>
                      <a:pt x="8467" y="34536"/>
                      <a:pt x="17181" y="30765"/>
                      <a:pt x="25400" y="26069"/>
                    </a:cubicBezTo>
                    <a:cubicBezTo>
                      <a:pt x="32026" y="22283"/>
                      <a:pt x="37476" y="16469"/>
                      <a:pt x="44450" y="13369"/>
                    </a:cubicBezTo>
                    <a:cubicBezTo>
                      <a:pt x="74531" y="0"/>
                      <a:pt x="70748" y="669"/>
                      <a:pt x="88900" y="669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5" name="Freeform 328"/>
              <p:cNvSpPr/>
              <p:nvPr/>
            </p:nvSpPr>
            <p:spPr>
              <a:xfrm>
                <a:off x="14661804" y="22850619"/>
                <a:ext cx="50860" cy="101742"/>
              </a:xfrm>
              <a:custGeom>
                <a:avLst/>
                <a:gdLst>
                  <a:gd name="connsiteX0" fmla="*/ 13536 w 45286"/>
                  <a:gd name="connsiteY0" fmla="*/ 0 h 97875"/>
                  <a:gd name="connsiteX1" fmla="*/ 19886 w 45286"/>
                  <a:gd name="connsiteY1" fmla="*/ 50800 h 97875"/>
                  <a:gd name="connsiteX2" fmla="*/ 38936 w 45286"/>
                  <a:gd name="connsiteY2" fmla="*/ 57150 h 97875"/>
                  <a:gd name="connsiteX3" fmla="*/ 32586 w 45286"/>
                  <a:gd name="connsiteY3" fmla="*/ 95250 h 97875"/>
                  <a:gd name="connsiteX4" fmla="*/ 45286 w 45286"/>
                  <a:gd name="connsiteY4" fmla="*/ 88900 h 97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286" h="97875">
                    <a:moveTo>
                      <a:pt x="13536" y="0"/>
                    </a:moveTo>
                    <a:cubicBezTo>
                      <a:pt x="6342" y="21583"/>
                      <a:pt x="0" y="26936"/>
                      <a:pt x="19886" y="50800"/>
                    </a:cubicBezTo>
                    <a:cubicBezTo>
                      <a:pt x="24171" y="55942"/>
                      <a:pt x="32586" y="55033"/>
                      <a:pt x="38936" y="57150"/>
                    </a:cubicBezTo>
                    <a:cubicBezTo>
                      <a:pt x="33284" y="65629"/>
                      <a:pt x="14385" y="83116"/>
                      <a:pt x="32586" y="95250"/>
                    </a:cubicBezTo>
                    <a:cubicBezTo>
                      <a:pt x="36524" y="97875"/>
                      <a:pt x="41053" y="91017"/>
                      <a:pt x="45286" y="889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6" name="Freeform 329"/>
              <p:cNvSpPr/>
              <p:nvPr/>
            </p:nvSpPr>
            <p:spPr>
              <a:xfrm>
                <a:off x="14712665" y="22799745"/>
                <a:ext cx="71197" cy="91571"/>
              </a:xfrm>
              <a:custGeom>
                <a:avLst/>
                <a:gdLst>
                  <a:gd name="connsiteX0" fmla="*/ 16592 w 71468"/>
                  <a:gd name="connsiteY0" fmla="*/ 0 h 84521"/>
                  <a:gd name="connsiteX1" fmla="*/ 3892 w 71468"/>
                  <a:gd name="connsiteY1" fmla="*/ 63500 h 84521"/>
                  <a:gd name="connsiteX2" fmla="*/ 22942 w 71468"/>
                  <a:gd name="connsiteY2" fmla="*/ 76200 h 84521"/>
                  <a:gd name="connsiteX3" fmla="*/ 29292 w 71468"/>
                  <a:gd name="connsiteY3" fmla="*/ 57150 h 84521"/>
                  <a:gd name="connsiteX4" fmla="*/ 61042 w 71468"/>
                  <a:gd name="connsiteY4" fmla="*/ 50800 h 845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468" h="84521">
                    <a:moveTo>
                      <a:pt x="16592" y="0"/>
                    </a:moveTo>
                    <a:cubicBezTo>
                      <a:pt x="10512" y="18239"/>
                      <a:pt x="0" y="45988"/>
                      <a:pt x="3892" y="63500"/>
                    </a:cubicBezTo>
                    <a:cubicBezTo>
                      <a:pt x="5548" y="70950"/>
                      <a:pt x="16592" y="71967"/>
                      <a:pt x="22942" y="76200"/>
                    </a:cubicBezTo>
                    <a:cubicBezTo>
                      <a:pt x="25059" y="69850"/>
                      <a:pt x="23077" y="59636"/>
                      <a:pt x="29292" y="57150"/>
                    </a:cubicBezTo>
                    <a:cubicBezTo>
                      <a:pt x="71468" y="40280"/>
                      <a:pt x="44181" y="84521"/>
                      <a:pt x="61042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7" name="Freeform 330"/>
              <p:cNvSpPr/>
              <p:nvPr/>
            </p:nvSpPr>
            <p:spPr>
              <a:xfrm>
                <a:off x="14743176" y="22769225"/>
                <a:ext cx="61028" cy="91565"/>
              </a:xfrm>
              <a:custGeom>
                <a:avLst/>
                <a:gdLst>
                  <a:gd name="connsiteX0" fmla="*/ 0 w 57150"/>
                  <a:gd name="connsiteY0" fmla="*/ 0 h 89852"/>
                  <a:gd name="connsiteX1" fmla="*/ 19050 w 57150"/>
                  <a:gd name="connsiteY1" fmla="*/ 12700 h 89852"/>
                  <a:gd name="connsiteX2" fmla="*/ 38100 w 57150"/>
                  <a:gd name="connsiteY2" fmla="*/ 19050 h 89852"/>
                  <a:gd name="connsiteX3" fmla="*/ 25400 w 57150"/>
                  <a:gd name="connsiteY3" fmla="*/ 38100 h 89852"/>
                  <a:gd name="connsiteX4" fmla="*/ 57150 w 57150"/>
                  <a:gd name="connsiteY4" fmla="*/ 63500 h 89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150" h="89852">
                    <a:moveTo>
                      <a:pt x="0" y="0"/>
                    </a:moveTo>
                    <a:cubicBezTo>
                      <a:pt x="6350" y="4233"/>
                      <a:pt x="12224" y="9287"/>
                      <a:pt x="19050" y="12700"/>
                    </a:cubicBezTo>
                    <a:cubicBezTo>
                      <a:pt x="25037" y="15693"/>
                      <a:pt x="36477" y="12556"/>
                      <a:pt x="38100" y="19050"/>
                    </a:cubicBezTo>
                    <a:cubicBezTo>
                      <a:pt x="39951" y="26454"/>
                      <a:pt x="29633" y="31750"/>
                      <a:pt x="25400" y="38100"/>
                    </a:cubicBezTo>
                    <a:cubicBezTo>
                      <a:pt x="53425" y="80138"/>
                      <a:pt x="43974" y="89852"/>
                      <a:pt x="57150" y="635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8" name="Freeform 331"/>
              <p:cNvSpPr/>
              <p:nvPr/>
            </p:nvSpPr>
            <p:spPr>
              <a:xfrm>
                <a:off x="14763518" y="22698003"/>
                <a:ext cx="61028" cy="40697"/>
              </a:xfrm>
              <a:custGeom>
                <a:avLst/>
                <a:gdLst>
                  <a:gd name="connsiteX0" fmla="*/ 0 w 63500"/>
                  <a:gd name="connsiteY0" fmla="*/ 1761 h 39861"/>
                  <a:gd name="connsiteX1" fmla="*/ 12700 w 63500"/>
                  <a:gd name="connsiteY1" fmla="*/ 33511 h 39861"/>
                  <a:gd name="connsiteX2" fmla="*/ 19050 w 63500"/>
                  <a:gd name="connsiteY2" fmla="*/ 14461 h 39861"/>
                  <a:gd name="connsiteX3" fmla="*/ 38100 w 63500"/>
                  <a:gd name="connsiteY3" fmla="*/ 39861 h 39861"/>
                  <a:gd name="connsiteX4" fmla="*/ 50800 w 63500"/>
                  <a:gd name="connsiteY4" fmla="*/ 20811 h 39861"/>
                  <a:gd name="connsiteX5" fmla="*/ 57150 w 63500"/>
                  <a:gd name="connsiteY5" fmla="*/ 1761 h 39861"/>
                  <a:gd name="connsiteX6" fmla="*/ 63500 w 63500"/>
                  <a:gd name="connsiteY6" fmla="*/ 1761 h 398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3500" h="39861">
                    <a:moveTo>
                      <a:pt x="0" y="1761"/>
                    </a:moveTo>
                    <a:cubicBezTo>
                      <a:pt x="4233" y="12344"/>
                      <a:pt x="3216" y="27188"/>
                      <a:pt x="12700" y="33511"/>
                    </a:cubicBezTo>
                    <a:cubicBezTo>
                      <a:pt x="18269" y="37224"/>
                      <a:pt x="12556" y="12838"/>
                      <a:pt x="19050" y="14461"/>
                    </a:cubicBezTo>
                    <a:cubicBezTo>
                      <a:pt x="29317" y="17028"/>
                      <a:pt x="31750" y="31394"/>
                      <a:pt x="38100" y="39861"/>
                    </a:cubicBezTo>
                    <a:cubicBezTo>
                      <a:pt x="42333" y="33511"/>
                      <a:pt x="47387" y="27637"/>
                      <a:pt x="50800" y="20811"/>
                    </a:cubicBezTo>
                    <a:cubicBezTo>
                      <a:pt x="53793" y="14824"/>
                      <a:pt x="53437" y="7330"/>
                      <a:pt x="57150" y="1761"/>
                    </a:cubicBezTo>
                    <a:cubicBezTo>
                      <a:pt x="58324" y="0"/>
                      <a:pt x="61383" y="1761"/>
                      <a:pt x="63500" y="176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9" name="Freeform 332"/>
              <p:cNvSpPr/>
              <p:nvPr/>
            </p:nvSpPr>
            <p:spPr>
              <a:xfrm>
                <a:off x="14712665" y="22555564"/>
                <a:ext cx="71197" cy="81394"/>
              </a:xfrm>
              <a:custGeom>
                <a:avLst/>
                <a:gdLst>
                  <a:gd name="connsiteX0" fmla="*/ 3515 w 73365"/>
                  <a:gd name="connsiteY0" fmla="*/ 31750 h 76964"/>
                  <a:gd name="connsiteX1" fmla="*/ 16215 w 73365"/>
                  <a:gd name="connsiteY1" fmla="*/ 6350 h 76964"/>
                  <a:gd name="connsiteX2" fmla="*/ 35265 w 73365"/>
                  <a:gd name="connsiteY2" fmla="*/ 12700 h 76964"/>
                  <a:gd name="connsiteX3" fmla="*/ 60665 w 73365"/>
                  <a:gd name="connsiteY3" fmla="*/ 19050 h 76964"/>
                  <a:gd name="connsiteX4" fmla="*/ 73365 w 73365"/>
                  <a:gd name="connsiteY4" fmla="*/ 0 h 76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365" h="76964">
                    <a:moveTo>
                      <a:pt x="3515" y="31750"/>
                    </a:moveTo>
                    <a:cubicBezTo>
                      <a:pt x="18586" y="76964"/>
                      <a:pt x="0" y="30672"/>
                      <a:pt x="16215" y="6350"/>
                    </a:cubicBezTo>
                    <a:cubicBezTo>
                      <a:pt x="19928" y="781"/>
                      <a:pt x="28829" y="10861"/>
                      <a:pt x="35265" y="12700"/>
                    </a:cubicBezTo>
                    <a:cubicBezTo>
                      <a:pt x="43656" y="15098"/>
                      <a:pt x="52198" y="16933"/>
                      <a:pt x="60665" y="19050"/>
                    </a:cubicBezTo>
                    <a:lnTo>
                      <a:pt x="73365" y="0"/>
                    </a:ln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50" name="Freeform 333"/>
              <p:cNvSpPr/>
              <p:nvPr/>
            </p:nvSpPr>
            <p:spPr>
              <a:xfrm>
                <a:off x="14265123" y="22596261"/>
                <a:ext cx="91539" cy="81394"/>
              </a:xfrm>
              <a:custGeom>
                <a:avLst/>
                <a:gdLst>
                  <a:gd name="connsiteX0" fmla="*/ 89452 w 89452"/>
                  <a:gd name="connsiteY0" fmla="*/ 45701 h 73177"/>
                  <a:gd name="connsiteX1" fmla="*/ 13252 w 89452"/>
                  <a:gd name="connsiteY1" fmla="*/ 1251 h 73177"/>
                  <a:gd name="connsiteX2" fmla="*/ 25952 w 89452"/>
                  <a:gd name="connsiteY2" fmla="*/ 39351 h 73177"/>
                  <a:gd name="connsiteX3" fmla="*/ 38652 w 89452"/>
                  <a:gd name="connsiteY3" fmla="*/ 71101 h 73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452" h="73177">
                    <a:moveTo>
                      <a:pt x="89452" y="45701"/>
                    </a:moveTo>
                    <a:cubicBezTo>
                      <a:pt x="71552" y="33768"/>
                      <a:pt x="22012" y="0"/>
                      <a:pt x="13252" y="1251"/>
                    </a:cubicBezTo>
                    <a:cubicBezTo>
                      <a:pt x="0" y="3144"/>
                      <a:pt x="21719" y="26651"/>
                      <a:pt x="25952" y="39351"/>
                    </a:cubicBezTo>
                    <a:cubicBezTo>
                      <a:pt x="37227" y="73177"/>
                      <a:pt x="20625" y="71101"/>
                      <a:pt x="38652" y="7110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51" name="Freeform 334"/>
              <p:cNvSpPr/>
              <p:nvPr/>
            </p:nvSpPr>
            <p:spPr>
              <a:xfrm>
                <a:off x="14285466" y="22677654"/>
                <a:ext cx="81371" cy="50874"/>
              </a:xfrm>
              <a:custGeom>
                <a:avLst/>
                <a:gdLst>
                  <a:gd name="connsiteX0" fmla="*/ 68784 w 78861"/>
                  <a:gd name="connsiteY0" fmla="*/ 30876 h 49926"/>
                  <a:gd name="connsiteX1" fmla="*/ 24334 w 78861"/>
                  <a:gd name="connsiteY1" fmla="*/ 24526 h 49926"/>
                  <a:gd name="connsiteX2" fmla="*/ 24334 w 78861"/>
                  <a:gd name="connsiteY2" fmla="*/ 18176 h 49926"/>
                  <a:gd name="connsiteX3" fmla="*/ 5284 w 78861"/>
                  <a:gd name="connsiteY3" fmla="*/ 49926 h 49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861" h="49926">
                    <a:moveTo>
                      <a:pt x="68784" y="30876"/>
                    </a:moveTo>
                    <a:cubicBezTo>
                      <a:pt x="53967" y="28759"/>
                      <a:pt x="36308" y="33506"/>
                      <a:pt x="24334" y="24526"/>
                    </a:cubicBezTo>
                    <a:cubicBezTo>
                      <a:pt x="16759" y="18845"/>
                      <a:pt x="78861" y="0"/>
                      <a:pt x="24334" y="18176"/>
                    </a:cubicBezTo>
                    <a:cubicBezTo>
                      <a:pt x="0" y="34398"/>
                      <a:pt x="5284" y="23244"/>
                      <a:pt x="5284" y="4992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52" name="Freeform 335"/>
              <p:cNvSpPr/>
              <p:nvPr/>
            </p:nvSpPr>
            <p:spPr>
              <a:xfrm>
                <a:off x="14285466" y="22738699"/>
                <a:ext cx="71197" cy="61045"/>
              </a:xfrm>
              <a:custGeom>
                <a:avLst/>
                <a:gdLst>
                  <a:gd name="connsiteX0" fmla="*/ 69850 w 69850"/>
                  <a:gd name="connsiteY0" fmla="*/ 25400 h 58432"/>
                  <a:gd name="connsiteX1" fmla="*/ 63500 w 69850"/>
                  <a:gd name="connsiteY1" fmla="*/ 44450 h 58432"/>
                  <a:gd name="connsiteX2" fmla="*/ 19050 w 69850"/>
                  <a:gd name="connsiteY2" fmla="*/ 0 h 58432"/>
                  <a:gd name="connsiteX3" fmla="*/ 0 w 69850"/>
                  <a:gd name="connsiteY3" fmla="*/ 44450 h 58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58432">
                    <a:moveTo>
                      <a:pt x="69850" y="25400"/>
                    </a:moveTo>
                    <a:cubicBezTo>
                      <a:pt x="67733" y="31750"/>
                      <a:pt x="69487" y="47443"/>
                      <a:pt x="63500" y="44450"/>
                    </a:cubicBezTo>
                    <a:cubicBezTo>
                      <a:pt x="44758" y="35079"/>
                      <a:pt x="19050" y="0"/>
                      <a:pt x="19050" y="0"/>
                    </a:cubicBezTo>
                    <a:cubicBezTo>
                      <a:pt x="12113" y="55496"/>
                      <a:pt x="27964" y="58432"/>
                      <a:pt x="0" y="444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53" name="Freeform 336"/>
              <p:cNvSpPr/>
              <p:nvPr/>
            </p:nvSpPr>
            <p:spPr>
              <a:xfrm>
                <a:off x="14295634" y="22840441"/>
                <a:ext cx="111889" cy="81394"/>
              </a:xfrm>
              <a:custGeom>
                <a:avLst/>
                <a:gdLst>
                  <a:gd name="connsiteX0" fmla="*/ 114300 w 114300"/>
                  <a:gd name="connsiteY0" fmla="*/ 0 h 82550"/>
                  <a:gd name="connsiteX1" fmla="*/ 76200 w 114300"/>
                  <a:gd name="connsiteY1" fmla="*/ 44450 h 82550"/>
                  <a:gd name="connsiteX2" fmla="*/ 44450 w 114300"/>
                  <a:gd name="connsiteY2" fmla="*/ 50800 h 82550"/>
                  <a:gd name="connsiteX3" fmla="*/ 19050 w 114300"/>
                  <a:gd name="connsiteY3" fmla="*/ 76200 h 82550"/>
                  <a:gd name="connsiteX4" fmla="*/ 0 w 114300"/>
                  <a:gd name="connsiteY4" fmla="*/ 82550 h 82550"/>
                  <a:gd name="connsiteX5" fmla="*/ 19050 w 114300"/>
                  <a:gd name="connsiteY5" fmla="*/ 69850 h 82550"/>
                  <a:gd name="connsiteX6" fmla="*/ 38100 w 114300"/>
                  <a:gd name="connsiteY6" fmla="*/ 63500 h 82550"/>
                  <a:gd name="connsiteX7" fmla="*/ 44450 w 114300"/>
                  <a:gd name="connsiteY7" fmla="*/ 38100 h 82550"/>
                  <a:gd name="connsiteX8" fmla="*/ 44450 w 114300"/>
                  <a:gd name="connsiteY8" fmla="*/ 635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" h="82550">
                    <a:moveTo>
                      <a:pt x="114300" y="0"/>
                    </a:moveTo>
                    <a:cubicBezTo>
                      <a:pt x="56674" y="28813"/>
                      <a:pt x="52998" y="9648"/>
                      <a:pt x="76200" y="44450"/>
                    </a:cubicBezTo>
                    <a:cubicBezTo>
                      <a:pt x="65617" y="46567"/>
                      <a:pt x="53885" y="45558"/>
                      <a:pt x="44450" y="50800"/>
                    </a:cubicBezTo>
                    <a:cubicBezTo>
                      <a:pt x="33983" y="56615"/>
                      <a:pt x="28793" y="69240"/>
                      <a:pt x="19050" y="76200"/>
                    </a:cubicBezTo>
                    <a:cubicBezTo>
                      <a:pt x="13603" y="80091"/>
                      <a:pt x="6350" y="80433"/>
                      <a:pt x="0" y="82550"/>
                    </a:cubicBezTo>
                    <a:cubicBezTo>
                      <a:pt x="6350" y="78317"/>
                      <a:pt x="12224" y="73263"/>
                      <a:pt x="19050" y="69850"/>
                    </a:cubicBezTo>
                    <a:cubicBezTo>
                      <a:pt x="25037" y="66857"/>
                      <a:pt x="33919" y="68727"/>
                      <a:pt x="38100" y="63500"/>
                    </a:cubicBezTo>
                    <a:cubicBezTo>
                      <a:pt x="43552" y="56685"/>
                      <a:pt x="42333" y="46567"/>
                      <a:pt x="44450" y="38100"/>
                    </a:cubicBezTo>
                    <a:cubicBezTo>
                      <a:pt x="36603" y="14560"/>
                      <a:pt x="35107" y="25037"/>
                      <a:pt x="44450" y="63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54" name="Freeform 337"/>
              <p:cNvSpPr/>
              <p:nvPr/>
            </p:nvSpPr>
            <p:spPr>
              <a:xfrm>
                <a:off x="14397348" y="22870967"/>
                <a:ext cx="40686" cy="71216"/>
              </a:xfrm>
              <a:custGeom>
                <a:avLst/>
                <a:gdLst>
                  <a:gd name="connsiteX0" fmla="*/ 50437 w 50437"/>
                  <a:gd name="connsiteY0" fmla="*/ 0 h 67990"/>
                  <a:gd name="connsiteX1" fmla="*/ 31387 w 50437"/>
                  <a:gd name="connsiteY1" fmla="*/ 19050 h 67990"/>
                  <a:gd name="connsiteX2" fmla="*/ 44087 w 50437"/>
                  <a:gd name="connsiteY2" fmla="*/ 38100 h 67990"/>
                  <a:gd name="connsiteX3" fmla="*/ 12337 w 50437"/>
                  <a:gd name="connsiteY3" fmla="*/ 44450 h 67990"/>
                  <a:gd name="connsiteX4" fmla="*/ 18687 w 50437"/>
                  <a:gd name="connsiteY4" fmla="*/ 57150 h 67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437" h="67990">
                    <a:moveTo>
                      <a:pt x="50437" y="0"/>
                    </a:moveTo>
                    <a:cubicBezTo>
                      <a:pt x="44087" y="6350"/>
                      <a:pt x="32863" y="10192"/>
                      <a:pt x="31387" y="19050"/>
                    </a:cubicBezTo>
                    <a:cubicBezTo>
                      <a:pt x="30132" y="26578"/>
                      <a:pt x="48666" y="31995"/>
                      <a:pt x="44087" y="38100"/>
                    </a:cubicBezTo>
                    <a:cubicBezTo>
                      <a:pt x="37611" y="46734"/>
                      <a:pt x="22920" y="42333"/>
                      <a:pt x="12337" y="44450"/>
                    </a:cubicBezTo>
                    <a:cubicBezTo>
                      <a:pt x="4490" y="67990"/>
                      <a:pt x="0" y="66493"/>
                      <a:pt x="18687" y="571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55" name="Freeform 338"/>
              <p:cNvSpPr/>
              <p:nvPr/>
            </p:nvSpPr>
            <p:spPr>
              <a:xfrm>
                <a:off x="14509237" y="22901487"/>
                <a:ext cx="30511" cy="50874"/>
              </a:xfrm>
              <a:custGeom>
                <a:avLst/>
                <a:gdLst>
                  <a:gd name="connsiteX0" fmla="*/ 0 w 38100"/>
                  <a:gd name="connsiteY0" fmla="*/ 0 h 50800"/>
                  <a:gd name="connsiteX1" fmla="*/ 38100 w 38100"/>
                  <a:gd name="connsiteY1" fmla="*/ 19050 h 50800"/>
                  <a:gd name="connsiteX2" fmla="*/ 19050 w 38100"/>
                  <a:gd name="connsiteY2" fmla="*/ 25400 h 50800"/>
                  <a:gd name="connsiteX3" fmla="*/ 19050 w 38100"/>
                  <a:gd name="connsiteY3" fmla="*/ 50800 h 50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50800">
                    <a:moveTo>
                      <a:pt x="0" y="0"/>
                    </a:moveTo>
                    <a:cubicBezTo>
                      <a:pt x="4698" y="1566"/>
                      <a:pt x="38100" y="10844"/>
                      <a:pt x="38100" y="19050"/>
                    </a:cubicBezTo>
                    <a:cubicBezTo>
                      <a:pt x="38100" y="25743"/>
                      <a:pt x="25400" y="23283"/>
                      <a:pt x="19050" y="25400"/>
                    </a:cubicBezTo>
                    <a:cubicBezTo>
                      <a:pt x="11753" y="47290"/>
                      <a:pt x="7967" y="39717"/>
                      <a:pt x="19050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56" name="Freeform 339"/>
              <p:cNvSpPr/>
              <p:nvPr/>
            </p:nvSpPr>
            <p:spPr>
              <a:xfrm>
                <a:off x="14600776" y="22901487"/>
                <a:ext cx="71203" cy="81394"/>
              </a:xfrm>
              <a:custGeom>
                <a:avLst/>
                <a:gdLst>
                  <a:gd name="connsiteX0" fmla="*/ 0 w 76200"/>
                  <a:gd name="connsiteY0" fmla="*/ 0 h 82550"/>
                  <a:gd name="connsiteX1" fmla="*/ 6350 w 76200"/>
                  <a:gd name="connsiteY1" fmla="*/ 57150 h 82550"/>
                  <a:gd name="connsiteX2" fmla="*/ 57150 w 76200"/>
                  <a:gd name="connsiteY2" fmla="*/ 82550 h 82550"/>
                  <a:gd name="connsiteX3" fmla="*/ 76200 w 76200"/>
                  <a:gd name="connsiteY3" fmla="*/ 7620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200" h="82550">
                    <a:moveTo>
                      <a:pt x="0" y="0"/>
                    </a:moveTo>
                    <a:cubicBezTo>
                      <a:pt x="14817" y="44450"/>
                      <a:pt x="16933" y="25400"/>
                      <a:pt x="6350" y="57150"/>
                    </a:cubicBezTo>
                    <a:cubicBezTo>
                      <a:pt x="26283" y="77083"/>
                      <a:pt x="24705" y="82550"/>
                      <a:pt x="57150" y="82550"/>
                    </a:cubicBezTo>
                    <a:cubicBezTo>
                      <a:pt x="63843" y="82550"/>
                      <a:pt x="76200" y="76200"/>
                      <a:pt x="76200" y="762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57" name="Freeform 340"/>
              <p:cNvSpPr/>
              <p:nvPr/>
            </p:nvSpPr>
            <p:spPr>
              <a:xfrm>
                <a:off x="14499062" y="22443651"/>
                <a:ext cx="30517" cy="71216"/>
              </a:xfrm>
              <a:custGeom>
                <a:avLst/>
                <a:gdLst>
                  <a:gd name="connsiteX0" fmla="*/ 7450 w 26500"/>
                  <a:gd name="connsiteY0" fmla="*/ 65393 h 65393"/>
                  <a:gd name="connsiteX1" fmla="*/ 1100 w 26500"/>
                  <a:gd name="connsiteY1" fmla="*/ 46343 h 65393"/>
                  <a:gd name="connsiteX2" fmla="*/ 13800 w 26500"/>
                  <a:gd name="connsiteY2" fmla="*/ 27293 h 65393"/>
                  <a:gd name="connsiteX3" fmla="*/ 20150 w 26500"/>
                  <a:gd name="connsiteY3" fmla="*/ 1893 h 65393"/>
                  <a:gd name="connsiteX4" fmla="*/ 26500 w 26500"/>
                  <a:gd name="connsiteY4" fmla="*/ 1893 h 65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500" h="65393">
                    <a:moveTo>
                      <a:pt x="7450" y="65393"/>
                    </a:moveTo>
                    <a:cubicBezTo>
                      <a:pt x="5333" y="59043"/>
                      <a:pt x="0" y="52945"/>
                      <a:pt x="1100" y="46343"/>
                    </a:cubicBezTo>
                    <a:cubicBezTo>
                      <a:pt x="2355" y="38815"/>
                      <a:pt x="10794" y="34308"/>
                      <a:pt x="13800" y="27293"/>
                    </a:cubicBezTo>
                    <a:cubicBezTo>
                      <a:pt x="17238" y="19271"/>
                      <a:pt x="16247" y="9699"/>
                      <a:pt x="20150" y="1893"/>
                    </a:cubicBezTo>
                    <a:cubicBezTo>
                      <a:pt x="21097" y="0"/>
                      <a:pt x="24383" y="1893"/>
                      <a:pt x="26500" y="1893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58" name="Freeform 341"/>
              <p:cNvSpPr/>
              <p:nvPr/>
            </p:nvSpPr>
            <p:spPr>
              <a:xfrm>
                <a:off x="14600776" y="22433473"/>
                <a:ext cx="91546" cy="81394"/>
              </a:xfrm>
              <a:custGeom>
                <a:avLst/>
                <a:gdLst>
                  <a:gd name="connsiteX0" fmla="*/ 26649 w 82145"/>
                  <a:gd name="connsiteY0" fmla="*/ 76200 h 76200"/>
                  <a:gd name="connsiteX1" fmla="*/ 32999 w 82145"/>
                  <a:gd name="connsiteY1" fmla="*/ 57150 h 76200"/>
                  <a:gd name="connsiteX2" fmla="*/ 64749 w 82145"/>
                  <a:gd name="connsiteY2" fmla="*/ 44450 h 76200"/>
                  <a:gd name="connsiteX3" fmla="*/ 77449 w 82145"/>
                  <a:gd name="connsiteY3" fmla="*/ 0 h 76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145" h="76200">
                    <a:moveTo>
                      <a:pt x="26649" y="76200"/>
                    </a:moveTo>
                    <a:cubicBezTo>
                      <a:pt x="28766" y="69850"/>
                      <a:pt x="32999" y="63843"/>
                      <a:pt x="32999" y="57150"/>
                    </a:cubicBezTo>
                    <a:cubicBezTo>
                      <a:pt x="32999" y="27622"/>
                      <a:pt x="0" y="33659"/>
                      <a:pt x="64749" y="44450"/>
                    </a:cubicBezTo>
                    <a:cubicBezTo>
                      <a:pt x="82145" y="18355"/>
                      <a:pt x="77449" y="33032"/>
                      <a:pt x="77449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20527" name="Group 950"/>
            <p:cNvGrpSpPr>
              <a:grpSpLocks/>
            </p:cNvGrpSpPr>
            <p:nvPr/>
          </p:nvGrpSpPr>
          <p:grpSpPr bwMode="auto">
            <a:xfrm>
              <a:off x="4577969" y="2427192"/>
              <a:ext cx="104468" cy="105526"/>
              <a:chOff x="14261548" y="22402800"/>
              <a:chExt cx="572052" cy="577850"/>
            </a:xfrm>
          </p:grpSpPr>
          <p:pic>
            <p:nvPicPr>
              <p:cNvPr id="319" name="Picture 2455" descr="C:\Documents and Settings\Chelsea\My Documents\research\Winter 2008\gordon conference\Au NP.JPG"/>
              <p:cNvPicPr>
                <a:picLocks noChangeAspect="1" noChangeArrowheads="1"/>
              </p:cNvPicPr>
              <p:nvPr/>
            </p:nvPicPr>
            <p:blipFill>
              <a:blip r:embed="rId5" cstate="screen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prstClr val="black"/>
                  <a:srgbClr val="D9C3A5">
                    <a:tint val="50000"/>
                    <a:satMod val="180000"/>
                  </a:srgb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25600" y="22479000"/>
                <a:ext cx="457200" cy="460040"/>
              </a:xfrm>
              <a:prstGeom prst="rect">
                <a:avLst/>
              </a:prstGeom>
              <a:noFill/>
              <a:scene3d>
                <a:camera prst="orthographicFront"/>
                <a:lightRig rig="contrasting" dir="t"/>
              </a:scene3d>
              <a:sp3d prstMaterial="powder">
                <a:extrusionClr>
                  <a:srgbClr val="FFC000"/>
                </a:extrusionClr>
                <a:contourClr>
                  <a:schemeClr val="bg1"/>
                </a:contourClr>
              </a:sp3d>
            </p:spPr>
          </p:pic>
          <p:sp>
            <p:nvSpPr>
              <p:cNvPr id="320" name="Freeform 303"/>
              <p:cNvSpPr/>
              <p:nvPr/>
            </p:nvSpPr>
            <p:spPr>
              <a:xfrm>
                <a:off x="14667135" y="22486251"/>
                <a:ext cx="111889" cy="50868"/>
              </a:xfrm>
              <a:custGeom>
                <a:avLst/>
                <a:gdLst>
                  <a:gd name="connsiteX0" fmla="*/ 0 w 38100"/>
                  <a:gd name="connsiteY0" fmla="*/ 44450 h 44450"/>
                  <a:gd name="connsiteX1" fmla="*/ 19050 w 38100"/>
                  <a:gd name="connsiteY1" fmla="*/ 31750 h 44450"/>
                  <a:gd name="connsiteX2" fmla="*/ 38100 w 38100"/>
                  <a:gd name="connsiteY2" fmla="*/ 0 h 44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" h="44450">
                    <a:moveTo>
                      <a:pt x="0" y="44450"/>
                    </a:moveTo>
                    <a:cubicBezTo>
                      <a:pt x="6350" y="40217"/>
                      <a:pt x="13654" y="37146"/>
                      <a:pt x="19050" y="31750"/>
                    </a:cubicBezTo>
                    <a:cubicBezTo>
                      <a:pt x="26713" y="24087"/>
                      <a:pt x="33089" y="10022"/>
                      <a:pt x="3810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21" name="Freeform 304"/>
              <p:cNvSpPr/>
              <p:nvPr/>
            </p:nvSpPr>
            <p:spPr>
              <a:xfrm>
                <a:off x="14545078" y="22404857"/>
                <a:ext cx="81371" cy="101742"/>
              </a:xfrm>
              <a:custGeom>
                <a:avLst/>
                <a:gdLst>
                  <a:gd name="connsiteX0" fmla="*/ 10160 w 22860"/>
                  <a:gd name="connsiteY0" fmla="*/ 57150 h 57150"/>
                  <a:gd name="connsiteX1" fmla="*/ 10160 w 22860"/>
                  <a:gd name="connsiteY1" fmla="*/ 19050 h 57150"/>
                  <a:gd name="connsiteX2" fmla="*/ 22860 w 22860"/>
                  <a:gd name="connsiteY2" fmla="*/ 0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" h="57150">
                    <a:moveTo>
                      <a:pt x="10160" y="57150"/>
                    </a:moveTo>
                    <a:cubicBezTo>
                      <a:pt x="3387" y="36830"/>
                      <a:pt x="0" y="39370"/>
                      <a:pt x="10160" y="19050"/>
                    </a:cubicBezTo>
                    <a:cubicBezTo>
                      <a:pt x="13573" y="12224"/>
                      <a:pt x="22860" y="0"/>
                      <a:pt x="2286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22" name="Freeform 305"/>
              <p:cNvSpPr/>
              <p:nvPr/>
            </p:nvSpPr>
            <p:spPr>
              <a:xfrm>
                <a:off x="14331482" y="22547296"/>
                <a:ext cx="71197" cy="30519"/>
              </a:xfrm>
              <a:custGeom>
                <a:avLst/>
                <a:gdLst>
                  <a:gd name="connsiteX0" fmla="*/ 69850 w 69850"/>
                  <a:gd name="connsiteY0" fmla="*/ 18332 h 24682"/>
                  <a:gd name="connsiteX1" fmla="*/ 50800 w 69850"/>
                  <a:gd name="connsiteY1" fmla="*/ 5632 h 24682"/>
                  <a:gd name="connsiteX2" fmla="*/ 12700 w 69850"/>
                  <a:gd name="connsiteY2" fmla="*/ 24682 h 24682"/>
                  <a:gd name="connsiteX3" fmla="*/ 0 w 69850"/>
                  <a:gd name="connsiteY3" fmla="*/ 11982 h 24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24682">
                    <a:moveTo>
                      <a:pt x="69850" y="18332"/>
                    </a:moveTo>
                    <a:cubicBezTo>
                      <a:pt x="63500" y="14099"/>
                      <a:pt x="58328" y="6887"/>
                      <a:pt x="50800" y="5632"/>
                    </a:cubicBezTo>
                    <a:cubicBezTo>
                      <a:pt x="17010" y="0"/>
                      <a:pt x="45871" y="24682"/>
                      <a:pt x="12700" y="24682"/>
                    </a:cubicBezTo>
                    <a:cubicBezTo>
                      <a:pt x="6713" y="24682"/>
                      <a:pt x="4233" y="16215"/>
                      <a:pt x="0" y="11982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23" name="Freeform 306"/>
              <p:cNvSpPr/>
              <p:nvPr/>
            </p:nvSpPr>
            <p:spPr>
              <a:xfrm>
                <a:off x="14402679" y="22455725"/>
                <a:ext cx="71203" cy="71223"/>
              </a:xfrm>
              <a:custGeom>
                <a:avLst/>
                <a:gdLst>
                  <a:gd name="connsiteX0" fmla="*/ 63500 w 63500"/>
                  <a:gd name="connsiteY0" fmla="*/ 71926 h 71926"/>
                  <a:gd name="connsiteX1" fmla="*/ 25400 w 63500"/>
                  <a:gd name="connsiteY1" fmla="*/ 52876 h 71926"/>
                  <a:gd name="connsiteX2" fmla="*/ 12700 w 63500"/>
                  <a:gd name="connsiteY2" fmla="*/ 33826 h 71926"/>
                  <a:gd name="connsiteX3" fmla="*/ 0 w 63500"/>
                  <a:gd name="connsiteY3" fmla="*/ 2076 h 71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500" h="71926">
                    <a:moveTo>
                      <a:pt x="63500" y="71926"/>
                    </a:moveTo>
                    <a:cubicBezTo>
                      <a:pt x="48006" y="66761"/>
                      <a:pt x="37710" y="65186"/>
                      <a:pt x="25400" y="52876"/>
                    </a:cubicBezTo>
                    <a:cubicBezTo>
                      <a:pt x="20004" y="47480"/>
                      <a:pt x="16933" y="40176"/>
                      <a:pt x="12700" y="33826"/>
                    </a:cubicBezTo>
                    <a:cubicBezTo>
                      <a:pt x="5935" y="0"/>
                      <a:pt x="17143" y="2076"/>
                      <a:pt x="0" y="207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24" name="Freeform 307"/>
              <p:cNvSpPr/>
              <p:nvPr/>
            </p:nvSpPr>
            <p:spPr>
              <a:xfrm>
                <a:off x="14738338" y="22618512"/>
                <a:ext cx="91539" cy="30526"/>
              </a:xfrm>
              <a:custGeom>
                <a:avLst/>
                <a:gdLst>
                  <a:gd name="connsiteX0" fmla="*/ 0 w 88900"/>
                  <a:gd name="connsiteY0" fmla="*/ 38769 h 38769"/>
                  <a:gd name="connsiteX1" fmla="*/ 25400 w 88900"/>
                  <a:gd name="connsiteY1" fmla="*/ 26069 h 38769"/>
                  <a:gd name="connsiteX2" fmla="*/ 44450 w 88900"/>
                  <a:gd name="connsiteY2" fmla="*/ 13369 h 38769"/>
                  <a:gd name="connsiteX3" fmla="*/ 88900 w 88900"/>
                  <a:gd name="connsiteY3" fmla="*/ 669 h 387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900" h="38769">
                    <a:moveTo>
                      <a:pt x="0" y="38769"/>
                    </a:moveTo>
                    <a:cubicBezTo>
                      <a:pt x="8467" y="34536"/>
                      <a:pt x="17181" y="30765"/>
                      <a:pt x="25400" y="26069"/>
                    </a:cubicBezTo>
                    <a:cubicBezTo>
                      <a:pt x="32026" y="22283"/>
                      <a:pt x="37476" y="16469"/>
                      <a:pt x="44450" y="13369"/>
                    </a:cubicBezTo>
                    <a:cubicBezTo>
                      <a:pt x="74531" y="0"/>
                      <a:pt x="70748" y="669"/>
                      <a:pt x="88900" y="669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25" name="Freeform 308"/>
              <p:cNvSpPr/>
              <p:nvPr/>
            </p:nvSpPr>
            <p:spPr>
              <a:xfrm>
                <a:off x="14656967" y="22852522"/>
                <a:ext cx="50854" cy="101742"/>
              </a:xfrm>
              <a:custGeom>
                <a:avLst/>
                <a:gdLst>
                  <a:gd name="connsiteX0" fmla="*/ 13536 w 45286"/>
                  <a:gd name="connsiteY0" fmla="*/ 0 h 97875"/>
                  <a:gd name="connsiteX1" fmla="*/ 19886 w 45286"/>
                  <a:gd name="connsiteY1" fmla="*/ 50800 h 97875"/>
                  <a:gd name="connsiteX2" fmla="*/ 38936 w 45286"/>
                  <a:gd name="connsiteY2" fmla="*/ 57150 h 97875"/>
                  <a:gd name="connsiteX3" fmla="*/ 32586 w 45286"/>
                  <a:gd name="connsiteY3" fmla="*/ 95250 h 97875"/>
                  <a:gd name="connsiteX4" fmla="*/ 45286 w 45286"/>
                  <a:gd name="connsiteY4" fmla="*/ 88900 h 97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286" h="97875">
                    <a:moveTo>
                      <a:pt x="13536" y="0"/>
                    </a:moveTo>
                    <a:cubicBezTo>
                      <a:pt x="6342" y="21583"/>
                      <a:pt x="0" y="26936"/>
                      <a:pt x="19886" y="50800"/>
                    </a:cubicBezTo>
                    <a:cubicBezTo>
                      <a:pt x="24171" y="55942"/>
                      <a:pt x="32586" y="55033"/>
                      <a:pt x="38936" y="57150"/>
                    </a:cubicBezTo>
                    <a:cubicBezTo>
                      <a:pt x="33284" y="65629"/>
                      <a:pt x="14385" y="83116"/>
                      <a:pt x="32586" y="95250"/>
                    </a:cubicBezTo>
                    <a:cubicBezTo>
                      <a:pt x="36524" y="97875"/>
                      <a:pt x="41053" y="91017"/>
                      <a:pt x="45286" y="889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26" name="Freeform 309"/>
              <p:cNvSpPr/>
              <p:nvPr/>
            </p:nvSpPr>
            <p:spPr>
              <a:xfrm>
                <a:off x="14707821" y="22801648"/>
                <a:ext cx="71203" cy="91571"/>
              </a:xfrm>
              <a:custGeom>
                <a:avLst/>
                <a:gdLst>
                  <a:gd name="connsiteX0" fmla="*/ 16592 w 71468"/>
                  <a:gd name="connsiteY0" fmla="*/ 0 h 84521"/>
                  <a:gd name="connsiteX1" fmla="*/ 3892 w 71468"/>
                  <a:gd name="connsiteY1" fmla="*/ 63500 h 84521"/>
                  <a:gd name="connsiteX2" fmla="*/ 22942 w 71468"/>
                  <a:gd name="connsiteY2" fmla="*/ 76200 h 84521"/>
                  <a:gd name="connsiteX3" fmla="*/ 29292 w 71468"/>
                  <a:gd name="connsiteY3" fmla="*/ 57150 h 84521"/>
                  <a:gd name="connsiteX4" fmla="*/ 61042 w 71468"/>
                  <a:gd name="connsiteY4" fmla="*/ 50800 h 845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468" h="84521">
                    <a:moveTo>
                      <a:pt x="16592" y="0"/>
                    </a:moveTo>
                    <a:cubicBezTo>
                      <a:pt x="10512" y="18239"/>
                      <a:pt x="0" y="45988"/>
                      <a:pt x="3892" y="63500"/>
                    </a:cubicBezTo>
                    <a:cubicBezTo>
                      <a:pt x="5548" y="70950"/>
                      <a:pt x="16592" y="71967"/>
                      <a:pt x="22942" y="76200"/>
                    </a:cubicBezTo>
                    <a:cubicBezTo>
                      <a:pt x="25059" y="69850"/>
                      <a:pt x="23077" y="59636"/>
                      <a:pt x="29292" y="57150"/>
                    </a:cubicBezTo>
                    <a:cubicBezTo>
                      <a:pt x="71468" y="40280"/>
                      <a:pt x="44181" y="84521"/>
                      <a:pt x="61042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27" name="Freeform 310"/>
              <p:cNvSpPr/>
              <p:nvPr/>
            </p:nvSpPr>
            <p:spPr>
              <a:xfrm>
                <a:off x="14738338" y="22771129"/>
                <a:ext cx="61028" cy="91565"/>
              </a:xfrm>
              <a:custGeom>
                <a:avLst/>
                <a:gdLst>
                  <a:gd name="connsiteX0" fmla="*/ 0 w 57150"/>
                  <a:gd name="connsiteY0" fmla="*/ 0 h 89852"/>
                  <a:gd name="connsiteX1" fmla="*/ 19050 w 57150"/>
                  <a:gd name="connsiteY1" fmla="*/ 12700 h 89852"/>
                  <a:gd name="connsiteX2" fmla="*/ 38100 w 57150"/>
                  <a:gd name="connsiteY2" fmla="*/ 19050 h 89852"/>
                  <a:gd name="connsiteX3" fmla="*/ 25400 w 57150"/>
                  <a:gd name="connsiteY3" fmla="*/ 38100 h 89852"/>
                  <a:gd name="connsiteX4" fmla="*/ 57150 w 57150"/>
                  <a:gd name="connsiteY4" fmla="*/ 63500 h 89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150" h="89852">
                    <a:moveTo>
                      <a:pt x="0" y="0"/>
                    </a:moveTo>
                    <a:cubicBezTo>
                      <a:pt x="6350" y="4233"/>
                      <a:pt x="12224" y="9287"/>
                      <a:pt x="19050" y="12700"/>
                    </a:cubicBezTo>
                    <a:cubicBezTo>
                      <a:pt x="25037" y="15693"/>
                      <a:pt x="36477" y="12556"/>
                      <a:pt x="38100" y="19050"/>
                    </a:cubicBezTo>
                    <a:cubicBezTo>
                      <a:pt x="39951" y="26454"/>
                      <a:pt x="29633" y="31750"/>
                      <a:pt x="25400" y="38100"/>
                    </a:cubicBezTo>
                    <a:cubicBezTo>
                      <a:pt x="53425" y="80138"/>
                      <a:pt x="43974" y="89852"/>
                      <a:pt x="57150" y="635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28" name="Freeform 311"/>
              <p:cNvSpPr/>
              <p:nvPr/>
            </p:nvSpPr>
            <p:spPr>
              <a:xfrm>
                <a:off x="14758681" y="22699906"/>
                <a:ext cx="61028" cy="40697"/>
              </a:xfrm>
              <a:custGeom>
                <a:avLst/>
                <a:gdLst>
                  <a:gd name="connsiteX0" fmla="*/ 0 w 63500"/>
                  <a:gd name="connsiteY0" fmla="*/ 1761 h 39861"/>
                  <a:gd name="connsiteX1" fmla="*/ 12700 w 63500"/>
                  <a:gd name="connsiteY1" fmla="*/ 33511 h 39861"/>
                  <a:gd name="connsiteX2" fmla="*/ 19050 w 63500"/>
                  <a:gd name="connsiteY2" fmla="*/ 14461 h 39861"/>
                  <a:gd name="connsiteX3" fmla="*/ 38100 w 63500"/>
                  <a:gd name="connsiteY3" fmla="*/ 39861 h 39861"/>
                  <a:gd name="connsiteX4" fmla="*/ 50800 w 63500"/>
                  <a:gd name="connsiteY4" fmla="*/ 20811 h 39861"/>
                  <a:gd name="connsiteX5" fmla="*/ 57150 w 63500"/>
                  <a:gd name="connsiteY5" fmla="*/ 1761 h 39861"/>
                  <a:gd name="connsiteX6" fmla="*/ 63500 w 63500"/>
                  <a:gd name="connsiteY6" fmla="*/ 1761 h 398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3500" h="39861">
                    <a:moveTo>
                      <a:pt x="0" y="1761"/>
                    </a:moveTo>
                    <a:cubicBezTo>
                      <a:pt x="4233" y="12344"/>
                      <a:pt x="3216" y="27188"/>
                      <a:pt x="12700" y="33511"/>
                    </a:cubicBezTo>
                    <a:cubicBezTo>
                      <a:pt x="18269" y="37224"/>
                      <a:pt x="12556" y="12838"/>
                      <a:pt x="19050" y="14461"/>
                    </a:cubicBezTo>
                    <a:cubicBezTo>
                      <a:pt x="29317" y="17028"/>
                      <a:pt x="31750" y="31394"/>
                      <a:pt x="38100" y="39861"/>
                    </a:cubicBezTo>
                    <a:cubicBezTo>
                      <a:pt x="42333" y="33511"/>
                      <a:pt x="47387" y="27637"/>
                      <a:pt x="50800" y="20811"/>
                    </a:cubicBezTo>
                    <a:cubicBezTo>
                      <a:pt x="53793" y="14824"/>
                      <a:pt x="53437" y="7330"/>
                      <a:pt x="57150" y="1761"/>
                    </a:cubicBezTo>
                    <a:cubicBezTo>
                      <a:pt x="58324" y="0"/>
                      <a:pt x="61383" y="1761"/>
                      <a:pt x="63500" y="176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29" name="Freeform 312"/>
              <p:cNvSpPr/>
              <p:nvPr/>
            </p:nvSpPr>
            <p:spPr>
              <a:xfrm>
                <a:off x="14707821" y="22557467"/>
                <a:ext cx="71203" cy="81394"/>
              </a:xfrm>
              <a:custGeom>
                <a:avLst/>
                <a:gdLst>
                  <a:gd name="connsiteX0" fmla="*/ 3515 w 73365"/>
                  <a:gd name="connsiteY0" fmla="*/ 31750 h 76964"/>
                  <a:gd name="connsiteX1" fmla="*/ 16215 w 73365"/>
                  <a:gd name="connsiteY1" fmla="*/ 6350 h 76964"/>
                  <a:gd name="connsiteX2" fmla="*/ 35265 w 73365"/>
                  <a:gd name="connsiteY2" fmla="*/ 12700 h 76964"/>
                  <a:gd name="connsiteX3" fmla="*/ 60665 w 73365"/>
                  <a:gd name="connsiteY3" fmla="*/ 19050 h 76964"/>
                  <a:gd name="connsiteX4" fmla="*/ 73365 w 73365"/>
                  <a:gd name="connsiteY4" fmla="*/ 0 h 76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365" h="76964">
                    <a:moveTo>
                      <a:pt x="3515" y="31750"/>
                    </a:moveTo>
                    <a:cubicBezTo>
                      <a:pt x="18586" y="76964"/>
                      <a:pt x="0" y="30672"/>
                      <a:pt x="16215" y="6350"/>
                    </a:cubicBezTo>
                    <a:cubicBezTo>
                      <a:pt x="19928" y="781"/>
                      <a:pt x="28829" y="10861"/>
                      <a:pt x="35265" y="12700"/>
                    </a:cubicBezTo>
                    <a:cubicBezTo>
                      <a:pt x="43656" y="15098"/>
                      <a:pt x="52198" y="16933"/>
                      <a:pt x="60665" y="19050"/>
                    </a:cubicBezTo>
                    <a:lnTo>
                      <a:pt x="73365" y="0"/>
                    </a:ln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0" name="Freeform 313"/>
              <p:cNvSpPr/>
              <p:nvPr/>
            </p:nvSpPr>
            <p:spPr>
              <a:xfrm>
                <a:off x="14260279" y="22598164"/>
                <a:ext cx="91546" cy="81394"/>
              </a:xfrm>
              <a:custGeom>
                <a:avLst/>
                <a:gdLst>
                  <a:gd name="connsiteX0" fmla="*/ 89452 w 89452"/>
                  <a:gd name="connsiteY0" fmla="*/ 45701 h 73177"/>
                  <a:gd name="connsiteX1" fmla="*/ 13252 w 89452"/>
                  <a:gd name="connsiteY1" fmla="*/ 1251 h 73177"/>
                  <a:gd name="connsiteX2" fmla="*/ 25952 w 89452"/>
                  <a:gd name="connsiteY2" fmla="*/ 39351 h 73177"/>
                  <a:gd name="connsiteX3" fmla="*/ 38652 w 89452"/>
                  <a:gd name="connsiteY3" fmla="*/ 71101 h 73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452" h="73177">
                    <a:moveTo>
                      <a:pt x="89452" y="45701"/>
                    </a:moveTo>
                    <a:cubicBezTo>
                      <a:pt x="71552" y="33768"/>
                      <a:pt x="22012" y="0"/>
                      <a:pt x="13252" y="1251"/>
                    </a:cubicBezTo>
                    <a:cubicBezTo>
                      <a:pt x="0" y="3144"/>
                      <a:pt x="21719" y="26651"/>
                      <a:pt x="25952" y="39351"/>
                    </a:cubicBezTo>
                    <a:cubicBezTo>
                      <a:pt x="37227" y="73177"/>
                      <a:pt x="20625" y="71101"/>
                      <a:pt x="38652" y="7110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1" name="Freeform 314"/>
              <p:cNvSpPr/>
              <p:nvPr/>
            </p:nvSpPr>
            <p:spPr>
              <a:xfrm>
                <a:off x="14280622" y="22679558"/>
                <a:ext cx="81371" cy="50874"/>
              </a:xfrm>
              <a:custGeom>
                <a:avLst/>
                <a:gdLst>
                  <a:gd name="connsiteX0" fmla="*/ 68784 w 78861"/>
                  <a:gd name="connsiteY0" fmla="*/ 30876 h 49926"/>
                  <a:gd name="connsiteX1" fmla="*/ 24334 w 78861"/>
                  <a:gd name="connsiteY1" fmla="*/ 24526 h 49926"/>
                  <a:gd name="connsiteX2" fmla="*/ 24334 w 78861"/>
                  <a:gd name="connsiteY2" fmla="*/ 18176 h 49926"/>
                  <a:gd name="connsiteX3" fmla="*/ 5284 w 78861"/>
                  <a:gd name="connsiteY3" fmla="*/ 49926 h 49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861" h="49926">
                    <a:moveTo>
                      <a:pt x="68784" y="30876"/>
                    </a:moveTo>
                    <a:cubicBezTo>
                      <a:pt x="53967" y="28759"/>
                      <a:pt x="36308" y="33506"/>
                      <a:pt x="24334" y="24526"/>
                    </a:cubicBezTo>
                    <a:cubicBezTo>
                      <a:pt x="16759" y="18845"/>
                      <a:pt x="78861" y="0"/>
                      <a:pt x="24334" y="18176"/>
                    </a:cubicBezTo>
                    <a:cubicBezTo>
                      <a:pt x="0" y="34398"/>
                      <a:pt x="5284" y="23244"/>
                      <a:pt x="5284" y="4992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2" name="Freeform 315"/>
              <p:cNvSpPr/>
              <p:nvPr/>
            </p:nvSpPr>
            <p:spPr>
              <a:xfrm>
                <a:off x="14280622" y="22740603"/>
                <a:ext cx="71203" cy="61045"/>
              </a:xfrm>
              <a:custGeom>
                <a:avLst/>
                <a:gdLst>
                  <a:gd name="connsiteX0" fmla="*/ 69850 w 69850"/>
                  <a:gd name="connsiteY0" fmla="*/ 25400 h 58432"/>
                  <a:gd name="connsiteX1" fmla="*/ 63500 w 69850"/>
                  <a:gd name="connsiteY1" fmla="*/ 44450 h 58432"/>
                  <a:gd name="connsiteX2" fmla="*/ 19050 w 69850"/>
                  <a:gd name="connsiteY2" fmla="*/ 0 h 58432"/>
                  <a:gd name="connsiteX3" fmla="*/ 0 w 69850"/>
                  <a:gd name="connsiteY3" fmla="*/ 44450 h 58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58432">
                    <a:moveTo>
                      <a:pt x="69850" y="25400"/>
                    </a:moveTo>
                    <a:cubicBezTo>
                      <a:pt x="67733" y="31750"/>
                      <a:pt x="69487" y="47443"/>
                      <a:pt x="63500" y="44450"/>
                    </a:cubicBezTo>
                    <a:cubicBezTo>
                      <a:pt x="44758" y="35079"/>
                      <a:pt x="19050" y="0"/>
                      <a:pt x="19050" y="0"/>
                    </a:cubicBezTo>
                    <a:cubicBezTo>
                      <a:pt x="12113" y="55496"/>
                      <a:pt x="27964" y="58432"/>
                      <a:pt x="0" y="444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3" name="Freeform 316"/>
              <p:cNvSpPr/>
              <p:nvPr/>
            </p:nvSpPr>
            <p:spPr>
              <a:xfrm>
                <a:off x="14290797" y="22842345"/>
                <a:ext cx="111882" cy="81394"/>
              </a:xfrm>
              <a:custGeom>
                <a:avLst/>
                <a:gdLst>
                  <a:gd name="connsiteX0" fmla="*/ 114300 w 114300"/>
                  <a:gd name="connsiteY0" fmla="*/ 0 h 82550"/>
                  <a:gd name="connsiteX1" fmla="*/ 76200 w 114300"/>
                  <a:gd name="connsiteY1" fmla="*/ 44450 h 82550"/>
                  <a:gd name="connsiteX2" fmla="*/ 44450 w 114300"/>
                  <a:gd name="connsiteY2" fmla="*/ 50800 h 82550"/>
                  <a:gd name="connsiteX3" fmla="*/ 19050 w 114300"/>
                  <a:gd name="connsiteY3" fmla="*/ 76200 h 82550"/>
                  <a:gd name="connsiteX4" fmla="*/ 0 w 114300"/>
                  <a:gd name="connsiteY4" fmla="*/ 82550 h 82550"/>
                  <a:gd name="connsiteX5" fmla="*/ 19050 w 114300"/>
                  <a:gd name="connsiteY5" fmla="*/ 69850 h 82550"/>
                  <a:gd name="connsiteX6" fmla="*/ 38100 w 114300"/>
                  <a:gd name="connsiteY6" fmla="*/ 63500 h 82550"/>
                  <a:gd name="connsiteX7" fmla="*/ 44450 w 114300"/>
                  <a:gd name="connsiteY7" fmla="*/ 38100 h 82550"/>
                  <a:gd name="connsiteX8" fmla="*/ 44450 w 114300"/>
                  <a:gd name="connsiteY8" fmla="*/ 635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" h="82550">
                    <a:moveTo>
                      <a:pt x="114300" y="0"/>
                    </a:moveTo>
                    <a:cubicBezTo>
                      <a:pt x="56674" y="28813"/>
                      <a:pt x="52998" y="9648"/>
                      <a:pt x="76200" y="44450"/>
                    </a:cubicBezTo>
                    <a:cubicBezTo>
                      <a:pt x="65617" y="46567"/>
                      <a:pt x="53885" y="45558"/>
                      <a:pt x="44450" y="50800"/>
                    </a:cubicBezTo>
                    <a:cubicBezTo>
                      <a:pt x="33983" y="56615"/>
                      <a:pt x="28793" y="69240"/>
                      <a:pt x="19050" y="76200"/>
                    </a:cubicBezTo>
                    <a:cubicBezTo>
                      <a:pt x="13603" y="80091"/>
                      <a:pt x="6350" y="80433"/>
                      <a:pt x="0" y="82550"/>
                    </a:cubicBezTo>
                    <a:cubicBezTo>
                      <a:pt x="6350" y="78317"/>
                      <a:pt x="12224" y="73263"/>
                      <a:pt x="19050" y="69850"/>
                    </a:cubicBezTo>
                    <a:cubicBezTo>
                      <a:pt x="25037" y="66857"/>
                      <a:pt x="33919" y="68727"/>
                      <a:pt x="38100" y="63500"/>
                    </a:cubicBezTo>
                    <a:cubicBezTo>
                      <a:pt x="43552" y="56685"/>
                      <a:pt x="42333" y="46567"/>
                      <a:pt x="44450" y="38100"/>
                    </a:cubicBezTo>
                    <a:cubicBezTo>
                      <a:pt x="36603" y="14560"/>
                      <a:pt x="35107" y="25037"/>
                      <a:pt x="44450" y="63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4" name="Freeform 317"/>
              <p:cNvSpPr/>
              <p:nvPr/>
            </p:nvSpPr>
            <p:spPr>
              <a:xfrm>
                <a:off x="14392511" y="22872871"/>
                <a:ext cx="40686" cy="71216"/>
              </a:xfrm>
              <a:custGeom>
                <a:avLst/>
                <a:gdLst>
                  <a:gd name="connsiteX0" fmla="*/ 50437 w 50437"/>
                  <a:gd name="connsiteY0" fmla="*/ 0 h 67990"/>
                  <a:gd name="connsiteX1" fmla="*/ 31387 w 50437"/>
                  <a:gd name="connsiteY1" fmla="*/ 19050 h 67990"/>
                  <a:gd name="connsiteX2" fmla="*/ 44087 w 50437"/>
                  <a:gd name="connsiteY2" fmla="*/ 38100 h 67990"/>
                  <a:gd name="connsiteX3" fmla="*/ 12337 w 50437"/>
                  <a:gd name="connsiteY3" fmla="*/ 44450 h 67990"/>
                  <a:gd name="connsiteX4" fmla="*/ 18687 w 50437"/>
                  <a:gd name="connsiteY4" fmla="*/ 57150 h 67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437" h="67990">
                    <a:moveTo>
                      <a:pt x="50437" y="0"/>
                    </a:moveTo>
                    <a:cubicBezTo>
                      <a:pt x="44087" y="6350"/>
                      <a:pt x="32863" y="10192"/>
                      <a:pt x="31387" y="19050"/>
                    </a:cubicBezTo>
                    <a:cubicBezTo>
                      <a:pt x="30132" y="26578"/>
                      <a:pt x="48666" y="31995"/>
                      <a:pt x="44087" y="38100"/>
                    </a:cubicBezTo>
                    <a:cubicBezTo>
                      <a:pt x="37611" y="46734"/>
                      <a:pt x="22920" y="42333"/>
                      <a:pt x="12337" y="44450"/>
                    </a:cubicBezTo>
                    <a:cubicBezTo>
                      <a:pt x="4490" y="67990"/>
                      <a:pt x="0" y="66493"/>
                      <a:pt x="18687" y="571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5" name="Freeform 318"/>
              <p:cNvSpPr/>
              <p:nvPr/>
            </p:nvSpPr>
            <p:spPr>
              <a:xfrm>
                <a:off x="14504393" y="22903390"/>
                <a:ext cx="30517" cy="50874"/>
              </a:xfrm>
              <a:custGeom>
                <a:avLst/>
                <a:gdLst>
                  <a:gd name="connsiteX0" fmla="*/ 0 w 38100"/>
                  <a:gd name="connsiteY0" fmla="*/ 0 h 50800"/>
                  <a:gd name="connsiteX1" fmla="*/ 38100 w 38100"/>
                  <a:gd name="connsiteY1" fmla="*/ 19050 h 50800"/>
                  <a:gd name="connsiteX2" fmla="*/ 19050 w 38100"/>
                  <a:gd name="connsiteY2" fmla="*/ 25400 h 50800"/>
                  <a:gd name="connsiteX3" fmla="*/ 19050 w 38100"/>
                  <a:gd name="connsiteY3" fmla="*/ 50800 h 50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50800">
                    <a:moveTo>
                      <a:pt x="0" y="0"/>
                    </a:moveTo>
                    <a:cubicBezTo>
                      <a:pt x="4698" y="1566"/>
                      <a:pt x="38100" y="10844"/>
                      <a:pt x="38100" y="19050"/>
                    </a:cubicBezTo>
                    <a:cubicBezTo>
                      <a:pt x="38100" y="25743"/>
                      <a:pt x="25400" y="23283"/>
                      <a:pt x="19050" y="25400"/>
                    </a:cubicBezTo>
                    <a:cubicBezTo>
                      <a:pt x="11753" y="47290"/>
                      <a:pt x="7967" y="39717"/>
                      <a:pt x="19050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6" name="Freeform 319"/>
              <p:cNvSpPr/>
              <p:nvPr/>
            </p:nvSpPr>
            <p:spPr>
              <a:xfrm>
                <a:off x="14595939" y="22903390"/>
                <a:ext cx="71197" cy="81394"/>
              </a:xfrm>
              <a:custGeom>
                <a:avLst/>
                <a:gdLst>
                  <a:gd name="connsiteX0" fmla="*/ 0 w 76200"/>
                  <a:gd name="connsiteY0" fmla="*/ 0 h 82550"/>
                  <a:gd name="connsiteX1" fmla="*/ 6350 w 76200"/>
                  <a:gd name="connsiteY1" fmla="*/ 57150 h 82550"/>
                  <a:gd name="connsiteX2" fmla="*/ 57150 w 76200"/>
                  <a:gd name="connsiteY2" fmla="*/ 82550 h 82550"/>
                  <a:gd name="connsiteX3" fmla="*/ 76200 w 76200"/>
                  <a:gd name="connsiteY3" fmla="*/ 7620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200" h="82550">
                    <a:moveTo>
                      <a:pt x="0" y="0"/>
                    </a:moveTo>
                    <a:cubicBezTo>
                      <a:pt x="14817" y="44450"/>
                      <a:pt x="16933" y="25400"/>
                      <a:pt x="6350" y="57150"/>
                    </a:cubicBezTo>
                    <a:cubicBezTo>
                      <a:pt x="26283" y="77083"/>
                      <a:pt x="24705" y="82550"/>
                      <a:pt x="57150" y="82550"/>
                    </a:cubicBezTo>
                    <a:cubicBezTo>
                      <a:pt x="63843" y="82550"/>
                      <a:pt x="76200" y="76200"/>
                      <a:pt x="76200" y="762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7" name="Freeform 320"/>
              <p:cNvSpPr/>
              <p:nvPr/>
            </p:nvSpPr>
            <p:spPr>
              <a:xfrm>
                <a:off x="14494225" y="22445554"/>
                <a:ext cx="30511" cy="71216"/>
              </a:xfrm>
              <a:custGeom>
                <a:avLst/>
                <a:gdLst>
                  <a:gd name="connsiteX0" fmla="*/ 7450 w 26500"/>
                  <a:gd name="connsiteY0" fmla="*/ 65393 h 65393"/>
                  <a:gd name="connsiteX1" fmla="*/ 1100 w 26500"/>
                  <a:gd name="connsiteY1" fmla="*/ 46343 h 65393"/>
                  <a:gd name="connsiteX2" fmla="*/ 13800 w 26500"/>
                  <a:gd name="connsiteY2" fmla="*/ 27293 h 65393"/>
                  <a:gd name="connsiteX3" fmla="*/ 20150 w 26500"/>
                  <a:gd name="connsiteY3" fmla="*/ 1893 h 65393"/>
                  <a:gd name="connsiteX4" fmla="*/ 26500 w 26500"/>
                  <a:gd name="connsiteY4" fmla="*/ 1893 h 65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500" h="65393">
                    <a:moveTo>
                      <a:pt x="7450" y="65393"/>
                    </a:moveTo>
                    <a:cubicBezTo>
                      <a:pt x="5333" y="59043"/>
                      <a:pt x="0" y="52945"/>
                      <a:pt x="1100" y="46343"/>
                    </a:cubicBezTo>
                    <a:cubicBezTo>
                      <a:pt x="2355" y="38815"/>
                      <a:pt x="10794" y="34308"/>
                      <a:pt x="13800" y="27293"/>
                    </a:cubicBezTo>
                    <a:cubicBezTo>
                      <a:pt x="17238" y="19271"/>
                      <a:pt x="16247" y="9699"/>
                      <a:pt x="20150" y="1893"/>
                    </a:cubicBezTo>
                    <a:cubicBezTo>
                      <a:pt x="21097" y="0"/>
                      <a:pt x="24383" y="1893"/>
                      <a:pt x="26500" y="1893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8" name="Freeform 321"/>
              <p:cNvSpPr/>
              <p:nvPr/>
            </p:nvSpPr>
            <p:spPr>
              <a:xfrm>
                <a:off x="14595939" y="22435377"/>
                <a:ext cx="91539" cy="81394"/>
              </a:xfrm>
              <a:custGeom>
                <a:avLst/>
                <a:gdLst>
                  <a:gd name="connsiteX0" fmla="*/ 26649 w 82145"/>
                  <a:gd name="connsiteY0" fmla="*/ 76200 h 76200"/>
                  <a:gd name="connsiteX1" fmla="*/ 32999 w 82145"/>
                  <a:gd name="connsiteY1" fmla="*/ 57150 h 76200"/>
                  <a:gd name="connsiteX2" fmla="*/ 64749 w 82145"/>
                  <a:gd name="connsiteY2" fmla="*/ 44450 h 76200"/>
                  <a:gd name="connsiteX3" fmla="*/ 77449 w 82145"/>
                  <a:gd name="connsiteY3" fmla="*/ 0 h 76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145" h="76200">
                    <a:moveTo>
                      <a:pt x="26649" y="76200"/>
                    </a:moveTo>
                    <a:cubicBezTo>
                      <a:pt x="28766" y="69850"/>
                      <a:pt x="32999" y="63843"/>
                      <a:pt x="32999" y="57150"/>
                    </a:cubicBezTo>
                    <a:cubicBezTo>
                      <a:pt x="32999" y="27622"/>
                      <a:pt x="0" y="33659"/>
                      <a:pt x="64749" y="44450"/>
                    </a:cubicBezTo>
                    <a:cubicBezTo>
                      <a:pt x="82145" y="18355"/>
                      <a:pt x="77449" y="33032"/>
                      <a:pt x="77449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20528" name="Group 971"/>
            <p:cNvGrpSpPr>
              <a:grpSpLocks/>
            </p:cNvGrpSpPr>
            <p:nvPr/>
          </p:nvGrpSpPr>
          <p:grpSpPr bwMode="auto">
            <a:xfrm>
              <a:off x="4724223" y="2218257"/>
              <a:ext cx="104468" cy="105526"/>
              <a:chOff x="14261548" y="22402800"/>
              <a:chExt cx="572052" cy="577850"/>
            </a:xfrm>
          </p:grpSpPr>
          <p:pic>
            <p:nvPicPr>
              <p:cNvPr id="299" name="Picture 2455" descr="C:\Documents and Settings\Chelsea\My Documents\research\Winter 2008\gordon conference\Au NP.JPG"/>
              <p:cNvPicPr>
                <a:picLocks noChangeAspect="1" noChangeArrowheads="1"/>
              </p:cNvPicPr>
              <p:nvPr/>
            </p:nvPicPr>
            <p:blipFill>
              <a:blip r:embed="rId5" cstate="screen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prstClr val="black"/>
                  <a:srgbClr val="D9C3A5">
                    <a:tint val="50000"/>
                    <a:satMod val="180000"/>
                  </a:srgb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25600" y="22479000"/>
                <a:ext cx="457200" cy="460040"/>
              </a:xfrm>
              <a:prstGeom prst="rect">
                <a:avLst/>
              </a:prstGeom>
              <a:noFill/>
              <a:scene3d>
                <a:camera prst="orthographicFront"/>
                <a:lightRig rig="contrasting" dir="t"/>
              </a:scene3d>
              <a:sp3d prstMaterial="powder">
                <a:extrusionClr>
                  <a:srgbClr val="FFC000"/>
                </a:extrusionClr>
                <a:contourClr>
                  <a:schemeClr val="bg1"/>
                </a:contourClr>
              </a:sp3d>
            </p:spPr>
          </p:pic>
          <p:sp>
            <p:nvSpPr>
              <p:cNvPr id="300" name="Freeform 283"/>
              <p:cNvSpPr/>
              <p:nvPr/>
            </p:nvSpPr>
            <p:spPr>
              <a:xfrm>
                <a:off x="14669813" y="22480662"/>
                <a:ext cx="111882" cy="50874"/>
              </a:xfrm>
              <a:custGeom>
                <a:avLst/>
                <a:gdLst>
                  <a:gd name="connsiteX0" fmla="*/ 0 w 38100"/>
                  <a:gd name="connsiteY0" fmla="*/ 44450 h 44450"/>
                  <a:gd name="connsiteX1" fmla="*/ 19050 w 38100"/>
                  <a:gd name="connsiteY1" fmla="*/ 31750 h 44450"/>
                  <a:gd name="connsiteX2" fmla="*/ 38100 w 38100"/>
                  <a:gd name="connsiteY2" fmla="*/ 0 h 44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" h="44450">
                    <a:moveTo>
                      <a:pt x="0" y="44450"/>
                    </a:moveTo>
                    <a:cubicBezTo>
                      <a:pt x="6350" y="40217"/>
                      <a:pt x="13654" y="37146"/>
                      <a:pt x="19050" y="31750"/>
                    </a:cubicBezTo>
                    <a:cubicBezTo>
                      <a:pt x="26713" y="24087"/>
                      <a:pt x="33089" y="10022"/>
                      <a:pt x="3810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1" name="Freeform 284"/>
              <p:cNvSpPr/>
              <p:nvPr/>
            </p:nvSpPr>
            <p:spPr>
              <a:xfrm>
                <a:off x="14547757" y="22399269"/>
                <a:ext cx="81371" cy="101742"/>
              </a:xfrm>
              <a:custGeom>
                <a:avLst/>
                <a:gdLst>
                  <a:gd name="connsiteX0" fmla="*/ 10160 w 22860"/>
                  <a:gd name="connsiteY0" fmla="*/ 57150 h 57150"/>
                  <a:gd name="connsiteX1" fmla="*/ 10160 w 22860"/>
                  <a:gd name="connsiteY1" fmla="*/ 19050 h 57150"/>
                  <a:gd name="connsiteX2" fmla="*/ 22860 w 22860"/>
                  <a:gd name="connsiteY2" fmla="*/ 0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" h="57150">
                    <a:moveTo>
                      <a:pt x="10160" y="57150"/>
                    </a:moveTo>
                    <a:cubicBezTo>
                      <a:pt x="3387" y="36830"/>
                      <a:pt x="0" y="39370"/>
                      <a:pt x="10160" y="19050"/>
                    </a:cubicBezTo>
                    <a:cubicBezTo>
                      <a:pt x="13573" y="12224"/>
                      <a:pt x="22860" y="0"/>
                      <a:pt x="2286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2" name="Freeform 285"/>
              <p:cNvSpPr/>
              <p:nvPr/>
            </p:nvSpPr>
            <p:spPr>
              <a:xfrm>
                <a:off x="14334154" y="22541708"/>
                <a:ext cx="71203" cy="30526"/>
              </a:xfrm>
              <a:custGeom>
                <a:avLst/>
                <a:gdLst>
                  <a:gd name="connsiteX0" fmla="*/ 69850 w 69850"/>
                  <a:gd name="connsiteY0" fmla="*/ 18332 h 24682"/>
                  <a:gd name="connsiteX1" fmla="*/ 50800 w 69850"/>
                  <a:gd name="connsiteY1" fmla="*/ 5632 h 24682"/>
                  <a:gd name="connsiteX2" fmla="*/ 12700 w 69850"/>
                  <a:gd name="connsiteY2" fmla="*/ 24682 h 24682"/>
                  <a:gd name="connsiteX3" fmla="*/ 0 w 69850"/>
                  <a:gd name="connsiteY3" fmla="*/ 11982 h 24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24682">
                    <a:moveTo>
                      <a:pt x="69850" y="18332"/>
                    </a:moveTo>
                    <a:cubicBezTo>
                      <a:pt x="63500" y="14099"/>
                      <a:pt x="58328" y="6887"/>
                      <a:pt x="50800" y="5632"/>
                    </a:cubicBezTo>
                    <a:cubicBezTo>
                      <a:pt x="17010" y="0"/>
                      <a:pt x="45871" y="24682"/>
                      <a:pt x="12700" y="24682"/>
                    </a:cubicBezTo>
                    <a:cubicBezTo>
                      <a:pt x="6713" y="24682"/>
                      <a:pt x="4233" y="16215"/>
                      <a:pt x="0" y="11982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3" name="Freeform 286"/>
              <p:cNvSpPr/>
              <p:nvPr/>
            </p:nvSpPr>
            <p:spPr>
              <a:xfrm>
                <a:off x="14405357" y="22450143"/>
                <a:ext cx="71197" cy="71216"/>
              </a:xfrm>
              <a:custGeom>
                <a:avLst/>
                <a:gdLst>
                  <a:gd name="connsiteX0" fmla="*/ 63500 w 63500"/>
                  <a:gd name="connsiteY0" fmla="*/ 71926 h 71926"/>
                  <a:gd name="connsiteX1" fmla="*/ 25400 w 63500"/>
                  <a:gd name="connsiteY1" fmla="*/ 52876 h 71926"/>
                  <a:gd name="connsiteX2" fmla="*/ 12700 w 63500"/>
                  <a:gd name="connsiteY2" fmla="*/ 33826 h 71926"/>
                  <a:gd name="connsiteX3" fmla="*/ 0 w 63500"/>
                  <a:gd name="connsiteY3" fmla="*/ 2076 h 71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500" h="71926">
                    <a:moveTo>
                      <a:pt x="63500" y="71926"/>
                    </a:moveTo>
                    <a:cubicBezTo>
                      <a:pt x="48006" y="66761"/>
                      <a:pt x="37710" y="65186"/>
                      <a:pt x="25400" y="52876"/>
                    </a:cubicBezTo>
                    <a:cubicBezTo>
                      <a:pt x="20004" y="47480"/>
                      <a:pt x="16933" y="40176"/>
                      <a:pt x="12700" y="33826"/>
                    </a:cubicBezTo>
                    <a:cubicBezTo>
                      <a:pt x="5935" y="0"/>
                      <a:pt x="17143" y="2076"/>
                      <a:pt x="0" y="207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4" name="Freeform 287"/>
              <p:cNvSpPr/>
              <p:nvPr/>
            </p:nvSpPr>
            <p:spPr>
              <a:xfrm>
                <a:off x="14741010" y="22612930"/>
                <a:ext cx="91546" cy="30519"/>
              </a:xfrm>
              <a:custGeom>
                <a:avLst/>
                <a:gdLst>
                  <a:gd name="connsiteX0" fmla="*/ 0 w 88900"/>
                  <a:gd name="connsiteY0" fmla="*/ 38769 h 38769"/>
                  <a:gd name="connsiteX1" fmla="*/ 25400 w 88900"/>
                  <a:gd name="connsiteY1" fmla="*/ 26069 h 38769"/>
                  <a:gd name="connsiteX2" fmla="*/ 44450 w 88900"/>
                  <a:gd name="connsiteY2" fmla="*/ 13369 h 38769"/>
                  <a:gd name="connsiteX3" fmla="*/ 88900 w 88900"/>
                  <a:gd name="connsiteY3" fmla="*/ 669 h 387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900" h="38769">
                    <a:moveTo>
                      <a:pt x="0" y="38769"/>
                    </a:moveTo>
                    <a:cubicBezTo>
                      <a:pt x="8467" y="34536"/>
                      <a:pt x="17181" y="30765"/>
                      <a:pt x="25400" y="26069"/>
                    </a:cubicBezTo>
                    <a:cubicBezTo>
                      <a:pt x="32026" y="22283"/>
                      <a:pt x="37476" y="16469"/>
                      <a:pt x="44450" y="13369"/>
                    </a:cubicBezTo>
                    <a:cubicBezTo>
                      <a:pt x="74531" y="0"/>
                      <a:pt x="70748" y="669"/>
                      <a:pt x="88900" y="669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5" name="Freeform 288"/>
              <p:cNvSpPr/>
              <p:nvPr/>
            </p:nvSpPr>
            <p:spPr>
              <a:xfrm>
                <a:off x="14659639" y="22846934"/>
                <a:ext cx="50860" cy="101742"/>
              </a:xfrm>
              <a:custGeom>
                <a:avLst/>
                <a:gdLst>
                  <a:gd name="connsiteX0" fmla="*/ 13536 w 45286"/>
                  <a:gd name="connsiteY0" fmla="*/ 0 h 97875"/>
                  <a:gd name="connsiteX1" fmla="*/ 19886 w 45286"/>
                  <a:gd name="connsiteY1" fmla="*/ 50800 h 97875"/>
                  <a:gd name="connsiteX2" fmla="*/ 38936 w 45286"/>
                  <a:gd name="connsiteY2" fmla="*/ 57150 h 97875"/>
                  <a:gd name="connsiteX3" fmla="*/ 32586 w 45286"/>
                  <a:gd name="connsiteY3" fmla="*/ 95250 h 97875"/>
                  <a:gd name="connsiteX4" fmla="*/ 45286 w 45286"/>
                  <a:gd name="connsiteY4" fmla="*/ 88900 h 97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286" h="97875">
                    <a:moveTo>
                      <a:pt x="13536" y="0"/>
                    </a:moveTo>
                    <a:cubicBezTo>
                      <a:pt x="6342" y="21583"/>
                      <a:pt x="0" y="26936"/>
                      <a:pt x="19886" y="50800"/>
                    </a:cubicBezTo>
                    <a:cubicBezTo>
                      <a:pt x="24171" y="55942"/>
                      <a:pt x="32586" y="55033"/>
                      <a:pt x="38936" y="57150"/>
                    </a:cubicBezTo>
                    <a:cubicBezTo>
                      <a:pt x="33284" y="65629"/>
                      <a:pt x="14385" y="83116"/>
                      <a:pt x="32586" y="95250"/>
                    </a:cubicBezTo>
                    <a:cubicBezTo>
                      <a:pt x="36524" y="97875"/>
                      <a:pt x="41053" y="91017"/>
                      <a:pt x="45286" y="889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6" name="Freeform 289"/>
              <p:cNvSpPr/>
              <p:nvPr/>
            </p:nvSpPr>
            <p:spPr>
              <a:xfrm>
                <a:off x="14710499" y="22796066"/>
                <a:ext cx="71197" cy="91565"/>
              </a:xfrm>
              <a:custGeom>
                <a:avLst/>
                <a:gdLst>
                  <a:gd name="connsiteX0" fmla="*/ 16592 w 71468"/>
                  <a:gd name="connsiteY0" fmla="*/ 0 h 84521"/>
                  <a:gd name="connsiteX1" fmla="*/ 3892 w 71468"/>
                  <a:gd name="connsiteY1" fmla="*/ 63500 h 84521"/>
                  <a:gd name="connsiteX2" fmla="*/ 22942 w 71468"/>
                  <a:gd name="connsiteY2" fmla="*/ 76200 h 84521"/>
                  <a:gd name="connsiteX3" fmla="*/ 29292 w 71468"/>
                  <a:gd name="connsiteY3" fmla="*/ 57150 h 84521"/>
                  <a:gd name="connsiteX4" fmla="*/ 61042 w 71468"/>
                  <a:gd name="connsiteY4" fmla="*/ 50800 h 845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468" h="84521">
                    <a:moveTo>
                      <a:pt x="16592" y="0"/>
                    </a:moveTo>
                    <a:cubicBezTo>
                      <a:pt x="10512" y="18239"/>
                      <a:pt x="0" y="45988"/>
                      <a:pt x="3892" y="63500"/>
                    </a:cubicBezTo>
                    <a:cubicBezTo>
                      <a:pt x="5548" y="70950"/>
                      <a:pt x="16592" y="71967"/>
                      <a:pt x="22942" y="76200"/>
                    </a:cubicBezTo>
                    <a:cubicBezTo>
                      <a:pt x="25059" y="69850"/>
                      <a:pt x="23077" y="59636"/>
                      <a:pt x="29292" y="57150"/>
                    </a:cubicBezTo>
                    <a:cubicBezTo>
                      <a:pt x="71468" y="40280"/>
                      <a:pt x="44181" y="84521"/>
                      <a:pt x="61042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7" name="Freeform 290"/>
              <p:cNvSpPr/>
              <p:nvPr/>
            </p:nvSpPr>
            <p:spPr>
              <a:xfrm>
                <a:off x="14741010" y="22765540"/>
                <a:ext cx="61028" cy="91571"/>
              </a:xfrm>
              <a:custGeom>
                <a:avLst/>
                <a:gdLst>
                  <a:gd name="connsiteX0" fmla="*/ 0 w 57150"/>
                  <a:gd name="connsiteY0" fmla="*/ 0 h 89852"/>
                  <a:gd name="connsiteX1" fmla="*/ 19050 w 57150"/>
                  <a:gd name="connsiteY1" fmla="*/ 12700 h 89852"/>
                  <a:gd name="connsiteX2" fmla="*/ 38100 w 57150"/>
                  <a:gd name="connsiteY2" fmla="*/ 19050 h 89852"/>
                  <a:gd name="connsiteX3" fmla="*/ 25400 w 57150"/>
                  <a:gd name="connsiteY3" fmla="*/ 38100 h 89852"/>
                  <a:gd name="connsiteX4" fmla="*/ 57150 w 57150"/>
                  <a:gd name="connsiteY4" fmla="*/ 63500 h 89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150" h="89852">
                    <a:moveTo>
                      <a:pt x="0" y="0"/>
                    </a:moveTo>
                    <a:cubicBezTo>
                      <a:pt x="6350" y="4233"/>
                      <a:pt x="12224" y="9287"/>
                      <a:pt x="19050" y="12700"/>
                    </a:cubicBezTo>
                    <a:cubicBezTo>
                      <a:pt x="25037" y="15693"/>
                      <a:pt x="36477" y="12556"/>
                      <a:pt x="38100" y="19050"/>
                    </a:cubicBezTo>
                    <a:cubicBezTo>
                      <a:pt x="39951" y="26454"/>
                      <a:pt x="29633" y="31750"/>
                      <a:pt x="25400" y="38100"/>
                    </a:cubicBezTo>
                    <a:cubicBezTo>
                      <a:pt x="53425" y="80138"/>
                      <a:pt x="43974" y="89852"/>
                      <a:pt x="57150" y="635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8" name="Freeform 291"/>
              <p:cNvSpPr/>
              <p:nvPr/>
            </p:nvSpPr>
            <p:spPr>
              <a:xfrm>
                <a:off x="14761353" y="22694324"/>
                <a:ext cx="61028" cy="40697"/>
              </a:xfrm>
              <a:custGeom>
                <a:avLst/>
                <a:gdLst>
                  <a:gd name="connsiteX0" fmla="*/ 0 w 63500"/>
                  <a:gd name="connsiteY0" fmla="*/ 1761 h 39861"/>
                  <a:gd name="connsiteX1" fmla="*/ 12700 w 63500"/>
                  <a:gd name="connsiteY1" fmla="*/ 33511 h 39861"/>
                  <a:gd name="connsiteX2" fmla="*/ 19050 w 63500"/>
                  <a:gd name="connsiteY2" fmla="*/ 14461 h 39861"/>
                  <a:gd name="connsiteX3" fmla="*/ 38100 w 63500"/>
                  <a:gd name="connsiteY3" fmla="*/ 39861 h 39861"/>
                  <a:gd name="connsiteX4" fmla="*/ 50800 w 63500"/>
                  <a:gd name="connsiteY4" fmla="*/ 20811 h 39861"/>
                  <a:gd name="connsiteX5" fmla="*/ 57150 w 63500"/>
                  <a:gd name="connsiteY5" fmla="*/ 1761 h 39861"/>
                  <a:gd name="connsiteX6" fmla="*/ 63500 w 63500"/>
                  <a:gd name="connsiteY6" fmla="*/ 1761 h 398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3500" h="39861">
                    <a:moveTo>
                      <a:pt x="0" y="1761"/>
                    </a:moveTo>
                    <a:cubicBezTo>
                      <a:pt x="4233" y="12344"/>
                      <a:pt x="3216" y="27188"/>
                      <a:pt x="12700" y="33511"/>
                    </a:cubicBezTo>
                    <a:cubicBezTo>
                      <a:pt x="18269" y="37224"/>
                      <a:pt x="12556" y="12838"/>
                      <a:pt x="19050" y="14461"/>
                    </a:cubicBezTo>
                    <a:cubicBezTo>
                      <a:pt x="29317" y="17028"/>
                      <a:pt x="31750" y="31394"/>
                      <a:pt x="38100" y="39861"/>
                    </a:cubicBezTo>
                    <a:cubicBezTo>
                      <a:pt x="42333" y="33511"/>
                      <a:pt x="47387" y="27637"/>
                      <a:pt x="50800" y="20811"/>
                    </a:cubicBezTo>
                    <a:cubicBezTo>
                      <a:pt x="53793" y="14824"/>
                      <a:pt x="53437" y="7330"/>
                      <a:pt x="57150" y="1761"/>
                    </a:cubicBezTo>
                    <a:cubicBezTo>
                      <a:pt x="58324" y="0"/>
                      <a:pt x="61383" y="1761"/>
                      <a:pt x="63500" y="176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9" name="Freeform 292"/>
              <p:cNvSpPr/>
              <p:nvPr/>
            </p:nvSpPr>
            <p:spPr>
              <a:xfrm>
                <a:off x="14710499" y="22551885"/>
                <a:ext cx="71197" cy="81394"/>
              </a:xfrm>
              <a:custGeom>
                <a:avLst/>
                <a:gdLst>
                  <a:gd name="connsiteX0" fmla="*/ 3515 w 73365"/>
                  <a:gd name="connsiteY0" fmla="*/ 31750 h 76964"/>
                  <a:gd name="connsiteX1" fmla="*/ 16215 w 73365"/>
                  <a:gd name="connsiteY1" fmla="*/ 6350 h 76964"/>
                  <a:gd name="connsiteX2" fmla="*/ 35265 w 73365"/>
                  <a:gd name="connsiteY2" fmla="*/ 12700 h 76964"/>
                  <a:gd name="connsiteX3" fmla="*/ 60665 w 73365"/>
                  <a:gd name="connsiteY3" fmla="*/ 19050 h 76964"/>
                  <a:gd name="connsiteX4" fmla="*/ 73365 w 73365"/>
                  <a:gd name="connsiteY4" fmla="*/ 0 h 76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365" h="76964">
                    <a:moveTo>
                      <a:pt x="3515" y="31750"/>
                    </a:moveTo>
                    <a:cubicBezTo>
                      <a:pt x="18586" y="76964"/>
                      <a:pt x="0" y="30672"/>
                      <a:pt x="16215" y="6350"/>
                    </a:cubicBezTo>
                    <a:cubicBezTo>
                      <a:pt x="19928" y="781"/>
                      <a:pt x="28829" y="10861"/>
                      <a:pt x="35265" y="12700"/>
                    </a:cubicBezTo>
                    <a:cubicBezTo>
                      <a:pt x="43656" y="15098"/>
                      <a:pt x="52198" y="16933"/>
                      <a:pt x="60665" y="19050"/>
                    </a:cubicBezTo>
                    <a:lnTo>
                      <a:pt x="73365" y="0"/>
                    </a:ln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10" name="Freeform 293"/>
              <p:cNvSpPr/>
              <p:nvPr/>
            </p:nvSpPr>
            <p:spPr>
              <a:xfrm>
                <a:off x="14262958" y="22592582"/>
                <a:ext cx="91539" cy="81394"/>
              </a:xfrm>
              <a:custGeom>
                <a:avLst/>
                <a:gdLst>
                  <a:gd name="connsiteX0" fmla="*/ 89452 w 89452"/>
                  <a:gd name="connsiteY0" fmla="*/ 45701 h 73177"/>
                  <a:gd name="connsiteX1" fmla="*/ 13252 w 89452"/>
                  <a:gd name="connsiteY1" fmla="*/ 1251 h 73177"/>
                  <a:gd name="connsiteX2" fmla="*/ 25952 w 89452"/>
                  <a:gd name="connsiteY2" fmla="*/ 39351 h 73177"/>
                  <a:gd name="connsiteX3" fmla="*/ 38652 w 89452"/>
                  <a:gd name="connsiteY3" fmla="*/ 71101 h 73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452" h="73177">
                    <a:moveTo>
                      <a:pt x="89452" y="45701"/>
                    </a:moveTo>
                    <a:cubicBezTo>
                      <a:pt x="71552" y="33768"/>
                      <a:pt x="22012" y="0"/>
                      <a:pt x="13252" y="1251"/>
                    </a:cubicBezTo>
                    <a:cubicBezTo>
                      <a:pt x="0" y="3144"/>
                      <a:pt x="21719" y="26651"/>
                      <a:pt x="25952" y="39351"/>
                    </a:cubicBezTo>
                    <a:cubicBezTo>
                      <a:pt x="37227" y="73177"/>
                      <a:pt x="20625" y="71101"/>
                      <a:pt x="38652" y="7110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11" name="Freeform 294"/>
              <p:cNvSpPr/>
              <p:nvPr/>
            </p:nvSpPr>
            <p:spPr>
              <a:xfrm>
                <a:off x="14283300" y="22673975"/>
                <a:ext cx="81371" cy="50868"/>
              </a:xfrm>
              <a:custGeom>
                <a:avLst/>
                <a:gdLst>
                  <a:gd name="connsiteX0" fmla="*/ 68784 w 78861"/>
                  <a:gd name="connsiteY0" fmla="*/ 30876 h 49926"/>
                  <a:gd name="connsiteX1" fmla="*/ 24334 w 78861"/>
                  <a:gd name="connsiteY1" fmla="*/ 24526 h 49926"/>
                  <a:gd name="connsiteX2" fmla="*/ 24334 w 78861"/>
                  <a:gd name="connsiteY2" fmla="*/ 18176 h 49926"/>
                  <a:gd name="connsiteX3" fmla="*/ 5284 w 78861"/>
                  <a:gd name="connsiteY3" fmla="*/ 49926 h 49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861" h="49926">
                    <a:moveTo>
                      <a:pt x="68784" y="30876"/>
                    </a:moveTo>
                    <a:cubicBezTo>
                      <a:pt x="53967" y="28759"/>
                      <a:pt x="36308" y="33506"/>
                      <a:pt x="24334" y="24526"/>
                    </a:cubicBezTo>
                    <a:cubicBezTo>
                      <a:pt x="16759" y="18845"/>
                      <a:pt x="78861" y="0"/>
                      <a:pt x="24334" y="18176"/>
                    </a:cubicBezTo>
                    <a:cubicBezTo>
                      <a:pt x="0" y="34398"/>
                      <a:pt x="5284" y="23244"/>
                      <a:pt x="5284" y="4992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12" name="Freeform 295"/>
              <p:cNvSpPr/>
              <p:nvPr/>
            </p:nvSpPr>
            <p:spPr>
              <a:xfrm>
                <a:off x="14283300" y="22735021"/>
                <a:ext cx="71197" cy="61045"/>
              </a:xfrm>
              <a:custGeom>
                <a:avLst/>
                <a:gdLst>
                  <a:gd name="connsiteX0" fmla="*/ 69850 w 69850"/>
                  <a:gd name="connsiteY0" fmla="*/ 25400 h 58432"/>
                  <a:gd name="connsiteX1" fmla="*/ 63500 w 69850"/>
                  <a:gd name="connsiteY1" fmla="*/ 44450 h 58432"/>
                  <a:gd name="connsiteX2" fmla="*/ 19050 w 69850"/>
                  <a:gd name="connsiteY2" fmla="*/ 0 h 58432"/>
                  <a:gd name="connsiteX3" fmla="*/ 0 w 69850"/>
                  <a:gd name="connsiteY3" fmla="*/ 44450 h 58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58432">
                    <a:moveTo>
                      <a:pt x="69850" y="25400"/>
                    </a:moveTo>
                    <a:cubicBezTo>
                      <a:pt x="67733" y="31750"/>
                      <a:pt x="69487" y="47443"/>
                      <a:pt x="63500" y="44450"/>
                    </a:cubicBezTo>
                    <a:cubicBezTo>
                      <a:pt x="44758" y="35079"/>
                      <a:pt x="19050" y="0"/>
                      <a:pt x="19050" y="0"/>
                    </a:cubicBezTo>
                    <a:cubicBezTo>
                      <a:pt x="12113" y="55496"/>
                      <a:pt x="27964" y="58432"/>
                      <a:pt x="0" y="444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13" name="Freeform 296"/>
              <p:cNvSpPr/>
              <p:nvPr/>
            </p:nvSpPr>
            <p:spPr>
              <a:xfrm>
                <a:off x="14293469" y="22836763"/>
                <a:ext cx="111889" cy="81394"/>
              </a:xfrm>
              <a:custGeom>
                <a:avLst/>
                <a:gdLst>
                  <a:gd name="connsiteX0" fmla="*/ 114300 w 114300"/>
                  <a:gd name="connsiteY0" fmla="*/ 0 h 82550"/>
                  <a:gd name="connsiteX1" fmla="*/ 76200 w 114300"/>
                  <a:gd name="connsiteY1" fmla="*/ 44450 h 82550"/>
                  <a:gd name="connsiteX2" fmla="*/ 44450 w 114300"/>
                  <a:gd name="connsiteY2" fmla="*/ 50800 h 82550"/>
                  <a:gd name="connsiteX3" fmla="*/ 19050 w 114300"/>
                  <a:gd name="connsiteY3" fmla="*/ 76200 h 82550"/>
                  <a:gd name="connsiteX4" fmla="*/ 0 w 114300"/>
                  <a:gd name="connsiteY4" fmla="*/ 82550 h 82550"/>
                  <a:gd name="connsiteX5" fmla="*/ 19050 w 114300"/>
                  <a:gd name="connsiteY5" fmla="*/ 69850 h 82550"/>
                  <a:gd name="connsiteX6" fmla="*/ 38100 w 114300"/>
                  <a:gd name="connsiteY6" fmla="*/ 63500 h 82550"/>
                  <a:gd name="connsiteX7" fmla="*/ 44450 w 114300"/>
                  <a:gd name="connsiteY7" fmla="*/ 38100 h 82550"/>
                  <a:gd name="connsiteX8" fmla="*/ 44450 w 114300"/>
                  <a:gd name="connsiteY8" fmla="*/ 635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" h="82550">
                    <a:moveTo>
                      <a:pt x="114300" y="0"/>
                    </a:moveTo>
                    <a:cubicBezTo>
                      <a:pt x="56674" y="28813"/>
                      <a:pt x="52998" y="9648"/>
                      <a:pt x="76200" y="44450"/>
                    </a:cubicBezTo>
                    <a:cubicBezTo>
                      <a:pt x="65617" y="46567"/>
                      <a:pt x="53885" y="45558"/>
                      <a:pt x="44450" y="50800"/>
                    </a:cubicBezTo>
                    <a:cubicBezTo>
                      <a:pt x="33983" y="56615"/>
                      <a:pt x="28793" y="69240"/>
                      <a:pt x="19050" y="76200"/>
                    </a:cubicBezTo>
                    <a:cubicBezTo>
                      <a:pt x="13603" y="80091"/>
                      <a:pt x="6350" y="80433"/>
                      <a:pt x="0" y="82550"/>
                    </a:cubicBezTo>
                    <a:cubicBezTo>
                      <a:pt x="6350" y="78317"/>
                      <a:pt x="12224" y="73263"/>
                      <a:pt x="19050" y="69850"/>
                    </a:cubicBezTo>
                    <a:cubicBezTo>
                      <a:pt x="25037" y="66857"/>
                      <a:pt x="33919" y="68727"/>
                      <a:pt x="38100" y="63500"/>
                    </a:cubicBezTo>
                    <a:cubicBezTo>
                      <a:pt x="43552" y="56685"/>
                      <a:pt x="42333" y="46567"/>
                      <a:pt x="44450" y="38100"/>
                    </a:cubicBezTo>
                    <a:cubicBezTo>
                      <a:pt x="36603" y="14560"/>
                      <a:pt x="35107" y="25037"/>
                      <a:pt x="44450" y="63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14" name="Freeform 297"/>
              <p:cNvSpPr/>
              <p:nvPr/>
            </p:nvSpPr>
            <p:spPr>
              <a:xfrm>
                <a:off x="14395182" y="22867282"/>
                <a:ext cx="40686" cy="71223"/>
              </a:xfrm>
              <a:custGeom>
                <a:avLst/>
                <a:gdLst>
                  <a:gd name="connsiteX0" fmla="*/ 50437 w 50437"/>
                  <a:gd name="connsiteY0" fmla="*/ 0 h 67990"/>
                  <a:gd name="connsiteX1" fmla="*/ 31387 w 50437"/>
                  <a:gd name="connsiteY1" fmla="*/ 19050 h 67990"/>
                  <a:gd name="connsiteX2" fmla="*/ 44087 w 50437"/>
                  <a:gd name="connsiteY2" fmla="*/ 38100 h 67990"/>
                  <a:gd name="connsiteX3" fmla="*/ 12337 w 50437"/>
                  <a:gd name="connsiteY3" fmla="*/ 44450 h 67990"/>
                  <a:gd name="connsiteX4" fmla="*/ 18687 w 50437"/>
                  <a:gd name="connsiteY4" fmla="*/ 57150 h 67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437" h="67990">
                    <a:moveTo>
                      <a:pt x="50437" y="0"/>
                    </a:moveTo>
                    <a:cubicBezTo>
                      <a:pt x="44087" y="6350"/>
                      <a:pt x="32863" y="10192"/>
                      <a:pt x="31387" y="19050"/>
                    </a:cubicBezTo>
                    <a:cubicBezTo>
                      <a:pt x="30132" y="26578"/>
                      <a:pt x="48666" y="31995"/>
                      <a:pt x="44087" y="38100"/>
                    </a:cubicBezTo>
                    <a:cubicBezTo>
                      <a:pt x="37611" y="46734"/>
                      <a:pt x="22920" y="42333"/>
                      <a:pt x="12337" y="44450"/>
                    </a:cubicBezTo>
                    <a:cubicBezTo>
                      <a:pt x="4490" y="67990"/>
                      <a:pt x="0" y="66493"/>
                      <a:pt x="18687" y="571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15" name="Freeform 298"/>
              <p:cNvSpPr/>
              <p:nvPr/>
            </p:nvSpPr>
            <p:spPr>
              <a:xfrm>
                <a:off x="14507071" y="22897808"/>
                <a:ext cx="30511" cy="50868"/>
              </a:xfrm>
              <a:custGeom>
                <a:avLst/>
                <a:gdLst>
                  <a:gd name="connsiteX0" fmla="*/ 0 w 38100"/>
                  <a:gd name="connsiteY0" fmla="*/ 0 h 50800"/>
                  <a:gd name="connsiteX1" fmla="*/ 38100 w 38100"/>
                  <a:gd name="connsiteY1" fmla="*/ 19050 h 50800"/>
                  <a:gd name="connsiteX2" fmla="*/ 19050 w 38100"/>
                  <a:gd name="connsiteY2" fmla="*/ 25400 h 50800"/>
                  <a:gd name="connsiteX3" fmla="*/ 19050 w 38100"/>
                  <a:gd name="connsiteY3" fmla="*/ 50800 h 50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50800">
                    <a:moveTo>
                      <a:pt x="0" y="0"/>
                    </a:moveTo>
                    <a:cubicBezTo>
                      <a:pt x="4698" y="1566"/>
                      <a:pt x="38100" y="10844"/>
                      <a:pt x="38100" y="19050"/>
                    </a:cubicBezTo>
                    <a:cubicBezTo>
                      <a:pt x="38100" y="25743"/>
                      <a:pt x="25400" y="23283"/>
                      <a:pt x="19050" y="25400"/>
                    </a:cubicBezTo>
                    <a:cubicBezTo>
                      <a:pt x="11753" y="47290"/>
                      <a:pt x="7967" y="39717"/>
                      <a:pt x="19050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16" name="Freeform 299"/>
              <p:cNvSpPr/>
              <p:nvPr/>
            </p:nvSpPr>
            <p:spPr>
              <a:xfrm>
                <a:off x="14598610" y="22897808"/>
                <a:ext cx="71203" cy="81394"/>
              </a:xfrm>
              <a:custGeom>
                <a:avLst/>
                <a:gdLst>
                  <a:gd name="connsiteX0" fmla="*/ 0 w 76200"/>
                  <a:gd name="connsiteY0" fmla="*/ 0 h 82550"/>
                  <a:gd name="connsiteX1" fmla="*/ 6350 w 76200"/>
                  <a:gd name="connsiteY1" fmla="*/ 57150 h 82550"/>
                  <a:gd name="connsiteX2" fmla="*/ 57150 w 76200"/>
                  <a:gd name="connsiteY2" fmla="*/ 82550 h 82550"/>
                  <a:gd name="connsiteX3" fmla="*/ 76200 w 76200"/>
                  <a:gd name="connsiteY3" fmla="*/ 7620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200" h="82550">
                    <a:moveTo>
                      <a:pt x="0" y="0"/>
                    </a:moveTo>
                    <a:cubicBezTo>
                      <a:pt x="14817" y="44450"/>
                      <a:pt x="16933" y="25400"/>
                      <a:pt x="6350" y="57150"/>
                    </a:cubicBezTo>
                    <a:cubicBezTo>
                      <a:pt x="26283" y="77083"/>
                      <a:pt x="24705" y="82550"/>
                      <a:pt x="57150" y="82550"/>
                    </a:cubicBezTo>
                    <a:cubicBezTo>
                      <a:pt x="63843" y="82550"/>
                      <a:pt x="76200" y="76200"/>
                      <a:pt x="76200" y="762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17" name="Freeform 300"/>
              <p:cNvSpPr/>
              <p:nvPr/>
            </p:nvSpPr>
            <p:spPr>
              <a:xfrm>
                <a:off x="14496896" y="22439965"/>
                <a:ext cx="30517" cy="71223"/>
              </a:xfrm>
              <a:custGeom>
                <a:avLst/>
                <a:gdLst>
                  <a:gd name="connsiteX0" fmla="*/ 7450 w 26500"/>
                  <a:gd name="connsiteY0" fmla="*/ 65393 h 65393"/>
                  <a:gd name="connsiteX1" fmla="*/ 1100 w 26500"/>
                  <a:gd name="connsiteY1" fmla="*/ 46343 h 65393"/>
                  <a:gd name="connsiteX2" fmla="*/ 13800 w 26500"/>
                  <a:gd name="connsiteY2" fmla="*/ 27293 h 65393"/>
                  <a:gd name="connsiteX3" fmla="*/ 20150 w 26500"/>
                  <a:gd name="connsiteY3" fmla="*/ 1893 h 65393"/>
                  <a:gd name="connsiteX4" fmla="*/ 26500 w 26500"/>
                  <a:gd name="connsiteY4" fmla="*/ 1893 h 65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500" h="65393">
                    <a:moveTo>
                      <a:pt x="7450" y="65393"/>
                    </a:moveTo>
                    <a:cubicBezTo>
                      <a:pt x="5333" y="59043"/>
                      <a:pt x="0" y="52945"/>
                      <a:pt x="1100" y="46343"/>
                    </a:cubicBezTo>
                    <a:cubicBezTo>
                      <a:pt x="2355" y="38815"/>
                      <a:pt x="10794" y="34308"/>
                      <a:pt x="13800" y="27293"/>
                    </a:cubicBezTo>
                    <a:cubicBezTo>
                      <a:pt x="17238" y="19271"/>
                      <a:pt x="16247" y="9699"/>
                      <a:pt x="20150" y="1893"/>
                    </a:cubicBezTo>
                    <a:cubicBezTo>
                      <a:pt x="21097" y="0"/>
                      <a:pt x="24383" y="1893"/>
                      <a:pt x="26500" y="1893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18" name="Freeform 301"/>
              <p:cNvSpPr/>
              <p:nvPr/>
            </p:nvSpPr>
            <p:spPr>
              <a:xfrm>
                <a:off x="14598610" y="22429794"/>
                <a:ext cx="91546" cy="81394"/>
              </a:xfrm>
              <a:custGeom>
                <a:avLst/>
                <a:gdLst>
                  <a:gd name="connsiteX0" fmla="*/ 26649 w 82145"/>
                  <a:gd name="connsiteY0" fmla="*/ 76200 h 76200"/>
                  <a:gd name="connsiteX1" fmla="*/ 32999 w 82145"/>
                  <a:gd name="connsiteY1" fmla="*/ 57150 h 76200"/>
                  <a:gd name="connsiteX2" fmla="*/ 64749 w 82145"/>
                  <a:gd name="connsiteY2" fmla="*/ 44450 h 76200"/>
                  <a:gd name="connsiteX3" fmla="*/ 77449 w 82145"/>
                  <a:gd name="connsiteY3" fmla="*/ 0 h 76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145" h="76200">
                    <a:moveTo>
                      <a:pt x="26649" y="76200"/>
                    </a:moveTo>
                    <a:cubicBezTo>
                      <a:pt x="28766" y="69850"/>
                      <a:pt x="32999" y="63843"/>
                      <a:pt x="32999" y="57150"/>
                    </a:cubicBezTo>
                    <a:cubicBezTo>
                      <a:pt x="32999" y="27622"/>
                      <a:pt x="0" y="33659"/>
                      <a:pt x="64749" y="44450"/>
                    </a:cubicBezTo>
                    <a:cubicBezTo>
                      <a:pt x="82145" y="18355"/>
                      <a:pt x="77449" y="33032"/>
                      <a:pt x="77449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20529" name="Group 992"/>
            <p:cNvGrpSpPr>
              <a:grpSpLocks/>
            </p:cNvGrpSpPr>
            <p:nvPr/>
          </p:nvGrpSpPr>
          <p:grpSpPr bwMode="auto">
            <a:xfrm>
              <a:off x="5601752" y="2260044"/>
              <a:ext cx="104468" cy="105526"/>
              <a:chOff x="14261548" y="22402800"/>
              <a:chExt cx="572052" cy="577850"/>
            </a:xfrm>
          </p:grpSpPr>
          <p:pic>
            <p:nvPicPr>
              <p:cNvPr id="279" name="Picture 2455" descr="C:\Documents and Settings\Chelsea\My Documents\research\Winter 2008\gordon conference\Au NP.JPG"/>
              <p:cNvPicPr>
                <a:picLocks noChangeAspect="1" noChangeArrowheads="1"/>
              </p:cNvPicPr>
              <p:nvPr/>
            </p:nvPicPr>
            <p:blipFill>
              <a:blip r:embed="rId5" cstate="screen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prstClr val="black"/>
                  <a:srgbClr val="D9C3A5">
                    <a:tint val="50000"/>
                    <a:satMod val="180000"/>
                  </a:srgb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25600" y="22479000"/>
                <a:ext cx="457200" cy="460040"/>
              </a:xfrm>
              <a:prstGeom prst="rect">
                <a:avLst/>
              </a:prstGeom>
              <a:noFill/>
              <a:scene3d>
                <a:camera prst="orthographicFront"/>
                <a:lightRig rig="contrasting" dir="t"/>
              </a:scene3d>
              <a:sp3d prstMaterial="powder">
                <a:extrusionClr>
                  <a:srgbClr val="FFC000"/>
                </a:extrusionClr>
                <a:contourClr>
                  <a:schemeClr val="bg1"/>
                </a:contourClr>
              </a:sp3d>
            </p:spPr>
          </p:pic>
          <p:sp>
            <p:nvSpPr>
              <p:cNvPr id="280" name="Freeform 263"/>
              <p:cNvSpPr/>
              <p:nvPr/>
            </p:nvSpPr>
            <p:spPr>
              <a:xfrm>
                <a:off x="14675631" y="22485854"/>
                <a:ext cx="111889" cy="50868"/>
              </a:xfrm>
              <a:custGeom>
                <a:avLst/>
                <a:gdLst>
                  <a:gd name="connsiteX0" fmla="*/ 0 w 38100"/>
                  <a:gd name="connsiteY0" fmla="*/ 44450 h 44450"/>
                  <a:gd name="connsiteX1" fmla="*/ 19050 w 38100"/>
                  <a:gd name="connsiteY1" fmla="*/ 31750 h 44450"/>
                  <a:gd name="connsiteX2" fmla="*/ 38100 w 38100"/>
                  <a:gd name="connsiteY2" fmla="*/ 0 h 44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" h="44450">
                    <a:moveTo>
                      <a:pt x="0" y="44450"/>
                    </a:moveTo>
                    <a:cubicBezTo>
                      <a:pt x="6350" y="40217"/>
                      <a:pt x="13654" y="37146"/>
                      <a:pt x="19050" y="31750"/>
                    </a:cubicBezTo>
                    <a:cubicBezTo>
                      <a:pt x="26713" y="24087"/>
                      <a:pt x="33089" y="10022"/>
                      <a:pt x="3810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1" name="Freeform 264"/>
              <p:cNvSpPr/>
              <p:nvPr/>
            </p:nvSpPr>
            <p:spPr>
              <a:xfrm>
                <a:off x="14553574" y="22404460"/>
                <a:ext cx="81371" cy="101742"/>
              </a:xfrm>
              <a:custGeom>
                <a:avLst/>
                <a:gdLst>
                  <a:gd name="connsiteX0" fmla="*/ 10160 w 22860"/>
                  <a:gd name="connsiteY0" fmla="*/ 57150 h 57150"/>
                  <a:gd name="connsiteX1" fmla="*/ 10160 w 22860"/>
                  <a:gd name="connsiteY1" fmla="*/ 19050 h 57150"/>
                  <a:gd name="connsiteX2" fmla="*/ 22860 w 22860"/>
                  <a:gd name="connsiteY2" fmla="*/ 0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" h="57150">
                    <a:moveTo>
                      <a:pt x="10160" y="57150"/>
                    </a:moveTo>
                    <a:cubicBezTo>
                      <a:pt x="3387" y="36830"/>
                      <a:pt x="0" y="39370"/>
                      <a:pt x="10160" y="19050"/>
                    </a:cubicBezTo>
                    <a:cubicBezTo>
                      <a:pt x="13573" y="12224"/>
                      <a:pt x="22860" y="0"/>
                      <a:pt x="2286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2" name="Freeform 265"/>
              <p:cNvSpPr/>
              <p:nvPr/>
            </p:nvSpPr>
            <p:spPr>
              <a:xfrm>
                <a:off x="14329804" y="22546899"/>
                <a:ext cx="71203" cy="30519"/>
              </a:xfrm>
              <a:custGeom>
                <a:avLst/>
                <a:gdLst>
                  <a:gd name="connsiteX0" fmla="*/ 69850 w 69850"/>
                  <a:gd name="connsiteY0" fmla="*/ 18332 h 24682"/>
                  <a:gd name="connsiteX1" fmla="*/ 50800 w 69850"/>
                  <a:gd name="connsiteY1" fmla="*/ 5632 h 24682"/>
                  <a:gd name="connsiteX2" fmla="*/ 12700 w 69850"/>
                  <a:gd name="connsiteY2" fmla="*/ 24682 h 24682"/>
                  <a:gd name="connsiteX3" fmla="*/ 0 w 69850"/>
                  <a:gd name="connsiteY3" fmla="*/ 11982 h 24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24682">
                    <a:moveTo>
                      <a:pt x="69850" y="18332"/>
                    </a:moveTo>
                    <a:cubicBezTo>
                      <a:pt x="63500" y="14099"/>
                      <a:pt x="58328" y="6887"/>
                      <a:pt x="50800" y="5632"/>
                    </a:cubicBezTo>
                    <a:cubicBezTo>
                      <a:pt x="17010" y="0"/>
                      <a:pt x="45871" y="24682"/>
                      <a:pt x="12700" y="24682"/>
                    </a:cubicBezTo>
                    <a:cubicBezTo>
                      <a:pt x="6713" y="24682"/>
                      <a:pt x="4233" y="16215"/>
                      <a:pt x="0" y="11982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3" name="Freeform 266"/>
              <p:cNvSpPr/>
              <p:nvPr/>
            </p:nvSpPr>
            <p:spPr>
              <a:xfrm>
                <a:off x="14411175" y="22455328"/>
                <a:ext cx="61028" cy="71223"/>
              </a:xfrm>
              <a:custGeom>
                <a:avLst/>
                <a:gdLst>
                  <a:gd name="connsiteX0" fmla="*/ 63500 w 63500"/>
                  <a:gd name="connsiteY0" fmla="*/ 71926 h 71926"/>
                  <a:gd name="connsiteX1" fmla="*/ 25400 w 63500"/>
                  <a:gd name="connsiteY1" fmla="*/ 52876 h 71926"/>
                  <a:gd name="connsiteX2" fmla="*/ 12700 w 63500"/>
                  <a:gd name="connsiteY2" fmla="*/ 33826 h 71926"/>
                  <a:gd name="connsiteX3" fmla="*/ 0 w 63500"/>
                  <a:gd name="connsiteY3" fmla="*/ 2076 h 71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500" h="71926">
                    <a:moveTo>
                      <a:pt x="63500" y="71926"/>
                    </a:moveTo>
                    <a:cubicBezTo>
                      <a:pt x="48006" y="66761"/>
                      <a:pt x="37710" y="65186"/>
                      <a:pt x="25400" y="52876"/>
                    </a:cubicBezTo>
                    <a:cubicBezTo>
                      <a:pt x="20004" y="47480"/>
                      <a:pt x="16933" y="40176"/>
                      <a:pt x="12700" y="33826"/>
                    </a:cubicBezTo>
                    <a:cubicBezTo>
                      <a:pt x="5935" y="0"/>
                      <a:pt x="17143" y="2076"/>
                      <a:pt x="0" y="207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4" name="Freeform 267"/>
              <p:cNvSpPr/>
              <p:nvPr/>
            </p:nvSpPr>
            <p:spPr>
              <a:xfrm>
                <a:off x="14746834" y="22618115"/>
                <a:ext cx="91539" cy="30526"/>
              </a:xfrm>
              <a:custGeom>
                <a:avLst/>
                <a:gdLst>
                  <a:gd name="connsiteX0" fmla="*/ 0 w 88900"/>
                  <a:gd name="connsiteY0" fmla="*/ 38769 h 38769"/>
                  <a:gd name="connsiteX1" fmla="*/ 25400 w 88900"/>
                  <a:gd name="connsiteY1" fmla="*/ 26069 h 38769"/>
                  <a:gd name="connsiteX2" fmla="*/ 44450 w 88900"/>
                  <a:gd name="connsiteY2" fmla="*/ 13369 h 38769"/>
                  <a:gd name="connsiteX3" fmla="*/ 88900 w 88900"/>
                  <a:gd name="connsiteY3" fmla="*/ 669 h 387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900" h="38769">
                    <a:moveTo>
                      <a:pt x="0" y="38769"/>
                    </a:moveTo>
                    <a:cubicBezTo>
                      <a:pt x="8467" y="34536"/>
                      <a:pt x="17181" y="30765"/>
                      <a:pt x="25400" y="26069"/>
                    </a:cubicBezTo>
                    <a:cubicBezTo>
                      <a:pt x="32026" y="22283"/>
                      <a:pt x="37476" y="16469"/>
                      <a:pt x="44450" y="13369"/>
                    </a:cubicBezTo>
                    <a:cubicBezTo>
                      <a:pt x="74531" y="0"/>
                      <a:pt x="70748" y="669"/>
                      <a:pt x="88900" y="669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5" name="Freeform 268"/>
              <p:cNvSpPr/>
              <p:nvPr/>
            </p:nvSpPr>
            <p:spPr>
              <a:xfrm>
                <a:off x="14665463" y="22852125"/>
                <a:ext cx="40686" cy="101742"/>
              </a:xfrm>
              <a:custGeom>
                <a:avLst/>
                <a:gdLst>
                  <a:gd name="connsiteX0" fmla="*/ 13536 w 45286"/>
                  <a:gd name="connsiteY0" fmla="*/ 0 h 97875"/>
                  <a:gd name="connsiteX1" fmla="*/ 19886 w 45286"/>
                  <a:gd name="connsiteY1" fmla="*/ 50800 h 97875"/>
                  <a:gd name="connsiteX2" fmla="*/ 38936 w 45286"/>
                  <a:gd name="connsiteY2" fmla="*/ 57150 h 97875"/>
                  <a:gd name="connsiteX3" fmla="*/ 32586 w 45286"/>
                  <a:gd name="connsiteY3" fmla="*/ 95250 h 97875"/>
                  <a:gd name="connsiteX4" fmla="*/ 45286 w 45286"/>
                  <a:gd name="connsiteY4" fmla="*/ 88900 h 97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286" h="97875">
                    <a:moveTo>
                      <a:pt x="13536" y="0"/>
                    </a:moveTo>
                    <a:cubicBezTo>
                      <a:pt x="6342" y="21583"/>
                      <a:pt x="0" y="26936"/>
                      <a:pt x="19886" y="50800"/>
                    </a:cubicBezTo>
                    <a:cubicBezTo>
                      <a:pt x="24171" y="55942"/>
                      <a:pt x="32586" y="55033"/>
                      <a:pt x="38936" y="57150"/>
                    </a:cubicBezTo>
                    <a:cubicBezTo>
                      <a:pt x="33284" y="65629"/>
                      <a:pt x="14385" y="83116"/>
                      <a:pt x="32586" y="95250"/>
                    </a:cubicBezTo>
                    <a:cubicBezTo>
                      <a:pt x="36524" y="97875"/>
                      <a:pt x="41053" y="91017"/>
                      <a:pt x="45286" y="889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6" name="Freeform 269"/>
              <p:cNvSpPr/>
              <p:nvPr/>
            </p:nvSpPr>
            <p:spPr>
              <a:xfrm>
                <a:off x="14716317" y="22801251"/>
                <a:ext cx="71203" cy="91571"/>
              </a:xfrm>
              <a:custGeom>
                <a:avLst/>
                <a:gdLst>
                  <a:gd name="connsiteX0" fmla="*/ 16592 w 71468"/>
                  <a:gd name="connsiteY0" fmla="*/ 0 h 84521"/>
                  <a:gd name="connsiteX1" fmla="*/ 3892 w 71468"/>
                  <a:gd name="connsiteY1" fmla="*/ 63500 h 84521"/>
                  <a:gd name="connsiteX2" fmla="*/ 22942 w 71468"/>
                  <a:gd name="connsiteY2" fmla="*/ 76200 h 84521"/>
                  <a:gd name="connsiteX3" fmla="*/ 29292 w 71468"/>
                  <a:gd name="connsiteY3" fmla="*/ 57150 h 84521"/>
                  <a:gd name="connsiteX4" fmla="*/ 61042 w 71468"/>
                  <a:gd name="connsiteY4" fmla="*/ 50800 h 845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468" h="84521">
                    <a:moveTo>
                      <a:pt x="16592" y="0"/>
                    </a:moveTo>
                    <a:cubicBezTo>
                      <a:pt x="10512" y="18239"/>
                      <a:pt x="0" y="45988"/>
                      <a:pt x="3892" y="63500"/>
                    </a:cubicBezTo>
                    <a:cubicBezTo>
                      <a:pt x="5548" y="70950"/>
                      <a:pt x="16592" y="71967"/>
                      <a:pt x="22942" y="76200"/>
                    </a:cubicBezTo>
                    <a:cubicBezTo>
                      <a:pt x="25059" y="69850"/>
                      <a:pt x="23077" y="59636"/>
                      <a:pt x="29292" y="57150"/>
                    </a:cubicBezTo>
                    <a:cubicBezTo>
                      <a:pt x="71468" y="40280"/>
                      <a:pt x="44181" y="84521"/>
                      <a:pt x="61042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7" name="Freeform 270"/>
              <p:cNvSpPr/>
              <p:nvPr/>
            </p:nvSpPr>
            <p:spPr>
              <a:xfrm>
                <a:off x="14746834" y="22770731"/>
                <a:ext cx="61028" cy="91565"/>
              </a:xfrm>
              <a:custGeom>
                <a:avLst/>
                <a:gdLst>
                  <a:gd name="connsiteX0" fmla="*/ 0 w 57150"/>
                  <a:gd name="connsiteY0" fmla="*/ 0 h 89852"/>
                  <a:gd name="connsiteX1" fmla="*/ 19050 w 57150"/>
                  <a:gd name="connsiteY1" fmla="*/ 12700 h 89852"/>
                  <a:gd name="connsiteX2" fmla="*/ 38100 w 57150"/>
                  <a:gd name="connsiteY2" fmla="*/ 19050 h 89852"/>
                  <a:gd name="connsiteX3" fmla="*/ 25400 w 57150"/>
                  <a:gd name="connsiteY3" fmla="*/ 38100 h 89852"/>
                  <a:gd name="connsiteX4" fmla="*/ 57150 w 57150"/>
                  <a:gd name="connsiteY4" fmla="*/ 63500 h 89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150" h="89852">
                    <a:moveTo>
                      <a:pt x="0" y="0"/>
                    </a:moveTo>
                    <a:cubicBezTo>
                      <a:pt x="6350" y="4233"/>
                      <a:pt x="12224" y="9287"/>
                      <a:pt x="19050" y="12700"/>
                    </a:cubicBezTo>
                    <a:cubicBezTo>
                      <a:pt x="25037" y="15693"/>
                      <a:pt x="36477" y="12556"/>
                      <a:pt x="38100" y="19050"/>
                    </a:cubicBezTo>
                    <a:cubicBezTo>
                      <a:pt x="39951" y="26454"/>
                      <a:pt x="29633" y="31750"/>
                      <a:pt x="25400" y="38100"/>
                    </a:cubicBezTo>
                    <a:cubicBezTo>
                      <a:pt x="53425" y="80138"/>
                      <a:pt x="43974" y="89852"/>
                      <a:pt x="57150" y="635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8" name="Freeform 271"/>
              <p:cNvSpPr/>
              <p:nvPr/>
            </p:nvSpPr>
            <p:spPr>
              <a:xfrm>
                <a:off x="14757002" y="22699509"/>
                <a:ext cx="71203" cy="40697"/>
              </a:xfrm>
              <a:custGeom>
                <a:avLst/>
                <a:gdLst>
                  <a:gd name="connsiteX0" fmla="*/ 0 w 63500"/>
                  <a:gd name="connsiteY0" fmla="*/ 1761 h 39861"/>
                  <a:gd name="connsiteX1" fmla="*/ 12700 w 63500"/>
                  <a:gd name="connsiteY1" fmla="*/ 33511 h 39861"/>
                  <a:gd name="connsiteX2" fmla="*/ 19050 w 63500"/>
                  <a:gd name="connsiteY2" fmla="*/ 14461 h 39861"/>
                  <a:gd name="connsiteX3" fmla="*/ 38100 w 63500"/>
                  <a:gd name="connsiteY3" fmla="*/ 39861 h 39861"/>
                  <a:gd name="connsiteX4" fmla="*/ 50800 w 63500"/>
                  <a:gd name="connsiteY4" fmla="*/ 20811 h 39861"/>
                  <a:gd name="connsiteX5" fmla="*/ 57150 w 63500"/>
                  <a:gd name="connsiteY5" fmla="*/ 1761 h 39861"/>
                  <a:gd name="connsiteX6" fmla="*/ 63500 w 63500"/>
                  <a:gd name="connsiteY6" fmla="*/ 1761 h 398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3500" h="39861">
                    <a:moveTo>
                      <a:pt x="0" y="1761"/>
                    </a:moveTo>
                    <a:cubicBezTo>
                      <a:pt x="4233" y="12344"/>
                      <a:pt x="3216" y="27188"/>
                      <a:pt x="12700" y="33511"/>
                    </a:cubicBezTo>
                    <a:cubicBezTo>
                      <a:pt x="18269" y="37224"/>
                      <a:pt x="12556" y="12838"/>
                      <a:pt x="19050" y="14461"/>
                    </a:cubicBezTo>
                    <a:cubicBezTo>
                      <a:pt x="29317" y="17028"/>
                      <a:pt x="31750" y="31394"/>
                      <a:pt x="38100" y="39861"/>
                    </a:cubicBezTo>
                    <a:cubicBezTo>
                      <a:pt x="42333" y="33511"/>
                      <a:pt x="47387" y="27637"/>
                      <a:pt x="50800" y="20811"/>
                    </a:cubicBezTo>
                    <a:cubicBezTo>
                      <a:pt x="53793" y="14824"/>
                      <a:pt x="53437" y="7330"/>
                      <a:pt x="57150" y="1761"/>
                    </a:cubicBezTo>
                    <a:cubicBezTo>
                      <a:pt x="58324" y="0"/>
                      <a:pt x="61383" y="1761"/>
                      <a:pt x="63500" y="176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9" name="Freeform 272"/>
              <p:cNvSpPr/>
              <p:nvPr/>
            </p:nvSpPr>
            <p:spPr>
              <a:xfrm>
                <a:off x="14716317" y="22557070"/>
                <a:ext cx="71203" cy="81394"/>
              </a:xfrm>
              <a:custGeom>
                <a:avLst/>
                <a:gdLst>
                  <a:gd name="connsiteX0" fmla="*/ 3515 w 73365"/>
                  <a:gd name="connsiteY0" fmla="*/ 31750 h 76964"/>
                  <a:gd name="connsiteX1" fmla="*/ 16215 w 73365"/>
                  <a:gd name="connsiteY1" fmla="*/ 6350 h 76964"/>
                  <a:gd name="connsiteX2" fmla="*/ 35265 w 73365"/>
                  <a:gd name="connsiteY2" fmla="*/ 12700 h 76964"/>
                  <a:gd name="connsiteX3" fmla="*/ 60665 w 73365"/>
                  <a:gd name="connsiteY3" fmla="*/ 19050 h 76964"/>
                  <a:gd name="connsiteX4" fmla="*/ 73365 w 73365"/>
                  <a:gd name="connsiteY4" fmla="*/ 0 h 76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365" h="76964">
                    <a:moveTo>
                      <a:pt x="3515" y="31750"/>
                    </a:moveTo>
                    <a:cubicBezTo>
                      <a:pt x="18586" y="76964"/>
                      <a:pt x="0" y="30672"/>
                      <a:pt x="16215" y="6350"/>
                    </a:cubicBezTo>
                    <a:cubicBezTo>
                      <a:pt x="19928" y="781"/>
                      <a:pt x="28829" y="10861"/>
                      <a:pt x="35265" y="12700"/>
                    </a:cubicBezTo>
                    <a:cubicBezTo>
                      <a:pt x="43656" y="15098"/>
                      <a:pt x="52198" y="16933"/>
                      <a:pt x="60665" y="19050"/>
                    </a:cubicBezTo>
                    <a:lnTo>
                      <a:pt x="73365" y="0"/>
                    </a:ln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0" name="Freeform 273"/>
              <p:cNvSpPr/>
              <p:nvPr/>
            </p:nvSpPr>
            <p:spPr>
              <a:xfrm>
                <a:off x="14258607" y="22597767"/>
                <a:ext cx="91539" cy="81394"/>
              </a:xfrm>
              <a:custGeom>
                <a:avLst/>
                <a:gdLst>
                  <a:gd name="connsiteX0" fmla="*/ 89452 w 89452"/>
                  <a:gd name="connsiteY0" fmla="*/ 45701 h 73177"/>
                  <a:gd name="connsiteX1" fmla="*/ 13252 w 89452"/>
                  <a:gd name="connsiteY1" fmla="*/ 1251 h 73177"/>
                  <a:gd name="connsiteX2" fmla="*/ 25952 w 89452"/>
                  <a:gd name="connsiteY2" fmla="*/ 39351 h 73177"/>
                  <a:gd name="connsiteX3" fmla="*/ 38652 w 89452"/>
                  <a:gd name="connsiteY3" fmla="*/ 71101 h 73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452" h="73177">
                    <a:moveTo>
                      <a:pt x="89452" y="45701"/>
                    </a:moveTo>
                    <a:cubicBezTo>
                      <a:pt x="71552" y="33768"/>
                      <a:pt x="22012" y="0"/>
                      <a:pt x="13252" y="1251"/>
                    </a:cubicBezTo>
                    <a:cubicBezTo>
                      <a:pt x="0" y="3144"/>
                      <a:pt x="21719" y="26651"/>
                      <a:pt x="25952" y="39351"/>
                    </a:cubicBezTo>
                    <a:cubicBezTo>
                      <a:pt x="37227" y="73177"/>
                      <a:pt x="20625" y="71101"/>
                      <a:pt x="38652" y="7110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1" name="Freeform 274"/>
              <p:cNvSpPr/>
              <p:nvPr/>
            </p:nvSpPr>
            <p:spPr>
              <a:xfrm>
                <a:off x="14278950" y="22679160"/>
                <a:ext cx="81371" cy="50874"/>
              </a:xfrm>
              <a:custGeom>
                <a:avLst/>
                <a:gdLst>
                  <a:gd name="connsiteX0" fmla="*/ 68784 w 78861"/>
                  <a:gd name="connsiteY0" fmla="*/ 30876 h 49926"/>
                  <a:gd name="connsiteX1" fmla="*/ 24334 w 78861"/>
                  <a:gd name="connsiteY1" fmla="*/ 24526 h 49926"/>
                  <a:gd name="connsiteX2" fmla="*/ 24334 w 78861"/>
                  <a:gd name="connsiteY2" fmla="*/ 18176 h 49926"/>
                  <a:gd name="connsiteX3" fmla="*/ 5284 w 78861"/>
                  <a:gd name="connsiteY3" fmla="*/ 49926 h 49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861" h="49926">
                    <a:moveTo>
                      <a:pt x="68784" y="30876"/>
                    </a:moveTo>
                    <a:cubicBezTo>
                      <a:pt x="53967" y="28759"/>
                      <a:pt x="36308" y="33506"/>
                      <a:pt x="24334" y="24526"/>
                    </a:cubicBezTo>
                    <a:cubicBezTo>
                      <a:pt x="16759" y="18845"/>
                      <a:pt x="78861" y="0"/>
                      <a:pt x="24334" y="18176"/>
                    </a:cubicBezTo>
                    <a:cubicBezTo>
                      <a:pt x="0" y="34398"/>
                      <a:pt x="5284" y="23244"/>
                      <a:pt x="5284" y="4992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2" name="Freeform 275"/>
              <p:cNvSpPr/>
              <p:nvPr/>
            </p:nvSpPr>
            <p:spPr>
              <a:xfrm>
                <a:off x="14278950" y="22740205"/>
                <a:ext cx="71197" cy="61045"/>
              </a:xfrm>
              <a:custGeom>
                <a:avLst/>
                <a:gdLst>
                  <a:gd name="connsiteX0" fmla="*/ 69850 w 69850"/>
                  <a:gd name="connsiteY0" fmla="*/ 25400 h 58432"/>
                  <a:gd name="connsiteX1" fmla="*/ 63500 w 69850"/>
                  <a:gd name="connsiteY1" fmla="*/ 44450 h 58432"/>
                  <a:gd name="connsiteX2" fmla="*/ 19050 w 69850"/>
                  <a:gd name="connsiteY2" fmla="*/ 0 h 58432"/>
                  <a:gd name="connsiteX3" fmla="*/ 0 w 69850"/>
                  <a:gd name="connsiteY3" fmla="*/ 44450 h 58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58432">
                    <a:moveTo>
                      <a:pt x="69850" y="25400"/>
                    </a:moveTo>
                    <a:cubicBezTo>
                      <a:pt x="67733" y="31750"/>
                      <a:pt x="69487" y="47443"/>
                      <a:pt x="63500" y="44450"/>
                    </a:cubicBezTo>
                    <a:cubicBezTo>
                      <a:pt x="44758" y="35079"/>
                      <a:pt x="19050" y="0"/>
                      <a:pt x="19050" y="0"/>
                    </a:cubicBezTo>
                    <a:cubicBezTo>
                      <a:pt x="12113" y="55496"/>
                      <a:pt x="27964" y="58432"/>
                      <a:pt x="0" y="444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3" name="Freeform 276"/>
              <p:cNvSpPr/>
              <p:nvPr/>
            </p:nvSpPr>
            <p:spPr>
              <a:xfrm>
                <a:off x="14289118" y="22841948"/>
                <a:ext cx="111889" cy="81394"/>
              </a:xfrm>
              <a:custGeom>
                <a:avLst/>
                <a:gdLst>
                  <a:gd name="connsiteX0" fmla="*/ 114300 w 114300"/>
                  <a:gd name="connsiteY0" fmla="*/ 0 h 82550"/>
                  <a:gd name="connsiteX1" fmla="*/ 76200 w 114300"/>
                  <a:gd name="connsiteY1" fmla="*/ 44450 h 82550"/>
                  <a:gd name="connsiteX2" fmla="*/ 44450 w 114300"/>
                  <a:gd name="connsiteY2" fmla="*/ 50800 h 82550"/>
                  <a:gd name="connsiteX3" fmla="*/ 19050 w 114300"/>
                  <a:gd name="connsiteY3" fmla="*/ 76200 h 82550"/>
                  <a:gd name="connsiteX4" fmla="*/ 0 w 114300"/>
                  <a:gd name="connsiteY4" fmla="*/ 82550 h 82550"/>
                  <a:gd name="connsiteX5" fmla="*/ 19050 w 114300"/>
                  <a:gd name="connsiteY5" fmla="*/ 69850 h 82550"/>
                  <a:gd name="connsiteX6" fmla="*/ 38100 w 114300"/>
                  <a:gd name="connsiteY6" fmla="*/ 63500 h 82550"/>
                  <a:gd name="connsiteX7" fmla="*/ 44450 w 114300"/>
                  <a:gd name="connsiteY7" fmla="*/ 38100 h 82550"/>
                  <a:gd name="connsiteX8" fmla="*/ 44450 w 114300"/>
                  <a:gd name="connsiteY8" fmla="*/ 635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" h="82550">
                    <a:moveTo>
                      <a:pt x="114300" y="0"/>
                    </a:moveTo>
                    <a:cubicBezTo>
                      <a:pt x="56674" y="28813"/>
                      <a:pt x="52998" y="9648"/>
                      <a:pt x="76200" y="44450"/>
                    </a:cubicBezTo>
                    <a:cubicBezTo>
                      <a:pt x="65617" y="46567"/>
                      <a:pt x="53885" y="45558"/>
                      <a:pt x="44450" y="50800"/>
                    </a:cubicBezTo>
                    <a:cubicBezTo>
                      <a:pt x="33983" y="56615"/>
                      <a:pt x="28793" y="69240"/>
                      <a:pt x="19050" y="76200"/>
                    </a:cubicBezTo>
                    <a:cubicBezTo>
                      <a:pt x="13603" y="80091"/>
                      <a:pt x="6350" y="80433"/>
                      <a:pt x="0" y="82550"/>
                    </a:cubicBezTo>
                    <a:cubicBezTo>
                      <a:pt x="6350" y="78317"/>
                      <a:pt x="12224" y="73263"/>
                      <a:pt x="19050" y="69850"/>
                    </a:cubicBezTo>
                    <a:cubicBezTo>
                      <a:pt x="25037" y="66857"/>
                      <a:pt x="33919" y="68727"/>
                      <a:pt x="38100" y="63500"/>
                    </a:cubicBezTo>
                    <a:cubicBezTo>
                      <a:pt x="43552" y="56685"/>
                      <a:pt x="42333" y="46567"/>
                      <a:pt x="44450" y="38100"/>
                    </a:cubicBezTo>
                    <a:cubicBezTo>
                      <a:pt x="36603" y="14560"/>
                      <a:pt x="35107" y="25037"/>
                      <a:pt x="44450" y="63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4" name="Freeform 277"/>
              <p:cNvSpPr/>
              <p:nvPr/>
            </p:nvSpPr>
            <p:spPr>
              <a:xfrm>
                <a:off x="14390832" y="22872473"/>
                <a:ext cx="50860" cy="71216"/>
              </a:xfrm>
              <a:custGeom>
                <a:avLst/>
                <a:gdLst>
                  <a:gd name="connsiteX0" fmla="*/ 50437 w 50437"/>
                  <a:gd name="connsiteY0" fmla="*/ 0 h 67990"/>
                  <a:gd name="connsiteX1" fmla="*/ 31387 w 50437"/>
                  <a:gd name="connsiteY1" fmla="*/ 19050 h 67990"/>
                  <a:gd name="connsiteX2" fmla="*/ 44087 w 50437"/>
                  <a:gd name="connsiteY2" fmla="*/ 38100 h 67990"/>
                  <a:gd name="connsiteX3" fmla="*/ 12337 w 50437"/>
                  <a:gd name="connsiteY3" fmla="*/ 44450 h 67990"/>
                  <a:gd name="connsiteX4" fmla="*/ 18687 w 50437"/>
                  <a:gd name="connsiteY4" fmla="*/ 57150 h 67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437" h="67990">
                    <a:moveTo>
                      <a:pt x="50437" y="0"/>
                    </a:moveTo>
                    <a:cubicBezTo>
                      <a:pt x="44087" y="6350"/>
                      <a:pt x="32863" y="10192"/>
                      <a:pt x="31387" y="19050"/>
                    </a:cubicBezTo>
                    <a:cubicBezTo>
                      <a:pt x="30132" y="26578"/>
                      <a:pt x="48666" y="31995"/>
                      <a:pt x="44087" y="38100"/>
                    </a:cubicBezTo>
                    <a:cubicBezTo>
                      <a:pt x="37611" y="46734"/>
                      <a:pt x="22920" y="42333"/>
                      <a:pt x="12337" y="44450"/>
                    </a:cubicBezTo>
                    <a:cubicBezTo>
                      <a:pt x="4490" y="67990"/>
                      <a:pt x="0" y="66493"/>
                      <a:pt x="18687" y="571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5" name="Freeform 278"/>
              <p:cNvSpPr/>
              <p:nvPr/>
            </p:nvSpPr>
            <p:spPr>
              <a:xfrm>
                <a:off x="14502721" y="22902993"/>
                <a:ext cx="40686" cy="50874"/>
              </a:xfrm>
              <a:custGeom>
                <a:avLst/>
                <a:gdLst>
                  <a:gd name="connsiteX0" fmla="*/ 0 w 38100"/>
                  <a:gd name="connsiteY0" fmla="*/ 0 h 50800"/>
                  <a:gd name="connsiteX1" fmla="*/ 38100 w 38100"/>
                  <a:gd name="connsiteY1" fmla="*/ 19050 h 50800"/>
                  <a:gd name="connsiteX2" fmla="*/ 19050 w 38100"/>
                  <a:gd name="connsiteY2" fmla="*/ 25400 h 50800"/>
                  <a:gd name="connsiteX3" fmla="*/ 19050 w 38100"/>
                  <a:gd name="connsiteY3" fmla="*/ 50800 h 50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50800">
                    <a:moveTo>
                      <a:pt x="0" y="0"/>
                    </a:moveTo>
                    <a:cubicBezTo>
                      <a:pt x="4698" y="1566"/>
                      <a:pt x="38100" y="10844"/>
                      <a:pt x="38100" y="19050"/>
                    </a:cubicBezTo>
                    <a:cubicBezTo>
                      <a:pt x="38100" y="25743"/>
                      <a:pt x="25400" y="23283"/>
                      <a:pt x="19050" y="25400"/>
                    </a:cubicBezTo>
                    <a:cubicBezTo>
                      <a:pt x="11753" y="47290"/>
                      <a:pt x="7967" y="39717"/>
                      <a:pt x="19050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6" name="Freeform 279"/>
              <p:cNvSpPr/>
              <p:nvPr/>
            </p:nvSpPr>
            <p:spPr>
              <a:xfrm>
                <a:off x="14604434" y="22902993"/>
                <a:ext cx="71197" cy="81394"/>
              </a:xfrm>
              <a:custGeom>
                <a:avLst/>
                <a:gdLst>
                  <a:gd name="connsiteX0" fmla="*/ 0 w 76200"/>
                  <a:gd name="connsiteY0" fmla="*/ 0 h 82550"/>
                  <a:gd name="connsiteX1" fmla="*/ 6350 w 76200"/>
                  <a:gd name="connsiteY1" fmla="*/ 57150 h 82550"/>
                  <a:gd name="connsiteX2" fmla="*/ 57150 w 76200"/>
                  <a:gd name="connsiteY2" fmla="*/ 82550 h 82550"/>
                  <a:gd name="connsiteX3" fmla="*/ 76200 w 76200"/>
                  <a:gd name="connsiteY3" fmla="*/ 7620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200" h="82550">
                    <a:moveTo>
                      <a:pt x="0" y="0"/>
                    </a:moveTo>
                    <a:cubicBezTo>
                      <a:pt x="14817" y="44450"/>
                      <a:pt x="16933" y="25400"/>
                      <a:pt x="6350" y="57150"/>
                    </a:cubicBezTo>
                    <a:cubicBezTo>
                      <a:pt x="26283" y="77083"/>
                      <a:pt x="24705" y="82550"/>
                      <a:pt x="57150" y="82550"/>
                    </a:cubicBezTo>
                    <a:cubicBezTo>
                      <a:pt x="63843" y="82550"/>
                      <a:pt x="76200" y="76200"/>
                      <a:pt x="76200" y="762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7" name="Freeform 280"/>
              <p:cNvSpPr/>
              <p:nvPr/>
            </p:nvSpPr>
            <p:spPr>
              <a:xfrm>
                <a:off x="14492546" y="22445157"/>
                <a:ext cx="30517" cy="71216"/>
              </a:xfrm>
              <a:custGeom>
                <a:avLst/>
                <a:gdLst>
                  <a:gd name="connsiteX0" fmla="*/ 7450 w 26500"/>
                  <a:gd name="connsiteY0" fmla="*/ 65393 h 65393"/>
                  <a:gd name="connsiteX1" fmla="*/ 1100 w 26500"/>
                  <a:gd name="connsiteY1" fmla="*/ 46343 h 65393"/>
                  <a:gd name="connsiteX2" fmla="*/ 13800 w 26500"/>
                  <a:gd name="connsiteY2" fmla="*/ 27293 h 65393"/>
                  <a:gd name="connsiteX3" fmla="*/ 20150 w 26500"/>
                  <a:gd name="connsiteY3" fmla="*/ 1893 h 65393"/>
                  <a:gd name="connsiteX4" fmla="*/ 26500 w 26500"/>
                  <a:gd name="connsiteY4" fmla="*/ 1893 h 65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500" h="65393">
                    <a:moveTo>
                      <a:pt x="7450" y="65393"/>
                    </a:moveTo>
                    <a:cubicBezTo>
                      <a:pt x="5333" y="59043"/>
                      <a:pt x="0" y="52945"/>
                      <a:pt x="1100" y="46343"/>
                    </a:cubicBezTo>
                    <a:cubicBezTo>
                      <a:pt x="2355" y="38815"/>
                      <a:pt x="10794" y="34308"/>
                      <a:pt x="13800" y="27293"/>
                    </a:cubicBezTo>
                    <a:cubicBezTo>
                      <a:pt x="17238" y="19271"/>
                      <a:pt x="16247" y="9699"/>
                      <a:pt x="20150" y="1893"/>
                    </a:cubicBezTo>
                    <a:cubicBezTo>
                      <a:pt x="21097" y="0"/>
                      <a:pt x="24383" y="1893"/>
                      <a:pt x="26500" y="1893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8" name="Freeform 281"/>
              <p:cNvSpPr/>
              <p:nvPr/>
            </p:nvSpPr>
            <p:spPr>
              <a:xfrm>
                <a:off x="14604434" y="22434979"/>
                <a:ext cx="81371" cy="81394"/>
              </a:xfrm>
              <a:custGeom>
                <a:avLst/>
                <a:gdLst>
                  <a:gd name="connsiteX0" fmla="*/ 26649 w 82145"/>
                  <a:gd name="connsiteY0" fmla="*/ 76200 h 76200"/>
                  <a:gd name="connsiteX1" fmla="*/ 32999 w 82145"/>
                  <a:gd name="connsiteY1" fmla="*/ 57150 h 76200"/>
                  <a:gd name="connsiteX2" fmla="*/ 64749 w 82145"/>
                  <a:gd name="connsiteY2" fmla="*/ 44450 h 76200"/>
                  <a:gd name="connsiteX3" fmla="*/ 77449 w 82145"/>
                  <a:gd name="connsiteY3" fmla="*/ 0 h 76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145" h="76200">
                    <a:moveTo>
                      <a:pt x="26649" y="76200"/>
                    </a:moveTo>
                    <a:cubicBezTo>
                      <a:pt x="28766" y="69850"/>
                      <a:pt x="32999" y="63843"/>
                      <a:pt x="32999" y="57150"/>
                    </a:cubicBezTo>
                    <a:cubicBezTo>
                      <a:pt x="32999" y="27622"/>
                      <a:pt x="0" y="33659"/>
                      <a:pt x="64749" y="44450"/>
                    </a:cubicBezTo>
                    <a:cubicBezTo>
                      <a:pt x="82145" y="18355"/>
                      <a:pt x="77449" y="33032"/>
                      <a:pt x="77449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45" name="Rectangle 28"/>
            <p:cNvSpPr/>
            <p:nvPr/>
          </p:nvSpPr>
          <p:spPr>
            <a:xfrm>
              <a:off x="3491504" y="2886850"/>
              <a:ext cx="1943100" cy="250722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  <a:scene3d>
              <a:camera prst="orthographicFront"/>
              <a:lightRig rig="threePt" dir="t"/>
            </a:scene3d>
            <a:sp3d prstMaterial="meta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substrate</a:t>
              </a:r>
            </a:p>
          </p:txBody>
        </p:sp>
        <p:sp>
          <p:nvSpPr>
            <p:cNvPr id="46" name="Parallelogram 29"/>
            <p:cNvSpPr/>
            <p:nvPr/>
          </p:nvSpPr>
          <p:spPr>
            <a:xfrm rot="8083771">
              <a:off x="5210061" y="2601315"/>
              <a:ext cx="1094364" cy="174604"/>
            </a:xfrm>
            <a:prstGeom prst="parallelogram">
              <a:avLst>
                <a:gd name="adj" fmla="val 101455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20534" name="Group 1999"/>
            <p:cNvGrpSpPr>
              <a:grpSpLocks/>
            </p:cNvGrpSpPr>
            <p:nvPr/>
          </p:nvGrpSpPr>
          <p:grpSpPr bwMode="auto">
            <a:xfrm>
              <a:off x="3825801" y="2343618"/>
              <a:ext cx="104468" cy="105526"/>
              <a:chOff x="14261548" y="22402800"/>
              <a:chExt cx="572052" cy="577850"/>
            </a:xfrm>
          </p:grpSpPr>
          <p:pic>
            <p:nvPicPr>
              <p:cNvPr id="259" name="Picture 2455" descr="C:\Documents and Settings\Chelsea\My Documents\research\Winter 2008\gordon conference\Au NP.JPG"/>
              <p:cNvPicPr>
                <a:picLocks noChangeAspect="1" noChangeArrowheads="1"/>
              </p:cNvPicPr>
              <p:nvPr/>
            </p:nvPicPr>
            <p:blipFill>
              <a:blip r:embed="rId5" cstate="screen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prstClr val="black"/>
                  <a:srgbClr val="D9C3A5">
                    <a:tint val="50000"/>
                    <a:satMod val="180000"/>
                  </a:srgb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25600" y="22479000"/>
                <a:ext cx="457200" cy="460040"/>
              </a:xfrm>
              <a:prstGeom prst="rect">
                <a:avLst/>
              </a:prstGeom>
              <a:noFill/>
              <a:scene3d>
                <a:camera prst="orthographicFront"/>
                <a:lightRig rig="contrasting" dir="t"/>
              </a:scene3d>
              <a:sp3d prstMaterial="powder">
                <a:extrusionClr>
                  <a:srgbClr val="FFC000"/>
                </a:extrusionClr>
                <a:contourClr>
                  <a:schemeClr val="bg1"/>
                </a:contourClr>
              </a:sp3d>
            </p:spPr>
          </p:pic>
          <p:sp>
            <p:nvSpPr>
              <p:cNvPr id="260" name="Freeform 243"/>
              <p:cNvSpPr/>
              <p:nvPr/>
            </p:nvSpPr>
            <p:spPr>
              <a:xfrm>
                <a:off x="14666507" y="22486046"/>
                <a:ext cx="111882" cy="50874"/>
              </a:xfrm>
              <a:custGeom>
                <a:avLst/>
                <a:gdLst>
                  <a:gd name="connsiteX0" fmla="*/ 0 w 38100"/>
                  <a:gd name="connsiteY0" fmla="*/ 44450 h 44450"/>
                  <a:gd name="connsiteX1" fmla="*/ 19050 w 38100"/>
                  <a:gd name="connsiteY1" fmla="*/ 31750 h 44450"/>
                  <a:gd name="connsiteX2" fmla="*/ 38100 w 38100"/>
                  <a:gd name="connsiteY2" fmla="*/ 0 h 44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" h="44450">
                    <a:moveTo>
                      <a:pt x="0" y="44450"/>
                    </a:moveTo>
                    <a:cubicBezTo>
                      <a:pt x="6350" y="40217"/>
                      <a:pt x="13654" y="37146"/>
                      <a:pt x="19050" y="31750"/>
                    </a:cubicBezTo>
                    <a:cubicBezTo>
                      <a:pt x="26713" y="24087"/>
                      <a:pt x="33089" y="10022"/>
                      <a:pt x="3810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1" name="Freeform 244"/>
              <p:cNvSpPr/>
              <p:nvPr/>
            </p:nvSpPr>
            <p:spPr>
              <a:xfrm>
                <a:off x="14544451" y="22404652"/>
                <a:ext cx="81371" cy="101742"/>
              </a:xfrm>
              <a:custGeom>
                <a:avLst/>
                <a:gdLst>
                  <a:gd name="connsiteX0" fmla="*/ 10160 w 22860"/>
                  <a:gd name="connsiteY0" fmla="*/ 57150 h 57150"/>
                  <a:gd name="connsiteX1" fmla="*/ 10160 w 22860"/>
                  <a:gd name="connsiteY1" fmla="*/ 19050 h 57150"/>
                  <a:gd name="connsiteX2" fmla="*/ 22860 w 22860"/>
                  <a:gd name="connsiteY2" fmla="*/ 0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" h="57150">
                    <a:moveTo>
                      <a:pt x="10160" y="57150"/>
                    </a:moveTo>
                    <a:cubicBezTo>
                      <a:pt x="3387" y="36830"/>
                      <a:pt x="0" y="39370"/>
                      <a:pt x="10160" y="19050"/>
                    </a:cubicBezTo>
                    <a:cubicBezTo>
                      <a:pt x="13573" y="12224"/>
                      <a:pt x="22860" y="0"/>
                      <a:pt x="2286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2" name="Freeform 245"/>
              <p:cNvSpPr/>
              <p:nvPr/>
            </p:nvSpPr>
            <p:spPr>
              <a:xfrm>
                <a:off x="14330848" y="22547091"/>
                <a:ext cx="71203" cy="30526"/>
              </a:xfrm>
              <a:custGeom>
                <a:avLst/>
                <a:gdLst>
                  <a:gd name="connsiteX0" fmla="*/ 69850 w 69850"/>
                  <a:gd name="connsiteY0" fmla="*/ 18332 h 24682"/>
                  <a:gd name="connsiteX1" fmla="*/ 50800 w 69850"/>
                  <a:gd name="connsiteY1" fmla="*/ 5632 h 24682"/>
                  <a:gd name="connsiteX2" fmla="*/ 12700 w 69850"/>
                  <a:gd name="connsiteY2" fmla="*/ 24682 h 24682"/>
                  <a:gd name="connsiteX3" fmla="*/ 0 w 69850"/>
                  <a:gd name="connsiteY3" fmla="*/ 11982 h 24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24682">
                    <a:moveTo>
                      <a:pt x="69850" y="18332"/>
                    </a:moveTo>
                    <a:cubicBezTo>
                      <a:pt x="63500" y="14099"/>
                      <a:pt x="58328" y="6887"/>
                      <a:pt x="50800" y="5632"/>
                    </a:cubicBezTo>
                    <a:cubicBezTo>
                      <a:pt x="17010" y="0"/>
                      <a:pt x="45871" y="24682"/>
                      <a:pt x="12700" y="24682"/>
                    </a:cubicBezTo>
                    <a:cubicBezTo>
                      <a:pt x="6713" y="24682"/>
                      <a:pt x="4233" y="16215"/>
                      <a:pt x="0" y="11982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3" name="Freeform 246"/>
              <p:cNvSpPr/>
              <p:nvPr/>
            </p:nvSpPr>
            <p:spPr>
              <a:xfrm>
                <a:off x="14402051" y="22455526"/>
                <a:ext cx="71197" cy="71216"/>
              </a:xfrm>
              <a:custGeom>
                <a:avLst/>
                <a:gdLst>
                  <a:gd name="connsiteX0" fmla="*/ 63500 w 63500"/>
                  <a:gd name="connsiteY0" fmla="*/ 71926 h 71926"/>
                  <a:gd name="connsiteX1" fmla="*/ 25400 w 63500"/>
                  <a:gd name="connsiteY1" fmla="*/ 52876 h 71926"/>
                  <a:gd name="connsiteX2" fmla="*/ 12700 w 63500"/>
                  <a:gd name="connsiteY2" fmla="*/ 33826 h 71926"/>
                  <a:gd name="connsiteX3" fmla="*/ 0 w 63500"/>
                  <a:gd name="connsiteY3" fmla="*/ 2076 h 71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500" h="71926">
                    <a:moveTo>
                      <a:pt x="63500" y="71926"/>
                    </a:moveTo>
                    <a:cubicBezTo>
                      <a:pt x="48006" y="66761"/>
                      <a:pt x="37710" y="65186"/>
                      <a:pt x="25400" y="52876"/>
                    </a:cubicBezTo>
                    <a:cubicBezTo>
                      <a:pt x="20004" y="47480"/>
                      <a:pt x="16933" y="40176"/>
                      <a:pt x="12700" y="33826"/>
                    </a:cubicBezTo>
                    <a:cubicBezTo>
                      <a:pt x="5935" y="0"/>
                      <a:pt x="17143" y="2076"/>
                      <a:pt x="0" y="207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4" name="Freeform 247"/>
              <p:cNvSpPr/>
              <p:nvPr/>
            </p:nvSpPr>
            <p:spPr>
              <a:xfrm>
                <a:off x="14737704" y="22618314"/>
                <a:ext cx="91546" cy="30519"/>
              </a:xfrm>
              <a:custGeom>
                <a:avLst/>
                <a:gdLst>
                  <a:gd name="connsiteX0" fmla="*/ 0 w 88900"/>
                  <a:gd name="connsiteY0" fmla="*/ 38769 h 38769"/>
                  <a:gd name="connsiteX1" fmla="*/ 25400 w 88900"/>
                  <a:gd name="connsiteY1" fmla="*/ 26069 h 38769"/>
                  <a:gd name="connsiteX2" fmla="*/ 44450 w 88900"/>
                  <a:gd name="connsiteY2" fmla="*/ 13369 h 38769"/>
                  <a:gd name="connsiteX3" fmla="*/ 88900 w 88900"/>
                  <a:gd name="connsiteY3" fmla="*/ 669 h 387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900" h="38769">
                    <a:moveTo>
                      <a:pt x="0" y="38769"/>
                    </a:moveTo>
                    <a:cubicBezTo>
                      <a:pt x="8467" y="34536"/>
                      <a:pt x="17181" y="30765"/>
                      <a:pt x="25400" y="26069"/>
                    </a:cubicBezTo>
                    <a:cubicBezTo>
                      <a:pt x="32026" y="22283"/>
                      <a:pt x="37476" y="16469"/>
                      <a:pt x="44450" y="13369"/>
                    </a:cubicBezTo>
                    <a:cubicBezTo>
                      <a:pt x="74531" y="0"/>
                      <a:pt x="70748" y="669"/>
                      <a:pt x="88900" y="669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5" name="Freeform 248"/>
              <p:cNvSpPr/>
              <p:nvPr/>
            </p:nvSpPr>
            <p:spPr>
              <a:xfrm>
                <a:off x="14656333" y="22852317"/>
                <a:ext cx="50860" cy="101742"/>
              </a:xfrm>
              <a:custGeom>
                <a:avLst/>
                <a:gdLst>
                  <a:gd name="connsiteX0" fmla="*/ 13536 w 45286"/>
                  <a:gd name="connsiteY0" fmla="*/ 0 h 97875"/>
                  <a:gd name="connsiteX1" fmla="*/ 19886 w 45286"/>
                  <a:gd name="connsiteY1" fmla="*/ 50800 h 97875"/>
                  <a:gd name="connsiteX2" fmla="*/ 38936 w 45286"/>
                  <a:gd name="connsiteY2" fmla="*/ 57150 h 97875"/>
                  <a:gd name="connsiteX3" fmla="*/ 32586 w 45286"/>
                  <a:gd name="connsiteY3" fmla="*/ 95250 h 97875"/>
                  <a:gd name="connsiteX4" fmla="*/ 45286 w 45286"/>
                  <a:gd name="connsiteY4" fmla="*/ 88900 h 97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286" h="97875">
                    <a:moveTo>
                      <a:pt x="13536" y="0"/>
                    </a:moveTo>
                    <a:cubicBezTo>
                      <a:pt x="6342" y="21583"/>
                      <a:pt x="0" y="26936"/>
                      <a:pt x="19886" y="50800"/>
                    </a:cubicBezTo>
                    <a:cubicBezTo>
                      <a:pt x="24171" y="55942"/>
                      <a:pt x="32586" y="55033"/>
                      <a:pt x="38936" y="57150"/>
                    </a:cubicBezTo>
                    <a:cubicBezTo>
                      <a:pt x="33284" y="65629"/>
                      <a:pt x="14385" y="83116"/>
                      <a:pt x="32586" y="95250"/>
                    </a:cubicBezTo>
                    <a:cubicBezTo>
                      <a:pt x="36524" y="97875"/>
                      <a:pt x="41053" y="91017"/>
                      <a:pt x="45286" y="889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6" name="Freeform 249"/>
              <p:cNvSpPr/>
              <p:nvPr/>
            </p:nvSpPr>
            <p:spPr>
              <a:xfrm>
                <a:off x="14707193" y="22801449"/>
                <a:ext cx="71197" cy="91565"/>
              </a:xfrm>
              <a:custGeom>
                <a:avLst/>
                <a:gdLst>
                  <a:gd name="connsiteX0" fmla="*/ 16592 w 71468"/>
                  <a:gd name="connsiteY0" fmla="*/ 0 h 84521"/>
                  <a:gd name="connsiteX1" fmla="*/ 3892 w 71468"/>
                  <a:gd name="connsiteY1" fmla="*/ 63500 h 84521"/>
                  <a:gd name="connsiteX2" fmla="*/ 22942 w 71468"/>
                  <a:gd name="connsiteY2" fmla="*/ 76200 h 84521"/>
                  <a:gd name="connsiteX3" fmla="*/ 29292 w 71468"/>
                  <a:gd name="connsiteY3" fmla="*/ 57150 h 84521"/>
                  <a:gd name="connsiteX4" fmla="*/ 61042 w 71468"/>
                  <a:gd name="connsiteY4" fmla="*/ 50800 h 845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468" h="84521">
                    <a:moveTo>
                      <a:pt x="16592" y="0"/>
                    </a:moveTo>
                    <a:cubicBezTo>
                      <a:pt x="10512" y="18239"/>
                      <a:pt x="0" y="45988"/>
                      <a:pt x="3892" y="63500"/>
                    </a:cubicBezTo>
                    <a:cubicBezTo>
                      <a:pt x="5548" y="70950"/>
                      <a:pt x="16592" y="71967"/>
                      <a:pt x="22942" y="76200"/>
                    </a:cubicBezTo>
                    <a:cubicBezTo>
                      <a:pt x="25059" y="69850"/>
                      <a:pt x="23077" y="59636"/>
                      <a:pt x="29292" y="57150"/>
                    </a:cubicBezTo>
                    <a:cubicBezTo>
                      <a:pt x="71468" y="40280"/>
                      <a:pt x="44181" y="84521"/>
                      <a:pt x="61042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7" name="Freeform 250"/>
              <p:cNvSpPr/>
              <p:nvPr/>
            </p:nvSpPr>
            <p:spPr>
              <a:xfrm>
                <a:off x="14737704" y="22770924"/>
                <a:ext cx="61028" cy="91571"/>
              </a:xfrm>
              <a:custGeom>
                <a:avLst/>
                <a:gdLst>
                  <a:gd name="connsiteX0" fmla="*/ 0 w 57150"/>
                  <a:gd name="connsiteY0" fmla="*/ 0 h 89852"/>
                  <a:gd name="connsiteX1" fmla="*/ 19050 w 57150"/>
                  <a:gd name="connsiteY1" fmla="*/ 12700 h 89852"/>
                  <a:gd name="connsiteX2" fmla="*/ 38100 w 57150"/>
                  <a:gd name="connsiteY2" fmla="*/ 19050 h 89852"/>
                  <a:gd name="connsiteX3" fmla="*/ 25400 w 57150"/>
                  <a:gd name="connsiteY3" fmla="*/ 38100 h 89852"/>
                  <a:gd name="connsiteX4" fmla="*/ 57150 w 57150"/>
                  <a:gd name="connsiteY4" fmla="*/ 63500 h 89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150" h="89852">
                    <a:moveTo>
                      <a:pt x="0" y="0"/>
                    </a:moveTo>
                    <a:cubicBezTo>
                      <a:pt x="6350" y="4233"/>
                      <a:pt x="12224" y="9287"/>
                      <a:pt x="19050" y="12700"/>
                    </a:cubicBezTo>
                    <a:cubicBezTo>
                      <a:pt x="25037" y="15693"/>
                      <a:pt x="36477" y="12556"/>
                      <a:pt x="38100" y="19050"/>
                    </a:cubicBezTo>
                    <a:cubicBezTo>
                      <a:pt x="39951" y="26454"/>
                      <a:pt x="29633" y="31750"/>
                      <a:pt x="25400" y="38100"/>
                    </a:cubicBezTo>
                    <a:cubicBezTo>
                      <a:pt x="53425" y="80138"/>
                      <a:pt x="43974" y="89852"/>
                      <a:pt x="57150" y="635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8" name="Freeform 251"/>
              <p:cNvSpPr/>
              <p:nvPr/>
            </p:nvSpPr>
            <p:spPr>
              <a:xfrm>
                <a:off x="14758047" y="22699707"/>
                <a:ext cx="61028" cy="40697"/>
              </a:xfrm>
              <a:custGeom>
                <a:avLst/>
                <a:gdLst>
                  <a:gd name="connsiteX0" fmla="*/ 0 w 63500"/>
                  <a:gd name="connsiteY0" fmla="*/ 1761 h 39861"/>
                  <a:gd name="connsiteX1" fmla="*/ 12700 w 63500"/>
                  <a:gd name="connsiteY1" fmla="*/ 33511 h 39861"/>
                  <a:gd name="connsiteX2" fmla="*/ 19050 w 63500"/>
                  <a:gd name="connsiteY2" fmla="*/ 14461 h 39861"/>
                  <a:gd name="connsiteX3" fmla="*/ 38100 w 63500"/>
                  <a:gd name="connsiteY3" fmla="*/ 39861 h 39861"/>
                  <a:gd name="connsiteX4" fmla="*/ 50800 w 63500"/>
                  <a:gd name="connsiteY4" fmla="*/ 20811 h 39861"/>
                  <a:gd name="connsiteX5" fmla="*/ 57150 w 63500"/>
                  <a:gd name="connsiteY5" fmla="*/ 1761 h 39861"/>
                  <a:gd name="connsiteX6" fmla="*/ 63500 w 63500"/>
                  <a:gd name="connsiteY6" fmla="*/ 1761 h 398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3500" h="39861">
                    <a:moveTo>
                      <a:pt x="0" y="1761"/>
                    </a:moveTo>
                    <a:cubicBezTo>
                      <a:pt x="4233" y="12344"/>
                      <a:pt x="3216" y="27188"/>
                      <a:pt x="12700" y="33511"/>
                    </a:cubicBezTo>
                    <a:cubicBezTo>
                      <a:pt x="18269" y="37224"/>
                      <a:pt x="12556" y="12838"/>
                      <a:pt x="19050" y="14461"/>
                    </a:cubicBezTo>
                    <a:cubicBezTo>
                      <a:pt x="29317" y="17028"/>
                      <a:pt x="31750" y="31394"/>
                      <a:pt x="38100" y="39861"/>
                    </a:cubicBezTo>
                    <a:cubicBezTo>
                      <a:pt x="42333" y="33511"/>
                      <a:pt x="47387" y="27637"/>
                      <a:pt x="50800" y="20811"/>
                    </a:cubicBezTo>
                    <a:cubicBezTo>
                      <a:pt x="53793" y="14824"/>
                      <a:pt x="53437" y="7330"/>
                      <a:pt x="57150" y="1761"/>
                    </a:cubicBezTo>
                    <a:cubicBezTo>
                      <a:pt x="58324" y="0"/>
                      <a:pt x="61383" y="1761"/>
                      <a:pt x="63500" y="176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9" name="Freeform 252"/>
              <p:cNvSpPr/>
              <p:nvPr/>
            </p:nvSpPr>
            <p:spPr>
              <a:xfrm>
                <a:off x="14707193" y="22557268"/>
                <a:ext cx="71197" cy="81394"/>
              </a:xfrm>
              <a:custGeom>
                <a:avLst/>
                <a:gdLst>
                  <a:gd name="connsiteX0" fmla="*/ 3515 w 73365"/>
                  <a:gd name="connsiteY0" fmla="*/ 31750 h 76964"/>
                  <a:gd name="connsiteX1" fmla="*/ 16215 w 73365"/>
                  <a:gd name="connsiteY1" fmla="*/ 6350 h 76964"/>
                  <a:gd name="connsiteX2" fmla="*/ 35265 w 73365"/>
                  <a:gd name="connsiteY2" fmla="*/ 12700 h 76964"/>
                  <a:gd name="connsiteX3" fmla="*/ 60665 w 73365"/>
                  <a:gd name="connsiteY3" fmla="*/ 19050 h 76964"/>
                  <a:gd name="connsiteX4" fmla="*/ 73365 w 73365"/>
                  <a:gd name="connsiteY4" fmla="*/ 0 h 76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365" h="76964">
                    <a:moveTo>
                      <a:pt x="3515" y="31750"/>
                    </a:moveTo>
                    <a:cubicBezTo>
                      <a:pt x="18586" y="76964"/>
                      <a:pt x="0" y="30672"/>
                      <a:pt x="16215" y="6350"/>
                    </a:cubicBezTo>
                    <a:cubicBezTo>
                      <a:pt x="19928" y="781"/>
                      <a:pt x="28829" y="10861"/>
                      <a:pt x="35265" y="12700"/>
                    </a:cubicBezTo>
                    <a:cubicBezTo>
                      <a:pt x="43656" y="15098"/>
                      <a:pt x="52198" y="16933"/>
                      <a:pt x="60665" y="19050"/>
                    </a:cubicBezTo>
                    <a:lnTo>
                      <a:pt x="73365" y="0"/>
                    </a:ln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0" name="Freeform 253"/>
              <p:cNvSpPr/>
              <p:nvPr/>
            </p:nvSpPr>
            <p:spPr>
              <a:xfrm>
                <a:off x="14259651" y="22597965"/>
                <a:ext cx="91539" cy="81394"/>
              </a:xfrm>
              <a:custGeom>
                <a:avLst/>
                <a:gdLst>
                  <a:gd name="connsiteX0" fmla="*/ 89452 w 89452"/>
                  <a:gd name="connsiteY0" fmla="*/ 45701 h 73177"/>
                  <a:gd name="connsiteX1" fmla="*/ 13252 w 89452"/>
                  <a:gd name="connsiteY1" fmla="*/ 1251 h 73177"/>
                  <a:gd name="connsiteX2" fmla="*/ 25952 w 89452"/>
                  <a:gd name="connsiteY2" fmla="*/ 39351 h 73177"/>
                  <a:gd name="connsiteX3" fmla="*/ 38652 w 89452"/>
                  <a:gd name="connsiteY3" fmla="*/ 71101 h 73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452" h="73177">
                    <a:moveTo>
                      <a:pt x="89452" y="45701"/>
                    </a:moveTo>
                    <a:cubicBezTo>
                      <a:pt x="71552" y="33768"/>
                      <a:pt x="22012" y="0"/>
                      <a:pt x="13252" y="1251"/>
                    </a:cubicBezTo>
                    <a:cubicBezTo>
                      <a:pt x="0" y="3144"/>
                      <a:pt x="21719" y="26651"/>
                      <a:pt x="25952" y="39351"/>
                    </a:cubicBezTo>
                    <a:cubicBezTo>
                      <a:pt x="37227" y="73177"/>
                      <a:pt x="20625" y="71101"/>
                      <a:pt x="38652" y="7110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1" name="Freeform 254"/>
              <p:cNvSpPr/>
              <p:nvPr/>
            </p:nvSpPr>
            <p:spPr>
              <a:xfrm>
                <a:off x="14279994" y="22679359"/>
                <a:ext cx="81371" cy="50868"/>
              </a:xfrm>
              <a:custGeom>
                <a:avLst/>
                <a:gdLst>
                  <a:gd name="connsiteX0" fmla="*/ 68784 w 78861"/>
                  <a:gd name="connsiteY0" fmla="*/ 30876 h 49926"/>
                  <a:gd name="connsiteX1" fmla="*/ 24334 w 78861"/>
                  <a:gd name="connsiteY1" fmla="*/ 24526 h 49926"/>
                  <a:gd name="connsiteX2" fmla="*/ 24334 w 78861"/>
                  <a:gd name="connsiteY2" fmla="*/ 18176 h 49926"/>
                  <a:gd name="connsiteX3" fmla="*/ 5284 w 78861"/>
                  <a:gd name="connsiteY3" fmla="*/ 49926 h 49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861" h="49926">
                    <a:moveTo>
                      <a:pt x="68784" y="30876"/>
                    </a:moveTo>
                    <a:cubicBezTo>
                      <a:pt x="53967" y="28759"/>
                      <a:pt x="36308" y="33506"/>
                      <a:pt x="24334" y="24526"/>
                    </a:cubicBezTo>
                    <a:cubicBezTo>
                      <a:pt x="16759" y="18845"/>
                      <a:pt x="78861" y="0"/>
                      <a:pt x="24334" y="18176"/>
                    </a:cubicBezTo>
                    <a:cubicBezTo>
                      <a:pt x="0" y="34398"/>
                      <a:pt x="5284" y="23244"/>
                      <a:pt x="5284" y="4992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2" name="Freeform 255"/>
              <p:cNvSpPr/>
              <p:nvPr/>
            </p:nvSpPr>
            <p:spPr>
              <a:xfrm>
                <a:off x="14279994" y="22740404"/>
                <a:ext cx="71197" cy="61045"/>
              </a:xfrm>
              <a:custGeom>
                <a:avLst/>
                <a:gdLst>
                  <a:gd name="connsiteX0" fmla="*/ 69850 w 69850"/>
                  <a:gd name="connsiteY0" fmla="*/ 25400 h 58432"/>
                  <a:gd name="connsiteX1" fmla="*/ 63500 w 69850"/>
                  <a:gd name="connsiteY1" fmla="*/ 44450 h 58432"/>
                  <a:gd name="connsiteX2" fmla="*/ 19050 w 69850"/>
                  <a:gd name="connsiteY2" fmla="*/ 0 h 58432"/>
                  <a:gd name="connsiteX3" fmla="*/ 0 w 69850"/>
                  <a:gd name="connsiteY3" fmla="*/ 44450 h 58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58432">
                    <a:moveTo>
                      <a:pt x="69850" y="25400"/>
                    </a:moveTo>
                    <a:cubicBezTo>
                      <a:pt x="67733" y="31750"/>
                      <a:pt x="69487" y="47443"/>
                      <a:pt x="63500" y="44450"/>
                    </a:cubicBezTo>
                    <a:cubicBezTo>
                      <a:pt x="44758" y="35079"/>
                      <a:pt x="19050" y="0"/>
                      <a:pt x="19050" y="0"/>
                    </a:cubicBezTo>
                    <a:cubicBezTo>
                      <a:pt x="12113" y="55496"/>
                      <a:pt x="27964" y="58432"/>
                      <a:pt x="0" y="444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3" name="Freeform 256"/>
              <p:cNvSpPr/>
              <p:nvPr/>
            </p:nvSpPr>
            <p:spPr>
              <a:xfrm>
                <a:off x="14290162" y="22842146"/>
                <a:ext cx="111889" cy="81394"/>
              </a:xfrm>
              <a:custGeom>
                <a:avLst/>
                <a:gdLst>
                  <a:gd name="connsiteX0" fmla="*/ 114300 w 114300"/>
                  <a:gd name="connsiteY0" fmla="*/ 0 h 82550"/>
                  <a:gd name="connsiteX1" fmla="*/ 76200 w 114300"/>
                  <a:gd name="connsiteY1" fmla="*/ 44450 h 82550"/>
                  <a:gd name="connsiteX2" fmla="*/ 44450 w 114300"/>
                  <a:gd name="connsiteY2" fmla="*/ 50800 h 82550"/>
                  <a:gd name="connsiteX3" fmla="*/ 19050 w 114300"/>
                  <a:gd name="connsiteY3" fmla="*/ 76200 h 82550"/>
                  <a:gd name="connsiteX4" fmla="*/ 0 w 114300"/>
                  <a:gd name="connsiteY4" fmla="*/ 82550 h 82550"/>
                  <a:gd name="connsiteX5" fmla="*/ 19050 w 114300"/>
                  <a:gd name="connsiteY5" fmla="*/ 69850 h 82550"/>
                  <a:gd name="connsiteX6" fmla="*/ 38100 w 114300"/>
                  <a:gd name="connsiteY6" fmla="*/ 63500 h 82550"/>
                  <a:gd name="connsiteX7" fmla="*/ 44450 w 114300"/>
                  <a:gd name="connsiteY7" fmla="*/ 38100 h 82550"/>
                  <a:gd name="connsiteX8" fmla="*/ 44450 w 114300"/>
                  <a:gd name="connsiteY8" fmla="*/ 635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" h="82550">
                    <a:moveTo>
                      <a:pt x="114300" y="0"/>
                    </a:moveTo>
                    <a:cubicBezTo>
                      <a:pt x="56674" y="28813"/>
                      <a:pt x="52998" y="9648"/>
                      <a:pt x="76200" y="44450"/>
                    </a:cubicBezTo>
                    <a:cubicBezTo>
                      <a:pt x="65617" y="46567"/>
                      <a:pt x="53885" y="45558"/>
                      <a:pt x="44450" y="50800"/>
                    </a:cubicBezTo>
                    <a:cubicBezTo>
                      <a:pt x="33983" y="56615"/>
                      <a:pt x="28793" y="69240"/>
                      <a:pt x="19050" y="76200"/>
                    </a:cubicBezTo>
                    <a:cubicBezTo>
                      <a:pt x="13603" y="80091"/>
                      <a:pt x="6350" y="80433"/>
                      <a:pt x="0" y="82550"/>
                    </a:cubicBezTo>
                    <a:cubicBezTo>
                      <a:pt x="6350" y="78317"/>
                      <a:pt x="12224" y="73263"/>
                      <a:pt x="19050" y="69850"/>
                    </a:cubicBezTo>
                    <a:cubicBezTo>
                      <a:pt x="25037" y="66857"/>
                      <a:pt x="33919" y="68727"/>
                      <a:pt x="38100" y="63500"/>
                    </a:cubicBezTo>
                    <a:cubicBezTo>
                      <a:pt x="43552" y="56685"/>
                      <a:pt x="42333" y="46567"/>
                      <a:pt x="44450" y="38100"/>
                    </a:cubicBezTo>
                    <a:cubicBezTo>
                      <a:pt x="36603" y="14560"/>
                      <a:pt x="35107" y="25037"/>
                      <a:pt x="44450" y="63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4" name="Freeform 257"/>
              <p:cNvSpPr/>
              <p:nvPr/>
            </p:nvSpPr>
            <p:spPr>
              <a:xfrm>
                <a:off x="14391876" y="22872666"/>
                <a:ext cx="40686" cy="71223"/>
              </a:xfrm>
              <a:custGeom>
                <a:avLst/>
                <a:gdLst>
                  <a:gd name="connsiteX0" fmla="*/ 50437 w 50437"/>
                  <a:gd name="connsiteY0" fmla="*/ 0 h 67990"/>
                  <a:gd name="connsiteX1" fmla="*/ 31387 w 50437"/>
                  <a:gd name="connsiteY1" fmla="*/ 19050 h 67990"/>
                  <a:gd name="connsiteX2" fmla="*/ 44087 w 50437"/>
                  <a:gd name="connsiteY2" fmla="*/ 38100 h 67990"/>
                  <a:gd name="connsiteX3" fmla="*/ 12337 w 50437"/>
                  <a:gd name="connsiteY3" fmla="*/ 44450 h 67990"/>
                  <a:gd name="connsiteX4" fmla="*/ 18687 w 50437"/>
                  <a:gd name="connsiteY4" fmla="*/ 57150 h 67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437" h="67990">
                    <a:moveTo>
                      <a:pt x="50437" y="0"/>
                    </a:moveTo>
                    <a:cubicBezTo>
                      <a:pt x="44087" y="6350"/>
                      <a:pt x="32863" y="10192"/>
                      <a:pt x="31387" y="19050"/>
                    </a:cubicBezTo>
                    <a:cubicBezTo>
                      <a:pt x="30132" y="26578"/>
                      <a:pt x="48666" y="31995"/>
                      <a:pt x="44087" y="38100"/>
                    </a:cubicBezTo>
                    <a:cubicBezTo>
                      <a:pt x="37611" y="46734"/>
                      <a:pt x="22920" y="42333"/>
                      <a:pt x="12337" y="44450"/>
                    </a:cubicBezTo>
                    <a:cubicBezTo>
                      <a:pt x="4490" y="67990"/>
                      <a:pt x="0" y="66493"/>
                      <a:pt x="18687" y="571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5" name="Freeform 258"/>
              <p:cNvSpPr/>
              <p:nvPr/>
            </p:nvSpPr>
            <p:spPr>
              <a:xfrm>
                <a:off x="14503765" y="22903191"/>
                <a:ext cx="30511" cy="50868"/>
              </a:xfrm>
              <a:custGeom>
                <a:avLst/>
                <a:gdLst>
                  <a:gd name="connsiteX0" fmla="*/ 0 w 38100"/>
                  <a:gd name="connsiteY0" fmla="*/ 0 h 50800"/>
                  <a:gd name="connsiteX1" fmla="*/ 38100 w 38100"/>
                  <a:gd name="connsiteY1" fmla="*/ 19050 h 50800"/>
                  <a:gd name="connsiteX2" fmla="*/ 19050 w 38100"/>
                  <a:gd name="connsiteY2" fmla="*/ 25400 h 50800"/>
                  <a:gd name="connsiteX3" fmla="*/ 19050 w 38100"/>
                  <a:gd name="connsiteY3" fmla="*/ 50800 h 50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50800">
                    <a:moveTo>
                      <a:pt x="0" y="0"/>
                    </a:moveTo>
                    <a:cubicBezTo>
                      <a:pt x="4698" y="1566"/>
                      <a:pt x="38100" y="10844"/>
                      <a:pt x="38100" y="19050"/>
                    </a:cubicBezTo>
                    <a:cubicBezTo>
                      <a:pt x="38100" y="25743"/>
                      <a:pt x="25400" y="23283"/>
                      <a:pt x="19050" y="25400"/>
                    </a:cubicBezTo>
                    <a:cubicBezTo>
                      <a:pt x="11753" y="47290"/>
                      <a:pt x="7967" y="39717"/>
                      <a:pt x="19050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6" name="Freeform 259"/>
              <p:cNvSpPr/>
              <p:nvPr/>
            </p:nvSpPr>
            <p:spPr>
              <a:xfrm>
                <a:off x="14595304" y="22903191"/>
                <a:ext cx="71203" cy="81394"/>
              </a:xfrm>
              <a:custGeom>
                <a:avLst/>
                <a:gdLst>
                  <a:gd name="connsiteX0" fmla="*/ 0 w 76200"/>
                  <a:gd name="connsiteY0" fmla="*/ 0 h 82550"/>
                  <a:gd name="connsiteX1" fmla="*/ 6350 w 76200"/>
                  <a:gd name="connsiteY1" fmla="*/ 57150 h 82550"/>
                  <a:gd name="connsiteX2" fmla="*/ 57150 w 76200"/>
                  <a:gd name="connsiteY2" fmla="*/ 82550 h 82550"/>
                  <a:gd name="connsiteX3" fmla="*/ 76200 w 76200"/>
                  <a:gd name="connsiteY3" fmla="*/ 7620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200" h="82550">
                    <a:moveTo>
                      <a:pt x="0" y="0"/>
                    </a:moveTo>
                    <a:cubicBezTo>
                      <a:pt x="14817" y="44450"/>
                      <a:pt x="16933" y="25400"/>
                      <a:pt x="6350" y="57150"/>
                    </a:cubicBezTo>
                    <a:cubicBezTo>
                      <a:pt x="26283" y="77083"/>
                      <a:pt x="24705" y="82550"/>
                      <a:pt x="57150" y="82550"/>
                    </a:cubicBezTo>
                    <a:cubicBezTo>
                      <a:pt x="63843" y="82550"/>
                      <a:pt x="76200" y="76200"/>
                      <a:pt x="76200" y="762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7" name="Freeform 260"/>
              <p:cNvSpPr/>
              <p:nvPr/>
            </p:nvSpPr>
            <p:spPr>
              <a:xfrm>
                <a:off x="14493590" y="22445349"/>
                <a:ext cx="30517" cy="71223"/>
              </a:xfrm>
              <a:custGeom>
                <a:avLst/>
                <a:gdLst>
                  <a:gd name="connsiteX0" fmla="*/ 7450 w 26500"/>
                  <a:gd name="connsiteY0" fmla="*/ 65393 h 65393"/>
                  <a:gd name="connsiteX1" fmla="*/ 1100 w 26500"/>
                  <a:gd name="connsiteY1" fmla="*/ 46343 h 65393"/>
                  <a:gd name="connsiteX2" fmla="*/ 13800 w 26500"/>
                  <a:gd name="connsiteY2" fmla="*/ 27293 h 65393"/>
                  <a:gd name="connsiteX3" fmla="*/ 20150 w 26500"/>
                  <a:gd name="connsiteY3" fmla="*/ 1893 h 65393"/>
                  <a:gd name="connsiteX4" fmla="*/ 26500 w 26500"/>
                  <a:gd name="connsiteY4" fmla="*/ 1893 h 65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500" h="65393">
                    <a:moveTo>
                      <a:pt x="7450" y="65393"/>
                    </a:moveTo>
                    <a:cubicBezTo>
                      <a:pt x="5333" y="59043"/>
                      <a:pt x="0" y="52945"/>
                      <a:pt x="1100" y="46343"/>
                    </a:cubicBezTo>
                    <a:cubicBezTo>
                      <a:pt x="2355" y="38815"/>
                      <a:pt x="10794" y="34308"/>
                      <a:pt x="13800" y="27293"/>
                    </a:cubicBezTo>
                    <a:cubicBezTo>
                      <a:pt x="17238" y="19271"/>
                      <a:pt x="16247" y="9699"/>
                      <a:pt x="20150" y="1893"/>
                    </a:cubicBezTo>
                    <a:cubicBezTo>
                      <a:pt x="21097" y="0"/>
                      <a:pt x="24383" y="1893"/>
                      <a:pt x="26500" y="1893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8" name="Freeform 261"/>
              <p:cNvSpPr/>
              <p:nvPr/>
            </p:nvSpPr>
            <p:spPr>
              <a:xfrm>
                <a:off x="14595304" y="22435178"/>
                <a:ext cx="91546" cy="81394"/>
              </a:xfrm>
              <a:custGeom>
                <a:avLst/>
                <a:gdLst>
                  <a:gd name="connsiteX0" fmla="*/ 26649 w 82145"/>
                  <a:gd name="connsiteY0" fmla="*/ 76200 h 76200"/>
                  <a:gd name="connsiteX1" fmla="*/ 32999 w 82145"/>
                  <a:gd name="connsiteY1" fmla="*/ 57150 h 76200"/>
                  <a:gd name="connsiteX2" fmla="*/ 64749 w 82145"/>
                  <a:gd name="connsiteY2" fmla="*/ 44450 h 76200"/>
                  <a:gd name="connsiteX3" fmla="*/ 77449 w 82145"/>
                  <a:gd name="connsiteY3" fmla="*/ 0 h 76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145" h="76200">
                    <a:moveTo>
                      <a:pt x="26649" y="76200"/>
                    </a:moveTo>
                    <a:cubicBezTo>
                      <a:pt x="28766" y="69850"/>
                      <a:pt x="32999" y="63843"/>
                      <a:pt x="32999" y="57150"/>
                    </a:cubicBezTo>
                    <a:cubicBezTo>
                      <a:pt x="32999" y="27622"/>
                      <a:pt x="0" y="33659"/>
                      <a:pt x="64749" y="44450"/>
                    </a:cubicBezTo>
                    <a:cubicBezTo>
                      <a:pt x="82145" y="18355"/>
                      <a:pt x="77449" y="33032"/>
                      <a:pt x="77449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20535" name="Group 2020"/>
            <p:cNvGrpSpPr>
              <a:grpSpLocks/>
            </p:cNvGrpSpPr>
            <p:nvPr/>
          </p:nvGrpSpPr>
          <p:grpSpPr bwMode="auto">
            <a:xfrm>
              <a:off x="4306352" y="2051109"/>
              <a:ext cx="104468" cy="105526"/>
              <a:chOff x="14261548" y="22402800"/>
              <a:chExt cx="572052" cy="577850"/>
            </a:xfrm>
          </p:grpSpPr>
          <p:pic>
            <p:nvPicPr>
              <p:cNvPr id="239" name="Picture 2455" descr="C:\Documents and Settings\Chelsea\My Documents\research\Winter 2008\gordon conference\Au NP.JPG"/>
              <p:cNvPicPr>
                <a:picLocks noChangeAspect="1" noChangeArrowheads="1"/>
              </p:cNvPicPr>
              <p:nvPr/>
            </p:nvPicPr>
            <p:blipFill>
              <a:blip r:embed="rId5" cstate="screen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prstClr val="black"/>
                  <a:srgbClr val="D9C3A5">
                    <a:tint val="50000"/>
                    <a:satMod val="180000"/>
                  </a:srgb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25600" y="22479000"/>
                <a:ext cx="457200" cy="460040"/>
              </a:xfrm>
              <a:prstGeom prst="rect">
                <a:avLst/>
              </a:prstGeom>
              <a:noFill/>
              <a:scene3d>
                <a:camera prst="orthographicFront"/>
                <a:lightRig rig="contrasting" dir="t"/>
              </a:scene3d>
              <a:sp3d prstMaterial="powder">
                <a:extrusionClr>
                  <a:srgbClr val="FFC000"/>
                </a:extrusionClr>
                <a:contourClr>
                  <a:schemeClr val="bg1"/>
                </a:contourClr>
              </a:sp3d>
            </p:spPr>
          </p:pic>
          <p:sp>
            <p:nvSpPr>
              <p:cNvPr id="240" name="Freeform 223"/>
              <p:cNvSpPr/>
              <p:nvPr/>
            </p:nvSpPr>
            <p:spPr>
              <a:xfrm>
                <a:off x="14669455" y="22480265"/>
                <a:ext cx="111889" cy="50874"/>
              </a:xfrm>
              <a:custGeom>
                <a:avLst/>
                <a:gdLst>
                  <a:gd name="connsiteX0" fmla="*/ 0 w 38100"/>
                  <a:gd name="connsiteY0" fmla="*/ 44450 h 44450"/>
                  <a:gd name="connsiteX1" fmla="*/ 19050 w 38100"/>
                  <a:gd name="connsiteY1" fmla="*/ 31750 h 44450"/>
                  <a:gd name="connsiteX2" fmla="*/ 38100 w 38100"/>
                  <a:gd name="connsiteY2" fmla="*/ 0 h 44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" h="44450">
                    <a:moveTo>
                      <a:pt x="0" y="44450"/>
                    </a:moveTo>
                    <a:cubicBezTo>
                      <a:pt x="6350" y="40217"/>
                      <a:pt x="13654" y="37146"/>
                      <a:pt x="19050" y="31750"/>
                    </a:cubicBezTo>
                    <a:cubicBezTo>
                      <a:pt x="26713" y="24087"/>
                      <a:pt x="33089" y="10022"/>
                      <a:pt x="3810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1" name="Freeform 224"/>
              <p:cNvSpPr/>
              <p:nvPr/>
            </p:nvSpPr>
            <p:spPr>
              <a:xfrm>
                <a:off x="14547398" y="22398871"/>
                <a:ext cx="81371" cy="101742"/>
              </a:xfrm>
              <a:custGeom>
                <a:avLst/>
                <a:gdLst>
                  <a:gd name="connsiteX0" fmla="*/ 10160 w 22860"/>
                  <a:gd name="connsiteY0" fmla="*/ 57150 h 57150"/>
                  <a:gd name="connsiteX1" fmla="*/ 10160 w 22860"/>
                  <a:gd name="connsiteY1" fmla="*/ 19050 h 57150"/>
                  <a:gd name="connsiteX2" fmla="*/ 22860 w 22860"/>
                  <a:gd name="connsiteY2" fmla="*/ 0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" h="57150">
                    <a:moveTo>
                      <a:pt x="10160" y="57150"/>
                    </a:moveTo>
                    <a:cubicBezTo>
                      <a:pt x="3387" y="36830"/>
                      <a:pt x="0" y="39370"/>
                      <a:pt x="10160" y="19050"/>
                    </a:cubicBezTo>
                    <a:cubicBezTo>
                      <a:pt x="13573" y="12224"/>
                      <a:pt x="22860" y="0"/>
                      <a:pt x="2286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2" name="Freeform 225"/>
              <p:cNvSpPr/>
              <p:nvPr/>
            </p:nvSpPr>
            <p:spPr>
              <a:xfrm>
                <a:off x="14333802" y="22541310"/>
                <a:ext cx="71197" cy="30526"/>
              </a:xfrm>
              <a:custGeom>
                <a:avLst/>
                <a:gdLst>
                  <a:gd name="connsiteX0" fmla="*/ 69850 w 69850"/>
                  <a:gd name="connsiteY0" fmla="*/ 18332 h 24682"/>
                  <a:gd name="connsiteX1" fmla="*/ 50800 w 69850"/>
                  <a:gd name="connsiteY1" fmla="*/ 5632 h 24682"/>
                  <a:gd name="connsiteX2" fmla="*/ 12700 w 69850"/>
                  <a:gd name="connsiteY2" fmla="*/ 24682 h 24682"/>
                  <a:gd name="connsiteX3" fmla="*/ 0 w 69850"/>
                  <a:gd name="connsiteY3" fmla="*/ 11982 h 24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24682">
                    <a:moveTo>
                      <a:pt x="69850" y="18332"/>
                    </a:moveTo>
                    <a:cubicBezTo>
                      <a:pt x="63500" y="14099"/>
                      <a:pt x="58328" y="6887"/>
                      <a:pt x="50800" y="5632"/>
                    </a:cubicBezTo>
                    <a:cubicBezTo>
                      <a:pt x="17010" y="0"/>
                      <a:pt x="45871" y="24682"/>
                      <a:pt x="12700" y="24682"/>
                    </a:cubicBezTo>
                    <a:cubicBezTo>
                      <a:pt x="6713" y="24682"/>
                      <a:pt x="4233" y="16215"/>
                      <a:pt x="0" y="11982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3" name="Freeform 226"/>
              <p:cNvSpPr/>
              <p:nvPr/>
            </p:nvSpPr>
            <p:spPr>
              <a:xfrm>
                <a:off x="14404998" y="22449746"/>
                <a:ext cx="71203" cy="71216"/>
              </a:xfrm>
              <a:custGeom>
                <a:avLst/>
                <a:gdLst>
                  <a:gd name="connsiteX0" fmla="*/ 63500 w 63500"/>
                  <a:gd name="connsiteY0" fmla="*/ 71926 h 71926"/>
                  <a:gd name="connsiteX1" fmla="*/ 25400 w 63500"/>
                  <a:gd name="connsiteY1" fmla="*/ 52876 h 71926"/>
                  <a:gd name="connsiteX2" fmla="*/ 12700 w 63500"/>
                  <a:gd name="connsiteY2" fmla="*/ 33826 h 71926"/>
                  <a:gd name="connsiteX3" fmla="*/ 0 w 63500"/>
                  <a:gd name="connsiteY3" fmla="*/ 2076 h 71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500" h="71926">
                    <a:moveTo>
                      <a:pt x="63500" y="71926"/>
                    </a:moveTo>
                    <a:cubicBezTo>
                      <a:pt x="48006" y="66761"/>
                      <a:pt x="37710" y="65186"/>
                      <a:pt x="25400" y="52876"/>
                    </a:cubicBezTo>
                    <a:cubicBezTo>
                      <a:pt x="20004" y="47480"/>
                      <a:pt x="16933" y="40176"/>
                      <a:pt x="12700" y="33826"/>
                    </a:cubicBezTo>
                    <a:cubicBezTo>
                      <a:pt x="5935" y="0"/>
                      <a:pt x="17143" y="2076"/>
                      <a:pt x="0" y="207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4" name="Freeform 227"/>
              <p:cNvSpPr/>
              <p:nvPr/>
            </p:nvSpPr>
            <p:spPr>
              <a:xfrm>
                <a:off x="14740657" y="22612533"/>
                <a:ext cx="91539" cy="30519"/>
              </a:xfrm>
              <a:custGeom>
                <a:avLst/>
                <a:gdLst>
                  <a:gd name="connsiteX0" fmla="*/ 0 w 88900"/>
                  <a:gd name="connsiteY0" fmla="*/ 38769 h 38769"/>
                  <a:gd name="connsiteX1" fmla="*/ 25400 w 88900"/>
                  <a:gd name="connsiteY1" fmla="*/ 26069 h 38769"/>
                  <a:gd name="connsiteX2" fmla="*/ 44450 w 88900"/>
                  <a:gd name="connsiteY2" fmla="*/ 13369 h 38769"/>
                  <a:gd name="connsiteX3" fmla="*/ 88900 w 88900"/>
                  <a:gd name="connsiteY3" fmla="*/ 669 h 387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900" h="38769">
                    <a:moveTo>
                      <a:pt x="0" y="38769"/>
                    </a:moveTo>
                    <a:cubicBezTo>
                      <a:pt x="8467" y="34536"/>
                      <a:pt x="17181" y="30765"/>
                      <a:pt x="25400" y="26069"/>
                    </a:cubicBezTo>
                    <a:cubicBezTo>
                      <a:pt x="32026" y="22283"/>
                      <a:pt x="37476" y="16469"/>
                      <a:pt x="44450" y="13369"/>
                    </a:cubicBezTo>
                    <a:cubicBezTo>
                      <a:pt x="74531" y="0"/>
                      <a:pt x="70748" y="669"/>
                      <a:pt x="88900" y="669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5" name="Freeform 228"/>
              <p:cNvSpPr/>
              <p:nvPr/>
            </p:nvSpPr>
            <p:spPr>
              <a:xfrm>
                <a:off x="14659286" y="22846536"/>
                <a:ext cx="50854" cy="101742"/>
              </a:xfrm>
              <a:custGeom>
                <a:avLst/>
                <a:gdLst>
                  <a:gd name="connsiteX0" fmla="*/ 13536 w 45286"/>
                  <a:gd name="connsiteY0" fmla="*/ 0 h 97875"/>
                  <a:gd name="connsiteX1" fmla="*/ 19886 w 45286"/>
                  <a:gd name="connsiteY1" fmla="*/ 50800 h 97875"/>
                  <a:gd name="connsiteX2" fmla="*/ 38936 w 45286"/>
                  <a:gd name="connsiteY2" fmla="*/ 57150 h 97875"/>
                  <a:gd name="connsiteX3" fmla="*/ 32586 w 45286"/>
                  <a:gd name="connsiteY3" fmla="*/ 95250 h 97875"/>
                  <a:gd name="connsiteX4" fmla="*/ 45286 w 45286"/>
                  <a:gd name="connsiteY4" fmla="*/ 88900 h 97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286" h="97875">
                    <a:moveTo>
                      <a:pt x="13536" y="0"/>
                    </a:moveTo>
                    <a:cubicBezTo>
                      <a:pt x="6342" y="21583"/>
                      <a:pt x="0" y="26936"/>
                      <a:pt x="19886" y="50800"/>
                    </a:cubicBezTo>
                    <a:cubicBezTo>
                      <a:pt x="24171" y="55942"/>
                      <a:pt x="32586" y="55033"/>
                      <a:pt x="38936" y="57150"/>
                    </a:cubicBezTo>
                    <a:cubicBezTo>
                      <a:pt x="33284" y="65629"/>
                      <a:pt x="14385" y="83116"/>
                      <a:pt x="32586" y="95250"/>
                    </a:cubicBezTo>
                    <a:cubicBezTo>
                      <a:pt x="36524" y="97875"/>
                      <a:pt x="41053" y="91017"/>
                      <a:pt x="45286" y="889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6" name="Freeform 229"/>
              <p:cNvSpPr/>
              <p:nvPr/>
            </p:nvSpPr>
            <p:spPr>
              <a:xfrm>
                <a:off x="14710140" y="22795669"/>
                <a:ext cx="71203" cy="91565"/>
              </a:xfrm>
              <a:custGeom>
                <a:avLst/>
                <a:gdLst>
                  <a:gd name="connsiteX0" fmla="*/ 16592 w 71468"/>
                  <a:gd name="connsiteY0" fmla="*/ 0 h 84521"/>
                  <a:gd name="connsiteX1" fmla="*/ 3892 w 71468"/>
                  <a:gd name="connsiteY1" fmla="*/ 63500 h 84521"/>
                  <a:gd name="connsiteX2" fmla="*/ 22942 w 71468"/>
                  <a:gd name="connsiteY2" fmla="*/ 76200 h 84521"/>
                  <a:gd name="connsiteX3" fmla="*/ 29292 w 71468"/>
                  <a:gd name="connsiteY3" fmla="*/ 57150 h 84521"/>
                  <a:gd name="connsiteX4" fmla="*/ 61042 w 71468"/>
                  <a:gd name="connsiteY4" fmla="*/ 50800 h 845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468" h="84521">
                    <a:moveTo>
                      <a:pt x="16592" y="0"/>
                    </a:moveTo>
                    <a:cubicBezTo>
                      <a:pt x="10512" y="18239"/>
                      <a:pt x="0" y="45988"/>
                      <a:pt x="3892" y="63500"/>
                    </a:cubicBezTo>
                    <a:cubicBezTo>
                      <a:pt x="5548" y="70950"/>
                      <a:pt x="16592" y="71967"/>
                      <a:pt x="22942" y="76200"/>
                    </a:cubicBezTo>
                    <a:cubicBezTo>
                      <a:pt x="25059" y="69850"/>
                      <a:pt x="23077" y="59636"/>
                      <a:pt x="29292" y="57150"/>
                    </a:cubicBezTo>
                    <a:cubicBezTo>
                      <a:pt x="71468" y="40280"/>
                      <a:pt x="44181" y="84521"/>
                      <a:pt x="61042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7" name="Freeform 230"/>
              <p:cNvSpPr/>
              <p:nvPr/>
            </p:nvSpPr>
            <p:spPr>
              <a:xfrm>
                <a:off x="14740657" y="22765143"/>
                <a:ext cx="61028" cy="91571"/>
              </a:xfrm>
              <a:custGeom>
                <a:avLst/>
                <a:gdLst>
                  <a:gd name="connsiteX0" fmla="*/ 0 w 57150"/>
                  <a:gd name="connsiteY0" fmla="*/ 0 h 89852"/>
                  <a:gd name="connsiteX1" fmla="*/ 19050 w 57150"/>
                  <a:gd name="connsiteY1" fmla="*/ 12700 h 89852"/>
                  <a:gd name="connsiteX2" fmla="*/ 38100 w 57150"/>
                  <a:gd name="connsiteY2" fmla="*/ 19050 h 89852"/>
                  <a:gd name="connsiteX3" fmla="*/ 25400 w 57150"/>
                  <a:gd name="connsiteY3" fmla="*/ 38100 h 89852"/>
                  <a:gd name="connsiteX4" fmla="*/ 57150 w 57150"/>
                  <a:gd name="connsiteY4" fmla="*/ 63500 h 89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150" h="89852">
                    <a:moveTo>
                      <a:pt x="0" y="0"/>
                    </a:moveTo>
                    <a:cubicBezTo>
                      <a:pt x="6350" y="4233"/>
                      <a:pt x="12224" y="9287"/>
                      <a:pt x="19050" y="12700"/>
                    </a:cubicBezTo>
                    <a:cubicBezTo>
                      <a:pt x="25037" y="15693"/>
                      <a:pt x="36477" y="12556"/>
                      <a:pt x="38100" y="19050"/>
                    </a:cubicBezTo>
                    <a:cubicBezTo>
                      <a:pt x="39951" y="26454"/>
                      <a:pt x="29633" y="31750"/>
                      <a:pt x="25400" y="38100"/>
                    </a:cubicBezTo>
                    <a:cubicBezTo>
                      <a:pt x="53425" y="80138"/>
                      <a:pt x="43974" y="89852"/>
                      <a:pt x="57150" y="635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8" name="Freeform 231"/>
              <p:cNvSpPr/>
              <p:nvPr/>
            </p:nvSpPr>
            <p:spPr>
              <a:xfrm>
                <a:off x="14761000" y="22693926"/>
                <a:ext cx="61028" cy="40697"/>
              </a:xfrm>
              <a:custGeom>
                <a:avLst/>
                <a:gdLst>
                  <a:gd name="connsiteX0" fmla="*/ 0 w 63500"/>
                  <a:gd name="connsiteY0" fmla="*/ 1761 h 39861"/>
                  <a:gd name="connsiteX1" fmla="*/ 12700 w 63500"/>
                  <a:gd name="connsiteY1" fmla="*/ 33511 h 39861"/>
                  <a:gd name="connsiteX2" fmla="*/ 19050 w 63500"/>
                  <a:gd name="connsiteY2" fmla="*/ 14461 h 39861"/>
                  <a:gd name="connsiteX3" fmla="*/ 38100 w 63500"/>
                  <a:gd name="connsiteY3" fmla="*/ 39861 h 39861"/>
                  <a:gd name="connsiteX4" fmla="*/ 50800 w 63500"/>
                  <a:gd name="connsiteY4" fmla="*/ 20811 h 39861"/>
                  <a:gd name="connsiteX5" fmla="*/ 57150 w 63500"/>
                  <a:gd name="connsiteY5" fmla="*/ 1761 h 39861"/>
                  <a:gd name="connsiteX6" fmla="*/ 63500 w 63500"/>
                  <a:gd name="connsiteY6" fmla="*/ 1761 h 398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3500" h="39861">
                    <a:moveTo>
                      <a:pt x="0" y="1761"/>
                    </a:moveTo>
                    <a:cubicBezTo>
                      <a:pt x="4233" y="12344"/>
                      <a:pt x="3216" y="27188"/>
                      <a:pt x="12700" y="33511"/>
                    </a:cubicBezTo>
                    <a:cubicBezTo>
                      <a:pt x="18269" y="37224"/>
                      <a:pt x="12556" y="12838"/>
                      <a:pt x="19050" y="14461"/>
                    </a:cubicBezTo>
                    <a:cubicBezTo>
                      <a:pt x="29317" y="17028"/>
                      <a:pt x="31750" y="31394"/>
                      <a:pt x="38100" y="39861"/>
                    </a:cubicBezTo>
                    <a:cubicBezTo>
                      <a:pt x="42333" y="33511"/>
                      <a:pt x="47387" y="27637"/>
                      <a:pt x="50800" y="20811"/>
                    </a:cubicBezTo>
                    <a:cubicBezTo>
                      <a:pt x="53793" y="14824"/>
                      <a:pt x="53437" y="7330"/>
                      <a:pt x="57150" y="1761"/>
                    </a:cubicBezTo>
                    <a:cubicBezTo>
                      <a:pt x="58324" y="0"/>
                      <a:pt x="61383" y="1761"/>
                      <a:pt x="63500" y="176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9" name="Freeform 232"/>
              <p:cNvSpPr/>
              <p:nvPr/>
            </p:nvSpPr>
            <p:spPr>
              <a:xfrm>
                <a:off x="14710140" y="22551488"/>
                <a:ext cx="71203" cy="81394"/>
              </a:xfrm>
              <a:custGeom>
                <a:avLst/>
                <a:gdLst>
                  <a:gd name="connsiteX0" fmla="*/ 3515 w 73365"/>
                  <a:gd name="connsiteY0" fmla="*/ 31750 h 76964"/>
                  <a:gd name="connsiteX1" fmla="*/ 16215 w 73365"/>
                  <a:gd name="connsiteY1" fmla="*/ 6350 h 76964"/>
                  <a:gd name="connsiteX2" fmla="*/ 35265 w 73365"/>
                  <a:gd name="connsiteY2" fmla="*/ 12700 h 76964"/>
                  <a:gd name="connsiteX3" fmla="*/ 60665 w 73365"/>
                  <a:gd name="connsiteY3" fmla="*/ 19050 h 76964"/>
                  <a:gd name="connsiteX4" fmla="*/ 73365 w 73365"/>
                  <a:gd name="connsiteY4" fmla="*/ 0 h 76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365" h="76964">
                    <a:moveTo>
                      <a:pt x="3515" y="31750"/>
                    </a:moveTo>
                    <a:cubicBezTo>
                      <a:pt x="18586" y="76964"/>
                      <a:pt x="0" y="30672"/>
                      <a:pt x="16215" y="6350"/>
                    </a:cubicBezTo>
                    <a:cubicBezTo>
                      <a:pt x="19928" y="781"/>
                      <a:pt x="28829" y="10861"/>
                      <a:pt x="35265" y="12700"/>
                    </a:cubicBezTo>
                    <a:cubicBezTo>
                      <a:pt x="43656" y="15098"/>
                      <a:pt x="52198" y="16933"/>
                      <a:pt x="60665" y="19050"/>
                    </a:cubicBezTo>
                    <a:lnTo>
                      <a:pt x="73365" y="0"/>
                    </a:ln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0" name="Freeform 233"/>
              <p:cNvSpPr/>
              <p:nvPr/>
            </p:nvSpPr>
            <p:spPr>
              <a:xfrm>
                <a:off x="14262599" y="22592184"/>
                <a:ext cx="91546" cy="81394"/>
              </a:xfrm>
              <a:custGeom>
                <a:avLst/>
                <a:gdLst>
                  <a:gd name="connsiteX0" fmla="*/ 89452 w 89452"/>
                  <a:gd name="connsiteY0" fmla="*/ 45701 h 73177"/>
                  <a:gd name="connsiteX1" fmla="*/ 13252 w 89452"/>
                  <a:gd name="connsiteY1" fmla="*/ 1251 h 73177"/>
                  <a:gd name="connsiteX2" fmla="*/ 25952 w 89452"/>
                  <a:gd name="connsiteY2" fmla="*/ 39351 h 73177"/>
                  <a:gd name="connsiteX3" fmla="*/ 38652 w 89452"/>
                  <a:gd name="connsiteY3" fmla="*/ 71101 h 73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452" h="73177">
                    <a:moveTo>
                      <a:pt x="89452" y="45701"/>
                    </a:moveTo>
                    <a:cubicBezTo>
                      <a:pt x="71552" y="33768"/>
                      <a:pt x="22012" y="0"/>
                      <a:pt x="13252" y="1251"/>
                    </a:cubicBezTo>
                    <a:cubicBezTo>
                      <a:pt x="0" y="3144"/>
                      <a:pt x="21719" y="26651"/>
                      <a:pt x="25952" y="39351"/>
                    </a:cubicBezTo>
                    <a:cubicBezTo>
                      <a:pt x="37227" y="73177"/>
                      <a:pt x="20625" y="71101"/>
                      <a:pt x="38652" y="7110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1" name="Freeform 234"/>
              <p:cNvSpPr/>
              <p:nvPr/>
            </p:nvSpPr>
            <p:spPr>
              <a:xfrm>
                <a:off x="14282942" y="22673578"/>
                <a:ext cx="81371" cy="50868"/>
              </a:xfrm>
              <a:custGeom>
                <a:avLst/>
                <a:gdLst>
                  <a:gd name="connsiteX0" fmla="*/ 68784 w 78861"/>
                  <a:gd name="connsiteY0" fmla="*/ 30876 h 49926"/>
                  <a:gd name="connsiteX1" fmla="*/ 24334 w 78861"/>
                  <a:gd name="connsiteY1" fmla="*/ 24526 h 49926"/>
                  <a:gd name="connsiteX2" fmla="*/ 24334 w 78861"/>
                  <a:gd name="connsiteY2" fmla="*/ 18176 h 49926"/>
                  <a:gd name="connsiteX3" fmla="*/ 5284 w 78861"/>
                  <a:gd name="connsiteY3" fmla="*/ 49926 h 49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861" h="49926">
                    <a:moveTo>
                      <a:pt x="68784" y="30876"/>
                    </a:moveTo>
                    <a:cubicBezTo>
                      <a:pt x="53967" y="28759"/>
                      <a:pt x="36308" y="33506"/>
                      <a:pt x="24334" y="24526"/>
                    </a:cubicBezTo>
                    <a:cubicBezTo>
                      <a:pt x="16759" y="18845"/>
                      <a:pt x="78861" y="0"/>
                      <a:pt x="24334" y="18176"/>
                    </a:cubicBezTo>
                    <a:cubicBezTo>
                      <a:pt x="0" y="34398"/>
                      <a:pt x="5284" y="23244"/>
                      <a:pt x="5284" y="4992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2" name="Freeform 235"/>
              <p:cNvSpPr/>
              <p:nvPr/>
            </p:nvSpPr>
            <p:spPr>
              <a:xfrm>
                <a:off x="14282942" y="22734623"/>
                <a:ext cx="71203" cy="61045"/>
              </a:xfrm>
              <a:custGeom>
                <a:avLst/>
                <a:gdLst>
                  <a:gd name="connsiteX0" fmla="*/ 69850 w 69850"/>
                  <a:gd name="connsiteY0" fmla="*/ 25400 h 58432"/>
                  <a:gd name="connsiteX1" fmla="*/ 63500 w 69850"/>
                  <a:gd name="connsiteY1" fmla="*/ 44450 h 58432"/>
                  <a:gd name="connsiteX2" fmla="*/ 19050 w 69850"/>
                  <a:gd name="connsiteY2" fmla="*/ 0 h 58432"/>
                  <a:gd name="connsiteX3" fmla="*/ 0 w 69850"/>
                  <a:gd name="connsiteY3" fmla="*/ 44450 h 58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58432">
                    <a:moveTo>
                      <a:pt x="69850" y="25400"/>
                    </a:moveTo>
                    <a:cubicBezTo>
                      <a:pt x="67733" y="31750"/>
                      <a:pt x="69487" y="47443"/>
                      <a:pt x="63500" y="44450"/>
                    </a:cubicBezTo>
                    <a:cubicBezTo>
                      <a:pt x="44758" y="35079"/>
                      <a:pt x="19050" y="0"/>
                      <a:pt x="19050" y="0"/>
                    </a:cubicBezTo>
                    <a:cubicBezTo>
                      <a:pt x="12113" y="55496"/>
                      <a:pt x="27964" y="58432"/>
                      <a:pt x="0" y="444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3" name="Freeform 236"/>
              <p:cNvSpPr/>
              <p:nvPr/>
            </p:nvSpPr>
            <p:spPr>
              <a:xfrm>
                <a:off x="14293116" y="22836365"/>
                <a:ext cx="111882" cy="81394"/>
              </a:xfrm>
              <a:custGeom>
                <a:avLst/>
                <a:gdLst>
                  <a:gd name="connsiteX0" fmla="*/ 114300 w 114300"/>
                  <a:gd name="connsiteY0" fmla="*/ 0 h 82550"/>
                  <a:gd name="connsiteX1" fmla="*/ 76200 w 114300"/>
                  <a:gd name="connsiteY1" fmla="*/ 44450 h 82550"/>
                  <a:gd name="connsiteX2" fmla="*/ 44450 w 114300"/>
                  <a:gd name="connsiteY2" fmla="*/ 50800 h 82550"/>
                  <a:gd name="connsiteX3" fmla="*/ 19050 w 114300"/>
                  <a:gd name="connsiteY3" fmla="*/ 76200 h 82550"/>
                  <a:gd name="connsiteX4" fmla="*/ 0 w 114300"/>
                  <a:gd name="connsiteY4" fmla="*/ 82550 h 82550"/>
                  <a:gd name="connsiteX5" fmla="*/ 19050 w 114300"/>
                  <a:gd name="connsiteY5" fmla="*/ 69850 h 82550"/>
                  <a:gd name="connsiteX6" fmla="*/ 38100 w 114300"/>
                  <a:gd name="connsiteY6" fmla="*/ 63500 h 82550"/>
                  <a:gd name="connsiteX7" fmla="*/ 44450 w 114300"/>
                  <a:gd name="connsiteY7" fmla="*/ 38100 h 82550"/>
                  <a:gd name="connsiteX8" fmla="*/ 44450 w 114300"/>
                  <a:gd name="connsiteY8" fmla="*/ 635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" h="82550">
                    <a:moveTo>
                      <a:pt x="114300" y="0"/>
                    </a:moveTo>
                    <a:cubicBezTo>
                      <a:pt x="56674" y="28813"/>
                      <a:pt x="52998" y="9648"/>
                      <a:pt x="76200" y="44450"/>
                    </a:cubicBezTo>
                    <a:cubicBezTo>
                      <a:pt x="65617" y="46567"/>
                      <a:pt x="53885" y="45558"/>
                      <a:pt x="44450" y="50800"/>
                    </a:cubicBezTo>
                    <a:cubicBezTo>
                      <a:pt x="33983" y="56615"/>
                      <a:pt x="28793" y="69240"/>
                      <a:pt x="19050" y="76200"/>
                    </a:cubicBezTo>
                    <a:cubicBezTo>
                      <a:pt x="13603" y="80091"/>
                      <a:pt x="6350" y="80433"/>
                      <a:pt x="0" y="82550"/>
                    </a:cubicBezTo>
                    <a:cubicBezTo>
                      <a:pt x="6350" y="78317"/>
                      <a:pt x="12224" y="73263"/>
                      <a:pt x="19050" y="69850"/>
                    </a:cubicBezTo>
                    <a:cubicBezTo>
                      <a:pt x="25037" y="66857"/>
                      <a:pt x="33919" y="68727"/>
                      <a:pt x="38100" y="63500"/>
                    </a:cubicBezTo>
                    <a:cubicBezTo>
                      <a:pt x="43552" y="56685"/>
                      <a:pt x="42333" y="46567"/>
                      <a:pt x="44450" y="38100"/>
                    </a:cubicBezTo>
                    <a:cubicBezTo>
                      <a:pt x="36603" y="14560"/>
                      <a:pt x="35107" y="25037"/>
                      <a:pt x="44450" y="63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4" name="Freeform 237"/>
              <p:cNvSpPr/>
              <p:nvPr/>
            </p:nvSpPr>
            <p:spPr>
              <a:xfrm>
                <a:off x="14394830" y="22866885"/>
                <a:ext cx="40686" cy="71223"/>
              </a:xfrm>
              <a:custGeom>
                <a:avLst/>
                <a:gdLst>
                  <a:gd name="connsiteX0" fmla="*/ 50437 w 50437"/>
                  <a:gd name="connsiteY0" fmla="*/ 0 h 67990"/>
                  <a:gd name="connsiteX1" fmla="*/ 31387 w 50437"/>
                  <a:gd name="connsiteY1" fmla="*/ 19050 h 67990"/>
                  <a:gd name="connsiteX2" fmla="*/ 44087 w 50437"/>
                  <a:gd name="connsiteY2" fmla="*/ 38100 h 67990"/>
                  <a:gd name="connsiteX3" fmla="*/ 12337 w 50437"/>
                  <a:gd name="connsiteY3" fmla="*/ 44450 h 67990"/>
                  <a:gd name="connsiteX4" fmla="*/ 18687 w 50437"/>
                  <a:gd name="connsiteY4" fmla="*/ 57150 h 67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437" h="67990">
                    <a:moveTo>
                      <a:pt x="50437" y="0"/>
                    </a:moveTo>
                    <a:cubicBezTo>
                      <a:pt x="44087" y="6350"/>
                      <a:pt x="32863" y="10192"/>
                      <a:pt x="31387" y="19050"/>
                    </a:cubicBezTo>
                    <a:cubicBezTo>
                      <a:pt x="30132" y="26578"/>
                      <a:pt x="48666" y="31995"/>
                      <a:pt x="44087" y="38100"/>
                    </a:cubicBezTo>
                    <a:cubicBezTo>
                      <a:pt x="37611" y="46734"/>
                      <a:pt x="22920" y="42333"/>
                      <a:pt x="12337" y="44450"/>
                    </a:cubicBezTo>
                    <a:cubicBezTo>
                      <a:pt x="4490" y="67990"/>
                      <a:pt x="0" y="66493"/>
                      <a:pt x="18687" y="571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5" name="Freeform 238"/>
              <p:cNvSpPr/>
              <p:nvPr/>
            </p:nvSpPr>
            <p:spPr>
              <a:xfrm>
                <a:off x="14506712" y="22897411"/>
                <a:ext cx="30517" cy="50868"/>
              </a:xfrm>
              <a:custGeom>
                <a:avLst/>
                <a:gdLst>
                  <a:gd name="connsiteX0" fmla="*/ 0 w 38100"/>
                  <a:gd name="connsiteY0" fmla="*/ 0 h 50800"/>
                  <a:gd name="connsiteX1" fmla="*/ 38100 w 38100"/>
                  <a:gd name="connsiteY1" fmla="*/ 19050 h 50800"/>
                  <a:gd name="connsiteX2" fmla="*/ 19050 w 38100"/>
                  <a:gd name="connsiteY2" fmla="*/ 25400 h 50800"/>
                  <a:gd name="connsiteX3" fmla="*/ 19050 w 38100"/>
                  <a:gd name="connsiteY3" fmla="*/ 50800 h 50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50800">
                    <a:moveTo>
                      <a:pt x="0" y="0"/>
                    </a:moveTo>
                    <a:cubicBezTo>
                      <a:pt x="4698" y="1566"/>
                      <a:pt x="38100" y="10844"/>
                      <a:pt x="38100" y="19050"/>
                    </a:cubicBezTo>
                    <a:cubicBezTo>
                      <a:pt x="38100" y="25743"/>
                      <a:pt x="25400" y="23283"/>
                      <a:pt x="19050" y="25400"/>
                    </a:cubicBezTo>
                    <a:cubicBezTo>
                      <a:pt x="11753" y="47290"/>
                      <a:pt x="7967" y="39717"/>
                      <a:pt x="19050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6" name="Freeform 239"/>
              <p:cNvSpPr/>
              <p:nvPr/>
            </p:nvSpPr>
            <p:spPr>
              <a:xfrm>
                <a:off x="14598258" y="22897411"/>
                <a:ext cx="71197" cy="81394"/>
              </a:xfrm>
              <a:custGeom>
                <a:avLst/>
                <a:gdLst>
                  <a:gd name="connsiteX0" fmla="*/ 0 w 76200"/>
                  <a:gd name="connsiteY0" fmla="*/ 0 h 82550"/>
                  <a:gd name="connsiteX1" fmla="*/ 6350 w 76200"/>
                  <a:gd name="connsiteY1" fmla="*/ 57150 h 82550"/>
                  <a:gd name="connsiteX2" fmla="*/ 57150 w 76200"/>
                  <a:gd name="connsiteY2" fmla="*/ 82550 h 82550"/>
                  <a:gd name="connsiteX3" fmla="*/ 76200 w 76200"/>
                  <a:gd name="connsiteY3" fmla="*/ 7620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200" h="82550">
                    <a:moveTo>
                      <a:pt x="0" y="0"/>
                    </a:moveTo>
                    <a:cubicBezTo>
                      <a:pt x="14817" y="44450"/>
                      <a:pt x="16933" y="25400"/>
                      <a:pt x="6350" y="57150"/>
                    </a:cubicBezTo>
                    <a:cubicBezTo>
                      <a:pt x="26283" y="77083"/>
                      <a:pt x="24705" y="82550"/>
                      <a:pt x="57150" y="82550"/>
                    </a:cubicBezTo>
                    <a:cubicBezTo>
                      <a:pt x="63843" y="82550"/>
                      <a:pt x="76200" y="76200"/>
                      <a:pt x="76200" y="762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7" name="Freeform 240"/>
              <p:cNvSpPr/>
              <p:nvPr/>
            </p:nvSpPr>
            <p:spPr>
              <a:xfrm>
                <a:off x="14496544" y="22439568"/>
                <a:ext cx="30511" cy="71223"/>
              </a:xfrm>
              <a:custGeom>
                <a:avLst/>
                <a:gdLst>
                  <a:gd name="connsiteX0" fmla="*/ 7450 w 26500"/>
                  <a:gd name="connsiteY0" fmla="*/ 65393 h 65393"/>
                  <a:gd name="connsiteX1" fmla="*/ 1100 w 26500"/>
                  <a:gd name="connsiteY1" fmla="*/ 46343 h 65393"/>
                  <a:gd name="connsiteX2" fmla="*/ 13800 w 26500"/>
                  <a:gd name="connsiteY2" fmla="*/ 27293 h 65393"/>
                  <a:gd name="connsiteX3" fmla="*/ 20150 w 26500"/>
                  <a:gd name="connsiteY3" fmla="*/ 1893 h 65393"/>
                  <a:gd name="connsiteX4" fmla="*/ 26500 w 26500"/>
                  <a:gd name="connsiteY4" fmla="*/ 1893 h 65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500" h="65393">
                    <a:moveTo>
                      <a:pt x="7450" y="65393"/>
                    </a:moveTo>
                    <a:cubicBezTo>
                      <a:pt x="5333" y="59043"/>
                      <a:pt x="0" y="52945"/>
                      <a:pt x="1100" y="46343"/>
                    </a:cubicBezTo>
                    <a:cubicBezTo>
                      <a:pt x="2355" y="38815"/>
                      <a:pt x="10794" y="34308"/>
                      <a:pt x="13800" y="27293"/>
                    </a:cubicBezTo>
                    <a:cubicBezTo>
                      <a:pt x="17238" y="19271"/>
                      <a:pt x="16247" y="9699"/>
                      <a:pt x="20150" y="1893"/>
                    </a:cubicBezTo>
                    <a:cubicBezTo>
                      <a:pt x="21097" y="0"/>
                      <a:pt x="24383" y="1893"/>
                      <a:pt x="26500" y="1893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8" name="Freeform 241"/>
              <p:cNvSpPr/>
              <p:nvPr/>
            </p:nvSpPr>
            <p:spPr>
              <a:xfrm>
                <a:off x="14598258" y="22429397"/>
                <a:ext cx="91539" cy="81394"/>
              </a:xfrm>
              <a:custGeom>
                <a:avLst/>
                <a:gdLst>
                  <a:gd name="connsiteX0" fmla="*/ 26649 w 82145"/>
                  <a:gd name="connsiteY0" fmla="*/ 76200 h 76200"/>
                  <a:gd name="connsiteX1" fmla="*/ 32999 w 82145"/>
                  <a:gd name="connsiteY1" fmla="*/ 57150 h 76200"/>
                  <a:gd name="connsiteX2" fmla="*/ 64749 w 82145"/>
                  <a:gd name="connsiteY2" fmla="*/ 44450 h 76200"/>
                  <a:gd name="connsiteX3" fmla="*/ 77449 w 82145"/>
                  <a:gd name="connsiteY3" fmla="*/ 0 h 76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145" h="76200">
                    <a:moveTo>
                      <a:pt x="26649" y="76200"/>
                    </a:moveTo>
                    <a:cubicBezTo>
                      <a:pt x="28766" y="69850"/>
                      <a:pt x="32999" y="63843"/>
                      <a:pt x="32999" y="57150"/>
                    </a:cubicBezTo>
                    <a:cubicBezTo>
                      <a:pt x="32999" y="27622"/>
                      <a:pt x="0" y="33659"/>
                      <a:pt x="64749" y="44450"/>
                    </a:cubicBezTo>
                    <a:cubicBezTo>
                      <a:pt x="82145" y="18355"/>
                      <a:pt x="77449" y="33032"/>
                      <a:pt x="77449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20536" name="Group 2041"/>
            <p:cNvGrpSpPr>
              <a:grpSpLocks/>
            </p:cNvGrpSpPr>
            <p:nvPr/>
          </p:nvGrpSpPr>
          <p:grpSpPr bwMode="auto">
            <a:xfrm>
              <a:off x="5100307" y="2364512"/>
              <a:ext cx="104468" cy="105526"/>
              <a:chOff x="14261548" y="22402800"/>
              <a:chExt cx="572052" cy="577850"/>
            </a:xfrm>
          </p:grpSpPr>
          <p:pic>
            <p:nvPicPr>
              <p:cNvPr id="219" name="Picture 2455" descr="C:\Documents and Settings\Chelsea\My Documents\research\Winter 2008\gordon conference\Au NP.JPG"/>
              <p:cNvPicPr>
                <a:picLocks noChangeAspect="1" noChangeArrowheads="1"/>
              </p:cNvPicPr>
              <p:nvPr/>
            </p:nvPicPr>
            <p:blipFill>
              <a:blip r:embed="rId5" cstate="screen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prstClr val="black"/>
                  <a:srgbClr val="D9C3A5">
                    <a:tint val="50000"/>
                    <a:satMod val="180000"/>
                  </a:srgb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25600" y="22479000"/>
                <a:ext cx="457200" cy="460040"/>
              </a:xfrm>
              <a:prstGeom prst="rect">
                <a:avLst/>
              </a:prstGeom>
              <a:noFill/>
              <a:scene3d>
                <a:camera prst="orthographicFront"/>
                <a:lightRig rig="contrasting" dir="t"/>
              </a:scene3d>
              <a:sp3d prstMaterial="powder">
                <a:extrusionClr>
                  <a:srgbClr val="FFC000"/>
                </a:extrusionClr>
                <a:contourClr>
                  <a:schemeClr val="bg1"/>
                </a:contourClr>
              </a:sp3d>
            </p:spPr>
          </p:pic>
          <p:sp>
            <p:nvSpPr>
              <p:cNvPr id="220" name="Freeform 203"/>
              <p:cNvSpPr/>
              <p:nvPr/>
            </p:nvSpPr>
            <p:spPr>
              <a:xfrm>
                <a:off x="14675208" y="22483553"/>
                <a:ext cx="111889" cy="50868"/>
              </a:xfrm>
              <a:custGeom>
                <a:avLst/>
                <a:gdLst>
                  <a:gd name="connsiteX0" fmla="*/ 0 w 38100"/>
                  <a:gd name="connsiteY0" fmla="*/ 44450 h 44450"/>
                  <a:gd name="connsiteX1" fmla="*/ 19050 w 38100"/>
                  <a:gd name="connsiteY1" fmla="*/ 31750 h 44450"/>
                  <a:gd name="connsiteX2" fmla="*/ 38100 w 38100"/>
                  <a:gd name="connsiteY2" fmla="*/ 0 h 44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" h="44450">
                    <a:moveTo>
                      <a:pt x="0" y="44450"/>
                    </a:moveTo>
                    <a:cubicBezTo>
                      <a:pt x="6350" y="40217"/>
                      <a:pt x="13654" y="37146"/>
                      <a:pt x="19050" y="31750"/>
                    </a:cubicBezTo>
                    <a:cubicBezTo>
                      <a:pt x="26713" y="24087"/>
                      <a:pt x="33089" y="10022"/>
                      <a:pt x="3810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1" name="Freeform 204"/>
              <p:cNvSpPr/>
              <p:nvPr/>
            </p:nvSpPr>
            <p:spPr>
              <a:xfrm>
                <a:off x="14553151" y="22402159"/>
                <a:ext cx="81371" cy="101742"/>
              </a:xfrm>
              <a:custGeom>
                <a:avLst/>
                <a:gdLst>
                  <a:gd name="connsiteX0" fmla="*/ 10160 w 22860"/>
                  <a:gd name="connsiteY0" fmla="*/ 57150 h 57150"/>
                  <a:gd name="connsiteX1" fmla="*/ 10160 w 22860"/>
                  <a:gd name="connsiteY1" fmla="*/ 19050 h 57150"/>
                  <a:gd name="connsiteX2" fmla="*/ 22860 w 22860"/>
                  <a:gd name="connsiteY2" fmla="*/ 0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" h="57150">
                    <a:moveTo>
                      <a:pt x="10160" y="57150"/>
                    </a:moveTo>
                    <a:cubicBezTo>
                      <a:pt x="3387" y="36830"/>
                      <a:pt x="0" y="39370"/>
                      <a:pt x="10160" y="19050"/>
                    </a:cubicBezTo>
                    <a:cubicBezTo>
                      <a:pt x="13573" y="12224"/>
                      <a:pt x="22860" y="0"/>
                      <a:pt x="2286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2" name="Freeform 205"/>
              <p:cNvSpPr/>
              <p:nvPr/>
            </p:nvSpPr>
            <p:spPr>
              <a:xfrm>
                <a:off x="14329381" y="22544598"/>
                <a:ext cx="71203" cy="30519"/>
              </a:xfrm>
              <a:custGeom>
                <a:avLst/>
                <a:gdLst>
                  <a:gd name="connsiteX0" fmla="*/ 69850 w 69850"/>
                  <a:gd name="connsiteY0" fmla="*/ 18332 h 24682"/>
                  <a:gd name="connsiteX1" fmla="*/ 50800 w 69850"/>
                  <a:gd name="connsiteY1" fmla="*/ 5632 h 24682"/>
                  <a:gd name="connsiteX2" fmla="*/ 12700 w 69850"/>
                  <a:gd name="connsiteY2" fmla="*/ 24682 h 24682"/>
                  <a:gd name="connsiteX3" fmla="*/ 0 w 69850"/>
                  <a:gd name="connsiteY3" fmla="*/ 11982 h 24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24682">
                    <a:moveTo>
                      <a:pt x="69850" y="18332"/>
                    </a:moveTo>
                    <a:cubicBezTo>
                      <a:pt x="63500" y="14099"/>
                      <a:pt x="58328" y="6887"/>
                      <a:pt x="50800" y="5632"/>
                    </a:cubicBezTo>
                    <a:cubicBezTo>
                      <a:pt x="17010" y="0"/>
                      <a:pt x="45871" y="24682"/>
                      <a:pt x="12700" y="24682"/>
                    </a:cubicBezTo>
                    <a:cubicBezTo>
                      <a:pt x="6713" y="24682"/>
                      <a:pt x="4233" y="16215"/>
                      <a:pt x="0" y="11982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3" name="Freeform 206"/>
              <p:cNvSpPr/>
              <p:nvPr/>
            </p:nvSpPr>
            <p:spPr>
              <a:xfrm>
                <a:off x="14410752" y="22453027"/>
                <a:ext cx="61028" cy="71223"/>
              </a:xfrm>
              <a:custGeom>
                <a:avLst/>
                <a:gdLst>
                  <a:gd name="connsiteX0" fmla="*/ 63500 w 63500"/>
                  <a:gd name="connsiteY0" fmla="*/ 71926 h 71926"/>
                  <a:gd name="connsiteX1" fmla="*/ 25400 w 63500"/>
                  <a:gd name="connsiteY1" fmla="*/ 52876 h 71926"/>
                  <a:gd name="connsiteX2" fmla="*/ 12700 w 63500"/>
                  <a:gd name="connsiteY2" fmla="*/ 33826 h 71926"/>
                  <a:gd name="connsiteX3" fmla="*/ 0 w 63500"/>
                  <a:gd name="connsiteY3" fmla="*/ 2076 h 71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500" h="71926">
                    <a:moveTo>
                      <a:pt x="63500" y="71926"/>
                    </a:moveTo>
                    <a:cubicBezTo>
                      <a:pt x="48006" y="66761"/>
                      <a:pt x="37710" y="65186"/>
                      <a:pt x="25400" y="52876"/>
                    </a:cubicBezTo>
                    <a:cubicBezTo>
                      <a:pt x="20004" y="47480"/>
                      <a:pt x="16933" y="40176"/>
                      <a:pt x="12700" y="33826"/>
                    </a:cubicBezTo>
                    <a:cubicBezTo>
                      <a:pt x="5935" y="0"/>
                      <a:pt x="17143" y="2076"/>
                      <a:pt x="0" y="207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4" name="Freeform 207"/>
              <p:cNvSpPr/>
              <p:nvPr/>
            </p:nvSpPr>
            <p:spPr>
              <a:xfrm>
                <a:off x="14746411" y="22615814"/>
                <a:ext cx="91539" cy="30526"/>
              </a:xfrm>
              <a:custGeom>
                <a:avLst/>
                <a:gdLst>
                  <a:gd name="connsiteX0" fmla="*/ 0 w 88900"/>
                  <a:gd name="connsiteY0" fmla="*/ 38769 h 38769"/>
                  <a:gd name="connsiteX1" fmla="*/ 25400 w 88900"/>
                  <a:gd name="connsiteY1" fmla="*/ 26069 h 38769"/>
                  <a:gd name="connsiteX2" fmla="*/ 44450 w 88900"/>
                  <a:gd name="connsiteY2" fmla="*/ 13369 h 38769"/>
                  <a:gd name="connsiteX3" fmla="*/ 88900 w 88900"/>
                  <a:gd name="connsiteY3" fmla="*/ 669 h 387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900" h="38769">
                    <a:moveTo>
                      <a:pt x="0" y="38769"/>
                    </a:moveTo>
                    <a:cubicBezTo>
                      <a:pt x="8467" y="34536"/>
                      <a:pt x="17181" y="30765"/>
                      <a:pt x="25400" y="26069"/>
                    </a:cubicBezTo>
                    <a:cubicBezTo>
                      <a:pt x="32026" y="22283"/>
                      <a:pt x="37476" y="16469"/>
                      <a:pt x="44450" y="13369"/>
                    </a:cubicBezTo>
                    <a:cubicBezTo>
                      <a:pt x="74531" y="0"/>
                      <a:pt x="70748" y="669"/>
                      <a:pt x="88900" y="669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5" name="Freeform 208"/>
              <p:cNvSpPr/>
              <p:nvPr/>
            </p:nvSpPr>
            <p:spPr>
              <a:xfrm>
                <a:off x="14665040" y="22849824"/>
                <a:ext cx="40686" cy="101742"/>
              </a:xfrm>
              <a:custGeom>
                <a:avLst/>
                <a:gdLst>
                  <a:gd name="connsiteX0" fmla="*/ 13536 w 45286"/>
                  <a:gd name="connsiteY0" fmla="*/ 0 h 97875"/>
                  <a:gd name="connsiteX1" fmla="*/ 19886 w 45286"/>
                  <a:gd name="connsiteY1" fmla="*/ 50800 h 97875"/>
                  <a:gd name="connsiteX2" fmla="*/ 38936 w 45286"/>
                  <a:gd name="connsiteY2" fmla="*/ 57150 h 97875"/>
                  <a:gd name="connsiteX3" fmla="*/ 32586 w 45286"/>
                  <a:gd name="connsiteY3" fmla="*/ 95250 h 97875"/>
                  <a:gd name="connsiteX4" fmla="*/ 45286 w 45286"/>
                  <a:gd name="connsiteY4" fmla="*/ 88900 h 97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286" h="97875">
                    <a:moveTo>
                      <a:pt x="13536" y="0"/>
                    </a:moveTo>
                    <a:cubicBezTo>
                      <a:pt x="6342" y="21583"/>
                      <a:pt x="0" y="26936"/>
                      <a:pt x="19886" y="50800"/>
                    </a:cubicBezTo>
                    <a:cubicBezTo>
                      <a:pt x="24171" y="55942"/>
                      <a:pt x="32586" y="55033"/>
                      <a:pt x="38936" y="57150"/>
                    </a:cubicBezTo>
                    <a:cubicBezTo>
                      <a:pt x="33284" y="65629"/>
                      <a:pt x="14385" y="83116"/>
                      <a:pt x="32586" y="95250"/>
                    </a:cubicBezTo>
                    <a:cubicBezTo>
                      <a:pt x="36524" y="97875"/>
                      <a:pt x="41053" y="91017"/>
                      <a:pt x="45286" y="889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6" name="Freeform 209"/>
              <p:cNvSpPr/>
              <p:nvPr/>
            </p:nvSpPr>
            <p:spPr>
              <a:xfrm>
                <a:off x="14715894" y="22798950"/>
                <a:ext cx="71203" cy="91571"/>
              </a:xfrm>
              <a:custGeom>
                <a:avLst/>
                <a:gdLst>
                  <a:gd name="connsiteX0" fmla="*/ 16592 w 71468"/>
                  <a:gd name="connsiteY0" fmla="*/ 0 h 84521"/>
                  <a:gd name="connsiteX1" fmla="*/ 3892 w 71468"/>
                  <a:gd name="connsiteY1" fmla="*/ 63500 h 84521"/>
                  <a:gd name="connsiteX2" fmla="*/ 22942 w 71468"/>
                  <a:gd name="connsiteY2" fmla="*/ 76200 h 84521"/>
                  <a:gd name="connsiteX3" fmla="*/ 29292 w 71468"/>
                  <a:gd name="connsiteY3" fmla="*/ 57150 h 84521"/>
                  <a:gd name="connsiteX4" fmla="*/ 61042 w 71468"/>
                  <a:gd name="connsiteY4" fmla="*/ 50800 h 845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468" h="84521">
                    <a:moveTo>
                      <a:pt x="16592" y="0"/>
                    </a:moveTo>
                    <a:cubicBezTo>
                      <a:pt x="10512" y="18239"/>
                      <a:pt x="0" y="45988"/>
                      <a:pt x="3892" y="63500"/>
                    </a:cubicBezTo>
                    <a:cubicBezTo>
                      <a:pt x="5548" y="70950"/>
                      <a:pt x="16592" y="71967"/>
                      <a:pt x="22942" y="76200"/>
                    </a:cubicBezTo>
                    <a:cubicBezTo>
                      <a:pt x="25059" y="69850"/>
                      <a:pt x="23077" y="59636"/>
                      <a:pt x="29292" y="57150"/>
                    </a:cubicBezTo>
                    <a:cubicBezTo>
                      <a:pt x="71468" y="40280"/>
                      <a:pt x="44181" y="84521"/>
                      <a:pt x="61042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7" name="Freeform 210"/>
              <p:cNvSpPr/>
              <p:nvPr/>
            </p:nvSpPr>
            <p:spPr>
              <a:xfrm>
                <a:off x="14746411" y="22768430"/>
                <a:ext cx="61028" cy="91565"/>
              </a:xfrm>
              <a:custGeom>
                <a:avLst/>
                <a:gdLst>
                  <a:gd name="connsiteX0" fmla="*/ 0 w 57150"/>
                  <a:gd name="connsiteY0" fmla="*/ 0 h 89852"/>
                  <a:gd name="connsiteX1" fmla="*/ 19050 w 57150"/>
                  <a:gd name="connsiteY1" fmla="*/ 12700 h 89852"/>
                  <a:gd name="connsiteX2" fmla="*/ 38100 w 57150"/>
                  <a:gd name="connsiteY2" fmla="*/ 19050 h 89852"/>
                  <a:gd name="connsiteX3" fmla="*/ 25400 w 57150"/>
                  <a:gd name="connsiteY3" fmla="*/ 38100 h 89852"/>
                  <a:gd name="connsiteX4" fmla="*/ 57150 w 57150"/>
                  <a:gd name="connsiteY4" fmla="*/ 63500 h 89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150" h="89852">
                    <a:moveTo>
                      <a:pt x="0" y="0"/>
                    </a:moveTo>
                    <a:cubicBezTo>
                      <a:pt x="6350" y="4233"/>
                      <a:pt x="12224" y="9287"/>
                      <a:pt x="19050" y="12700"/>
                    </a:cubicBezTo>
                    <a:cubicBezTo>
                      <a:pt x="25037" y="15693"/>
                      <a:pt x="36477" y="12556"/>
                      <a:pt x="38100" y="19050"/>
                    </a:cubicBezTo>
                    <a:cubicBezTo>
                      <a:pt x="39951" y="26454"/>
                      <a:pt x="29633" y="31750"/>
                      <a:pt x="25400" y="38100"/>
                    </a:cubicBezTo>
                    <a:cubicBezTo>
                      <a:pt x="53425" y="80138"/>
                      <a:pt x="43974" y="89852"/>
                      <a:pt x="57150" y="635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8" name="Freeform 211"/>
              <p:cNvSpPr/>
              <p:nvPr/>
            </p:nvSpPr>
            <p:spPr>
              <a:xfrm>
                <a:off x="14756579" y="22697208"/>
                <a:ext cx="71203" cy="40697"/>
              </a:xfrm>
              <a:custGeom>
                <a:avLst/>
                <a:gdLst>
                  <a:gd name="connsiteX0" fmla="*/ 0 w 63500"/>
                  <a:gd name="connsiteY0" fmla="*/ 1761 h 39861"/>
                  <a:gd name="connsiteX1" fmla="*/ 12700 w 63500"/>
                  <a:gd name="connsiteY1" fmla="*/ 33511 h 39861"/>
                  <a:gd name="connsiteX2" fmla="*/ 19050 w 63500"/>
                  <a:gd name="connsiteY2" fmla="*/ 14461 h 39861"/>
                  <a:gd name="connsiteX3" fmla="*/ 38100 w 63500"/>
                  <a:gd name="connsiteY3" fmla="*/ 39861 h 39861"/>
                  <a:gd name="connsiteX4" fmla="*/ 50800 w 63500"/>
                  <a:gd name="connsiteY4" fmla="*/ 20811 h 39861"/>
                  <a:gd name="connsiteX5" fmla="*/ 57150 w 63500"/>
                  <a:gd name="connsiteY5" fmla="*/ 1761 h 39861"/>
                  <a:gd name="connsiteX6" fmla="*/ 63500 w 63500"/>
                  <a:gd name="connsiteY6" fmla="*/ 1761 h 398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3500" h="39861">
                    <a:moveTo>
                      <a:pt x="0" y="1761"/>
                    </a:moveTo>
                    <a:cubicBezTo>
                      <a:pt x="4233" y="12344"/>
                      <a:pt x="3216" y="27188"/>
                      <a:pt x="12700" y="33511"/>
                    </a:cubicBezTo>
                    <a:cubicBezTo>
                      <a:pt x="18269" y="37224"/>
                      <a:pt x="12556" y="12838"/>
                      <a:pt x="19050" y="14461"/>
                    </a:cubicBezTo>
                    <a:cubicBezTo>
                      <a:pt x="29317" y="17028"/>
                      <a:pt x="31750" y="31394"/>
                      <a:pt x="38100" y="39861"/>
                    </a:cubicBezTo>
                    <a:cubicBezTo>
                      <a:pt x="42333" y="33511"/>
                      <a:pt x="47387" y="27637"/>
                      <a:pt x="50800" y="20811"/>
                    </a:cubicBezTo>
                    <a:cubicBezTo>
                      <a:pt x="53793" y="14824"/>
                      <a:pt x="53437" y="7330"/>
                      <a:pt x="57150" y="1761"/>
                    </a:cubicBezTo>
                    <a:cubicBezTo>
                      <a:pt x="58324" y="0"/>
                      <a:pt x="61383" y="1761"/>
                      <a:pt x="63500" y="176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9" name="Freeform 212"/>
              <p:cNvSpPr/>
              <p:nvPr/>
            </p:nvSpPr>
            <p:spPr>
              <a:xfrm>
                <a:off x="14715894" y="22554769"/>
                <a:ext cx="71203" cy="81394"/>
              </a:xfrm>
              <a:custGeom>
                <a:avLst/>
                <a:gdLst>
                  <a:gd name="connsiteX0" fmla="*/ 3515 w 73365"/>
                  <a:gd name="connsiteY0" fmla="*/ 31750 h 76964"/>
                  <a:gd name="connsiteX1" fmla="*/ 16215 w 73365"/>
                  <a:gd name="connsiteY1" fmla="*/ 6350 h 76964"/>
                  <a:gd name="connsiteX2" fmla="*/ 35265 w 73365"/>
                  <a:gd name="connsiteY2" fmla="*/ 12700 h 76964"/>
                  <a:gd name="connsiteX3" fmla="*/ 60665 w 73365"/>
                  <a:gd name="connsiteY3" fmla="*/ 19050 h 76964"/>
                  <a:gd name="connsiteX4" fmla="*/ 73365 w 73365"/>
                  <a:gd name="connsiteY4" fmla="*/ 0 h 76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365" h="76964">
                    <a:moveTo>
                      <a:pt x="3515" y="31750"/>
                    </a:moveTo>
                    <a:cubicBezTo>
                      <a:pt x="18586" y="76964"/>
                      <a:pt x="0" y="30672"/>
                      <a:pt x="16215" y="6350"/>
                    </a:cubicBezTo>
                    <a:cubicBezTo>
                      <a:pt x="19928" y="781"/>
                      <a:pt x="28829" y="10861"/>
                      <a:pt x="35265" y="12700"/>
                    </a:cubicBezTo>
                    <a:cubicBezTo>
                      <a:pt x="43656" y="15098"/>
                      <a:pt x="52198" y="16933"/>
                      <a:pt x="60665" y="19050"/>
                    </a:cubicBezTo>
                    <a:lnTo>
                      <a:pt x="73365" y="0"/>
                    </a:ln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0" name="Freeform 213"/>
              <p:cNvSpPr/>
              <p:nvPr/>
            </p:nvSpPr>
            <p:spPr>
              <a:xfrm>
                <a:off x="14258184" y="22595466"/>
                <a:ext cx="91539" cy="81394"/>
              </a:xfrm>
              <a:custGeom>
                <a:avLst/>
                <a:gdLst>
                  <a:gd name="connsiteX0" fmla="*/ 89452 w 89452"/>
                  <a:gd name="connsiteY0" fmla="*/ 45701 h 73177"/>
                  <a:gd name="connsiteX1" fmla="*/ 13252 w 89452"/>
                  <a:gd name="connsiteY1" fmla="*/ 1251 h 73177"/>
                  <a:gd name="connsiteX2" fmla="*/ 25952 w 89452"/>
                  <a:gd name="connsiteY2" fmla="*/ 39351 h 73177"/>
                  <a:gd name="connsiteX3" fmla="*/ 38652 w 89452"/>
                  <a:gd name="connsiteY3" fmla="*/ 71101 h 73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452" h="73177">
                    <a:moveTo>
                      <a:pt x="89452" y="45701"/>
                    </a:moveTo>
                    <a:cubicBezTo>
                      <a:pt x="71552" y="33768"/>
                      <a:pt x="22012" y="0"/>
                      <a:pt x="13252" y="1251"/>
                    </a:cubicBezTo>
                    <a:cubicBezTo>
                      <a:pt x="0" y="3144"/>
                      <a:pt x="21719" y="26651"/>
                      <a:pt x="25952" y="39351"/>
                    </a:cubicBezTo>
                    <a:cubicBezTo>
                      <a:pt x="37227" y="73177"/>
                      <a:pt x="20625" y="71101"/>
                      <a:pt x="38652" y="7110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1" name="Freeform 214"/>
              <p:cNvSpPr/>
              <p:nvPr/>
            </p:nvSpPr>
            <p:spPr>
              <a:xfrm>
                <a:off x="14278527" y="22676859"/>
                <a:ext cx="81371" cy="50874"/>
              </a:xfrm>
              <a:custGeom>
                <a:avLst/>
                <a:gdLst>
                  <a:gd name="connsiteX0" fmla="*/ 68784 w 78861"/>
                  <a:gd name="connsiteY0" fmla="*/ 30876 h 49926"/>
                  <a:gd name="connsiteX1" fmla="*/ 24334 w 78861"/>
                  <a:gd name="connsiteY1" fmla="*/ 24526 h 49926"/>
                  <a:gd name="connsiteX2" fmla="*/ 24334 w 78861"/>
                  <a:gd name="connsiteY2" fmla="*/ 18176 h 49926"/>
                  <a:gd name="connsiteX3" fmla="*/ 5284 w 78861"/>
                  <a:gd name="connsiteY3" fmla="*/ 49926 h 49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861" h="49926">
                    <a:moveTo>
                      <a:pt x="68784" y="30876"/>
                    </a:moveTo>
                    <a:cubicBezTo>
                      <a:pt x="53967" y="28759"/>
                      <a:pt x="36308" y="33506"/>
                      <a:pt x="24334" y="24526"/>
                    </a:cubicBezTo>
                    <a:cubicBezTo>
                      <a:pt x="16759" y="18845"/>
                      <a:pt x="78861" y="0"/>
                      <a:pt x="24334" y="18176"/>
                    </a:cubicBezTo>
                    <a:cubicBezTo>
                      <a:pt x="0" y="34398"/>
                      <a:pt x="5284" y="23244"/>
                      <a:pt x="5284" y="4992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2" name="Freeform 215"/>
              <p:cNvSpPr/>
              <p:nvPr/>
            </p:nvSpPr>
            <p:spPr>
              <a:xfrm>
                <a:off x="14278527" y="22737905"/>
                <a:ext cx="71197" cy="61045"/>
              </a:xfrm>
              <a:custGeom>
                <a:avLst/>
                <a:gdLst>
                  <a:gd name="connsiteX0" fmla="*/ 69850 w 69850"/>
                  <a:gd name="connsiteY0" fmla="*/ 25400 h 58432"/>
                  <a:gd name="connsiteX1" fmla="*/ 63500 w 69850"/>
                  <a:gd name="connsiteY1" fmla="*/ 44450 h 58432"/>
                  <a:gd name="connsiteX2" fmla="*/ 19050 w 69850"/>
                  <a:gd name="connsiteY2" fmla="*/ 0 h 58432"/>
                  <a:gd name="connsiteX3" fmla="*/ 0 w 69850"/>
                  <a:gd name="connsiteY3" fmla="*/ 44450 h 58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58432">
                    <a:moveTo>
                      <a:pt x="69850" y="25400"/>
                    </a:moveTo>
                    <a:cubicBezTo>
                      <a:pt x="67733" y="31750"/>
                      <a:pt x="69487" y="47443"/>
                      <a:pt x="63500" y="44450"/>
                    </a:cubicBezTo>
                    <a:cubicBezTo>
                      <a:pt x="44758" y="35079"/>
                      <a:pt x="19050" y="0"/>
                      <a:pt x="19050" y="0"/>
                    </a:cubicBezTo>
                    <a:cubicBezTo>
                      <a:pt x="12113" y="55496"/>
                      <a:pt x="27964" y="58432"/>
                      <a:pt x="0" y="444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3" name="Freeform 216"/>
              <p:cNvSpPr/>
              <p:nvPr/>
            </p:nvSpPr>
            <p:spPr>
              <a:xfrm>
                <a:off x="14288695" y="22839647"/>
                <a:ext cx="111889" cy="81394"/>
              </a:xfrm>
              <a:custGeom>
                <a:avLst/>
                <a:gdLst>
                  <a:gd name="connsiteX0" fmla="*/ 114300 w 114300"/>
                  <a:gd name="connsiteY0" fmla="*/ 0 h 82550"/>
                  <a:gd name="connsiteX1" fmla="*/ 76200 w 114300"/>
                  <a:gd name="connsiteY1" fmla="*/ 44450 h 82550"/>
                  <a:gd name="connsiteX2" fmla="*/ 44450 w 114300"/>
                  <a:gd name="connsiteY2" fmla="*/ 50800 h 82550"/>
                  <a:gd name="connsiteX3" fmla="*/ 19050 w 114300"/>
                  <a:gd name="connsiteY3" fmla="*/ 76200 h 82550"/>
                  <a:gd name="connsiteX4" fmla="*/ 0 w 114300"/>
                  <a:gd name="connsiteY4" fmla="*/ 82550 h 82550"/>
                  <a:gd name="connsiteX5" fmla="*/ 19050 w 114300"/>
                  <a:gd name="connsiteY5" fmla="*/ 69850 h 82550"/>
                  <a:gd name="connsiteX6" fmla="*/ 38100 w 114300"/>
                  <a:gd name="connsiteY6" fmla="*/ 63500 h 82550"/>
                  <a:gd name="connsiteX7" fmla="*/ 44450 w 114300"/>
                  <a:gd name="connsiteY7" fmla="*/ 38100 h 82550"/>
                  <a:gd name="connsiteX8" fmla="*/ 44450 w 114300"/>
                  <a:gd name="connsiteY8" fmla="*/ 635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" h="82550">
                    <a:moveTo>
                      <a:pt x="114300" y="0"/>
                    </a:moveTo>
                    <a:cubicBezTo>
                      <a:pt x="56674" y="28813"/>
                      <a:pt x="52998" y="9648"/>
                      <a:pt x="76200" y="44450"/>
                    </a:cubicBezTo>
                    <a:cubicBezTo>
                      <a:pt x="65617" y="46567"/>
                      <a:pt x="53885" y="45558"/>
                      <a:pt x="44450" y="50800"/>
                    </a:cubicBezTo>
                    <a:cubicBezTo>
                      <a:pt x="33983" y="56615"/>
                      <a:pt x="28793" y="69240"/>
                      <a:pt x="19050" y="76200"/>
                    </a:cubicBezTo>
                    <a:cubicBezTo>
                      <a:pt x="13603" y="80091"/>
                      <a:pt x="6350" y="80433"/>
                      <a:pt x="0" y="82550"/>
                    </a:cubicBezTo>
                    <a:cubicBezTo>
                      <a:pt x="6350" y="78317"/>
                      <a:pt x="12224" y="73263"/>
                      <a:pt x="19050" y="69850"/>
                    </a:cubicBezTo>
                    <a:cubicBezTo>
                      <a:pt x="25037" y="66857"/>
                      <a:pt x="33919" y="68727"/>
                      <a:pt x="38100" y="63500"/>
                    </a:cubicBezTo>
                    <a:cubicBezTo>
                      <a:pt x="43552" y="56685"/>
                      <a:pt x="42333" y="46567"/>
                      <a:pt x="44450" y="38100"/>
                    </a:cubicBezTo>
                    <a:cubicBezTo>
                      <a:pt x="36603" y="14560"/>
                      <a:pt x="35107" y="25037"/>
                      <a:pt x="44450" y="63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4" name="Freeform 217"/>
              <p:cNvSpPr/>
              <p:nvPr/>
            </p:nvSpPr>
            <p:spPr>
              <a:xfrm>
                <a:off x="14390409" y="22870173"/>
                <a:ext cx="50860" cy="71216"/>
              </a:xfrm>
              <a:custGeom>
                <a:avLst/>
                <a:gdLst>
                  <a:gd name="connsiteX0" fmla="*/ 50437 w 50437"/>
                  <a:gd name="connsiteY0" fmla="*/ 0 h 67990"/>
                  <a:gd name="connsiteX1" fmla="*/ 31387 w 50437"/>
                  <a:gd name="connsiteY1" fmla="*/ 19050 h 67990"/>
                  <a:gd name="connsiteX2" fmla="*/ 44087 w 50437"/>
                  <a:gd name="connsiteY2" fmla="*/ 38100 h 67990"/>
                  <a:gd name="connsiteX3" fmla="*/ 12337 w 50437"/>
                  <a:gd name="connsiteY3" fmla="*/ 44450 h 67990"/>
                  <a:gd name="connsiteX4" fmla="*/ 18687 w 50437"/>
                  <a:gd name="connsiteY4" fmla="*/ 57150 h 67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437" h="67990">
                    <a:moveTo>
                      <a:pt x="50437" y="0"/>
                    </a:moveTo>
                    <a:cubicBezTo>
                      <a:pt x="44087" y="6350"/>
                      <a:pt x="32863" y="10192"/>
                      <a:pt x="31387" y="19050"/>
                    </a:cubicBezTo>
                    <a:cubicBezTo>
                      <a:pt x="30132" y="26578"/>
                      <a:pt x="48666" y="31995"/>
                      <a:pt x="44087" y="38100"/>
                    </a:cubicBezTo>
                    <a:cubicBezTo>
                      <a:pt x="37611" y="46734"/>
                      <a:pt x="22920" y="42333"/>
                      <a:pt x="12337" y="44450"/>
                    </a:cubicBezTo>
                    <a:cubicBezTo>
                      <a:pt x="4490" y="67990"/>
                      <a:pt x="0" y="66493"/>
                      <a:pt x="18687" y="571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5" name="Freeform 218"/>
              <p:cNvSpPr/>
              <p:nvPr/>
            </p:nvSpPr>
            <p:spPr>
              <a:xfrm>
                <a:off x="14502298" y="22900692"/>
                <a:ext cx="40686" cy="50874"/>
              </a:xfrm>
              <a:custGeom>
                <a:avLst/>
                <a:gdLst>
                  <a:gd name="connsiteX0" fmla="*/ 0 w 38100"/>
                  <a:gd name="connsiteY0" fmla="*/ 0 h 50800"/>
                  <a:gd name="connsiteX1" fmla="*/ 38100 w 38100"/>
                  <a:gd name="connsiteY1" fmla="*/ 19050 h 50800"/>
                  <a:gd name="connsiteX2" fmla="*/ 19050 w 38100"/>
                  <a:gd name="connsiteY2" fmla="*/ 25400 h 50800"/>
                  <a:gd name="connsiteX3" fmla="*/ 19050 w 38100"/>
                  <a:gd name="connsiteY3" fmla="*/ 50800 h 50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50800">
                    <a:moveTo>
                      <a:pt x="0" y="0"/>
                    </a:moveTo>
                    <a:cubicBezTo>
                      <a:pt x="4698" y="1566"/>
                      <a:pt x="38100" y="10844"/>
                      <a:pt x="38100" y="19050"/>
                    </a:cubicBezTo>
                    <a:cubicBezTo>
                      <a:pt x="38100" y="25743"/>
                      <a:pt x="25400" y="23283"/>
                      <a:pt x="19050" y="25400"/>
                    </a:cubicBezTo>
                    <a:cubicBezTo>
                      <a:pt x="11753" y="47290"/>
                      <a:pt x="7967" y="39717"/>
                      <a:pt x="19050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6" name="Freeform 219"/>
              <p:cNvSpPr/>
              <p:nvPr/>
            </p:nvSpPr>
            <p:spPr>
              <a:xfrm>
                <a:off x="14604012" y="22900692"/>
                <a:ext cx="71197" cy="81394"/>
              </a:xfrm>
              <a:custGeom>
                <a:avLst/>
                <a:gdLst>
                  <a:gd name="connsiteX0" fmla="*/ 0 w 76200"/>
                  <a:gd name="connsiteY0" fmla="*/ 0 h 82550"/>
                  <a:gd name="connsiteX1" fmla="*/ 6350 w 76200"/>
                  <a:gd name="connsiteY1" fmla="*/ 57150 h 82550"/>
                  <a:gd name="connsiteX2" fmla="*/ 57150 w 76200"/>
                  <a:gd name="connsiteY2" fmla="*/ 82550 h 82550"/>
                  <a:gd name="connsiteX3" fmla="*/ 76200 w 76200"/>
                  <a:gd name="connsiteY3" fmla="*/ 7620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200" h="82550">
                    <a:moveTo>
                      <a:pt x="0" y="0"/>
                    </a:moveTo>
                    <a:cubicBezTo>
                      <a:pt x="14817" y="44450"/>
                      <a:pt x="16933" y="25400"/>
                      <a:pt x="6350" y="57150"/>
                    </a:cubicBezTo>
                    <a:cubicBezTo>
                      <a:pt x="26283" y="77083"/>
                      <a:pt x="24705" y="82550"/>
                      <a:pt x="57150" y="82550"/>
                    </a:cubicBezTo>
                    <a:cubicBezTo>
                      <a:pt x="63843" y="82550"/>
                      <a:pt x="76200" y="76200"/>
                      <a:pt x="76200" y="762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7" name="Freeform 220"/>
              <p:cNvSpPr/>
              <p:nvPr/>
            </p:nvSpPr>
            <p:spPr>
              <a:xfrm>
                <a:off x="14492123" y="22442856"/>
                <a:ext cx="30517" cy="71216"/>
              </a:xfrm>
              <a:custGeom>
                <a:avLst/>
                <a:gdLst>
                  <a:gd name="connsiteX0" fmla="*/ 7450 w 26500"/>
                  <a:gd name="connsiteY0" fmla="*/ 65393 h 65393"/>
                  <a:gd name="connsiteX1" fmla="*/ 1100 w 26500"/>
                  <a:gd name="connsiteY1" fmla="*/ 46343 h 65393"/>
                  <a:gd name="connsiteX2" fmla="*/ 13800 w 26500"/>
                  <a:gd name="connsiteY2" fmla="*/ 27293 h 65393"/>
                  <a:gd name="connsiteX3" fmla="*/ 20150 w 26500"/>
                  <a:gd name="connsiteY3" fmla="*/ 1893 h 65393"/>
                  <a:gd name="connsiteX4" fmla="*/ 26500 w 26500"/>
                  <a:gd name="connsiteY4" fmla="*/ 1893 h 65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500" h="65393">
                    <a:moveTo>
                      <a:pt x="7450" y="65393"/>
                    </a:moveTo>
                    <a:cubicBezTo>
                      <a:pt x="5333" y="59043"/>
                      <a:pt x="0" y="52945"/>
                      <a:pt x="1100" y="46343"/>
                    </a:cubicBezTo>
                    <a:cubicBezTo>
                      <a:pt x="2355" y="38815"/>
                      <a:pt x="10794" y="34308"/>
                      <a:pt x="13800" y="27293"/>
                    </a:cubicBezTo>
                    <a:cubicBezTo>
                      <a:pt x="17238" y="19271"/>
                      <a:pt x="16247" y="9699"/>
                      <a:pt x="20150" y="1893"/>
                    </a:cubicBezTo>
                    <a:cubicBezTo>
                      <a:pt x="21097" y="0"/>
                      <a:pt x="24383" y="1893"/>
                      <a:pt x="26500" y="1893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8" name="Freeform 221"/>
              <p:cNvSpPr/>
              <p:nvPr/>
            </p:nvSpPr>
            <p:spPr>
              <a:xfrm>
                <a:off x="14604012" y="22432679"/>
                <a:ext cx="81371" cy="81394"/>
              </a:xfrm>
              <a:custGeom>
                <a:avLst/>
                <a:gdLst>
                  <a:gd name="connsiteX0" fmla="*/ 26649 w 82145"/>
                  <a:gd name="connsiteY0" fmla="*/ 76200 h 76200"/>
                  <a:gd name="connsiteX1" fmla="*/ 32999 w 82145"/>
                  <a:gd name="connsiteY1" fmla="*/ 57150 h 76200"/>
                  <a:gd name="connsiteX2" fmla="*/ 64749 w 82145"/>
                  <a:gd name="connsiteY2" fmla="*/ 44450 h 76200"/>
                  <a:gd name="connsiteX3" fmla="*/ 77449 w 82145"/>
                  <a:gd name="connsiteY3" fmla="*/ 0 h 76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145" h="76200">
                    <a:moveTo>
                      <a:pt x="26649" y="76200"/>
                    </a:moveTo>
                    <a:cubicBezTo>
                      <a:pt x="28766" y="69850"/>
                      <a:pt x="32999" y="63843"/>
                      <a:pt x="32999" y="57150"/>
                    </a:cubicBezTo>
                    <a:cubicBezTo>
                      <a:pt x="32999" y="27622"/>
                      <a:pt x="0" y="33659"/>
                      <a:pt x="64749" y="44450"/>
                    </a:cubicBezTo>
                    <a:cubicBezTo>
                      <a:pt x="82145" y="18355"/>
                      <a:pt x="77449" y="33032"/>
                      <a:pt x="77449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20537" name="Group 2062"/>
            <p:cNvGrpSpPr>
              <a:grpSpLocks/>
            </p:cNvGrpSpPr>
            <p:nvPr/>
          </p:nvGrpSpPr>
          <p:grpSpPr bwMode="auto">
            <a:xfrm>
              <a:off x="3930269" y="2719702"/>
              <a:ext cx="104468" cy="105526"/>
              <a:chOff x="14261548" y="22402800"/>
              <a:chExt cx="572052" cy="577850"/>
            </a:xfrm>
          </p:grpSpPr>
          <p:pic>
            <p:nvPicPr>
              <p:cNvPr id="199" name="Picture 2455" descr="C:\Documents and Settings\Chelsea\My Documents\research\Winter 2008\gordon conference\Au NP.JPG"/>
              <p:cNvPicPr>
                <a:picLocks noChangeAspect="1" noChangeArrowheads="1"/>
              </p:cNvPicPr>
              <p:nvPr/>
            </p:nvPicPr>
            <p:blipFill>
              <a:blip r:embed="rId5" cstate="screen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prstClr val="black"/>
                  <a:srgbClr val="D9C3A5">
                    <a:tint val="50000"/>
                    <a:satMod val="180000"/>
                  </a:srgb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25600" y="22479000"/>
                <a:ext cx="457200" cy="460040"/>
              </a:xfrm>
              <a:prstGeom prst="rect">
                <a:avLst/>
              </a:prstGeom>
              <a:noFill/>
              <a:scene3d>
                <a:camera prst="orthographicFront"/>
                <a:lightRig rig="contrasting" dir="t"/>
              </a:scene3d>
              <a:sp3d prstMaterial="powder">
                <a:extrusionClr>
                  <a:srgbClr val="FFC000"/>
                </a:extrusionClr>
                <a:contourClr>
                  <a:schemeClr val="bg1"/>
                </a:contourClr>
              </a:sp3d>
            </p:spPr>
          </p:pic>
          <p:sp>
            <p:nvSpPr>
              <p:cNvPr id="200" name="Freeform 183"/>
              <p:cNvSpPr/>
              <p:nvPr/>
            </p:nvSpPr>
            <p:spPr>
              <a:xfrm>
                <a:off x="14674221" y="22481848"/>
                <a:ext cx="111889" cy="50874"/>
              </a:xfrm>
              <a:custGeom>
                <a:avLst/>
                <a:gdLst>
                  <a:gd name="connsiteX0" fmla="*/ 0 w 38100"/>
                  <a:gd name="connsiteY0" fmla="*/ 44450 h 44450"/>
                  <a:gd name="connsiteX1" fmla="*/ 19050 w 38100"/>
                  <a:gd name="connsiteY1" fmla="*/ 31750 h 44450"/>
                  <a:gd name="connsiteX2" fmla="*/ 38100 w 38100"/>
                  <a:gd name="connsiteY2" fmla="*/ 0 h 44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" h="44450">
                    <a:moveTo>
                      <a:pt x="0" y="44450"/>
                    </a:moveTo>
                    <a:cubicBezTo>
                      <a:pt x="6350" y="40217"/>
                      <a:pt x="13654" y="37146"/>
                      <a:pt x="19050" y="31750"/>
                    </a:cubicBezTo>
                    <a:cubicBezTo>
                      <a:pt x="26713" y="24087"/>
                      <a:pt x="33089" y="10022"/>
                      <a:pt x="3810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1" name="Freeform 184"/>
              <p:cNvSpPr/>
              <p:nvPr/>
            </p:nvSpPr>
            <p:spPr>
              <a:xfrm>
                <a:off x="14552165" y="22400454"/>
                <a:ext cx="81371" cy="101742"/>
              </a:xfrm>
              <a:custGeom>
                <a:avLst/>
                <a:gdLst>
                  <a:gd name="connsiteX0" fmla="*/ 10160 w 22860"/>
                  <a:gd name="connsiteY0" fmla="*/ 57150 h 57150"/>
                  <a:gd name="connsiteX1" fmla="*/ 10160 w 22860"/>
                  <a:gd name="connsiteY1" fmla="*/ 19050 h 57150"/>
                  <a:gd name="connsiteX2" fmla="*/ 22860 w 22860"/>
                  <a:gd name="connsiteY2" fmla="*/ 0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" h="57150">
                    <a:moveTo>
                      <a:pt x="10160" y="57150"/>
                    </a:moveTo>
                    <a:cubicBezTo>
                      <a:pt x="3387" y="36830"/>
                      <a:pt x="0" y="39370"/>
                      <a:pt x="10160" y="19050"/>
                    </a:cubicBezTo>
                    <a:cubicBezTo>
                      <a:pt x="13573" y="12224"/>
                      <a:pt x="22860" y="0"/>
                      <a:pt x="2286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2" name="Freeform 185"/>
              <p:cNvSpPr/>
              <p:nvPr/>
            </p:nvSpPr>
            <p:spPr>
              <a:xfrm>
                <a:off x="14328394" y="22542893"/>
                <a:ext cx="71203" cy="30526"/>
              </a:xfrm>
              <a:custGeom>
                <a:avLst/>
                <a:gdLst>
                  <a:gd name="connsiteX0" fmla="*/ 69850 w 69850"/>
                  <a:gd name="connsiteY0" fmla="*/ 18332 h 24682"/>
                  <a:gd name="connsiteX1" fmla="*/ 50800 w 69850"/>
                  <a:gd name="connsiteY1" fmla="*/ 5632 h 24682"/>
                  <a:gd name="connsiteX2" fmla="*/ 12700 w 69850"/>
                  <a:gd name="connsiteY2" fmla="*/ 24682 h 24682"/>
                  <a:gd name="connsiteX3" fmla="*/ 0 w 69850"/>
                  <a:gd name="connsiteY3" fmla="*/ 11982 h 24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24682">
                    <a:moveTo>
                      <a:pt x="69850" y="18332"/>
                    </a:moveTo>
                    <a:cubicBezTo>
                      <a:pt x="63500" y="14099"/>
                      <a:pt x="58328" y="6887"/>
                      <a:pt x="50800" y="5632"/>
                    </a:cubicBezTo>
                    <a:cubicBezTo>
                      <a:pt x="17010" y="0"/>
                      <a:pt x="45871" y="24682"/>
                      <a:pt x="12700" y="24682"/>
                    </a:cubicBezTo>
                    <a:cubicBezTo>
                      <a:pt x="6713" y="24682"/>
                      <a:pt x="4233" y="16215"/>
                      <a:pt x="0" y="11982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3" name="Freeform 186"/>
              <p:cNvSpPr/>
              <p:nvPr/>
            </p:nvSpPr>
            <p:spPr>
              <a:xfrm>
                <a:off x="14409765" y="22451329"/>
                <a:ext cx="61028" cy="71216"/>
              </a:xfrm>
              <a:custGeom>
                <a:avLst/>
                <a:gdLst>
                  <a:gd name="connsiteX0" fmla="*/ 63500 w 63500"/>
                  <a:gd name="connsiteY0" fmla="*/ 71926 h 71926"/>
                  <a:gd name="connsiteX1" fmla="*/ 25400 w 63500"/>
                  <a:gd name="connsiteY1" fmla="*/ 52876 h 71926"/>
                  <a:gd name="connsiteX2" fmla="*/ 12700 w 63500"/>
                  <a:gd name="connsiteY2" fmla="*/ 33826 h 71926"/>
                  <a:gd name="connsiteX3" fmla="*/ 0 w 63500"/>
                  <a:gd name="connsiteY3" fmla="*/ 2076 h 71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500" h="71926">
                    <a:moveTo>
                      <a:pt x="63500" y="71926"/>
                    </a:moveTo>
                    <a:cubicBezTo>
                      <a:pt x="48006" y="66761"/>
                      <a:pt x="37710" y="65186"/>
                      <a:pt x="25400" y="52876"/>
                    </a:cubicBezTo>
                    <a:cubicBezTo>
                      <a:pt x="20004" y="47480"/>
                      <a:pt x="16933" y="40176"/>
                      <a:pt x="12700" y="33826"/>
                    </a:cubicBezTo>
                    <a:cubicBezTo>
                      <a:pt x="5935" y="0"/>
                      <a:pt x="17143" y="2076"/>
                      <a:pt x="0" y="207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4" name="Freeform 187"/>
              <p:cNvSpPr/>
              <p:nvPr/>
            </p:nvSpPr>
            <p:spPr>
              <a:xfrm>
                <a:off x="14745424" y="22614116"/>
                <a:ext cx="91539" cy="30519"/>
              </a:xfrm>
              <a:custGeom>
                <a:avLst/>
                <a:gdLst>
                  <a:gd name="connsiteX0" fmla="*/ 0 w 88900"/>
                  <a:gd name="connsiteY0" fmla="*/ 38769 h 38769"/>
                  <a:gd name="connsiteX1" fmla="*/ 25400 w 88900"/>
                  <a:gd name="connsiteY1" fmla="*/ 26069 h 38769"/>
                  <a:gd name="connsiteX2" fmla="*/ 44450 w 88900"/>
                  <a:gd name="connsiteY2" fmla="*/ 13369 h 38769"/>
                  <a:gd name="connsiteX3" fmla="*/ 88900 w 88900"/>
                  <a:gd name="connsiteY3" fmla="*/ 669 h 387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900" h="38769">
                    <a:moveTo>
                      <a:pt x="0" y="38769"/>
                    </a:moveTo>
                    <a:cubicBezTo>
                      <a:pt x="8467" y="34536"/>
                      <a:pt x="17181" y="30765"/>
                      <a:pt x="25400" y="26069"/>
                    </a:cubicBezTo>
                    <a:cubicBezTo>
                      <a:pt x="32026" y="22283"/>
                      <a:pt x="37476" y="16469"/>
                      <a:pt x="44450" y="13369"/>
                    </a:cubicBezTo>
                    <a:cubicBezTo>
                      <a:pt x="74531" y="0"/>
                      <a:pt x="70748" y="669"/>
                      <a:pt x="88900" y="669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5" name="Freeform 188"/>
              <p:cNvSpPr/>
              <p:nvPr/>
            </p:nvSpPr>
            <p:spPr>
              <a:xfrm>
                <a:off x="14664053" y="22848119"/>
                <a:ext cx="40686" cy="101742"/>
              </a:xfrm>
              <a:custGeom>
                <a:avLst/>
                <a:gdLst>
                  <a:gd name="connsiteX0" fmla="*/ 13536 w 45286"/>
                  <a:gd name="connsiteY0" fmla="*/ 0 h 97875"/>
                  <a:gd name="connsiteX1" fmla="*/ 19886 w 45286"/>
                  <a:gd name="connsiteY1" fmla="*/ 50800 h 97875"/>
                  <a:gd name="connsiteX2" fmla="*/ 38936 w 45286"/>
                  <a:gd name="connsiteY2" fmla="*/ 57150 h 97875"/>
                  <a:gd name="connsiteX3" fmla="*/ 32586 w 45286"/>
                  <a:gd name="connsiteY3" fmla="*/ 95250 h 97875"/>
                  <a:gd name="connsiteX4" fmla="*/ 45286 w 45286"/>
                  <a:gd name="connsiteY4" fmla="*/ 88900 h 97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286" h="97875">
                    <a:moveTo>
                      <a:pt x="13536" y="0"/>
                    </a:moveTo>
                    <a:cubicBezTo>
                      <a:pt x="6342" y="21583"/>
                      <a:pt x="0" y="26936"/>
                      <a:pt x="19886" y="50800"/>
                    </a:cubicBezTo>
                    <a:cubicBezTo>
                      <a:pt x="24171" y="55942"/>
                      <a:pt x="32586" y="55033"/>
                      <a:pt x="38936" y="57150"/>
                    </a:cubicBezTo>
                    <a:cubicBezTo>
                      <a:pt x="33284" y="65629"/>
                      <a:pt x="14385" y="83116"/>
                      <a:pt x="32586" y="95250"/>
                    </a:cubicBezTo>
                    <a:cubicBezTo>
                      <a:pt x="36524" y="97875"/>
                      <a:pt x="41053" y="91017"/>
                      <a:pt x="45286" y="889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6" name="Freeform 189"/>
              <p:cNvSpPr/>
              <p:nvPr/>
            </p:nvSpPr>
            <p:spPr>
              <a:xfrm>
                <a:off x="14714907" y="22797252"/>
                <a:ext cx="71203" cy="91565"/>
              </a:xfrm>
              <a:custGeom>
                <a:avLst/>
                <a:gdLst>
                  <a:gd name="connsiteX0" fmla="*/ 16592 w 71468"/>
                  <a:gd name="connsiteY0" fmla="*/ 0 h 84521"/>
                  <a:gd name="connsiteX1" fmla="*/ 3892 w 71468"/>
                  <a:gd name="connsiteY1" fmla="*/ 63500 h 84521"/>
                  <a:gd name="connsiteX2" fmla="*/ 22942 w 71468"/>
                  <a:gd name="connsiteY2" fmla="*/ 76200 h 84521"/>
                  <a:gd name="connsiteX3" fmla="*/ 29292 w 71468"/>
                  <a:gd name="connsiteY3" fmla="*/ 57150 h 84521"/>
                  <a:gd name="connsiteX4" fmla="*/ 61042 w 71468"/>
                  <a:gd name="connsiteY4" fmla="*/ 50800 h 845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468" h="84521">
                    <a:moveTo>
                      <a:pt x="16592" y="0"/>
                    </a:moveTo>
                    <a:cubicBezTo>
                      <a:pt x="10512" y="18239"/>
                      <a:pt x="0" y="45988"/>
                      <a:pt x="3892" y="63500"/>
                    </a:cubicBezTo>
                    <a:cubicBezTo>
                      <a:pt x="5548" y="70950"/>
                      <a:pt x="16592" y="71967"/>
                      <a:pt x="22942" y="76200"/>
                    </a:cubicBezTo>
                    <a:cubicBezTo>
                      <a:pt x="25059" y="69850"/>
                      <a:pt x="23077" y="59636"/>
                      <a:pt x="29292" y="57150"/>
                    </a:cubicBezTo>
                    <a:cubicBezTo>
                      <a:pt x="71468" y="40280"/>
                      <a:pt x="44181" y="84521"/>
                      <a:pt x="61042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7" name="Freeform 190"/>
              <p:cNvSpPr/>
              <p:nvPr/>
            </p:nvSpPr>
            <p:spPr>
              <a:xfrm>
                <a:off x="14745424" y="22766726"/>
                <a:ext cx="61028" cy="91571"/>
              </a:xfrm>
              <a:custGeom>
                <a:avLst/>
                <a:gdLst>
                  <a:gd name="connsiteX0" fmla="*/ 0 w 57150"/>
                  <a:gd name="connsiteY0" fmla="*/ 0 h 89852"/>
                  <a:gd name="connsiteX1" fmla="*/ 19050 w 57150"/>
                  <a:gd name="connsiteY1" fmla="*/ 12700 h 89852"/>
                  <a:gd name="connsiteX2" fmla="*/ 38100 w 57150"/>
                  <a:gd name="connsiteY2" fmla="*/ 19050 h 89852"/>
                  <a:gd name="connsiteX3" fmla="*/ 25400 w 57150"/>
                  <a:gd name="connsiteY3" fmla="*/ 38100 h 89852"/>
                  <a:gd name="connsiteX4" fmla="*/ 57150 w 57150"/>
                  <a:gd name="connsiteY4" fmla="*/ 63500 h 89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150" h="89852">
                    <a:moveTo>
                      <a:pt x="0" y="0"/>
                    </a:moveTo>
                    <a:cubicBezTo>
                      <a:pt x="6350" y="4233"/>
                      <a:pt x="12224" y="9287"/>
                      <a:pt x="19050" y="12700"/>
                    </a:cubicBezTo>
                    <a:cubicBezTo>
                      <a:pt x="25037" y="15693"/>
                      <a:pt x="36477" y="12556"/>
                      <a:pt x="38100" y="19050"/>
                    </a:cubicBezTo>
                    <a:cubicBezTo>
                      <a:pt x="39951" y="26454"/>
                      <a:pt x="29633" y="31750"/>
                      <a:pt x="25400" y="38100"/>
                    </a:cubicBezTo>
                    <a:cubicBezTo>
                      <a:pt x="53425" y="80138"/>
                      <a:pt x="43974" y="89852"/>
                      <a:pt x="57150" y="635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8" name="Freeform 191"/>
              <p:cNvSpPr/>
              <p:nvPr/>
            </p:nvSpPr>
            <p:spPr>
              <a:xfrm>
                <a:off x="14755593" y="22695509"/>
                <a:ext cx="71203" cy="40697"/>
              </a:xfrm>
              <a:custGeom>
                <a:avLst/>
                <a:gdLst>
                  <a:gd name="connsiteX0" fmla="*/ 0 w 63500"/>
                  <a:gd name="connsiteY0" fmla="*/ 1761 h 39861"/>
                  <a:gd name="connsiteX1" fmla="*/ 12700 w 63500"/>
                  <a:gd name="connsiteY1" fmla="*/ 33511 h 39861"/>
                  <a:gd name="connsiteX2" fmla="*/ 19050 w 63500"/>
                  <a:gd name="connsiteY2" fmla="*/ 14461 h 39861"/>
                  <a:gd name="connsiteX3" fmla="*/ 38100 w 63500"/>
                  <a:gd name="connsiteY3" fmla="*/ 39861 h 39861"/>
                  <a:gd name="connsiteX4" fmla="*/ 50800 w 63500"/>
                  <a:gd name="connsiteY4" fmla="*/ 20811 h 39861"/>
                  <a:gd name="connsiteX5" fmla="*/ 57150 w 63500"/>
                  <a:gd name="connsiteY5" fmla="*/ 1761 h 39861"/>
                  <a:gd name="connsiteX6" fmla="*/ 63500 w 63500"/>
                  <a:gd name="connsiteY6" fmla="*/ 1761 h 398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3500" h="39861">
                    <a:moveTo>
                      <a:pt x="0" y="1761"/>
                    </a:moveTo>
                    <a:cubicBezTo>
                      <a:pt x="4233" y="12344"/>
                      <a:pt x="3216" y="27188"/>
                      <a:pt x="12700" y="33511"/>
                    </a:cubicBezTo>
                    <a:cubicBezTo>
                      <a:pt x="18269" y="37224"/>
                      <a:pt x="12556" y="12838"/>
                      <a:pt x="19050" y="14461"/>
                    </a:cubicBezTo>
                    <a:cubicBezTo>
                      <a:pt x="29317" y="17028"/>
                      <a:pt x="31750" y="31394"/>
                      <a:pt x="38100" y="39861"/>
                    </a:cubicBezTo>
                    <a:cubicBezTo>
                      <a:pt x="42333" y="33511"/>
                      <a:pt x="47387" y="27637"/>
                      <a:pt x="50800" y="20811"/>
                    </a:cubicBezTo>
                    <a:cubicBezTo>
                      <a:pt x="53793" y="14824"/>
                      <a:pt x="53437" y="7330"/>
                      <a:pt x="57150" y="1761"/>
                    </a:cubicBezTo>
                    <a:cubicBezTo>
                      <a:pt x="58324" y="0"/>
                      <a:pt x="61383" y="1761"/>
                      <a:pt x="63500" y="176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9" name="Freeform 192"/>
              <p:cNvSpPr/>
              <p:nvPr/>
            </p:nvSpPr>
            <p:spPr>
              <a:xfrm>
                <a:off x="14714907" y="22553071"/>
                <a:ext cx="71203" cy="81394"/>
              </a:xfrm>
              <a:custGeom>
                <a:avLst/>
                <a:gdLst>
                  <a:gd name="connsiteX0" fmla="*/ 3515 w 73365"/>
                  <a:gd name="connsiteY0" fmla="*/ 31750 h 76964"/>
                  <a:gd name="connsiteX1" fmla="*/ 16215 w 73365"/>
                  <a:gd name="connsiteY1" fmla="*/ 6350 h 76964"/>
                  <a:gd name="connsiteX2" fmla="*/ 35265 w 73365"/>
                  <a:gd name="connsiteY2" fmla="*/ 12700 h 76964"/>
                  <a:gd name="connsiteX3" fmla="*/ 60665 w 73365"/>
                  <a:gd name="connsiteY3" fmla="*/ 19050 h 76964"/>
                  <a:gd name="connsiteX4" fmla="*/ 73365 w 73365"/>
                  <a:gd name="connsiteY4" fmla="*/ 0 h 76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365" h="76964">
                    <a:moveTo>
                      <a:pt x="3515" y="31750"/>
                    </a:moveTo>
                    <a:cubicBezTo>
                      <a:pt x="18586" y="76964"/>
                      <a:pt x="0" y="30672"/>
                      <a:pt x="16215" y="6350"/>
                    </a:cubicBezTo>
                    <a:cubicBezTo>
                      <a:pt x="19928" y="781"/>
                      <a:pt x="28829" y="10861"/>
                      <a:pt x="35265" y="12700"/>
                    </a:cubicBezTo>
                    <a:cubicBezTo>
                      <a:pt x="43656" y="15098"/>
                      <a:pt x="52198" y="16933"/>
                      <a:pt x="60665" y="19050"/>
                    </a:cubicBezTo>
                    <a:lnTo>
                      <a:pt x="73365" y="0"/>
                    </a:ln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0" name="Freeform 193"/>
              <p:cNvSpPr/>
              <p:nvPr/>
            </p:nvSpPr>
            <p:spPr>
              <a:xfrm>
                <a:off x="14257198" y="22593767"/>
                <a:ext cx="91539" cy="81394"/>
              </a:xfrm>
              <a:custGeom>
                <a:avLst/>
                <a:gdLst>
                  <a:gd name="connsiteX0" fmla="*/ 89452 w 89452"/>
                  <a:gd name="connsiteY0" fmla="*/ 45701 h 73177"/>
                  <a:gd name="connsiteX1" fmla="*/ 13252 w 89452"/>
                  <a:gd name="connsiteY1" fmla="*/ 1251 h 73177"/>
                  <a:gd name="connsiteX2" fmla="*/ 25952 w 89452"/>
                  <a:gd name="connsiteY2" fmla="*/ 39351 h 73177"/>
                  <a:gd name="connsiteX3" fmla="*/ 38652 w 89452"/>
                  <a:gd name="connsiteY3" fmla="*/ 71101 h 73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452" h="73177">
                    <a:moveTo>
                      <a:pt x="89452" y="45701"/>
                    </a:moveTo>
                    <a:cubicBezTo>
                      <a:pt x="71552" y="33768"/>
                      <a:pt x="22012" y="0"/>
                      <a:pt x="13252" y="1251"/>
                    </a:cubicBezTo>
                    <a:cubicBezTo>
                      <a:pt x="0" y="3144"/>
                      <a:pt x="21719" y="26651"/>
                      <a:pt x="25952" y="39351"/>
                    </a:cubicBezTo>
                    <a:cubicBezTo>
                      <a:pt x="37227" y="73177"/>
                      <a:pt x="20625" y="71101"/>
                      <a:pt x="38652" y="7110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1" name="Freeform 194"/>
              <p:cNvSpPr/>
              <p:nvPr/>
            </p:nvSpPr>
            <p:spPr>
              <a:xfrm>
                <a:off x="14277540" y="22675161"/>
                <a:ext cx="81371" cy="50868"/>
              </a:xfrm>
              <a:custGeom>
                <a:avLst/>
                <a:gdLst>
                  <a:gd name="connsiteX0" fmla="*/ 68784 w 78861"/>
                  <a:gd name="connsiteY0" fmla="*/ 30876 h 49926"/>
                  <a:gd name="connsiteX1" fmla="*/ 24334 w 78861"/>
                  <a:gd name="connsiteY1" fmla="*/ 24526 h 49926"/>
                  <a:gd name="connsiteX2" fmla="*/ 24334 w 78861"/>
                  <a:gd name="connsiteY2" fmla="*/ 18176 h 49926"/>
                  <a:gd name="connsiteX3" fmla="*/ 5284 w 78861"/>
                  <a:gd name="connsiteY3" fmla="*/ 49926 h 49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861" h="49926">
                    <a:moveTo>
                      <a:pt x="68784" y="30876"/>
                    </a:moveTo>
                    <a:cubicBezTo>
                      <a:pt x="53967" y="28759"/>
                      <a:pt x="36308" y="33506"/>
                      <a:pt x="24334" y="24526"/>
                    </a:cubicBezTo>
                    <a:cubicBezTo>
                      <a:pt x="16759" y="18845"/>
                      <a:pt x="78861" y="0"/>
                      <a:pt x="24334" y="18176"/>
                    </a:cubicBezTo>
                    <a:cubicBezTo>
                      <a:pt x="0" y="34398"/>
                      <a:pt x="5284" y="23244"/>
                      <a:pt x="5284" y="4992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2" name="Freeform 195"/>
              <p:cNvSpPr/>
              <p:nvPr/>
            </p:nvSpPr>
            <p:spPr>
              <a:xfrm>
                <a:off x="14277540" y="22736206"/>
                <a:ext cx="71197" cy="61045"/>
              </a:xfrm>
              <a:custGeom>
                <a:avLst/>
                <a:gdLst>
                  <a:gd name="connsiteX0" fmla="*/ 69850 w 69850"/>
                  <a:gd name="connsiteY0" fmla="*/ 25400 h 58432"/>
                  <a:gd name="connsiteX1" fmla="*/ 63500 w 69850"/>
                  <a:gd name="connsiteY1" fmla="*/ 44450 h 58432"/>
                  <a:gd name="connsiteX2" fmla="*/ 19050 w 69850"/>
                  <a:gd name="connsiteY2" fmla="*/ 0 h 58432"/>
                  <a:gd name="connsiteX3" fmla="*/ 0 w 69850"/>
                  <a:gd name="connsiteY3" fmla="*/ 44450 h 58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58432">
                    <a:moveTo>
                      <a:pt x="69850" y="25400"/>
                    </a:moveTo>
                    <a:cubicBezTo>
                      <a:pt x="67733" y="31750"/>
                      <a:pt x="69487" y="47443"/>
                      <a:pt x="63500" y="44450"/>
                    </a:cubicBezTo>
                    <a:cubicBezTo>
                      <a:pt x="44758" y="35079"/>
                      <a:pt x="19050" y="0"/>
                      <a:pt x="19050" y="0"/>
                    </a:cubicBezTo>
                    <a:cubicBezTo>
                      <a:pt x="12113" y="55496"/>
                      <a:pt x="27964" y="58432"/>
                      <a:pt x="0" y="444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3" name="Freeform 196"/>
              <p:cNvSpPr/>
              <p:nvPr/>
            </p:nvSpPr>
            <p:spPr>
              <a:xfrm>
                <a:off x="14287709" y="22837948"/>
                <a:ext cx="111889" cy="81394"/>
              </a:xfrm>
              <a:custGeom>
                <a:avLst/>
                <a:gdLst>
                  <a:gd name="connsiteX0" fmla="*/ 114300 w 114300"/>
                  <a:gd name="connsiteY0" fmla="*/ 0 h 82550"/>
                  <a:gd name="connsiteX1" fmla="*/ 76200 w 114300"/>
                  <a:gd name="connsiteY1" fmla="*/ 44450 h 82550"/>
                  <a:gd name="connsiteX2" fmla="*/ 44450 w 114300"/>
                  <a:gd name="connsiteY2" fmla="*/ 50800 h 82550"/>
                  <a:gd name="connsiteX3" fmla="*/ 19050 w 114300"/>
                  <a:gd name="connsiteY3" fmla="*/ 76200 h 82550"/>
                  <a:gd name="connsiteX4" fmla="*/ 0 w 114300"/>
                  <a:gd name="connsiteY4" fmla="*/ 82550 h 82550"/>
                  <a:gd name="connsiteX5" fmla="*/ 19050 w 114300"/>
                  <a:gd name="connsiteY5" fmla="*/ 69850 h 82550"/>
                  <a:gd name="connsiteX6" fmla="*/ 38100 w 114300"/>
                  <a:gd name="connsiteY6" fmla="*/ 63500 h 82550"/>
                  <a:gd name="connsiteX7" fmla="*/ 44450 w 114300"/>
                  <a:gd name="connsiteY7" fmla="*/ 38100 h 82550"/>
                  <a:gd name="connsiteX8" fmla="*/ 44450 w 114300"/>
                  <a:gd name="connsiteY8" fmla="*/ 635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" h="82550">
                    <a:moveTo>
                      <a:pt x="114300" y="0"/>
                    </a:moveTo>
                    <a:cubicBezTo>
                      <a:pt x="56674" y="28813"/>
                      <a:pt x="52998" y="9648"/>
                      <a:pt x="76200" y="44450"/>
                    </a:cubicBezTo>
                    <a:cubicBezTo>
                      <a:pt x="65617" y="46567"/>
                      <a:pt x="53885" y="45558"/>
                      <a:pt x="44450" y="50800"/>
                    </a:cubicBezTo>
                    <a:cubicBezTo>
                      <a:pt x="33983" y="56615"/>
                      <a:pt x="28793" y="69240"/>
                      <a:pt x="19050" y="76200"/>
                    </a:cubicBezTo>
                    <a:cubicBezTo>
                      <a:pt x="13603" y="80091"/>
                      <a:pt x="6350" y="80433"/>
                      <a:pt x="0" y="82550"/>
                    </a:cubicBezTo>
                    <a:cubicBezTo>
                      <a:pt x="6350" y="78317"/>
                      <a:pt x="12224" y="73263"/>
                      <a:pt x="19050" y="69850"/>
                    </a:cubicBezTo>
                    <a:cubicBezTo>
                      <a:pt x="25037" y="66857"/>
                      <a:pt x="33919" y="68727"/>
                      <a:pt x="38100" y="63500"/>
                    </a:cubicBezTo>
                    <a:cubicBezTo>
                      <a:pt x="43552" y="56685"/>
                      <a:pt x="42333" y="46567"/>
                      <a:pt x="44450" y="38100"/>
                    </a:cubicBezTo>
                    <a:cubicBezTo>
                      <a:pt x="36603" y="14560"/>
                      <a:pt x="35107" y="25037"/>
                      <a:pt x="44450" y="63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4" name="Freeform 197"/>
              <p:cNvSpPr/>
              <p:nvPr/>
            </p:nvSpPr>
            <p:spPr>
              <a:xfrm>
                <a:off x="14389422" y="22868468"/>
                <a:ext cx="50860" cy="71223"/>
              </a:xfrm>
              <a:custGeom>
                <a:avLst/>
                <a:gdLst>
                  <a:gd name="connsiteX0" fmla="*/ 50437 w 50437"/>
                  <a:gd name="connsiteY0" fmla="*/ 0 h 67990"/>
                  <a:gd name="connsiteX1" fmla="*/ 31387 w 50437"/>
                  <a:gd name="connsiteY1" fmla="*/ 19050 h 67990"/>
                  <a:gd name="connsiteX2" fmla="*/ 44087 w 50437"/>
                  <a:gd name="connsiteY2" fmla="*/ 38100 h 67990"/>
                  <a:gd name="connsiteX3" fmla="*/ 12337 w 50437"/>
                  <a:gd name="connsiteY3" fmla="*/ 44450 h 67990"/>
                  <a:gd name="connsiteX4" fmla="*/ 18687 w 50437"/>
                  <a:gd name="connsiteY4" fmla="*/ 57150 h 67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437" h="67990">
                    <a:moveTo>
                      <a:pt x="50437" y="0"/>
                    </a:moveTo>
                    <a:cubicBezTo>
                      <a:pt x="44087" y="6350"/>
                      <a:pt x="32863" y="10192"/>
                      <a:pt x="31387" y="19050"/>
                    </a:cubicBezTo>
                    <a:cubicBezTo>
                      <a:pt x="30132" y="26578"/>
                      <a:pt x="48666" y="31995"/>
                      <a:pt x="44087" y="38100"/>
                    </a:cubicBezTo>
                    <a:cubicBezTo>
                      <a:pt x="37611" y="46734"/>
                      <a:pt x="22920" y="42333"/>
                      <a:pt x="12337" y="44450"/>
                    </a:cubicBezTo>
                    <a:cubicBezTo>
                      <a:pt x="4490" y="67990"/>
                      <a:pt x="0" y="66493"/>
                      <a:pt x="18687" y="571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5" name="Freeform 198"/>
              <p:cNvSpPr/>
              <p:nvPr/>
            </p:nvSpPr>
            <p:spPr>
              <a:xfrm>
                <a:off x="14501311" y="22898994"/>
                <a:ext cx="40686" cy="50868"/>
              </a:xfrm>
              <a:custGeom>
                <a:avLst/>
                <a:gdLst>
                  <a:gd name="connsiteX0" fmla="*/ 0 w 38100"/>
                  <a:gd name="connsiteY0" fmla="*/ 0 h 50800"/>
                  <a:gd name="connsiteX1" fmla="*/ 38100 w 38100"/>
                  <a:gd name="connsiteY1" fmla="*/ 19050 h 50800"/>
                  <a:gd name="connsiteX2" fmla="*/ 19050 w 38100"/>
                  <a:gd name="connsiteY2" fmla="*/ 25400 h 50800"/>
                  <a:gd name="connsiteX3" fmla="*/ 19050 w 38100"/>
                  <a:gd name="connsiteY3" fmla="*/ 50800 h 50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50800">
                    <a:moveTo>
                      <a:pt x="0" y="0"/>
                    </a:moveTo>
                    <a:cubicBezTo>
                      <a:pt x="4698" y="1566"/>
                      <a:pt x="38100" y="10844"/>
                      <a:pt x="38100" y="19050"/>
                    </a:cubicBezTo>
                    <a:cubicBezTo>
                      <a:pt x="38100" y="25743"/>
                      <a:pt x="25400" y="23283"/>
                      <a:pt x="19050" y="25400"/>
                    </a:cubicBezTo>
                    <a:cubicBezTo>
                      <a:pt x="11753" y="47290"/>
                      <a:pt x="7967" y="39717"/>
                      <a:pt x="19050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6" name="Freeform 199"/>
              <p:cNvSpPr/>
              <p:nvPr/>
            </p:nvSpPr>
            <p:spPr>
              <a:xfrm>
                <a:off x="14603025" y="22898994"/>
                <a:ext cx="71197" cy="81394"/>
              </a:xfrm>
              <a:custGeom>
                <a:avLst/>
                <a:gdLst>
                  <a:gd name="connsiteX0" fmla="*/ 0 w 76200"/>
                  <a:gd name="connsiteY0" fmla="*/ 0 h 82550"/>
                  <a:gd name="connsiteX1" fmla="*/ 6350 w 76200"/>
                  <a:gd name="connsiteY1" fmla="*/ 57150 h 82550"/>
                  <a:gd name="connsiteX2" fmla="*/ 57150 w 76200"/>
                  <a:gd name="connsiteY2" fmla="*/ 82550 h 82550"/>
                  <a:gd name="connsiteX3" fmla="*/ 76200 w 76200"/>
                  <a:gd name="connsiteY3" fmla="*/ 7620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200" h="82550">
                    <a:moveTo>
                      <a:pt x="0" y="0"/>
                    </a:moveTo>
                    <a:cubicBezTo>
                      <a:pt x="14817" y="44450"/>
                      <a:pt x="16933" y="25400"/>
                      <a:pt x="6350" y="57150"/>
                    </a:cubicBezTo>
                    <a:cubicBezTo>
                      <a:pt x="26283" y="77083"/>
                      <a:pt x="24705" y="82550"/>
                      <a:pt x="57150" y="82550"/>
                    </a:cubicBezTo>
                    <a:cubicBezTo>
                      <a:pt x="63843" y="82550"/>
                      <a:pt x="76200" y="76200"/>
                      <a:pt x="76200" y="762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7" name="Freeform 200"/>
              <p:cNvSpPr/>
              <p:nvPr/>
            </p:nvSpPr>
            <p:spPr>
              <a:xfrm>
                <a:off x="14491136" y="22441151"/>
                <a:ext cx="30517" cy="71223"/>
              </a:xfrm>
              <a:custGeom>
                <a:avLst/>
                <a:gdLst>
                  <a:gd name="connsiteX0" fmla="*/ 7450 w 26500"/>
                  <a:gd name="connsiteY0" fmla="*/ 65393 h 65393"/>
                  <a:gd name="connsiteX1" fmla="*/ 1100 w 26500"/>
                  <a:gd name="connsiteY1" fmla="*/ 46343 h 65393"/>
                  <a:gd name="connsiteX2" fmla="*/ 13800 w 26500"/>
                  <a:gd name="connsiteY2" fmla="*/ 27293 h 65393"/>
                  <a:gd name="connsiteX3" fmla="*/ 20150 w 26500"/>
                  <a:gd name="connsiteY3" fmla="*/ 1893 h 65393"/>
                  <a:gd name="connsiteX4" fmla="*/ 26500 w 26500"/>
                  <a:gd name="connsiteY4" fmla="*/ 1893 h 65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500" h="65393">
                    <a:moveTo>
                      <a:pt x="7450" y="65393"/>
                    </a:moveTo>
                    <a:cubicBezTo>
                      <a:pt x="5333" y="59043"/>
                      <a:pt x="0" y="52945"/>
                      <a:pt x="1100" y="46343"/>
                    </a:cubicBezTo>
                    <a:cubicBezTo>
                      <a:pt x="2355" y="38815"/>
                      <a:pt x="10794" y="34308"/>
                      <a:pt x="13800" y="27293"/>
                    </a:cubicBezTo>
                    <a:cubicBezTo>
                      <a:pt x="17238" y="19271"/>
                      <a:pt x="16247" y="9699"/>
                      <a:pt x="20150" y="1893"/>
                    </a:cubicBezTo>
                    <a:cubicBezTo>
                      <a:pt x="21097" y="0"/>
                      <a:pt x="24383" y="1893"/>
                      <a:pt x="26500" y="1893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8" name="Freeform 201"/>
              <p:cNvSpPr/>
              <p:nvPr/>
            </p:nvSpPr>
            <p:spPr>
              <a:xfrm>
                <a:off x="14603025" y="22430980"/>
                <a:ext cx="81371" cy="81394"/>
              </a:xfrm>
              <a:custGeom>
                <a:avLst/>
                <a:gdLst>
                  <a:gd name="connsiteX0" fmla="*/ 26649 w 82145"/>
                  <a:gd name="connsiteY0" fmla="*/ 76200 h 76200"/>
                  <a:gd name="connsiteX1" fmla="*/ 32999 w 82145"/>
                  <a:gd name="connsiteY1" fmla="*/ 57150 h 76200"/>
                  <a:gd name="connsiteX2" fmla="*/ 64749 w 82145"/>
                  <a:gd name="connsiteY2" fmla="*/ 44450 h 76200"/>
                  <a:gd name="connsiteX3" fmla="*/ 77449 w 82145"/>
                  <a:gd name="connsiteY3" fmla="*/ 0 h 76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145" h="76200">
                    <a:moveTo>
                      <a:pt x="26649" y="76200"/>
                    </a:moveTo>
                    <a:cubicBezTo>
                      <a:pt x="28766" y="69850"/>
                      <a:pt x="32999" y="63843"/>
                      <a:pt x="32999" y="57150"/>
                    </a:cubicBezTo>
                    <a:cubicBezTo>
                      <a:pt x="32999" y="27622"/>
                      <a:pt x="0" y="33659"/>
                      <a:pt x="64749" y="44450"/>
                    </a:cubicBezTo>
                    <a:cubicBezTo>
                      <a:pt x="82145" y="18355"/>
                      <a:pt x="77449" y="33032"/>
                      <a:pt x="77449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20538" name="Group 2083"/>
            <p:cNvGrpSpPr>
              <a:grpSpLocks/>
            </p:cNvGrpSpPr>
            <p:nvPr/>
          </p:nvGrpSpPr>
          <p:grpSpPr bwMode="auto">
            <a:xfrm>
              <a:off x="3721333" y="2510767"/>
              <a:ext cx="104468" cy="105526"/>
              <a:chOff x="14261548" y="22402800"/>
              <a:chExt cx="572052" cy="577850"/>
            </a:xfrm>
          </p:grpSpPr>
          <p:pic>
            <p:nvPicPr>
              <p:cNvPr id="179" name="Picture 2455" descr="C:\Documents and Settings\Chelsea\My Documents\research\Winter 2008\gordon conference\Au NP.JPG"/>
              <p:cNvPicPr>
                <a:picLocks noChangeAspect="1" noChangeArrowheads="1"/>
              </p:cNvPicPr>
              <p:nvPr/>
            </p:nvPicPr>
            <p:blipFill>
              <a:blip r:embed="rId5" cstate="screen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prstClr val="black"/>
                  <a:srgbClr val="D9C3A5">
                    <a:tint val="50000"/>
                    <a:satMod val="180000"/>
                  </a:srgb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25600" y="22479000"/>
                <a:ext cx="457200" cy="460040"/>
              </a:xfrm>
              <a:prstGeom prst="rect">
                <a:avLst/>
              </a:prstGeom>
              <a:noFill/>
              <a:scene3d>
                <a:camera prst="orthographicFront"/>
                <a:lightRig rig="contrasting" dir="t"/>
              </a:scene3d>
              <a:sp3d prstMaterial="powder">
                <a:extrusionClr>
                  <a:srgbClr val="FFC000"/>
                </a:extrusionClr>
                <a:contourClr>
                  <a:schemeClr val="bg1"/>
                </a:contourClr>
              </a:sp3d>
            </p:spPr>
          </p:pic>
          <p:sp>
            <p:nvSpPr>
              <p:cNvPr id="180" name="Freeform 163"/>
              <p:cNvSpPr/>
              <p:nvPr/>
            </p:nvSpPr>
            <p:spPr>
              <a:xfrm>
                <a:off x="14668968" y="22486437"/>
                <a:ext cx="111882" cy="50874"/>
              </a:xfrm>
              <a:custGeom>
                <a:avLst/>
                <a:gdLst>
                  <a:gd name="connsiteX0" fmla="*/ 0 w 38100"/>
                  <a:gd name="connsiteY0" fmla="*/ 44450 h 44450"/>
                  <a:gd name="connsiteX1" fmla="*/ 19050 w 38100"/>
                  <a:gd name="connsiteY1" fmla="*/ 31750 h 44450"/>
                  <a:gd name="connsiteX2" fmla="*/ 38100 w 38100"/>
                  <a:gd name="connsiteY2" fmla="*/ 0 h 44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" h="44450">
                    <a:moveTo>
                      <a:pt x="0" y="44450"/>
                    </a:moveTo>
                    <a:cubicBezTo>
                      <a:pt x="6350" y="40217"/>
                      <a:pt x="13654" y="37146"/>
                      <a:pt x="19050" y="31750"/>
                    </a:cubicBezTo>
                    <a:cubicBezTo>
                      <a:pt x="26713" y="24087"/>
                      <a:pt x="33089" y="10022"/>
                      <a:pt x="3810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1" name="Freeform 164"/>
              <p:cNvSpPr/>
              <p:nvPr/>
            </p:nvSpPr>
            <p:spPr>
              <a:xfrm>
                <a:off x="14546911" y="22405043"/>
                <a:ext cx="81371" cy="101742"/>
              </a:xfrm>
              <a:custGeom>
                <a:avLst/>
                <a:gdLst>
                  <a:gd name="connsiteX0" fmla="*/ 10160 w 22860"/>
                  <a:gd name="connsiteY0" fmla="*/ 57150 h 57150"/>
                  <a:gd name="connsiteX1" fmla="*/ 10160 w 22860"/>
                  <a:gd name="connsiteY1" fmla="*/ 19050 h 57150"/>
                  <a:gd name="connsiteX2" fmla="*/ 22860 w 22860"/>
                  <a:gd name="connsiteY2" fmla="*/ 0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" h="57150">
                    <a:moveTo>
                      <a:pt x="10160" y="57150"/>
                    </a:moveTo>
                    <a:cubicBezTo>
                      <a:pt x="3387" y="36830"/>
                      <a:pt x="0" y="39370"/>
                      <a:pt x="10160" y="19050"/>
                    </a:cubicBezTo>
                    <a:cubicBezTo>
                      <a:pt x="13573" y="12224"/>
                      <a:pt x="22860" y="0"/>
                      <a:pt x="2286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2" name="Freeform 165"/>
              <p:cNvSpPr/>
              <p:nvPr/>
            </p:nvSpPr>
            <p:spPr>
              <a:xfrm>
                <a:off x="14333308" y="22547482"/>
                <a:ext cx="71203" cy="30526"/>
              </a:xfrm>
              <a:custGeom>
                <a:avLst/>
                <a:gdLst>
                  <a:gd name="connsiteX0" fmla="*/ 69850 w 69850"/>
                  <a:gd name="connsiteY0" fmla="*/ 18332 h 24682"/>
                  <a:gd name="connsiteX1" fmla="*/ 50800 w 69850"/>
                  <a:gd name="connsiteY1" fmla="*/ 5632 h 24682"/>
                  <a:gd name="connsiteX2" fmla="*/ 12700 w 69850"/>
                  <a:gd name="connsiteY2" fmla="*/ 24682 h 24682"/>
                  <a:gd name="connsiteX3" fmla="*/ 0 w 69850"/>
                  <a:gd name="connsiteY3" fmla="*/ 11982 h 24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24682">
                    <a:moveTo>
                      <a:pt x="69850" y="18332"/>
                    </a:moveTo>
                    <a:cubicBezTo>
                      <a:pt x="63500" y="14099"/>
                      <a:pt x="58328" y="6887"/>
                      <a:pt x="50800" y="5632"/>
                    </a:cubicBezTo>
                    <a:cubicBezTo>
                      <a:pt x="17010" y="0"/>
                      <a:pt x="45871" y="24682"/>
                      <a:pt x="12700" y="24682"/>
                    </a:cubicBezTo>
                    <a:cubicBezTo>
                      <a:pt x="6713" y="24682"/>
                      <a:pt x="4233" y="16215"/>
                      <a:pt x="0" y="11982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3" name="Freeform 166"/>
              <p:cNvSpPr/>
              <p:nvPr/>
            </p:nvSpPr>
            <p:spPr>
              <a:xfrm>
                <a:off x="14404511" y="22455917"/>
                <a:ext cx="71197" cy="71216"/>
              </a:xfrm>
              <a:custGeom>
                <a:avLst/>
                <a:gdLst>
                  <a:gd name="connsiteX0" fmla="*/ 63500 w 63500"/>
                  <a:gd name="connsiteY0" fmla="*/ 71926 h 71926"/>
                  <a:gd name="connsiteX1" fmla="*/ 25400 w 63500"/>
                  <a:gd name="connsiteY1" fmla="*/ 52876 h 71926"/>
                  <a:gd name="connsiteX2" fmla="*/ 12700 w 63500"/>
                  <a:gd name="connsiteY2" fmla="*/ 33826 h 71926"/>
                  <a:gd name="connsiteX3" fmla="*/ 0 w 63500"/>
                  <a:gd name="connsiteY3" fmla="*/ 2076 h 71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500" h="71926">
                    <a:moveTo>
                      <a:pt x="63500" y="71926"/>
                    </a:moveTo>
                    <a:cubicBezTo>
                      <a:pt x="48006" y="66761"/>
                      <a:pt x="37710" y="65186"/>
                      <a:pt x="25400" y="52876"/>
                    </a:cubicBezTo>
                    <a:cubicBezTo>
                      <a:pt x="20004" y="47480"/>
                      <a:pt x="16933" y="40176"/>
                      <a:pt x="12700" y="33826"/>
                    </a:cubicBezTo>
                    <a:cubicBezTo>
                      <a:pt x="5935" y="0"/>
                      <a:pt x="17143" y="2076"/>
                      <a:pt x="0" y="207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4" name="Freeform 167"/>
              <p:cNvSpPr/>
              <p:nvPr/>
            </p:nvSpPr>
            <p:spPr>
              <a:xfrm>
                <a:off x="14740164" y="22618705"/>
                <a:ext cx="91546" cy="30519"/>
              </a:xfrm>
              <a:custGeom>
                <a:avLst/>
                <a:gdLst>
                  <a:gd name="connsiteX0" fmla="*/ 0 w 88900"/>
                  <a:gd name="connsiteY0" fmla="*/ 38769 h 38769"/>
                  <a:gd name="connsiteX1" fmla="*/ 25400 w 88900"/>
                  <a:gd name="connsiteY1" fmla="*/ 26069 h 38769"/>
                  <a:gd name="connsiteX2" fmla="*/ 44450 w 88900"/>
                  <a:gd name="connsiteY2" fmla="*/ 13369 h 38769"/>
                  <a:gd name="connsiteX3" fmla="*/ 88900 w 88900"/>
                  <a:gd name="connsiteY3" fmla="*/ 669 h 387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900" h="38769">
                    <a:moveTo>
                      <a:pt x="0" y="38769"/>
                    </a:moveTo>
                    <a:cubicBezTo>
                      <a:pt x="8467" y="34536"/>
                      <a:pt x="17181" y="30765"/>
                      <a:pt x="25400" y="26069"/>
                    </a:cubicBezTo>
                    <a:cubicBezTo>
                      <a:pt x="32026" y="22283"/>
                      <a:pt x="37476" y="16469"/>
                      <a:pt x="44450" y="13369"/>
                    </a:cubicBezTo>
                    <a:cubicBezTo>
                      <a:pt x="74531" y="0"/>
                      <a:pt x="70748" y="669"/>
                      <a:pt x="88900" y="669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5" name="Freeform 168"/>
              <p:cNvSpPr/>
              <p:nvPr/>
            </p:nvSpPr>
            <p:spPr>
              <a:xfrm>
                <a:off x="14658793" y="22852708"/>
                <a:ext cx="50860" cy="101742"/>
              </a:xfrm>
              <a:custGeom>
                <a:avLst/>
                <a:gdLst>
                  <a:gd name="connsiteX0" fmla="*/ 13536 w 45286"/>
                  <a:gd name="connsiteY0" fmla="*/ 0 h 97875"/>
                  <a:gd name="connsiteX1" fmla="*/ 19886 w 45286"/>
                  <a:gd name="connsiteY1" fmla="*/ 50800 h 97875"/>
                  <a:gd name="connsiteX2" fmla="*/ 38936 w 45286"/>
                  <a:gd name="connsiteY2" fmla="*/ 57150 h 97875"/>
                  <a:gd name="connsiteX3" fmla="*/ 32586 w 45286"/>
                  <a:gd name="connsiteY3" fmla="*/ 95250 h 97875"/>
                  <a:gd name="connsiteX4" fmla="*/ 45286 w 45286"/>
                  <a:gd name="connsiteY4" fmla="*/ 88900 h 97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286" h="97875">
                    <a:moveTo>
                      <a:pt x="13536" y="0"/>
                    </a:moveTo>
                    <a:cubicBezTo>
                      <a:pt x="6342" y="21583"/>
                      <a:pt x="0" y="26936"/>
                      <a:pt x="19886" y="50800"/>
                    </a:cubicBezTo>
                    <a:cubicBezTo>
                      <a:pt x="24171" y="55942"/>
                      <a:pt x="32586" y="55033"/>
                      <a:pt x="38936" y="57150"/>
                    </a:cubicBezTo>
                    <a:cubicBezTo>
                      <a:pt x="33284" y="65629"/>
                      <a:pt x="14385" y="83116"/>
                      <a:pt x="32586" y="95250"/>
                    </a:cubicBezTo>
                    <a:cubicBezTo>
                      <a:pt x="36524" y="97875"/>
                      <a:pt x="41053" y="91017"/>
                      <a:pt x="45286" y="889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6" name="Freeform 169"/>
              <p:cNvSpPr/>
              <p:nvPr/>
            </p:nvSpPr>
            <p:spPr>
              <a:xfrm>
                <a:off x="14709653" y="22801840"/>
                <a:ext cx="71197" cy="91565"/>
              </a:xfrm>
              <a:custGeom>
                <a:avLst/>
                <a:gdLst>
                  <a:gd name="connsiteX0" fmla="*/ 16592 w 71468"/>
                  <a:gd name="connsiteY0" fmla="*/ 0 h 84521"/>
                  <a:gd name="connsiteX1" fmla="*/ 3892 w 71468"/>
                  <a:gd name="connsiteY1" fmla="*/ 63500 h 84521"/>
                  <a:gd name="connsiteX2" fmla="*/ 22942 w 71468"/>
                  <a:gd name="connsiteY2" fmla="*/ 76200 h 84521"/>
                  <a:gd name="connsiteX3" fmla="*/ 29292 w 71468"/>
                  <a:gd name="connsiteY3" fmla="*/ 57150 h 84521"/>
                  <a:gd name="connsiteX4" fmla="*/ 61042 w 71468"/>
                  <a:gd name="connsiteY4" fmla="*/ 50800 h 845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468" h="84521">
                    <a:moveTo>
                      <a:pt x="16592" y="0"/>
                    </a:moveTo>
                    <a:cubicBezTo>
                      <a:pt x="10512" y="18239"/>
                      <a:pt x="0" y="45988"/>
                      <a:pt x="3892" y="63500"/>
                    </a:cubicBezTo>
                    <a:cubicBezTo>
                      <a:pt x="5548" y="70950"/>
                      <a:pt x="16592" y="71967"/>
                      <a:pt x="22942" y="76200"/>
                    </a:cubicBezTo>
                    <a:cubicBezTo>
                      <a:pt x="25059" y="69850"/>
                      <a:pt x="23077" y="59636"/>
                      <a:pt x="29292" y="57150"/>
                    </a:cubicBezTo>
                    <a:cubicBezTo>
                      <a:pt x="71468" y="40280"/>
                      <a:pt x="44181" y="84521"/>
                      <a:pt x="61042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7" name="Freeform 170"/>
              <p:cNvSpPr/>
              <p:nvPr/>
            </p:nvSpPr>
            <p:spPr>
              <a:xfrm>
                <a:off x="14740164" y="22771315"/>
                <a:ext cx="61028" cy="91571"/>
              </a:xfrm>
              <a:custGeom>
                <a:avLst/>
                <a:gdLst>
                  <a:gd name="connsiteX0" fmla="*/ 0 w 57150"/>
                  <a:gd name="connsiteY0" fmla="*/ 0 h 89852"/>
                  <a:gd name="connsiteX1" fmla="*/ 19050 w 57150"/>
                  <a:gd name="connsiteY1" fmla="*/ 12700 h 89852"/>
                  <a:gd name="connsiteX2" fmla="*/ 38100 w 57150"/>
                  <a:gd name="connsiteY2" fmla="*/ 19050 h 89852"/>
                  <a:gd name="connsiteX3" fmla="*/ 25400 w 57150"/>
                  <a:gd name="connsiteY3" fmla="*/ 38100 h 89852"/>
                  <a:gd name="connsiteX4" fmla="*/ 57150 w 57150"/>
                  <a:gd name="connsiteY4" fmla="*/ 63500 h 89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150" h="89852">
                    <a:moveTo>
                      <a:pt x="0" y="0"/>
                    </a:moveTo>
                    <a:cubicBezTo>
                      <a:pt x="6350" y="4233"/>
                      <a:pt x="12224" y="9287"/>
                      <a:pt x="19050" y="12700"/>
                    </a:cubicBezTo>
                    <a:cubicBezTo>
                      <a:pt x="25037" y="15693"/>
                      <a:pt x="36477" y="12556"/>
                      <a:pt x="38100" y="19050"/>
                    </a:cubicBezTo>
                    <a:cubicBezTo>
                      <a:pt x="39951" y="26454"/>
                      <a:pt x="29633" y="31750"/>
                      <a:pt x="25400" y="38100"/>
                    </a:cubicBezTo>
                    <a:cubicBezTo>
                      <a:pt x="53425" y="80138"/>
                      <a:pt x="43974" y="89852"/>
                      <a:pt x="57150" y="635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8" name="Freeform 171"/>
              <p:cNvSpPr/>
              <p:nvPr/>
            </p:nvSpPr>
            <p:spPr>
              <a:xfrm>
                <a:off x="14760507" y="22700098"/>
                <a:ext cx="61028" cy="40697"/>
              </a:xfrm>
              <a:custGeom>
                <a:avLst/>
                <a:gdLst>
                  <a:gd name="connsiteX0" fmla="*/ 0 w 63500"/>
                  <a:gd name="connsiteY0" fmla="*/ 1761 h 39861"/>
                  <a:gd name="connsiteX1" fmla="*/ 12700 w 63500"/>
                  <a:gd name="connsiteY1" fmla="*/ 33511 h 39861"/>
                  <a:gd name="connsiteX2" fmla="*/ 19050 w 63500"/>
                  <a:gd name="connsiteY2" fmla="*/ 14461 h 39861"/>
                  <a:gd name="connsiteX3" fmla="*/ 38100 w 63500"/>
                  <a:gd name="connsiteY3" fmla="*/ 39861 h 39861"/>
                  <a:gd name="connsiteX4" fmla="*/ 50800 w 63500"/>
                  <a:gd name="connsiteY4" fmla="*/ 20811 h 39861"/>
                  <a:gd name="connsiteX5" fmla="*/ 57150 w 63500"/>
                  <a:gd name="connsiteY5" fmla="*/ 1761 h 39861"/>
                  <a:gd name="connsiteX6" fmla="*/ 63500 w 63500"/>
                  <a:gd name="connsiteY6" fmla="*/ 1761 h 398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3500" h="39861">
                    <a:moveTo>
                      <a:pt x="0" y="1761"/>
                    </a:moveTo>
                    <a:cubicBezTo>
                      <a:pt x="4233" y="12344"/>
                      <a:pt x="3216" y="27188"/>
                      <a:pt x="12700" y="33511"/>
                    </a:cubicBezTo>
                    <a:cubicBezTo>
                      <a:pt x="18269" y="37224"/>
                      <a:pt x="12556" y="12838"/>
                      <a:pt x="19050" y="14461"/>
                    </a:cubicBezTo>
                    <a:cubicBezTo>
                      <a:pt x="29317" y="17028"/>
                      <a:pt x="31750" y="31394"/>
                      <a:pt x="38100" y="39861"/>
                    </a:cubicBezTo>
                    <a:cubicBezTo>
                      <a:pt x="42333" y="33511"/>
                      <a:pt x="47387" y="27637"/>
                      <a:pt x="50800" y="20811"/>
                    </a:cubicBezTo>
                    <a:cubicBezTo>
                      <a:pt x="53793" y="14824"/>
                      <a:pt x="53437" y="7330"/>
                      <a:pt x="57150" y="1761"/>
                    </a:cubicBezTo>
                    <a:cubicBezTo>
                      <a:pt x="58324" y="0"/>
                      <a:pt x="61383" y="1761"/>
                      <a:pt x="63500" y="176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9" name="Freeform 172"/>
              <p:cNvSpPr/>
              <p:nvPr/>
            </p:nvSpPr>
            <p:spPr>
              <a:xfrm>
                <a:off x="14709653" y="22557659"/>
                <a:ext cx="71197" cy="81394"/>
              </a:xfrm>
              <a:custGeom>
                <a:avLst/>
                <a:gdLst>
                  <a:gd name="connsiteX0" fmla="*/ 3515 w 73365"/>
                  <a:gd name="connsiteY0" fmla="*/ 31750 h 76964"/>
                  <a:gd name="connsiteX1" fmla="*/ 16215 w 73365"/>
                  <a:gd name="connsiteY1" fmla="*/ 6350 h 76964"/>
                  <a:gd name="connsiteX2" fmla="*/ 35265 w 73365"/>
                  <a:gd name="connsiteY2" fmla="*/ 12700 h 76964"/>
                  <a:gd name="connsiteX3" fmla="*/ 60665 w 73365"/>
                  <a:gd name="connsiteY3" fmla="*/ 19050 h 76964"/>
                  <a:gd name="connsiteX4" fmla="*/ 73365 w 73365"/>
                  <a:gd name="connsiteY4" fmla="*/ 0 h 76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365" h="76964">
                    <a:moveTo>
                      <a:pt x="3515" y="31750"/>
                    </a:moveTo>
                    <a:cubicBezTo>
                      <a:pt x="18586" y="76964"/>
                      <a:pt x="0" y="30672"/>
                      <a:pt x="16215" y="6350"/>
                    </a:cubicBezTo>
                    <a:cubicBezTo>
                      <a:pt x="19928" y="781"/>
                      <a:pt x="28829" y="10861"/>
                      <a:pt x="35265" y="12700"/>
                    </a:cubicBezTo>
                    <a:cubicBezTo>
                      <a:pt x="43656" y="15098"/>
                      <a:pt x="52198" y="16933"/>
                      <a:pt x="60665" y="19050"/>
                    </a:cubicBezTo>
                    <a:lnTo>
                      <a:pt x="73365" y="0"/>
                    </a:ln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0" name="Freeform 173"/>
              <p:cNvSpPr/>
              <p:nvPr/>
            </p:nvSpPr>
            <p:spPr>
              <a:xfrm>
                <a:off x="14262112" y="22598356"/>
                <a:ext cx="91539" cy="81394"/>
              </a:xfrm>
              <a:custGeom>
                <a:avLst/>
                <a:gdLst>
                  <a:gd name="connsiteX0" fmla="*/ 89452 w 89452"/>
                  <a:gd name="connsiteY0" fmla="*/ 45701 h 73177"/>
                  <a:gd name="connsiteX1" fmla="*/ 13252 w 89452"/>
                  <a:gd name="connsiteY1" fmla="*/ 1251 h 73177"/>
                  <a:gd name="connsiteX2" fmla="*/ 25952 w 89452"/>
                  <a:gd name="connsiteY2" fmla="*/ 39351 h 73177"/>
                  <a:gd name="connsiteX3" fmla="*/ 38652 w 89452"/>
                  <a:gd name="connsiteY3" fmla="*/ 71101 h 73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452" h="73177">
                    <a:moveTo>
                      <a:pt x="89452" y="45701"/>
                    </a:moveTo>
                    <a:cubicBezTo>
                      <a:pt x="71552" y="33768"/>
                      <a:pt x="22012" y="0"/>
                      <a:pt x="13252" y="1251"/>
                    </a:cubicBezTo>
                    <a:cubicBezTo>
                      <a:pt x="0" y="3144"/>
                      <a:pt x="21719" y="26651"/>
                      <a:pt x="25952" y="39351"/>
                    </a:cubicBezTo>
                    <a:cubicBezTo>
                      <a:pt x="37227" y="73177"/>
                      <a:pt x="20625" y="71101"/>
                      <a:pt x="38652" y="7110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1" name="Freeform 174"/>
              <p:cNvSpPr/>
              <p:nvPr/>
            </p:nvSpPr>
            <p:spPr>
              <a:xfrm>
                <a:off x="14282455" y="22679750"/>
                <a:ext cx="81371" cy="50868"/>
              </a:xfrm>
              <a:custGeom>
                <a:avLst/>
                <a:gdLst>
                  <a:gd name="connsiteX0" fmla="*/ 68784 w 78861"/>
                  <a:gd name="connsiteY0" fmla="*/ 30876 h 49926"/>
                  <a:gd name="connsiteX1" fmla="*/ 24334 w 78861"/>
                  <a:gd name="connsiteY1" fmla="*/ 24526 h 49926"/>
                  <a:gd name="connsiteX2" fmla="*/ 24334 w 78861"/>
                  <a:gd name="connsiteY2" fmla="*/ 18176 h 49926"/>
                  <a:gd name="connsiteX3" fmla="*/ 5284 w 78861"/>
                  <a:gd name="connsiteY3" fmla="*/ 49926 h 49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861" h="49926">
                    <a:moveTo>
                      <a:pt x="68784" y="30876"/>
                    </a:moveTo>
                    <a:cubicBezTo>
                      <a:pt x="53967" y="28759"/>
                      <a:pt x="36308" y="33506"/>
                      <a:pt x="24334" y="24526"/>
                    </a:cubicBezTo>
                    <a:cubicBezTo>
                      <a:pt x="16759" y="18845"/>
                      <a:pt x="78861" y="0"/>
                      <a:pt x="24334" y="18176"/>
                    </a:cubicBezTo>
                    <a:cubicBezTo>
                      <a:pt x="0" y="34398"/>
                      <a:pt x="5284" y="23244"/>
                      <a:pt x="5284" y="4992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2" name="Freeform 175"/>
              <p:cNvSpPr/>
              <p:nvPr/>
            </p:nvSpPr>
            <p:spPr>
              <a:xfrm>
                <a:off x="14282455" y="22740795"/>
                <a:ext cx="71197" cy="61045"/>
              </a:xfrm>
              <a:custGeom>
                <a:avLst/>
                <a:gdLst>
                  <a:gd name="connsiteX0" fmla="*/ 69850 w 69850"/>
                  <a:gd name="connsiteY0" fmla="*/ 25400 h 58432"/>
                  <a:gd name="connsiteX1" fmla="*/ 63500 w 69850"/>
                  <a:gd name="connsiteY1" fmla="*/ 44450 h 58432"/>
                  <a:gd name="connsiteX2" fmla="*/ 19050 w 69850"/>
                  <a:gd name="connsiteY2" fmla="*/ 0 h 58432"/>
                  <a:gd name="connsiteX3" fmla="*/ 0 w 69850"/>
                  <a:gd name="connsiteY3" fmla="*/ 44450 h 58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58432">
                    <a:moveTo>
                      <a:pt x="69850" y="25400"/>
                    </a:moveTo>
                    <a:cubicBezTo>
                      <a:pt x="67733" y="31750"/>
                      <a:pt x="69487" y="47443"/>
                      <a:pt x="63500" y="44450"/>
                    </a:cubicBezTo>
                    <a:cubicBezTo>
                      <a:pt x="44758" y="35079"/>
                      <a:pt x="19050" y="0"/>
                      <a:pt x="19050" y="0"/>
                    </a:cubicBezTo>
                    <a:cubicBezTo>
                      <a:pt x="12113" y="55496"/>
                      <a:pt x="27964" y="58432"/>
                      <a:pt x="0" y="444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3" name="Freeform 176"/>
              <p:cNvSpPr/>
              <p:nvPr/>
            </p:nvSpPr>
            <p:spPr>
              <a:xfrm>
                <a:off x="14292623" y="22842537"/>
                <a:ext cx="111889" cy="81394"/>
              </a:xfrm>
              <a:custGeom>
                <a:avLst/>
                <a:gdLst>
                  <a:gd name="connsiteX0" fmla="*/ 114300 w 114300"/>
                  <a:gd name="connsiteY0" fmla="*/ 0 h 82550"/>
                  <a:gd name="connsiteX1" fmla="*/ 76200 w 114300"/>
                  <a:gd name="connsiteY1" fmla="*/ 44450 h 82550"/>
                  <a:gd name="connsiteX2" fmla="*/ 44450 w 114300"/>
                  <a:gd name="connsiteY2" fmla="*/ 50800 h 82550"/>
                  <a:gd name="connsiteX3" fmla="*/ 19050 w 114300"/>
                  <a:gd name="connsiteY3" fmla="*/ 76200 h 82550"/>
                  <a:gd name="connsiteX4" fmla="*/ 0 w 114300"/>
                  <a:gd name="connsiteY4" fmla="*/ 82550 h 82550"/>
                  <a:gd name="connsiteX5" fmla="*/ 19050 w 114300"/>
                  <a:gd name="connsiteY5" fmla="*/ 69850 h 82550"/>
                  <a:gd name="connsiteX6" fmla="*/ 38100 w 114300"/>
                  <a:gd name="connsiteY6" fmla="*/ 63500 h 82550"/>
                  <a:gd name="connsiteX7" fmla="*/ 44450 w 114300"/>
                  <a:gd name="connsiteY7" fmla="*/ 38100 h 82550"/>
                  <a:gd name="connsiteX8" fmla="*/ 44450 w 114300"/>
                  <a:gd name="connsiteY8" fmla="*/ 635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" h="82550">
                    <a:moveTo>
                      <a:pt x="114300" y="0"/>
                    </a:moveTo>
                    <a:cubicBezTo>
                      <a:pt x="56674" y="28813"/>
                      <a:pt x="52998" y="9648"/>
                      <a:pt x="76200" y="44450"/>
                    </a:cubicBezTo>
                    <a:cubicBezTo>
                      <a:pt x="65617" y="46567"/>
                      <a:pt x="53885" y="45558"/>
                      <a:pt x="44450" y="50800"/>
                    </a:cubicBezTo>
                    <a:cubicBezTo>
                      <a:pt x="33983" y="56615"/>
                      <a:pt x="28793" y="69240"/>
                      <a:pt x="19050" y="76200"/>
                    </a:cubicBezTo>
                    <a:cubicBezTo>
                      <a:pt x="13603" y="80091"/>
                      <a:pt x="6350" y="80433"/>
                      <a:pt x="0" y="82550"/>
                    </a:cubicBezTo>
                    <a:cubicBezTo>
                      <a:pt x="6350" y="78317"/>
                      <a:pt x="12224" y="73263"/>
                      <a:pt x="19050" y="69850"/>
                    </a:cubicBezTo>
                    <a:cubicBezTo>
                      <a:pt x="25037" y="66857"/>
                      <a:pt x="33919" y="68727"/>
                      <a:pt x="38100" y="63500"/>
                    </a:cubicBezTo>
                    <a:cubicBezTo>
                      <a:pt x="43552" y="56685"/>
                      <a:pt x="42333" y="46567"/>
                      <a:pt x="44450" y="38100"/>
                    </a:cubicBezTo>
                    <a:cubicBezTo>
                      <a:pt x="36603" y="14560"/>
                      <a:pt x="35107" y="25037"/>
                      <a:pt x="44450" y="63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4" name="Freeform 177"/>
              <p:cNvSpPr/>
              <p:nvPr/>
            </p:nvSpPr>
            <p:spPr>
              <a:xfrm>
                <a:off x="14394337" y="22873057"/>
                <a:ext cx="40686" cy="71223"/>
              </a:xfrm>
              <a:custGeom>
                <a:avLst/>
                <a:gdLst>
                  <a:gd name="connsiteX0" fmla="*/ 50437 w 50437"/>
                  <a:gd name="connsiteY0" fmla="*/ 0 h 67990"/>
                  <a:gd name="connsiteX1" fmla="*/ 31387 w 50437"/>
                  <a:gd name="connsiteY1" fmla="*/ 19050 h 67990"/>
                  <a:gd name="connsiteX2" fmla="*/ 44087 w 50437"/>
                  <a:gd name="connsiteY2" fmla="*/ 38100 h 67990"/>
                  <a:gd name="connsiteX3" fmla="*/ 12337 w 50437"/>
                  <a:gd name="connsiteY3" fmla="*/ 44450 h 67990"/>
                  <a:gd name="connsiteX4" fmla="*/ 18687 w 50437"/>
                  <a:gd name="connsiteY4" fmla="*/ 57150 h 67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437" h="67990">
                    <a:moveTo>
                      <a:pt x="50437" y="0"/>
                    </a:moveTo>
                    <a:cubicBezTo>
                      <a:pt x="44087" y="6350"/>
                      <a:pt x="32863" y="10192"/>
                      <a:pt x="31387" y="19050"/>
                    </a:cubicBezTo>
                    <a:cubicBezTo>
                      <a:pt x="30132" y="26578"/>
                      <a:pt x="48666" y="31995"/>
                      <a:pt x="44087" y="38100"/>
                    </a:cubicBezTo>
                    <a:cubicBezTo>
                      <a:pt x="37611" y="46734"/>
                      <a:pt x="22920" y="42333"/>
                      <a:pt x="12337" y="44450"/>
                    </a:cubicBezTo>
                    <a:cubicBezTo>
                      <a:pt x="4490" y="67990"/>
                      <a:pt x="0" y="66493"/>
                      <a:pt x="18687" y="571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5" name="Freeform 178"/>
              <p:cNvSpPr/>
              <p:nvPr/>
            </p:nvSpPr>
            <p:spPr>
              <a:xfrm>
                <a:off x="14506225" y="22903582"/>
                <a:ext cx="30511" cy="50868"/>
              </a:xfrm>
              <a:custGeom>
                <a:avLst/>
                <a:gdLst>
                  <a:gd name="connsiteX0" fmla="*/ 0 w 38100"/>
                  <a:gd name="connsiteY0" fmla="*/ 0 h 50800"/>
                  <a:gd name="connsiteX1" fmla="*/ 38100 w 38100"/>
                  <a:gd name="connsiteY1" fmla="*/ 19050 h 50800"/>
                  <a:gd name="connsiteX2" fmla="*/ 19050 w 38100"/>
                  <a:gd name="connsiteY2" fmla="*/ 25400 h 50800"/>
                  <a:gd name="connsiteX3" fmla="*/ 19050 w 38100"/>
                  <a:gd name="connsiteY3" fmla="*/ 50800 h 50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50800">
                    <a:moveTo>
                      <a:pt x="0" y="0"/>
                    </a:moveTo>
                    <a:cubicBezTo>
                      <a:pt x="4698" y="1566"/>
                      <a:pt x="38100" y="10844"/>
                      <a:pt x="38100" y="19050"/>
                    </a:cubicBezTo>
                    <a:cubicBezTo>
                      <a:pt x="38100" y="25743"/>
                      <a:pt x="25400" y="23283"/>
                      <a:pt x="19050" y="25400"/>
                    </a:cubicBezTo>
                    <a:cubicBezTo>
                      <a:pt x="11753" y="47290"/>
                      <a:pt x="7967" y="39717"/>
                      <a:pt x="19050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6" name="Freeform 179"/>
              <p:cNvSpPr/>
              <p:nvPr/>
            </p:nvSpPr>
            <p:spPr>
              <a:xfrm>
                <a:off x="14597765" y="22903582"/>
                <a:ext cx="71203" cy="81394"/>
              </a:xfrm>
              <a:custGeom>
                <a:avLst/>
                <a:gdLst>
                  <a:gd name="connsiteX0" fmla="*/ 0 w 76200"/>
                  <a:gd name="connsiteY0" fmla="*/ 0 h 82550"/>
                  <a:gd name="connsiteX1" fmla="*/ 6350 w 76200"/>
                  <a:gd name="connsiteY1" fmla="*/ 57150 h 82550"/>
                  <a:gd name="connsiteX2" fmla="*/ 57150 w 76200"/>
                  <a:gd name="connsiteY2" fmla="*/ 82550 h 82550"/>
                  <a:gd name="connsiteX3" fmla="*/ 76200 w 76200"/>
                  <a:gd name="connsiteY3" fmla="*/ 7620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200" h="82550">
                    <a:moveTo>
                      <a:pt x="0" y="0"/>
                    </a:moveTo>
                    <a:cubicBezTo>
                      <a:pt x="14817" y="44450"/>
                      <a:pt x="16933" y="25400"/>
                      <a:pt x="6350" y="57150"/>
                    </a:cubicBezTo>
                    <a:cubicBezTo>
                      <a:pt x="26283" y="77083"/>
                      <a:pt x="24705" y="82550"/>
                      <a:pt x="57150" y="82550"/>
                    </a:cubicBezTo>
                    <a:cubicBezTo>
                      <a:pt x="63843" y="82550"/>
                      <a:pt x="76200" y="76200"/>
                      <a:pt x="76200" y="762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7" name="Freeform 180"/>
              <p:cNvSpPr/>
              <p:nvPr/>
            </p:nvSpPr>
            <p:spPr>
              <a:xfrm>
                <a:off x="14496051" y="22445740"/>
                <a:ext cx="30517" cy="71223"/>
              </a:xfrm>
              <a:custGeom>
                <a:avLst/>
                <a:gdLst>
                  <a:gd name="connsiteX0" fmla="*/ 7450 w 26500"/>
                  <a:gd name="connsiteY0" fmla="*/ 65393 h 65393"/>
                  <a:gd name="connsiteX1" fmla="*/ 1100 w 26500"/>
                  <a:gd name="connsiteY1" fmla="*/ 46343 h 65393"/>
                  <a:gd name="connsiteX2" fmla="*/ 13800 w 26500"/>
                  <a:gd name="connsiteY2" fmla="*/ 27293 h 65393"/>
                  <a:gd name="connsiteX3" fmla="*/ 20150 w 26500"/>
                  <a:gd name="connsiteY3" fmla="*/ 1893 h 65393"/>
                  <a:gd name="connsiteX4" fmla="*/ 26500 w 26500"/>
                  <a:gd name="connsiteY4" fmla="*/ 1893 h 65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500" h="65393">
                    <a:moveTo>
                      <a:pt x="7450" y="65393"/>
                    </a:moveTo>
                    <a:cubicBezTo>
                      <a:pt x="5333" y="59043"/>
                      <a:pt x="0" y="52945"/>
                      <a:pt x="1100" y="46343"/>
                    </a:cubicBezTo>
                    <a:cubicBezTo>
                      <a:pt x="2355" y="38815"/>
                      <a:pt x="10794" y="34308"/>
                      <a:pt x="13800" y="27293"/>
                    </a:cubicBezTo>
                    <a:cubicBezTo>
                      <a:pt x="17238" y="19271"/>
                      <a:pt x="16247" y="9699"/>
                      <a:pt x="20150" y="1893"/>
                    </a:cubicBezTo>
                    <a:cubicBezTo>
                      <a:pt x="21097" y="0"/>
                      <a:pt x="24383" y="1893"/>
                      <a:pt x="26500" y="1893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8" name="Freeform 181"/>
              <p:cNvSpPr/>
              <p:nvPr/>
            </p:nvSpPr>
            <p:spPr>
              <a:xfrm>
                <a:off x="14597765" y="22435569"/>
                <a:ext cx="91546" cy="81394"/>
              </a:xfrm>
              <a:custGeom>
                <a:avLst/>
                <a:gdLst>
                  <a:gd name="connsiteX0" fmla="*/ 26649 w 82145"/>
                  <a:gd name="connsiteY0" fmla="*/ 76200 h 76200"/>
                  <a:gd name="connsiteX1" fmla="*/ 32999 w 82145"/>
                  <a:gd name="connsiteY1" fmla="*/ 57150 h 76200"/>
                  <a:gd name="connsiteX2" fmla="*/ 64749 w 82145"/>
                  <a:gd name="connsiteY2" fmla="*/ 44450 h 76200"/>
                  <a:gd name="connsiteX3" fmla="*/ 77449 w 82145"/>
                  <a:gd name="connsiteY3" fmla="*/ 0 h 76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145" h="76200">
                    <a:moveTo>
                      <a:pt x="26649" y="76200"/>
                    </a:moveTo>
                    <a:cubicBezTo>
                      <a:pt x="28766" y="69850"/>
                      <a:pt x="32999" y="63843"/>
                      <a:pt x="32999" y="57150"/>
                    </a:cubicBezTo>
                    <a:cubicBezTo>
                      <a:pt x="32999" y="27622"/>
                      <a:pt x="0" y="33659"/>
                      <a:pt x="64749" y="44450"/>
                    </a:cubicBezTo>
                    <a:cubicBezTo>
                      <a:pt x="82145" y="18355"/>
                      <a:pt x="77449" y="33032"/>
                      <a:pt x="77449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20539" name="Group 2104"/>
            <p:cNvGrpSpPr>
              <a:grpSpLocks/>
            </p:cNvGrpSpPr>
            <p:nvPr/>
          </p:nvGrpSpPr>
          <p:grpSpPr bwMode="auto">
            <a:xfrm>
              <a:off x="4180991" y="2531660"/>
              <a:ext cx="104468" cy="105526"/>
              <a:chOff x="14261548" y="22402800"/>
              <a:chExt cx="572052" cy="577850"/>
            </a:xfrm>
          </p:grpSpPr>
          <p:pic>
            <p:nvPicPr>
              <p:cNvPr id="159" name="Picture 2455" descr="C:\Documents and Settings\Chelsea\My Documents\research\Winter 2008\gordon conference\Au NP.JPG"/>
              <p:cNvPicPr>
                <a:picLocks noChangeAspect="1" noChangeArrowheads="1"/>
              </p:cNvPicPr>
              <p:nvPr/>
            </p:nvPicPr>
            <p:blipFill>
              <a:blip r:embed="rId5" cstate="screen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prstClr val="black"/>
                  <a:srgbClr val="D9C3A5">
                    <a:tint val="50000"/>
                    <a:satMod val="180000"/>
                  </a:srgb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25600" y="22479000"/>
                <a:ext cx="457200" cy="460040"/>
              </a:xfrm>
              <a:prstGeom prst="rect">
                <a:avLst/>
              </a:prstGeom>
              <a:noFill/>
              <a:scene3d>
                <a:camera prst="orthographicFront"/>
                <a:lightRig rig="contrasting" dir="t"/>
              </a:scene3d>
              <a:sp3d prstMaterial="powder">
                <a:extrusionClr>
                  <a:srgbClr val="FFC000"/>
                </a:extrusionClr>
                <a:contourClr>
                  <a:schemeClr val="bg1"/>
                </a:contourClr>
              </a:sp3d>
            </p:spPr>
          </p:pic>
          <p:sp>
            <p:nvSpPr>
              <p:cNvPr id="160" name="Freeform 143"/>
              <p:cNvSpPr/>
              <p:nvPr/>
            </p:nvSpPr>
            <p:spPr>
              <a:xfrm>
                <a:off x="14674439" y="22483950"/>
                <a:ext cx="111882" cy="50868"/>
              </a:xfrm>
              <a:custGeom>
                <a:avLst/>
                <a:gdLst>
                  <a:gd name="connsiteX0" fmla="*/ 0 w 38100"/>
                  <a:gd name="connsiteY0" fmla="*/ 44450 h 44450"/>
                  <a:gd name="connsiteX1" fmla="*/ 19050 w 38100"/>
                  <a:gd name="connsiteY1" fmla="*/ 31750 h 44450"/>
                  <a:gd name="connsiteX2" fmla="*/ 38100 w 38100"/>
                  <a:gd name="connsiteY2" fmla="*/ 0 h 44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" h="44450">
                    <a:moveTo>
                      <a:pt x="0" y="44450"/>
                    </a:moveTo>
                    <a:cubicBezTo>
                      <a:pt x="6350" y="40217"/>
                      <a:pt x="13654" y="37146"/>
                      <a:pt x="19050" y="31750"/>
                    </a:cubicBezTo>
                    <a:cubicBezTo>
                      <a:pt x="26713" y="24087"/>
                      <a:pt x="33089" y="10022"/>
                      <a:pt x="3810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1" name="Freeform 144"/>
              <p:cNvSpPr/>
              <p:nvPr/>
            </p:nvSpPr>
            <p:spPr>
              <a:xfrm>
                <a:off x="14552383" y="22402556"/>
                <a:ext cx="81371" cy="101742"/>
              </a:xfrm>
              <a:custGeom>
                <a:avLst/>
                <a:gdLst>
                  <a:gd name="connsiteX0" fmla="*/ 10160 w 22860"/>
                  <a:gd name="connsiteY0" fmla="*/ 57150 h 57150"/>
                  <a:gd name="connsiteX1" fmla="*/ 10160 w 22860"/>
                  <a:gd name="connsiteY1" fmla="*/ 19050 h 57150"/>
                  <a:gd name="connsiteX2" fmla="*/ 22860 w 22860"/>
                  <a:gd name="connsiteY2" fmla="*/ 0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" h="57150">
                    <a:moveTo>
                      <a:pt x="10160" y="57150"/>
                    </a:moveTo>
                    <a:cubicBezTo>
                      <a:pt x="3387" y="36830"/>
                      <a:pt x="0" y="39370"/>
                      <a:pt x="10160" y="19050"/>
                    </a:cubicBezTo>
                    <a:cubicBezTo>
                      <a:pt x="13573" y="12224"/>
                      <a:pt x="22860" y="0"/>
                      <a:pt x="2286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2" name="Freeform 145"/>
              <p:cNvSpPr/>
              <p:nvPr/>
            </p:nvSpPr>
            <p:spPr>
              <a:xfrm>
                <a:off x="14328612" y="22544995"/>
                <a:ext cx="71197" cy="30519"/>
              </a:xfrm>
              <a:custGeom>
                <a:avLst/>
                <a:gdLst>
                  <a:gd name="connsiteX0" fmla="*/ 69850 w 69850"/>
                  <a:gd name="connsiteY0" fmla="*/ 18332 h 24682"/>
                  <a:gd name="connsiteX1" fmla="*/ 50800 w 69850"/>
                  <a:gd name="connsiteY1" fmla="*/ 5632 h 24682"/>
                  <a:gd name="connsiteX2" fmla="*/ 12700 w 69850"/>
                  <a:gd name="connsiteY2" fmla="*/ 24682 h 24682"/>
                  <a:gd name="connsiteX3" fmla="*/ 0 w 69850"/>
                  <a:gd name="connsiteY3" fmla="*/ 11982 h 24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24682">
                    <a:moveTo>
                      <a:pt x="69850" y="18332"/>
                    </a:moveTo>
                    <a:cubicBezTo>
                      <a:pt x="63500" y="14099"/>
                      <a:pt x="58328" y="6887"/>
                      <a:pt x="50800" y="5632"/>
                    </a:cubicBezTo>
                    <a:cubicBezTo>
                      <a:pt x="17010" y="0"/>
                      <a:pt x="45871" y="24682"/>
                      <a:pt x="12700" y="24682"/>
                    </a:cubicBezTo>
                    <a:cubicBezTo>
                      <a:pt x="6713" y="24682"/>
                      <a:pt x="4233" y="16215"/>
                      <a:pt x="0" y="11982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3" name="Freeform 146"/>
              <p:cNvSpPr/>
              <p:nvPr/>
            </p:nvSpPr>
            <p:spPr>
              <a:xfrm>
                <a:off x="14409983" y="22453424"/>
                <a:ext cx="61028" cy="71223"/>
              </a:xfrm>
              <a:custGeom>
                <a:avLst/>
                <a:gdLst>
                  <a:gd name="connsiteX0" fmla="*/ 63500 w 63500"/>
                  <a:gd name="connsiteY0" fmla="*/ 71926 h 71926"/>
                  <a:gd name="connsiteX1" fmla="*/ 25400 w 63500"/>
                  <a:gd name="connsiteY1" fmla="*/ 52876 h 71926"/>
                  <a:gd name="connsiteX2" fmla="*/ 12700 w 63500"/>
                  <a:gd name="connsiteY2" fmla="*/ 33826 h 71926"/>
                  <a:gd name="connsiteX3" fmla="*/ 0 w 63500"/>
                  <a:gd name="connsiteY3" fmla="*/ 2076 h 71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500" h="71926">
                    <a:moveTo>
                      <a:pt x="63500" y="71926"/>
                    </a:moveTo>
                    <a:cubicBezTo>
                      <a:pt x="48006" y="66761"/>
                      <a:pt x="37710" y="65186"/>
                      <a:pt x="25400" y="52876"/>
                    </a:cubicBezTo>
                    <a:cubicBezTo>
                      <a:pt x="20004" y="47480"/>
                      <a:pt x="16933" y="40176"/>
                      <a:pt x="12700" y="33826"/>
                    </a:cubicBezTo>
                    <a:cubicBezTo>
                      <a:pt x="5935" y="0"/>
                      <a:pt x="17143" y="2076"/>
                      <a:pt x="0" y="207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4" name="Freeform 147"/>
              <p:cNvSpPr/>
              <p:nvPr/>
            </p:nvSpPr>
            <p:spPr>
              <a:xfrm>
                <a:off x="14745636" y="22616212"/>
                <a:ext cx="91546" cy="30526"/>
              </a:xfrm>
              <a:custGeom>
                <a:avLst/>
                <a:gdLst>
                  <a:gd name="connsiteX0" fmla="*/ 0 w 88900"/>
                  <a:gd name="connsiteY0" fmla="*/ 38769 h 38769"/>
                  <a:gd name="connsiteX1" fmla="*/ 25400 w 88900"/>
                  <a:gd name="connsiteY1" fmla="*/ 26069 h 38769"/>
                  <a:gd name="connsiteX2" fmla="*/ 44450 w 88900"/>
                  <a:gd name="connsiteY2" fmla="*/ 13369 h 38769"/>
                  <a:gd name="connsiteX3" fmla="*/ 88900 w 88900"/>
                  <a:gd name="connsiteY3" fmla="*/ 669 h 387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900" h="38769">
                    <a:moveTo>
                      <a:pt x="0" y="38769"/>
                    </a:moveTo>
                    <a:cubicBezTo>
                      <a:pt x="8467" y="34536"/>
                      <a:pt x="17181" y="30765"/>
                      <a:pt x="25400" y="26069"/>
                    </a:cubicBezTo>
                    <a:cubicBezTo>
                      <a:pt x="32026" y="22283"/>
                      <a:pt x="37476" y="16469"/>
                      <a:pt x="44450" y="13369"/>
                    </a:cubicBezTo>
                    <a:cubicBezTo>
                      <a:pt x="74531" y="0"/>
                      <a:pt x="70748" y="669"/>
                      <a:pt x="88900" y="669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5" name="Freeform 148"/>
              <p:cNvSpPr/>
              <p:nvPr/>
            </p:nvSpPr>
            <p:spPr>
              <a:xfrm>
                <a:off x="14664265" y="22850221"/>
                <a:ext cx="40686" cy="101742"/>
              </a:xfrm>
              <a:custGeom>
                <a:avLst/>
                <a:gdLst>
                  <a:gd name="connsiteX0" fmla="*/ 13536 w 45286"/>
                  <a:gd name="connsiteY0" fmla="*/ 0 h 97875"/>
                  <a:gd name="connsiteX1" fmla="*/ 19886 w 45286"/>
                  <a:gd name="connsiteY1" fmla="*/ 50800 h 97875"/>
                  <a:gd name="connsiteX2" fmla="*/ 38936 w 45286"/>
                  <a:gd name="connsiteY2" fmla="*/ 57150 h 97875"/>
                  <a:gd name="connsiteX3" fmla="*/ 32586 w 45286"/>
                  <a:gd name="connsiteY3" fmla="*/ 95250 h 97875"/>
                  <a:gd name="connsiteX4" fmla="*/ 45286 w 45286"/>
                  <a:gd name="connsiteY4" fmla="*/ 88900 h 97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286" h="97875">
                    <a:moveTo>
                      <a:pt x="13536" y="0"/>
                    </a:moveTo>
                    <a:cubicBezTo>
                      <a:pt x="6342" y="21583"/>
                      <a:pt x="0" y="26936"/>
                      <a:pt x="19886" y="50800"/>
                    </a:cubicBezTo>
                    <a:cubicBezTo>
                      <a:pt x="24171" y="55942"/>
                      <a:pt x="32586" y="55033"/>
                      <a:pt x="38936" y="57150"/>
                    </a:cubicBezTo>
                    <a:cubicBezTo>
                      <a:pt x="33284" y="65629"/>
                      <a:pt x="14385" y="83116"/>
                      <a:pt x="32586" y="95250"/>
                    </a:cubicBezTo>
                    <a:cubicBezTo>
                      <a:pt x="36524" y="97875"/>
                      <a:pt x="41053" y="91017"/>
                      <a:pt x="45286" y="889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6" name="Freeform 149"/>
              <p:cNvSpPr/>
              <p:nvPr/>
            </p:nvSpPr>
            <p:spPr>
              <a:xfrm>
                <a:off x="14715125" y="22799347"/>
                <a:ext cx="71197" cy="91571"/>
              </a:xfrm>
              <a:custGeom>
                <a:avLst/>
                <a:gdLst>
                  <a:gd name="connsiteX0" fmla="*/ 16592 w 71468"/>
                  <a:gd name="connsiteY0" fmla="*/ 0 h 84521"/>
                  <a:gd name="connsiteX1" fmla="*/ 3892 w 71468"/>
                  <a:gd name="connsiteY1" fmla="*/ 63500 h 84521"/>
                  <a:gd name="connsiteX2" fmla="*/ 22942 w 71468"/>
                  <a:gd name="connsiteY2" fmla="*/ 76200 h 84521"/>
                  <a:gd name="connsiteX3" fmla="*/ 29292 w 71468"/>
                  <a:gd name="connsiteY3" fmla="*/ 57150 h 84521"/>
                  <a:gd name="connsiteX4" fmla="*/ 61042 w 71468"/>
                  <a:gd name="connsiteY4" fmla="*/ 50800 h 845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468" h="84521">
                    <a:moveTo>
                      <a:pt x="16592" y="0"/>
                    </a:moveTo>
                    <a:cubicBezTo>
                      <a:pt x="10512" y="18239"/>
                      <a:pt x="0" y="45988"/>
                      <a:pt x="3892" y="63500"/>
                    </a:cubicBezTo>
                    <a:cubicBezTo>
                      <a:pt x="5548" y="70950"/>
                      <a:pt x="16592" y="71967"/>
                      <a:pt x="22942" y="76200"/>
                    </a:cubicBezTo>
                    <a:cubicBezTo>
                      <a:pt x="25059" y="69850"/>
                      <a:pt x="23077" y="59636"/>
                      <a:pt x="29292" y="57150"/>
                    </a:cubicBezTo>
                    <a:cubicBezTo>
                      <a:pt x="71468" y="40280"/>
                      <a:pt x="44181" y="84521"/>
                      <a:pt x="61042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7" name="Freeform 150"/>
              <p:cNvSpPr/>
              <p:nvPr/>
            </p:nvSpPr>
            <p:spPr>
              <a:xfrm>
                <a:off x="14745636" y="22768828"/>
                <a:ext cx="61028" cy="91565"/>
              </a:xfrm>
              <a:custGeom>
                <a:avLst/>
                <a:gdLst>
                  <a:gd name="connsiteX0" fmla="*/ 0 w 57150"/>
                  <a:gd name="connsiteY0" fmla="*/ 0 h 89852"/>
                  <a:gd name="connsiteX1" fmla="*/ 19050 w 57150"/>
                  <a:gd name="connsiteY1" fmla="*/ 12700 h 89852"/>
                  <a:gd name="connsiteX2" fmla="*/ 38100 w 57150"/>
                  <a:gd name="connsiteY2" fmla="*/ 19050 h 89852"/>
                  <a:gd name="connsiteX3" fmla="*/ 25400 w 57150"/>
                  <a:gd name="connsiteY3" fmla="*/ 38100 h 89852"/>
                  <a:gd name="connsiteX4" fmla="*/ 57150 w 57150"/>
                  <a:gd name="connsiteY4" fmla="*/ 63500 h 89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150" h="89852">
                    <a:moveTo>
                      <a:pt x="0" y="0"/>
                    </a:moveTo>
                    <a:cubicBezTo>
                      <a:pt x="6350" y="4233"/>
                      <a:pt x="12224" y="9287"/>
                      <a:pt x="19050" y="12700"/>
                    </a:cubicBezTo>
                    <a:cubicBezTo>
                      <a:pt x="25037" y="15693"/>
                      <a:pt x="36477" y="12556"/>
                      <a:pt x="38100" y="19050"/>
                    </a:cubicBezTo>
                    <a:cubicBezTo>
                      <a:pt x="39951" y="26454"/>
                      <a:pt x="29633" y="31750"/>
                      <a:pt x="25400" y="38100"/>
                    </a:cubicBezTo>
                    <a:cubicBezTo>
                      <a:pt x="53425" y="80138"/>
                      <a:pt x="43974" y="89852"/>
                      <a:pt x="57150" y="635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8" name="Freeform 151"/>
              <p:cNvSpPr/>
              <p:nvPr/>
            </p:nvSpPr>
            <p:spPr>
              <a:xfrm>
                <a:off x="14755810" y="22697605"/>
                <a:ext cx="71197" cy="40697"/>
              </a:xfrm>
              <a:custGeom>
                <a:avLst/>
                <a:gdLst>
                  <a:gd name="connsiteX0" fmla="*/ 0 w 63500"/>
                  <a:gd name="connsiteY0" fmla="*/ 1761 h 39861"/>
                  <a:gd name="connsiteX1" fmla="*/ 12700 w 63500"/>
                  <a:gd name="connsiteY1" fmla="*/ 33511 h 39861"/>
                  <a:gd name="connsiteX2" fmla="*/ 19050 w 63500"/>
                  <a:gd name="connsiteY2" fmla="*/ 14461 h 39861"/>
                  <a:gd name="connsiteX3" fmla="*/ 38100 w 63500"/>
                  <a:gd name="connsiteY3" fmla="*/ 39861 h 39861"/>
                  <a:gd name="connsiteX4" fmla="*/ 50800 w 63500"/>
                  <a:gd name="connsiteY4" fmla="*/ 20811 h 39861"/>
                  <a:gd name="connsiteX5" fmla="*/ 57150 w 63500"/>
                  <a:gd name="connsiteY5" fmla="*/ 1761 h 39861"/>
                  <a:gd name="connsiteX6" fmla="*/ 63500 w 63500"/>
                  <a:gd name="connsiteY6" fmla="*/ 1761 h 398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3500" h="39861">
                    <a:moveTo>
                      <a:pt x="0" y="1761"/>
                    </a:moveTo>
                    <a:cubicBezTo>
                      <a:pt x="4233" y="12344"/>
                      <a:pt x="3216" y="27188"/>
                      <a:pt x="12700" y="33511"/>
                    </a:cubicBezTo>
                    <a:cubicBezTo>
                      <a:pt x="18269" y="37224"/>
                      <a:pt x="12556" y="12838"/>
                      <a:pt x="19050" y="14461"/>
                    </a:cubicBezTo>
                    <a:cubicBezTo>
                      <a:pt x="29317" y="17028"/>
                      <a:pt x="31750" y="31394"/>
                      <a:pt x="38100" y="39861"/>
                    </a:cubicBezTo>
                    <a:cubicBezTo>
                      <a:pt x="42333" y="33511"/>
                      <a:pt x="47387" y="27637"/>
                      <a:pt x="50800" y="20811"/>
                    </a:cubicBezTo>
                    <a:cubicBezTo>
                      <a:pt x="53793" y="14824"/>
                      <a:pt x="53437" y="7330"/>
                      <a:pt x="57150" y="1761"/>
                    </a:cubicBezTo>
                    <a:cubicBezTo>
                      <a:pt x="58324" y="0"/>
                      <a:pt x="61383" y="1761"/>
                      <a:pt x="63500" y="176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9" name="Freeform 152"/>
              <p:cNvSpPr/>
              <p:nvPr/>
            </p:nvSpPr>
            <p:spPr>
              <a:xfrm>
                <a:off x="14715125" y="22555166"/>
                <a:ext cx="71197" cy="81394"/>
              </a:xfrm>
              <a:custGeom>
                <a:avLst/>
                <a:gdLst>
                  <a:gd name="connsiteX0" fmla="*/ 3515 w 73365"/>
                  <a:gd name="connsiteY0" fmla="*/ 31750 h 76964"/>
                  <a:gd name="connsiteX1" fmla="*/ 16215 w 73365"/>
                  <a:gd name="connsiteY1" fmla="*/ 6350 h 76964"/>
                  <a:gd name="connsiteX2" fmla="*/ 35265 w 73365"/>
                  <a:gd name="connsiteY2" fmla="*/ 12700 h 76964"/>
                  <a:gd name="connsiteX3" fmla="*/ 60665 w 73365"/>
                  <a:gd name="connsiteY3" fmla="*/ 19050 h 76964"/>
                  <a:gd name="connsiteX4" fmla="*/ 73365 w 73365"/>
                  <a:gd name="connsiteY4" fmla="*/ 0 h 76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365" h="76964">
                    <a:moveTo>
                      <a:pt x="3515" y="31750"/>
                    </a:moveTo>
                    <a:cubicBezTo>
                      <a:pt x="18586" y="76964"/>
                      <a:pt x="0" y="30672"/>
                      <a:pt x="16215" y="6350"/>
                    </a:cubicBezTo>
                    <a:cubicBezTo>
                      <a:pt x="19928" y="781"/>
                      <a:pt x="28829" y="10861"/>
                      <a:pt x="35265" y="12700"/>
                    </a:cubicBezTo>
                    <a:cubicBezTo>
                      <a:pt x="43656" y="15098"/>
                      <a:pt x="52198" y="16933"/>
                      <a:pt x="60665" y="19050"/>
                    </a:cubicBezTo>
                    <a:lnTo>
                      <a:pt x="73365" y="0"/>
                    </a:ln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0" name="Freeform 153"/>
              <p:cNvSpPr/>
              <p:nvPr/>
            </p:nvSpPr>
            <p:spPr>
              <a:xfrm>
                <a:off x="14257409" y="22595863"/>
                <a:ext cx="91546" cy="81394"/>
              </a:xfrm>
              <a:custGeom>
                <a:avLst/>
                <a:gdLst>
                  <a:gd name="connsiteX0" fmla="*/ 89452 w 89452"/>
                  <a:gd name="connsiteY0" fmla="*/ 45701 h 73177"/>
                  <a:gd name="connsiteX1" fmla="*/ 13252 w 89452"/>
                  <a:gd name="connsiteY1" fmla="*/ 1251 h 73177"/>
                  <a:gd name="connsiteX2" fmla="*/ 25952 w 89452"/>
                  <a:gd name="connsiteY2" fmla="*/ 39351 h 73177"/>
                  <a:gd name="connsiteX3" fmla="*/ 38652 w 89452"/>
                  <a:gd name="connsiteY3" fmla="*/ 71101 h 73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452" h="73177">
                    <a:moveTo>
                      <a:pt x="89452" y="45701"/>
                    </a:moveTo>
                    <a:cubicBezTo>
                      <a:pt x="71552" y="33768"/>
                      <a:pt x="22012" y="0"/>
                      <a:pt x="13252" y="1251"/>
                    </a:cubicBezTo>
                    <a:cubicBezTo>
                      <a:pt x="0" y="3144"/>
                      <a:pt x="21719" y="26651"/>
                      <a:pt x="25952" y="39351"/>
                    </a:cubicBezTo>
                    <a:cubicBezTo>
                      <a:pt x="37227" y="73177"/>
                      <a:pt x="20625" y="71101"/>
                      <a:pt x="38652" y="7110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1" name="Freeform 154"/>
              <p:cNvSpPr/>
              <p:nvPr/>
            </p:nvSpPr>
            <p:spPr>
              <a:xfrm>
                <a:off x="14277752" y="22677257"/>
                <a:ext cx="81371" cy="50874"/>
              </a:xfrm>
              <a:custGeom>
                <a:avLst/>
                <a:gdLst>
                  <a:gd name="connsiteX0" fmla="*/ 68784 w 78861"/>
                  <a:gd name="connsiteY0" fmla="*/ 30876 h 49926"/>
                  <a:gd name="connsiteX1" fmla="*/ 24334 w 78861"/>
                  <a:gd name="connsiteY1" fmla="*/ 24526 h 49926"/>
                  <a:gd name="connsiteX2" fmla="*/ 24334 w 78861"/>
                  <a:gd name="connsiteY2" fmla="*/ 18176 h 49926"/>
                  <a:gd name="connsiteX3" fmla="*/ 5284 w 78861"/>
                  <a:gd name="connsiteY3" fmla="*/ 49926 h 49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861" h="49926">
                    <a:moveTo>
                      <a:pt x="68784" y="30876"/>
                    </a:moveTo>
                    <a:cubicBezTo>
                      <a:pt x="53967" y="28759"/>
                      <a:pt x="36308" y="33506"/>
                      <a:pt x="24334" y="24526"/>
                    </a:cubicBezTo>
                    <a:cubicBezTo>
                      <a:pt x="16759" y="18845"/>
                      <a:pt x="78861" y="0"/>
                      <a:pt x="24334" y="18176"/>
                    </a:cubicBezTo>
                    <a:cubicBezTo>
                      <a:pt x="0" y="34398"/>
                      <a:pt x="5284" y="23244"/>
                      <a:pt x="5284" y="4992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2" name="Freeform 155"/>
              <p:cNvSpPr/>
              <p:nvPr/>
            </p:nvSpPr>
            <p:spPr>
              <a:xfrm>
                <a:off x="14277752" y="22738302"/>
                <a:ext cx="71203" cy="61045"/>
              </a:xfrm>
              <a:custGeom>
                <a:avLst/>
                <a:gdLst>
                  <a:gd name="connsiteX0" fmla="*/ 69850 w 69850"/>
                  <a:gd name="connsiteY0" fmla="*/ 25400 h 58432"/>
                  <a:gd name="connsiteX1" fmla="*/ 63500 w 69850"/>
                  <a:gd name="connsiteY1" fmla="*/ 44450 h 58432"/>
                  <a:gd name="connsiteX2" fmla="*/ 19050 w 69850"/>
                  <a:gd name="connsiteY2" fmla="*/ 0 h 58432"/>
                  <a:gd name="connsiteX3" fmla="*/ 0 w 69850"/>
                  <a:gd name="connsiteY3" fmla="*/ 44450 h 58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58432">
                    <a:moveTo>
                      <a:pt x="69850" y="25400"/>
                    </a:moveTo>
                    <a:cubicBezTo>
                      <a:pt x="67733" y="31750"/>
                      <a:pt x="69487" y="47443"/>
                      <a:pt x="63500" y="44450"/>
                    </a:cubicBezTo>
                    <a:cubicBezTo>
                      <a:pt x="44758" y="35079"/>
                      <a:pt x="19050" y="0"/>
                      <a:pt x="19050" y="0"/>
                    </a:cubicBezTo>
                    <a:cubicBezTo>
                      <a:pt x="12113" y="55496"/>
                      <a:pt x="27964" y="58432"/>
                      <a:pt x="0" y="444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3" name="Freeform 156"/>
              <p:cNvSpPr/>
              <p:nvPr/>
            </p:nvSpPr>
            <p:spPr>
              <a:xfrm>
                <a:off x="14287926" y="22840044"/>
                <a:ext cx="111882" cy="81394"/>
              </a:xfrm>
              <a:custGeom>
                <a:avLst/>
                <a:gdLst>
                  <a:gd name="connsiteX0" fmla="*/ 114300 w 114300"/>
                  <a:gd name="connsiteY0" fmla="*/ 0 h 82550"/>
                  <a:gd name="connsiteX1" fmla="*/ 76200 w 114300"/>
                  <a:gd name="connsiteY1" fmla="*/ 44450 h 82550"/>
                  <a:gd name="connsiteX2" fmla="*/ 44450 w 114300"/>
                  <a:gd name="connsiteY2" fmla="*/ 50800 h 82550"/>
                  <a:gd name="connsiteX3" fmla="*/ 19050 w 114300"/>
                  <a:gd name="connsiteY3" fmla="*/ 76200 h 82550"/>
                  <a:gd name="connsiteX4" fmla="*/ 0 w 114300"/>
                  <a:gd name="connsiteY4" fmla="*/ 82550 h 82550"/>
                  <a:gd name="connsiteX5" fmla="*/ 19050 w 114300"/>
                  <a:gd name="connsiteY5" fmla="*/ 69850 h 82550"/>
                  <a:gd name="connsiteX6" fmla="*/ 38100 w 114300"/>
                  <a:gd name="connsiteY6" fmla="*/ 63500 h 82550"/>
                  <a:gd name="connsiteX7" fmla="*/ 44450 w 114300"/>
                  <a:gd name="connsiteY7" fmla="*/ 38100 h 82550"/>
                  <a:gd name="connsiteX8" fmla="*/ 44450 w 114300"/>
                  <a:gd name="connsiteY8" fmla="*/ 635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" h="82550">
                    <a:moveTo>
                      <a:pt x="114300" y="0"/>
                    </a:moveTo>
                    <a:cubicBezTo>
                      <a:pt x="56674" y="28813"/>
                      <a:pt x="52998" y="9648"/>
                      <a:pt x="76200" y="44450"/>
                    </a:cubicBezTo>
                    <a:cubicBezTo>
                      <a:pt x="65617" y="46567"/>
                      <a:pt x="53885" y="45558"/>
                      <a:pt x="44450" y="50800"/>
                    </a:cubicBezTo>
                    <a:cubicBezTo>
                      <a:pt x="33983" y="56615"/>
                      <a:pt x="28793" y="69240"/>
                      <a:pt x="19050" y="76200"/>
                    </a:cubicBezTo>
                    <a:cubicBezTo>
                      <a:pt x="13603" y="80091"/>
                      <a:pt x="6350" y="80433"/>
                      <a:pt x="0" y="82550"/>
                    </a:cubicBezTo>
                    <a:cubicBezTo>
                      <a:pt x="6350" y="78317"/>
                      <a:pt x="12224" y="73263"/>
                      <a:pt x="19050" y="69850"/>
                    </a:cubicBezTo>
                    <a:cubicBezTo>
                      <a:pt x="25037" y="66857"/>
                      <a:pt x="33919" y="68727"/>
                      <a:pt x="38100" y="63500"/>
                    </a:cubicBezTo>
                    <a:cubicBezTo>
                      <a:pt x="43552" y="56685"/>
                      <a:pt x="42333" y="46567"/>
                      <a:pt x="44450" y="38100"/>
                    </a:cubicBezTo>
                    <a:cubicBezTo>
                      <a:pt x="36603" y="14560"/>
                      <a:pt x="35107" y="25037"/>
                      <a:pt x="44450" y="63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4" name="Freeform 157"/>
              <p:cNvSpPr/>
              <p:nvPr/>
            </p:nvSpPr>
            <p:spPr>
              <a:xfrm>
                <a:off x="14389640" y="22870570"/>
                <a:ext cx="50854" cy="71216"/>
              </a:xfrm>
              <a:custGeom>
                <a:avLst/>
                <a:gdLst>
                  <a:gd name="connsiteX0" fmla="*/ 50437 w 50437"/>
                  <a:gd name="connsiteY0" fmla="*/ 0 h 67990"/>
                  <a:gd name="connsiteX1" fmla="*/ 31387 w 50437"/>
                  <a:gd name="connsiteY1" fmla="*/ 19050 h 67990"/>
                  <a:gd name="connsiteX2" fmla="*/ 44087 w 50437"/>
                  <a:gd name="connsiteY2" fmla="*/ 38100 h 67990"/>
                  <a:gd name="connsiteX3" fmla="*/ 12337 w 50437"/>
                  <a:gd name="connsiteY3" fmla="*/ 44450 h 67990"/>
                  <a:gd name="connsiteX4" fmla="*/ 18687 w 50437"/>
                  <a:gd name="connsiteY4" fmla="*/ 57150 h 67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437" h="67990">
                    <a:moveTo>
                      <a:pt x="50437" y="0"/>
                    </a:moveTo>
                    <a:cubicBezTo>
                      <a:pt x="44087" y="6350"/>
                      <a:pt x="32863" y="10192"/>
                      <a:pt x="31387" y="19050"/>
                    </a:cubicBezTo>
                    <a:cubicBezTo>
                      <a:pt x="30132" y="26578"/>
                      <a:pt x="48666" y="31995"/>
                      <a:pt x="44087" y="38100"/>
                    </a:cubicBezTo>
                    <a:cubicBezTo>
                      <a:pt x="37611" y="46734"/>
                      <a:pt x="22920" y="42333"/>
                      <a:pt x="12337" y="44450"/>
                    </a:cubicBezTo>
                    <a:cubicBezTo>
                      <a:pt x="4490" y="67990"/>
                      <a:pt x="0" y="66493"/>
                      <a:pt x="18687" y="571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5" name="Freeform 158"/>
              <p:cNvSpPr/>
              <p:nvPr/>
            </p:nvSpPr>
            <p:spPr>
              <a:xfrm>
                <a:off x="14501522" y="22901089"/>
                <a:ext cx="40686" cy="50874"/>
              </a:xfrm>
              <a:custGeom>
                <a:avLst/>
                <a:gdLst>
                  <a:gd name="connsiteX0" fmla="*/ 0 w 38100"/>
                  <a:gd name="connsiteY0" fmla="*/ 0 h 50800"/>
                  <a:gd name="connsiteX1" fmla="*/ 38100 w 38100"/>
                  <a:gd name="connsiteY1" fmla="*/ 19050 h 50800"/>
                  <a:gd name="connsiteX2" fmla="*/ 19050 w 38100"/>
                  <a:gd name="connsiteY2" fmla="*/ 25400 h 50800"/>
                  <a:gd name="connsiteX3" fmla="*/ 19050 w 38100"/>
                  <a:gd name="connsiteY3" fmla="*/ 50800 h 50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50800">
                    <a:moveTo>
                      <a:pt x="0" y="0"/>
                    </a:moveTo>
                    <a:cubicBezTo>
                      <a:pt x="4698" y="1566"/>
                      <a:pt x="38100" y="10844"/>
                      <a:pt x="38100" y="19050"/>
                    </a:cubicBezTo>
                    <a:cubicBezTo>
                      <a:pt x="38100" y="25743"/>
                      <a:pt x="25400" y="23283"/>
                      <a:pt x="19050" y="25400"/>
                    </a:cubicBezTo>
                    <a:cubicBezTo>
                      <a:pt x="11753" y="47290"/>
                      <a:pt x="7967" y="39717"/>
                      <a:pt x="19050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6" name="Freeform 159"/>
              <p:cNvSpPr/>
              <p:nvPr/>
            </p:nvSpPr>
            <p:spPr>
              <a:xfrm>
                <a:off x="14603236" y="22901089"/>
                <a:ext cx="71203" cy="81394"/>
              </a:xfrm>
              <a:custGeom>
                <a:avLst/>
                <a:gdLst>
                  <a:gd name="connsiteX0" fmla="*/ 0 w 76200"/>
                  <a:gd name="connsiteY0" fmla="*/ 0 h 82550"/>
                  <a:gd name="connsiteX1" fmla="*/ 6350 w 76200"/>
                  <a:gd name="connsiteY1" fmla="*/ 57150 h 82550"/>
                  <a:gd name="connsiteX2" fmla="*/ 57150 w 76200"/>
                  <a:gd name="connsiteY2" fmla="*/ 82550 h 82550"/>
                  <a:gd name="connsiteX3" fmla="*/ 76200 w 76200"/>
                  <a:gd name="connsiteY3" fmla="*/ 7620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200" h="82550">
                    <a:moveTo>
                      <a:pt x="0" y="0"/>
                    </a:moveTo>
                    <a:cubicBezTo>
                      <a:pt x="14817" y="44450"/>
                      <a:pt x="16933" y="25400"/>
                      <a:pt x="6350" y="57150"/>
                    </a:cubicBezTo>
                    <a:cubicBezTo>
                      <a:pt x="26283" y="77083"/>
                      <a:pt x="24705" y="82550"/>
                      <a:pt x="57150" y="82550"/>
                    </a:cubicBezTo>
                    <a:cubicBezTo>
                      <a:pt x="63843" y="82550"/>
                      <a:pt x="76200" y="76200"/>
                      <a:pt x="76200" y="762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7" name="Freeform 160"/>
              <p:cNvSpPr/>
              <p:nvPr/>
            </p:nvSpPr>
            <p:spPr>
              <a:xfrm>
                <a:off x="14491354" y="22443253"/>
                <a:ext cx="30511" cy="71216"/>
              </a:xfrm>
              <a:custGeom>
                <a:avLst/>
                <a:gdLst>
                  <a:gd name="connsiteX0" fmla="*/ 7450 w 26500"/>
                  <a:gd name="connsiteY0" fmla="*/ 65393 h 65393"/>
                  <a:gd name="connsiteX1" fmla="*/ 1100 w 26500"/>
                  <a:gd name="connsiteY1" fmla="*/ 46343 h 65393"/>
                  <a:gd name="connsiteX2" fmla="*/ 13800 w 26500"/>
                  <a:gd name="connsiteY2" fmla="*/ 27293 h 65393"/>
                  <a:gd name="connsiteX3" fmla="*/ 20150 w 26500"/>
                  <a:gd name="connsiteY3" fmla="*/ 1893 h 65393"/>
                  <a:gd name="connsiteX4" fmla="*/ 26500 w 26500"/>
                  <a:gd name="connsiteY4" fmla="*/ 1893 h 65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500" h="65393">
                    <a:moveTo>
                      <a:pt x="7450" y="65393"/>
                    </a:moveTo>
                    <a:cubicBezTo>
                      <a:pt x="5333" y="59043"/>
                      <a:pt x="0" y="52945"/>
                      <a:pt x="1100" y="46343"/>
                    </a:cubicBezTo>
                    <a:cubicBezTo>
                      <a:pt x="2355" y="38815"/>
                      <a:pt x="10794" y="34308"/>
                      <a:pt x="13800" y="27293"/>
                    </a:cubicBezTo>
                    <a:cubicBezTo>
                      <a:pt x="17238" y="19271"/>
                      <a:pt x="16247" y="9699"/>
                      <a:pt x="20150" y="1893"/>
                    </a:cubicBezTo>
                    <a:cubicBezTo>
                      <a:pt x="21097" y="0"/>
                      <a:pt x="24383" y="1893"/>
                      <a:pt x="26500" y="1893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8" name="Freeform 161"/>
              <p:cNvSpPr/>
              <p:nvPr/>
            </p:nvSpPr>
            <p:spPr>
              <a:xfrm>
                <a:off x="14603236" y="22433076"/>
                <a:ext cx="81371" cy="81394"/>
              </a:xfrm>
              <a:custGeom>
                <a:avLst/>
                <a:gdLst>
                  <a:gd name="connsiteX0" fmla="*/ 26649 w 82145"/>
                  <a:gd name="connsiteY0" fmla="*/ 76200 h 76200"/>
                  <a:gd name="connsiteX1" fmla="*/ 32999 w 82145"/>
                  <a:gd name="connsiteY1" fmla="*/ 57150 h 76200"/>
                  <a:gd name="connsiteX2" fmla="*/ 64749 w 82145"/>
                  <a:gd name="connsiteY2" fmla="*/ 44450 h 76200"/>
                  <a:gd name="connsiteX3" fmla="*/ 77449 w 82145"/>
                  <a:gd name="connsiteY3" fmla="*/ 0 h 76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145" h="76200">
                    <a:moveTo>
                      <a:pt x="26649" y="76200"/>
                    </a:moveTo>
                    <a:cubicBezTo>
                      <a:pt x="28766" y="69850"/>
                      <a:pt x="32999" y="63843"/>
                      <a:pt x="32999" y="57150"/>
                    </a:cubicBezTo>
                    <a:cubicBezTo>
                      <a:pt x="32999" y="27622"/>
                      <a:pt x="0" y="33659"/>
                      <a:pt x="64749" y="44450"/>
                    </a:cubicBezTo>
                    <a:cubicBezTo>
                      <a:pt x="82145" y="18355"/>
                      <a:pt x="77449" y="33032"/>
                      <a:pt x="77449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20540" name="Group 2125"/>
            <p:cNvGrpSpPr>
              <a:grpSpLocks/>
            </p:cNvGrpSpPr>
            <p:nvPr/>
          </p:nvGrpSpPr>
          <p:grpSpPr bwMode="auto">
            <a:xfrm>
              <a:off x="4306352" y="2343618"/>
              <a:ext cx="104468" cy="105526"/>
              <a:chOff x="14261548" y="22402800"/>
              <a:chExt cx="572052" cy="577850"/>
            </a:xfrm>
          </p:grpSpPr>
          <p:pic>
            <p:nvPicPr>
              <p:cNvPr id="139" name="Picture 2455" descr="C:\Documents and Settings\Chelsea\My Documents\research\Winter 2008\gordon conference\Au NP.JPG"/>
              <p:cNvPicPr>
                <a:picLocks noChangeAspect="1" noChangeArrowheads="1"/>
              </p:cNvPicPr>
              <p:nvPr/>
            </p:nvPicPr>
            <p:blipFill>
              <a:blip r:embed="rId5" cstate="screen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prstClr val="black"/>
                  <a:srgbClr val="D9C3A5">
                    <a:tint val="50000"/>
                    <a:satMod val="180000"/>
                  </a:srgb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25600" y="22479000"/>
                <a:ext cx="457200" cy="460040"/>
              </a:xfrm>
              <a:prstGeom prst="rect">
                <a:avLst/>
              </a:prstGeom>
              <a:noFill/>
              <a:scene3d>
                <a:camera prst="orthographicFront"/>
                <a:lightRig rig="contrasting" dir="t"/>
              </a:scene3d>
              <a:sp3d prstMaterial="powder">
                <a:extrusionClr>
                  <a:srgbClr val="FFC000"/>
                </a:extrusionClr>
                <a:contourClr>
                  <a:schemeClr val="bg1"/>
                </a:contourClr>
              </a:sp3d>
            </p:spPr>
          </p:pic>
          <p:sp>
            <p:nvSpPr>
              <p:cNvPr id="140" name="Freeform 123"/>
              <p:cNvSpPr/>
              <p:nvPr/>
            </p:nvSpPr>
            <p:spPr>
              <a:xfrm>
                <a:off x="14669455" y="22486046"/>
                <a:ext cx="111889" cy="50874"/>
              </a:xfrm>
              <a:custGeom>
                <a:avLst/>
                <a:gdLst>
                  <a:gd name="connsiteX0" fmla="*/ 0 w 38100"/>
                  <a:gd name="connsiteY0" fmla="*/ 44450 h 44450"/>
                  <a:gd name="connsiteX1" fmla="*/ 19050 w 38100"/>
                  <a:gd name="connsiteY1" fmla="*/ 31750 h 44450"/>
                  <a:gd name="connsiteX2" fmla="*/ 38100 w 38100"/>
                  <a:gd name="connsiteY2" fmla="*/ 0 h 44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" h="44450">
                    <a:moveTo>
                      <a:pt x="0" y="44450"/>
                    </a:moveTo>
                    <a:cubicBezTo>
                      <a:pt x="6350" y="40217"/>
                      <a:pt x="13654" y="37146"/>
                      <a:pt x="19050" y="31750"/>
                    </a:cubicBezTo>
                    <a:cubicBezTo>
                      <a:pt x="26713" y="24087"/>
                      <a:pt x="33089" y="10022"/>
                      <a:pt x="3810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1" name="Freeform 124"/>
              <p:cNvSpPr/>
              <p:nvPr/>
            </p:nvSpPr>
            <p:spPr>
              <a:xfrm>
                <a:off x="14547398" y="22404652"/>
                <a:ext cx="81371" cy="101742"/>
              </a:xfrm>
              <a:custGeom>
                <a:avLst/>
                <a:gdLst>
                  <a:gd name="connsiteX0" fmla="*/ 10160 w 22860"/>
                  <a:gd name="connsiteY0" fmla="*/ 57150 h 57150"/>
                  <a:gd name="connsiteX1" fmla="*/ 10160 w 22860"/>
                  <a:gd name="connsiteY1" fmla="*/ 19050 h 57150"/>
                  <a:gd name="connsiteX2" fmla="*/ 22860 w 22860"/>
                  <a:gd name="connsiteY2" fmla="*/ 0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" h="57150">
                    <a:moveTo>
                      <a:pt x="10160" y="57150"/>
                    </a:moveTo>
                    <a:cubicBezTo>
                      <a:pt x="3387" y="36830"/>
                      <a:pt x="0" y="39370"/>
                      <a:pt x="10160" y="19050"/>
                    </a:cubicBezTo>
                    <a:cubicBezTo>
                      <a:pt x="13573" y="12224"/>
                      <a:pt x="22860" y="0"/>
                      <a:pt x="2286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2" name="Freeform 125"/>
              <p:cNvSpPr/>
              <p:nvPr/>
            </p:nvSpPr>
            <p:spPr>
              <a:xfrm>
                <a:off x="14333802" y="22547091"/>
                <a:ext cx="71197" cy="30526"/>
              </a:xfrm>
              <a:custGeom>
                <a:avLst/>
                <a:gdLst>
                  <a:gd name="connsiteX0" fmla="*/ 69850 w 69850"/>
                  <a:gd name="connsiteY0" fmla="*/ 18332 h 24682"/>
                  <a:gd name="connsiteX1" fmla="*/ 50800 w 69850"/>
                  <a:gd name="connsiteY1" fmla="*/ 5632 h 24682"/>
                  <a:gd name="connsiteX2" fmla="*/ 12700 w 69850"/>
                  <a:gd name="connsiteY2" fmla="*/ 24682 h 24682"/>
                  <a:gd name="connsiteX3" fmla="*/ 0 w 69850"/>
                  <a:gd name="connsiteY3" fmla="*/ 11982 h 24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24682">
                    <a:moveTo>
                      <a:pt x="69850" y="18332"/>
                    </a:moveTo>
                    <a:cubicBezTo>
                      <a:pt x="63500" y="14099"/>
                      <a:pt x="58328" y="6887"/>
                      <a:pt x="50800" y="5632"/>
                    </a:cubicBezTo>
                    <a:cubicBezTo>
                      <a:pt x="17010" y="0"/>
                      <a:pt x="45871" y="24682"/>
                      <a:pt x="12700" y="24682"/>
                    </a:cubicBezTo>
                    <a:cubicBezTo>
                      <a:pt x="6713" y="24682"/>
                      <a:pt x="4233" y="16215"/>
                      <a:pt x="0" y="11982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3" name="Freeform 126"/>
              <p:cNvSpPr/>
              <p:nvPr/>
            </p:nvSpPr>
            <p:spPr>
              <a:xfrm>
                <a:off x="14404998" y="22455526"/>
                <a:ext cx="71203" cy="71216"/>
              </a:xfrm>
              <a:custGeom>
                <a:avLst/>
                <a:gdLst>
                  <a:gd name="connsiteX0" fmla="*/ 63500 w 63500"/>
                  <a:gd name="connsiteY0" fmla="*/ 71926 h 71926"/>
                  <a:gd name="connsiteX1" fmla="*/ 25400 w 63500"/>
                  <a:gd name="connsiteY1" fmla="*/ 52876 h 71926"/>
                  <a:gd name="connsiteX2" fmla="*/ 12700 w 63500"/>
                  <a:gd name="connsiteY2" fmla="*/ 33826 h 71926"/>
                  <a:gd name="connsiteX3" fmla="*/ 0 w 63500"/>
                  <a:gd name="connsiteY3" fmla="*/ 2076 h 71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500" h="71926">
                    <a:moveTo>
                      <a:pt x="63500" y="71926"/>
                    </a:moveTo>
                    <a:cubicBezTo>
                      <a:pt x="48006" y="66761"/>
                      <a:pt x="37710" y="65186"/>
                      <a:pt x="25400" y="52876"/>
                    </a:cubicBezTo>
                    <a:cubicBezTo>
                      <a:pt x="20004" y="47480"/>
                      <a:pt x="16933" y="40176"/>
                      <a:pt x="12700" y="33826"/>
                    </a:cubicBezTo>
                    <a:cubicBezTo>
                      <a:pt x="5935" y="0"/>
                      <a:pt x="17143" y="2076"/>
                      <a:pt x="0" y="207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4" name="Freeform 127"/>
              <p:cNvSpPr/>
              <p:nvPr/>
            </p:nvSpPr>
            <p:spPr>
              <a:xfrm>
                <a:off x="14740657" y="22618314"/>
                <a:ext cx="91539" cy="30519"/>
              </a:xfrm>
              <a:custGeom>
                <a:avLst/>
                <a:gdLst>
                  <a:gd name="connsiteX0" fmla="*/ 0 w 88900"/>
                  <a:gd name="connsiteY0" fmla="*/ 38769 h 38769"/>
                  <a:gd name="connsiteX1" fmla="*/ 25400 w 88900"/>
                  <a:gd name="connsiteY1" fmla="*/ 26069 h 38769"/>
                  <a:gd name="connsiteX2" fmla="*/ 44450 w 88900"/>
                  <a:gd name="connsiteY2" fmla="*/ 13369 h 38769"/>
                  <a:gd name="connsiteX3" fmla="*/ 88900 w 88900"/>
                  <a:gd name="connsiteY3" fmla="*/ 669 h 387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900" h="38769">
                    <a:moveTo>
                      <a:pt x="0" y="38769"/>
                    </a:moveTo>
                    <a:cubicBezTo>
                      <a:pt x="8467" y="34536"/>
                      <a:pt x="17181" y="30765"/>
                      <a:pt x="25400" y="26069"/>
                    </a:cubicBezTo>
                    <a:cubicBezTo>
                      <a:pt x="32026" y="22283"/>
                      <a:pt x="37476" y="16469"/>
                      <a:pt x="44450" y="13369"/>
                    </a:cubicBezTo>
                    <a:cubicBezTo>
                      <a:pt x="74531" y="0"/>
                      <a:pt x="70748" y="669"/>
                      <a:pt x="88900" y="669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5" name="Freeform 128"/>
              <p:cNvSpPr/>
              <p:nvPr/>
            </p:nvSpPr>
            <p:spPr>
              <a:xfrm>
                <a:off x="14659286" y="22852317"/>
                <a:ext cx="50854" cy="101742"/>
              </a:xfrm>
              <a:custGeom>
                <a:avLst/>
                <a:gdLst>
                  <a:gd name="connsiteX0" fmla="*/ 13536 w 45286"/>
                  <a:gd name="connsiteY0" fmla="*/ 0 h 97875"/>
                  <a:gd name="connsiteX1" fmla="*/ 19886 w 45286"/>
                  <a:gd name="connsiteY1" fmla="*/ 50800 h 97875"/>
                  <a:gd name="connsiteX2" fmla="*/ 38936 w 45286"/>
                  <a:gd name="connsiteY2" fmla="*/ 57150 h 97875"/>
                  <a:gd name="connsiteX3" fmla="*/ 32586 w 45286"/>
                  <a:gd name="connsiteY3" fmla="*/ 95250 h 97875"/>
                  <a:gd name="connsiteX4" fmla="*/ 45286 w 45286"/>
                  <a:gd name="connsiteY4" fmla="*/ 88900 h 97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286" h="97875">
                    <a:moveTo>
                      <a:pt x="13536" y="0"/>
                    </a:moveTo>
                    <a:cubicBezTo>
                      <a:pt x="6342" y="21583"/>
                      <a:pt x="0" y="26936"/>
                      <a:pt x="19886" y="50800"/>
                    </a:cubicBezTo>
                    <a:cubicBezTo>
                      <a:pt x="24171" y="55942"/>
                      <a:pt x="32586" y="55033"/>
                      <a:pt x="38936" y="57150"/>
                    </a:cubicBezTo>
                    <a:cubicBezTo>
                      <a:pt x="33284" y="65629"/>
                      <a:pt x="14385" y="83116"/>
                      <a:pt x="32586" y="95250"/>
                    </a:cubicBezTo>
                    <a:cubicBezTo>
                      <a:pt x="36524" y="97875"/>
                      <a:pt x="41053" y="91017"/>
                      <a:pt x="45286" y="889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6" name="Freeform 129"/>
              <p:cNvSpPr/>
              <p:nvPr/>
            </p:nvSpPr>
            <p:spPr>
              <a:xfrm>
                <a:off x="14710140" y="22801449"/>
                <a:ext cx="71203" cy="91565"/>
              </a:xfrm>
              <a:custGeom>
                <a:avLst/>
                <a:gdLst>
                  <a:gd name="connsiteX0" fmla="*/ 16592 w 71468"/>
                  <a:gd name="connsiteY0" fmla="*/ 0 h 84521"/>
                  <a:gd name="connsiteX1" fmla="*/ 3892 w 71468"/>
                  <a:gd name="connsiteY1" fmla="*/ 63500 h 84521"/>
                  <a:gd name="connsiteX2" fmla="*/ 22942 w 71468"/>
                  <a:gd name="connsiteY2" fmla="*/ 76200 h 84521"/>
                  <a:gd name="connsiteX3" fmla="*/ 29292 w 71468"/>
                  <a:gd name="connsiteY3" fmla="*/ 57150 h 84521"/>
                  <a:gd name="connsiteX4" fmla="*/ 61042 w 71468"/>
                  <a:gd name="connsiteY4" fmla="*/ 50800 h 845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468" h="84521">
                    <a:moveTo>
                      <a:pt x="16592" y="0"/>
                    </a:moveTo>
                    <a:cubicBezTo>
                      <a:pt x="10512" y="18239"/>
                      <a:pt x="0" y="45988"/>
                      <a:pt x="3892" y="63500"/>
                    </a:cubicBezTo>
                    <a:cubicBezTo>
                      <a:pt x="5548" y="70950"/>
                      <a:pt x="16592" y="71967"/>
                      <a:pt x="22942" y="76200"/>
                    </a:cubicBezTo>
                    <a:cubicBezTo>
                      <a:pt x="25059" y="69850"/>
                      <a:pt x="23077" y="59636"/>
                      <a:pt x="29292" y="57150"/>
                    </a:cubicBezTo>
                    <a:cubicBezTo>
                      <a:pt x="71468" y="40280"/>
                      <a:pt x="44181" y="84521"/>
                      <a:pt x="61042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7" name="Freeform 130"/>
              <p:cNvSpPr/>
              <p:nvPr/>
            </p:nvSpPr>
            <p:spPr>
              <a:xfrm>
                <a:off x="14740657" y="22770924"/>
                <a:ext cx="61028" cy="91571"/>
              </a:xfrm>
              <a:custGeom>
                <a:avLst/>
                <a:gdLst>
                  <a:gd name="connsiteX0" fmla="*/ 0 w 57150"/>
                  <a:gd name="connsiteY0" fmla="*/ 0 h 89852"/>
                  <a:gd name="connsiteX1" fmla="*/ 19050 w 57150"/>
                  <a:gd name="connsiteY1" fmla="*/ 12700 h 89852"/>
                  <a:gd name="connsiteX2" fmla="*/ 38100 w 57150"/>
                  <a:gd name="connsiteY2" fmla="*/ 19050 h 89852"/>
                  <a:gd name="connsiteX3" fmla="*/ 25400 w 57150"/>
                  <a:gd name="connsiteY3" fmla="*/ 38100 h 89852"/>
                  <a:gd name="connsiteX4" fmla="*/ 57150 w 57150"/>
                  <a:gd name="connsiteY4" fmla="*/ 63500 h 89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150" h="89852">
                    <a:moveTo>
                      <a:pt x="0" y="0"/>
                    </a:moveTo>
                    <a:cubicBezTo>
                      <a:pt x="6350" y="4233"/>
                      <a:pt x="12224" y="9287"/>
                      <a:pt x="19050" y="12700"/>
                    </a:cubicBezTo>
                    <a:cubicBezTo>
                      <a:pt x="25037" y="15693"/>
                      <a:pt x="36477" y="12556"/>
                      <a:pt x="38100" y="19050"/>
                    </a:cubicBezTo>
                    <a:cubicBezTo>
                      <a:pt x="39951" y="26454"/>
                      <a:pt x="29633" y="31750"/>
                      <a:pt x="25400" y="38100"/>
                    </a:cubicBezTo>
                    <a:cubicBezTo>
                      <a:pt x="53425" y="80138"/>
                      <a:pt x="43974" y="89852"/>
                      <a:pt x="57150" y="635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8" name="Freeform 131"/>
              <p:cNvSpPr/>
              <p:nvPr/>
            </p:nvSpPr>
            <p:spPr>
              <a:xfrm>
                <a:off x="14761000" y="22699707"/>
                <a:ext cx="61028" cy="40697"/>
              </a:xfrm>
              <a:custGeom>
                <a:avLst/>
                <a:gdLst>
                  <a:gd name="connsiteX0" fmla="*/ 0 w 63500"/>
                  <a:gd name="connsiteY0" fmla="*/ 1761 h 39861"/>
                  <a:gd name="connsiteX1" fmla="*/ 12700 w 63500"/>
                  <a:gd name="connsiteY1" fmla="*/ 33511 h 39861"/>
                  <a:gd name="connsiteX2" fmla="*/ 19050 w 63500"/>
                  <a:gd name="connsiteY2" fmla="*/ 14461 h 39861"/>
                  <a:gd name="connsiteX3" fmla="*/ 38100 w 63500"/>
                  <a:gd name="connsiteY3" fmla="*/ 39861 h 39861"/>
                  <a:gd name="connsiteX4" fmla="*/ 50800 w 63500"/>
                  <a:gd name="connsiteY4" fmla="*/ 20811 h 39861"/>
                  <a:gd name="connsiteX5" fmla="*/ 57150 w 63500"/>
                  <a:gd name="connsiteY5" fmla="*/ 1761 h 39861"/>
                  <a:gd name="connsiteX6" fmla="*/ 63500 w 63500"/>
                  <a:gd name="connsiteY6" fmla="*/ 1761 h 398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3500" h="39861">
                    <a:moveTo>
                      <a:pt x="0" y="1761"/>
                    </a:moveTo>
                    <a:cubicBezTo>
                      <a:pt x="4233" y="12344"/>
                      <a:pt x="3216" y="27188"/>
                      <a:pt x="12700" y="33511"/>
                    </a:cubicBezTo>
                    <a:cubicBezTo>
                      <a:pt x="18269" y="37224"/>
                      <a:pt x="12556" y="12838"/>
                      <a:pt x="19050" y="14461"/>
                    </a:cubicBezTo>
                    <a:cubicBezTo>
                      <a:pt x="29317" y="17028"/>
                      <a:pt x="31750" y="31394"/>
                      <a:pt x="38100" y="39861"/>
                    </a:cubicBezTo>
                    <a:cubicBezTo>
                      <a:pt x="42333" y="33511"/>
                      <a:pt x="47387" y="27637"/>
                      <a:pt x="50800" y="20811"/>
                    </a:cubicBezTo>
                    <a:cubicBezTo>
                      <a:pt x="53793" y="14824"/>
                      <a:pt x="53437" y="7330"/>
                      <a:pt x="57150" y="1761"/>
                    </a:cubicBezTo>
                    <a:cubicBezTo>
                      <a:pt x="58324" y="0"/>
                      <a:pt x="61383" y="1761"/>
                      <a:pt x="63500" y="176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9" name="Freeform 132"/>
              <p:cNvSpPr/>
              <p:nvPr/>
            </p:nvSpPr>
            <p:spPr>
              <a:xfrm>
                <a:off x="14710140" y="22557268"/>
                <a:ext cx="71203" cy="81394"/>
              </a:xfrm>
              <a:custGeom>
                <a:avLst/>
                <a:gdLst>
                  <a:gd name="connsiteX0" fmla="*/ 3515 w 73365"/>
                  <a:gd name="connsiteY0" fmla="*/ 31750 h 76964"/>
                  <a:gd name="connsiteX1" fmla="*/ 16215 w 73365"/>
                  <a:gd name="connsiteY1" fmla="*/ 6350 h 76964"/>
                  <a:gd name="connsiteX2" fmla="*/ 35265 w 73365"/>
                  <a:gd name="connsiteY2" fmla="*/ 12700 h 76964"/>
                  <a:gd name="connsiteX3" fmla="*/ 60665 w 73365"/>
                  <a:gd name="connsiteY3" fmla="*/ 19050 h 76964"/>
                  <a:gd name="connsiteX4" fmla="*/ 73365 w 73365"/>
                  <a:gd name="connsiteY4" fmla="*/ 0 h 76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365" h="76964">
                    <a:moveTo>
                      <a:pt x="3515" y="31750"/>
                    </a:moveTo>
                    <a:cubicBezTo>
                      <a:pt x="18586" y="76964"/>
                      <a:pt x="0" y="30672"/>
                      <a:pt x="16215" y="6350"/>
                    </a:cubicBezTo>
                    <a:cubicBezTo>
                      <a:pt x="19928" y="781"/>
                      <a:pt x="28829" y="10861"/>
                      <a:pt x="35265" y="12700"/>
                    </a:cubicBezTo>
                    <a:cubicBezTo>
                      <a:pt x="43656" y="15098"/>
                      <a:pt x="52198" y="16933"/>
                      <a:pt x="60665" y="19050"/>
                    </a:cubicBezTo>
                    <a:lnTo>
                      <a:pt x="73365" y="0"/>
                    </a:ln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0" name="Freeform 133"/>
              <p:cNvSpPr/>
              <p:nvPr/>
            </p:nvSpPr>
            <p:spPr>
              <a:xfrm>
                <a:off x="14262599" y="22597965"/>
                <a:ext cx="91546" cy="81394"/>
              </a:xfrm>
              <a:custGeom>
                <a:avLst/>
                <a:gdLst>
                  <a:gd name="connsiteX0" fmla="*/ 89452 w 89452"/>
                  <a:gd name="connsiteY0" fmla="*/ 45701 h 73177"/>
                  <a:gd name="connsiteX1" fmla="*/ 13252 w 89452"/>
                  <a:gd name="connsiteY1" fmla="*/ 1251 h 73177"/>
                  <a:gd name="connsiteX2" fmla="*/ 25952 w 89452"/>
                  <a:gd name="connsiteY2" fmla="*/ 39351 h 73177"/>
                  <a:gd name="connsiteX3" fmla="*/ 38652 w 89452"/>
                  <a:gd name="connsiteY3" fmla="*/ 71101 h 73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452" h="73177">
                    <a:moveTo>
                      <a:pt x="89452" y="45701"/>
                    </a:moveTo>
                    <a:cubicBezTo>
                      <a:pt x="71552" y="33768"/>
                      <a:pt x="22012" y="0"/>
                      <a:pt x="13252" y="1251"/>
                    </a:cubicBezTo>
                    <a:cubicBezTo>
                      <a:pt x="0" y="3144"/>
                      <a:pt x="21719" y="26651"/>
                      <a:pt x="25952" y="39351"/>
                    </a:cubicBezTo>
                    <a:cubicBezTo>
                      <a:pt x="37227" y="73177"/>
                      <a:pt x="20625" y="71101"/>
                      <a:pt x="38652" y="7110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1" name="Freeform 134"/>
              <p:cNvSpPr/>
              <p:nvPr/>
            </p:nvSpPr>
            <p:spPr>
              <a:xfrm>
                <a:off x="14282942" y="22679359"/>
                <a:ext cx="81371" cy="50868"/>
              </a:xfrm>
              <a:custGeom>
                <a:avLst/>
                <a:gdLst>
                  <a:gd name="connsiteX0" fmla="*/ 68784 w 78861"/>
                  <a:gd name="connsiteY0" fmla="*/ 30876 h 49926"/>
                  <a:gd name="connsiteX1" fmla="*/ 24334 w 78861"/>
                  <a:gd name="connsiteY1" fmla="*/ 24526 h 49926"/>
                  <a:gd name="connsiteX2" fmla="*/ 24334 w 78861"/>
                  <a:gd name="connsiteY2" fmla="*/ 18176 h 49926"/>
                  <a:gd name="connsiteX3" fmla="*/ 5284 w 78861"/>
                  <a:gd name="connsiteY3" fmla="*/ 49926 h 49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861" h="49926">
                    <a:moveTo>
                      <a:pt x="68784" y="30876"/>
                    </a:moveTo>
                    <a:cubicBezTo>
                      <a:pt x="53967" y="28759"/>
                      <a:pt x="36308" y="33506"/>
                      <a:pt x="24334" y="24526"/>
                    </a:cubicBezTo>
                    <a:cubicBezTo>
                      <a:pt x="16759" y="18845"/>
                      <a:pt x="78861" y="0"/>
                      <a:pt x="24334" y="18176"/>
                    </a:cubicBezTo>
                    <a:cubicBezTo>
                      <a:pt x="0" y="34398"/>
                      <a:pt x="5284" y="23244"/>
                      <a:pt x="5284" y="4992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2" name="Freeform 135"/>
              <p:cNvSpPr/>
              <p:nvPr/>
            </p:nvSpPr>
            <p:spPr>
              <a:xfrm>
                <a:off x="14282942" y="22740404"/>
                <a:ext cx="71203" cy="61045"/>
              </a:xfrm>
              <a:custGeom>
                <a:avLst/>
                <a:gdLst>
                  <a:gd name="connsiteX0" fmla="*/ 69850 w 69850"/>
                  <a:gd name="connsiteY0" fmla="*/ 25400 h 58432"/>
                  <a:gd name="connsiteX1" fmla="*/ 63500 w 69850"/>
                  <a:gd name="connsiteY1" fmla="*/ 44450 h 58432"/>
                  <a:gd name="connsiteX2" fmla="*/ 19050 w 69850"/>
                  <a:gd name="connsiteY2" fmla="*/ 0 h 58432"/>
                  <a:gd name="connsiteX3" fmla="*/ 0 w 69850"/>
                  <a:gd name="connsiteY3" fmla="*/ 44450 h 58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58432">
                    <a:moveTo>
                      <a:pt x="69850" y="25400"/>
                    </a:moveTo>
                    <a:cubicBezTo>
                      <a:pt x="67733" y="31750"/>
                      <a:pt x="69487" y="47443"/>
                      <a:pt x="63500" y="44450"/>
                    </a:cubicBezTo>
                    <a:cubicBezTo>
                      <a:pt x="44758" y="35079"/>
                      <a:pt x="19050" y="0"/>
                      <a:pt x="19050" y="0"/>
                    </a:cubicBezTo>
                    <a:cubicBezTo>
                      <a:pt x="12113" y="55496"/>
                      <a:pt x="27964" y="58432"/>
                      <a:pt x="0" y="444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3" name="Freeform 136"/>
              <p:cNvSpPr/>
              <p:nvPr/>
            </p:nvSpPr>
            <p:spPr>
              <a:xfrm>
                <a:off x="14293116" y="22842146"/>
                <a:ext cx="111882" cy="81394"/>
              </a:xfrm>
              <a:custGeom>
                <a:avLst/>
                <a:gdLst>
                  <a:gd name="connsiteX0" fmla="*/ 114300 w 114300"/>
                  <a:gd name="connsiteY0" fmla="*/ 0 h 82550"/>
                  <a:gd name="connsiteX1" fmla="*/ 76200 w 114300"/>
                  <a:gd name="connsiteY1" fmla="*/ 44450 h 82550"/>
                  <a:gd name="connsiteX2" fmla="*/ 44450 w 114300"/>
                  <a:gd name="connsiteY2" fmla="*/ 50800 h 82550"/>
                  <a:gd name="connsiteX3" fmla="*/ 19050 w 114300"/>
                  <a:gd name="connsiteY3" fmla="*/ 76200 h 82550"/>
                  <a:gd name="connsiteX4" fmla="*/ 0 w 114300"/>
                  <a:gd name="connsiteY4" fmla="*/ 82550 h 82550"/>
                  <a:gd name="connsiteX5" fmla="*/ 19050 w 114300"/>
                  <a:gd name="connsiteY5" fmla="*/ 69850 h 82550"/>
                  <a:gd name="connsiteX6" fmla="*/ 38100 w 114300"/>
                  <a:gd name="connsiteY6" fmla="*/ 63500 h 82550"/>
                  <a:gd name="connsiteX7" fmla="*/ 44450 w 114300"/>
                  <a:gd name="connsiteY7" fmla="*/ 38100 h 82550"/>
                  <a:gd name="connsiteX8" fmla="*/ 44450 w 114300"/>
                  <a:gd name="connsiteY8" fmla="*/ 635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" h="82550">
                    <a:moveTo>
                      <a:pt x="114300" y="0"/>
                    </a:moveTo>
                    <a:cubicBezTo>
                      <a:pt x="56674" y="28813"/>
                      <a:pt x="52998" y="9648"/>
                      <a:pt x="76200" y="44450"/>
                    </a:cubicBezTo>
                    <a:cubicBezTo>
                      <a:pt x="65617" y="46567"/>
                      <a:pt x="53885" y="45558"/>
                      <a:pt x="44450" y="50800"/>
                    </a:cubicBezTo>
                    <a:cubicBezTo>
                      <a:pt x="33983" y="56615"/>
                      <a:pt x="28793" y="69240"/>
                      <a:pt x="19050" y="76200"/>
                    </a:cubicBezTo>
                    <a:cubicBezTo>
                      <a:pt x="13603" y="80091"/>
                      <a:pt x="6350" y="80433"/>
                      <a:pt x="0" y="82550"/>
                    </a:cubicBezTo>
                    <a:cubicBezTo>
                      <a:pt x="6350" y="78317"/>
                      <a:pt x="12224" y="73263"/>
                      <a:pt x="19050" y="69850"/>
                    </a:cubicBezTo>
                    <a:cubicBezTo>
                      <a:pt x="25037" y="66857"/>
                      <a:pt x="33919" y="68727"/>
                      <a:pt x="38100" y="63500"/>
                    </a:cubicBezTo>
                    <a:cubicBezTo>
                      <a:pt x="43552" y="56685"/>
                      <a:pt x="42333" y="46567"/>
                      <a:pt x="44450" y="38100"/>
                    </a:cubicBezTo>
                    <a:cubicBezTo>
                      <a:pt x="36603" y="14560"/>
                      <a:pt x="35107" y="25037"/>
                      <a:pt x="44450" y="63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4" name="Freeform 137"/>
              <p:cNvSpPr/>
              <p:nvPr/>
            </p:nvSpPr>
            <p:spPr>
              <a:xfrm>
                <a:off x="14394830" y="22872666"/>
                <a:ext cx="40686" cy="71223"/>
              </a:xfrm>
              <a:custGeom>
                <a:avLst/>
                <a:gdLst>
                  <a:gd name="connsiteX0" fmla="*/ 50437 w 50437"/>
                  <a:gd name="connsiteY0" fmla="*/ 0 h 67990"/>
                  <a:gd name="connsiteX1" fmla="*/ 31387 w 50437"/>
                  <a:gd name="connsiteY1" fmla="*/ 19050 h 67990"/>
                  <a:gd name="connsiteX2" fmla="*/ 44087 w 50437"/>
                  <a:gd name="connsiteY2" fmla="*/ 38100 h 67990"/>
                  <a:gd name="connsiteX3" fmla="*/ 12337 w 50437"/>
                  <a:gd name="connsiteY3" fmla="*/ 44450 h 67990"/>
                  <a:gd name="connsiteX4" fmla="*/ 18687 w 50437"/>
                  <a:gd name="connsiteY4" fmla="*/ 57150 h 67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437" h="67990">
                    <a:moveTo>
                      <a:pt x="50437" y="0"/>
                    </a:moveTo>
                    <a:cubicBezTo>
                      <a:pt x="44087" y="6350"/>
                      <a:pt x="32863" y="10192"/>
                      <a:pt x="31387" y="19050"/>
                    </a:cubicBezTo>
                    <a:cubicBezTo>
                      <a:pt x="30132" y="26578"/>
                      <a:pt x="48666" y="31995"/>
                      <a:pt x="44087" y="38100"/>
                    </a:cubicBezTo>
                    <a:cubicBezTo>
                      <a:pt x="37611" y="46734"/>
                      <a:pt x="22920" y="42333"/>
                      <a:pt x="12337" y="44450"/>
                    </a:cubicBezTo>
                    <a:cubicBezTo>
                      <a:pt x="4490" y="67990"/>
                      <a:pt x="0" y="66493"/>
                      <a:pt x="18687" y="571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5" name="Freeform 138"/>
              <p:cNvSpPr/>
              <p:nvPr/>
            </p:nvSpPr>
            <p:spPr>
              <a:xfrm>
                <a:off x="14506712" y="22903191"/>
                <a:ext cx="30517" cy="50868"/>
              </a:xfrm>
              <a:custGeom>
                <a:avLst/>
                <a:gdLst>
                  <a:gd name="connsiteX0" fmla="*/ 0 w 38100"/>
                  <a:gd name="connsiteY0" fmla="*/ 0 h 50800"/>
                  <a:gd name="connsiteX1" fmla="*/ 38100 w 38100"/>
                  <a:gd name="connsiteY1" fmla="*/ 19050 h 50800"/>
                  <a:gd name="connsiteX2" fmla="*/ 19050 w 38100"/>
                  <a:gd name="connsiteY2" fmla="*/ 25400 h 50800"/>
                  <a:gd name="connsiteX3" fmla="*/ 19050 w 38100"/>
                  <a:gd name="connsiteY3" fmla="*/ 50800 h 50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50800">
                    <a:moveTo>
                      <a:pt x="0" y="0"/>
                    </a:moveTo>
                    <a:cubicBezTo>
                      <a:pt x="4698" y="1566"/>
                      <a:pt x="38100" y="10844"/>
                      <a:pt x="38100" y="19050"/>
                    </a:cubicBezTo>
                    <a:cubicBezTo>
                      <a:pt x="38100" y="25743"/>
                      <a:pt x="25400" y="23283"/>
                      <a:pt x="19050" y="25400"/>
                    </a:cubicBezTo>
                    <a:cubicBezTo>
                      <a:pt x="11753" y="47290"/>
                      <a:pt x="7967" y="39717"/>
                      <a:pt x="19050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6" name="Freeform 139"/>
              <p:cNvSpPr/>
              <p:nvPr/>
            </p:nvSpPr>
            <p:spPr>
              <a:xfrm>
                <a:off x="14598258" y="22903191"/>
                <a:ext cx="71197" cy="81394"/>
              </a:xfrm>
              <a:custGeom>
                <a:avLst/>
                <a:gdLst>
                  <a:gd name="connsiteX0" fmla="*/ 0 w 76200"/>
                  <a:gd name="connsiteY0" fmla="*/ 0 h 82550"/>
                  <a:gd name="connsiteX1" fmla="*/ 6350 w 76200"/>
                  <a:gd name="connsiteY1" fmla="*/ 57150 h 82550"/>
                  <a:gd name="connsiteX2" fmla="*/ 57150 w 76200"/>
                  <a:gd name="connsiteY2" fmla="*/ 82550 h 82550"/>
                  <a:gd name="connsiteX3" fmla="*/ 76200 w 76200"/>
                  <a:gd name="connsiteY3" fmla="*/ 7620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200" h="82550">
                    <a:moveTo>
                      <a:pt x="0" y="0"/>
                    </a:moveTo>
                    <a:cubicBezTo>
                      <a:pt x="14817" y="44450"/>
                      <a:pt x="16933" y="25400"/>
                      <a:pt x="6350" y="57150"/>
                    </a:cubicBezTo>
                    <a:cubicBezTo>
                      <a:pt x="26283" y="77083"/>
                      <a:pt x="24705" y="82550"/>
                      <a:pt x="57150" y="82550"/>
                    </a:cubicBezTo>
                    <a:cubicBezTo>
                      <a:pt x="63843" y="82550"/>
                      <a:pt x="76200" y="76200"/>
                      <a:pt x="76200" y="762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7" name="Freeform 140"/>
              <p:cNvSpPr/>
              <p:nvPr/>
            </p:nvSpPr>
            <p:spPr>
              <a:xfrm>
                <a:off x="14496544" y="22445349"/>
                <a:ext cx="30511" cy="71223"/>
              </a:xfrm>
              <a:custGeom>
                <a:avLst/>
                <a:gdLst>
                  <a:gd name="connsiteX0" fmla="*/ 7450 w 26500"/>
                  <a:gd name="connsiteY0" fmla="*/ 65393 h 65393"/>
                  <a:gd name="connsiteX1" fmla="*/ 1100 w 26500"/>
                  <a:gd name="connsiteY1" fmla="*/ 46343 h 65393"/>
                  <a:gd name="connsiteX2" fmla="*/ 13800 w 26500"/>
                  <a:gd name="connsiteY2" fmla="*/ 27293 h 65393"/>
                  <a:gd name="connsiteX3" fmla="*/ 20150 w 26500"/>
                  <a:gd name="connsiteY3" fmla="*/ 1893 h 65393"/>
                  <a:gd name="connsiteX4" fmla="*/ 26500 w 26500"/>
                  <a:gd name="connsiteY4" fmla="*/ 1893 h 65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500" h="65393">
                    <a:moveTo>
                      <a:pt x="7450" y="65393"/>
                    </a:moveTo>
                    <a:cubicBezTo>
                      <a:pt x="5333" y="59043"/>
                      <a:pt x="0" y="52945"/>
                      <a:pt x="1100" y="46343"/>
                    </a:cubicBezTo>
                    <a:cubicBezTo>
                      <a:pt x="2355" y="38815"/>
                      <a:pt x="10794" y="34308"/>
                      <a:pt x="13800" y="27293"/>
                    </a:cubicBezTo>
                    <a:cubicBezTo>
                      <a:pt x="17238" y="19271"/>
                      <a:pt x="16247" y="9699"/>
                      <a:pt x="20150" y="1893"/>
                    </a:cubicBezTo>
                    <a:cubicBezTo>
                      <a:pt x="21097" y="0"/>
                      <a:pt x="24383" y="1893"/>
                      <a:pt x="26500" y="1893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8" name="Freeform 141"/>
              <p:cNvSpPr/>
              <p:nvPr/>
            </p:nvSpPr>
            <p:spPr>
              <a:xfrm>
                <a:off x="14598258" y="22435178"/>
                <a:ext cx="91539" cy="81394"/>
              </a:xfrm>
              <a:custGeom>
                <a:avLst/>
                <a:gdLst>
                  <a:gd name="connsiteX0" fmla="*/ 26649 w 82145"/>
                  <a:gd name="connsiteY0" fmla="*/ 76200 h 76200"/>
                  <a:gd name="connsiteX1" fmla="*/ 32999 w 82145"/>
                  <a:gd name="connsiteY1" fmla="*/ 57150 h 76200"/>
                  <a:gd name="connsiteX2" fmla="*/ 64749 w 82145"/>
                  <a:gd name="connsiteY2" fmla="*/ 44450 h 76200"/>
                  <a:gd name="connsiteX3" fmla="*/ 77449 w 82145"/>
                  <a:gd name="connsiteY3" fmla="*/ 0 h 76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145" h="76200">
                    <a:moveTo>
                      <a:pt x="26649" y="76200"/>
                    </a:moveTo>
                    <a:cubicBezTo>
                      <a:pt x="28766" y="69850"/>
                      <a:pt x="32999" y="63843"/>
                      <a:pt x="32999" y="57150"/>
                    </a:cubicBezTo>
                    <a:cubicBezTo>
                      <a:pt x="32999" y="27622"/>
                      <a:pt x="0" y="33659"/>
                      <a:pt x="64749" y="44450"/>
                    </a:cubicBezTo>
                    <a:cubicBezTo>
                      <a:pt x="82145" y="18355"/>
                      <a:pt x="77449" y="33032"/>
                      <a:pt x="77449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20541" name="Group 2146"/>
            <p:cNvGrpSpPr>
              <a:grpSpLocks/>
            </p:cNvGrpSpPr>
            <p:nvPr/>
          </p:nvGrpSpPr>
          <p:grpSpPr bwMode="auto">
            <a:xfrm>
              <a:off x="3992949" y="2510767"/>
              <a:ext cx="104468" cy="105526"/>
              <a:chOff x="14261548" y="22402800"/>
              <a:chExt cx="572052" cy="577850"/>
            </a:xfrm>
          </p:grpSpPr>
          <p:pic>
            <p:nvPicPr>
              <p:cNvPr id="119" name="Picture 2455" descr="C:\Documents and Settings\Chelsea\My Documents\research\Winter 2008\gordon conference\Au NP.JPG"/>
              <p:cNvPicPr>
                <a:picLocks noChangeAspect="1" noChangeArrowheads="1"/>
              </p:cNvPicPr>
              <p:nvPr/>
            </p:nvPicPr>
            <p:blipFill>
              <a:blip r:embed="rId5" cstate="screen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prstClr val="black"/>
                  <a:srgbClr val="D9C3A5">
                    <a:tint val="50000"/>
                    <a:satMod val="180000"/>
                  </a:srgb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25600" y="22479000"/>
                <a:ext cx="457200" cy="460040"/>
              </a:xfrm>
              <a:prstGeom prst="rect">
                <a:avLst/>
              </a:prstGeom>
              <a:noFill/>
              <a:scene3d>
                <a:camera prst="orthographicFront"/>
                <a:lightRig rig="contrasting" dir="t"/>
              </a:scene3d>
              <a:sp3d prstMaterial="powder">
                <a:extrusionClr>
                  <a:srgbClr val="FFC000"/>
                </a:extrusionClr>
                <a:contourClr>
                  <a:schemeClr val="bg1"/>
                </a:contourClr>
              </a:sp3d>
            </p:spPr>
          </p:pic>
          <p:sp>
            <p:nvSpPr>
              <p:cNvPr id="120" name="Freeform 103"/>
              <p:cNvSpPr/>
              <p:nvPr/>
            </p:nvSpPr>
            <p:spPr>
              <a:xfrm>
                <a:off x="14666655" y="22486437"/>
                <a:ext cx="111882" cy="50874"/>
              </a:xfrm>
              <a:custGeom>
                <a:avLst/>
                <a:gdLst>
                  <a:gd name="connsiteX0" fmla="*/ 0 w 38100"/>
                  <a:gd name="connsiteY0" fmla="*/ 44450 h 44450"/>
                  <a:gd name="connsiteX1" fmla="*/ 19050 w 38100"/>
                  <a:gd name="connsiteY1" fmla="*/ 31750 h 44450"/>
                  <a:gd name="connsiteX2" fmla="*/ 38100 w 38100"/>
                  <a:gd name="connsiteY2" fmla="*/ 0 h 44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" h="44450">
                    <a:moveTo>
                      <a:pt x="0" y="44450"/>
                    </a:moveTo>
                    <a:cubicBezTo>
                      <a:pt x="6350" y="40217"/>
                      <a:pt x="13654" y="37146"/>
                      <a:pt x="19050" y="31750"/>
                    </a:cubicBezTo>
                    <a:cubicBezTo>
                      <a:pt x="26713" y="24087"/>
                      <a:pt x="33089" y="10022"/>
                      <a:pt x="3810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1" name="Freeform 104"/>
              <p:cNvSpPr/>
              <p:nvPr/>
            </p:nvSpPr>
            <p:spPr>
              <a:xfrm>
                <a:off x="14544598" y="22405043"/>
                <a:ext cx="81371" cy="101742"/>
              </a:xfrm>
              <a:custGeom>
                <a:avLst/>
                <a:gdLst>
                  <a:gd name="connsiteX0" fmla="*/ 10160 w 22860"/>
                  <a:gd name="connsiteY0" fmla="*/ 57150 h 57150"/>
                  <a:gd name="connsiteX1" fmla="*/ 10160 w 22860"/>
                  <a:gd name="connsiteY1" fmla="*/ 19050 h 57150"/>
                  <a:gd name="connsiteX2" fmla="*/ 22860 w 22860"/>
                  <a:gd name="connsiteY2" fmla="*/ 0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" h="57150">
                    <a:moveTo>
                      <a:pt x="10160" y="57150"/>
                    </a:moveTo>
                    <a:cubicBezTo>
                      <a:pt x="3387" y="36830"/>
                      <a:pt x="0" y="39370"/>
                      <a:pt x="10160" y="19050"/>
                    </a:cubicBezTo>
                    <a:cubicBezTo>
                      <a:pt x="13573" y="12224"/>
                      <a:pt x="22860" y="0"/>
                      <a:pt x="2286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2" name="Freeform 105"/>
              <p:cNvSpPr/>
              <p:nvPr/>
            </p:nvSpPr>
            <p:spPr>
              <a:xfrm>
                <a:off x="14330995" y="22547482"/>
                <a:ext cx="71203" cy="30526"/>
              </a:xfrm>
              <a:custGeom>
                <a:avLst/>
                <a:gdLst>
                  <a:gd name="connsiteX0" fmla="*/ 69850 w 69850"/>
                  <a:gd name="connsiteY0" fmla="*/ 18332 h 24682"/>
                  <a:gd name="connsiteX1" fmla="*/ 50800 w 69850"/>
                  <a:gd name="connsiteY1" fmla="*/ 5632 h 24682"/>
                  <a:gd name="connsiteX2" fmla="*/ 12700 w 69850"/>
                  <a:gd name="connsiteY2" fmla="*/ 24682 h 24682"/>
                  <a:gd name="connsiteX3" fmla="*/ 0 w 69850"/>
                  <a:gd name="connsiteY3" fmla="*/ 11982 h 24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24682">
                    <a:moveTo>
                      <a:pt x="69850" y="18332"/>
                    </a:moveTo>
                    <a:cubicBezTo>
                      <a:pt x="63500" y="14099"/>
                      <a:pt x="58328" y="6887"/>
                      <a:pt x="50800" y="5632"/>
                    </a:cubicBezTo>
                    <a:cubicBezTo>
                      <a:pt x="17010" y="0"/>
                      <a:pt x="45871" y="24682"/>
                      <a:pt x="12700" y="24682"/>
                    </a:cubicBezTo>
                    <a:cubicBezTo>
                      <a:pt x="6713" y="24682"/>
                      <a:pt x="4233" y="16215"/>
                      <a:pt x="0" y="11982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3" name="Freeform 106"/>
              <p:cNvSpPr/>
              <p:nvPr/>
            </p:nvSpPr>
            <p:spPr>
              <a:xfrm>
                <a:off x="14402198" y="22455917"/>
                <a:ext cx="71197" cy="71216"/>
              </a:xfrm>
              <a:custGeom>
                <a:avLst/>
                <a:gdLst>
                  <a:gd name="connsiteX0" fmla="*/ 63500 w 63500"/>
                  <a:gd name="connsiteY0" fmla="*/ 71926 h 71926"/>
                  <a:gd name="connsiteX1" fmla="*/ 25400 w 63500"/>
                  <a:gd name="connsiteY1" fmla="*/ 52876 h 71926"/>
                  <a:gd name="connsiteX2" fmla="*/ 12700 w 63500"/>
                  <a:gd name="connsiteY2" fmla="*/ 33826 h 71926"/>
                  <a:gd name="connsiteX3" fmla="*/ 0 w 63500"/>
                  <a:gd name="connsiteY3" fmla="*/ 2076 h 71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500" h="71926">
                    <a:moveTo>
                      <a:pt x="63500" y="71926"/>
                    </a:moveTo>
                    <a:cubicBezTo>
                      <a:pt x="48006" y="66761"/>
                      <a:pt x="37710" y="65186"/>
                      <a:pt x="25400" y="52876"/>
                    </a:cubicBezTo>
                    <a:cubicBezTo>
                      <a:pt x="20004" y="47480"/>
                      <a:pt x="16933" y="40176"/>
                      <a:pt x="12700" y="33826"/>
                    </a:cubicBezTo>
                    <a:cubicBezTo>
                      <a:pt x="5935" y="0"/>
                      <a:pt x="17143" y="2076"/>
                      <a:pt x="0" y="207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4" name="Freeform 107"/>
              <p:cNvSpPr/>
              <p:nvPr/>
            </p:nvSpPr>
            <p:spPr>
              <a:xfrm>
                <a:off x="14737851" y="22618705"/>
                <a:ext cx="91546" cy="30519"/>
              </a:xfrm>
              <a:custGeom>
                <a:avLst/>
                <a:gdLst>
                  <a:gd name="connsiteX0" fmla="*/ 0 w 88900"/>
                  <a:gd name="connsiteY0" fmla="*/ 38769 h 38769"/>
                  <a:gd name="connsiteX1" fmla="*/ 25400 w 88900"/>
                  <a:gd name="connsiteY1" fmla="*/ 26069 h 38769"/>
                  <a:gd name="connsiteX2" fmla="*/ 44450 w 88900"/>
                  <a:gd name="connsiteY2" fmla="*/ 13369 h 38769"/>
                  <a:gd name="connsiteX3" fmla="*/ 88900 w 88900"/>
                  <a:gd name="connsiteY3" fmla="*/ 669 h 387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900" h="38769">
                    <a:moveTo>
                      <a:pt x="0" y="38769"/>
                    </a:moveTo>
                    <a:cubicBezTo>
                      <a:pt x="8467" y="34536"/>
                      <a:pt x="17181" y="30765"/>
                      <a:pt x="25400" y="26069"/>
                    </a:cubicBezTo>
                    <a:cubicBezTo>
                      <a:pt x="32026" y="22283"/>
                      <a:pt x="37476" y="16469"/>
                      <a:pt x="44450" y="13369"/>
                    </a:cubicBezTo>
                    <a:cubicBezTo>
                      <a:pt x="74531" y="0"/>
                      <a:pt x="70748" y="669"/>
                      <a:pt x="88900" y="669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5" name="Freeform 108"/>
              <p:cNvSpPr/>
              <p:nvPr/>
            </p:nvSpPr>
            <p:spPr>
              <a:xfrm>
                <a:off x="14656480" y="22852708"/>
                <a:ext cx="50860" cy="101742"/>
              </a:xfrm>
              <a:custGeom>
                <a:avLst/>
                <a:gdLst>
                  <a:gd name="connsiteX0" fmla="*/ 13536 w 45286"/>
                  <a:gd name="connsiteY0" fmla="*/ 0 h 97875"/>
                  <a:gd name="connsiteX1" fmla="*/ 19886 w 45286"/>
                  <a:gd name="connsiteY1" fmla="*/ 50800 h 97875"/>
                  <a:gd name="connsiteX2" fmla="*/ 38936 w 45286"/>
                  <a:gd name="connsiteY2" fmla="*/ 57150 h 97875"/>
                  <a:gd name="connsiteX3" fmla="*/ 32586 w 45286"/>
                  <a:gd name="connsiteY3" fmla="*/ 95250 h 97875"/>
                  <a:gd name="connsiteX4" fmla="*/ 45286 w 45286"/>
                  <a:gd name="connsiteY4" fmla="*/ 88900 h 97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286" h="97875">
                    <a:moveTo>
                      <a:pt x="13536" y="0"/>
                    </a:moveTo>
                    <a:cubicBezTo>
                      <a:pt x="6342" y="21583"/>
                      <a:pt x="0" y="26936"/>
                      <a:pt x="19886" y="50800"/>
                    </a:cubicBezTo>
                    <a:cubicBezTo>
                      <a:pt x="24171" y="55942"/>
                      <a:pt x="32586" y="55033"/>
                      <a:pt x="38936" y="57150"/>
                    </a:cubicBezTo>
                    <a:cubicBezTo>
                      <a:pt x="33284" y="65629"/>
                      <a:pt x="14385" y="83116"/>
                      <a:pt x="32586" y="95250"/>
                    </a:cubicBezTo>
                    <a:cubicBezTo>
                      <a:pt x="36524" y="97875"/>
                      <a:pt x="41053" y="91017"/>
                      <a:pt x="45286" y="889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6" name="Freeform 109"/>
              <p:cNvSpPr/>
              <p:nvPr/>
            </p:nvSpPr>
            <p:spPr>
              <a:xfrm>
                <a:off x="14707340" y="22801840"/>
                <a:ext cx="71197" cy="91565"/>
              </a:xfrm>
              <a:custGeom>
                <a:avLst/>
                <a:gdLst>
                  <a:gd name="connsiteX0" fmla="*/ 16592 w 71468"/>
                  <a:gd name="connsiteY0" fmla="*/ 0 h 84521"/>
                  <a:gd name="connsiteX1" fmla="*/ 3892 w 71468"/>
                  <a:gd name="connsiteY1" fmla="*/ 63500 h 84521"/>
                  <a:gd name="connsiteX2" fmla="*/ 22942 w 71468"/>
                  <a:gd name="connsiteY2" fmla="*/ 76200 h 84521"/>
                  <a:gd name="connsiteX3" fmla="*/ 29292 w 71468"/>
                  <a:gd name="connsiteY3" fmla="*/ 57150 h 84521"/>
                  <a:gd name="connsiteX4" fmla="*/ 61042 w 71468"/>
                  <a:gd name="connsiteY4" fmla="*/ 50800 h 845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468" h="84521">
                    <a:moveTo>
                      <a:pt x="16592" y="0"/>
                    </a:moveTo>
                    <a:cubicBezTo>
                      <a:pt x="10512" y="18239"/>
                      <a:pt x="0" y="45988"/>
                      <a:pt x="3892" y="63500"/>
                    </a:cubicBezTo>
                    <a:cubicBezTo>
                      <a:pt x="5548" y="70950"/>
                      <a:pt x="16592" y="71967"/>
                      <a:pt x="22942" y="76200"/>
                    </a:cubicBezTo>
                    <a:cubicBezTo>
                      <a:pt x="25059" y="69850"/>
                      <a:pt x="23077" y="59636"/>
                      <a:pt x="29292" y="57150"/>
                    </a:cubicBezTo>
                    <a:cubicBezTo>
                      <a:pt x="71468" y="40280"/>
                      <a:pt x="44181" y="84521"/>
                      <a:pt x="61042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7" name="Freeform 110"/>
              <p:cNvSpPr/>
              <p:nvPr/>
            </p:nvSpPr>
            <p:spPr>
              <a:xfrm>
                <a:off x="14737851" y="22771315"/>
                <a:ext cx="61028" cy="91571"/>
              </a:xfrm>
              <a:custGeom>
                <a:avLst/>
                <a:gdLst>
                  <a:gd name="connsiteX0" fmla="*/ 0 w 57150"/>
                  <a:gd name="connsiteY0" fmla="*/ 0 h 89852"/>
                  <a:gd name="connsiteX1" fmla="*/ 19050 w 57150"/>
                  <a:gd name="connsiteY1" fmla="*/ 12700 h 89852"/>
                  <a:gd name="connsiteX2" fmla="*/ 38100 w 57150"/>
                  <a:gd name="connsiteY2" fmla="*/ 19050 h 89852"/>
                  <a:gd name="connsiteX3" fmla="*/ 25400 w 57150"/>
                  <a:gd name="connsiteY3" fmla="*/ 38100 h 89852"/>
                  <a:gd name="connsiteX4" fmla="*/ 57150 w 57150"/>
                  <a:gd name="connsiteY4" fmla="*/ 63500 h 89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150" h="89852">
                    <a:moveTo>
                      <a:pt x="0" y="0"/>
                    </a:moveTo>
                    <a:cubicBezTo>
                      <a:pt x="6350" y="4233"/>
                      <a:pt x="12224" y="9287"/>
                      <a:pt x="19050" y="12700"/>
                    </a:cubicBezTo>
                    <a:cubicBezTo>
                      <a:pt x="25037" y="15693"/>
                      <a:pt x="36477" y="12556"/>
                      <a:pt x="38100" y="19050"/>
                    </a:cubicBezTo>
                    <a:cubicBezTo>
                      <a:pt x="39951" y="26454"/>
                      <a:pt x="29633" y="31750"/>
                      <a:pt x="25400" y="38100"/>
                    </a:cubicBezTo>
                    <a:cubicBezTo>
                      <a:pt x="53425" y="80138"/>
                      <a:pt x="43974" y="89852"/>
                      <a:pt x="57150" y="635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8" name="Freeform 111"/>
              <p:cNvSpPr/>
              <p:nvPr/>
            </p:nvSpPr>
            <p:spPr>
              <a:xfrm>
                <a:off x="14758194" y="22700098"/>
                <a:ext cx="61028" cy="40697"/>
              </a:xfrm>
              <a:custGeom>
                <a:avLst/>
                <a:gdLst>
                  <a:gd name="connsiteX0" fmla="*/ 0 w 63500"/>
                  <a:gd name="connsiteY0" fmla="*/ 1761 h 39861"/>
                  <a:gd name="connsiteX1" fmla="*/ 12700 w 63500"/>
                  <a:gd name="connsiteY1" fmla="*/ 33511 h 39861"/>
                  <a:gd name="connsiteX2" fmla="*/ 19050 w 63500"/>
                  <a:gd name="connsiteY2" fmla="*/ 14461 h 39861"/>
                  <a:gd name="connsiteX3" fmla="*/ 38100 w 63500"/>
                  <a:gd name="connsiteY3" fmla="*/ 39861 h 39861"/>
                  <a:gd name="connsiteX4" fmla="*/ 50800 w 63500"/>
                  <a:gd name="connsiteY4" fmla="*/ 20811 h 39861"/>
                  <a:gd name="connsiteX5" fmla="*/ 57150 w 63500"/>
                  <a:gd name="connsiteY5" fmla="*/ 1761 h 39861"/>
                  <a:gd name="connsiteX6" fmla="*/ 63500 w 63500"/>
                  <a:gd name="connsiteY6" fmla="*/ 1761 h 398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3500" h="39861">
                    <a:moveTo>
                      <a:pt x="0" y="1761"/>
                    </a:moveTo>
                    <a:cubicBezTo>
                      <a:pt x="4233" y="12344"/>
                      <a:pt x="3216" y="27188"/>
                      <a:pt x="12700" y="33511"/>
                    </a:cubicBezTo>
                    <a:cubicBezTo>
                      <a:pt x="18269" y="37224"/>
                      <a:pt x="12556" y="12838"/>
                      <a:pt x="19050" y="14461"/>
                    </a:cubicBezTo>
                    <a:cubicBezTo>
                      <a:pt x="29317" y="17028"/>
                      <a:pt x="31750" y="31394"/>
                      <a:pt x="38100" y="39861"/>
                    </a:cubicBezTo>
                    <a:cubicBezTo>
                      <a:pt x="42333" y="33511"/>
                      <a:pt x="47387" y="27637"/>
                      <a:pt x="50800" y="20811"/>
                    </a:cubicBezTo>
                    <a:cubicBezTo>
                      <a:pt x="53793" y="14824"/>
                      <a:pt x="53437" y="7330"/>
                      <a:pt x="57150" y="1761"/>
                    </a:cubicBezTo>
                    <a:cubicBezTo>
                      <a:pt x="58324" y="0"/>
                      <a:pt x="61383" y="1761"/>
                      <a:pt x="63500" y="176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9" name="Freeform 112"/>
              <p:cNvSpPr/>
              <p:nvPr/>
            </p:nvSpPr>
            <p:spPr>
              <a:xfrm>
                <a:off x="14707340" y="22557659"/>
                <a:ext cx="71197" cy="81394"/>
              </a:xfrm>
              <a:custGeom>
                <a:avLst/>
                <a:gdLst>
                  <a:gd name="connsiteX0" fmla="*/ 3515 w 73365"/>
                  <a:gd name="connsiteY0" fmla="*/ 31750 h 76964"/>
                  <a:gd name="connsiteX1" fmla="*/ 16215 w 73365"/>
                  <a:gd name="connsiteY1" fmla="*/ 6350 h 76964"/>
                  <a:gd name="connsiteX2" fmla="*/ 35265 w 73365"/>
                  <a:gd name="connsiteY2" fmla="*/ 12700 h 76964"/>
                  <a:gd name="connsiteX3" fmla="*/ 60665 w 73365"/>
                  <a:gd name="connsiteY3" fmla="*/ 19050 h 76964"/>
                  <a:gd name="connsiteX4" fmla="*/ 73365 w 73365"/>
                  <a:gd name="connsiteY4" fmla="*/ 0 h 76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365" h="76964">
                    <a:moveTo>
                      <a:pt x="3515" y="31750"/>
                    </a:moveTo>
                    <a:cubicBezTo>
                      <a:pt x="18586" y="76964"/>
                      <a:pt x="0" y="30672"/>
                      <a:pt x="16215" y="6350"/>
                    </a:cubicBezTo>
                    <a:cubicBezTo>
                      <a:pt x="19928" y="781"/>
                      <a:pt x="28829" y="10861"/>
                      <a:pt x="35265" y="12700"/>
                    </a:cubicBezTo>
                    <a:cubicBezTo>
                      <a:pt x="43656" y="15098"/>
                      <a:pt x="52198" y="16933"/>
                      <a:pt x="60665" y="19050"/>
                    </a:cubicBezTo>
                    <a:lnTo>
                      <a:pt x="73365" y="0"/>
                    </a:ln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0" name="Freeform 113"/>
              <p:cNvSpPr/>
              <p:nvPr/>
            </p:nvSpPr>
            <p:spPr>
              <a:xfrm>
                <a:off x="14259799" y="22598356"/>
                <a:ext cx="91539" cy="81394"/>
              </a:xfrm>
              <a:custGeom>
                <a:avLst/>
                <a:gdLst>
                  <a:gd name="connsiteX0" fmla="*/ 89452 w 89452"/>
                  <a:gd name="connsiteY0" fmla="*/ 45701 h 73177"/>
                  <a:gd name="connsiteX1" fmla="*/ 13252 w 89452"/>
                  <a:gd name="connsiteY1" fmla="*/ 1251 h 73177"/>
                  <a:gd name="connsiteX2" fmla="*/ 25952 w 89452"/>
                  <a:gd name="connsiteY2" fmla="*/ 39351 h 73177"/>
                  <a:gd name="connsiteX3" fmla="*/ 38652 w 89452"/>
                  <a:gd name="connsiteY3" fmla="*/ 71101 h 73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452" h="73177">
                    <a:moveTo>
                      <a:pt x="89452" y="45701"/>
                    </a:moveTo>
                    <a:cubicBezTo>
                      <a:pt x="71552" y="33768"/>
                      <a:pt x="22012" y="0"/>
                      <a:pt x="13252" y="1251"/>
                    </a:cubicBezTo>
                    <a:cubicBezTo>
                      <a:pt x="0" y="3144"/>
                      <a:pt x="21719" y="26651"/>
                      <a:pt x="25952" y="39351"/>
                    </a:cubicBezTo>
                    <a:cubicBezTo>
                      <a:pt x="37227" y="73177"/>
                      <a:pt x="20625" y="71101"/>
                      <a:pt x="38652" y="7110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1" name="Freeform 114"/>
              <p:cNvSpPr/>
              <p:nvPr/>
            </p:nvSpPr>
            <p:spPr>
              <a:xfrm>
                <a:off x="14280142" y="22679750"/>
                <a:ext cx="81371" cy="50868"/>
              </a:xfrm>
              <a:custGeom>
                <a:avLst/>
                <a:gdLst>
                  <a:gd name="connsiteX0" fmla="*/ 68784 w 78861"/>
                  <a:gd name="connsiteY0" fmla="*/ 30876 h 49926"/>
                  <a:gd name="connsiteX1" fmla="*/ 24334 w 78861"/>
                  <a:gd name="connsiteY1" fmla="*/ 24526 h 49926"/>
                  <a:gd name="connsiteX2" fmla="*/ 24334 w 78861"/>
                  <a:gd name="connsiteY2" fmla="*/ 18176 h 49926"/>
                  <a:gd name="connsiteX3" fmla="*/ 5284 w 78861"/>
                  <a:gd name="connsiteY3" fmla="*/ 49926 h 49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861" h="49926">
                    <a:moveTo>
                      <a:pt x="68784" y="30876"/>
                    </a:moveTo>
                    <a:cubicBezTo>
                      <a:pt x="53967" y="28759"/>
                      <a:pt x="36308" y="33506"/>
                      <a:pt x="24334" y="24526"/>
                    </a:cubicBezTo>
                    <a:cubicBezTo>
                      <a:pt x="16759" y="18845"/>
                      <a:pt x="78861" y="0"/>
                      <a:pt x="24334" y="18176"/>
                    </a:cubicBezTo>
                    <a:cubicBezTo>
                      <a:pt x="0" y="34398"/>
                      <a:pt x="5284" y="23244"/>
                      <a:pt x="5284" y="4992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2" name="Freeform 115"/>
              <p:cNvSpPr/>
              <p:nvPr/>
            </p:nvSpPr>
            <p:spPr>
              <a:xfrm>
                <a:off x="14280142" y="22740795"/>
                <a:ext cx="71197" cy="61045"/>
              </a:xfrm>
              <a:custGeom>
                <a:avLst/>
                <a:gdLst>
                  <a:gd name="connsiteX0" fmla="*/ 69850 w 69850"/>
                  <a:gd name="connsiteY0" fmla="*/ 25400 h 58432"/>
                  <a:gd name="connsiteX1" fmla="*/ 63500 w 69850"/>
                  <a:gd name="connsiteY1" fmla="*/ 44450 h 58432"/>
                  <a:gd name="connsiteX2" fmla="*/ 19050 w 69850"/>
                  <a:gd name="connsiteY2" fmla="*/ 0 h 58432"/>
                  <a:gd name="connsiteX3" fmla="*/ 0 w 69850"/>
                  <a:gd name="connsiteY3" fmla="*/ 44450 h 58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58432">
                    <a:moveTo>
                      <a:pt x="69850" y="25400"/>
                    </a:moveTo>
                    <a:cubicBezTo>
                      <a:pt x="67733" y="31750"/>
                      <a:pt x="69487" y="47443"/>
                      <a:pt x="63500" y="44450"/>
                    </a:cubicBezTo>
                    <a:cubicBezTo>
                      <a:pt x="44758" y="35079"/>
                      <a:pt x="19050" y="0"/>
                      <a:pt x="19050" y="0"/>
                    </a:cubicBezTo>
                    <a:cubicBezTo>
                      <a:pt x="12113" y="55496"/>
                      <a:pt x="27964" y="58432"/>
                      <a:pt x="0" y="444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3" name="Freeform 116"/>
              <p:cNvSpPr/>
              <p:nvPr/>
            </p:nvSpPr>
            <p:spPr>
              <a:xfrm>
                <a:off x="14290310" y="22842537"/>
                <a:ext cx="111889" cy="81394"/>
              </a:xfrm>
              <a:custGeom>
                <a:avLst/>
                <a:gdLst>
                  <a:gd name="connsiteX0" fmla="*/ 114300 w 114300"/>
                  <a:gd name="connsiteY0" fmla="*/ 0 h 82550"/>
                  <a:gd name="connsiteX1" fmla="*/ 76200 w 114300"/>
                  <a:gd name="connsiteY1" fmla="*/ 44450 h 82550"/>
                  <a:gd name="connsiteX2" fmla="*/ 44450 w 114300"/>
                  <a:gd name="connsiteY2" fmla="*/ 50800 h 82550"/>
                  <a:gd name="connsiteX3" fmla="*/ 19050 w 114300"/>
                  <a:gd name="connsiteY3" fmla="*/ 76200 h 82550"/>
                  <a:gd name="connsiteX4" fmla="*/ 0 w 114300"/>
                  <a:gd name="connsiteY4" fmla="*/ 82550 h 82550"/>
                  <a:gd name="connsiteX5" fmla="*/ 19050 w 114300"/>
                  <a:gd name="connsiteY5" fmla="*/ 69850 h 82550"/>
                  <a:gd name="connsiteX6" fmla="*/ 38100 w 114300"/>
                  <a:gd name="connsiteY6" fmla="*/ 63500 h 82550"/>
                  <a:gd name="connsiteX7" fmla="*/ 44450 w 114300"/>
                  <a:gd name="connsiteY7" fmla="*/ 38100 h 82550"/>
                  <a:gd name="connsiteX8" fmla="*/ 44450 w 114300"/>
                  <a:gd name="connsiteY8" fmla="*/ 635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" h="82550">
                    <a:moveTo>
                      <a:pt x="114300" y="0"/>
                    </a:moveTo>
                    <a:cubicBezTo>
                      <a:pt x="56674" y="28813"/>
                      <a:pt x="52998" y="9648"/>
                      <a:pt x="76200" y="44450"/>
                    </a:cubicBezTo>
                    <a:cubicBezTo>
                      <a:pt x="65617" y="46567"/>
                      <a:pt x="53885" y="45558"/>
                      <a:pt x="44450" y="50800"/>
                    </a:cubicBezTo>
                    <a:cubicBezTo>
                      <a:pt x="33983" y="56615"/>
                      <a:pt x="28793" y="69240"/>
                      <a:pt x="19050" y="76200"/>
                    </a:cubicBezTo>
                    <a:cubicBezTo>
                      <a:pt x="13603" y="80091"/>
                      <a:pt x="6350" y="80433"/>
                      <a:pt x="0" y="82550"/>
                    </a:cubicBezTo>
                    <a:cubicBezTo>
                      <a:pt x="6350" y="78317"/>
                      <a:pt x="12224" y="73263"/>
                      <a:pt x="19050" y="69850"/>
                    </a:cubicBezTo>
                    <a:cubicBezTo>
                      <a:pt x="25037" y="66857"/>
                      <a:pt x="33919" y="68727"/>
                      <a:pt x="38100" y="63500"/>
                    </a:cubicBezTo>
                    <a:cubicBezTo>
                      <a:pt x="43552" y="56685"/>
                      <a:pt x="42333" y="46567"/>
                      <a:pt x="44450" y="38100"/>
                    </a:cubicBezTo>
                    <a:cubicBezTo>
                      <a:pt x="36603" y="14560"/>
                      <a:pt x="35107" y="25037"/>
                      <a:pt x="44450" y="63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4" name="Freeform 117"/>
              <p:cNvSpPr/>
              <p:nvPr/>
            </p:nvSpPr>
            <p:spPr>
              <a:xfrm>
                <a:off x="14392024" y="22873057"/>
                <a:ext cx="40686" cy="71223"/>
              </a:xfrm>
              <a:custGeom>
                <a:avLst/>
                <a:gdLst>
                  <a:gd name="connsiteX0" fmla="*/ 50437 w 50437"/>
                  <a:gd name="connsiteY0" fmla="*/ 0 h 67990"/>
                  <a:gd name="connsiteX1" fmla="*/ 31387 w 50437"/>
                  <a:gd name="connsiteY1" fmla="*/ 19050 h 67990"/>
                  <a:gd name="connsiteX2" fmla="*/ 44087 w 50437"/>
                  <a:gd name="connsiteY2" fmla="*/ 38100 h 67990"/>
                  <a:gd name="connsiteX3" fmla="*/ 12337 w 50437"/>
                  <a:gd name="connsiteY3" fmla="*/ 44450 h 67990"/>
                  <a:gd name="connsiteX4" fmla="*/ 18687 w 50437"/>
                  <a:gd name="connsiteY4" fmla="*/ 57150 h 67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437" h="67990">
                    <a:moveTo>
                      <a:pt x="50437" y="0"/>
                    </a:moveTo>
                    <a:cubicBezTo>
                      <a:pt x="44087" y="6350"/>
                      <a:pt x="32863" y="10192"/>
                      <a:pt x="31387" y="19050"/>
                    </a:cubicBezTo>
                    <a:cubicBezTo>
                      <a:pt x="30132" y="26578"/>
                      <a:pt x="48666" y="31995"/>
                      <a:pt x="44087" y="38100"/>
                    </a:cubicBezTo>
                    <a:cubicBezTo>
                      <a:pt x="37611" y="46734"/>
                      <a:pt x="22920" y="42333"/>
                      <a:pt x="12337" y="44450"/>
                    </a:cubicBezTo>
                    <a:cubicBezTo>
                      <a:pt x="4490" y="67990"/>
                      <a:pt x="0" y="66493"/>
                      <a:pt x="18687" y="571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5" name="Freeform 118"/>
              <p:cNvSpPr/>
              <p:nvPr/>
            </p:nvSpPr>
            <p:spPr>
              <a:xfrm>
                <a:off x="14503912" y="22903582"/>
                <a:ext cx="30511" cy="50868"/>
              </a:xfrm>
              <a:custGeom>
                <a:avLst/>
                <a:gdLst>
                  <a:gd name="connsiteX0" fmla="*/ 0 w 38100"/>
                  <a:gd name="connsiteY0" fmla="*/ 0 h 50800"/>
                  <a:gd name="connsiteX1" fmla="*/ 38100 w 38100"/>
                  <a:gd name="connsiteY1" fmla="*/ 19050 h 50800"/>
                  <a:gd name="connsiteX2" fmla="*/ 19050 w 38100"/>
                  <a:gd name="connsiteY2" fmla="*/ 25400 h 50800"/>
                  <a:gd name="connsiteX3" fmla="*/ 19050 w 38100"/>
                  <a:gd name="connsiteY3" fmla="*/ 50800 h 50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50800">
                    <a:moveTo>
                      <a:pt x="0" y="0"/>
                    </a:moveTo>
                    <a:cubicBezTo>
                      <a:pt x="4698" y="1566"/>
                      <a:pt x="38100" y="10844"/>
                      <a:pt x="38100" y="19050"/>
                    </a:cubicBezTo>
                    <a:cubicBezTo>
                      <a:pt x="38100" y="25743"/>
                      <a:pt x="25400" y="23283"/>
                      <a:pt x="19050" y="25400"/>
                    </a:cubicBezTo>
                    <a:cubicBezTo>
                      <a:pt x="11753" y="47290"/>
                      <a:pt x="7967" y="39717"/>
                      <a:pt x="19050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6" name="Freeform 119"/>
              <p:cNvSpPr/>
              <p:nvPr/>
            </p:nvSpPr>
            <p:spPr>
              <a:xfrm>
                <a:off x="14595452" y="22903582"/>
                <a:ext cx="71203" cy="81394"/>
              </a:xfrm>
              <a:custGeom>
                <a:avLst/>
                <a:gdLst>
                  <a:gd name="connsiteX0" fmla="*/ 0 w 76200"/>
                  <a:gd name="connsiteY0" fmla="*/ 0 h 82550"/>
                  <a:gd name="connsiteX1" fmla="*/ 6350 w 76200"/>
                  <a:gd name="connsiteY1" fmla="*/ 57150 h 82550"/>
                  <a:gd name="connsiteX2" fmla="*/ 57150 w 76200"/>
                  <a:gd name="connsiteY2" fmla="*/ 82550 h 82550"/>
                  <a:gd name="connsiteX3" fmla="*/ 76200 w 76200"/>
                  <a:gd name="connsiteY3" fmla="*/ 7620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200" h="82550">
                    <a:moveTo>
                      <a:pt x="0" y="0"/>
                    </a:moveTo>
                    <a:cubicBezTo>
                      <a:pt x="14817" y="44450"/>
                      <a:pt x="16933" y="25400"/>
                      <a:pt x="6350" y="57150"/>
                    </a:cubicBezTo>
                    <a:cubicBezTo>
                      <a:pt x="26283" y="77083"/>
                      <a:pt x="24705" y="82550"/>
                      <a:pt x="57150" y="82550"/>
                    </a:cubicBezTo>
                    <a:cubicBezTo>
                      <a:pt x="63843" y="82550"/>
                      <a:pt x="76200" y="76200"/>
                      <a:pt x="76200" y="762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7" name="Freeform 120"/>
              <p:cNvSpPr/>
              <p:nvPr/>
            </p:nvSpPr>
            <p:spPr>
              <a:xfrm>
                <a:off x="14493738" y="22445740"/>
                <a:ext cx="30517" cy="71223"/>
              </a:xfrm>
              <a:custGeom>
                <a:avLst/>
                <a:gdLst>
                  <a:gd name="connsiteX0" fmla="*/ 7450 w 26500"/>
                  <a:gd name="connsiteY0" fmla="*/ 65393 h 65393"/>
                  <a:gd name="connsiteX1" fmla="*/ 1100 w 26500"/>
                  <a:gd name="connsiteY1" fmla="*/ 46343 h 65393"/>
                  <a:gd name="connsiteX2" fmla="*/ 13800 w 26500"/>
                  <a:gd name="connsiteY2" fmla="*/ 27293 h 65393"/>
                  <a:gd name="connsiteX3" fmla="*/ 20150 w 26500"/>
                  <a:gd name="connsiteY3" fmla="*/ 1893 h 65393"/>
                  <a:gd name="connsiteX4" fmla="*/ 26500 w 26500"/>
                  <a:gd name="connsiteY4" fmla="*/ 1893 h 65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500" h="65393">
                    <a:moveTo>
                      <a:pt x="7450" y="65393"/>
                    </a:moveTo>
                    <a:cubicBezTo>
                      <a:pt x="5333" y="59043"/>
                      <a:pt x="0" y="52945"/>
                      <a:pt x="1100" y="46343"/>
                    </a:cubicBezTo>
                    <a:cubicBezTo>
                      <a:pt x="2355" y="38815"/>
                      <a:pt x="10794" y="34308"/>
                      <a:pt x="13800" y="27293"/>
                    </a:cubicBezTo>
                    <a:cubicBezTo>
                      <a:pt x="17238" y="19271"/>
                      <a:pt x="16247" y="9699"/>
                      <a:pt x="20150" y="1893"/>
                    </a:cubicBezTo>
                    <a:cubicBezTo>
                      <a:pt x="21097" y="0"/>
                      <a:pt x="24383" y="1893"/>
                      <a:pt x="26500" y="1893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8" name="Freeform 121"/>
              <p:cNvSpPr/>
              <p:nvPr/>
            </p:nvSpPr>
            <p:spPr>
              <a:xfrm>
                <a:off x="14595452" y="22435569"/>
                <a:ext cx="91546" cy="81394"/>
              </a:xfrm>
              <a:custGeom>
                <a:avLst/>
                <a:gdLst>
                  <a:gd name="connsiteX0" fmla="*/ 26649 w 82145"/>
                  <a:gd name="connsiteY0" fmla="*/ 76200 h 76200"/>
                  <a:gd name="connsiteX1" fmla="*/ 32999 w 82145"/>
                  <a:gd name="connsiteY1" fmla="*/ 57150 h 76200"/>
                  <a:gd name="connsiteX2" fmla="*/ 64749 w 82145"/>
                  <a:gd name="connsiteY2" fmla="*/ 44450 h 76200"/>
                  <a:gd name="connsiteX3" fmla="*/ 77449 w 82145"/>
                  <a:gd name="connsiteY3" fmla="*/ 0 h 76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145" h="76200">
                    <a:moveTo>
                      <a:pt x="26649" y="76200"/>
                    </a:moveTo>
                    <a:cubicBezTo>
                      <a:pt x="28766" y="69850"/>
                      <a:pt x="32999" y="63843"/>
                      <a:pt x="32999" y="57150"/>
                    </a:cubicBezTo>
                    <a:cubicBezTo>
                      <a:pt x="32999" y="27622"/>
                      <a:pt x="0" y="33659"/>
                      <a:pt x="64749" y="44450"/>
                    </a:cubicBezTo>
                    <a:cubicBezTo>
                      <a:pt x="82145" y="18355"/>
                      <a:pt x="77449" y="33032"/>
                      <a:pt x="77449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20542" name="Group 2167"/>
            <p:cNvGrpSpPr>
              <a:grpSpLocks/>
            </p:cNvGrpSpPr>
            <p:nvPr/>
          </p:nvGrpSpPr>
          <p:grpSpPr bwMode="auto">
            <a:xfrm>
              <a:off x="5351030" y="2615234"/>
              <a:ext cx="104468" cy="105526"/>
              <a:chOff x="14261548" y="22402800"/>
              <a:chExt cx="572052" cy="577850"/>
            </a:xfrm>
          </p:grpSpPr>
          <p:pic>
            <p:nvPicPr>
              <p:cNvPr id="99" name="Picture 2455" descr="C:\Documents and Settings\Chelsea\My Documents\research\Winter 2008\gordon conference\Au NP.JPG"/>
              <p:cNvPicPr>
                <a:picLocks noChangeAspect="1" noChangeArrowheads="1"/>
              </p:cNvPicPr>
              <p:nvPr/>
            </p:nvPicPr>
            <p:blipFill>
              <a:blip r:embed="rId5" cstate="screen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prstClr val="black"/>
                  <a:srgbClr val="D9C3A5">
                    <a:tint val="50000"/>
                    <a:satMod val="180000"/>
                  </a:srgb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25600" y="22479000"/>
                <a:ext cx="457200" cy="460040"/>
              </a:xfrm>
              <a:prstGeom prst="rect">
                <a:avLst/>
              </a:prstGeom>
              <a:noFill/>
              <a:scene3d>
                <a:camera prst="orthographicFront"/>
                <a:lightRig rig="contrasting" dir="t"/>
              </a:scene3d>
              <a:sp3d prstMaterial="powder">
                <a:extrusionClr>
                  <a:srgbClr val="FFC000"/>
                </a:extrusionClr>
                <a:contourClr>
                  <a:schemeClr val="bg1"/>
                </a:contourClr>
              </a:sp3d>
            </p:spPr>
          </p:pic>
          <p:sp>
            <p:nvSpPr>
              <p:cNvPr id="100" name="Freeform 83"/>
              <p:cNvSpPr/>
              <p:nvPr/>
            </p:nvSpPr>
            <p:spPr>
              <a:xfrm>
                <a:off x="14675420" y="22484149"/>
                <a:ext cx="111882" cy="50874"/>
              </a:xfrm>
              <a:custGeom>
                <a:avLst/>
                <a:gdLst>
                  <a:gd name="connsiteX0" fmla="*/ 0 w 38100"/>
                  <a:gd name="connsiteY0" fmla="*/ 44450 h 44450"/>
                  <a:gd name="connsiteX1" fmla="*/ 19050 w 38100"/>
                  <a:gd name="connsiteY1" fmla="*/ 31750 h 44450"/>
                  <a:gd name="connsiteX2" fmla="*/ 38100 w 38100"/>
                  <a:gd name="connsiteY2" fmla="*/ 0 h 44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" h="44450">
                    <a:moveTo>
                      <a:pt x="0" y="44450"/>
                    </a:moveTo>
                    <a:cubicBezTo>
                      <a:pt x="6350" y="40217"/>
                      <a:pt x="13654" y="37146"/>
                      <a:pt x="19050" y="31750"/>
                    </a:cubicBezTo>
                    <a:cubicBezTo>
                      <a:pt x="26713" y="24087"/>
                      <a:pt x="33089" y="10022"/>
                      <a:pt x="3810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1" name="Freeform 84"/>
              <p:cNvSpPr/>
              <p:nvPr/>
            </p:nvSpPr>
            <p:spPr>
              <a:xfrm>
                <a:off x="14553363" y="22402755"/>
                <a:ext cx="81371" cy="101742"/>
              </a:xfrm>
              <a:custGeom>
                <a:avLst/>
                <a:gdLst>
                  <a:gd name="connsiteX0" fmla="*/ 10160 w 22860"/>
                  <a:gd name="connsiteY0" fmla="*/ 57150 h 57150"/>
                  <a:gd name="connsiteX1" fmla="*/ 10160 w 22860"/>
                  <a:gd name="connsiteY1" fmla="*/ 19050 h 57150"/>
                  <a:gd name="connsiteX2" fmla="*/ 22860 w 22860"/>
                  <a:gd name="connsiteY2" fmla="*/ 0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" h="57150">
                    <a:moveTo>
                      <a:pt x="10160" y="57150"/>
                    </a:moveTo>
                    <a:cubicBezTo>
                      <a:pt x="3387" y="36830"/>
                      <a:pt x="0" y="39370"/>
                      <a:pt x="10160" y="19050"/>
                    </a:cubicBezTo>
                    <a:cubicBezTo>
                      <a:pt x="13573" y="12224"/>
                      <a:pt x="22860" y="0"/>
                      <a:pt x="2286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2" name="Freeform 85"/>
              <p:cNvSpPr/>
              <p:nvPr/>
            </p:nvSpPr>
            <p:spPr>
              <a:xfrm>
                <a:off x="14329592" y="22545194"/>
                <a:ext cx="71197" cy="30526"/>
              </a:xfrm>
              <a:custGeom>
                <a:avLst/>
                <a:gdLst>
                  <a:gd name="connsiteX0" fmla="*/ 69850 w 69850"/>
                  <a:gd name="connsiteY0" fmla="*/ 18332 h 24682"/>
                  <a:gd name="connsiteX1" fmla="*/ 50800 w 69850"/>
                  <a:gd name="connsiteY1" fmla="*/ 5632 h 24682"/>
                  <a:gd name="connsiteX2" fmla="*/ 12700 w 69850"/>
                  <a:gd name="connsiteY2" fmla="*/ 24682 h 24682"/>
                  <a:gd name="connsiteX3" fmla="*/ 0 w 69850"/>
                  <a:gd name="connsiteY3" fmla="*/ 11982 h 24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24682">
                    <a:moveTo>
                      <a:pt x="69850" y="18332"/>
                    </a:moveTo>
                    <a:cubicBezTo>
                      <a:pt x="63500" y="14099"/>
                      <a:pt x="58328" y="6887"/>
                      <a:pt x="50800" y="5632"/>
                    </a:cubicBezTo>
                    <a:cubicBezTo>
                      <a:pt x="17010" y="0"/>
                      <a:pt x="45871" y="24682"/>
                      <a:pt x="12700" y="24682"/>
                    </a:cubicBezTo>
                    <a:cubicBezTo>
                      <a:pt x="6713" y="24682"/>
                      <a:pt x="4233" y="16215"/>
                      <a:pt x="0" y="11982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3" name="Freeform 86"/>
              <p:cNvSpPr/>
              <p:nvPr/>
            </p:nvSpPr>
            <p:spPr>
              <a:xfrm>
                <a:off x="14410963" y="22453629"/>
                <a:ext cx="61028" cy="71216"/>
              </a:xfrm>
              <a:custGeom>
                <a:avLst/>
                <a:gdLst>
                  <a:gd name="connsiteX0" fmla="*/ 63500 w 63500"/>
                  <a:gd name="connsiteY0" fmla="*/ 71926 h 71926"/>
                  <a:gd name="connsiteX1" fmla="*/ 25400 w 63500"/>
                  <a:gd name="connsiteY1" fmla="*/ 52876 h 71926"/>
                  <a:gd name="connsiteX2" fmla="*/ 12700 w 63500"/>
                  <a:gd name="connsiteY2" fmla="*/ 33826 h 71926"/>
                  <a:gd name="connsiteX3" fmla="*/ 0 w 63500"/>
                  <a:gd name="connsiteY3" fmla="*/ 2076 h 71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500" h="71926">
                    <a:moveTo>
                      <a:pt x="63500" y="71926"/>
                    </a:moveTo>
                    <a:cubicBezTo>
                      <a:pt x="48006" y="66761"/>
                      <a:pt x="37710" y="65186"/>
                      <a:pt x="25400" y="52876"/>
                    </a:cubicBezTo>
                    <a:cubicBezTo>
                      <a:pt x="20004" y="47480"/>
                      <a:pt x="16933" y="40176"/>
                      <a:pt x="12700" y="33826"/>
                    </a:cubicBezTo>
                    <a:cubicBezTo>
                      <a:pt x="5935" y="0"/>
                      <a:pt x="17143" y="2076"/>
                      <a:pt x="0" y="207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4" name="Freeform 87"/>
              <p:cNvSpPr/>
              <p:nvPr/>
            </p:nvSpPr>
            <p:spPr>
              <a:xfrm>
                <a:off x="14746616" y="22616417"/>
                <a:ext cx="91546" cy="30519"/>
              </a:xfrm>
              <a:custGeom>
                <a:avLst/>
                <a:gdLst>
                  <a:gd name="connsiteX0" fmla="*/ 0 w 88900"/>
                  <a:gd name="connsiteY0" fmla="*/ 38769 h 38769"/>
                  <a:gd name="connsiteX1" fmla="*/ 25400 w 88900"/>
                  <a:gd name="connsiteY1" fmla="*/ 26069 h 38769"/>
                  <a:gd name="connsiteX2" fmla="*/ 44450 w 88900"/>
                  <a:gd name="connsiteY2" fmla="*/ 13369 h 38769"/>
                  <a:gd name="connsiteX3" fmla="*/ 88900 w 88900"/>
                  <a:gd name="connsiteY3" fmla="*/ 669 h 387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900" h="38769">
                    <a:moveTo>
                      <a:pt x="0" y="38769"/>
                    </a:moveTo>
                    <a:cubicBezTo>
                      <a:pt x="8467" y="34536"/>
                      <a:pt x="17181" y="30765"/>
                      <a:pt x="25400" y="26069"/>
                    </a:cubicBezTo>
                    <a:cubicBezTo>
                      <a:pt x="32026" y="22283"/>
                      <a:pt x="37476" y="16469"/>
                      <a:pt x="44450" y="13369"/>
                    </a:cubicBezTo>
                    <a:cubicBezTo>
                      <a:pt x="74531" y="0"/>
                      <a:pt x="70748" y="669"/>
                      <a:pt x="88900" y="669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5" name="Freeform 88"/>
              <p:cNvSpPr/>
              <p:nvPr/>
            </p:nvSpPr>
            <p:spPr>
              <a:xfrm>
                <a:off x="14665245" y="22850420"/>
                <a:ext cx="40686" cy="101742"/>
              </a:xfrm>
              <a:custGeom>
                <a:avLst/>
                <a:gdLst>
                  <a:gd name="connsiteX0" fmla="*/ 13536 w 45286"/>
                  <a:gd name="connsiteY0" fmla="*/ 0 h 97875"/>
                  <a:gd name="connsiteX1" fmla="*/ 19886 w 45286"/>
                  <a:gd name="connsiteY1" fmla="*/ 50800 h 97875"/>
                  <a:gd name="connsiteX2" fmla="*/ 38936 w 45286"/>
                  <a:gd name="connsiteY2" fmla="*/ 57150 h 97875"/>
                  <a:gd name="connsiteX3" fmla="*/ 32586 w 45286"/>
                  <a:gd name="connsiteY3" fmla="*/ 95250 h 97875"/>
                  <a:gd name="connsiteX4" fmla="*/ 45286 w 45286"/>
                  <a:gd name="connsiteY4" fmla="*/ 88900 h 97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286" h="97875">
                    <a:moveTo>
                      <a:pt x="13536" y="0"/>
                    </a:moveTo>
                    <a:cubicBezTo>
                      <a:pt x="6342" y="21583"/>
                      <a:pt x="0" y="26936"/>
                      <a:pt x="19886" y="50800"/>
                    </a:cubicBezTo>
                    <a:cubicBezTo>
                      <a:pt x="24171" y="55942"/>
                      <a:pt x="32586" y="55033"/>
                      <a:pt x="38936" y="57150"/>
                    </a:cubicBezTo>
                    <a:cubicBezTo>
                      <a:pt x="33284" y="65629"/>
                      <a:pt x="14385" y="83116"/>
                      <a:pt x="32586" y="95250"/>
                    </a:cubicBezTo>
                    <a:cubicBezTo>
                      <a:pt x="36524" y="97875"/>
                      <a:pt x="41053" y="91017"/>
                      <a:pt x="45286" y="889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6" name="Freeform 89"/>
              <p:cNvSpPr/>
              <p:nvPr/>
            </p:nvSpPr>
            <p:spPr>
              <a:xfrm>
                <a:off x="14716105" y="22799552"/>
                <a:ext cx="71197" cy="91565"/>
              </a:xfrm>
              <a:custGeom>
                <a:avLst/>
                <a:gdLst>
                  <a:gd name="connsiteX0" fmla="*/ 16592 w 71468"/>
                  <a:gd name="connsiteY0" fmla="*/ 0 h 84521"/>
                  <a:gd name="connsiteX1" fmla="*/ 3892 w 71468"/>
                  <a:gd name="connsiteY1" fmla="*/ 63500 h 84521"/>
                  <a:gd name="connsiteX2" fmla="*/ 22942 w 71468"/>
                  <a:gd name="connsiteY2" fmla="*/ 76200 h 84521"/>
                  <a:gd name="connsiteX3" fmla="*/ 29292 w 71468"/>
                  <a:gd name="connsiteY3" fmla="*/ 57150 h 84521"/>
                  <a:gd name="connsiteX4" fmla="*/ 61042 w 71468"/>
                  <a:gd name="connsiteY4" fmla="*/ 50800 h 845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468" h="84521">
                    <a:moveTo>
                      <a:pt x="16592" y="0"/>
                    </a:moveTo>
                    <a:cubicBezTo>
                      <a:pt x="10512" y="18239"/>
                      <a:pt x="0" y="45988"/>
                      <a:pt x="3892" y="63500"/>
                    </a:cubicBezTo>
                    <a:cubicBezTo>
                      <a:pt x="5548" y="70950"/>
                      <a:pt x="16592" y="71967"/>
                      <a:pt x="22942" y="76200"/>
                    </a:cubicBezTo>
                    <a:cubicBezTo>
                      <a:pt x="25059" y="69850"/>
                      <a:pt x="23077" y="59636"/>
                      <a:pt x="29292" y="57150"/>
                    </a:cubicBezTo>
                    <a:cubicBezTo>
                      <a:pt x="71468" y="40280"/>
                      <a:pt x="44181" y="84521"/>
                      <a:pt x="61042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7" name="Freeform 90"/>
              <p:cNvSpPr/>
              <p:nvPr/>
            </p:nvSpPr>
            <p:spPr>
              <a:xfrm>
                <a:off x="14746616" y="22769027"/>
                <a:ext cx="61028" cy="91571"/>
              </a:xfrm>
              <a:custGeom>
                <a:avLst/>
                <a:gdLst>
                  <a:gd name="connsiteX0" fmla="*/ 0 w 57150"/>
                  <a:gd name="connsiteY0" fmla="*/ 0 h 89852"/>
                  <a:gd name="connsiteX1" fmla="*/ 19050 w 57150"/>
                  <a:gd name="connsiteY1" fmla="*/ 12700 h 89852"/>
                  <a:gd name="connsiteX2" fmla="*/ 38100 w 57150"/>
                  <a:gd name="connsiteY2" fmla="*/ 19050 h 89852"/>
                  <a:gd name="connsiteX3" fmla="*/ 25400 w 57150"/>
                  <a:gd name="connsiteY3" fmla="*/ 38100 h 89852"/>
                  <a:gd name="connsiteX4" fmla="*/ 57150 w 57150"/>
                  <a:gd name="connsiteY4" fmla="*/ 63500 h 89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150" h="89852">
                    <a:moveTo>
                      <a:pt x="0" y="0"/>
                    </a:moveTo>
                    <a:cubicBezTo>
                      <a:pt x="6350" y="4233"/>
                      <a:pt x="12224" y="9287"/>
                      <a:pt x="19050" y="12700"/>
                    </a:cubicBezTo>
                    <a:cubicBezTo>
                      <a:pt x="25037" y="15693"/>
                      <a:pt x="36477" y="12556"/>
                      <a:pt x="38100" y="19050"/>
                    </a:cubicBezTo>
                    <a:cubicBezTo>
                      <a:pt x="39951" y="26454"/>
                      <a:pt x="29633" y="31750"/>
                      <a:pt x="25400" y="38100"/>
                    </a:cubicBezTo>
                    <a:cubicBezTo>
                      <a:pt x="53425" y="80138"/>
                      <a:pt x="43974" y="89852"/>
                      <a:pt x="57150" y="635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8" name="Freeform 91"/>
              <p:cNvSpPr/>
              <p:nvPr/>
            </p:nvSpPr>
            <p:spPr>
              <a:xfrm>
                <a:off x="14756791" y="22697810"/>
                <a:ext cx="71197" cy="40697"/>
              </a:xfrm>
              <a:custGeom>
                <a:avLst/>
                <a:gdLst>
                  <a:gd name="connsiteX0" fmla="*/ 0 w 63500"/>
                  <a:gd name="connsiteY0" fmla="*/ 1761 h 39861"/>
                  <a:gd name="connsiteX1" fmla="*/ 12700 w 63500"/>
                  <a:gd name="connsiteY1" fmla="*/ 33511 h 39861"/>
                  <a:gd name="connsiteX2" fmla="*/ 19050 w 63500"/>
                  <a:gd name="connsiteY2" fmla="*/ 14461 h 39861"/>
                  <a:gd name="connsiteX3" fmla="*/ 38100 w 63500"/>
                  <a:gd name="connsiteY3" fmla="*/ 39861 h 39861"/>
                  <a:gd name="connsiteX4" fmla="*/ 50800 w 63500"/>
                  <a:gd name="connsiteY4" fmla="*/ 20811 h 39861"/>
                  <a:gd name="connsiteX5" fmla="*/ 57150 w 63500"/>
                  <a:gd name="connsiteY5" fmla="*/ 1761 h 39861"/>
                  <a:gd name="connsiteX6" fmla="*/ 63500 w 63500"/>
                  <a:gd name="connsiteY6" fmla="*/ 1761 h 398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3500" h="39861">
                    <a:moveTo>
                      <a:pt x="0" y="1761"/>
                    </a:moveTo>
                    <a:cubicBezTo>
                      <a:pt x="4233" y="12344"/>
                      <a:pt x="3216" y="27188"/>
                      <a:pt x="12700" y="33511"/>
                    </a:cubicBezTo>
                    <a:cubicBezTo>
                      <a:pt x="18269" y="37224"/>
                      <a:pt x="12556" y="12838"/>
                      <a:pt x="19050" y="14461"/>
                    </a:cubicBezTo>
                    <a:cubicBezTo>
                      <a:pt x="29317" y="17028"/>
                      <a:pt x="31750" y="31394"/>
                      <a:pt x="38100" y="39861"/>
                    </a:cubicBezTo>
                    <a:cubicBezTo>
                      <a:pt x="42333" y="33511"/>
                      <a:pt x="47387" y="27637"/>
                      <a:pt x="50800" y="20811"/>
                    </a:cubicBezTo>
                    <a:cubicBezTo>
                      <a:pt x="53793" y="14824"/>
                      <a:pt x="53437" y="7330"/>
                      <a:pt x="57150" y="1761"/>
                    </a:cubicBezTo>
                    <a:cubicBezTo>
                      <a:pt x="58324" y="0"/>
                      <a:pt x="61383" y="1761"/>
                      <a:pt x="63500" y="176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9" name="Freeform 92"/>
              <p:cNvSpPr/>
              <p:nvPr/>
            </p:nvSpPr>
            <p:spPr>
              <a:xfrm>
                <a:off x="14716105" y="22555371"/>
                <a:ext cx="71197" cy="81394"/>
              </a:xfrm>
              <a:custGeom>
                <a:avLst/>
                <a:gdLst>
                  <a:gd name="connsiteX0" fmla="*/ 3515 w 73365"/>
                  <a:gd name="connsiteY0" fmla="*/ 31750 h 76964"/>
                  <a:gd name="connsiteX1" fmla="*/ 16215 w 73365"/>
                  <a:gd name="connsiteY1" fmla="*/ 6350 h 76964"/>
                  <a:gd name="connsiteX2" fmla="*/ 35265 w 73365"/>
                  <a:gd name="connsiteY2" fmla="*/ 12700 h 76964"/>
                  <a:gd name="connsiteX3" fmla="*/ 60665 w 73365"/>
                  <a:gd name="connsiteY3" fmla="*/ 19050 h 76964"/>
                  <a:gd name="connsiteX4" fmla="*/ 73365 w 73365"/>
                  <a:gd name="connsiteY4" fmla="*/ 0 h 76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365" h="76964">
                    <a:moveTo>
                      <a:pt x="3515" y="31750"/>
                    </a:moveTo>
                    <a:cubicBezTo>
                      <a:pt x="18586" y="76964"/>
                      <a:pt x="0" y="30672"/>
                      <a:pt x="16215" y="6350"/>
                    </a:cubicBezTo>
                    <a:cubicBezTo>
                      <a:pt x="19928" y="781"/>
                      <a:pt x="28829" y="10861"/>
                      <a:pt x="35265" y="12700"/>
                    </a:cubicBezTo>
                    <a:cubicBezTo>
                      <a:pt x="43656" y="15098"/>
                      <a:pt x="52198" y="16933"/>
                      <a:pt x="60665" y="19050"/>
                    </a:cubicBezTo>
                    <a:lnTo>
                      <a:pt x="73365" y="0"/>
                    </a:ln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0" name="Freeform 93"/>
              <p:cNvSpPr/>
              <p:nvPr/>
            </p:nvSpPr>
            <p:spPr>
              <a:xfrm>
                <a:off x="14258389" y="22596068"/>
                <a:ext cx="91546" cy="81394"/>
              </a:xfrm>
              <a:custGeom>
                <a:avLst/>
                <a:gdLst>
                  <a:gd name="connsiteX0" fmla="*/ 89452 w 89452"/>
                  <a:gd name="connsiteY0" fmla="*/ 45701 h 73177"/>
                  <a:gd name="connsiteX1" fmla="*/ 13252 w 89452"/>
                  <a:gd name="connsiteY1" fmla="*/ 1251 h 73177"/>
                  <a:gd name="connsiteX2" fmla="*/ 25952 w 89452"/>
                  <a:gd name="connsiteY2" fmla="*/ 39351 h 73177"/>
                  <a:gd name="connsiteX3" fmla="*/ 38652 w 89452"/>
                  <a:gd name="connsiteY3" fmla="*/ 71101 h 73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452" h="73177">
                    <a:moveTo>
                      <a:pt x="89452" y="45701"/>
                    </a:moveTo>
                    <a:cubicBezTo>
                      <a:pt x="71552" y="33768"/>
                      <a:pt x="22012" y="0"/>
                      <a:pt x="13252" y="1251"/>
                    </a:cubicBezTo>
                    <a:cubicBezTo>
                      <a:pt x="0" y="3144"/>
                      <a:pt x="21719" y="26651"/>
                      <a:pt x="25952" y="39351"/>
                    </a:cubicBezTo>
                    <a:cubicBezTo>
                      <a:pt x="37227" y="73177"/>
                      <a:pt x="20625" y="71101"/>
                      <a:pt x="38652" y="7110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1" name="Freeform 94"/>
              <p:cNvSpPr/>
              <p:nvPr/>
            </p:nvSpPr>
            <p:spPr>
              <a:xfrm>
                <a:off x="14278732" y="22677462"/>
                <a:ext cx="81371" cy="50868"/>
              </a:xfrm>
              <a:custGeom>
                <a:avLst/>
                <a:gdLst>
                  <a:gd name="connsiteX0" fmla="*/ 68784 w 78861"/>
                  <a:gd name="connsiteY0" fmla="*/ 30876 h 49926"/>
                  <a:gd name="connsiteX1" fmla="*/ 24334 w 78861"/>
                  <a:gd name="connsiteY1" fmla="*/ 24526 h 49926"/>
                  <a:gd name="connsiteX2" fmla="*/ 24334 w 78861"/>
                  <a:gd name="connsiteY2" fmla="*/ 18176 h 49926"/>
                  <a:gd name="connsiteX3" fmla="*/ 5284 w 78861"/>
                  <a:gd name="connsiteY3" fmla="*/ 49926 h 49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861" h="49926">
                    <a:moveTo>
                      <a:pt x="68784" y="30876"/>
                    </a:moveTo>
                    <a:cubicBezTo>
                      <a:pt x="53967" y="28759"/>
                      <a:pt x="36308" y="33506"/>
                      <a:pt x="24334" y="24526"/>
                    </a:cubicBezTo>
                    <a:cubicBezTo>
                      <a:pt x="16759" y="18845"/>
                      <a:pt x="78861" y="0"/>
                      <a:pt x="24334" y="18176"/>
                    </a:cubicBezTo>
                    <a:cubicBezTo>
                      <a:pt x="0" y="34398"/>
                      <a:pt x="5284" y="23244"/>
                      <a:pt x="5284" y="4992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2" name="Freeform 95"/>
              <p:cNvSpPr/>
              <p:nvPr/>
            </p:nvSpPr>
            <p:spPr>
              <a:xfrm>
                <a:off x="14278732" y="22738507"/>
                <a:ext cx="71203" cy="61045"/>
              </a:xfrm>
              <a:custGeom>
                <a:avLst/>
                <a:gdLst>
                  <a:gd name="connsiteX0" fmla="*/ 69850 w 69850"/>
                  <a:gd name="connsiteY0" fmla="*/ 25400 h 58432"/>
                  <a:gd name="connsiteX1" fmla="*/ 63500 w 69850"/>
                  <a:gd name="connsiteY1" fmla="*/ 44450 h 58432"/>
                  <a:gd name="connsiteX2" fmla="*/ 19050 w 69850"/>
                  <a:gd name="connsiteY2" fmla="*/ 0 h 58432"/>
                  <a:gd name="connsiteX3" fmla="*/ 0 w 69850"/>
                  <a:gd name="connsiteY3" fmla="*/ 44450 h 58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58432">
                    <a:moveTo>
                      <a:pt x="69850" y="25400"/>
                    </a:moveTo>
                    <a:cubicBezTo>
                      <a:pt x="67733" y="31750"/>
                      <a:pt x="69487" y="47443"/>
                      <a:pt x="63500" y="44450"/>
                    </a:cubicBezTo>
                    <a:cubicBezTo>
                      <a:pt x="44758" y="35079"/>
                      <a:pt x="19050" y="0"/>
                      <a:pt x="19050" y="0"/>
                    </a:cubicBezTo>
                    <a:cubicBezTo>
                      <a:pt x="12113" y="55496"/>
                      <a:pt x="27964" y="58432"/>
                      <a:pt x="0" y="444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3" name="Freeform 96"/>
              <p:cNvSpPr/>
              <p:nvPr/>
            </p:nvSpPr>
            <p:spPr>
              <a:xfrm>
                <a:off x="14288907" y="22840249"/>
                <a:ext cx="111882" cy="81394"/>
              </a:xfrm>
              <a:custGeom>
                <a:avLst/>
                <a:gdLst>
                  <a:gd name="connsiteX0" fmla="*/ 114300 w 114300"/>
                  <a:gd name="connsiteY0" fmla="*/ 0 h 82550"/>
                  <a:gd name="connsiteX1" fmla="*/ 76200 w 114300"/>
                  <a:gd name="connsiteY1" fmla="*/ 44450 h 82550"/>
                  <a:gd name="connsiteX2" fmla="*/ 44450 w 114300"/>
                  <a:gd name="connsiteY2" fmla="*/ 50800 h 82550"/>
                  <a:gd name="connsiteX3" fmla="*/ 19050 w 114300"/>
                  <a:gd name="connsiteY3" fmla="*/ 76200 h 82550"/>
                  <a:gd name="connsiteX4" fmla="*/ 0 w 114300"/>
                  <a:gd name="connsiteY4" fmla="*/ 82550 h 82550"/>
                  <a:gd name="connsiteX5" fmla="*/ 19050 w 114300"/>
                  <a:gd name="connsiteY5" fmla="*/ 69850 h 82550"/>
                  <a:gd name="connsiteX6" fmla="*/ 38100 w 114300"/>
                  <a:gd name="connsiteY6" fmla="*/ 63500 h 82550"/>
                  <a:gd name="connsiteX7" fmla="*/ 44450 w 114300"/>
                  <a:gd name="connsiteY7" fmla="*/ 38100 h 82550"/>
                  <a:gd name="connsiteX8" fmla="*/ 44450 w 114300"/>
                  <a:gd name="connsiteY8" fmla="*/ 635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" h="82550">
                    <a:moveTo>
                      <a:pt x="114300" y="0"/>
                    </a:moveTo>
                    <a:cubicBezTo>
                      <a:pt x="56674" y="28813"/>
                      <a:pt x="52998" y="9648"/>
                      <a:pt x="76200" y="44450"/>
                    </a:cubicBezTo>
                    <a:cubicBezTo>
                      <a:pt x="65617" y="46567"/>
                      <a:pt x="53885" y="45558"/>
                      <a:pt x="44450" y="50800"/>
                    </a:cubicBezTo>
                    <a:cubicBezTo>
                      <a:pt x="33983" y="56615"/>
                      <a:pt x="28793" y="69240"/>
                      <a:pt x="19050" y="76200"/>
                    </a:cubicBezTo>
                    <a:cubicBezTo>
                      <a:pt x="13603" y="80091"/>
                      <a:pt x="6350" y="80433"/>
                      <a:pt x="0" y="82550"/>
                    </a:cubicBezTo>
                    <a:cubicBezTo>
                      <a:pt x="6350" y="78317"/>
                      <a:pt x="12224" y="73263"/>
                      <a:pt x="19050" y="69850"/>
                    </a:cubicBezTo>
                    <a:cubicBezTo>
                      <a:pt x="25037" y="66857"/>
                      <a:pt x="33919" y="68727"/>
                      <a:pt x="38100" y="63500"/>
                    </a:cubicBezTo>
                    <a:cubicBezTo>
                      <a:pt x="43552" y="56685"/>
                      <a:pt x="42333" y="46567"/>
                      <a:pt x="44450" y="38100"/>
                    </a:cubicBezTo>
                    <a:cubicBezTo>
                      <a:pt x="36603" y="14560"/>
                      <a:pt x="35107" y="25037"/>
                      <a:pt x="44450" y="63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4" name="Freeform 97"/>
              <p:cNvSpPr/>
              <p:nvPr/>
            </p:nvSpPr>
            <p:spPr>
              <a:xfrm>
                <a:off x="14390621" y="22870769"/>
                <a:ext cx="50854" cy="71223"/>
              </a:xfrm>
              <a:custGeom>
                <a:avLst/>
                <a:gdLst>
                  <a:gd name="connsiteX0" fmla="*/ 50437 w 50437"/>
                  <a:gd name="connsiteY0" fmla="*/ 0 h 67990"/>
                  <a:gd name="connsiteX1" fmla="*/ 31387 w 50437"/>
                  <a:gd name="connsiteY1" fmla="*/ 19050 h 67990"/>
                  <a:gd name="connsiteX2" fmla="*/ 44087 w 50437"/>
                  <a:gd name="connsiteY2" fmla="*/ 38100 h 67990"/>
                  <a:gd name="connsiteX3" fmla="*/ 12337 w 50437"/>
                  <a:gd name="connsiteY3" fmla="*/ 44450 h 67990"/>
                  <a:gd name="connsiteX4" fmla="*/ 18687 w 50437"/>
                  <a:gd name="connsiteY4" fmla="*/ 57150 h 67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437" h="67990">
                    <a:moveTo>
                      <a:pt x="50437" y="0"/>
                    </a:moveTo>
                    <a:cubicBezTo>
                      <a:pt x="44087" y="6350"/>
                      <a:pt x="32863" y="10192"/>
                      <a:pt x="31387" y="19050"/>
                    </a:cubicBezTo>
                    <a:cubicBezTo>
                      <a:pt x="30132" y="26578"/>
                      <a:pt x="48666" y="31995"/>
                      <a:pt x="44087" y="38100"/>
                    </a:cubicBezTo>
                    <a:cubicBezTo>
                      <a:pt x="37611" y="46734"/>
                      <a:pt x="22920" y="42333"/>
                      <a:pt x="12337" y="44450"/>
                    </a:cubicBezTo>
                    <a:cubicBezTo>
                      <a:pt x="4490" y="67990"/>
                      <a:pt x="0" y="66493"/>
                      <a:pt x="18687" y="571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5" name="Freeform 98"/>
              <p:cNvSpPr/>
              <p:nvPr/>
            </p:nvSpPr>
            <p:spPr>
              <a:xfrm>
                <a:off x="14502503" y="22901294"/>
                <a:ext cx="40686" cy="50868"/>
              </a:xfrm>
              <a:custGeom>
                <a:avLst/>
                <a:gdLst>
                  <a:gd name="connsiteX0" fmla="*/ 0 w 38100"/>
                  <a:gd name="connsiteY0" fmla="*/ 0 h 50800"/>
                  <a:gd name="connsiteX1" fmla="*/ 38100 w 38100"/>
                  <a:gd name="connsiteY1" fmla="*/ 19050 h 50800"/>
                  <a:gd name="connsiteX2" fmla="*/ 19050 w 38100"/>
                  <a:gd name="connsiteY2" fmla="*/ 25400 h 50800"/>
                  <a:gd name="connsiteX3" fmla="*/ 19050 w 38100"/>
                  <a:gd name="connsiteY3" fmla="*/ 50800 h 50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50800">
                    <a:moveTo>
                      <a:pt x="0" y="0"/>
                    </a:moveTo>
                    <a:cubicBezTo>
                      <a:pt x="4698" y="1566"/>
                      <a:pt x="38100" y="10844"/>
                      <a:pt x="38100" y="19050"/>
                    </a:cubicBezTo>
                    <a:cubicBezTo>
                      <a:pt x="38100" y="25743"/>
                      <a:pt x="25400" y="23283"/>
                      <a:pt x="19050" y="25400"/>
                    </a:cubicBezTo>
                    <a:cubicBezTo>
                      <a:pt x="11753" y="47290"/>
                      <a:pt x="7967" y="39717"/>
                      <a:pt x="19050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6" name="Freeform 99"/>
              <p:cNvSpPr/>
              <p:nvPr/>
            </p:nvSpPr>
            <p:spPr>
              <a:xfrm>
                <a:off x="14604217" y="22901294"/>
                <a:ext cx="71203" cy="81394"/>
              </a:xfrm>
              <a:custGeom>
                <a:avLst/>
                <a:gdLst>
                  <a:gd name="connsiteX0" fmla="*/ 0 w 76200"/>
                  <a:gd name="connsiteY0" fmla="*/ 0 h 82550"/>
                  <a:gd name="connsiteX1" fmla="*/ 6350 w 76200"/>
                  <a:gd name="connsiteY1" fmla="*/ 57150 h 82550"/>
                  <a:gd name="connsiteX2" fmla="*/ 57150 w 76200"/>
                  <a:gd name="connsiteY2" fmla="*/ 82550 h 82550"/>
                  <a:gd name="connsiteX3" fmla="*/ 76200 w 76200"/>
                  <a:gd name="connsiteY3" fmla="*/ 7620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200" h="82550">
                    <a:moveTo>
                      <a:pt x="0" y="0"/>
                    </a:moveTo>
                    <a:cubicBezTo>
                      <a:pt x="14817" y="44450"/>
                      <a:pt x="16933" y="25400"/>
                      <a:pt x="6350" y="57150"/>
                    </a:cubicBezTo>
                    <a:cubicBezTo>
                      <a:pt x="26283" y="77083"/>
                      <a:pt x="24705" y="82550"/>
                      <a:pt x="57150" y="82550"/>
                    </a:cubicBezTo>
                    <a:cubicBezTo>
                      <a:pt x="63843" y="82550"/>
                      <a:pt x="76200" y="76200"/>
                      <a:pt x="76200" y="762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7" name="Freeform 100"/>
              <p:cNvSpPr/>
              <p:nvPr/>
            </p:nvSpPr>
            <p:spPr>
              <a:xfrm>
                <a:off x="14492335" y="22443452"/>
                <a:ext cx="30511" cy="71223"/>
              </a:xfrm>
              <a:custGeom>
                <a:avLst/>
                <a:gdLst>
                  <a:gd name="connsiteX0" fmla="*/ 7450 w 26500"/>
                  <a:gd name="connsiteY0" fmla="*/ 65393 h 65393"/>
                  <a:gd name="connsiteX1" fmla="*/ 1100 w 26500"/>
                  <a:gd name="connsiteY1" fmla="*/ 46343 h 65393"/>
                  <a:gd name="connsiteX2" fmla="*/ 13800 w 26500"/>
                  <a:gd name="connsiteY2" fmla="*/ 27293 h 65393"/>
                  <a:gd name="connsiteX3" fmla="*/ 20150 w 26500"/>
                  <a:gd name="connsiteY3" fmla="*/ 1893 h 65393"/>
                  <a:gd name="connsiteX4" fmla="*/ 26500 w 26500"/>
                  <a:gd name="connsiteY4" fmla="*/ 1893 h 65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500" h="65393">
                    <a:moveTo>
                      <a:pt x="7450" y="65393"/>
                    </a:moveTo>
                    <a:cubicBezTo>
                      <a:pt x="5333" y="59043"/>
                      <a:pt x="0" y="52945"/>
                      <a:pt x="1100" y="46343"/>
                    </a:cubicBezTo>
                    <a:cubicBezTo>
                      <a:pt x="2355" y="38815"/>
                      <a:pt x="10794" y="34308"/>
                      <a:pt x="13800" y="27293"/>
                    </a:cubicBezTo>
                    <a:cubicBezTo>
                      <a:pt x="17238" y="19271"/>
                      <a:pt x="16247" y="9699"/>
                      <a:pt x="20150" y="1893"/>
                    </a:cubicBezTo>
                    <a:cubicBezTo>
                      <a:pt x="21097" y="0"/>
                      <a:pt x="24383" y="1893"/>
                      <a:pt x="26500" y="1893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8" name="Freeform 101"/>
              <p:cNvSpPr/>
              <p:nvPr/>
            </p:nvSpPr>
            <p:spPr>
              <a:xfrm>
                <a:off x="14604217" y="22433281"/>
                <a:ext cx="81371" cy="81394"/>
              </a:xfrm>
              <a:custGeom>
                <a:avLst/>
                <a:gdLst>
                  <a:gd name="connsiteX0" fmla="*/ 26649 w 82145"/>
                  <a:gd name="connsiteY0" fmla="*/ 76200 h 76200"/>
                  <a:gd name="connsiteX1" fmla="*/ 32999 w 82145"/>
                  <a:gd name="connsiteY1" fmla="*/ 57150 h 76200"/>
                  <a:gd name="connsiteX2" fmla="*/ 64749 w 82145"/>
                  <a:gd name="connsiteY2" fmla="*/ 44450 h 76200"/>
                  <a:gd name="connsiteX3" fmla="*/ 77449 w 82145"/>
                  <a:gd name="connsiteY3" fmla="*/ 0 h 76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145" h="76200">
                    <a:moveTo>
                      <a:pt x="26649" y="76200"/>
                    </a:moveTo>
                    <a:cubicBezTo>
                      <a:pt x="28766" y="69850"/>
                      <a:pt x="32999" y="63843"/>
                      <a:pt x="32999" y="57150"/>
                    </a:cubicBezTo>
                    <a:cubicBezTo>
                      <a:pt x="32999" y="27622"/>
                      <a:pt x="0" y="33659"/>
                      <a:pt x="64749" y="44450"/>
                    </a:cubicBezTo>
                    <a:cubicBezTo>
                      <a:pt x="82145" y="18355"/>
                      <a:pt x="77449" y="33032"/>
                      <a:pt x="77449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20543" name="Group 2188"/>
            <p:cNvGrpSpPr>
              <a:grpSpLocks/>
            </p:cNvGrpSpPr>
            <p:nvPr/>
          </p:nvGrpSpPr>
          <p:grpSpPr bwMode="auto">
            <a:xfrm>
              <a:off x="4076523" y="2280938"/>
              <a:ext cx="104468" cy="105526"/>
              <a:chOff x="14261548" y="22402800"/>
              <a:chExt cx="572052" cy="577850"/>
            </a:xfrm>
          </p:grpSpPr>
          <p:pic>
            <p:nvPicPr>
              <p:cNvPr id="79" name="Picture 2455" descr="C:\Documents and Settings\Chelsea\My Documents\research\Winter 2008\gordon conference\Au NP.JPG"/>
              <p:cNvPicPr>
                <a:picLocks noChangeAspect="1" noChangeArrowheads="1"/>
              </p:cNvPicPr>
              <p:nvPr/>
            </p:nvPicPr>
            <p:blipFill>
              <a:blip r:embed="rId5" cstate="screen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prstClr val="black"/>
                  <a:srgbClr val="D9C3A5">
                    <a:tint val="50000"/>
                    <a:satMod val="180000"/>
                  </a:srgb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25600" y="22479000"/>
                <a:ext cx="457200" cy="460040"/>
              </a:xfrm>
              <a:prstGeom prst="rect">
                <a:avLst/>
              </a:prstGeom>
              <a:noFill/>
              <a:scene3d>
                <a:camera prst="orthographicFront"/>
                <a:lightRig rig="contrasting" dir="t"/>
              </a:scene3d>
              <a:sp3d prstMaterial="powder">
                <a:extrusionClr>
                  <a:srgbClr val="FFC000"/>
                </a:extrusionClr>
                <a:contourClr>
                  <a:schemeClr val="bg1"/>
                </a:contourClr>
              </a:sp3d>
            </p:spPr>
          </p:pic>
          <p:sp>
            <p:nvSpPr>
              <p:cNvPr id="80" name="Freeform 63"/>
              <p:cNvSpPr/>
              <p:nvPr/>
            </p:nvSpPr>
            <p:spPr>
              <a:xfrm>
                <a:off x="14666719" y="22483354"/>
                <a:ext cx="111889" cy="50874"/>
              </a:xfrm>
              <a:custGeom>
                <a:avLst/>
                <a:gdLst>
                  <a:gd name="connsiteX0" fmla="*/ 0 w 38100"/>
                  <a:gd name="connsiteY0" fmla="*/ 44450 h 44450"/>
                  <a:gd name="connsiteX1" fmla="*/ 19050 w 38100"/>
                  <a:gd name="connsiteY1" fmla="*/ 31750 h 44450"/>
                  <a:gd name="connsiteX2" fmla="*/ 38100 w 38100"/>
                  <a:gd name="connsiteY2" fmla="*/ 0 h 44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" h="44450">
                    <a:moveTo>
                      <a:pt x="0" y="44450"/>
                    </a:moveTo>
                    <a:cubicBezTo>
                      <a:pt x="6350" y="40217"/>
                      <a:pt x="13654" y="37146"/>
                      <a:pt x="19050" y="31750"/>
                    </a:cubicBezTo>
                    <a:cubicBezTo>
                      <a:pt x="26713" y="24087"/>
                      <a:pt x="33089" y="10022"/>
                      <a:pt x="3810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" name="Freeform 64"/>
              <p:cNvSpPr/>
              <p:nvPr/>
            </p:nvSpPr>
            <p:spPr>
              <a:xfrm>
                <a:off x="14544662" y="22401960"/>
                <a:ext cx="81371" cy="101742"/>
              </a:xfrm>
              <a:custGeom>
                <a:avLst/>
                <a:gdLst>
                  <a:gd name="connsiteX0" fmla="*/ 10160 w 22860"/>
                  <a:gd name="connsiteY0" fmla="*/ 57150 h 57150"/>
                  <a:gd name="connsiteX1" fmla="*/ 10160 w 22860"/>
                  <a:gd name="connsiteY1" fmla="*/ 19050 h 57150"/>
                  <a:gd name="connsiteX2" fmla="*/ 22860 w 22860"/>
                  <a:gd name="connsiteY2" fmla="*/ 0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" h="57150">
                    <a:moveTo>
                      <a:pt x="10160" y="57150"/>
                    </a:moveTo>
                    <a:cubicBezTo>
                      <a:pt x="3387" y="36830"/>
                      <a:pt x="0" y="39370"/>
                      <a:pt x="10160" y="19050"/>
                    </a:cubicBezTo>
                    <a:cubicBezTo>
                      <a:pt x="13573" y="12224"/>
                      <a:pt x="22860" y="0"/>
                      <a:pt x="2286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" name="Freeform 65"/>
              <p:cNvSpPr/>
              <p:nvPr/>
            </p:nvSpPr>
            <p:spPr>
              <a:xfrm>
                <a:off x="14331066" y="22544399"/>
                <a:ext cx="71197" cy="30526"/>
              </a:xfrm>
              <a:custGeom>
                <a:avLst/>
                <a:gdLst>
                  <a:gd name="connsiteX0" fmla="*/ 69850 w 69850"/>
                  <a:gd name="connsiteY0" fmla="*/ 18332 h 24682"/>
                  <a:gd name="connsiteX1" fmla="*/ 50800 w 69850"/>
                  <a:gd name="connsiteY1" fmla="*/ 5632 h 24682"/>
                  <a:gd name="connsiteX2" fmla="*/ 12700 w 69850"/>
                  <a:gd name="connsiteY2" fmla="*/ 24682 h 24682"/>
                  <a:gd name="connsiteX3" fmla="*/ 0 w 69850"/>
                  <a:gd name="connsiteY3" fmla="*/ 11982 h 24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24682">
                    <a:moveTo>
                      <a:pt x="69850" y="18332"/>
                    </a:moveTo>
                    <a:cubicBezTo>
                      <a:pt x="63500" y="14099"/>
                      <a:pt x="58328" y="6887"/>
                      <a:pt x="50800" y="5632"/>
                    </a:cubicBezTo>
                    <a:cubicBezTo>
                      <a:pt x="17010" y="0"/>
                      <a:pt x="45871" y="24682"/>
                      <a:pt x="12700" y="24682"/>
                    </a:cubicBezTo>
                    <a:cubicBezTo>
                      <a:pt x="6713" y="24682"/>
                      <a:pt x="4233" y="16215"/>
                      <a:pt x="0" y="11982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3" name="Freeform 66"/>
              <p:cNvSpPr/>
              <p:nvPr/>
            </p:nvSpPr>
            <p:spPr>
              <a:xfrm>
                <a:off x="14402262" y="22452835"/>
                <a:ext cx="71203" cy="71216"/>
              </a:xfrm>
              <a:custGeom>
                <a:avLst/>
                <a:gdLst>
                  <a:gd name="connsiteX0" fmla="*/ 63500 w 63500"/>
                  <a:gd name="connsiteY0" fmla="*/ 71926 h 71926"/>
                  <a:gd name="connsiteX1" fmla="*/ 25400 w 63500"/>
                  <a:gd name="connsiteY1" fmla="*/ 52876 h 71926"/>
                  <a:gd name="connsiteX2" fmla="*/ 12700 w 63500"/>
                  <a:gd name="connsiteY2" fmla="*/ 33826 h 71926"/>
                  <a:gd name="connsiteX3" fmla="*/ 0 w 63500"/>
                  <a:gd name="connsiteY3" fmla="*/ 2076 h 71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500" h="71926">
                    <a:moveTo>
                      <a:pt x="63500" y="71926"/>
                    </a:moveTo>
                    <a:cubicBezTo>
                      <a:pt x="48006" y="66761"/>
                      <a:pt x="37710" y="65186"/>
                      <a:pt x="25400" y="52876"/>
                    </a:cubicBezTo>
                    <a:cubicBezTo>
                      <a:pt x="20004" y="47480"/>
                      <a:pt x="16933" y="40176"/>
                      <a:pt x="12700" y="33826"/>
                    </a:cubicBezTo>
                    <a:cubicBezTo>
                      <a:pt x="5935" y="0"/>
                      <a:pt x="17143" y="2076"/>
                      <a:pt x="0" y="207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4" name="Freeform 67"/>
              <p:cNvSpPr/>
              <p:nvPr/>
            </p:nvSpPr>
            <p:spPr>
              <a:xfrm>
                <a:off x="14737922" y="22615622"/>
                <a:ext cx="91539" cy="30519"/>
              </a:xfrm>
              <a:custGeom>
                <a:avLst/>
                <a:gdLst>
                  <a:gd name="connsiteX0" fmla="*/ 0 w 88900"/>
                  <a:gd name="connsiteY0" fmla="*/ 38769 h 38769"/>
                  <a:gd name="connsiteX1" fmla="*/ 25400 w 88900"/>
                  <a:gd name="connsiteY1" fmla="*/ 26069 h 38769"/>
                  <a:gd name="connsiteX2" fmla="*/ 44450 w 88900"/>
                  <a:gd name="connsiteY2" fmla="*/ 13369 h 38769"/>
                  <a:gd name="connsiteX3" fmla="*/ 88900 w 88900"/>
                  <a:gd name="connsiteY3" fmla="*/ 669 h 387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900" h="38769">
                    <a:moveTo>
                      <a:pt x="0" y="38769"/>
                    </a:moveTo>
                    <a:cubicBezTo>
                      <a:pt x="8467" y="34536"/>
                      <a:pt x="17181" y="30765"/>
                      <a:pt x="25400" y="26069"/>
                    </a:cubicBezTo>
                    <a:cubicBezTo>
                      <a:pt x="32026" y="22283"/>
                      <a:pt x="37476" y="16469"/>
                      <a:pt x="44450" y="13369"/>
                    </a:cubicBezTo>
                    <a:cubicBezTo>
                      <a:pt x="74531" y="0"/>
                      <a:pt x="70748" y="669"/>
                      <a:pt x="88900" y="669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5" name="Freeform 68"/>
              <p:cNvSpPr/>
              <p:nvPr/>
            </p:nvSpPr>
            <p:spPr>
              <a:xfrm>
                <a:off x="14656550" y="22849625"/>
                <a:ext cx="50854" cy="101742"/>
              </a:xfrm>
              <a:custGeom>
                <a:avLst/>
                <a:gdLst>
                  <a:gd name="connsiteX0" fmla="*/ 13536 w 45286"/>
                  <a:gd name="connsiteY0" fmla="*/ 0 h 97875"/>
                  <a:gd name="connsiteX1" fmla="*/ 19886 w 45286"/>
                  <a:gd name="connsiteY1" fmla="*/ 50800 h 97875"/>
                  <a:gd name="connsiteX2" fmla="*/ 38936 w 45286"/>
                  <a:gd name="connsiteY2" fmla="*/ 57150 h 97875"/>
                  <a:gd name="connsiteX3" fmla="*/ 32586 w 45286"/>
                  <a:gd name="connsiteY3" fmla="*/ 95250 h 97875"/>
                  <a:gd name="connsiteX4" fmla="*/ 45286 w 45286"/>
                  <a:gd name="connsiteY4" fmla="*/ 88900 h 97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286" h="97875">
                    <a:moveTo>
                      <a:pt x="13536" y="0"/>
                    </a:moveTo>
                    <a:cubicBezTo>
                      <a:pt x="6342" y="21583"/>
                      <a:pt x="0" y="26936"/>
                      <a:pt x="19886" y="50800"/>
                    </a:cubicBezTo>
                    <a:cubicBezTo>
                      <a:pt x="24171" y="55942"/>
                      <a:pt x="32586" y="55033"/>
                      <a:pt x="38936" y="57150"/>
                    </a:cubicBezTo>
                    <a:cubicBezTo>
                      <a:pt x="33284" y="65629"/>
                      <a:pt x="14385" y="83116"/>
                      <a:pt x="32586" y="95250"/>
                    </a:cubicBezTo>
                    <a:cubicBezTo>
                      <a:pt x="36524" y="97875"/>
                      <a:pt x="41053" y="91017"/>
                      <a:pt x="45286" y="889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6" name="Freeform 69"/>
              <p:cNvSpPr/>
              <p:nvPr/>
            </p:nvSpPr>
            <p:spPr>
              <a:xfrm>
                <a:off x="14707404" y="22798758"/>
                <a:ext cx="71203" cy="91565"/>
              </a:xfrm>
              <a:custGeom>
                <a:avLst/>
                <a:gdLst>
                  <a:gd name="connsiteX0" fmla="*/ 16592 w 71468"/>
                  <a:gd name="connsiteY0" fmla="*/ 0 h 84521"/>
                  <a:gd name="connsiteX1" fmla="*/ 3892 w 71468"/>
                  <a:gd name="connsiteY1" fmla="*/ 63500 h 84521"/>
                  <a:gd name="connsiteX2" fmla="*/ 22942 w 71468"/>
                  <a:gd name="connsiteY2" fmla="*/ 76200 h 84521"/>
                  <a:gd name="connsiteX3" fmla="*/ 29292 w 71468"/>
                  <a:gd name="connsiteY3" fmla="*/ 57150 h 84521"/>
                  <a:gd name="connsiteX4" fmla="*/ 61042 w 71468"/>
                  <a:gd name="connsiteY4" fmla="*/ 50800 h 845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468" h="84521">
                    <a:moveTo>
                      <a:pt x="16592" y="0"/>
                    </a:moveTo>
                    <a:cubicBezTo>
                      <a:pt x="10512" y="18239"/>
                      <a:pt x="0" y="45988"/>
                      <a:pt x="3892" y="63500"/>
                    </a:cubicBezTo>
                    <a:cubicBezTo>
                      <a:pt x="5548" y="70950"/>
                      <a:pt x="16592" y="71967"/>
                      <a:pt x="22942" y="76200"/>
                    </a:cubicBezTo>
                    <a:cubicBezTo>
                      <a:pt x="25059" y="69850"/>
                      <a:pt x="23077" y="59636"/>
                      <a:pt x="29292" y="57150"/>
                    </a:cubicBezTo>
                    <a:cubicBezTo>
                      <a:pt x="71468" y="40280"/>
                      <a:pt x="44181" y="84521"/>
                      <a:pt x="61042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7" name="Freeform 70"/>
              <p:cNvSpPr/>
              <p:nvPr/>
            </p:nvSpPr>
            <p:spPr>
              <a:xfrm>
                <a:off x="14737922" y="22768232"/>
                <a:ext cx="61028" cy="91571"/>
              </a:xfrm>
              <a:custGeom>
                <a:avLst/>
                <a:gdLst>
                  <a:gd name="connsiteX0" fmla="*/ 0 w 57150"/>
                  <a:gd name="connsiteY0" fmla="*/ 0 h 89852"/>
                  <a:gd name="connsiteX1" fmla="*/ 19050 w 57150"/>
                  <a:gd name="connsiteY1" fmla="*/ 12700 h 89852"/>
                  <a:gd name="connsiteX2" fmla="*/ 38100 w 57150"/>
                  <a:gd name="connsiteY2" fmla="*/ 19050 h 89852"/>
                  <a:gd name="connsiteX3" fmla="*/ 25400 w 57150"/>
                  <a:gd name="connsiteY3" fmla="*/ 38100 h 89852"/>
                  <a:gd name="connsiteX4" fmla="*/ 57150 w 57150"/>
                  <a:gd name="connsiteY4" fmla="*/ 63500 h 89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150" h="89852">
                    <a:moveTo>
                      <a:pt x="0" y="0"/>
                    </a:moveTo>
                    <a:cubicBezTo>
                      <a:pt x="6350" y="4233"/>
                      <a:pt x="12224" y="9287"/>
                      <a:pt x="19050" y="12700"/>
                    </a:cubicBezTo>
                    <a:cubicBezTo>
                      <a:pt x="25037" y="15693"/>
                      <a:pt x="36477" y="12556"/>
                      <a:pt x="38100" y="19050"/>
                    </a:cubicBezTo>
                    <a:cubicBezTo>
                      <a:pt x="39951" y="26454"/>
                      <a:pt x="29633" y="31750"/>
                      <a:pt x="25400" y="38100"/>
                    </a:cubicBezTo>
                    <a:cubicBezTo>
                      <a:pt x="53425" y="80138"/>
                      <a:pt x="43974" y="89852"/>
                      <a:pt x="57150" y="635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8" name="Freeform 71"/>
              <p:cNvSpPr/>
              <p:nvPr/>
            </p:nvSpPr>
            <p:spPr>
              <a:xfrm>
                <a:off x="14758264" y="22697016"/>
                <a:ext cx="61028" cy="40697"/>
              </a:xfrm>
              <a:custGeom>
                <a:avLst/>
                <a:gdLst>
                  <a:gd name="connsiteX0" fmla="*/ 0 w 63500"/>
                  <a:gd name="connsiteY0" fmla="*/ 1761 h 39861"/>
                  <a:gd name="connsiteX1" fmla="*/ 12700 w 63500"/>
                  <a:gd name="connsiteY1" fmla="*/ 33511 h 39861"/>
                  <a:gd name="connsiteX2" fmla="*/ 19050 w 63500"/>
                  <a:gd name="connsiteY2" fmla="*/ 14461 h 39861"/>
                  <a:gd name="connsiteX3" fmla="*/ 38100 w 63500"/>
                  <a:gd name="connsiteY3" fmla="*/ 39861 h 39861"/>
                  <a:gd name="connsiteX4" fmla="*/ 50800 w 63500"/>
                  <a:gd name="connsiteY4" fmla="*/ 20811 h 39861"/>
                  <a:gd name="connsiteX5" fmla="*/ 57150 w 63500"/>
                  <a:gd name="connsiteY5" fmla="*/ 1761 h 39861"/>
                  <a:gd name="connsiteX6" fmla="*/ 63500 w 63500"/>
                  <a:gd name="connsiteY6" fmla="*/ 1761 h 398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3500" h="39861">
                    <a:moveTo>
                      <a:pt x="0" y="1761"/>
                    </a:moveTo>
                    <a:cubicBezTo>
                      <a:pt x="4233" y="12344"/>
                      <a:pt x="3216" y="27188"/>
                      <a:pt x="12700" y="33511"/>
                    </a:cubicBezTo>
                    <a:cubicBezTo>
                      <a:pt x="18269" y="37224"/>
                      <a:pt x="12556" y="12838"/>
                      <a:pt x="19050" y="14461"/>
                    </a:cubicBezTo>
                    <a:cubicBezTo>
                      <a:pt x="29317" y="17028"/>
                      <a:pt x="31750" y="31394"/>
                      <a:pt x="38100" y="39861"/>
                    </a:cubicBezTo>
                    <a:cubicBezTo>
                      <a:pt x="42333" y="33511"/>
                      <a:pt x="47387" y="27637"/>
                      <a:pt x="50800" y="20811"/>
                    </a:cubicBezTo>
                    <a:cubicBezTo>
                      <a:pt x="53793" y="14824"/>
                      <a:pt x="53437" y="7330"/>
                      <a:pt x="57150" y="1761"/>
                    </a:cubicBezTo>
                    <a:cubicBezTo>
                      <a:pt x="58324" y="0"/>
                      <a:pt x="61383" y="1761"/>
                      <a:pt x="63500" y="176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9" name="Freeform 72"/>
              <p:cNvSpPr/>
              <p:nvPr/>
            </p:nvSpPr>
            <p:spPr>
              <a:xfrm>
                <a:off x="14707404" y="22554577"/>
                <a:ext cx="71203" cy="81394"/>
              </a:xfrm>
              <a:custGeom>
                <a:avLst/>
                <a:gdLst>
                  <a:gd name="connsiteX0" fmla="*/ 3515 w 73365"/>
                  <a:gd name="connsiteY0" fmla="*/ 31750 h 76964"/>
                  <a:gd name="connsiteX1" fmla="*/ 16215 w 73365"/>
                  <a:gd name="connsiteY1" fmla="*/ 6350 h 76964"/>
                  <a:gd name="connsiteX2" fmla="*/ 35265 w 73365"/>
                  <a:gd name="connsiteY2" fmla="*/ 12700 h 76964"/>
                  <a:gd name="connsiteX3" fmla="*/ 60665 w 73365"/>
                  <a:gd name="connsiteY3" fmla="*/ 19050 h 76964"/>
                  <a:gd name="connsiteX4" fmla="*/ 73365 w 73365"/>
                  <a:gd name="connsiteY4" fmla="*/ 0 h 76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365" h="76964">
                    <a:moveTo>
                      <a:pt x="3515" y="31750"/>
                    </a:moveTo>
                    <a:cubicBezTo>
                      <a:pt x="18586" y="76964"/>
                      <a:pt x="0" y="30672"/>
                      <a:pt x="16215" y="6350"/>
                    </a:cubicBezTo>
                    <a:cubicBezTo>
                      <a:pt x="19928" y="781"/>
                      <a:pt x="28829" y="10861"/>
                      <a:pt x="35265" y="12700"/>
                    </a:cubicBezTo>
                    <a:cubicBezTo>
                      <a:pt x="43656" y="15098"/>
                      <a:pt x="52198" y="16933"/>
                      <a:pt x="60665" y="19050"/>
                    </a:cubicBezTo>
                    <a:lnTo>
                      <a:pt x="73365" y="0"/>
                    </a:ln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0" name="Freeform 73"/>
              <p:cNvSpPr/>
              <p:nvPr/>
            </p:nvSpPr>
            <p:spPr>
              <a:xfrm>
                <a:off x="14259863" y="22595274"/>
                <a:ext cx="91546" cy="81394"/>
              </a:xfrm>
              <a:custGeom>
                <a:avLst/>
                <a:gdLst>
                  <a:gd name="connsiteX0" fmla="*/ 89452 w 89452"/>
                  <a:gd name="connsiteY0" fmla="*/ 45701 h 73177"/>
                  <a:gd name="connsiteX1" fmla="*/ 13252 w 89452"/>
                  <a:gd name="connsiteY1" fmla="*/ 1251 h 73177"/>
                  <a:gd name="connsiteX2" fmla="*/ 25952 w 89452"/>
                  <a:gd name="connsiteY2" fmla="*/ 39351 h 73177"/>
                  <a:gd name="connsiteX3" fmla="*/ 38652 w 89452"/>
                  <a:gd name="connsiteY3" fmla="*/ 71101 h 73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452" h="73177">
                    <a:moveTo>
                      <a:pt x="89452" y="45701"/>
                    </a:moveTo>
                    <a:cubicBezTo>
                      <a:pt x="71552" y="33768"/>
                      <a:pt x="22012" y="0"/>
                      <a:pt x="13252" y="1251"/>
                    </a:cubicBezTo>
                    <a:cubicBezTo>
                      <a:pt x="0" y="3144"/>
                      <a:pt x="21719" y="26651"/>
                      <a:pt x="25952" y="39351"/>
                    </a:cubicBezTo>
                    <a:cubicBezTo>
                      <a:pt x="37227" y="73177"/>
                      <a:pt x="20625" y="71101"/>
                      <a:pt x="38652" y="7110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1" name="Freeform 74"/>
              <p:cNvSpPr/>
              <p:nvPr/>
            </p:nvSpPr>
            <p:spPr>
              <a:xfrm>
                <a:off x="14280206" y="22676667"/>
                <a:ext cx="81371" cy="50868"/>
              </a:xfrm>
              <a:custGeom>
                <a:avLst/>
                <a:gdLst>
                  <a:gd name="connsiteX0" fmla="*/ 68784 w 78861"/>
                  <a:gd name="connsiteY0" fmla="*/ 30876 h 49926"/>
                  <a:gd name="connsiteX1" fmla="*/ 24334 w 78861"/>
                  <a:gd name="connsiteY1" fmla="*/ 24526 h 49926"/>
                  <a:gd name="connsiteX2" fmla="*/ 24334 w 78861"/>
                  <a:gd name="connsiteY2" fmla="*/ 18176 h 49926"/>
                  <a:gd name="connsiteX3" fmla="*/ 5284 w 78861"/>
                  <a:gd name="connsiteY3" fmla="*/ 49926 h 49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861" h="49926">
                    <a:moveTo>
                      <a:pt x="68784" y="30876"/>
                    </a:moveTo>
                    <a:cubicBezTo>
                      <a:pt x="53967" y="28759"/>
                      <a:pt x="36308" y="33506"/>
                      <a:pt x="24334" y="24526"/>
                    </a:cubicBezTo>
                    <a:cubicBezTo>
                      <a:pt x="16759" y="18845"/>
                      <a:pt x="78861" y="0"/>
                      <a:pt x="24334" y="18176"/>
                    </a:cubicBezTo>
                    <a:cubicBezTo>
                      <a:pt x="0" y="34398"/>
                      <a:pt x="5284" y="23244"/>
                      <a:pt x="5284" y="4992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2" name="Freeform 75"/>
              <p:cNvSpPr/>
              <p:nvPr/>
            </p:nvSpPr>
            <p:spPr>
              <a:xfrm>
                <a:off x="14280206" y="22737712"/>
                <a:ext cx="71203" cy="61045"/>
              </a:xfrm>
              <a:custGeom>
                <a:avLst/>
                <a:gdLst>
                  <a:gd name="connsiteX0" fmla="*/ 69850 w 69850"/>
                  <a:gd name="connsiteY0" fmla="*/ 25400 h 58432"/>
                  <a:gd name="connsiteX1" fmla="*/ 63500 w 69850"/>
                  <a:gd name="connsiteY1" fmla="*/ 44450 h 58432"/>
                  <a:gd name="connsiteX2" fmla="*/ 19050 w 69850"/>
                  <a:gd name="connsiteY2" fmla="*/ 0 h 58432"/>
                  <a:gd name="connsiteX3" fmla="*/ 0 w 69850"/>
                  <a:gd name="connsiteY3" fmla="*/ 44450 h 58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58432">
                    <a:moveTo>
                      <a:pt x="69850" y="25400"/>
                    </a:moveTo>
                    <a:cubicBezTo>
                      <a:pt x="67733" y="31750"/>
                      <a:pt x="69487" y="47443"/>
                      <a:pt x="63500" y="44450"/>
                    </a:cubicBezTo>
                    <a:cubicBezTo>
                      <a:pt x="44758" y="35079"/>
                      <a:pt x="19050" y="0"/>
                      <a:pt x="19050" y="0"/>
                    </a:cubicBezTo>
                    <a:cubicBezTo>
                      <a:pt x="12113" y="55496"/>
                      <a:pt x="27964" y="58432"/>
                      <a:pt x="0" y="444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3" name="Freeform 76"/>
              <p:cNvSpPr/>
              <p:nvPr/>
            </p:nvSpPr>
            <p:spPr>
              <a:xfrm>
                <a:off x="14290380" y="22839454"/>
                <a:ext cx="111882" cy="81394"/>
              </a:xfrm>
              <a:custGeom>
                <a:avLst/>
                <a:gdLst>
                  <a:gd name="connsiteX0" fmla="*/ 114300 w 114300"/>
                  <a:gd name="connsiteY0" fmla="*/ 0 h 82550"/>
                  <a:gd name="connsiteX1" fmla="*/ 76200 w 114300"/>
                  <a:gd name="connsiteY1" fmla="*/ 44450 h 82550"/>
                  <a:gd name="connsiteX2" fmla="*/ 44450 w 114300"/>
                  <a:gd name="connsiteY2" fmla="*/ 50800 h 82550"/>
                  <a:gd name="connsiteX3" fmla="*/ 19050 w 114300"/>
                  <a:gd name="connsiteY3" fmla="*/ 76200 h 82550"/>
                  <a:gd name="connsiteX4" fmla="*/ 0 w 114300"/>
                  <a:gd name="connsiteY4" fmla="*/ 82550 h 82550"/>
                  <a:gd name="connsiteX5" fmla="*/ 19050 w 114300"/>
                  <a:gd name="connsiteY5" fmla="*/ 69850 h 82550"/>
                  <a:gd name="connsiteX6" fmla="*/ 38100 w 114300"/>
                  <a:gd name="connsiteY6" fmla="*/ 63500 h 82550"/>
                  <a:gd name="connsiteX7" fmla="*/ 44450 w 114300"/>
                  <a:gd name="connsiteY7" fmla="*/ 38100 h 82550"/>
                  <a:gd name="connsiteX8" fmla="*/ 44450 w 114300"/>
                  <a:gd name="connsiteY8" fmla="*/ 635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" h="82550">
                    <a:moveTo>
                      <a:pt x="114300" y="0"/>
                    </a:moveTo>
                    <a:cubicBezTo>
                      <a:pt x="56674" y="28813"/>
                      <a:pt x="52998" y="9648"/>
                      <a:pt x="76200" y="44450"/>
                    </a:cubicBezTo>
                    <a:cubicBezTo>
                      <a:pt x="65617" y="46567"/>
                      <a:pt x="53885" y="45558"/>
                      <a:pt x="44450" y="50800"/>
                    </a:cubicBezTo>
                    <a:cubicBezTo>
                      <a:pt x="33983" y="56615"/>
                      <a:pt x="28793" y="69240"/>
                      <a:pt x="19050" y="76200"/>
                    </a:cubicBezTo>
                    <a:cubicBezTo>
                      <a:pt x="13603" y="80091"/>
                      <a:pt x="6350" y="80433"/>
                      <a:pt x="0" y="82550"/>
                    </a:cubicBezTo>
                    <a:cubicBezTo>
                      <a:pt x="6350" y="78317"/>
                      <a:pt x="12224" y="73263"/>
                      <a:pt x="19050" y="69850"/>
                    </a:cubicBezTo>
                    <a:cubicBezTo>
                      <a:pt x="25037" y="66857"/>
                      <a:pt x="33919" y="68727"/>
                      <a:pt x="38100" y="63500"/>
                    </a:cubicBezTo>
                    <a:cubicBezTo>
                      <a:pt x="43552" y="56685"/>
                      <a:pt x="42333" y="46567"/>
                      <a:pt x="44450" y="38100"/>
                    </a:cubicBezTo>
                    <a:cubicBezTo>
                      <a:pt x="36603" y="14560"/>
                      <a:pt x="35107" y="25037"/>
                      <a:pt x="44450" y="63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4" name="Freeform 77"/>
              <p:cNvSpPr/>
              <p:nvPr/>
            </p:nvSpPr>
            <p:spPr>
              <a:xfrm>
                <a:off x="14392094" y="22869974"/>
                <a:ext cx="40686" cy="71223"/>
              </a:xfrm>
              <a:custGeom>
                <a:avLst/>
                <a:gdLst>
                  <a:gd name="connsiteX0" fmla="*/ 50437 w 50437"/>
                  <a:gd name="connsiteY0" fmla="*/ 0 h 67990"/>
                  <a:gd name="connsiteX1" fmla="*/ 31387 w 50437"/>
                  <a:gd name="connsiteY1" fmla="*/ 19050 h 67990"/>
                  <a:gd name="connsiteX2" fmla="*/ 44087 w 50437"/>
                  <a:gd name="connsiteY2" fmla="*/ 38100 h 67990"/>
                  <a:gd name="connsiteX3" fmla="*/ 12337 w 50437"/>
                  <a:gd name="connsiteY3" fmla="*/ 44450 h 67990"/>
                  <a:gd name="connsiteX4" fmla="*/ 18687 w 50437"/>
                  <a:gd name="connsiteY4" fmla="*/ 57150 h 67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437" h="67990">
                    <a:moveTo>
                      <a:pt x="50437" y="0"/>
                    </a:moveTo>
                    <a:cubicBezTo>
                      <a:pt x="44087" y="6350"/>
                      <a:pt x="32863" y="10192"/>
                      <a:pt x="31387" y="19050"/>
                    </a:cubicBezTo>
                    <a:cubicBezTo>
                      <a:pt x="30132" y="26578"/>
                      <a:pt x="48666" y="31995"/>
                      <a:pt x="44087" y="38100"/>
                    </a:cubicBezTo>
                    <a:cubicBezTo>
                      <a:pt x="37611" y="46734"/>
                      <a:pt x="22920" y="42333"/>
                      <a:pt x="12337" y="44450"/>
                    </a:cubicBezTo>
                    <a:cubicBezTo>
                      <a:pt x="4490" y="67990"/>
                      <a:pt x="0" y="66493"/>
                      <a:pt x="18687" y="571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5" name="Freeform 78"/>
              <p:cNvSpPr/>
              <p:nvPr/>
            </p:nvSpPr>
            <p:spPr>
              <a:xfrm>
                <a:off x="14503976" y="22900500"/>
                <a:ext cx="30517" cy="50868"/>
              </a:xfrm>
              <a:custGeom>
                <a:avLst/>
                <a:gdLst>
                  <a:gd name="connsiteX0" fmla="*/ 0 w 38100"/>
                  <a:gd name="connsiteY0" fmla="*/ 0 h 50800"/>
                  <a:gd name="connsiteX1" fmla="*/ 38100 w 38100"/>
                  <a:gd name="connsiteY1" fmla="*/ 19050 h 50800"/>
                  <a:gd name="connsiteX2" fmla="*/ 19050 w 38100"/>
                  <a:gd name="connsiteY2" fmla="*/ 25400 h 50800"/>
                  <a:gd name="connsiteX3" fmla="*/ 19050 w 38100"/>
                  <a:gd name="connsiteY3" fmla="*/ 50800 h 50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50800">
                    <a:moveTo>
                      <a:pt x="0" y="0"/>
                    </a:moveTo>
                    <a:cubicBezTo>
                      <a:pt x="4698" y="1566"/>
                      <a:pt x="38100" y="10844"/>
                      <a:pt x="38100" y="19050"/>
                    </a:cubicBezTo>
                    <a:cubicBezTo>
                      <a:pt x="38100" y="25743"/>
                      <a:pt x="25400" y="23283"/>
                      <a:pt x="19050" y="25400"/>
                    </a:cubicBezTo>
                    <a:cubicBezTo>
                      <a:pt x="11753" y="47290"/>
                      <a:pt x="7967" y="39717"/>
                      <a:pt x="19050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6" name="Freeform 79"/>
              <p:cNvSpPr/>
              <p:nvPr/>
            </p:nvSpPr>
            <p:spPr>
              <a:xfrm>
                <a:off x="14595522" y="22900500"/>
                <a:ext cx="71197" cy="81394"/>
              </a:xfrm>
              <a:custGeom>
                <a:avLst/>
                <a:gdLst>
                  <a:gd name="connsiteX0" fmla="*/ 0 w 76200"/>
                  <a:gd name="connsiteY0" fmla="*/ 0 h 82550"/>
                  <a:gd name="connsiteX1" fmla="*/ 6350 w 76200"/>
                  <a:gd name="connsiteY1" fmla="*/ 57150 h 82550"/>
                  <a:gd name="connsiteX2" fmla="*/ 57150 w 76200"/>
                  <a:gd name="connsiteY2" fmla="*/ 82550 h 82550"/>
                  <a:gd name="connsiteX3" fmla="*/ 76200 w 76200"/>
                  <a:gd name="connsiteY3" fmla="*/ 7620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200" h="82550">
                    <a:moveTo>
                      <a:pt x="0" y="0"/>
                    </a:moveTo>
                    <a:cubicBezTo>
                      <a:pt x="14817" y="44450"/>
                      <a:pt x="16933" y="25400"/>
                      <a:pt x="6350" y="57150"/>
                    </a:cubicBezTo>
                    <a:cubicBezTo>
                      <a:pt x="26283" y="77083"/>
                      <a:pt x="24705" y="82550"/>
                      <a:pt x="57150" y="82550"/>
                    </a:cubicBezTo>
                    <a:cubicBezTo>
                      <a:pt x="63843" y="82550"/>
                      <a:pt x="76200" y="76200"/>
                      <a:pt x="76200" y="762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7" name="Freeform 80"/>
              <p:cNvSpPr/>
              <p:nvPr/>
            </p:nvSpPr>
            <p:spPr>
              <a:xfrm>
                <a:off x="14493808" y="22442657"/>
                <a:ext cx="30511" cy="71223"/>
              </a:xfrm>
              <a:custGeom>
                <a:avLst/>
                <a:gdLst>
                  <a:gd name="connsiteX0" fmla="*/ 7450 w 26500"/>
                  <a:gd name="connsiteY0" fmla="*/ 65393 h 65393"/>
                  <a:gd name="connsiteX1" fmla="*/ 1100 w 26500"/>
                  <a:gd name="connsiteY1" fmla="*/ 46343 h 65393"/>
                  <a:gd name="connsiteX2" fmla="*/ 13800 w 26500"/>
                  <a:gd name="connsiteY2" fmla="*/ 27293 h 65393"/>
                  <a:gd name="connsiteX3" fmla="*/ 20150 w 26500"/>
                  <a:gd name="connsiteY3" fmla="*/ 1893 h 65393"/>
                  <a:gd name="connsiteX4" fmla="*/ 26500 w 26500"/>
                  <a:gd name="connsiteY4" fmla="*/ 1893 h 65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500" h="65393">
                    <a:moveTo>
                      <a:pt x="7450" y="65393"/>
                    </a:moveTo>
                    <a:cubicBezTo>
                      <a:pt x="5333" y="59043"/>
                      <a:pt x="0" y="52945"/>
                      <a:pt x="1100" y="46343"/>
                    </a:cubicBezTo>
                    <a:cubicBezTo>
                      <a:pt x="2355" y="38815"/>
                      <a:pt x="10794" y="34308"/>
                      <a:pt x="13800" y="27293"/>
                    </a:cubicBezTo>
                    <a:cubicBezTo>
                      <a:pt x="17238" y="19271"/>
                      <a:pt x="16247" y="9699"/>
                      <a:pt x="20150" y="1893"/>
                    </a:cubicBezTo>
                    <a:cubicBezTo>
                      <a:pt x="21097" y="0"/>
                      <a:pt x="24383" y="1893"/>
                      <a:pt x="26500" y="1893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8" name="Freeform 81"/>
              <p:cNvSpPr/>
              <p:nvPr/>
            </p:nvSpPr>
            <p:spPr>
              <a:xfrm>
                <a:off x="14595522" y="22432486"/>
                <a:ext cx="91539" cy="81394"/>
              </a:xfrm>
              <a:custGeom>
                <a:avLst/>
                <a:gdLst>
                  <a:gd name="connsiteX0" fmla="*/ 26649 w 82145"/>
                  <a:gd name="connsiteY0" fmla="*/ 76200 h 76200"/>
                  <a:gd name="connsiteX1" fmla="*/ 32999 w 82145"/>
                  <a:gd name="connsiteY1" fmla="*/ 57150 h 76200"/>
                  <a:gd name="connsiteX2" fmla="*/ 64749 w 82145"/>
                  <a:gd name="connsiteY2" fmla="*/ 44450 h 76200"/>
                  <a:gd name="connsiteX3" fmla="*/ 77449 w 82145"/>
                  <a:gd name="connsiteY3" fmla="*/ 0 h 76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145" h="76200">
                    <a:moveTo>
                      <a:pt x="26649" y="76200"/>
                    </a:moveTo>
                    <a:cubicBezTo>
                      <a:pt x="28766" y="69850"/>
                      <a:pt x="32999" y="63843"/>
                      <a:pt x="32999" y="57150"/>
                    </a:cubicBezTo>
                    <a:cubicBezTo>
                      <a:pt x="32999" y="27622"/>
                      <a:pt x="0" y="33659"/>
                      <a:pt x="64749" y="44450"/>
                    </a:cubicBezTo>
                    <a:cubicBezTo>
                      <a:pt x="82145" y="18355"/>
                      <a:pt x="77449" y="33032"/>
                      <a:pt x="77449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20544" name="Group 2209"/>
            <p:cNvGrpSpPr>
              <a:grpSpLocks/>
            </p:cNvGrpSpPr>
            <p:nvPr/>
          </p:nvGrpSpPr>
          <p:grpSpPr bwMode="auto">
            <a:xfrm>
              <a:off x="4076523" y="2134683"/>
              <a:ext cx="104468" cy="105526"/>
              <a:chOff x="14261548" y="22402800"/>
              <a:chExt cx="572052" cy="577850"/>
            </a:xfrm>
          </p:grpSpPr>
          <p:pic>
            <p:nvPicPr>
              <p:cNvPr id="59" name="Picture 2455" descr="C:\Documents and Settings\Chelsea\My Documents\research\Winter 2008\gordon conference\Au NP.JPG"/>
              <p:cNvPicPr>
                <a:picLocks noChangeAspect="1" noChangeArrowheads="1"/>
              </p:cNvPicPr>
              <p:nvPr/>
            </p:nvPicPr>
            <p:blipFill>
              <a:blip r:embed="rId5" cstate="screen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prstClr val="black"/>
                  <a:srgbClr val="D9C3A5">
                    <a:tint val="50000"/>
                    <a:satMod val="180000"/>
                  </a:srgb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25600" y="22479000"/>
                <a:ext cx="457200" cy="460040"/>
              </a:xfrm>
              <a:prstGeom prst="rect">
                <a:avLst/>
              </a:prstGeom>
              <a:noFill/>
              <a:scene3d>
                <a:camera prst="orthographicFront"/>
                <a:lightRig rig="contrasting" dir="t"/>
              </a:scene3d>
              <a:sp3d prstMaterial="powder">
                <a:extrusionClr>
                  <a:srgbClr val="FFC000"/>
                </a:extrusionClr>
                <a:contourClr>
                  <a:schemeClr val="bg1"/>
                </a:contourClr>
              </a:sp3d>
            </p:spPr>
          </p:pic>
          <p:sp>
            <p:nvSpPr>
              <p:cNvPr id="60" name="Freeform 43"/>
              <p:cNvSpPr/>
              <p:nvPr/>
            </p:nvSpPr>
            <p:spPr>
              <a:xfrm>
                <a:off x="14666719" y="22480470"/>
                <a:ext cx="111889" cy="50868"/>
              </a:xfrm>
              <a:custGeom>
                <a:avLst/>
                <a:gdLst>
                  <a:gd name="connsiteX0" fmla="*/ 0 w 38100"/>
                  <a:gd name="connsiteY0" fmla="*/ 44450 h 44450"/>
                  <a:gd name="connsiteX1" fmla="*/ 19050 w 38100"/>
                  <a:gd name="connsiteY1" fmla="*/ 31750 h 44450"/>
                  <a:gd name="connsiteX2" fmla="*/ 38100 w 38100"/>
                  <a:gd name="connsiteY2" fmla="*/ 0 h 44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" h="44450">
                    <a:moveTo>
                      <a:pt x="0" y="44450"/>
                    </a:moveTo>
                    <a:cubicBezTo>
                      <a:pt x="6350" y="40217"/>
                      <a:pt x="13654" y="37146"/>
                      <a:pt x="19050" y="31750"/>
                    </a:cubicBezTo>
                    <a:cubicBezTo>
                      <a:pt x="26713" y="24087"/>
                      <a:pt x="33089" y="10022"/>
                      <a:pt x="3810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" name="Freeform 44"/>
              <p:cNvSpPr/>
              <p:nvPr/>
            </p:nvSpPr>
            <p:spPr>
              <a:xfrm>
                <a:off x="14544662" y="22399076"/>
                <a:ext cx="81371" cy="101742"/>
              </a:xfrm>
              <a:custGeom>
                <a:avLst/>
                <a:gdLst>
                  <a:gd name="connsiteX0" fmla="*/ 10160 w 22860"/>
                  <a:gd name="connsiteY0" fmla="*/ 57150 h 57150"/>
                  <a:gd name="connsiteX1" fmla="*/ 10160 w 22860"/>
                  <a:gd name="connsiteY1" fmla="*/ 19050 h 57150"/>
                  <a:gd name="connsiteX2" fmla="*/ 22860 w 22860"/>
                  <a:gd name="connsiteY2" fmla="*/ 0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" h="57150">
                    <a:moveTo>
                      <a:pt x="10160" y="57150"/>
                    </a:moveTo>
                    <a:cubicBezTo>
                      <a:pt x="3387" y="36830"/>
                      <a:pt x="0" y="39370"/>
                      <a:pt x="10160" y="19050"/>
                    </a:cubicBezTo>
                    <a:cubicBezTo>
                      <a:pt x="13573" y="12224"/>
                      <a:pt x="22860" y="0"/>
                      <a:pt x="22860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" name="Freeform 45"/>
              <p:cNvSpPr/>
              <p:nvPr/>
            </p:nvSpPr>
            <p:spPr>
              <a:xfrm>
                <a:off x="14331066" y="22541515"/>
                <a:ext cx="71197" cy="30519"/>
              </a:xfrm>
              <a:custGeom>
                <a:avLst/>
                <a:gdLst>
                  <a:gd name="connsiteX0" fmla="*/ 69850 w 69850"/>
                  <a:gd name="connsiteY0" fmla="*/ 18332 h 24682"/>
                  <a:gd name="connsiteX1" fmla="*/ 50800 w 69850"/>
                  <a:gd name="connsiteY1" fmla="*/ 5632 h 24682"/>
                  <a:gd name="connsiteX2" fmla="*/ 12700 w 69850"/>
                  <a:gd name="connsiteY2" fmla="*/ 24682 h 24682"/>
                  <a:gd name="connsiteX3" fmla="*/ 0 w 69850"/>
                  <a:gd name="connsiteY3" fmla="*/ 11982 h 24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24682">
                    <a:moveTo>
                      <a:pt x="69850" y="18332"/>
                    </a:moveTo>
                    <a:cubicBezTo>
                      <a:pt x="63500" y="14099"/>
                      <a:pt x="58328" y="6887"/>
                      <a:pt x="50800" y="5632"/>
                    </a:cubicBezTo>
                    <a:cubicBezTo>
                      <a:pt x="17010" y="0"/>
                      <a:pt x="45871" y="24682"/>
                      <a:pt x="12700" y="24682"/>
                    </a:cubicBezTo>
                    <a:cubicBezTo>
                      <a:pt x="6713" y="24682"/>
                      <a:pt x="4233" y="16215"/>
                      <a:pt x="0" y="11982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" name="Freeform 46"/>
              <p:cNvSpPr/>
              <p:nvPr/>
            </p:nvSpPr>
            <p:spPr>
              <a:xfrm>
                <a:off x="14402262" y="22449944"/>
                <a:ext cx="71203" cy="71223"/>
              </a:xfrm>
              <a:custGeom>
                <a:avLst/>
                <a:gdLst>
                  <a:gd name="connsiteX0" fmla="*/ 63500 w 63500"/>
                  <a:gd name="connsiteY0" fmla="*/ 71926 h 71926"/>
                  <a:gd name="connsiteX1" fmla="*/ 25400 w 63500"/>
                  <a:gd name="connsiteY1" fmla="*/ 52876 h 71926"/>
                  <a:gd name="connsiteX2" fmla="*/ 12700 w 63500"/>
                  <a:gd name="connsiteY2" fmla="*/ 33826 h 71926"/>
                  <a:gd name="connsiteX3" fmla="*/ 0 w 63500"/>
                  <a:gd name="connsiteY3" fmla="*/ 2076 h 71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500" h="71926">
                    <a:moveTo>
                      <a:pt x="63500" y="71926"/>
                    </a:moveTo>
                    <a:cubicBezTo>
                      <a:pt x="48006" y="66761"/>
                      <a:pt x="37710" y="65186"/>
                      <a:pt x="25400" y="52876"/>
                    </a:cubicBezTo>
                    <a:cubicBezTo>
                      <a:pt x="20004" y="47480"/>
                      <a:pt x="16933" y="40176"/>
                      <a:pt x="12700" y="33826"/>
                    </a:cubicBezTo>
                    <a:cubicBezTo>
                      <a:pt x="5935" y="0"/>
                      <a:pt x="17143" y="2076"/>
                      <a:pt x="0" y="207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" name="Freeform 47"/>
              <p:cNvSpPr/>
              <p:nvPr/>
            </p:nvSpPr>
            <p:spPr>
              <a:xfrm>
                <a:off x="14737922" y="22612732"/>
                <a:ext cx="91539" cy="30526"/>
              </a:xfrm>
              <a:custGeom>
                <a:avLst/>
                <a:gdLst>
                  <a:gd name="connsiteX0" fmla="*/ 0 w 88900"/>
                  <a:gd name="connsiteY0" fmla="*/ 38769 h 38769"/>
                  <a:gd name="connsiteX1" fmla="*/ 25400 w 88900"/>
                  <a:gd name="connsiteY1" fmla="*/ 26069 h 38769"/>
                  <a:gd name="connsiteX2" fmla="*/ 44450 w 88900"/>
                  <a:gd name="connsiteY2" fmla="*/ 13369 h 38769"/>
                  <a:gd name="connsiteX3" fmla="*/ 88900 w 88900"/>
                  <a:gd name="connsiteY3" fmla="*/ 669 h 387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900" h="38769">
                    <a:moveTo>
                      <a:pt x="0" y="38769"/>
                    </a:moveTo>
                    <a:cubicBezTo>
                      <a:pt x="8467" y="34536"/>
                      <a:pt x="17181" y="30765"/>
                      <a:pt x="25400" y="26069"/>
                    </a:cubicBezTo>
                    <a:cubicBezTo>
                      <a:pt x="32026" y="22283"/>
                      <a:pt x="37476" y="16469"/>
                      <a:pt x="44450" y="13369"/>
                    </a:cubicBezTo>
                    <a:cubicBezTo>
                      <a:pt x="74531" y="0"/>
                      <a:pt x="70748" y="669"/>
                      <a:pt x="88900" y="669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" name="Freeform 48"/>
              <p:cNvSpPr/>
              <p:nvPr/>
            </p:nvSpPr>
            <p:spPr>
              <a:xfrm>
                <a:off x="14656550" y="22846741"/>
                <a:ext cx="50854" cy="101742"/>
              </a:xfrm>
              <a:custGeom>
                <a:avLst/>
                <a:gdLst>
                  <a:gd name="connsiteX0" fmla="*/ 13536 w 45286"/>
                  <a:gd name="connsiteY0" fmla="*/ 0 h 97875"/>
                  <a:gd name="connsiteX1" fmla="*/ 19886 w 45286"/>
                  <a:gd name="connsiteY1" fmla="*/ 50800 h 97875"/>
                  <a:gd name="connsiteX2" fmla="*/ 38936 w 45286"/>
                  <a:gd name="connsiteY2" fmla="*/ 57150 h 97875"/>
                  <a:gd name="connsiteX3" fmla="*/ 32586 w 45286"/>
                  <a:gd name="connsiteY3" fmla="*/ 95250 h 97875"/>
                  <a:gd name="connsiteX4" fmla="*/ 45286 w 45286"/>
                  <a:gd name="connsiteY4" fmla="*/ 88900 h 97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286" h="97875">
                    <a:moveTo>
                      <a:pt x="13536" y="0"/>
                    </a:moveTo>
                    <a:cubicBezTo>
                      <a:pt x="6342" y="21583"/>
                      <a:pt x="0" y="26936"/>
                      <a:pt x="19886" y="50800"/>
                    </a:cubicBezTo>
                    <a:cubicBezTo>
                      <a:pt x="24171" y="55942"/>
                      <a:pt x="32586" y="55033"/>
                      <a:pt x="38936" y="57150"/>
                    </a:cubicBezTo>
                    <a:cubicBezTo>
                      <a:pt x="33284" y="65629"/>
                      <a:pt x="14385" y="83116"/>
                      <a:pt x="32586" y="95250"/>
                    </a:cubicBezTo>
                    <a:cubicBezTo>
                      <a:pt x="36524" y="97875"/>
                      <a:pt x="41053" y="91017"/>
                      <a:pt x="45286" y="889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" name="Freeform 49"/>
              <p:cNvSpPr/>
              <p:nvPr/>
            </p:nvSpPr>
            <p:spPr>
              <a:xfrm>
                <a:off x="14707404" y="22795867"/>
                <a:ext cx="71203" cy="91571"/>
              </a:xfrm>
              <a:custGeom>
                <a:avLst/>
                <a:gdLst>
                  <a:gd name="connsiteX0" fmla="*/ 16592 w 71468"/>
                  <a:gd name="connsiteY0" fmla="*/ 0 h 84521"/>
                  <a:gd name="connsiteX1" fmla="*/ 3892 w 71468"/>
                  <a:gd name="connsiteY1" fmla="*/ 63500 h 84521"/>
                  <a:gd name="connsiteX2" fmla="*/ 22942 w 71468"/>
                  <a:gd name="connsiteY2" fmla="*/ 76200 h 84521"/>
                  <a:gd name="connsiteX3" fmla="*/ 29292 w 71468"/>
                  <a:gd name="connsiteY3" fmla="*/ 57150 h 84521"/>
                  <a:gd name="connsiteX4" fmla="*/ 61042 w 71468"/>
                  <a:gd name="connsiteY4" fmla="*/ 50800 h 845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468" h="84521">
                    <a:moveTo>
                      <a:pt x="16592" y="0"/>
                    </a:moveTo>
                    <a:cubicBezTo>
                      <a:pt x="10512" y="18239"/>
                      <a:pt x="0" y="45988"/>
                      <a:pt x="3892" y="63500"/>
                    </a:cubicBezTo>
                    <a:cubicBezTo>
                      <a:pt x="5548" y="70950"/>
                      <a:pt x="16592" y="71967"/>
                      <a:pt x="22942" y="76200"/>
                    </a:cubicBezTo>
                    <a:cubicBezTo>
                      <a:pt x="25059" y="69850"/>
                      <a:pt x="23077" y="59636"/>
                      <a:pt x="29292" y="57150"/>
                    </a:cubicBezTo>
                    <a:cubicBezTo>
                      <a:pt x="71468" y="40280"/>
                      <a:pt x="44181" y="84521"/>
                      <a:pt x="61042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" name="Freeform 50"/>
              <p:cNvSpPr/>
              <p:nvPr/>
            </p:nvSpPr>
            <p:spPr>
              <a:xfrm>
                <a:off x="14737922" y="22765348"/>
                <a:ext cx="61028" cy="91565"/>
              </a:xfrm>
              <a:custGeom>
                <a:avLst/>
                <a:gdLst>
                  <a:gd name="connsiteX0" fmla="*/ 0 w 57150"/>
                  <a:gd name="connsiteY0" fmla="*/ 0 h 89852"/>
                  <a:gd name="connsiteX1" fmla="*/ 19050 w 57150"/>
                  <a:gd name="connsiteY1" fmla="*/ 12700 h 89852"/>
                  <a:gd name="connsiteX2" fmla="*/ 38100 w 57150"/>
                  <a:gd name="connsiteY2" fmla="*/ 19050 h 89852"/>
                  <a:gd name="connsiteX3" fmla="*/ 25400 w 57150"/>
                  <a:gd name="connsiteY3" fmla="*/ 38100 h 89852"/>
                  <a:gd name="connsiteX4" fmla="*/ 57150 w 57150"/>
                  <a:gd name="connsiteY4" fmla="*/ 63500 h 89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150" h="89852">
                    <a:moveTo>
                      <a:pt x="0" y="0"/>
                    </a:moveTo>
                    <a:cubicBezTo>
                      <a:pt x="6350" y="4233"/>
                      <a:pt x="12224" y="9287"/>
                      <a:pt x="19050" y="12700"/>
                    </a:cubicBezTo>
                    <a:cubicBezTo>
                      <a:pt x="25037" y="15693"/>
                      <a:pt x="36477" y="12556"/>
                      <a:pt x="38100" y="19050"/>
                    </a:cubicBezTo>
                    <a:cubicBezTo>
                      <a:pt x="39951" y="26454"/>
                      <a:pt x="29633" y="31750"/>
                      <a:pt x="25400" y="38100"/>
                    </a:cubicBezTo>
                    <a:cubicBezTo>
                      <a:pt x="53425" y="80138"/>
                      <a:pt x="43974" y="89852"/>
                      <a:pt x="57150" y="635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" name="Freeform 51"/>
              <p:cNvSpPr/>
              <p:nvPr/>
            </p:nvSpPr>
            <p:spPr>
              <a:xfrm>
                <a:off x="14758264" y="22694125"/>
                <a:ext cx="61028" cy="40697"/>
              </a:xfrm>
              <a:custGeom>
                <a:avLst/>
                <a:gdLst>
                  <a:gd name="connsiteX0" fmla="*/ 0 w 63500"/>
                  <a:gd name="connsiteY0" fmla="*/ 1761 h 39861"/>
                  <a:gd name="connsiteX1" fmla="*/ 12700 w 63500"/>
                  <a:gd name="connsiteY1" fmla="*/ 33511 h 39861"/>
                  <a:gd name="connsiteX2" fmla="*/ 19050 w 63500"/>
                  <a:gd name="connsiteY2" fmla="*/ 14461 h 39861"/>
                  <a:gd name="connsiteX3" fmla="*/ 38100 w 63500"/>
                  <a:gd name="connsiteY3" fmla="*/ 39861 h 39861"/>
                  <a:gd name="connsiteX4" fmla="*/ 50800 w 63500"/>
                  <a:gd name="connsiteY4" fmla="*/ 20811 h 39861"/>
                  <a:gd name="connsiteX5" fmla="*/ 57150 w 63500"/>
                  <a:gd name="connsiteY5" fmla="*/ 1761 h 39861"/>
                  <a:gd name="connsiteX6" fmla="*/ 63500 w 63500"/>
                  <a:gd name="connsiteY6" fmla="*/ 1761 h 398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3500" h="39861">
                    <a:moveTo>
                      <a:pt x="0" y="1761"/>
                    </a:moveTo>
                    <a:cubicBezTo>
                      <a:pt x="4233" y="12344"/>
                      <a:pt x="3216" y="27188"/>
                      <a:pt x="12700" y="33511"/>
                    </a:cubicBezTo>
                    <a:cubicBezTo>
                      <a:pt x="18269" y="37224"/>
                      <a:pt x="12556" y="12838"/>
                      <a:pt x="19050" y="14461"/>
                    </a:cubicBezTo>
                    <a:cubicBezTo>
                      <a:pt x="29317" y="17028"/>
                      <a:pt x="31750" y="31394"/>
                      <a:pt x="38100" y="39861"/>
                    </a:cubicBezTo>
                    <a:cubicBezTo>
                      <a:pt x="42333" y="33511"/>
                      <a:pt x="47387" y="27637"/>
                      <a:pt x="50800" y="20811"/>
                    </a:cubicBezTo>
                    <a:cubicBezTo>
                      <a:pt x="53793" y="14824"/>
                      <a:pt x="53437" y="7330"/>
                      <a:pt x="57150" y="1761"/>
                    </a:cubicBezTo>
                    <a:cubicBezTo>
                      <a:pt x="58324" y="0"/>
                      <a:pt x="61383" y="1761"/>
                      <a:pt x="63500" y="176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" name="Freeform 52"/>
              <p:cNvSpPr/>
              <p:nvPr/>
            </p:nvSpPr>
            <p:spPr>
              <a:xfrm>
                <a:off x="14707404" y="22551686"/>
                <a:ext cx="71203" cy="81394"/>
              </a:xfrm>
              <a:custGeom>
                <a:avLst/>
                <a:gdLst>
                  <a:gd name="connsiteX0" fmla="*/ 3515 w 73365"/>
                  <a:gd name="connsiteY0" fmla="*/ 31750 h 76964"/>
                  <a:gd name="connsiteX1" fmla="*/ 16215 w 73365"/>
                  <a:gd name="connsiteY1" fmla="*/ 6350 h 76964"/>
                  <a:gd name="connsiteX2" fmla="*/ 35265 w 73365"/>
                  <a:gd name="connsiteY2" fmla="*/ 12700 h 76964"/>
                  <a:gd name="connsiteX3" fmla="*/ 60665 w 73365"/>
                  <a:gd name="connsiteY3" fmla="*/ 19050 h 76964"/>
                  <a:gd name="connsiteX4" fmla="*/ 73365 w 73365"/>
                  <a:gd name="connsiteY4" fmla="*/ 0 h 76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365" h="76964">
                    <a:moveTo>
                      <a:pt x="3515" y="31750"/>
                    </a:moveTo>
                    <a:cubicBezTo>
                      <a:pt x="18586" y="76964"/>
                      <a:pt x="0" y="30672"/>
                      <a:pt x="16215" y="6350"/>
                    </a:cubicBezTo>
                    <a:cubicBezTo>
                      <a:pt x="19928" y="781"/>
                      <a:pt x="28829" y="10861"/>
                      <a:pt x="35265" y="12700"/>
                    </a:cubicBezTo>
                    <a:cubicBezTo>
                      <a:pt x="43656" y="15098"/>
                      <a:pt x="52198" y="16933"/>
                      <a:pt x="60665" y="19050"/>
                    </a:cubicBezTo>
                    <a:lnTo>
                      <a:pt x="73365" y="0"/>
                    </a:ln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" name="Freeform 53"/>
              <p:cNvSpPr/>
              <p:nvPr/>
            </p:nvSpPr>
            <p:spPr>
              <a:xfrm>
                <a:off x="14259863" y="22592383"/>
                <a:ext cx="91546" cy="81394"/>
              </a:xfrm>
              <a:custGeom>
                <a:avLst/>
                <a:gdLst>
                  <a:gd name="connsiteX0" fmla="*/ 89452 w 89452"/>
                  <a:gd name="connsiteY0" fmla="*/ 45701 h 73177"/>
                  <a:gd name="connsiteX1" fmla="*/ 13252 w 89452"/>
                  <a:gd name="connsiteY1" fmla="*/ 1251 h 73177"/>
                  <a:gd name="connsiteX2" fmla="*/ 25952 w 89452"/>
                  <a:gd name="connsiteY2" fmla="*/ 39351 h 73177"/>
                  <a:gd name="connsiteX3" fmla="*/ 38652 w 89452"/>
                  <a:gd name="connsiteY3" fmla="*/ 71101 h 73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452" h="73177">
                    <a:moveTo>
                      <a:pt x="89452" y="45701"/>
                    </a:moveTo>
                    <a:cubicBezTo>
                      <a:pt x="71552" y="33768"/>
                      <a:pt x="22012" y="0"/>
                      <a:pt x="13252" y="1251"/>
                    </a:cubicBezTo>
                    <a:cubicBezTo>
                      <a:pt x="0" y="3144"/>
                      <a:pt x="21719" y="26651"/>
                      <a:pt x="25952" y="39351"/>
                    </a:cubicBezTo>
                    <a:cubicBezTo>
                      <a:pt x="37227" y="73177"/>
                      <a:pt x="20625" y="71101"/>
                      <a:pt x="38652" y="71101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" name="Freeform 54"/>
              <p:cNvSpPr/>
              <p:nvPr/>
            </p:nvSpPr>
            <p:spPr>
              <a:xfrm>
                <a:off x="14280206" y="22673777"/>
                <a:ext cx="81371" cy="50874"/>
              </a:xfrm>
              <a:custGeom>
                <a:avLst/>
                <a:gdLst>
                  <a:gd name="connsiteX0" fmla="*/ 68784 w 78861"/>
                  <a:gd name="connsiteY0" fmla="*/ 30876 h 49926"/>
                  <a:gd name="connsiteX1" fmla="*/ 24334 w 78861"/>
                  <a:gd name="connsiteY1" fmla="*/ 24526 h 49926"/>
                  <a:gd name="connsiteX2" fmla="*/ 24334 w 78861"/>
                  <a:gd name="connsiteY2" fmla="*/ 18176 h 49926"/>
                  <a:gd name="connsiteX3" fmla="*/ 5284 w 78861"/>
                  <a:gd name="connsiteY3" fmla="*/ 49926 h 49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861" h="49926">
                    <a:moveTo>
                      <a:pt x="68784" y="30876"/>
                    </a:moveTo>
                    <a:cubicBezTo>
                      <a:pt x="53967" y="28759"/>
                      <a:pt x="36308" y="33506"/>
                      <a:pt x="24334" y="24526"/>
                    </a:cubicBezTo>
                    <a:cubicBezTo>
                      <a:pt x="16759" y="18845"/>
                      <a:pt x="78861" y="0"/>
                      <a:pt x="24334" y="18176"/>
                    </a:cubicBezTo>
                    <a:cubicBezTo>
                      <a:pt x="0" y="34398"/>
                      <a:pt x="5284" y="23244"/>
                      <a:pt x="5284" y="49926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" name="Freeform 55"/>
              <p:cNvSpPr/>
              <p:nvPr/>
            </p:nvSpPr>
            <p:spPr>
              <a:xfrm>
                <a:off x="14280206" y="22734822"/>
                <a:ext cx="71203" cy="61045"/>
              </a:xfrm>
              <a:custGeom>
                <a:avLst/>
                <a:gdLst>
                  <a:gd name="connsiteX0" fmla="*/ 69850 w 69850"/>
                  <a:gd name="connsiteY0" fmla="*/ 25400 h 58432"/>
                  <a:gd name="connsiteX1" fmla="*/ 63500 w 69850"/>
                  <a:gd name="connsiteY1" fmla="*/ 44450 h 58432"/>
                  <a:gd name="connsiteX2" fmla="*/ 19050 w 69850"/>
                  <a:gd name="connsiteY2" fmla="*/ 0 h 58432"/>
                  <a:gd name="connsiteX3" fmla="*/ 0 w 69850"/>
                  <a:gd name="connsiteY3" fmla="*/ 44450 h 58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850" h="58432">
                    <a:moveTo>
                      <a:pt x="69850" y="25400"/>
                    </a:moveTo>
                    <a:cubicBezTo>
                      <a:pt x="67733" y="31750"/>
                      <a:pt x="69487" y="47443"/>
                      <a:pt x="63500" y="44450"/>
                    </a:cubicBezTo>
                    <a:cubicBezTo>
                      <a:pt x="44758" y="35079"/>
                      <a:pt x="19050" y="0"/>
                      <a:pt x="19050" y="0"/>
                    </a:cubicBezTo>
                    <a:cubicBezTo>
                      <a:pt x="12113" y="55496"/>
                      <a:pt x="27964" y="58432"/>
                      <a:pt x="0" y="444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" name="Freeform 56"/>
              <p:cNvSpPr/>
              <p:nvPr/>
            </p:nvSpPr>
            <p:spPr>
              <a:xfrm>
                <a:off x="14290380" y="22836564"/>
                <a:ext cx="111882" cy="81394"/>
              </a:xfrm>
              <a:custGeom>
                <a:avLst/>
                <a:gdLst>
                  <a:gd name="connsiteX0" fmla="*/ 114300 w 114300"/>
                  <a:gd name="connsiteY0" fmla="*/ 0 h 82550"/>
                  <a:gd name="connsiteX1" fmla="*/ 76200 w 114300"/>
                  <a:gd name="connsiteY1" fmla="*/ 44450 h 82550"/>
                  <a:gd name="connsiteX2" fmla="*/ 44450 w 114300"/>
                  <a:gd name="connsiteY2" fmla="*/ 50800 h 82550"/>
                  <a:gd name="connsiteX3" fmla="*/ 19050 w 114300"/>
                  <a:gd name="connsiteY3" fmla="*/ 76200 h 82550"/>
                  <a:gd name="connsiteX4" fmla="*/ 0 w 114300"/>
                  <a:gd name="connsiteY4" fmla="*/ 82550 h 82550"/>
                  <a:gd name="connsiteX5" fmla="*/ 19050 w 114300"/>
                  <a:gd name="connsiteY5" fmla="*/ 69850 h 82550"/>
                  <a:gd name="connsiteX6" fmla="*/ 38100 w 114300"/>
                  <a:gd name="connsiteY6" fmla="*/ 63500 h 82550"/>
                  <a:gd name="connsiteX7" fmla="*/ 44450 w 114300"/>
                  <a:gd name="connsiteY7" fmla="*/ 38100 h 82550"/>
                  <a:gd name="connsiteX8" fmla="*/ 44450 w 114300"/>
                  <a:gd name="connsiteY8" fmla="*/ 635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" h="82550">
                    <a:moveTo>
                      <a:pt x="114300" y="0"/>
                    </a:moveTo>
                    <a:cubicBezTo>
                      <a:pt x="56674" y="28813"/>
                      <a:pt x="52998" y="9648"/>
                      <a:pt x="76200" y="44450"/>
                    </a:cubicBezTo>
                    <a:cubicBezTo>
                      <a:pt x="65617" y="46567"/>
                      <a:pt x="53885" y="45558"/>
                      <a:pt x="44450" y="50800"/>
                    </a:cubicBezTo>
                    <a:cubicBezTo>
                      <a:pt x="33983" y="56615"/>
                      <a:pt x="28793" y="69240"/>
                      <a:pt x="19050" y="76200"/>
                    </a:cubicBezTo>
                    <a:cubicBezTo>
                      <a:pt x="13603" y="80091"/>
                      <a:pt x="6350" y="80433"/>
                      <a:pt x="0" y="82550"/>
                    </a:cubicBezTo>
                    <a:cubicBezTo>
                      <a:pt x="6350" y="78317"/>
                      <a:pt x="12224" y="73263"/>
                      <a:pt x="19050" y="69850"/>
                    </a:cubicBezTo>
                    <a:cubicBezTo>
                      <a:pt x="25037" y="66857"/>
                      <a:pt x="33919" y="68727"/>
                      <a:pt x="38100" y="63500"/>
                    </a:cubicBezTo>
                    <a:cubicBezTo>
                      <a:pt x="43552" y="56685"/>
                      <a:pt x="42333" y="46567"/>
                      <a:pt x="44450" y="38100"/>
                    </a:cubicBezTo>
                    <a:cubicBezTo>
                      <a:pt x="36603" y="14560"/>
                      <a:pt x="35107" y="25037"/>
                      <a:pt x="44450" y="63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" name="Freeform 57"/>
              <p:cNvSpPr/>
              <p:nvPr/>
            </p:nvSpPr>
            <p:spPr>
              <a:xfrm>
                <a:off x="14392094" y="22867090"/>
                <a:ext cx="40686" cy="71216"/>
              </a:xfrm>
              <a:custGeom>
                <a:avLst/>
                <a:gdLst>
                  <a:gd name="connsiteX0" fmla="*/ 50437 w 50437"/>
                  <a:gd name="connsiteY0" fmla="*/ 0 h 67990"/>
                  <a:gd name="connsiteX1" fmla="*/ 31387 w 50437"/>
                  <a:gd name="connsiteY1" fmla="*/ 19050 h 67990"/>
                  <a:gd name="connsiteX2" fmla="*/ 44087 w 50437"/>
                  <a:gd name="connsiteY2" fmla="*/ 38100 h 67990"/>
                  <a:gd name="connsiteX3" fmla="*/ 12337 w 50437"/>
                  <a:gd name="connsiteY3" fmla="*/ 44450 h 67990"/>
                  <a:gd name="connsiteX4" fmla="*/ 18687 w 50437"/>
                  <a:gd name="connsiteY4" fmla="*/ 57150 h 67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437" h="67990">
                    <a:moveTo>
                      <a:pt x="50437" y="0"/>
                    </a:moveTo>
                    <a:cubicBezTo>
                      <a:pt x="44087" y="6350"/>
                      <a:pt x="32863" y="10192"/>
                      <a:pt x="31387" y="19050"/>
                    </a:cubicBezTo>
                    <a:cubicBezTo>
                      <a:pt x="30132" y="26578"/>
                      <a:pt x="48666" y="31995"/>
                      <a:pt x="44087" y="38100"/>
                    </a:cubicBezTo>
                    <a:cubicBezTo>
                      <a:pt x="37611" y="46734"/>
                      <a:pt x="22920" y="42333"/>
                      <a:pt x="12337" y="44450"/>
                    </a:cubicBezTo>
                    <a:cubicBezTo>
                      <a:pt x="4490" y="67990"/>
                      <a:pt x="0" y="66493"/>
                      <a:pt x="18687" y="5715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" name="Freeform 58"/>
              <p:cNvSpPr/>
              <p:nvPr/>
            </p:nvSpPr>
            <p:spPr>
              <a:xfrm>
                <a:off x="14503976" y="22897609"/>
                <a:ext cx="30517" cy="50874"/>
              </a:xfrm>
              <a:custGeom>
                <a:avLst/>
                <a:gdLst>
                  <a:gd name="connsiteX0" fmla="*/ 0 w 38100"/>
                  <a:gd name="connsiteY0" fmla="*/ 0 h 50800"/>
                  <a:gd name="connsiteX1" fmla="*/ 38100 w 38100"/>
                  <a:gd name="connsiteY1" fmla="*/ 19050 h 50800"/>
                  <a:gd name="connsiteX2" fmla="*/ 19050 w 38100"/>
                  <a:gd name="connsiteY2" fmla="*/ 25400 h 50800"/>
                  <a:gd name="connsiteX3" fmla="*/ 19050 w 38100"/>
                  <a:gd name="connsiteY3" fmla="*/ 50800 h 50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50800">
                    <a:moveTo>
                      <a:pt x="0" y="0"/>
                    </a:moveTo>
                    <a:cubicBezTo>
                      <a:pt x="4698" y="1566"/>
                      <a:pt x="38100" y="10844"/>
                      <a:pt x="38100" y="19050"/>
                    </a:cubicBezTo>
                    <a:cubicBezTo>
                      <a:pt x="38100" y="25743"/>
                      <a:pt x="25400" y="23283"/>
                      <a:pt x="19050" y="25400"/>
                    </a:cubicBezTo>
                    <a:cubicBezTo>
                      <a:pt x="11753" y="47290"/>
                      <a:pt x="7967" y="39717"/>
                      <a:pt x="19050" y="508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" name="Freeform 59"/>
              <p:cNvSpPr/>
              <p:nvPr/>
            </p:nvSpPr>
            <p:spPr>
              <a:xfrm>
                <a:off x="14595522" y="22897609"/>
                <a:ext cx="71197" cy="81394"/>
              </a:xfrm>
              <a:custGeom>
                <a:avLst/>
                <a:gdLst>
                  <a:gd name="connsiteX0" fmla="*/ 0 w 76200"/>
                  <a:gd name="connsiteY0" fmla="*/ 0 h 82550"/>
                  <a:gd name="connsiteX1" fmla="*/ 6350 w 76200"/>
                  <a:gd name="connsiteY1" fmla="*/ 57150 h 82550"/>
                  <a:gd name="connsiteX2" fmla="*/ 57150 w 76200"/>
                  <a:gd name="connsiteY2" fmla="*/ 82550 h 82550"/>
                  <a:gd name="connsiteX3" fmla="*/ 76200 w 76200"/>
                  <a:gd name="connsiteY3" fmla="*/ 76200 h 8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200" h="82550">
                    <a:moveTo>
                      <a:pt x="0" y="0"/>
                    </a:moveTo>
                    <a:cubicBezTo>
                      <a:pt x="14817" y="44450"/>
                      <a:pt x="16933" y="25400"/>
                      <a:pt x="6350" y="57150"/>
                    </a:cubicBezTo>
                    <a:cubicBezTo>
                      <a:pt x="26283" y="77083"/>
                      <a:pt x="24705" y="82550"/>
                      <a:pt x="57150" y="82550"/>
                    </a:cubicBezTo>
                    <a:cubicBezTo>
                      <a:pt x="63843" y="82550"/>
                      <a:pt x="76200" y="76200"/>
                      <a:pt x="76200" y="762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" name="Freeform 60"/>
              <p:cNvSpPr/>
              <p:nvPr/>
            </p:nvSpPr>
            <p:spPr>
              <a:xfrm>
                <a:off x="14493808" y="22439773"/>
                <a:ext cx="30511" cy="71216"/>
              </a:xfrm>
              <a:custGeom>
                <a:avLst/>
                <a:gdLst>
                  <a:gd name="connsiteX0" fmla="*/ 7450 w 26500"/>
                  <a:gd name="connsiteY0" fmla="*/ 65393 h 65393"/>
                  <a:gd name="connsiteX1" fmla="*/ 1100 w 26500"/>
                  <a:gd name="connsiteY1" fmla="*/ 46343 h 65393"/>
                  <a:gd name="connsiteX2" fmla="*/ 13800 w 26500"/>
                  <a:gd name="connsiteY2" fmla="*/ 27293 h 65393"/>
                  <a:gd name="connsiteX3" fmla="*/ 20150 w 26500"/>
                  <a:gd name="connsiteY3" fmla="*/ 1893 h 65393"/>
                  <a:gd name="connsiteX4" fmla="*/ 26500 w 26500"/>
                  <a:gd name="connsiteY4" fmla="*/ 1893 h 65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500" h="65393">
                    <a:moveTo>
                      <a:pt x="7450" y="65393"/>
                    </a:moveTo>
                    <a:cubicBezTo>
                      <a:pt x="5333" y="59043"/>
                      <a:pt x="0" y="52945"/>
                      <a:pt x="1100" y="46343"/>
                    </a:cubicBezTo>
                    <a:cubicBezTo>
                      <a:pt x="2355" y="38815"/>
                      <a:pt x="10794" y="34308"/>
                      <a:pt x="13800" y="27293"/>
                    </a:cubicBezTo>
                    <a:cubicBezTo>
                      <a:pt x="17238" y="19271"/>
                      <a:pt x="16247" y="9699"/>
                      <a:pt x="20150" y="1893"/>
                    </a:cubicBezTo>
                    <a:cubicBezTo>
                      <a:pt x="21097" y="0"/>
                      <a:pt x="24383" y="1893"/>
                      <a:pt x="26500" y="1893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" name="Freeform 61"/>
              <p:cNvSpPr/>
              <p:nvPr/>
            </p:nvSpPr>
            <p:spPr>
              <a:xfrm>
                <a:off x="14595522" y="22429596"/>
                <a:ext cx="91539" cy="81394"/>
              </a:xfrm>
              <a:custGeom>
                <a:avLst/>
                <a:gdLst>
                  <a:gd name="connsiteX0" fmla="*/ 26649 w 82145"/>
                  <a:gd name="connsiteY0" fmla="*/ 76200 h 76200"/>
                  <a:gd name="connsiteX1" fmla="*/ 32999 w 82145"/>
                  <a:gd name="connsiteY1" fmla="*/ 57150 h 76200"/>
                  <a:gd name="connsiteX2" fmla="*/ 64749 w 82145"/>
                  <a:gd name="connsiteY2" fmla="*/ 44450 h 76200"/>
                  <a:gd name="connsiteX3" fmla="*/ 77449 w 82145"/>
                  <a:gd name="connsiteY3" fmla="*/ 0 h 76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145" h="76200">
                    <a:moveTo>
                      <a:pt x="26649" y="76200"/>
                    </a:moveTo>
                    <a:cubicBezTo>
                      <a:pt x="28766" y="69850"/>
                      <a:pt x="32999" y="63843"/>
                      <a:pt x="32999" y="57150"/>
                    </a:cubicBezTo>
                    <a:cubicBezTo>
                      <a:pt x="32999" y="27622"/>
                      <a:pt x="0" y="33659"/>
                      <a:pt x="64749" y="44450"/>
                    </a:cubicBezTo>
                    <a:cubicBezTo>
                      <a:pt x="82145" y="18355"/>
                      <a:pt x="77449" y="33032"/>
                      <a:pt x="77449" y="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58" name="Cube 41"/>
            <p:cNvSpPr/>
            <p:nvPr/>
          </p:nvSpPr>
          <p:spPr>
            <a:xfrm>
              <a:off x="3489249" y="1933338"/>
              <a:ext cx="2590800" cy="938842"/>
            </a:xfrm>
            <a:prstGeom prst="cube">
              <a:avLst>
                <a:gd name="adj" fmla="val 68580"/>
              </a:avLst>
            </a:prstGeom>
            <a:solidFill>
              <a:srgbClr val="60B5CC">
                <a:alpha val="40000"/>
              </a:srgbClr>
            </a:solidFill>
            <a:ln>
              <a:noFill/>
            </a:ln>
            <a:scene3d>
              <a:camera prst="orthographicFront"/>
              <a:lightRig rig="threePt" dir="t"/>
            </a:scene3d>
            <a:sp3d prstMaterial="legacyWirefram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sp>
        <p:nvSpPr>
          <p:cNvPr id="739" name="Rectangle 738"/>
          <p:cNvSpPr>
            <a:spLocks noChangeArrowheads="1"/>
          </p:cNvSpPr>
          <p:nvPr/>
        </p:nvSpPr>
        <p:spPr bwMode="auto">
          <a:xfrm>
            <a:off x="6091238" y="4965700"/>
            <a:ext cx="1244600" cy="136525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40" name="Freeform 739"/>
          <p:cNvSpPr>
            <a:spLocks/>
          </p:cNvSpPr>
          <p:nvPr/>
        </p:nvSpPr>
        <p:spPr bwMode="auto">
          <a:xfrm>
            <a:off x="6189663" y="4808538"/>
            <a:ext cx="904875" cy="166687"/>
          </a:xfrm>
          <a:custGeom>
            <a:avLst/>
            <a:gdLst>
              <a:gd name="T0" fmla="*/ 0 w 905742"/>
              <a:gd name="T1" fmla="*/ 64298 h 165403"/>
              <a:gd name="T2" fmla="*/ 76127 w 905742"/>
              <a:gd name="T3" fmla="*/ 77097 h 165403"/>
              <a:gd name="T4" fmla="*/ 152254 w 905742"/>
              <a:gd name="T5" fmla="*/ 128291 h 165403"/>
              <a:gd name="T6" fmla="*/ 190318 w 905742"/>
              <a:gd name="T7" fmla="*/ 141090 h 165403"/>
              <a:gd name="T8" fmla="*/ 279133 w 905742"/>
              <a:gd name="T9" fmla="*/ 128291 h 165403"/>
              <a:gd name="T10" fmla="*/ 291820 w 905742"/>
              <a:gd name="T11" fmla="*/ 51500 h 165403"/>
              <a:gd name="T12" fmla="*/ 253757 w 905742"/>
              <a:gd name="T13" fmla="*/ 38701 h 165403"/>
              <a:gd name="T14" fmla="*/ 164942 w 905742"/>
              <a:gd name="T15" fmla="*/ 64298 h 165403"/>
              <a:gd name="T16" fmla="*/ 126878 w 905742"/>
              <a:gd name="T17" fmla="*/ 89895 h 165403"/>
              <a:gd name="T18" fmla="*/ 76127 w 905742"/>
              <a:gd name="T19" fmla="*/ 38701 h 165403"/>
              <a:gd name="T20" fmla="*/ 114191 w 905742"/>
              <a:gd name="T21" fmla="*/ 25903 h 165403"/>
              <a:gd name="T22" fmla="*/ 177630 w 905742"/>
              <a:gd name="T23" fmla="*/ 38701 h 165403"/>
              <a:gd name="T24" fmla="*/ 253757 w 905742"/>
              <a:gd name="T25" fmla="*/ 115493 h 165403"/>
              <a:gd name="T26" fmla="*/ 291820 w 905742"/>
              <a:gd name="T27" fmla="*/ 141090 h 165403"/>
              <a:gd name="T28" fmla="*/ 444075 w 905742"/>
              <a:gd name="T29" fmla="*/ 102694 h 165403"/>
              <a:gd name="T30" fmla="*/ 456762 w 905742"/>
              <a:gd name="T31" fmla="*/ 25903 h 165403"/>
              <a:gd name="T32" fmla="*/ 418699 w 905742"/>
              <a:gd name="T33" fmla="*/ 305 h 165403"/>
              <a:gd name="T34" fmla="*/ 406011 w 905742"/>
              <a:gd name="T35" fmla="*/ 77097 h 165403"/>
              <a:gd name="T36" fmla="*/ 444075 w 905742"/>
              <a:gd name="T37" fmla="*/ 102694 h 165403"/>
              <a:gd name="T38" fmla="*/ 545577 w 905742"/>
              <a:gd name="T39" fmla="*/ 89895 h 165403"/>
              <a:gd name="T40" fmla="*/ 583641 w 905742"/>
              <a:gd name="T41" fmla="*/ 77097 h 165403"/>
              <a:gd name="T42" fmla="*/ 621704 w 905742"/>
              <a:gd name="T43" fmla="*/ 89895 h 165403"/>
              <a:gd name="T44" fmla="*/ 609016 w 905742"/>
              <a:gd name="T45" fmla="*/ 153888 h 165403"/>
              <a:gd name="T46" fmla="*/ 570953 w 905742"/>
              <a:gd name="T47" fmla="*/ 166687 h 165403"/>
              <a:gd name="T48" fmla="*/ 469450 w 905742"/>
              <a:gd name="T49" fmla="*/ 153888 h 165403"/>
              <a:gd name="T50" fmla="*/ 482138 w 905742"/>
              <a:gd name="T51" fmla="*/ 64298 h 165403"/>
              <a:gd name="T52" fmla="*/ 621704 w 905742"/>
              <a:gd name="T53" fmla="*/ 89895 h 165403"/>
              <a:gd name="T54" fmla="*/ 735895 w 905742"/>
              <a:gd name="T55" fmla="*/ 77097 h 165403"/>
              <a:gd name="T56" fmla="*/ 748583 w 905742"/>
              <a:gd name="T57" fmla="*/ 305 h 165403"/>
              <a:gd name="T58" fmla="*/ 799334 w 905742"/>
              <a:gd name="T59" fmla="*/ 77097 h 165403"/>
              <a:gd name="T60" fmla="*/ 862773 w 905742"/>
              <a:gd name="T61" fmla="*/ 128291 h 165403"/>
              <a:gd name="T62" fmla="*/ 900837 w 905742"/>
              <a:gd name="T63" fmla="*/ 115493 h 165403"/>
              <a:gd name="T64" fmla="*/ 850085 w 905742"/>
              <a:gd name="T65" fmla="*/ 64298 h 165403"/>
              <a:gd name="T66" fmla="*/ 723207 w 905742"/>
              <a:gd name="T67" fmla="*/ 77097 h 165403"/>
              <a:gd name="T68" fmla="*/ 647080 w 905742"/>
              <a:gd name="T69" fmla="*/ 102694 h 16540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905742" h="165403">
                <a:moveTo>
                  <a:pt x="0" y="63803"/>
                </a:moveTo>
                <a:cubicBezTo>
                  <a:pt x="25400" y="68036"/>
                  <a:pt x="52430" y="66599"/>
                  <a:pt x="76200" y="76503"/>
                </a:cubicBezTo>
                <a:cubicBezTo>
                  <a:pt x="104379" y="88244"/>
                  <a:pt x="123440" y="117650"/>
                  <a:pt x="152400" y="127303"/>
                </a:cubicBezTo>
                <a:lnTo>
                  <a:pt x="190500" y="140003"/>
                </a:lnTo>
                <a:cubicBezTo>
                  <a:pt x="220133" y="135770"/>
                  <a:pt x="252046" y="139460"/>
                  <a:pt x="279400" y="127303"/>
                </a:cubicBezTo>
                <a:cubicBezTo>
                  <a:pt x="308544" y="114350"/>
                  <a:pt x="312856" y="71859"/>
                  <a:pt x="292100" y="51103"/>
                </a:cubicBezTo>
                <a:cubicBezTo>
                  <a:pt x="282634" y="41637"/>
                  <a:pt x="266700" y="42636"/>
                  <a:pt x="254000" y="38403"/>
                </a:cubicBezTo>
                <a:cubicBezTo>
                  <a:pt x="237724" y="42472"/>
                  <a:pt x="183320" y="54693"/>
                  <a:pt x="165100" y="63803"/>
                </a:cubicBezTo>
                <a:cubicBezTo>
                  <a:pt x="151448" y="70629"/>
                  <a:pt x="139700" y="80736"/>
                  <a:pt x="127000" y="89203"/>
                </a:cubicBezTo>
                <a:cubicBezTo>
                  <a:pt x="112486" y="84365"/>
                  <a:pt x="56848" y="77108"/>
                  <a:pt x="76200" y="38403"/>
                </a:cubicBezTo>
                <a:cubicBezTo>
                  <a:pt x="82187" y="26429"/>
                  <a:pt x="101600" y="29936"/>
                  <a:pt x="114300" y="25703"/>
                </a:cubicBezTo>
                <a:cubicBezTo>
                  <a:pt x="135467" y="29936"/>
                  <a:pt x="159589" y="26814"/>
                  <a:pt x="177800" y="38403"/>
                </a:cubicBezTo>
                <a:cubicBezTo>
                  <a:pt x="208105" y="57688"/>
                  <a:pt x="224112" y="94678"/>
                  <a:pt x="254000" y="114603"/>
                </a:cubicBezTo>
                <a:lnTo>
                  <a:pt x="292100" y="140003"/>
                </a:lnTo>
                <a:cubicBezTo>
                  <a:pt x="297479" y="139405"/>
                  <a:pt x="423913" y="143077"/>
                  <a:pt x="444500" y="101903"/>
                </a:cubicBezTo>
                <a:cubicBezTo>
                  <a:pt x="456016" y="78871"/>
                  <a:pt x="452967" y="51103"/>
                  <a:pt x="457200" y="25703"/>
                </a:cubicBezTo>
                <a:cubicBezTo>
                  <a:pt x="444500" y="17236"/>
                  <a:pt x="434067" y="-2690"/>
                  <a:pt x="419100" y="303"/>
                </a:cubicBezTo>
                <a:cubicBezTo>
                  <a:pt x="380962" y="7931"/>
                  <a:pt x="393532" y="60418"/>
                  <a:pt x="406400" y="76503"/>
                </a:cubicBezTo>
                <a:cubicBezTo>
                  <a:pt x="415935" y="88422"/>
                  <a:pt x="431800" y="93436"/>
                  <a:pt x="444500" y="101903"/>
                </a:cubicBezTo>
                <a:cubicBezTo>
                  <a:pt x="478367" y="97670"/>
                  <a:pt x="512520" y="95308"/>
                  <a:pt x="546100" y="89203"/>
                </a:cubicBezTo>
                <a:cubicBezTo>
                  <a:pt x="559271" y="86808"/>
                  <a:pt x="570813" y="76503"/>
                  <a:pt x="584200" y="76503"/>
                </a:cubicBezTo>
                <a:cubicBezTo>
                  <a:pt x="597587" y="76503"/>
                  <a:pt x="609600" y="84970"/>
                  <a:pt x="622300" y="89203"/>
                </a:cubicBezTo>
                <a:cubicBezTo>
                  <a:pt x="618067" y="110370"/>
                  <a:pt x="621574" y="134742"/>
                  <a:pt x="609600" y="152703"/>
                </a:cubicBezTo>
                <a:cubicBezTo>
                  <a:pt x="602174" y="163842"/>
                  <a:pt x="584887" y="165403"/>
                  <a:pt x="571500" y="165403"/>
                </a:cubicBezTo>
                <a:cubicBezTo>
                  <a:pt x="537370" y="165403"/>
                  <a:pt x="503767" y="156936"/>
                  <a:pt x="469900" y="152703"/>
                </a:cubicBezTo>
                <a:cubicBezTo>
                  <a:pt x="474133" y="123070"/>
                  <a:pt x="457693" y="80407"/>
                  <a:pt x="482600" y="63803"/>
                </a:cubicBezTo>
                <a:cubicBezTo>
                  <a:pt x="506534" y="47847"/>
                  <a:pt x="587495" y="77601"/>
                  <a:pt x="622300" y="89203"/>
                </a:cubicBezTo>
                <a:lnTo>
                  <a:pt x="736600" y="76503"/>
                </a:lnTo>
                <a:cubicBezTo>
                  <a:pt x="757696" y="61736"/>
                  <a:pt x="723550" y="303"/>
                  <a:pt x="749300" y="303"/>
                </a:cubicBezTo>
                <a:cubicBezTo>
                  <a:pt x="779827" y="303"/>
                  <a:pt x="783167" y="51103"/>
                  <a:pt x="800100" y="76503"/>
                </a:cubicBezTo>
                <a:cubicBezTo>
                  <a:pt x="832926" y="125742"/>
                  <a:pt x="811020" y="109776"/>
                  <a:pt x="863600" y="127303"/>
                </a:cubicBezTo>
                <a:cubicBezTo>
                  <a:pt x="876300" y="123070"/>
                  <a:pt x="895713" y="126577"/>
                  <a:pt x="901700" y="114603"/>
                </a:cubicBezTo>
                <a:cubicBezTo>
                  <a:pt x="921052" y="75898"/>
                  <a:pt x="865414" y="68641"/>
                  <a:pt x="850900" y="63803"/>
                </a:cubicBezTo>
                <a:cubicBezTo>
                  <a:pt x="808567" y="68036"/>
                  <a:pt x="765355" y="66936"/>
                  <a:pt x="723900" y="76503"/>
                </a:cubicBezTo>
                <a:cubicBezTo>
                  <a:pt x="583306" y="108948"/>
                  <a:pt x="777551" y="101903"/>
                  <a:pt x="647700" y="101903"/>
                </a:cubicBezTo>
              </a:path>
            </a:pathLst>
          </a:custGeom>
          <a:noFill/>
          <a:ln w="25400" cap="flat" cmpd="sng">
            <a:solidFill>
              <a:srgbClr val="DF9307"/>
            </a:solidFill>
            <a:prstDash val="solid"/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741" name="Rectangle 740"/>
          <p:cNvSpPr>
            <a:spLocks noChangeArrowheads="1"/>
          </p:cNvSpPr>
          <p:nvPr/>
        </p:nvSpPr>
        <p:spPr bwMode="auto">
          <a:xfrm>
            <a:off x="6926263" y="5676900"/>
            <a:ext cx="1714500" cy="203200"/>
          </a:xfrm>
          <a:prstGeom prst="rect">
            <a:avLst/>
          </a:prstGeom>
          <a:solidFill>
            <a:srgbClr val="DF9307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42" name="Rectangle 741"/>
          <p:cNvSpPr>
            <a:spLocks noChangeArrowheads="1"/>
          </p:cNvSpPr>
          <p:nvPr/>
        </p:nvSpPr>
        <p:spPr bwMode="auto">
          <a:xfrm>
            <a:off x="6642100" y="5880100"/>
            <a:ext cx="2324100" cy="3429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43" name="Rectangle 742"/>
          <p:cNvSpPr>
            <a:spLocks noChangeArrowheads="1"/>
          </p:cNvSpPr>
          <p:nvPr/>
        </p:nvSpPr>
        <p:spPr bwMode="auto">
          <a:xfrm>
            <a:off x="6926263" y="5308600"/>
            <a:ext cx="1714500" cy="368300"/>
          </a:xfrm>
          <a:prstGeom prst="rect">
            <a:avLst/>
          </a:prstGeom>
          <a:solidFill>
            <a:srgbClr val="FBD388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44" name="Rectangle 743"/>
          <p:cNvSpPr>
            <a:spLocks noChangeArrowheads="1"/>
          </p:cNvSpPr>
          <p:nvPr/>
        </p:nvSpPr>
        <p:spPr bwMode="auto">
          <a:xfrm>
            <a:off x="6388100" y="3987800"/>
            <a:ext cx="2252663" cy="3302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45" name="Rectangle 744"/>
          <p:cNvSpPr>
            <a:spLocks noChangeArrowheads="1"/>
          </p:cNvSpPr>
          <p:nvPr/>
        </p:nvSpPr>
        <p:spPr bwMode="auto">
          <a:xfrm>
            <a:off x="6642100" y="3416300"/>
            <a:ext cx="1714500" cy="571500"/>
          </a:xfrm>
          <a:prstGeom prst="rect">
            <a:avLst/>
          </a:prstGeom>
          <a:solidFill>
            <a:srgbClr val="FBD388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0498" name="TextBox 894"/>
          <p:cNvSpPr txBox="1">
            <a:spLocks noChangeArrowheads="1"/>
          </p:cNvSpPr>
          <p:nvPr/>
        </p:nvSpPr>
        <p:spPr bwMode="auto">
          <a:xfrm>
            <a:off x="3697288" y="4356100"/>
            <a:ext cx="23479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000"/>
              <a:t>Adsorbed layers</a:t>
            </a:r>
          </a:p>
        </p:txBody>
      </p:sp>
      <p:cxnSp>
        <p:nvCxnSpPr>
          <p:cNvPr id="747" name="Straight Arrow Connector 746"/>
          <p:cNvCxnSpPr>
            <a:cxnSpLocks noChangeShapeType="1"/>
            <a:endCxn id="740" idx="9"/>
          </p:cNvCxnSpPr>
          <p:nvPr/>
        </p:nvCxnSpPr>
        <p:spPr bwMode="auto">
          <a:xfrm>
            <a:off x="5567363" y="4789488"/>
            <a:ext cx="698500" cy="58737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48" name="Straight Connector 747"/>
          <p:cNvCxnSpPr>
            <a:cxnSpLocks noChangeShapeType="1"/>
          </p:cNvCxnSpPr>
          <p:nvPr/>
        </p:nvCxnSpPr>
        <p:spPr bwMode="auto">
          <a:xfrm flipH="1">
            <a:off x="2679700" y="4965700"/>
            <a:ext cx="1347788" cy="3429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49" name="Straight Arrow Connector 748"/>
          <p:cNvCxnSpPr>
            <a:cxnSpLocks noChangeShapeType="1"/>
          </p:cNvCxnSpPr>
          <p:nvPr/>
        </p:nvCxnSpPr>
        <p:spPr bwMode="auto">
          <a:xfrm>
            <a:off x="5567363" y="4808538"/>
            <a:ext cx="1646237" cy="1000125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0" name="Straight Arrow Connector 749"/>
          <p:cNvCxnSpPr>
            <a:cxnSpLocks noChangeShapeType="1"/>
          </p:cNvCxnSpPr>
          <p:nvPr/>
        </p:nvCxnSpPr>
        <p:spPr bwMode="auto">
          <a:xfrm>
            <a:off x="4027488" y="4965700"/>
            <a:ext cx="125412" cy="4699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03" name="TextBox 904"/>
          <p:cNvSpPr txBox="1">
            <a:spLocks noChangeArrowheads="1"/>
          </p:cNvSpPr>
          <p:nvPr/>
        </p:nvSpPr>
        <p:spPr bwMode="auto">
          <a:xfrm>
            <a:off x="1192213" y="2857500"/>
            <a:ext cx="23669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/>
              <a:t>Nanocomposite </a:t>
            </a:r>
          </a:p>
        </p:txBody>
      </p:sp>
      <p:sp>
        <p:nvSpPr>
          <p:cNvPr id="20504" name="TextBox 905"/>
          <p:cNvSpPr txBox="1">
            <a:spLocks noChangeArrowheads="1"/>
          </p:cNvSpPr>
          <p:nvPr/>
        </p:nvSpPr>
        <p:spPr bwMode="auto">
          <a:xfrm>
            <a:off x="6484938" y="2755900"/>
            <a:ext cx="15541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/>
              <a:t>Thin Film</a:t>
            </a:r>
          </a:p>
        </p:txBody>
      </p:sp>
      <p:sp>
        <p:nvSpPr>
          <p:cNvPr id="20505" name="TextBox 906"/>
          <p:cNvSpPr txBox="1">
            <a:spLocks noChangeArrowheads="1"/>
          </p:cNvSpPr>
          <p:nvPr/>
        </p:nvSpPr>
        <p:spPr bwMode="auto">
          <a:xfrm>
            <a:off x="1017588" y="1143000"/>
            <a:ext cx="8126412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800" b="0">
                <a:solidFill>
                  <a:srgbClr val="0000FF"/>
                </a:solidFill>
                <a:latin typeface="Calibri" pitchFamily="34" charset="0"/>
              </a:rPr>
              <a:t>CHALLENGE</a:t>
            </a:r>
            <a:r>
              <a:rPr lang="en-US" sz="1800" b="0">
                <a:latin typeface="Calibri" pitchFamily="34" charset="0"/>
              </a:rPr>
              <a:t>:  The nature of the interactions between macromolecules and interfaces (</a:t>
            </a:r>
            <a:r>
              <a:rPr lang="en-US" sz="1800" b="0">
                <a:solidFill>
                  <a:srgbClr val="0000FF"/>
                </a:solidFill>
                <a:latin typeface="Calibri" pitchFamily="34" charset="0"/>
              </a:rPr>
              <a:t>adhesion, adsorption</a:t>
            </a:r>
            <a:r>
              <a:rPr lang="en-US" sz="1800" b="0">
                <a:latin typeface="Calibri" pitchFamily="34" charset="0"/>
              </a:rPr>
              <a:t>) play an important role in the performance of thin films and polymer composites.  Thin polymer films are used in a range of applications that include: adhesives, active and passive coatings and sensors.  Polymer composites, which include macroscopic fillers and nano-fillers, have diverse applications, from tires to solar cells. </a:t>
            </a:r>
          </a:p>
        </p:txBody>
      </p:sp>
    </p:spTree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914400" y="33338"/>
            <a:ext cx="8229600" cy="1143000"/>
          </a:xfrm>
          <a:solidFill>
            <a:srgbClr val="FFFF00"/>
          </a:solidFill>
        </p:spPr>
        <p:txBody>
          <a:bodyPr/>
          <a:lstStyle/>
          <a:p>
            <a:r>
              <a:rPr lang="en-US" sz="3600" smtClean="0"/>
              <a:t>The strong adsorption of chains onto fillers in a composite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Innovation through Partnerships</a:t>
            </a:r>
            <a:endParaRPr lang="en-US"/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eaLnBrk="1" hangingPunct="1"/>
            <a:fld id="{63FAC05E-9541-4E82-84A4-646AE1FBA6C0}" type="slidenum">
              <a:rPr lang="en-US" sz="1200" smtClean="0">
                <a:solidFill>
                  <a:srgbClr val="898989"/>
                </a:solidFill>
              </a:rPr>
              <a:pPr eaLnBrk="1" hangingPunct="1"/>
              <a:t>6</a:t>
            </a:fld>
            <a:endParaRPr lang="en-US" sz="1200" smtClean="0">
              <a:solidFill>
                <a:srgbClr val="898989"/>
              </a:solidFill>
            </a:endParaRPr>
          </a:p>
        </p:txBody>
      </p:sp>
      <p:pic>
        <p:nvPicPr>
          <p:cNvPr id="21509" name="Picture 15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900" y="3897313"/>
            <a:ext cx="148590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Picture 15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6100" y="4392613"/>
            <a:ext cx="2413000" cy="170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1" name="Picture 16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9900" y="5078413"/>
            <a:ext cx="19685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60500" y="1409700"/>
            <a:ext cx="7035800" cy="1938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latin typeface="Arial"/>
                <a:ea typeface="ＭＳ Ｐゴシック" charset="0"/>
                <a:cs typeface="Arial"/>
              </a:rPr>
              <a:t>Dielectric spectroscopy could be used to examine the</a:t>
            </a:r>
          </a:p>
          <a:p>
            <a:pPr marL="457200" indent="-457200">
              <a:buFontTx/>
              <a:buAutoNum type="arabicParenR"/>
              <a:defRPr/>
            </a:pPr>
            <a:r>
              <a:rPr lang="en-US" sz="2000" dirty="0">
                <a:latin typeface="Arial"/>
                <a:ea typeface="ＭＳ Ｐゴシック" charset="0"/>
                <a:cs typeface="Arial"/>
              </a:rPr>
              <a:t>Host chain dynamics</a:t>
            </a:r>
          </a:p>
          <a:p>
            <a:pPr marL="457200" indent="-457200">
              <a:buFontTx/>
              <a:buAutoNum type="arabicParenR"/>
              <a:defRPr/>
            </a:pPr>
            <a:r>
              <a:rPr lang="en-US" sz="2000" dirty="0">
                <a:latin typeface="Arial"/>
                <a:ea typeface="ＭＳ Ｐゴシック" charset="0"/>
                <a:cs typeface="Arial"/>
              </a:rPr>
              <a:t>The dynamics of chains that are adsorbed strongly to a substrate</a:t>
            </a:r>
          </a:p>
          <a:p>
            <a:pPr marL="457200" indent="-457200">
              <a:buFontTx/>
              <a:buAutoNum type="arabicParenR"/>
              <a:defRPr/>
            </a:pPr>
            <a:r>
              <a:rPr lang="en-US" sz="2000" dirty="0">
                <a:latin typeface="Arial"/>
                <a:ea typeface="ＭＳ Ｐゴシック" charset="0"/>
                <a:cs typeface="Arial"/>
              </a:rPr>
              <a:t>Differences between the adsorption of linear and branched chains in composite</a:t>
            </a:r>
          </a:p>
        </p:txBody>
      </p:sp>
    </p:spTree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0" y="4349750"/>
            <a:ext cx="2360613" cy="144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ext Box 3"/>
          <p:cNvSpPr txBox="1">
            <a:spLocks noChangeAspect="1" noChangeArrowheads="1"/>
          </p:cNvSpPr>
          <p:nvPr/>
        </p:nvSpPr>
        <p:spPr bwMode="auto">
          <a:xfrm rot="16200000" flipV="1">
            <a:off x="2351882" y="4885531"/>
            <a:ext cx="3036888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Times New Roman" pitchFamily="18" charset="0"/>
                <a:ea typeface="SimSun" pitchFamily="2" charset="-122"/>
              </a:rPr>
              <a:t>Cantilever Deflection</a:t>
            </a:r>
          </a:p>
        </p:txBody>
      </p:sp>
      <p:grpSp>
        <p:nvGrpSpPr>
          <p:cNvPr id="22532" name="Group 4"/>
          <p:cNvGrpSpPr>
            <a:grpSpLocks/>
          </p:cNvGrpSpPr>
          <p:nvPr/>
        </p:nvGrpSpPr>
        <p:grpSpPr bwMode="auto">
          <a:xfrm>
            <a:off x="4114800" y="3635375"/>
            <a:ext cx="4951413" cy="2849563"/>
            <a:chOff x="490" y="835"/>
            <a:chExt cx="4956" cy="2072"/>
          </a:xfrm>
        </p:grpSpPr>
        <p:grpSp>
          <p:nvGrpSpPr>
            <p:cNvPr id="22536" name="Group 5"/>
            <p:cNvGrpSpPr>
              <a:grpSpLocks/>
            </p:cNvGrpSpPr>
            <p:nvPr/>
          </p:nvGrpSpPr>
          <p:grpSpPr bwMode="auto">
            <a:xfrm>
              <a:off x="901" y="1298"/>
              <a:ext cx="1865" cy="1361"/>
              <a:chOff x="901" y="1298"/>
              <a:chExt cx="1865" cy="1361"/>
            </a:xfrm>
          </p:grpSpPr>
          <p:sp>
            <p:nvSpPr>
              <p:cNvPr id="22591" name="Text Box 6"/>
              <p:cNvSpPr txBox="1">
                <a:spLocks noChangeAspect="1" noChangeArrowheads="1"/>
              </p:cNvSpPr>
              <p:nvPr/>
            </p:nvSpPr>
            <p:spPr bwMode="auto">
              <a:xfrm>
                <a:off x="2362" y="1690"/>
                <a:ext cx="393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CC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9pPr>
              </a:lstStyle>
              <a:p>
                <a:pPr eaLnBrk="1" hangingPunct="1"/>
                <a:r>
                  <a:rPr lang="en-GB" sz="1400">
                    <a:latin typeface="Times New Roman" pitchFamily="18" charset="0"/>
                    <a:ea typeface="SimSun" pitchFamily="2" charset="-122"/>
                  </a:rPr>
                  <a:t>A</a:t>
                </a:r>
              </a:p>
            </p:txBody>
          </p:sp>
          <p:sp>
            <p:nvSpPr>
              <p:cNvPr id="22592" name="Text Box 7"/>
              <p:cNvSpPr txBox="1">
                <a:spLocks noChangeAspect="1" noChangeArrowheads="1"/>
              </p:cNvSpPr>
              <p:nvPr/>
            </p:nvSpPr>
            <p:spPr bwMode="auto">
              <a:xfrm>
                <a:off x="1429" y="1842"/>
                <a:ext cx="391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CC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9pPr>
              </a:lstStyle>
              <a:p>
                <a:pPr eaLnBrk="1" hangingPunct="1"/>
                <a:r>
                  <a:rPr lang="en-GB" sz="1400">
                    <a:latin typeface="Times New Roman" pitchFamily="18" charset="0"/>
                    <a:ea typeface="SimSun" pitchFamily="2" charset="-122"/>
                  </a:rPr>
                  <a:t>B</a:t>
                </a:r>
              </a:p>
            </p:txBody>
          </p:sp>
          <p:sp>
            <p:nvSpPr>
              <p:cNvPr id="22593" name="Text Box 8"/>
              <p:cNvSpPr txBox="1">
                <a:spLocks noChangeAspect="1" noChangeArrowheads="1"/>
              </p:cNvSpPr>
              <p:nvPr/>
            </p:nvSpPr>
            <p:spPr bwMode="auto">
              <a:xfrm>
                <a:off x="901" y="1298"/>
                <a:ext cx="391" cy="2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CC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9pPr>
              </a:lstStyle>
              <a:p>
                <a:pPr eaLnBrk="1" hangingPunct="1"/>
                <a:r>
                  <a:rPr lang="en-GB" sz="1400">
                    <a:latin typeface="Times New Roman" pitchFamily="18" charset="0"/>
                    <a:ea typeface="SimSun" pitchFamily="2" charset="-122"/>
                  </a:rPr>
                  <a:t>C</a:t>
                </a:r>
              </a:p>
            </p:txBody>
          </p:sp>
          <p:sp>
            <p:nvSpPr>
              <p:cNvPr id="22594" name="Text Box 9"/>
              <p:cNvSpPr txBox="1">
                <a:spLocks noChangeAspect="1" noChangeArrowheads="1"/>
              </p:cNvSpPr>
              <p:nvPr/>
            </p:nvSpPr>
            <p:spPr bwMode="auto">
              <a:xfrm>
                <a:off x="1899" y="2455"/>
                <a:ext cx="391" cy="2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CC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9pPr>
              </a:lstStyle>
              <a:p>
                <a:pPr eaLnBrk="1" hangingPunct="1"/>
                <a:r>
                  <a:rPr lang="en-GB" sz="1400">
                    <a:latin typeface="Times New Roman" pitchFamily="18" charset="0"/>
                    <a:ea typeface="SimSun" pitchFamily="2" charset="-122"/>
                  </a:rPr>
                  <a:t>E</a:t>
                </a:r>
              </a:p>
            </p:txBody>
          </p:sp>
          <p:sp>
            <p:nvSpPr>
              <p:cNvPr id="22595" name="Text Box 10"/>
              <p:cNvSpPr txBox="1">
                <a:spLocks noChangeAspect="1" noChangeArrowheads="1"/>
              </p:cNvSpPr>
              <p:nvPr/>
            </p:nvSpPr>
            <p:spPr bwMode="auto">
              <a:xfrm>
                <a:off x="1066" y="1842"/>
                <a:ext cx="391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CC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9pPr>
              </a:lstStyle>
              <a:p>
                <a:pPr eaLnBrk="1" hangingPunct="1"/>
                <a:r>
                  <a:rPr lang="en-GB" sz="1400">
                    <a:latin typeface="Times New Roman" pitchFamily="18" charset="0"/>
                    <a:ea typeface="SimSun" pitchFamily="2" charset="-122"/>
                  </a:rPr>
                  <a:t>D</a:t>
                </a:r>
              </a:p>
            </p:txBody>
          </p:sp>
          <p:sp>
            <p:nvSpPr>
              <p:cNvPr id="22596" name="Text Box 11"/>
              <p:cNvSpPr txBox="1">
                <a:spLocks noChangeAspect="1" noChangeArrowheads="1"/>
              </p:cNvSpPr>
              <p:nvPr/>
            </p:nvSpPr>
            <p:spPr bwMode="auto">
              <a:xfrm>
                <a:off x="2373" y="2138"/>
                <a:ext cx="393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CC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itchFamily="66" charset="0"/>
                    <a:ea typeface="MS PGothic" pitchFamily="34" charset="-128"/>
                  </a:defRPr>
                </a:lvl9pPr>
              </a:lstStyle>
              <a:p>
                <a:pPr eaLnBrk="1" hangingPunct="1"/>
                <a:r>
                  <a:rPr lang="en-GB" sz="1400">
                    <a:latin typeface="Times New Roman" pitchFamily="18" charset="0"/>
                    <a:ea typeface="SimSun" pitchFamily="2" charset="-122"/>
                  </a:rPr>
                  <a:t>F</a:t>
                </a:r>
              </a:p>
            </p:txBody>
          </p:sp>
        </p:grpSp>
        <p:sp>
          <p:nvSpPr>
            <p:cNvPr id="22537" name="Line 12"/>
            <p:cNvSpPr>
              <a:spLocks noChangeAspect="1" noChangeShapeType="1"/>
            </p:cNvSpPr>
            <p:nvPr/>
          </p:nvSpPr>
          <p:spPr bwMode="auto">
            <a:xfrm flipV="1">
              <a:off x="501" y="906"/>
              <a:ext cx="0" cy="18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38" name="Line 13"/>
            <p:cNvSpPr>
              <a:spLocks noChangeAspect="1" noChangeShapeType="1"/>
            </p:cNvSpPr>
            <p:nvPr/>
          </p:nvSpPr>
          <p:spPr bwMode="auto">
            <a:xfrm>
              <a:off x="490" y="2723"/>
              <a:ext cx="303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39" name="Line 14"/>
            <p:cNvSpPr>
              <a:spLocks noChangeAspect="1" noChangeShapeType="1"/>
            </p:cNvSpPr>
            <p:nvPr/>
          </p:nvSpPr>
          <p:spPr bwMode="auto">
            <a:xfrm>
              <a:off x="1602" y="1943"/>
              <a:ext cx="1621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0" name="Line 15"/>
            <p:cNvSpPr>
              <a:spLocks noChangeAspect="1" noChangeShapeType="1"/>
            </p:cNvSpPr>
            <p:nvPr/>
          </p:nvSpPr>
          <p:spPr bwMode="auto">
            <a:xfrm>
              <a:off x="1602" y="1943"/>
              <a:ext cx="0" cy="15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1" name="Line 16"/>
            <p:cNvSpPr>
              <a:spLocks noChangeAspect="1" noChangeShapeType="1"/>
            </p:cNvSpPr>
            <p:nvPr/>
          </p:nvSpPr>
          <p:spPr bwMode="auto">
            <a:xfrm flipH="1" flipV="1">
              <a:off x="636" y="1315"/>
              <a:ext cx="966" cy="779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2" name="Line 17"/>
            <p:cNvSpPr>
              <a:spLocks noChangeAspect="1" noChangeShapeType="1"/>
            </p:cNvSpPr>
            <p:nvPr/>
          </p:nvSpPr>
          <p:spPr bwMode="auto">
            <a:xfrm>
              <a:off x="615" y="1329"/>
              <a:ext cx="1391" cy="1114"/>
            </a:xfrm>
            <a:prstGeom prst="line">
              <a:avLst/>
            </a:prstGeom>
            <a:noFill/>
            <a:ln w="381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3" name="Line 18"/>
            <p:cNvSpPr>
              <a:spLocks noChangeAspect="1" noChangeShapeType="1"/>
            </p:cNvSpPr>
            <p:nvPr/>
          </p:nvSpPr>
          <p:spPr bwMode="auto">
            <a:xfrm flipV="1">
              <a:off x="2003" y="1965"/>
              <a:ext cx="0" cy="476"/>
            </a:xfrm>
            <a:prstGeom prst="line">
              <a:avLst/>
            </a:prstGeom>
            <a:noFill/>
            <a:ln w="381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4" name="Line 19"/>
            <p:cNvSpPr>
              <a:spLocks noChangeAspect="1" noChangeShapeType="1"/>
            </p:cNvSpPr>
            <p:nvPr/>
          </p:nvSpPr>
          <p:spPr bwMode="auto">
            <a:xfrm>
              <a:off x="1993" y="1962"/>
              <a:ext cx="1222" cy="0"/>
            </a:xfrm>
            <a:prstGeom prst="line">
              <a:avLst/>
            </a:prstGeom>
            <a:noFill/>
            <a:ln w="381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5" name="Line 20"/>
            <p:cNvSpPr>
              <a:spLocks noChangeAspect="1" noChangeShapeType="1"/>
            </p:cNvSpPr>
            <p:nvPr/>
          </p:nvSpPr>
          <p:spPr bwMode="auto">
            <a:xfrm flipH="1">
              <a:off x="2442" y="1027"/>
              <a:ext cx="385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6" name="Line 21"/>
            <p:cNvSpPr>
              <a:spLocks noChangeAspect="1" noChangeShapeType="1"/>
            </p:cNvSpPr>
            <p:nvPr/>
          </p:nvSpPr>
          <p:spPr bwMode="auto">
            <a:xfrm flipH="1">
              <a:off x="2455" y="1238"/>
              <a:ext cx="385" cy="3"/>
            </a:xfrm>
            <a:prstGeom prst="line">
              <a:avLst/>
            </a:prstGeom>
            <a:noFill/>
            <a:ln w="38100">
              <a:solidFill>
                <a:srgbClr val="00FFFF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7" name="Text Box 22"/>
            <p:cNvSpPr txBox="1">
              <a:spLocks noChangeAspect="1" noChangeArrowheads="1"/>
            </p:cNvSpPr>
            <p:nvPr/>
          </p:nvSpPr>
          <p:spPr bwMode="auto">
            <a:xfrm>
              <a:off x="1791" y="1117"/>
              <a:ext cx="101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GB" sz="1400">
                  <a:latin typeface="Times New Roman" pitchFamily="18" charset="0"/>
                  <a:ea typeface="SimSun" pitchFamily="2" charset="-122"/>
                </a:rPr>
                <a:t>Retraction</a:t>
              </a:r>
            </a:p>
          </p:txBody>
        </p:sp>
        <p:sp>
          <p:nvSpPr>
            <p:cNvPr id="22548" name="Text Box 23"/>
            <p:cNvSpPr txBox="1">
              <a:spLocks noChangeAspect="1" noChangeArrowheads="1"/>
            </p:cNvSpPr>
            <p:nvPr/>
          </p:nvSpPr>
          <p:spPr bwMode="auto">
            <a:xfrm>
              <a:off x="761" y="2715"/>
              <a:ext cx="250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400">
                  <a:latin typeface="Times New Roman" pitchFamily="18" charset="0"/>
                  <a:ea typeface="SimSun" pitchFamily="2" charset="-122"/>
                </a:rPr>
                <a:t>Piezo displacement</a:t>
              </a:r>
            </a:p>
          </p:txBody>
        </p:sp>
        <p:sp>
          <p:nvSpPr>
            <p:cNvPr id="22549" name="Text Box 24"/>
            <p:cNvSpPr txBox="1">
              <a:spLocks noChangeAspect="1" noChangeArrowheads="1"/>
            </p:cNvSpPr>
            <p:nvPr/>
          </p:nvSpPr>
          <p:spPr bwMode="auto">
            <a:xfrm>
              <a:off x="4612" y="2457"/>
              <a:ext cx="834" cy="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GB" sz="1400">
                  <a:latin typeface="Times New Roman" pitchFamily="18" charset="0"/>
                  <a:ea typeface="SimSun" pitchFamily="2" charset="-122"/>
                </a:rPr>
                <a:t>Retraction</a:t>
              </a:r>
            </a:p>
          </p:txBody>
        </p:sp>
        <p:sp>
          <p:nvSpPr>
            <p:cNvPr id="22550" name="Rectangle 25"/>
            <p:cNvSpPr>
              <a:spLocks noChangeAspect="1" noChangeArrowheads="1"/>
            </p:cNvSpPr>
            <p:nvPr/>
          </p:nvSpPr>
          <p:spPr bwMode="auto">
            <a:xfrm rot="-420000">
              <a:off x="3708" y="909"/>
              <a:ext cx="589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Times New Roman" pitchFamily="18" charset="0"/>
              </a:endParaRPr>
            </a:p>
          </p:txBody>
        </p:sp>
        <p:sp>
          <p:nvSpPr>
            <p:cNvPr id="22551" name="Rectangle 26"/>
            <p:cNvSpPr>
              <a:spLocks noChangeAspect="1" noChangeArrowheads="1"/>
            </p:cNvSpPr>
            <p:nvPr/>
          </p:nvSpPr>
          <p:spPr bwMode="auto">
            <a:xfrm rot="-420000">
              <a:off x="4788" y="906"/>
              <a:ext cx="588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52" name="AutoShape 27"/>
            <p:cNvSpPr>
              <a:spLocks noChangeAspect="1" noChangeArrowheads="1"/>
            </p:cNvSpPr>
            <p:nvPr/>
          </p:nvSpPr>
          <p:spPr bwMode="auto">
            <a:xfrm rot="-3120000">
              <a:off x="4808" y="932"/>
              <a:ext cx="92" cy="110"/>
            </a:xfrm>
            <a:prstGeom prst="rtTriangle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53" name="Rectangle 28" descr="Papyrus"/>
            <p:cNvSpPr>
              <a:spLocks noChangeAspect="1" noChangeArrowheads="1"/>
            </p:cNvSpPr>
            <p:nvPr/>
          </p:nvSpPr>
          <p:spPr bwMode="auto">
            <a:xfrm>
              <a:off x="3394" y="1225"/>
              <a:ext cx="795" cy="56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pattFill prst="ltVert">
                    <a:fgClr>
                      <a:srgbClr val="000000"/>
                    </a:fgClr>
                    <a:bgClr>
                      <a:srgbClr val="FFFFFF"/>
                    </a:bgClr>
                  </a:patt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4" name="Rectangle 29"/>
            <p:cNvSpPr>
              <a:spLocks noChangeAspect="1" noChangeArrowheads="1"/>
            </p:cNvSpPr>
            <p:nvPr/>
          </p:nvSpPr>
          <p:spPr bwMode="auto">
            <a:xfrm>
              <a:off x="3402" y="2361"/>
              <a:ext cx="794" cy="5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55" name="Rectangle 30"/>
            <p:cNvSpPr>
              <a:spLocks noChangeAspect="1" noChangeArrowheads="1"/>
            </p:cNvSpPr>
            <p:nvPr/>
          </p:nvSpPr>
          <p:spPr bwMode="auto">
            <a:xfrm>
              <a:off x="4503" y="2364"/>
              <a:ext cx="794" cy="5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56" name="Rectangle 31"/>
            <p:cNvSpPr>
              <a:spLocks noChangeAspect="1" noChangeArrowheads="1"/>
            </p:cNvSpPr>
            <p:nvPr/>
          </p:nvSpPr>
          <p:spPr bwMode="auto">
            <a:xfrm>
              <a:off x="3397" y="1788"/>
              <a:ext cx="794" cy="5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57" name="Rectangle 32"/>
            <p:cNvSpPr>
              <a:spLocks noChangeAspect="1" noChangeArrowheads="1"/>
            </p:cNvSpPr>
            <p:nvPr/>
          </p:nvSpPr>
          <p:spPr bwMode="auto">
            <a:xfrm>
              <a:off x="4508" y="1791"/>
              <a:ext cx="794" cy="5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58" name="Rectangle 33"/>
            <p:cNvSpPr>
              <a:spLocks noChangeAspect="1" noChangeArrowheads="1"/>
            </p:cNvSpPr>
            <p:nvPr/>
          </p:nvSpPr>
          <p:spPr bwMode="auto">
            <a:xfrm>
              <a:off x="4508" y="1215"/>
              <a:ext cx="794" cy="5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59" name="AutoShape 34"/>
            <p:cNvSpPr>
              <a:spLocks noChangeAspect="1" noChangeArrowheads="1"/>
            </p:cNvSpPr>
            <p:nvPr/>
          </p:nvSpPr>
          <p:spPr bwMode="auto">
            <a:xfrm rot="-3120000">
              <a:off x="3732" y="925"/>
              <a:ext cx="92" cy="111"/>
            </a:xfrm>
            <a:prstGeom prst="rtTriangle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60" name="Freeform 35"/>
            <p:cNvSpPr>
              <a:spLocks noChangeAspect="1"/>
            </p:cNvSpPr>
            <p:nvPr/>
          </p:nvSpPr>
          <p:spPr bwMode="auto">
            <a:xfrm>
              <a:off x="3716" y="1590"/>
              <a:ext cx="517" cy="135"/>
            </a:xfrm>
            <a:custGeom>
              <a:avLst/>
              <a:gdLst>
                <a:gd name="T0" fmla="*/ 0 w 715"/>
                <a:gd name="T1" fmla="*/ 9 h 212"/>
                <a:gd name="T2" fmla="*/ 35 w 715"/>
                <a:gd name="T3" fmla="*/ 3 h 212"/>
                <a:gd name="T4" fmla="*/ 74 w 715"/>
                <a:gd name="T5" fmla="*/ 0 h 2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15" h="212">
                  <a:moveTo>
                    <a:pt x="0" y="212"/>
                  </a:moveTo>
                  <a:cubicBezTo>
                    <a:pt x="55" y="188"/>
                    <a:pt x="221" y="105"/>
                    <a:pt x="340" y="70"/>
                  </a:cubicBezTo>
                  <a:cubicBezTo>
                    <a:pt x="459" y="35"/>
                    <a:pt x="637" y="15"/>
                    <a:pt x="715" y="0"/>
                  </a:cubicBezTo>
                </a:path>
              </a:pathLst>
            </a:custGeom>
            <a:solidFill>
              <a:schemeClr val="tx1"/>
            </a:solidFill>
            <a:ln w="7620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61" name="AutoShape 36"/>
            <p:cNvSpPr>
              <a:spLocks noChangeAspect="1" noChangeArrowheads="1"/>
            </p:cNvSpPr>
            <p:nvPr/>
          </p:nvSpPr>
          <p:spPr bwMode="auto">
            <a:xfrm rot="-4200000">
              <a:off x="3743" y="1664"/>
              <a:ext cx="95" cy="111"/>
            </a:xfrm>
            <a:prstGeom prst="rtTriangle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62" name="Freeform 37"/>
            <p:cNvSpPr>
              <a:spLocks noChangeAspect="1"/>
            </p:cNvSpPr>
            <p:nvPr/>
          </p:nvSpPr>
          <p:spPr bwMode="auto">
            <a:xfrm>
              <a:off x="3737" y="2192"/>
              <a:ext cx="515" cy="69"/>
            </a:xfrm>
            <a:custGeom>
              <a:avLst/>
              <a:gdLst>
                <a:gd name="T0" fmla="*/ 0 w 712"/>
                <a:gd name="T1" fmla="*/ 4 h 112"/>
                <a:gd name="T2" fmla="*/ 41 w 712"/>
                <a:gd name="T3" fmla="*/ 2 h 112"/>
                <a:gd name="T4" fmla="*/ 74 w 712"/>
                <a:gd name="T5" fmla="*/ 0 h 1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12" h="112">
                  <a:moveTo>
                    <a:pt x="0" y="112"/>
                  </a:moveTo>
                  <a:cubicBezTo>
                    <a:pt x="65" y="107"/>
                    <a:pt x="274" y="98"/>
                    <a:pt x="393" y="79"/>
                  </a:cubicBezTo>
                  <a:cubicBezTo>
                    <a:pt x="512" y="60"/>
                    <a:pt x="646" y="17"/>
                    <a:pt x="712" y="0"/>
                  </a:cubicBezTo>
                </a:path>
              </a:pathLst>
            </a:custGeom>
            <a:solidFill>
              <a:schemeClr val="tx1"/>
            </a:solidFill>
            <a:ln w="7620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63" name="AutoShape 38"/>
            <p:cNvSpPr>
              <a:spLocks noChangeAspect="1" noChangeArrowheads="1"/>
            </p:cNvSpPr>
            <p:nvPr/>
          </p:nvSpPr>
          <p:spPr bwMode="auto">
            <a:xfrm rot="-2700000">
              <a:off x="3763" y="2237"/>
              <a:ext cx="105" cy="100"/>
            </a:xfrm>
            <a:prstGeom prst="rtTriangle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64" name="Text Box 39"/>
            <p:cNvSpPr txBox="1">
              <a:spLocks noChangeAspect="1" noChangeArrowheads="1"/>
            </p:cNvSpPr>
            <p:nvPr/>
          </p:nvSpPr>
          <p:spPr bwMode="auto">
            <a:xfrm>
              <a:off x="3289" y="943"/>
              <a:ext cx="475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GB" sz="1400">
                  <a:latin typeface="Times New Roman" pitchFamily="18" charset="0"/>
                  <a:ea typeface="SimSun" pitchFamily="2" charset="-122"/>
                </a:rPr>
                <a:t>A</a:t>
              </a:r>
            </a:p>
          </p:txBody>
        </p:sp>
        <p:sp>
          <p:nvSpPr>
            <p:cNvPr id="22565" name="Text Box 40"/>
            <p:cNvSpPr txBox="1">
              <a:spLocks noChangeAspect="1" noChangeArrowheads="1"/>
            </p:cNvSpPr>
            <p:nvPr/>
          </p:nvSpPr>
          <p:spPr bwMode="auto">
            <a:xfrm>
              <a:off x="4400" y="959"/>
              <a:ext cx="475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GB" sz="1400">
                  <a:latin typeface="Times New Roman" pitchFamily="18" charset="0"/>
                  <a:ea typeface="SimSun" pitchFamily="2" charset="-122"/>
                </a:rPr>
                <a:t>F</a:t>
              </a:r>
            </a:p>
          </p:txBody>
        </p:sp>
        <p:sp>
          <p:nvSpPr>
            <p:cNvPr id="22566" name="Text Box 41"/>
            <p:cNvSpPr txBox="1">
              <a:spLocks noChangeAspect="1" noChangeArrowheads="1"/>
            </p:cNvSpPr>
            <p:nvPr/>
          </p:nvSpPr>
          <p:spPr bwMode="auto">
            <a:xfrm>
              <a:off x="3291" y="1537"/>
              <a:ext cx="475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GB" sz="1400">
                  <a:latin typeface="Times New Roman" pitchFamily="18" charset="0"/>
                  <a:ea typeface="SimSun" pitchFamily="2" charset="-122"/>
                </a:rPr>
                <a:t>B</a:t>
              </a:r>
            </a:p>
          </p:txBody>
        </p:sp>
        <p:sp>
          <p:nvSpPr>
            <p:cNvPr id="22567" name="Text Box 42"/>
            <p:cNvSpPr txBox="1">
              <a:spLocks noChangeAspect="1" noChangeArrowheads="1"/>
            </p:cNvSpPr>
            <p:nvPr/>
          </p:nvSpPr>
          <p:spPr bwMode="auto">
            <a:xfrm>
              <a:off x="3286" y="2110"/>
              <a:ext cx="475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GB" sz="1400">
                  <a:latin typeface="Times New Roman" pitchFamily="18" charset="0"/>
                  <a:ea typeface="SimSun" pitchFamily="2" charset="-122"/>
                </a:rPr>
                <a:t>C</a:t>
              </a:r>
            </a:p>
          </p:txBody>
        </p:sp>
        <p:sp>
          <p:nvSpPr>
            <p:cNvPr id="22568" name="Freeform 43"/>
            <p:cNvSpPr>
              <a:spLocks noChangeAspect="1"/>
            </p:cNvSpPr>
            <p:nvPr/>
          </p:nvSpPr>
          <p:spPr bwMode="auto">
            <a:xfrm>
              <a:off x="4785" y="2081"/>
              <a:ext cx="549" cy="224"/>
            </a:xfrm>
            <a:custGeom>
              <a:avLst/>
              <a:gdLst>
                <a:gd name="T0" fmla="*/ 0 w 760"/>
                <a:gd name="T1" fmla="*/ 15 h 352"/>
                <a:gd name="T2" fmla="*/ 40 w 760"/>
                <a:gd name="T3" fmla="*/ 6 h 352"/>
                <a:gd name="T4" fmla="*/ 78 w 760"/>
                <a:gd name="T5" fmla="*/ 0 h 3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60" h="352">
                  <a:moveTo>
                    <a:pt x="0" y="352"/>
                  </a:moveTo>
                  <a:cubicBezTo>
                    <a:pt x="64" y="320"/>
                    <a:pt x="260" y="204"/>
                    <a:pt x="387" y="145"/>
                  </a:cubicBezTo>
                  <a:cubicBezTo>
                    <a:pt x="514" y="86"/>
                    <a:pt x="682" y="30"/>
                    <a:pt x="760" y="0"/>
                  </a:cubicBezTo>
                </a:path>
              </a:pathLst>
            </a:custGeom>
            <a:noFill/>
            <a:ln w="76200" cmpd="sng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69" name="AutoShape 44"/>
            <p:cNvSpPr>
              <a:spLocks noChangeAspect="1" noChangeArrowheads="1"/>
            </p:cNvSpPr>
            <p:nvPr/>
          </p:nvSpPr>
          <p:spPr bwMode="auto">
            <a:xfrm rot="-4500000">
              <a:off x="4812" y="2246"/>
              <a:ext cx="93" cy="108"/>
            </a:xfrm>
            <a:prstGeom prst="rtTriangle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70" name="Line 45"/>
            <p:cNvSpPr>
              <a:spLocks noChangeAspect="1" noChangeShapeType="1"/>
            </p:cNvSpPr>
            <p:nvPr/>
          </p:nvSpPr>
          <p:spPr bwMode="auto">
            <a:xfrm flipH="1">
              <a:off x="3666" y="1561"/>
              <a:ext cx="546" cy="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71" name="Rectangle 46"/>
            <p:cNvSpPr>
              <a:spLocks noChangeAspect="1" noChangeArrowheads="1"/>
            </p:cNvSpPr>
            <p:nvPr/>
          </p:nvSpPr>
          <p:spPr bwMode="auto">
            <a:xfrm rot="-420000">
              <a:off x="4825" y="1511"/>
              <a:ext cx="588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72" name="AutoShape 47"/>
            <p:cNvSpPr>
              <a:spLocks noChangeAspect="1" noChangeArrowheads="1"/>
            </p:cNvSpPr>
            <p:nvPr/>
          </p:nvSpPr>
          <p:spPr bwMode="auto">
            <a:xfrm rot="-3120000">
              <a:off x="4853" y="1530"/>
              <a:ext cx="95" cy="110"/>
            </a:xfrm>
            <a:prstGeom prst="rtTriangle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73" name="Freeform 48"/>
            <p:cNvSpPr>
              <a:spLocks noChangeAspect="1"/>
            </p:cNvSpPr>
            <p:nvPr/>
          </p:nvSpPr>
          <p:spPr bwMode="auto">
            <a:xfrm>
              <a:off x="4890" y="1545"/>
              <a:ext cx="499" cy="137"/>
            </a:xfrm>
            <a:custGeom>
              <a:avLst/>
              <a:gdLst>
                <a:gd name="T0" fmla="*/ 36 w 771"/>
                <a:gd name="T1" fmla="*/ 0 h 215"/>
                <a:gd name="T2" fmla="*/ 23 w 771"/>
                <a:gd name="T3" fmla="*/ 3 h 215"/>
                <a:gd name="T4" fmla="*/ 11 w 771"/>
                <a:gd name="T5" fmla="*/ 6 h 215"/>
                <a:gd name="T6" fmla="*/ 0 w 771"/>
                <a:gd name="T7" fmla="*/ 9 h 21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71" h="215">
                  <a:moveTo>
                    <a:pt x="771" y="0"/>
                  </a:moveTo>
                  <a:lnTo>
                    <a:pt x="487" y="68"/>
                  </a:lnTo>
                  <a:lnTo>
                    <a:pt x="237" y="136"/>
                  </a:lnTo>
                  <a:lnTo>
                    <a:pt x="0" y="215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74" name="Freeform 49"/>
            <p:cNvSpPr>
              <a:spLocks noChangeAspect="1"/>
            </p:cNvSpPr>
            <p:nvPr/>
          </p:nvSpPr>
          <p:spPr bwMode="auto">
            <a:xfrm>
              <a:off x="4896" y="1564"/>
              <a:ext cx="478" cy="161"/>
            </a:xfrm>
            <a:custGeom>
              <a:avLst/>
              <a:gdLst>
                <a:gd name="T0" fmla="*/ 31 w 755"/>
                <a:gd name="T1" fmla="*/ 0 h 252"/>
                <a:gd name="T2" fmla="*/ 19 w 755"/>
                <a:gd name="T3" fmla="*/ 3 h 252"/>
                <a:gd name="T4" fmla="*/ 9 w 755"/>
                <a:gd name="T5" fmla="*/ 6 h 252"/>
                <a:gd name="T6" fmla="*/ 0 w 755"/>
                <a:gd name="T7" fmla="*/ 11 h 25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55" h="252">
                  <a:moveTo>
                    <a:pt x="755" y="0"/>
                  </a:moveTo>
                  <a:lnTo>
                    <a:pt x="471" y="68"/>
                  </a:lnTo>
                  <a:lnTo>
                    <a:pt x="227" y="150"/>
                  </a:lnTo>
                  <a:lnTo>
                    <a:pt x="0" y="252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75" name="Freeform 50"/>
            <p:cNvSpPr>
              <a:spLocks noChangeAspect="1"/>
            </p:cNvSpPr>
            <p:nvPr/>
          </p:nvSpPr>
          <p:spPr bwMode="auto">
            <a:xfrm>
              <a:off x="4898" y="1577"/>
              <a:ext cx="486" cy="200"/>
            </a:xfrm>
            <a:custGeom>
              <a:avLst/>
              <a:gdLst>
                <a:gd name="T0" fmla="*/ 37 w 744"/>
                <a:gd name="T1" fmla="*/ 0 h 323"/>
                <a:gd name="T2" fmla="*/ 24 w 744"/>
                <a:gd name="T3" fmla="*/ 2 h 323"/>
                <a:gd name="T4" fmla="*/ 10 w 744"/>
                <a:gd name="T5" fmla="*/ 7 h 323"/>
                <a:gd name="T6" fmla="*/ 0 w 744"/>
                <a:gd name="T7" fmla="*/ 12 h 32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44" h="323">
                  <a:moveTo>
                    <a:pt x="744" y="0"/>
                  </a:moveTo>
                  <a:lnTo>
                    <a:pt x="460" y="68"/>
                  </a:lnTo>
                  <a:lnTo>
                    <a:pt x="216" y="198"/>
                  </a:lnTo>
                  <a:lnTo>
                    <a:pt x="0" y="323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76" name="Text Box 51"/>
            <p:cNvSpPr txBox="1">
              <a:spLocks noChangeAspect="1" noChangeArrowheads="1"/>
            </p:cNvSpPr>
            <p:nvPr/>
          </p:nvSpPr>
          <p:spPr bwMode="auto">
            <a:xfrm>
              <a:off x="4394" y="2110"/>
              <a:ext cx="475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GB" sz="1400">
                  <a:latin typeface="Times New Roman" pitchFamily="18" charset="0"/>
                  <a:ea typeface="SimSun" pitchFamily="2" charset="-122"/>
                </a:rPr>
                <a:t>D</a:t>
              </a:r>
            </a:p>
          </p:txBody>
        </p:sp>
        <p:sp>
          <p:nvSpPr>
            <p:cNvPr id="22577" name="Text Box 52"/>
            <p:cNvSpPr txBox="1">
              <a:spLocks noChangeAspect="1" noChangeArrowheads="1"/>
            </p:cNvSpPr>
            <p:nvPr/>
          </p:nvSpPr>
          <p:spPr bwMode="auto">
            <a:xfrm>
              <a:off x="4405" y="1542"/>
              <a:ext cx="475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GB" sz="1400">
                  <a:latin typeface="Times New Roman" pitchFamily="18" charset="0"/>
                  <a:ea typeface="SimSun" pitchFamily="2" charset="-122"/>
                </a:rPr>
                <a:t>E</a:t>
              </a:r>
            </a:p>
          </p:txBody>
        </p:sp>
        <p:sp>
          <p:nvSpPr>
            <p:cNvPr id="22578" name="Line 53"/>
            <p:cNvSpPr>
              <a:spLocks noChangeAspect="1" noChangeShapeType="1"/>
            </p:cNvSpPr>
            <p:nvPr/>
          </p:nvSpPr>
          <p:spPr bwMode="auto">
            <a:xfrm flipV="1">
              <a:off x="4662" y="1500"/>
              <a:ext cx="0" cy="2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79" name="Text Box 54"/>
            <p:cNvSpPr txBox="1">
              <a:spLocks noChangeAspect="1" noChangeArrowheads="1"/>
            </p:cNvSpPr>
            <p:nvPr/>
          </p:nvSpPr>
          <p:spPr bwMode="auto">
            <a:xfrm>
              <a:off x="3575" y="2452"/>
              <a:ext cx="1066" cy="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GB" sz="1400">
                  <a:latin typeface="Times New Roman" pitchFamily="18" charset="0"/>
                  <a:ea typeface="SimSun" pitchFamily="2" charset="-122"/>
                </a:rPr>
                <a:t>Approach</a:t>
              </a:r>
            </a:p>
          </p:txBody>
        </p:sp>
        <p:sp>
          <p:nvSpPr>
            <p:cNvPr id="22580" name="Line 55"/>
            <p:cNvSpPr>
              <a:spLocks noChangeAspect="1" noChangeShapeType="1"/>
            </p:cNvSpPr>
            <p:nvPr/>
          </p:nvSpPr>
          <p:spPr bwMode="auto">
            <a:xfrm flipV="1">
              <a:off x="3536" y="835"/>
              <a:ext cx="0" cy="2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81" name="Text Box 56"/>
            <p:cNvSpPr txBox="1">
              <a:spLocks noChangeAspect="1" noChangeArrowheads="1"/>
            </p:cNvSpPr>
            <p:nvPr/>
          </p:nvSpPr>
          <p:spPr bwMode="auto">
            <a:xfrm>
              <a:off x="1791" y="932"/>
              <a:ext cx="1019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GB" sz="1400">
                  <a:latin typeface="Times New Roman" pitchFamily="18" charset="0"/>
                  <a:ea typeface="SimSun" pitchFamily="2" charset="-122"/>
                </a:rPr>
                <a:t>Approach</a:t>
              </a:r>
            </a:p>
          </p:txBody>
        </p:sp>
        <p:sp>
          <p:nvSpPr>
            <p:cNvPr id="22582" name="Rectangle 57" descr="Papyrus"/>
            <p:cNvSpPr>
              <a:spLocks noChangeAspect="1" noChangeArrowheads="1"/>
            </p:cNvSpPr>
            <p:nvPr/>
          </p:nvSpPr>
          <p:spPr bwMode="auto">
            <a:xfrm>
              <a:off x="4513" y="1207"/>
              <a:ext cx="795" cy="56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pattFill prst="ltVert">
                    <a:fgClr>
                      <a:srgbClr val="000000"/>
                    </a:fgClr>
                    <a:bgClr>
                      <a:srgbClr val="FFFFFF"/>
                    </a:bgClr>
                  </a:patt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83" name="Rectangle 58" descr="Papyrus"/>
            <p:cNvSpPr>
              <a:spLocks noChangeAspect="1" noChangeArrowheads="1"/>
            </p:cNvSpPr>
            <p:nvPr/>
          </p:nvSpPr>
          <p:spPr bwMode="auto">
            <a:xfrm>
              <a:off x="3406" y="2364"/>
              <a:ext cx="795" cy="56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pattFill prst="ltVert">
                    <a:fgClr>
                      <a:srgbClr val="000000"/>
                    </a:fgClr>
                    <a:bgClr>
                      <a:srgbClr val="FFFFFF"/>
                    </a:bgClr>
                  </a:patt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84" name="Rectangle 59" descr="Papyrus"/>
            <p:cNvSpPr>
              <a:spLocks noChangeAspect="1" noChangeArrowheads="1"/>
            </p:cNvSpPr>
            <p:nvPr/>
          </p:nvSpPr>
          <p:spPr bwMode="auto">
            <a:xfrm>
              <a:off x="4500" y="2367"/>
              <a:ext cx="795" cy="56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pattFill prst="ltVert">
                    <a:fgClr>
                      <a:srgbClr val="000000"/>
                    </a:fgClr>
                    <a:bgClr>
                      <a:srgbClr val="FFFFFF"/>
                    </a:bgClr>
                  </a:patt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85" name="Rectangle 60" descr="Papyrus"/>
            <p:cNvSpPr>
              <a:spLocks noChangeAspect="1" noChangeArrowheads="1"/>
            </p:cNvSpPr>
            <p:nvPr/>
          </p:nvSpPr>
          <p:spPr bwMode="auto">
            <a:xfrm>
              <a:off x="3394" y="1789"/>
              <a:ext cx="795" cy="56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pattFill prst="ltVert">
                    <a:fgClr>
                      <a:srgbClr val="000000"/>
                    </a:fgClr>
                    <a:bgClr>
                      <a:srgbClr val="FFFFFF"/>
                    </a:bgClr>
                  </a:patt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86" name="Rectangle 61" descr="Papyrus"/>
            <p:cNvSpPr>
              <a:spLocks noChangeAspect="1" noChangeArrowheads="1"/>
            </p:cNvSpPr>
            <p:nvPr/>
          </p:nvSpPr>
          <p:spPr bwMode="auto">
            <a:xfrm>
              <a:off x="4508" y="1793"/>
              <a:ext cx="795" cy="56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pattFill prst="ltVert">
                    <a:fgClr>
                      <a:srgbClr val="000000"/>
                    </a:fgClr>
                    <a:bgClr>
                      <a:srgbClr val="FFFFFF"/>
                    </a:bgClr>
                  </a:patt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87" name="Line 62"/>
            <p:cNvSpPr>
              <a:spLocks noChangeAspect="1" noChangeShapeType="1"/>
            </p:cNvSpPr>
            <p:nvPr/>
          </p:nvSpPr>
          <p:spPr bwMode="auto">
            <a:xfrm flipV="1">
              <a:off x="3539" y="1482"/>
              <a:ext cx="0" cy="2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88" name="Line 63"/>
            <p:cNvSpPr>
              <a:spLocks noChangeAspect="1" noChangeShapeType="1"/>
            </p:cNvSpPr>
            <p:nvPr/>
          </p:nvSpPr>
          <p:spPr bwMode="auto">
            <a:xfrm flipV="1">
              <a:off x="3540" y="2039"/>
              <a:ext cx="0" cy="2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89" name="Line 64"/>
            <p:cNvSpPr>
              <a:spLocks noChangeAspect="1" noChangeShapeType="1"/>
            </p:cNvSpPr>
            <p:nvPr/>
          </p:nvSpPr>
          <p:spPr bwMode="auto">
            <a:xfrm flipV="1">
              <a:off x="4677" y="2090"/>
              <a:ext cx="0" cy="2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90" name="Line 65"/>
            <p:cNvSpPr>
              <a:spLocks noChangeAspect="1" noChangeShapeType="1"/>
            </p:cNvSpPr>
            <p:nvPr/>
          </p:nvSpPr>
          <p:spPr bwMode="auto">
            <a:xfrm flipV="1">
              <a:off x="4657" y="863"/>
              <a:ext cx="0" cy="2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533" name="Text Box 66"/>
          <p:cNvSpPr txBox="1">
            <a:spLocks noChangeArrowheads="1"/>
          </p:cNvSpPr>
          <p:nvPr/>
        </p:nvSpPr>
        <p:spPr bwMode="auto">
          <a:xfrm>
            <a:off x="2320925" y="320675"/>
            <a:ext cx="4230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i="1">
                <a:solidFill>
                  <a:schemeClr val="bg1"/>
                </a:solidFill>
                <a:latin typeface="Times New Roman" pitchFamily="18" charset="0"/>
              </a:rPr>
              <a:t>Force Measurements with AFM</a:t>
            </a:r>
          </a:p>
        </p:txBody>
      </p:sp>
      <p:sp>
        <p:nvSpPr>
          <p:cNvPr id="22534" name="TextBox 1"/>
          <p:cNvSpPr txBox="1">
            <a:spLocks noChangeArrowheads="1"/>
          </p:cNvSpPr>
          <p:nvPr/>
        </p:nvSpPr>
        <p:spPr bwMode="auto">
          <a:xfrm>
            <a:off x="903288" y="0"/>
            <a:ext cx="8126412" cy="21240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eaLnBrk="1" hangingPunct="1"/>
            <a:endParaRPr lang="en-US" sz="2000" i="1">
              <a:solidFill>
                <a:srgbClr val="0070C0"/>
              </a:solidFill>
            </a:endParaRPr>
          </a:p>
          <a:p>
            <a:pPr algn="ctr" eaLnBrk="1" hangingPunct="1"/>
            <a:r>
              <a:rPr lang="en-US" sz="2800" b="0">
                <a:solidFill>
                  <a:srgbClr val="0070C0"/>
                </a:solidFill>
                <a:latin typeface="Arial" charset="0"/>
                <a:cs typeface="Arial" charset="0"/>
              </a:rPr>
              <a:t>Force Measurements with AFM using a silica particle to measure: adhesion, friction, deformation</a:t>
            </a:r>
          </a:p>
          <a:p>
            <a:pPr algn="ctr" eaLnBrk="1" hangingPunct="1"/>
            <a:endParaRPr lang="en-US" sz="2800" b="0">
              <a:solidFill>
                <a:srgbClr val="0070C0"/>
              </a:solidFill>
              <a:latin typeface="Arial" charset="0"/>
              <a:cs typeface="Arial" charset="0"/>
            </a:endParaRPr>
          </a:p>
        </p:txBody>
      </p:sp>
      <p:sp>
        <p:nvSpPr>
          <p:cNvPr id="22535" name="TextBox 1"/>
          <p:cNvSpPr txBox="1">
            <a:spLocks noChangeArrowheads="1"/>
          </p:cNvSpPr>
          <p:nvPr/>
        </p:nvSpPr>
        <p:spPr bwMode="auto">
          <a:xfrm>
            <a:off x="946150" y="2219325"/>
            <a:ext cx="80899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000" b="0">
                <a:latin typeface="Arial" charset="0"/>
                <a:cs typeface="Arial" charset="0"/>
              </a:rPr>
              <a:t>The AFM measurements can be performed by placing a silica particle at the end of the tip and measuring the adhesion, stiffness and deformation of linear and branched chains</a:t>
            </a:r>
          </a:p>
        </p:txBody>
      </p:sp>
    </p:spTree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 txBox="1">
            <a:spLocks noChangeArrowheads="1"/>
          </p:cNvSpPr>
          <p:nvPr/>
        </p:nvSpPr>
        <p:spPr bwMode="auto">
          <a:xfrm>
            <a:off x="914400" y="0"/>
            <a:ext cx="8229600" cy="6397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>
                <a:latin typeface="Calibri" pitchFamily="34" charset="0"/>
              </a:rPr>
              <a:t>Adsorbed chain statistics</a:t>
            </a:r>
          </a:p>
        </p:txBody>
      </p:sp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066800"/>
            <a:ext cx="4313238" cy="268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941388" y="4114800"/>
            <a:ext cx="784860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b="0" dirty="0" smtClean="0">
                <a:solidFill>
                  <a:srgbClr val="000099"/>
                </a:solidFill>
                <a:latin typeface="+mj-lt"/>
                <a:cs typeface="Arial" pitchFamily="34" charset="0"/>
              </a:rPr>
              <a:t>Topology of the adsorbed layers can be controlled</a:t>
            </a:r>
          </a:p>
          <a:p>
            <a:pPr eaLnBrk="1" hangingPunct="1">
              <a:defRPr/>
            </a:pPr>
            <a:endParaRPr lang="en-US" b="0" dirty="0" smtClean="0">
              <a:solidFill>
                <a:srgbClr val="000099"/>
              </a:solidFill>
              <a:latin typeface="+mj-lt"/>
              <a:cs typeface="Arial" pitchFamily="34" charset="0"/>
            </a:endParaRPr>
          </a:p>
          <a:p>
            <a:pPr eaLnBrk="1" hangingPunct="1">
              <a:defRPr/>
            </a:pPr>
            <a:r>
              <a:rPr lang="en-US" b="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Loops</a:t>
            </a:r>
          </a:p>
          <a:p>
            <a:pPr eaLnBrk="1" hangingPunct="1">
              <a:defRPr/>
            </a:pPr>
            <a:endParaRPr lang="en-US" b="0" dirty="0" smtClean="0">
              <a:solidFill>
                <a:srgbClr val="000099"/>
              </a:solidFill>
              <a:latin typeface="+mj-lt"/>
              <a:cs typeface="Arial" pitchFamily="34" charset="0"/>
            </a:endParaRPr>
          </a:p>
          <a:p>
            <a:pPr eaLnBrk="1" hangingPunct="1">
              <a:defRPr/>
            </a:pPr>
            <a:r>
              <a:rPr lang="en-US" b="0" dirty="0" smtClean="0">
                <a:solidFill>
                  <a:srgbClr val="000099"/>
                </a:solidFill>
                <a:latin typeface="+mj-lt"/>
                <a:cs typeface="Arial" pitchFamily="34" charset="0"/>
              </a:rPr>
              <a:t>Tails</a:t>
            </a:r>
          </a:p>
          <a:p>
            <a:pPr eaLnBrk="1" hangingPunct="1">
              <a:defRPr/>
            </a:pPr>
            <a:endParaRPr lang="en-US" b="0" dirty="0" smtClean="0">
              <a:solidFill>
                <a:srgbClr val="000099"/>
              </a:solidFill>
              <a:latin typeface="+mj-lt"/>
              <a:cs typeface="Arial" pitchFamily="34" charset="0"/>
            </a:endParaRPr>
          </a:p>
          <a:p>
            <a:pPr eaLnBrk="1" hangingPunct="1">
              <a:defRPr/>
            </a:pPr>
            <a:r>
              <a:rPr lang="en-US" b="0" dirty="0" smtClean="0">
                <a:solidFill>
                  <a:srgbClr val="00FF00"/>
                </a:solidFill>
                <a:latin typeface="+mj-lt"/>
                <a:cs typeface="Arial" pitchFamily="34" charset="0"/>
              </a:rPr>
              <a:t>Trains</a:t>
            </a:r>
          </a:p>
          <a:p>
            <a:pPr eaLnBrk="1" hangingPunct="1">
              <a:defRPr/>
            </a:pPr>
            <a:endParaRPr lang="en-US" b="0" dirty="0" smtClean="0">
              <a:solidFill>
                <a:srgbClr val="000099"/>
              </a:solidFill>
              <a:latin typeface="+mj-lt"/>
              <a:cs typeface="Arial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4843463" y="2667000"/>
            <a:ext cx="393700" cy="609600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808288" y="2667000"/>
            <a:ext cx="393700" cy="609600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 rot="16200000">
            <a:off x="3570288" y="2916238"/>
            <a:ext cx="228600" cy="381000"/>
          </a:xfrm>
          <a:prstGeom prst="ellipse">
            <a:avLst/>
          </a:prstGeom>
          <a:solidFill>
            <a:srgbClr val="92D05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0" y="1219200"/>
            <a:ext cx="1036638" cy="1887538"/>
          </a:xfrm>
          <a:prstGeom prst="rect">
            <a:avLst/>
          </a:prstGeom>
          <a:solidFill>
            <a:srgbClr val="000099">
              <a:alpha val="1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106613" y="811213"/>
            <a:ext cx="1627187" cy="1887537"/>
          </a:xfrm>
          <a:prstGeom prst="rect">
            <a:avLst/>
          </a:prstGeom>
          <a:solidFill>
            <a:srgbClr val="000099">
              <a:alpha val="1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ight Brace 6"/>
          <p:cNvSpPr/>
          <p:nvPr/>
        </p:nvSpPr>
        <p:spPr>
          <a:xfrm>
            <a:off x="1905000" y="4800600"/>
            <a:ext cx="304800" cy="1806575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209800" y="5038725"/>
            <a:ext cx="6934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b="0" dirty="0" smtClean="0">
                <a:solidFill>
                  <a:srgbClr val="000099"/>
                </a:solidFill>
                <a:latin typeface="+mj-lt"/>
                <a:cs typeface="Arial" pitchFamily="34" charset="0"/>
              </a:rPr>
              <a:t>Distributions are dependent on PDI and </a:t>
            </a:r>
            <a:r>
              <a:rPr lang="el-GR" b="0" dirty="0" smtClean="0">
                <a:solidFill>
                  <a:srgbClr val="000099"/>
                </a:solidFill>
                <a:latin typeface="+mj-lt"/>
                <a:cs typeface="Arial" pitchFamily="34" charset="0"/>
              </a:rPr>
              <a:t>ε</a:t>
            </a:r>
            <a:r>
              <a:rPr lang="en-US" b="0" dirty="0" smtClean="0">
                <a:solidFill>
                  <a:srgbClr val="000099"/>
                </a:solidFill>
                <a:latin typeface="+mj-lt"/>
                <a:cs typeface="Arial" pitchFamily="34" charset="0"/>
              </a:rPr>
              <a:t>. Influence wetting and </a:t>
            </a:r>
            <a:r>
              <a:rPr lang="en-US" b="0" dirty="0" err="1" smtClean="0">
                <a:solidFill>
                  <a:srgbClr val="000099"/>
                </a:solidFill>
                <a:latin typeface="+mj-lt"/>
                <a:cs typeface="Arial" pitchFamily="34" charset="0"/>
              </a:rPr>
              <a:t>reinforcement:investigated</a:t>
            </a:r>
            <a:r>
              <a:rPr lang="en-US" b="0" dirty="0" smtClean="0">
                <a:solidFill>
                  <a:srgbClr val="000099"/>
                </a:solidFill>
                <a:latin typeface="+mj-lt"/>
                <a:cs typeface="Arial" pitchFamily="34" charset="0"/>
              </a:rPr>
              <a:t> via simulations and AFM	                             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  <p:bldP spid="14" grpId="0" animBg="1"/>
      <p:bldP spid="6" grpId="0" animBg="1"/>
      <p:bldP spid="17" grpId="0" animBg="1"/>
      <p:bldP spid="7" grpId="0" animBg="1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3657600" y="2971800"/>
            <a:ext cx="2133600" cy="175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Control adsorbed layer topology</a:t>
            </a:r>
          </a:p>
        </p:txBody>
      </p:sp>
      <p:sp>
        <p:nvSpPr>
          <p:cNvPr id="4" name="Freeform 3"/>
          <p:cNvSpPr/>
          <p:nvPr/>
        </p:nvSpPr>
        <p:spPr>
          <a:xfrm>
            <a:off x="1860550" y="1465263"/>
            <a:ext cx="500063" cy="555625"/>
          </a:xfrm>
          <a:custGeom>
            <a:avLst/>
            <a:gdLst>
              <a:gd name="connsiteX0" fmla="*/ 42815 w 500015"/>
              <a:gd name="connsiteY0" fmla="*/ 554388 h 554388"/>
              <a:gd name="connsiteX1" fmla="*/ 32182 w 500015"/>
              <a:gd name="connsiteY1" fmla="*/ 288574 h 554388"/>
              <a:gd name="connsiteX2" fmla="*/ 21550 w 500015"/>
              <a:gd name="connsiteY2" fmla="*/ 235411 h 554388"/>
              <a:gd name="connsiteX3" fmla="*/ 285 w 500015"/>
              <a:gd name="connsiteY3" fmla="*/ 139718 h 554388"/>
              <a:gd name="connsiteX4" fmla="*/ 21550 w 500015"/>
              <a:gd name="connsiteY4" fmla="*/ 12128 h 554388"/>
              <a:gd name="connsiteX5" fmla="*/ 181038 w 500015"/>
              <a:gd name="connsiteY5" fmla="*/ 22760 h 554388"/>
              <a:gd name="connsiteX6" fmla="*/ 244834 w 500015"/>
              <a:gd name="connsiteY6" fmla="*/ 75923 h 554388"/>
              <a:gd name="connsiteX7" fmla="*/ 276731 w 500015"/>
              <a:gd name="connsiteY7" fmla="*/ 97188 h 554388"/>
              <a:gd name="connsiteX8" fmla="*/ 351159 w 500015"/>
              <a:gd name="connsiteY8" fmla="*/ 139718 h 554388"/>
              <a:gd name="connsiteX9" fmla="*/ 393689 w 500015"/>
              <a:gd name="connsiteY9" fmla="*/ 235411 h 554388"/>
              <a:gd name="connsiteX10" fmla="*/ 425587 w 500015"/>
              <a:gd name="connsiteY10" fmla="*/ 416165 h 554388"/>
              <a:gd name="connsiteX11" fmla="*/ 436220 w 500015"/>
              <a:gd name="connsiteY11" fmla="*/ 448062 h 554388"/>
              <a:gd name="connsiteX12" fmla="*/ 468117 w 500015"/>
              <a:gd name="connsiteY12" fmla="*/ 458695 h 554388"/>
              <a:gd name="connsiteX13" fmla="*/ 500015 w 500015"/>
              <a:gd name="connsiteY13" fmla="*/ 511858 h 554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00015" h="554388">
                <a:moveTo>
                  <a:pt x="42815" y="554388"/>
                </a:moveTo>
                <a:cubicBezTo>
                  <a:pt x="39271" y="465783"/>
                  <a:pt x="38081" y="377053"/>
                  <a:pt x="32182" y="288574"/>
                </a:cubicBezTo>
                <a:cubicBezTo>
                  <a:pt x="30980" y="270542"/>
                  <a:pt x="25337" y="253082"/>
                  <a:pt x="21550" y="235411"/>
                </a:cubicBezTo>
                <a:cubicBezTo>
                  <a:pt x="14704" y="203461"/>
                  <a:pt x="7373" y="171616"/>
                  <a:pt x="285" y="139718"/>
                </a:cubicBezTo>
                <a:cubicBezTo>
                  <a:pt x="7373" y="97188"/>
                  <a:pt x="-14649" y="35551"/>
                  <a:pt x="21550" y="12128"/>
                </a:cubicBezTo>
                <a:cubicBezTo>
                  <a:pt x="66283" y="-16817"/>
                  <a:pt x="128482" y="14001"/>
                  <a:pt x="181038" y="22760"/>
                </a:cubicBezTo>
                <a:cubicBezTo>
                  <a:pt x="200838" y="26060"/>
                  <a:pt x="232859" y="65943"/>
                  <a:pt x="244834" y="75923"/>
                </a:cubicBezTo>
                <a:cubicBezTo>
                  <a:pt x="254651" y="84104"/>
                  <a:pt x="266333" y="89761"/>
                  <a:pt x="276731" y="97188"/>
                </a:cubicBezTo>
                <a:cubicBezTo>
                  <a:pt x="333055" y="137420"/>
                  <a:pt x="299396" y="122465"/>
                  <a:pt x="351159" y="139718"/>
                </a:cubicBezTo>
                <a:cubicBezTo>
                  <a:pt x="376465" y="215637"/>
                  <a:pt x="359990" y="184863"/>
                  <a:pt x="393689" y="235411"/>
                </a:cubicBezTo>
                <a:cubicBezTo>
                  <a:pt x="409358" y="439095"/>
                  <a:pt x="382346" y="315271"/>
                  <a:pt x="425587" y="416165"/>
                </a:cubicBezTo>
                <a:cubicBezTo>
                  <a:pt x="430002" y="426466"/>
                  <a:pt x="428295" y="440137"/>
                  <a:pt x="436220" y="448062"/>
                </a:cubicBezTo>
                <a:cubicBezTo>
                  <a:pt x="444145" y="455987"/>
                  <a:pt x="457485" y="455151"/>
                  <a:pt x="468117" y="458695"/>
                </a:cubicBezTo>
                <a:cubicBezTo>
                  <a:pt x="481920" y="500103"/>
                  <a:pt x="470825" y="482668"/>
                  <a:pt x="500015" y="51185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616200" y="776288"/>
            <a:ext cx="679450" cy="1265237"/>
          </a:xfrm>
          <a:custGeom>
            <a:avLst/>
            <a:gdLst>
              <a:gd name="connsiteX0" fmla="*/ 21265 w 680484"/>
              <a:gd name="connsiteY0" fmla="*/ 1265274 h 1265274"/>
              <a:gd name="connsiteX1" fmla="*/ 0 w 680484"/>
              <a:gd name="connsiteY1" fmla="*/ 871870 h 1265274"/>
              <a:gd name="connsiteX2" fmla="*/ 10633 w 680484"/>
              <a:gd name="connsiteY2" fmla="*/ 212651 h 1265274"/>
              <a:gd name="connsiteX3" fmla="*/ 0 w 680484"/>
              <a:gd name="connsiteY3" fmla="*/ 159488 h 1265274"/>
              <a:gd name="connsiteX4" fmla="*/ 42531 w 680484"/>
              <a:gd name="connsiteY4" fmla="*/ 21265 h 1265274"/>
              <a:gd name="connsiteX5" fmla="*/ 85061 w 680484"/>
              <a:gd name="connsiteY5" fmla="*/ 10632 h 1265274"/>
              <a:gd name="connsiteX6" fmla="*/ 116958 w 680484"/>
              <a:gd name="connsiteY6" fmla="*/ 0 h 1265274"/>
              <a:gd name="connsiteX7" fmla="*/ 202019 w 680484"/>
              <a:gd name="connsiteY7" fmla="*/ 21265 h 1265274"/>
              <a:gd name="connsiteX8" fmla="*/ 297712 w 680484"/>
              <a:gd name="connsiteY8" fmla="*/ 63795 h 1265274"/>
              <a:gd name="connsiteX9" fmla="*/ 361507 w 680484"/>
              <a:gd name="connsiteY9" fmla="*/ 85060 h 1265274"/>
              <a:gd name="connsiteX10" fmla="*/ 425303 w 680484"/>
              <a:gd name="connsiteY10" fmla="*/ 138223 h 1265274"/>
              <a:gd name="connsiteX11" fmla="*/ 435935 w 680484"/>
              <a:gd name="connsiteY11" fmla="*/ 170121 h 1265274"/>
              <a:gd name="connsiteX12" fmla="*/ 446568 w 680484"/>
              <a:gd name="connsiteY12" fmla="*/ 287079 h 1265274"/>
              <a:gd name="connsiteX13" fmla="*/ 457200 w 680484"/>
              <a:gd name="connsiteY13" fmla="*/ 318976 h 1265274"/>
              <a:gd name="connsiteX14" fmla="*/ 446568 w 680484"/>
              <a:gd name="connsiteY14" fmla="*/ 414670 h 1265274"/>
              <a:gd name="connsiteX15" fmla="*/ 414670 w 680484"/>
              <a:gd name="connsiteY15" fmla="*/ 542260 h 1265274"/>
              <a:gd name="connsiteX16" fmla="*/ 404038 w 680484"/>
              <a:gd name="connsiteY16" fmla="*/ 648586 h 1265274"/>
              <a:gd name="connsiteX17" fmla="*/ 393405 w 680484"/>
              <a:gd name="connsiteY17" fmla="*/ 680483 h 1265274"/>
              <a:gd name="connsiteX18" fmla="*/ 382772 w 680484"/>
              <a:gd name="connsiteY18" fmla="*/ 723014 h 1265274"/>
              <a:gd name="connsiteX19" fmla="*/ 393405 w 680484"/>
              <a:gd name="connsiteY19" fmla="*/ 893135 h 1265274"/>
              <a:gd name="connsiteX20" fmla="*/ 404038 w 680484"/>
              <a:gd name="connsiteY20" fmla="*/ 935665 h 1265274"/>
              <a:gd name="connsiteX21" fmla="*/ 414670 w 680484"/>
              <a:gd name="connsiteY21" fmla="*/ 1020725 h 1265274"/>
              <a:gd name="connsiteX22" fmla="*/ 425303 w 680484"/>
              <a:gd name="connsiteY22" fmla="*/ 1052623 h 1265274"/>
              <a:gd name="connsiteX23" fmla="*/ 489098 w 680484"/>
              <a:gd name="connsiteY23" fmla="*/ 1084521 h 1265274"/>
              <a:gd name="connsiteX24" fmla="*/ 563526 w 680484"/>
              <a:gd name="connsiteY24" fmla="*/ 1063256 h 1265274"/>
              <a:gd name="connsiteX25" fmla="*/ 595424 w 680484"/>
              <a:gd name="connsiteY25" fmla="*/ 1052623 h 1265274"/>
              <a:gd name="connsiteX26" fmla="*/ 627321 w 680484"/>
              <a:gd name="connsiteY26" fmla="*/ 1031358 h 1265274"/>
              <a:gd name="connsiteX27" fmla="*/ 648586 w 680484"/>
              <a:gd name="connsiteY27" fmla="*/ 1073888 h 1265274"/>
              <a:gd name="connsiteX28" fmla="*/ 680484 w 680484"/>
              <a:gd name="connsiteY28" fmla="*/ 1190846 h 1265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680484" h="1265274">
                <a:moveTo>
                  <a:pt x="21265" y="1265274"/>
                </a:moveTo>
                <a:cubicBezTo>
                  <a:pt x="14177" y="1134139"/>
                  <a:pt x="0" y="1003196"/>
                  <a:pt x="0" y="871870"/>
                </a:cubicBezTo>
                <a:cubicBezTo>
                  <a:pt x="0" y="471249"/>
                  <a:pt x="41520" y="475193"/>
                  <a:pt x="10633" y="212651"/>
                </a:cubicBezTo>
                <a:cubicBezTo>
                  <a:pt x="8521" y="194703"/>
                  <a:pt x="3544" y="177209"/>
                  <a:pt x="0" y="159488"/>
                </a:cubicBezTo>
                <a:cubicBezTo>
                  <a:pt x="1170" y="154222"/>
                  <a:pt x="18067" y="41652"/>
                  <a:pt x="42531" y="21265"/>
                </a:cubicBezTo>
                <a:cubicBezTo>
                  <a:pt x="53757" y="11910"/>
                  <a:pt x="71010" y="14647"/>
                  <a:pt x="85061" y="10632"/>
                </a:cubicBezTo>
                <a:cubicBezTo>
                  <a:pt x="95837" y="7553"/>
                  <a:pt x="106326" y="3544"/>
                  <a:pt x="116958" y="0"/>
                </a:cubicBezTo>
                <a:cubicBezTo>
                  <a:pt x="145312" y="7088"/>
                  <a:pt x="174085" y="12670"/>
                  <a:pt x="202019" y="21265"/>
                </a:cubicBezTo>
                <a:cubicBezTo>
                  <a:pt x="279770" y="45188"/>
                  <a:pt x="229913" y="36676"/>
                  <a:pt x="297712" y="63795"/>
                </a:cubicBezTo>
                <a:cubicBezTo>
                  <a:pt x="318524" y="72120"/>
                  <a:pt x="361507" y="85060"/>
                  <a:pt x="361507" y="85060"/>
                </a:cubicBezTo>
                <a:cubicBezTo>
                  <a:pt x="385044" y="100751"/>
                  <a:pt x="408930" y="113662"/>
                  <a:pt x="425303" y="138223"/>
                </a:cubicBezTo>
                <a:cubicBezTo>
                  <a:pt x="431520" y="147548"/>
                  <a:pt x="432391" y="159488"/>
                  <a:pt x="435935" y="170121"/>
                </a:cubicBezTo>
                <a:cubicBezTo>
                  <a:pt x="439479" y="209107"/>
                  <a:pt x="441032" y="248326"/>
                  <a:pt x="446568" y="287079"/>
                </a:cubicBezTo>
                <a:cubicBezTo>
                  <a:pt x="448153" y="298174"/>
                  <a:pt x="457200" y="307769"/>
                  <a:pt x="457200" y="318976"/>
                </a:cubicBezTo>
                <a:cubicBezTo>
                  <a:pt x="457200" y="351070"/>
                  <a:pt x="452573" y="383143"/>
                  <a:pt x="446568" y="414670"/>
                </a:cubicBezTo>
                <a:cubicBezTo>
                  <a:pt x="438365" y="457735"/>
                  <a:pt x="414670" y="542260"/>
                  <a:pt x="414670" y="542260"/>
                </a:cubicBezTo>
                <a:cubicBezTo>
                  <a:pt x="411126" y="577702"/>
                  <a:pt x="409454" y="613381"/>
                  <a:pt x="404038" y="648586"/>
                </a:cubicBezTo>
                <a:cubicBezTo>
                  <a:pt x="402334" y="659663"/>
                  <a:pt x="396484" y="669707"/>
                  <a:pt x="393405" y="680483"/>
                </a:cubicBezTo>
                <a:cubicBezTo>
                  <a:pt x="389390" y="694534"/>
                  <a:pt x="386316" y="708837"/>
                  <a:pt x="382772" y="723014"/>
                </a:cubicBezTo>
                <a:cubicBezTo>
                  <a:pt x="386316" y="779721"/>
                  <a:pt x="387751" y="836599"/>
                  <a:pt x="393405" y="893135"/>
                </a:cubicBezTo>
                <a:cubicBezTo>
                  <a:pt x="394859" y="907675"/>
                  <a:pt x="401636" y="921251"/>
                  <a:pt x="404038" y="935665"/>
                </a:cubicBezTo>
                <a:cubicBezTo>
                  <a:pt x="408736" y="963850"/>
                  <a:pt x="409559" y="992612"/>
                  <a:pt x="414670" y="1020725"/>
                </a:cubicBezTo>
                <a:cubicBezTo>
                  <a:pt x="416675" y="1031752"/>
                  <a:pt x="418302" y="1043871"/>
                  <a:pt x="425303" y="1052623"/>
                </a:cubicBezTo>
                <a:cubicBezTo>
                  <a:pt x="440293" y="1071361"/>
                  <a:pt x="468085" y="1077517"/>
                  <a:pt x="489098" y="1084521"/>
                </a:cubicBezTo>
                <a:lnTo>
                  <a:pt x="563526" y="1063256"/>
                </a:lnTo>
                <a:cubicBezTo>
                  <a:pt x="574261" y="1060035"/>
                  <a:pt x="585399" y="1057635"/>
                  <a:pt x="595424" y="1052623"/>
                </a:cubicBezTo>
                <a:cubicBezTo>
                  <a:pt x="606853" y="1046908"/>
                  <a:pt x="616689" y="1038446"/>
                  <a:pt x="627321" y="1031358"/>
                </a:cubicBezTo>
                <a:cubicBezTo>
                  <a:pt x="634409" y="1045535"/>
                  <a:pt x="644232" y="1058648"/>
                  <a:pt x="648586" y="1073888"/>
                </a:cubicBezTo>
                <a:cubicBezTo>
                  <a:pt x="684182" y="1198476"/>
                  <a:pt x="642441" y="1152807"/>
                  <a:pt x="680484" y="119084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1457325" y="1627188"/>
            <a:ext cx="360363" cy="127000"/>
          </a:xfrm>
          <a:custGeom>
            <a:avLst/>
            <a:gdLst>
              <a:gd name="connsiteX0" fmla="*/ 0 w 361656"/>
              <a:gd name="connsiteY0" fmla="*/ 0 h 127591"/>
              <a:gd name="connsiteX1" fmla="*/ 191387 w 361656"/>
              <a:gd name="connsiteY1" fmla="*/ 10633 h 127591"/>
              <a:gd name="connsiteX2" fmla="*/ 244549 w 361656"/>
              <a:gd name="connsiteY2" fmla="*/ 31898 h 127591"/>
              <a:gd name="connsiteX3" fmla="*/ 287080 w 361656"/>
              <a:gd name="connsiteY3" fmla="*/ 42531 h 127591"/>
              <a:gd name="connsiteX4" fmla="*/ 318977 w 361656"/>
              <a:gd name="connsiteY4" fmla="*/ 63796 h 127591"/>
              <a:gd name="connsiteX5" fmla="*/ 350875 w 361656"/>
              <a:gd name="connsiteY5" fmla="*/ 74428 h 127591"/>
              <a:gd name="connsiteX6" fmla="*/ 361507 w 361656"/>
              <a:gd name="connsiteY6" fmla="*/ 127591 h 127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1656" h="127591">
                <a:moveTo>
                  <a:pt x="0" y="0"/>
                </a:moveTo>
                <a:cubicBezTo>
                  <a:pt x="63796" y="3544"/>
                  <a:pt x="128030" y="2369"/>
                  <a:pt x="191387" y="10633"/>
                </a:cubicBezTo>
                <a:cubicBezTo>
                  <a:pt x="210312" y="13102"/>
                  <a:pt x="226443" y="25862"/>
                  <a:pt x="244549" y="31898"/>
                </a:cubicBezTo>
                <a:cubicBezTo>
                  <a:pt x="258412" y="36519"/>
                  <a:pt x="272903" y="38987"/>
                  <a:pt x="287080" y="42531"/>
                </a:cubicBezTo>
                <a:cubicBezTo>
                  <a:pt x="297712" y="49619"/>
                  <a:pt x="307547" y="58081"/>
                  <a:pt x="318977" y="63796"/>
                </a:cubicBezTo>
                <a:cubicBezTo>
                  <a:pt x="329002" y="68808"/>
                  <a:pt x="342950" y="66503"/>
                  <a:pt x="350875" y="74428"/>
                </a:cubicBezTo>
                <a:cubicBezTo>
                  <a:pt x="363748" y="87301"/>
                  <a:pt x="361507" y="111403"/>
                  <a:pt x="361507" y="127591"/>
                </a:cubicBezTo>
              </a:path>
            </a:pathLst>
          </a:cu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946275" y="925513"/>
            <a:ext cx="627063" cy="817562"/>
          </a:xfrm>
          <a:custGeom>
            <a:avLst/>
            <a:gdLst>
              <a:gd name="connsiteX0" fmla="*/ 0 w 627321"/>
              <a:gd name="connsiteY0" fmla="*/ 818707 h 818707"/>
              <a:gd name="connsiteX1" fmla="*/ 85061 w 627321"/>
              <a:gd name="connsiteY1" fmla="*/ 797441 h 818707"/>
              <a:gd name="connsiteX2" fmla="*/ 127591 w 627321"/>
              <a:gd name="connsiteY2" fmla="*/ 776176 h 818707"/>
              <a:gd name="connsiteX3" fmla="*/ 138223 w 627321"/>
              <a:gd name="connsiteY3" fmla="*/ 744279 h 818707"/>
              <a:gd name="connsiteX4" fmla="*/ 159489 w 627321"/>
              <a:gd name="connsiteY4" fmla="*/ 723014 h 818707"/>
              <a:gd name="connsiteX5" fmla="*/ 202019 w 627321"/>
              <a:gd name="connsiteY5" fmla="*/ 627320 h 818707"/>
              <a:gd name="connsiteX6" fmla="*/ 223284 w 627321"/>
              <a:gd name="connsiteY6" fmla="*/ 563525 h 818707"/>
              <a:gd name="connsiteX7" fmla="*/ 318977 w 627321"/>
              <a:gd name="connsiteY7" fmla="*/ 520995 h 818707"/>
              <a:gd name="connsiteX8" fmla="*/ 404037 w 627321"/>
              <a:gd name="connsiteY8" fmla="*/ 542260 h 818707"/>
              <a:gd name="connsiteX9" fmla="*/ 467833 w 627321"/>
              <a:gd name="connsiteY9" fmla="*/ 574158 h 818707"/>
              <a:gd name="connsiteX10" fmla="*/ 499730 w 627321"/>
              <a:gd name="connsiteY10" fmla="*/ 563525 h 818707"/>
              <a:gd name="connsiteX11" fmla="*/ 510363 w 627321"/>
              <a:gd name="connsiteY11" fmla="*/ 520995 h 818707"/>
              <a:gd name="connsiteX12" fmla="*/ 520995 w 627321"/>
              <a:gd name="connsiteY12" fmla="*/ 489097 h 818707"/>
              <a:gd name="connsiteX13" fmla="*/ 531628 w 627321"/>
              <a:gd name="connsiteY13" fmla="*/ 74427 h 818707"/>
              <a:gd name="connsiteX14" fmla="*/ 542261 w 627321"/>
              <a:gd name="connsiteY14" fmla="*/ 42530 h 818707"/>
              <a:gd name="connsiteX15" fmla="*/ 552893 w 627321"/>
              <a:gd name="connsiteY15" fmla="*/ 0 h 818707"/>
              <a:gd name="connsiteX16" fmla="*/ 627321 w 627321"/>
              <a:gd name="connsiteY16" fmla="*/ 21265 h 818707"/>
              <a:gd name="connsiteX17" fmla="*/ 627321 w 627321"/>
              <a:gd name="connsiteY17" fmla="*/ 42530 h 818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27321" h="818707">
                <a:moveTo>
                  <a:pt x="0" y="818707"/>
                </a:moveTo>
                <a:cubicBezTo>
                  <a:pt x="31206" y="812466"/>
                  <a:pt x="56452" y="809702"/>
                  <a:pt x="85061" y="797441"/>
                </a:cubicBezTo>
                <a:cubicBezTo>
                  <a:pt x="99629" y="791197"/>
                  <a:pt x="113414" y="783264"/>
                  <a:pt x="127591" y="776176"/>
                </a:cubicBezTo>
                <a:cubicBezTo>
                  <a:pt x="131135" y="765544"/>
                  <a:pt x="132457" y="753889"/>
                  <a:pt x="138223" y="744279"/>
                </a:cubicBezTo>
                <a:cubicBezTo>
                  <a:pt x="143381" y="735683"/>
                  <a:pt x="155006" y="731980"/>
                  <a:pt x="159489" y="723014"/>
                </a:cubicBezTo>
                <a:cubicBezTo>
                  <a:pt x="235415" y="571163"/>
                  <a:pt x="139462" y="721157"/>
                  <a:pt x="202019" y="627320"/>
                </a:cubicBezTo>
                <a:cubicBezTo>
                  <a:pt x="209107" y="606055"/>
                  <a:pt x="202019" y="570613"/>
                  <a:pt x="223284" y="563525"/>
                </a:cubicBezTo>
                <a:cubicBezTo>
                  <a:pt x="299202" y="538219"/>
                  <a:pt x="268428" y="554694"/>
                  <a:pt x="318977" y="520995"/>
                </a:cubicBezTo>
                <a:cubicBezTo>
                  <a:pt x="339204" y="525040"/>
                  <a:pt x="382237" y="531360"/>
                  <a:pt x="404037" y="542260"/>
                </a:cubicBezTo>
                <a:cubicBezTo>
                  <a:pt x="486480" y="583482"/>
                  <a:pt x="387660" y="547433"/>
                  <a:pt x="467833" y="574158"/>
                </a:cubicBezTo>
                <a:cubicBezTo>
                  <a:pt x="478465" y="570614"/>
                  <a:pt x="492729" y="572277"/>
                  <a:pt x="499730" y="563525"/>
                </a:cubicBezTo>
                <a:cubicBezTo>
                  <a:pt x="508859" y="552114"/>
                  <a:pt x="506349" y="535046"/>
                  <a:pt x="510363" y="520995"/>
                </a:cubicBezTo>
                <a:cubicBezTo>
                  <a:pt x="513442" y="510218"/>
                  <a:pt x="517451" y="499730"/>
                  <a:pt x="520995" y="489097"/>
                </a:cubicBezTo>
                <a:cubicBezTo>
                  <a:pt x="524539" y="350874"/>
                  <a:pt x="525051" y="212539"/>
                  <a:pt x="531628" y="74427"/>
                </a:cubicBezTo>
                <a:cubicBezTo>
                  <a:pt x="532161" y="63232"/>
                  <a:pt x="539182" y="53306"/>
                  <a:pt x="542261" y="42530"/>
                </a:cubicBezTo>
                <a:cubicBezTo>
                  <a:pt x="546276" y="28479"/>
                  <a:pt x="549349" y="14177"/>
                  <a:pt x="552893" y="0"/>
                </a:cubicBezTo>
                <a:cubicBezTo>
                  <a:pt x="553263" y="93"/>
                  <a:pt x="622235" y="16179"/>
                  <a:pt x="627321" y="21265"/>
                </a:cubicBezTo>
                <a:lnTo>
                  <a:pt x="627321" y="42530"/>
                </a:lnTo>
              </a:path>
            </a:pathLst>
          </a:cu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668588" y="914400"/>
            <a:ext cx="298450" cy="212725"/>
          </a:xfrm>
          <a:custGeom>
            <a:avLst/>
            <a:gdLst>
              <a:gd name="connsiteX0" fmla="*/ 0 w 297712"/>
              <a:gd name="connsiteY0" fmla="*/ 53163 h 212651"/>
              <a:gd name="connsiteX1" fmla="*/ 85061 w 297712"/>
              <a:gd name="connsiteY1" fmla="*/ 85060 h 212651"/>
              <a:gd name="connsiteX2" fmla="*/ 127591 w 297712"/>
              <a:gd name="connsiteY2" fmla="*/ 138223 h 212651"/>
              <a:gd name="connsiteX3" fmla="*/ 138223 w 297712"/>
              <a:gd name="connsiteY3" fmla="*/ 180753 h 212651"/>
              <a:gd name="connsiteX4" fmla="*/ 212651 w 297712"/>
              <a:gd name="connsiteY4" fmla="*/ 212651 h 212651"/>
              <a:gd name="connsiteX5" fmla="*/ 255181 w 297712"/>
              <a:gd name="connsiteY5" fmla="*/ 138223 h 212651"/>
              <a:gd name="connsiteX6" fmla="*/ 287079 w 297712"/>
              <a:gd name="connsiteY6" fmla="*/ 127591 h 212651"/>
              <a:gd name="connsiteX7" fmla="*/ 297712 w 297712"/>
              <a:gd name="connsiteY7" fmla="*/ 85060 h 212651"/>
              <a:gd name="connsiteX8" fmla="*/ 265814 w 297712"/>
              <a:gd name="connsiteY8" fmla="*/ 10633 h 212651"/>
              <a:gd name="connsiteX9" fmla="*/ 265814 w 297712"/>
              <a:gd name="connsiteY9" fmla="*/ 0 h 212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97712" h="212651">
                <a:moveTo>
                  <a:pt x="0" y="53163"/>
                </a:moveTo>
                <a:cubicBezTo>
                  <a:pt x="28818" y="58926"/>
                  <a:pt x="64202" y="58985"/>
                  <a:pt x="85061" y="85060"/>
                </a:cubicBezTo>
                <a:cubicBezTo>
                  <a:pt x="143755" y="158428"/>
                  <a:pt x="36176" y="77280"/>
                  <a:pt x="127591" y="138223"/>
                </a:cubicBezTo>
                <a:cubicBezTo>
                  <a:pt x="131135" y="152400"/>
                  <a:pt x="131688" y="167683"/>
                  <a:pt x="138223" y="180753"/>
                </a:cubicBezTo>
                <a:cubicBezTo>
                  <a:pt x="153354" y="211016"/>
                  <a:pt x="183753" y="206872"/>
                  <a:pt x="212651" y="212651"/>
                </a:cubicBezTo>
                <a:cubicBezTo>
                  <a:pt x="217883" y="202187"/>
                  <a:pt x="242658" y="148241"/>
                  <a:pt x="255181" y="138223"/>
                </a:cubicBezTo>
                <a:cubicBezTo>
                  <a:pt x="263933" y="131222"/>
                  <a:pt x="276446" y="131135"/>
                  <a:pt x="287079" y="127591"/>
                </a:cubicBezTo>
                <a:cubicBezTo>
                  <a:pt x="290623" y="113414"/>
                  <a:pt x="297712" y="99673"/>
                  <a:pt x="297712" y="85060"/>
                </a:cubicBezTo>
                <a:cubicBezTo>
                  <a:pt x="297712" y="67950"/>
                  <a:pt x="269965" y="21010"/>
                  <a:pt x="265814" y="10633"/>
                </a:cubicBezTo>
                <a:cubicBezTo>
                  <a:pt x="264498" y="7342"/>
                  <a:pt x="265814" y="3544"/>
                  <a:pt x="265814" y="0"/>
                </a:cubicBezTo>
              </a:path>
            </a:pathLst>
          </a:cu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2998788" y="712788"/>
            <a:ext cx="647700" cy="376237"/>
          </a:xfrm>
          <a:custGeom>
            <a:avLst/>
            <a:gdLst>
              <a:gd name="connsiteX0" fmla="*/ 0 w 648586"/>
              <a:gd name="connsiteY0" fmla="*/ 116959 h 376094"/>
              <a:gd name="connsiteX1" fmla="*/ 31898 w 648586"/>
              <a:gd name="connsiteY1" fmla="*/ 63796 h 376094"/>
              <a:gd name="connsiteX2" fmla="*/ 63796 w 648586"/>
              <a:gd name="connsiteY2" fmla="*/ 42531 h 376094"/>
              <a:gd name="connsiteX3" fmla="*/ 106326 w 648586"/>
              <a:gd name="connsiteY3" fmla="*/ 0 h 376094"/>
              <a:gd name="connsiteX4" fmla="*/ 202019 w 648586"/>
              <a:gd name="connsiteY4" fmla="*/ 10633 h 376094"/>
              <a:gd name="connsiteX5" fmla="*/ 265814 w 648586"/>
              <a:gd name="connsiteY5" fmla="*/ 63796 h 376094"/>
              <a:gd name="connsiteX6" fmla="*/ 297712 w 648586"/>
              <a:gd name="connsiteY6" fmla="*/ 74428 h 376094"/>
              <a:gd name="connsiteX7" fmla="*/ 318977 w 648586"/>
              <a:gd name="connsiteY7" fmla="*/ 106326 h 376094"/>
              <a:gd name="connsiteX8" fmla="*/ 350875 w 648586"/>
              <a:gd name="connsiteY8" fmla="*/ 127591 h 376094"/>
              <a:gd name="connsiteX9" fmla="*/ 393405 w 648586"/>
              <a:gd name="connsiteY9" fmla="*/ 191386 h 376094"/>
              <a:gd name="connsiteX10" fmla="*/ 435935 w 648586"/>
              <a:gd name="connsiteY10" fmla="*/ 244549 h 376094"/>
              <a:gd name="connsiteX11" fmla="*/ 446568 w 648586"/>
              <a:gd name="connsiteY11" fmla="*/ 276447 h 376094"/>
              <a:gd name="connsiteX12" fmla="*/ 478466 w 648586"/>
              <a:gd name="connsiteY12" fmla="*/ 287079 h 376094"/>
              <a:gd name="connsiteX13" fmla="*/ 489098 w 648586"/>
              <a:gd name="connsiteY13" fmla="*/ 318977 h 376094"/>
              <a:gd name="connsiteX14" fmla="*/ 552893 w 648586"/>
              <a:gd name="connsiteY14" fmla="*/ 350875 h 376094"/>
              <a:gd name="connsiteX15" fmla="*/ 648586 w 648586"/>
              <a:gd name="connsiteY15" fmla="*/ 372140 h 37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48586" h="376094">
                <a:moveTo>
                  <a:pt x="0" y="116959"/>
                </a:moveTo>
                <a:cubicBezTo>
                  <a:pt x="10633" y="99238"/>
                  <a:pt x="18449" y="79487"/>
                  <a:pt x="31898" y="63796"/>
                </a:cubicBezTo>
                <a:cubicBezTo>
                  <a:pt x="40214" y="54094"/>
                  <a:pt x="55813" y="52510"/>
                  <a:pt x="63796" y="42531"/>
                </a:cubicBezTo>
                <a:cubicBezTo>
                  <a:pt x="105038" y="-9022"/>
                  <a:pt x="36729" y="23200"/>
                  <a:pt x="106326" y="0"/>
                </a:cubicBezTo>
                <a:cubicBezTo>
                  <a:pt x="138224" y="3544"/>
                  <a:pt x="170747" y="3416"/>
                  <a:pt x="202019" y="10633"/>
                </a:cubicBezTo>
                <a:cubicBezTo>
                  <a:pt x="276305" y="27776"/>
                  <a:pt x="219369" y="26641"/>
                  <a:pt x="265814" y="63796"/>
                </a:cubicBezTo>
                <a:cubicBezTo>
                  <a:pt x="274566" y="70797"/>
                  <a:pt x="287079" y="70884"/>
                  <a:pt x="297712" y="74428"/>
                </a:cubicBezTo>
                <a:cubicBezTo>
                  <a:pt x="304800" y="85061"/>
                  <a:pt x="309941" y="97290"/>
                  <a:pt x="318977" y="106326"/>
                </a:cubicBezTo>
                <a:cubicBezTo>
                  <a:pt x="328013" y="115362"/>
                  <a:pt x="342460" y="117974"/>
                  <a:pt x="350875" y="127591"/>
                </a:cubicBezTo>
                <a:cubicBezTo>
                  <a:pt x="367705" y="146825"/>
                  <a:pt x="375334" y="173314"/>
                  <a:pt x="393405" y="191386"/>
                </a:cubicBezTo>
                <a:cubicBezTo>
                  <a:pt x="413183" y="211165"/>
                  <a:pt x="422523" y="217725"/>
                  <a:pt x="435935" y="244549"/>
                </a:cubicBezTo>
                <a:cubicBezTo>
                  <a:pt x="440947" y="254574"/>
                  <a:pt x="438643" y="268522"/>
                  <a:pt x="446568" y="276447"/>
                </a:cubicBezTo>
                <a:cubicBezTo>
                  <a:pt x="454493" y="284372"/>
                  <a:pt x="467833" y="283535"/>
                  <a:pt x="478466" y="287079"/>
                </a:cubicBezTo>
                <a:cubicBezTo>
                  <a:pt x="482010" y="297712"/>
                  <a:pt x="482097" y="310225"/>
                  <a:pt x="489098" y="318977"/>
                </a:cubicBezTo>
                <a:cubicBezTo>
                  <a:pt x="504087" y="337713"/>
                  <a:pt x="531882" y="343871"/>
                  <a:pt x="552893" y="350875"/>
                </a:cubicBezTo>
                <a:cubicBezTo>
                  <a:pt x="591702" y="389682"/>
                  <a:pt x="564134" y="372140"/>
                  <a:pt x="648586" y="372140"/>
                </a:cubicBezTo>
              </a:path>
            </a:pathLst>
          </a:cu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219200" y="1966913"/>
            <a:ext cx="2514600" cy="24447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3636963" y="893763"/>
            <a:ext cx="1130300" cy="604837"/>
          </a:xfrm>
          <a:custGeom>
            <a:avLst/>
            <a:gdLst>
              <a:gd name="connsiteX0" fmla="*/ 0 w 1130369"/>
              <a:gd name="connsiteY0" fmla="*/ 191386 h 606056"/>
              <a:gd name="connsiteX1" fmla="*/ 170121 w 1130369"/>
              <a:gd name="connsiteY1" fmla="*/ 202018 h 606056"/>
              <a:gd name="connsiteX2" fmla="*/ 191386 w 1130369"/>
              <a:gd name="connsiteY2" fmla="*/ 265814 h 606056"/>
              <a:gd name="connsiteX3" fmla="*/ 202018 w 1130369"/>
              <a:gd name="connsiteY3" fmla="*/ 520995 h 606056"/>
              <a:gd name="connsiteX4" fmla="*/ 255181 w 1130369"/>
              <a:gd name="connsiteY4" fmla="*/ 563525 h 606056"/>
              <a:gd name="connsiteX5" fmla="*/ 287079 w 1130369"/>
              <a:gd name="connsiteY5" fmla="*/ 574158 h 606056"/>
              <a:gd name="connsiteX6" fmla="*/ 382772 w 1130369"/>
              <a:gd name="connsiteY6" fmla="*/ 595423 h 606056"/>
              <a:gd name="connsiteX7" fmla="*/ 414670 w 1130369"/>
              <a:gd name="connsiteY7" fmla="*/ 606056 h 606056"/>
              <a:gd name="connsiteX8" fmla="*/ 446567 w 1130369"/>
              <a:gd name="connsiteY8" fmla="*/ 595423 h 606056"/>
              <a:gd name="connsiteX9" fmla="*/ 457200 w 1130369"/>
              <a:gd name="connsiteY9" fmla="*/ 542260 h 606056"/>
              <a:gd name="connsiteX10" fmla="*/ 478465 w 1130369"/>
              <a:gd name="connsiteY10" fmla="*/ 510363 h 606056"/>
              <a:gd name="connsiteX11" fmla="*/ 499730 w 1130369"/>
              <a:gd name="connsiteY11" fmla="*/ 350874 h 606056"/>
              <a:gd name="connsiteX12" fmla="*/ 520995 w 1130369"/>
              <a:gd name="connsiteY12" fmla="*/ 318977 h 606056"/>
              <a:gd name="connsiteX13" fmla="*/ 531628 w 1130369"/>
              <a:gd name="connsiteY13" fmla="*/ 287079 h 606056"/>
              <a:gd name="connsiteX14" fmla="*/ 542260 w 1130369"/>
              <a:gd name="connsiteY14" fmla="*/ 244549 h 606056"/>
              <a:gd name="connsiteX15" fmla="*/ 606056 w 1130369"/>
              <a:gd name="connsiteY15" fmla="*/ 223284 h 606056"/>
              <a:gd name="connsiteX16" fmla="*/ 1031358 w 1130369"/>
              <a:gd name="connsiteY16" fmla="*/ 212651 h 606056"/>
              <a:gd name="connsiteX17" fmla="*/ 1095153 w 1130369"/>
              <a:gd name="connsiteY17" fmla="*/ 85060 h 606056"/>
              <a:gd name="connsiteX18" fmla="*/ 1127051 w 1130369"/>
              <a:gd name="connsiteY18" fmla="*/ 63795 h 606056"/>
              <a:gd name="connsiteX19" fmla="*/ 1127051 w 1130369"/>
              <a:gd name="connsiteY19" fmla="*/ 0 h 606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130369" h="606056">
                <a:moveTo>
                  <a:pt x="0" y="191386"/>
                </a:moveTo>
                <a:cubicBezTo>
                  <a:pt x="56707" y="194930"/>
                  <a:pt x="117167" y="181425"/>
                  <a:pt x="170121" y="202018"/>
                </a:cubicBezTo>
                <a:cubicBezTo>
                  <a:pt x="191012" y="210142"/>
                  <a:pt x="191386" y="265814"/>
                  <a:pt x="191386" y="265814"/>
                </a:cubicBezTo>
                <a:cubicBezTo>
                  <a:pt x="194930" y="350874"/>
                  <a:pt x="192259" y="436422"/>
                  <a:pt x="202018" y="520995"/>
                </a:cubicBezTo>
                <a:cubicBezTo>
                  <a:pt x="203229" y="531489"/>
                  <a:pt x="252026" y="561947"/>
                  <a:pt x="255181" y="563525"/>
                </a:cubicBezTo>
                <a:cubicBezTo>
                  <a:pt x="265206" y="568537"/>
                  <a:pt x="276302" y="571079"/>
                  <a:pt x="287079" y="574158"/>
                </a:cubicBezTo>
                <a:cubicBezTo>
                  <a:pt x="363490" y="595991"/>
                  <a:pt x="295061" y="573496"/>
                  <a:pt x="382772" y="595423"/>
                </a:cubicBezTo>
                <a:cubicBezTo>
                  <a:pt x="393645" y="598141"/>
                  <a:pt x="404037" y="602512"/>
                  <a:pt x="414670" y="606056"/>
                </a:cubicBezTo>
                <a:cubicBezTo>
                  <a:pt x="425302" y="602512"/>
                  <a:pt x="440350" y="604748"/>
                  <a:pt x="446567" y="595423"/>
                </a:cubicBezTo>
                <a:cubicBezTo>
                  <a:pt x="456591" y="580386"/>
                  <a:pt x="450854" y="559181"/>
                  <a:pt x="457200" y="542260"/>
                </a:cubicBezTo>
                <a:cubicBezTo>
                  <a:pt x="461687" y="530295"/>
                  <a:pt x="471377" y="520995"/>
                  <a:pt x="478465" y="510363"/>
                </a:cubicBezTo>
                <a:cubicBezTo>
                  <a:pt x="479060" y="505606"/>
                  <a:pt x="496588" y="361349"/>
                  <a:pt x="499730" y="350874"/>
                </a:cubicBezTo>
                <a:cubicBezTo>
                  <a:pt x="503402" y="338634"/>
                  <a:pt x="515280" y="330406"/>
                  <a:pt x="520995" y="318977"/>
                </a:cubicBezTo>
                <a:cubicBezTo>
                  <a:pt x="526007" y="308952"/>
                  <a:pt x="528549" y="297856"/>
                  <a:pt x="531628" y="287079"/>
                </a:cubicBezTo>
                <a:cubicBezTo>
                  <a:pt x="535642" y="273028"/>
                  <a:pt x="531165" y="254059"/>
                  <a:pt x="542260" y="244549"/>
                </a:cubicBezTo>
                <a:cubicBezTo>
                  <a:pt x="559279" y="229961"/>
                  <a:pt x="583647" y="223844"/>
                  <a:pt x="606056" y="223284"/>
                </a:cubicBezTo>
                <a:lnTo>
                  <a:pt x="1031358" y="212651"/>
                </a:lnTo>
                <a:cubicBezTo>
                  <a:pt x="1043488" y="176261"/>
                  <a:pt x="1059820" y="108615"/>
                  <a:pt x="1095153" y="85060"/>
                </a:cubicBezTo>
                <a:cubicBezTo>
                  <a:pt x="1105786" y="77972"/>
                  <a:pt x="1122564" y="75760"/>
                  <a:pt x="1127051" y="63795"/>
                </a:cubicBezTo>
                <a:cubicBezTo>
                  <a:pt x="1134518" y="43884"/>
                  <a:pt x="1127051" y="21265"/>
                  <a:pt x="1127051" y="0"/>
                </a:cubicBezTo>
              </a:path>
            </a:pathLst>
          </a:cu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1138238" y="796925"/>
            <a:ext cx="328612" cy="819150"/>
          </a:xfrm>
          <a:custGeom>
            <a:avLst/>
            <a:gdLst>
              <a:gd name="connsiteX0" fmla="*/ 329609 w 329609"/>
              <a:gd name="connsiteY0" fmla="*/ 818707 h 818707"/>
              <a:gd name="connsiteX1" fmla="*/ 212651 w 329609"/>
              <a:gd name="connsiteY1" fmla="*/ 786809 h 818707"/>
              <a:gd name="connsiteX2" fmla="*/ 180753 w 329609"/>
              <a:gd name="connsiteY2" fmla="*/ 744279 h 818707"/>
              <a:gd name="connsiteX3" fmla="*/ 116958 w 329609"/>
              <a:gd name="connsiteY3" fmla="*/ 691116 h 818707"/>
              <a:gd name="connsiteX4" fmla="*/ 95693 w 329609"/>
              <a:gd name="connsiteY4" fmla="*/ 648586 h 818707"/>
              <a:gd name="connsiteX5" fmla="*/ 53163 w 329609"/>
              <a:gd name="connsiteY5" fmla="*/ 584791 h 818707"/>
              <a:gd name="connsiteX6" fmla="*/ 42530 w 329609"/>
              <a:gd name="connsiteY6" fmla="*/ 542260 h 818707"/>
              <a:gd name="connsiteX7" fmla="*/ 31897 w 329609"/>
              <a:gd name="connsiteY7" fmla="*/ 510363 h 818707"/>
              <a:gd name="connsiteX8" fmla="*/ 42530 w 329609"/>
              <a:gd name="connsiteY8" fmla="*/ 404037 h 818707"/>
              <a:gd name="connsiteX9" fmla="*/ 63795 w 329609"/>
              <a:gd name="connsiteY9" fmla="*/ 372139 h 818707"/>
              <a:gd name="connsiteX10" fmla="*/ 95693 w 329609"/>
              <a:gd name="connsiteY10" fmla="*/ 361507 h 818707"/>
              <a:gd name="connsiteX11" fmla="*/ 159488 w 329609"/>
              <a:gd name="connsiteY11" fmla="*/ 233916 h 818707"/>
              <a:gd name="connsiteX12" fmla="*/ 127590 w 329609"/>
              <a:gd name="connsiteY12" fmla="*/ 106325 h 818707"/>
              <a:gd name="connsiteX13" fmla="*/ 116958 w 329609"/>
              <a:gd name="connsiteY13" fmla="*/ 74428 h 818707"/>
              <a:gd name="connsiteX14" fmla="*/ 95693 w 329609"/>
              <a:gd name="connsiteY14" fmla="*/ 31898 h 818707"/>
              <a:gd name="connsiteX15" fmla="*/ 31897 w 329609"/>
              <a:gd name="connsiteY15" fmla="*/ 10632 h 818707"/>
              <a:gd name="connsiteX16" fmla="*/ 0 w 329609"/>
              <a:gd name="connsiteY16" fmla="*/ 0 h 818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29609" h="818707">
                <a:moveTo>
                  <a:pt x="329609" y="818707"/>
                </a:moveTo>
                <a:cubicBezTo>
                  <a:pt x="279293" y="812417"/>
                  <a:pt x="247115" y="821273"/>
                  <a:pt x="212651" y="786809"/>
                </a:cubicBezTo>
                <a:cubicBezTo>
                  <a:pt x="200120" y="774279"/>
                  <a:pt x="193284" y="756810"/>
                  <a:pt x="180753" y="744279"/>
                </a:cubicBezTo>
                <a:cubicBezTo>
                  <a:pt x="134125" y="697651"/>
                  <a:pt x="160504" y="752080"/>
                  <a:pt x="116958" y="691116"/>
                </a:cubicBezTo>
                <a:cubicBezTo>
                  <a:pt x="107745" y="678218"/>
                  <a:pt x="103848" y="662177"/>
                  <a:pt x="95693" y="648586"/>
                </a:cubicBezTo>
                <a:cubicBezTo>
                  <a:pt x="82544" y="626671"/>
                  <a:pt x="53163" y="584791"/>
                  <a:pt x="53163" y="584791"/>
                </a:cubicBezTo>
                <a:cubicBezTo>
                  <a:pt x="49619" y="570614"/>
                  <a:pt x="46545" y="556311"/>
                  <a:pt x="42530" y="542260"/>
                </a:cubicBezTo>
                <a:cubicBezTo>
                  <a:pt x="39451" y="531484"/>
                  <a:pt x="31897" y="521571"/>
                  <a:pt x="31897" y="510363"/>
                </a:cubicBezTo>
                <a:cubicBezTo>
                  <a:pt x="31897" y="474744"/>
                  <a:pt x="34521" y="438744"/>
                  <a:pt x="42530" y="404037"/>
                </a:cubicBezTo>
                <a:cubicBezTo>
                  <a:pt x="45403" y="391585"/>
                  <a:pt x="53816" y="380122"/>
                  <a:pt x="63795" y="372139"/>
                </a:cubicBezTo>
                <a:cubicBezTo>
                  <a:pt x="72547" y="365138"/>
                  <a:pt x="85060" y="365051"/>
                  <a:pt x="95693" y="361507"/>
                </a:cubicBezTo>
                <a:cubicBezTo>
                  <a:pt x="150657" y="279060"/>
                  <a:pt x="130141" y="321957"/>
                  <a:pt x="159488" y="233916"/>
                </a:cubicBezTo>
                <a:cubicBezTo>
                  <a:pt x="145170" y="148007"/>
                  <a:pt x="155674" y="190576"/>
                  <a:pt x="127590" y="106325"/>
                </a:cubicBezTo>
                <a:cubicBezTo>
                  <a:pt x="124046" y="95693"/>
                  <a:pt x="121970" y="84452"/>
                  <a:pt x="116958" y="74428"/>
                </a:cubicBezTo>
                <a:cubicBezTo>
                  <a:pt x="109870" y="60251"/>
                  <a:pt x="108373" y="41408"/>
                  <a:pt x="95693" y="31898"/>
                </a:cubicBezTo>
                <a:cubicBezTo>
                  <a:pt x="77760" y="18449"/>
                  <a:pt x="53162" y="17721"/>
                  <a:pt x="31897" y="10632"/>
                </a:cubicBezTo>
                <a:lnTo>
                  <a:pt x="0" y="0"/>
                </a:lnTo>
              </a:path>
            </a:pathLst>
          </a:cu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8" name="Straight Arrow Connector 27"/>
          <p:cNvCxnSpPr/>
          <p:nvPr/>
        </p:nvCxnSpPr>
        <p:spPr>
          <a:xfrm flipH="1" flipV="1">
            <a:off x="3505200" y="2362200"/>
            <a:ext cx="6096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193800" y="2335213"/>
            <a:ext cx="2338388" cy="739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atin typeface="+mn-lt"/>
                <a:ea typeface="+mn-ea"/>
                <a:cs typeface="ＭＳ Ｐゴシック" charset="0"/>
              </a:rPr>
              <a:t>dispersion (ex: nanoparticles)</a:t>
            </a:r>
          </a:p>
          <a:p>
            <a:pPr>
              <a:defRPr/>
            </a:pPr>
            <a:r>
              <a:rPr lang="en-US" sz="1400" dirty="0">
                <a:latin typeface="+mn-lt"/>
                <a:ea typeface="+mn-ea"/>
                <a:cs typeface="ＭＳ Ｐゴシック" charset="0"/>
              </a:rPr>
              <a:t>Entanglements through loops</a:t>
            </a:r>
          </a:p>
          <a:p>
            <a:pPr>
              <a:defRPr/>
            </a:pPr>
            <a:r>
              <a:rPr lang="en-US" sz="1400" dirty="0">
                <a:latin typeface="+mn-lt"/>
                <a:ea typeface="+mn-ea"/>
                <a:cs typeface="ＭＳ Ｐゴシック" charset="0"/>
              </a:rPr>
              <a:t>reinforcement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5407025" y="2362200"/>
            <a:ext cx="536575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578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090613"/>
            <a:ext cx="24098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TextBox 37"/>
          <p:cNvSpPr txBox="1"/>
          <p:nvPr/>
        </p:nvSpPr>
        <p:spPr>
          <a:xfrm>
            <a:off x="5867400" y="2482850"/>
            <a:ext cx="266700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atin typeface="+mn-lt"/>
                <a:ea typeface="+mn-ea"/>
                <a:cs typeface="ＭＳ Ｐゴシック" charset="0"/>
              </a:rPr>
              <a:t>Surfactant efficacy and wettability</a:t>
            </a:r>
          </a:p>
        </p:txBody>
      </p:sp>
      <p:pic>
        <p:nvPicPr>
          <p:cNvPr id="7578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275" y="5276850"/>
            <a:ext cx="283845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0" name="Straight Arrow Connector 39"/>
          <p:cNvCxnSpPr/>
          <p:nvPr/>
        </p:nvCxnSpPr>
        <p:spPr>
          <a:xfrm flipH="1">
            <a:off x="3263900" y="4495800"/>
            <a:ext cx="6223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152525" y="6100763"/>
            <a:ext cx="2543175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atin typeface="+mn-lt"/>
                <a:ea typeface="+mn-ea"/>
                <a:cs typeface="ＭＳ Ｐゴシック" charset="0"/>
              </a:rPr>
              <a:t>Surface coverage and protection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5624513" y="4495800"/>
            <a:ext cx="536575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578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1088" y="3857625"/>
            <a:ext cx="2828925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TextBox 46"/>
          <p:cNvSpPr txBox="1"/>
          <p:nvPr/>
        </p:nvSpPr>
        <p:spPr>
          <a:xfrm>
            <a:off x="6227763" y="5943600"/>
            <a:ext cx="2840037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>
                <a:latin typeface="+mn-lt"/>
                <a:ea typeface="+mn-ea"/>
                <a:cs typeface="ＭＳ Ｐゴシック" charset="0"/>
              </a:rPr>
              <a:t>Fundamental insights into equilibrium and metastable structures, thermodynamics and kinetics</a:t>
            </a:r>
          </a:p>
        </p:txBody>
      </p:sp>
      <p:sp>
        <p:nvSpPr>
          <p:cNvPr id="24599" name="Rectangle 2"/>
          <p:cNvSpPr txBox="1">
            <a:spLocks noChangeArrowheads="1"/>
          </p:cNvSpPr>
          <p:nvPr/>
        </p:nvSpPr>
        <p:spPr bwMode="auto">
          <a:xfrm>
            <a:off x="863600" y="0"/>
            <a:ext cx="8280400" cy="5699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>
                <a:latin typeface="Calibri" pitchFamily="34" charset="0"/>
                <a:cs typeface="Arial" charset="0"/>
              </a:rPr>
              <a:t>MC simulations – elucidates structure control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9" grpId="0"/>
      <p:bldP spid="38" grpId="0"/>
      <p:bldP spid="43" grpId="0"/>
      <p:bldP spid="47" grpId="0"/>
    </p:bldLst>
  </p:timing>
</p:sld>
</file>

<file path=ppt/theme/theme1.xml><?xml version="1.0" encoding="utf-8"?>
<a:theme xmlns:a="http://schemas.openxmlformats.org/drawingml/2006/main" name="Office Them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erve">
  <a:themeElements>
    <a:clrScheme name="Verve 1">
      <a:dk1>
        <a:srgbClr val="031B31"/>
      </a:dk1>
      <a:lt1>
        <a:srgbClr val="FFFFFF"/>
      </a:lt1>
      <a:dk2>
        <a:srgbClr val="000000"/>
      </a:dk2>
      <a:lt2>
        <a:srgbClr val="90C6F6"/>
      </a:lt2>
      <a:accent1>
        <a:srgbClr val="90C6F6"/>
      </a:accent1>
      <a:accent2>
        <a:srgbClr val="009DD9"/>
      </a:accent2>
      <a:accent3>
        <a:srgbClr val="AAAAAA"/>
      </a:accent3>
      <a:accent4>
        <a:srgbClr val="DADADA"/>
      </a:accent4>
      <a:accent5>
        <a:srgbClr val="C6DFFA"/>
      </a:accent5>
      <a:accent6>
        <a:srgbClr val="008EC4"/>
      </a:accent6>
      <a:hlink>
        <a:srgbClr val="E2D700"/>
      </a:hlink>
      <a:folHlink>
        <a:srgbClr val="85DFD0"/>
      </a:folHlink>
    </a:clrScheme>
    <a:fontScheme name="Verv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Verve 1">
        <a:dk1>
          <a:srgbClr val="031B31"/>
        </a:dk1>
        <a:lt1>
          <a:srgbClr val="FFFFFF"/>
        </a:lt1>
        <a:dk2>
          <a:srgbClr val="000000"/>
        </a:dk2>
        <a:lt2>
          <a:srgbClr val="90C6F6"/>
        </a:lt2>
        <a:accent1>
          <a:srgbClr val="90C6F6"/>
        </a:accent1>
        <a:accent2>
          <a:srgbClr val="009DD9"/>
        </a:accent2>
        <a:accent3>
          <a:srgbClr val="AAAAAA"/>
        </a:accent3>
        <a:accent4>
          <a:srgbClr val="DADADA"/>
        </a:accent4>
        <a:accent5>
          <a:srgbClr val="C6DFFA"/>
        </a:accent5>
        <a:accent6>
          <a:srgbClr val="008EC4"/>
        </a:accent6>
        <a:hlink>
          <a:srgbClr val="E2D700"/>
        </a:hlink>
        <a:folHlink>
          <a:srgbClr val="85DFD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7946</TotalTime>
  <Words>779</Words>
  <Application>Microsoft Macintosh PowerPoint</Application>
  <PresentationFormat>On-screen Show (4:3)</PresentationFormat>
  <Paragraphs>100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Verve</vt:lpstr>
      <vt:lpstr>Project 2:  Adsorption, Adhesion, and Topology of Linear and Branched Macromolecule on Curved  and Flat Surfaces</vt:lpstr>
      <vt:lpstr>Outcomes/Deliverables</vt:lpstr>
      <vt:lpstr>Impact</vt:lpstr>
      <vt:lpstr>Industrial Relevance</vt:lpstr>
      <vt:lpstr>Adsorption of polymers at interfaces</vt:lpstr>
      <vt:lpstr>The strong adsorption of chains onto fillers in a composite</vt:lpstr>
      <vt:lpstr>PowerPoint Presentation</vt:lpstr>
      <vt:lpstr>PowerPoint Presentation</vt:lpstr>
      <vt:lpstr>PowerPoint Presentation</vt:lpstr>
      <vt:lpstr>PowerPoint Presentation</vt:lpstr>
    </vt:vector>
  </TitlesOfParts>
  <Company>National Science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Division of Industrial Innovation  and Partnerships  (IIP)</dc:title>
  <dc:creator>calbus</dc:creator>
  <cp:lastModifiedBy>Gregory</cp:lastModifiedBy>
  <cp:revision>481</cp:revision>
  <cp:lastPrinted>2012-02-15T19:18:19Z</cp:lastPrinted>
  <dcterms:created xsi:type="dcterms:W3CDTF">2012-01-21T17:31:04Z</dcterms:created>
  <dcterms:modified xsi:type="dcterms:W3CDTF">2012-02-15T19:18:38Z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Document Type">
    <vt:lpwstr>Presentations</vt:lpwstr>
  </property>
  <property fmtid="{D5CDD505-2E9C-101B-9397-08002B2CF9AE}" pid="4" name="Team">
    <vt:lpwstr>;#General IIP;#</vt:lpwstr>
  </property>
  <property fmtid="{D5CDD505-2E9C-101B-9397-08002B2CF9AE}" pid="5" name="Document contents">
    <vt:lpwstr/>
  </property>
</Properties>
</file>