
<file path=[Content_Types].xml><?xml version="1.0" encoding="utf-8"?>
<Types xmlns="http://schemas.openxmlformats.org/package/2006/content-types">
  <Default Extension="xml" ContentType="application/xml"/>
  <Default Extension="wmf" ContentType="image/x-wmf"/>
  <Default Extension="doc" ContentType="application/msword"/>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notesSlides/notesSlide4.xml" ContentType="application/vnd.openxmlformats-officedocument.presentationml.notesSlide+xml"/>
  <Override PartName="/ppt/embeddings/oleObject6.bin" ContentType="application/vnd.openxmlformats-officedocument.oleObject"/>
  <Override PartName="/ppt/embeddings/oleObject7.bin" ContentType="application/vnd.openxmlformats-officedocument.oleObject"/>
  <Override PartName="/ppt/notesSlides/notesSlide5.xml" ContentType="application/vnd.openxmlformats-officedocument.presentationml.notesSlide+xml"/>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notesSlides/notesSlide6.xml" ContentType="application/vnd.openxmlformats-officedocument.presentationml.notesSlide+xml"/>
  <Override PartName="/ppt/embeddings/oleObject14.bin" ContentType="application/vnd.openxmlformats-officedocument.oleObject"/>
  <Override PartName="/ppt/embeddings/oleObject15.bin" ContentType="application/vnd.openxmlformats-officedocument.oleObject"/>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embeddings/oleObject16.bin" ContentType="application/vnd.openxmlformats-officedocument.oleObject"/>
  <Override PartName="/ppt/embeddings/oleObject17.bin" ContentType="application/vnd.openxmlformats-officedocument.oleObject"/>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91" r:id="rId2"/>
  </p:sldMasterIdLst>
  <p:notesMasterIdLst>
    <p:notesMasterId r:id="rId68"/>
  </p:notesMasterIdLst>
  <p:handoutMasterIdLst>
    <p:handoutMasterId r:id="rId69"/>
  </p:handoutMasterIdLst>
  <p:sldIdLst>
    <p:sldId id="324" r:id="rId3"/>
    <p:sldId id="365" r:id="rId4"/>
    <p:sldId id="366" r:id="rId5"/>
    <p:sldId id="406" r:id="rId6"/>
    <p:sldId id="407" r:id="rId7"/>
    <p:sldId id="408" r:id="rId8"/>
    <p:sldId id="409" r:id="rId9"/>
    <p:sldId id="410" r:id="rId10"/>
    <p:sldId id="367" r:id="rId11"/>
    <p:sldId id="415" r:id="rId12"/>
    <p:sldId id="414" r:id="rId13"/>
    <p:sldId id="369" r:id="rId14"/>
    <p:sldId id="412" r:id="rId15"/>
    <p:sldId id="413" r:id="rId16"/>
    <p:sldId id="371" r:id="rId17"/>
    <p:sldId id="372" r:id="rId18"/>
    <p:sldId id="402" r:id="rId19"/>
    <p:sldId id="404" r:id="rId20"/>
    <p:sldId id="403" r:id="rId21"/>
    <p:sldId id="379" r:id="rId22"/>
    <p:sldId id="380" r:id="rId23"/>
    <p:sldId id="381" r:id="rId24"/>
    <p:sldId id="382" r:id="rId25"/>
    <p:sldId id="383" r:id="rId26"/>
    <p:sldId id="384" r:id="rId27"/>
    <p:sldId id="385" r:id="rId28"/>
    <p:sldId id="405" r:id="rId29"/>
    <p:sldId id="386" r:id="rId30"/>
    <p:sldId id="387" r:id="rId31"/>
    <p:sldId id="388" r:id="rId32"/>
    <p:sldId id="389" r:id="rId33"/>
    <p:sldId id="390" r:id="rId34"/>
    <p:sldId id="391" r:id="rId35"/>
    <p:sldId id="392" r:id="rId36"/>
    <p:sldId id="393" r:id="rId37"/>
    <p:sldId id="394" r:id="rId38"/>
    <p:sldId id="395" r:id="rId39"/>
    <p:sldId id="416" r:id="rId40"/>
    <p:sldId id="417" r:id="rId41"/>
    <p:sldId id="418" r:id="rId42"/>
    <p:sldId id="419" r:id="rId43"/>
    <p:sldId id="420" r:id="rId44"/>
    <p:sldId id="421" r:id="rId45"/>
    <p:sldId id="422" r:id="rId46"/>
    <p:sldId id="423" r:id="rId47"/>
    <p:sldId id="424" r:id="rId48"/>
    <p:sldId id="425" r:id="rId49"/>
    <p:sldId id="426" r:id="rId50"/>
    <p:sldId id="427" r:id="rId51"/>
    <p:sldId id="428" r:id="rId52"/>
    <p:sldId id="429" r:id="rId53"/>
    <p:sldId id="430" r:id="rId54"/>
    <p:sldId id="431" r:id="rId55"/>
    <p:sldId id="432" r:id="rId56"/>
    <p:sldId id="433" r:id="rId57"/>
    <p:sldId id="434" r:id="rId58"/>
    <p:sldId id="435" r:id="rId59"/>
    <p:sldId id="436" r:id="rId60"/>
    <p:sldId id="437" r:id="rId61"/>
    <p:sldId id="438" r:id="rId62"/>
    <p:sldId id="439" r:id="rId63"/>
    <p:sldId id="440" r:id="rId64"/>
    <p:sldId id="441" r:id="rId65"/>
    <p:sldId id="442" r:id="rId66"/>
    <p:sldId id="443" r:id="rId67"/>
  </p:sldIdLst>
  <p:sldSz cx="9144000" cy="6858000" type="screen4x3"/>
  <p:notesSz cx="7315200" cy="9601200"/>
  <p:defaultTextStyle>
    <a:defPPr>
      <a:defRPr lang="en-US"/>
    </a:defPPr>
    <a:lvl1pPr algn="l" rtl="0" fontAlgn="base">
      <a:spcBef>
        <a:spcPct val="0"/>
      </a:spcBef>
      <a:spcAft>
        <a:spcPct val="0"/>
      </a:spcAft>
      <a:defRPr sz="2400" b="1" kern="1200">
        <a:solidFill>
          <a:schemeClr val="tx1"/>
        </a:solidFill>
        <a:latin typeface="Comic Sans MS" charset="0"/>
        <a:ea typeface="+mn-ea"/>
        <a:cs typeface="+mn-cs"/>
      </a:defRPr>
    </a:lvl1pPr>
    <a:lvl2pPr marL="457200" algn="l" rtl="0" fontAlgn="base">
      <a:spcBef>
        <a:spcPct val="0"/>
      </a:spcBef>
      <a:spcAft>
        <a:spcPct val="0"/>
      </a:spcAft>
      <a:defRPr sz="2400" b="1" kern="1200">
        <a:solidFill>
          <a:schemeClr val="tx1"/>
        </a:solidFill>
        <a:latin typeface="Comic Sans MS" charset="0"/>
        <a:ea typeface="+mn-ea"/>
        <a:cs typeface="+mn-cs"/>
      </a:defRPr>
    </a:lvl2pPr>
    <a:lvl3pPr marL="914400" algn="l" rtl="0" fontAlgn="base">
      <a:spcBef>
        <a:spcPct val="0"/>
      </a:spcBef>
      <a:spcAft>
        <a:spcPct val="0"/>
      </a:spcAft>
      <a:defRPr sz="2400" b="1" kern="1200">
        <a:solidFill>
          <a:schemeClr val="tx1"/>
        </a:solidFill>
        <a:latin typeface="Comic Sans MS" charset="0"/>
        <a:ea typeface="+mn-ea"/>
        <a:cs typeface="+mn-cs"/>
      </a:defRPr>
    </a:lvl3pPr>
    <a:lvl4pPr marL="1371600" algn="l" rtl="0" fontAlgn="base">
      <a:spcBef>
        <a:spcPct val="0"/>
      </a:spcBef>
      <a:spcAft>
        <a:spcPct val="0"/>
      </a:spcAft>
      <a:defRPr sz="2400" b="1" kern="1200">
        <a:solidFill>
          <a:schemeClr val="tx1"/>
        </a:solidFill>
        <a:latin typeface="Comic Sans MS" charset="0"/>
        <a:ea typeface="+mn-ea"/>
        <a:cs typeface="+mn-cs"/>
      </a:defRPr>
    </a:lvl4pPr>
    <a:lvl5pPr marL="1828800" algn="l" rtl="0" fontAlgn="base">
      <a:spcBef>
        <a:spcPct val="0"/>
      </a:spcBef>
      <a:spcAft>
        <a:spcPct val="0"/>
      </a:spcAft>
      <a:defRPr sz="2400" b="1" kern="1200">
        <a:solidFill>
          <a:schemeClr val="tx1"/>
        </a:solidFill>
        <a:latin typeface="Comic Sans MS" charset="0"/>
        <a:ea typeface="+mn-ea"/>
        <a:cs typeface="+mn-cs"/>
      </a:defRPr>
    </a:lvl5pPr>
    <a:lvl6pPr marL="2286000" algn="l" defTabSz="457200" rtl="0" eaLnBrk="1" latinLnBrk="0" hangingPunct="1">
      <a:defRPr sz="2400" b="1" kern="1200">
        <a:solidFill>
          <a:schemeClr val="tx1"/>
        </a:solidFill>
        <a:latin typeface="Comic Sans MS" charset="0"/>
        <a:ea typeface="+mn-ea"/>
        <a:cs typeface="+mn-cs"/>
      </a:defRPr>
    </a:lvl6pPr>
    <a:lvl7pPr marL="2743200" algn="l" defTabSz="457200" rtl="0" eaLnBrk="1" latinLnBrk="0" hangingPunct="1">
      <a:defRPr sz="2400" b="1" kern="1200">
        <a:solidFill>
          <a:schemeClr val="tx1"/>
        </a:solidFill>
        <a:latin typeface="Comic Sans MS" charset="0"/>
        <a:ea typeface="+mn-ea"/>
        <a:cs typeface="+mn-cs"/>
      </a:defRPr>
    </a:lvl7pPr>
    <a:lvl8pPr marL="3200400" algn="l" defTabSz="457200" rtl="0" eaLnBrk="1" latinLnBrk="0" hangingPunct="1">
      <a:defRPr sz="2400" b="1" kern="1200">
        <a:solidFill>
          <a:schemeClr val="tx1"/>
        </a:solidFill>
        <a:latin typeface="Comic Sans MS" charset="0"/>
        <a:ea typeface="+mn-ea"/>
        <a:cs typeface="+mn-cs"/>
      </a:defRPr>
    </a:lvl8pPr>
    <a:lvl9pPr marL="3657600" algn="l" defTabSz="457200" rtl="0" eaLnBrk="1" latinLnBrk="0" hangingPunct="1">
      <a:defRPr sz="2400" b="1" kern="1200">
        <a:solidFill>
          <a:schemeClr val="tx1"/>
        </a:solidFill>
        <a:latin typeface="Comic Sans MS"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70C0"/>
    <a:srgbClr val="008000"/>
    <a:srgbClr val="000000"/>
    <a:srgbClr val="FF33CC"/>
    <a:srgbClr val="FFCC00"/>
    <a:srgbClr val="FFCCCC"/>
    <a:srgbClr val="FFCCFF"/>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348" autoAdjust="0"/>
    <p:restoredTop sz="91143" autoAdjust="0"/>
  </p:normalViewPr>
  <p:slideViewPr>
    <p:cSldViewPr snapToGrid="0" snapToObjects="1">
      <p:cViewPr>
        <p:scale>
          <a:sx n="100" d="100"/>
          <a:sy n="100" d="100"/>
        </p:scale>
        <p:origin x="-80" y="-256"/>
      </p:cViewPr>
      <p:guideLst>
        <p:guide orient="horz" pos="2520"/>
        <p:guide pos="384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75" d="100"/>
        <a:sy n="275" d="100"/>
      </p:scale>
      <p:origin x="0" y="24048"/>
    </p:cViewPr>
  </p:sorterViewPr>
  <p:notesViewPr>
    <p:cSldViewPr snapToGrid="0" snapToObjects="1">
      <p:cViewPr varScale="1">
        <p:scale>
          <a:sx n="56" d="100"/>
          <a:sy n="56" d="100"/>
        </p:scale>
        <p:origin x="-1194" y="-84"/>
      </p:cViewPr>
      <p:guideLst>
        <p:guide orient="horz" pos="3025"/>
        <p:guide pos="2304"/>
      </p:guideLst>
    </p:cSldViewPr>
  </p:notesViewPr>
  <p:gridSpacing cx="75895" cy="75895"/>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63" Type="http://schemas.openxmlformats.org/officeDocument/2006/relationships/slide" Target="slides/slide61.xml"/><Relationship Id="rId64" Type="http://schemas.openxmlformats.org/officeDocument/2006/relationships/slide" Target="slides/slide62.xml"/><Relationship Id="rId65" Type="http://schemas.openxmlformats.org/officeDocument/2006/relationships/slide" Target="slides/slide63.xml"/><Relationship Id="rId66" Type="http://schemas.openxmlformats.org/officeDocument/2006/relationships/slide" Target="slides/slide64.xml"/><Relationship Id="rId67" Type="http://schemas.openxmlformats.org/officeDocument/2006/relationships/slide" Target="slides/slide65.xml"/><Relationship Id="rId68" Type="http://schemas.openxmlformats.org/officeDocument/2006/relationships/notesMaster" Target="notesMasters/notesMaster1.xml"/><Relationship Id="rId69" Type="http://schemas.openxmlformats.org/officeDocument/2006/relationships/handoutMaster" Target="handoutMasters/handoutMaster1.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slide" Target="slides/slide5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70" Type="http://schemas.openxmlformats.org/officeDocument/2006/relationships/printerSettings" Target="printerSettings/printerSettings1.bin"/><Relationship Id="rId71" Type="http://schemas.openxmlformats.org/officeDocument/2006/relationships/presProps" Target="presProps.xml"/><Relationship Id="rId72" Type="http://schemas.openxmlformats.org/officeDocument/2006/relationships/viewProps" Target="viewProps.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73" Type="http://schemas.openxmlformats.org/officeDocument/2006/relationships/theme" Target="theme/theme1.xml"/><Relationship Id="rId74" Type="http://schemas.openxmlformats.org/officeDocument/2006/relationships/tableStyles" Target="tableStyles.xml"/><Relationship Id="rId60" Type="http://schemas.openxmlformats.org/officeDocument/2006/relationships/slide" Target="slides/slide58.xml"/><Relationship Id="rId61" Type="http://schemas.openxmlformats.org/officeDocument/2006/relationships/slide" Target="slides/slide59.xml"/><Relationship Id="rId62" Type="http://schemas.openxmlformats.org/officeDocument/2006/relationships/slide" Target="slides/slide60.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2.emf"/><Relationship Id="rId4" Type="http://schemas.openxmlformats.org/officeDocument/2006/relationships/image" Target="../media/image23.emf"/><Relationship Id="rId1" Type="http://schemas.openxmlformats.org/officeDocument/2006/relationships/image" Target="../media/image20.emf"/><Relationship Id="rId2" Type="http://schemas.openxmlformats.org/officeDocument/2006/relationships/image" Target="../media/image2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3.emf"/><Relationship Id="rId2" Type="http://schemas.openxmlformats.org/officeDocument/2006/relationships/image" Target="../media/image34.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52.emf"/><Relationship Id="rId4" Type="http://schemas.openxmlformats.org/officeDocument/2006/relationships/image" Target="../media/image53.emf"/><Relationship Id="rId5" Type="http://schemas.openxmlformats.org/officeDocument/2006/relationships/image" Target="../media/image54.emf"/><Relationship Id="rId6" Type="http://schemas.openxmlformats.org/officeDocument/2006/relationships/image" Target="../media/image55.emf"/><Relationship Id="rId1" Type="http://schemas.openxmlformats.org/officeDocument/2006/relationships/image" Target="../media/image50.emf"/><Relationship Id="rId2" Type="http://schemas.openxmlformats.org/officeDocument/2006/relationships/image" Target="../media/image5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6.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2.emf"/><Relationship Id="rId2" Type="http://schemas.openxmlformats.org/officeDocument/2006/relationships/image" Target="../media/image8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1794" name="Rectangle 2"/>
          <p:cNvSpPr>
            <a:spLocks noGrp="1" noChangeArrowheads="1"/>
          </p:cNvSpPr>
          <p:nvPr>
            <p:ph type="hdr" sz="quarter"/>
          </p:nvPr>
        </p:nvSpPr>
        <p:spPr bwMode="auto">
          <a:xfrm>
            <a:off x="0" y="0"/>
            <a:ext cx="3170238" cy="479425"/>
          </a:xfrm>
          <a:prstGeom prst="rect">
            <a:avLst/>
          </a:prstGeom>
          <a:noFill/>
          <a:ln w="9525">
            <a:noFill/>
            <a:miter lim="800000"/>
            <a:headEnd/>
            <a:tailEnd/>
          </a:ln>
        </p:spPr>
        <p:txBody>
          <a:bodyPr vert="horz" wrap="square" lIns="96651" tIns="48326" rIns="96651" bIns="48326" numCol="1" anchor="t" anchorCtr="0" compatLnSpc="1">
            <a:prstTxWarp prst="textNoShape">
              <a:avLst/>
            </a:prstTxWarp>
          </a:bodyPr>
          <a:lstStyle>
            <a:lvl1pPr defTabSz="966574">
              <a:defRPr sz="1300" b="0">
                <a:latin typeface="Arial" charset="0"/>
              </a:defRPr>
            </a:lvl1pPr>
          </a:lstStyle>
          <a:p>
            <a:pPr>
              <a:defRPr/>
            </a:pPr>
            <a:endParaRPr lang="en-US"/>
          </a:p>
        </p:txBody>
      </p:sp>
      <p:sp>
        <p:nvSpPr>
          <p:cNvPr id="161795"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p:spPr>
        <p:txBody>
          <a:bodyPr vert="horz" wrap="square" lIns="96651" tIns="48326" rIns="96651" bIns="48326" numCol="1" anchor="t" anchorCtr="0" compatLnSpc="1">
            <a:prstTxWarp prst="textNoShape">
              <a:avLst/>
            </a:prstTxWarp>
          </a:bodyPr>
          <a:lstStyle>
            <a:lvl1pPr algn="r" defTabSz="966574">
              <a:defRPr sz="1300" b="0">
                <a:latin typeface="Arial" charset="0"/>
              </a:defRPr>
            </a:lvl1pPr>
          </a:lstStyle>
          <a:p>
            <a:pPr>
              <a:defRPr/>
            </a:pPr>
            <a:endParaRPr lang="en-US"/>
          </a:p>
        </p:txBody>
      </p:sp>
      <p:sp>
        <p:nvSpPr>
          <p:cNvPr id="161796"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p:spPr>
        <p:txBody>
          <a:bodyPr vert="horz" wrap="square" lIns="96651" tIns="48326" rIns="96651" bIns="48326" numCol="1" anchor="b" anchorCtr="0" compatLnSpc="1">
            <a:prstTxWarp prst="textNoShape">
              <a:avLst/>
            </a:prstTxWarp>
          </a:bodyPr>
          <a:lstStyle>
            <a:lvl1pPr defTabSz="966574">
              <a:defRPr sz="1300" b="0">
                <a:latin typeface="Arial" charset="0"/>
              </a:defRPr>
            </a:lvl1pPr>
          </a:lstStyle>
          <a:p>
            <a:pPr>
              <a:defRPr/>
            </a:pPr>
            <a:endParaRPr lang="en-US"/>
          </a:p>
        </p:txBody>
      </p:sp>
      <p:sp>
        <p:nvSpPr>
          <p:cNvPr id="161797"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p:spPr>
        <p:txBody>
          <a:bodyPr vert="horz" wrap="square" lIns="96651" tIns="48326" rIns="96651" bIns="48326" numCol="1" anchor="b" anchorCtr="0" compatLnSpc="1">
            <a:prstTxWarp prst="textNoShape">
              <a:avLst/>
            </a:prstTxWarp>
          </a:bodyPr>
          <a:lstStyle>
            <a:lvl1pPr algn="r" defTabSz="965200">
              <a:defRPr sz="1300" b="0">
                <a:latin typeface="Arial" charset="0"/>
              </a:defRPr>
            </a:lvl1pPr>
          </a:lstStyle>
          <a:p>
            <a:pPr>
              <a:defRPr/>
            </a:pPr>
            <a:fld id="{38772B51-A67B-7043-992E-A7D53284DF4F}" type="slidenum">
              <a:rPr lang="en-US"/>
              <a:pPr>
                <a:defRPr/>
              </a:pPr>
              <a:t>‹#›</a:t>
            </a:fld>
            <a:endParaRPr lang="en-US"/>
          </a:p>
        </p:txBody>
      </p:sp>
    </p:spTree>
    <p:extLst>
      <p:ext uri="{BB962C8B-B14F-4D97-AF65-F5344CB8AC3E}">
        <p14:creationId xmlns:p14="http://schemas.microsoft.com/office/powerpoint/2010/main" val="17367536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170238" cy="479425"/>
          </a:xfrm>
          <a:prstGeom prst="rect">
            <a:avLst/>
          </a:prstGeom>
          <a:noFill/>
          <a:ln w="9525">
            <a:noFill/>
            <a:miter lim="800000"/>
            <a:headEnd/>
            <a:tailEnd/>
          </a:ln>
        </p:spPr>
        <p:txBody>
          <a:bodyPr vert="horz" wrap="square" lIns="96651" tIns="48326" rIns="96651" bIns="48326" numCol="1" anchor="t" anchorCtr="0" compatLnSpc="1">
            <a:prstTxWarp prst="textNoShape">
              <a:avLst/>
            </a:prstTxWarp>
          </a:bodyPr>
          <a:lstStyle>
            <a:lvl1pPr defTabSz="966574">
              <a:defRPr sz="1300" b="0">
                <a:latin typeface="Arial" charset="0"/>
              </a:defRPr>
            </a:lvl1pPr>
          </a:lstStyle>
          <a:p>
            <a:pPr>
              <a:defRPr/>
            </a:pPr>
            <a:endParaRPr lang="en-US"/>
          </a:p>
        </p:txBody>
      </p:sp>
      <p:sp>
        <p:nvSpPr>
          <p:cNvPr id="3075" name="Rectangle 3"/>
          <p:cNvSpPr>
            <a:spLocks noGrp="1" noChangeArrowheads="1"/>
          </p:cNvSpPr>
          <p:nvPr>
            <p:ph type="dt" idx="1"/>
          </p:nvPr>
        </p:nvSpPr>
        <p:spPr bwMode="auto">
          <a:xfrm>
            <a:off x="4143375" y="0"/>
            <a:ext cx="3170238" cy="479425"/>
          </a:xfrm>
          <a:prstGeom prst="rect">
            <a:avLst/>
          </a:prstGeom>
          <a:noFill/>
          <a:ln w="9525">
            <a:noFill/>
            <a:miter lim="800000"/>
            <a:headEnd/>
            <a:tailEnd/>
          </a:ln>
        </p:spPr>
        <p:txBody>
          <a:bodyPr vert="horz" wrap="square" lIns="96651" tIns="48326" rIns="96651" bIns="48326" numCol="1" anchor="t" anchorCtr="0" compatLnSpc="1">
            <a:prstTxWarp prst="textNoShape">
              <a:avLst/>
            </a:prstTxWarp>
          </a:bodyPr>
          <a:lstStyle>
            <a:lvl1pPr algn="r" defTabSz="966574">
              <a:defRPr sz="1300" b="0">
                <a:latin typeface="Arial" charset="0"/>
              </a:defRPr>
            </a:lvl1pPr>
          </a:lstStyle>
          <a:p>
            <a:pPr>
              <a:defRPr/>
            </a:pPr>
            <a:endParaRPr lang="en-US"/>
          </a:p>
        </p:txBody>
      </p:sp>
      <p:sp>
        <p:nvSpPr>
          <p:cNvPr id="28676" name="Rectangle 4"/>
          <p:cNvSpPr>
            <a:spLocks noGrp="1" noRot="1" noChangeAspect="1" noChangeArrowheads="1" noTextEdit="1"/>
          </p:cNvSpPr>
          <p:nvPr>
            <p:ph type="sldImg" idx="2"/>
          </p:nvPr>
        </p:nvSpPr>
        <p:spPr bwMode="auto">
          <a:xfrm>
            <a:off x="1257300" y="720725"/>
            <a:ext cx="4802188" cy="360045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p:spPr>
        <p:txBody>
          <a:bodyPr vert="horz" wrap="square" lIns="96651" tIns="48326" rIns="96651" bIns="4832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p:spPr>
        <p:txBody>
          <a:bodyPr vert="horz" wrap="square" lIns="96651" tIns="48326" rIns="96651" bIns="48326" numCol="1" anchor="b" anchorCtr="0" compatLnSpc="1">
            <a:prstTxWarp prst="textNoShape">
              <a:avLst/>
            </a:prstTxWarp>
          </a:bodyPr>
          <a:lstStyle>
            <a:lvl1pPr defTabSz="966574">
              <a:defRPr sz="1300" b="0">
                <a:latin typeface="Arial" charset="0"/>
              </a:defRPr>
            </a:lvl1pPr>
          </a:lstStyle>
          <a:p>
            <a:pPr>
              <a:defRPr/>
            </a:pPr>
            <a:endParaRPr lang="en-US"/>
          </a:p>
        </p:txBody>
      </p:sp>
      <p:sp>
        <p:nvSpPr>
          <p:cNvPr id="3079"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p:spPr>
        <p:txBody>
          <a:bodyPr vert="horz" wrap="square" lIns="96651" tIns="48326" rIns="96651" bIns="48326" numCol="1" anchor="b" anchorCtr="0" compatLnSpc="1">
            <a:prstTxWarp prst="textNoShape">
              <a:avLst/>
            </a:prstTxWarp>
          </a:bodyPr>
          <a:lstStyle>
            <a:lvl1pPr algn="r" defTabSz="965200">
              <a:defRPr sz="1300" b="0">
                <a:latin typeface="Arial" charset="0"/>
              </a:defRPr>
            </a:lvl1pPr>
          </a:lstStyle>
          <a:p>
            <a:pPr>
              <a:defRPr/>
            </a:pPr>
            <a:fld id="{5FEBB7C5-ECD6-F644-8A9A-19B25707E768}" type="slidenum">
              <a:rPr lang="en-US"/>
              <a:pPr>
                <a:defRPr/>
              </a:pPr>
              <a:t>‹#›</a:t>
            </a:fld>
            <a:endParaRPr lang="en-US"/>
          </a:p>
        </p:txBody>
      </p:sp>
    </p:spTree>
    <p:extLst>
      <p:ext uri="{BB962C8B-B14F-4D97-AF65-F5344CB8AC3E}">
        <p14:creationId xmlns:p14="http://schemas.microsoft.com/office/powerpoint/2010/main" val="167335729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4BDC4E84-65E5-9C4B-9372-99B043467B32}" type="slidenum">
              <a:rPr lang="zh-CN" altLang="en-US">
                <a:cs typeface="宋体" charset="-122"/>
              </a:rPr>
              <a:pPr/>
              <a:t>1</a:t>
            </a:fld>
            <a:endParaRPr lang="en-US" altLang="zh-CN">
              <a:cs typeface="宋体" charset="-122"/>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defRPr sz="2400" b="1">
                <a:solidFill>
                  <a:schemeClr val="tx1"/>
                </a:solidFill>
                <a:latin typeface="Comic Sans MS" charset="0"/>
                <a:ea typeface="ＭＳ Ｐゴシック" charset="0"/>
                <a:cs typeface="ＭＳ Ｐゴシック" charset="0"/>
              </a:defRPr>
            </a:lvl1pPr>
            <a:lvl2pPr marL="742950" indent="-285750" defTabSz="965200" eaLnBrk="0" hangingPunct="0">
              <a:defRPr sz="2400" b="1">
                <a:solidFill>
                  <a:schemeClr val="tx1"/>
                </a:solidFill>
                <a:latin typeface="Comic Sans MS" charset="0"/>
                <a:ea typeface="ＭＳ Ｐゴシック" charset="0"/>
              </a:defRPr>
            </a:lvl2pPr>
            <a:lvl3pPr marL="1143000" indent="-228600" defTabSz="965200" eaLnBrk="0" hangingPunct="0">
              <a:defRPr sz="2400" b="1">
                <a:solidFill>
                  <a:schemeClr val="tx1"/>
                </a:solidFill>
                <a:latin typeface="Comic Sans MS" charset="0"/>
                <a:ea typeface="ＭＳ Ｐゴシック" charset="0"/>
              </a:defRPr>
            </a:lvl3pPr>
            <a:lvl4pPr marL="1600200" indent="-228600" defTabSz="965200" eaLnBrk="0" hangingPunct="0">
              <a:defRPr sz="2400" b="1">
                <a:solidFill>
                  <a:schemeClr val="tx1"/>
                </a:solidFill>
                <a:latin typeface="Comic Sans MS" charset="0"/>
                <a:ea typeface="ＭＳ Ｐゴシック" charset="0"/>
              </a:defRPr>
            </a:lvl4pPr>
            <a:lvl5pPr marL="2057400" indent="-228600" defTabSz="965200" eaLnBrk="0" hangingPunct="0">
              <a:defRPr sz="2400" b="1">
                <a:solidFill>
                  <a:schemeClr val="tx1"/>
                </a:solidFill>
                <a:latin typeface="Comic Sans MS" charset="0"/>
                <a:ea typeface="ＭＳ Ｐゴシック" charset="0"/>
              </a:defRPr>
            </a:lvl5pPr>
            <a:lvl6pPr marL="2514600" indent="-228600" defTabSz="9652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defTabSz="9652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defTabSz="9652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defTabSz="965200" eaLnBrk="0" fontAlgn="base" hangingPunct="0">
              <a:spcBef>
                <a:spcPct val="0"/>
              </a:spcBef>
              <a:spcAft>
                <a:spcPct val="0"/>
              </a:spcAft>
              <a:defRPr sz="2400" b="1">
                <a:solidFill>
                  <a:schemeClr val="tx1"/>
                </a:solidFill>
                <a:latin typeface="Comic Sans MS" charset="0"/>
                <a:ea typeface="ＭＳ Ｐゴシック" charset="0"/>
              </a:defRPr>
            </a:lvl9pPr>
          </a:lstStyle>
          <a:p>
            <a:pPr eaLnBrk="1" hangingPunct="1"/>
            <a:fld id="{AC9D32EE-9549-8C42-BE11-AFD14DDCB48F}" type="slidenum">
              <a:rPr lang="zh-CN" altLang="en-US" sz="1300" b="0">
                <a:latin typeface="Arial" charset="0"/>
                <a:ea typeface="宋体" charset="0"/>
                <a:cs typeface="宋体" charset="0"/>
              </a:rPr>
              <a:pPr eaLnBrk="1" hangingPunct="1"/>
              <a:t>55</a:t>
            </a:fld>
            <a:endParaRPr lang="en-US" altLang="zh-CN" sz="1300" b="0">
              <a:latin typeface="Arial" charset="0"/>
              <a:ea typeface="宋体" charset="0"/>
              <a:cs typeface="宋体" charset="0"/>
            </a:endParaRPr>
          </a:p>
        </p:txBody>
      </p:sp>
      <p:sp>
        <p:nvSpPr>
          <p:cNvPr id="29698" name="Rectangle 2"/>
          <p:cNvSpPr>
            <a:spLocks noChangeArrowheads="1" noTextEdit="1"/>
          </p:cNvSpPr>
          <p:nvPr>
            <p:ph type="sldImg"/>
          </p:nvPr>
        </p:nvSpPr>
        <p:spPr>
          <a:ln/>
        </p:spPr>
      </p:sp>
      <p:sp>
        <p:nvSpPr>
          <p:cNvPr id="296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zh-CN" altLang="en-US">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4BDC4E84-65E5-9C4B-9372-99B043467B32}" type="slidenum">
              <a:rPr lang="zh-CN" altLang="en-US">
                <a:cs typeface="宋体" charset="-122"/>
              </a:rPr>
              <a:pPr/>
              <a:t>5</a:t>
            </a:fld>
            <a:endParaRPr lang="en-US" altLang="zh-CN">
              <a:cs typeface="宋体" charset="-122"/>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4BDC4E84-65E5-9C4B-9372-99B043467B32}" type="slidenum">
              <a:rPr lang="zh-CN" altLang="en-US">
                <a:cs typeface="宋体" charset="-122"/>
              </a:rPr>
              <a:pPr/>
              <a:t>20</a:t>
            </a:fld>
            <a:endParaRPr lang="en-US" altLang="zh-CN">
              <a:cs typeface="宋体" charset="-122"/>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44D5E4BE-F12B-5543-98F2-D2C29552BE16}" type="slidenum">
              <a:rPr lang="en-US">
                <a:latin typeface="Times" charset="0"/>
              </a:rPr>
              <a:pPr/>
              <a:t>29</a:t>
            </a:fld>
            <a:endParaRPr lang="en-US">
              <a:latin typeface="Times"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en-US">
              <a:latin typeface="Times" charset="0"/>
              <a:ea typeface="ＭＳ Ｐゴシック" charset="-128"/>
              <a:cs typeface="ＭＳ Ｐゴシック"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6B8B4B2F-6BEA-0948-9160-25644D04C7F6}" type="slidenum">
              <a:rPr lang="en-US"/>
              <a:pPr/>
              <a:t>35</a:t>
            </a:fld>
            <a:endParaRPr 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402D15EC-EF6D-8E47-A3C9-79EEE370E69C}" type="slidenum">
              <a:rPr lang="zh-CN" altLang="en-US">
                <a:cs typeface="宋体" charset="-122"/>
              </a:rPr>
              <a:pPr/>
              <a:t>36</a:t>
            </a:fld>
            <a:endParaRPr lang="en-US" altLang="zh-CN">
              <a:cs typeface="宋体" charset="-122"/>
            </a:endParaRPr>
          </a:p>
        </p:txBody>
      </p:sp>
      <p:sp>
        <p:nvSpPr>
          <p:cNvPr id="36867" name="Rectangle 2"/>
          <p:cNvSpPr>
            <a:spLocks noGrp="1" noRot="1" noChangeAspect="1" noChangeArrowheads="1" noTextEdit="1"/>
          </p:cNvSpPr>
          <p:nvPr>
            <p:ph type="sldImg"/>
          </p:nvPr>
        </p:nvSpPr>
        <p:spPr>
          <a:solidFill>
            <a:srgbClr val="FFFFFF"/>
          </a:solidFill>
          <a:ln/>
        </p:spPr>
      </p:sp>
      <p:sp>
        <p:nvSpPr>
          <p:cNvPr id="36868" name="Rectangle 3"/>
          <p:cNvSpPr>
            <a:spLocks noGrp="1" noChangeArrowheads="1"/>
          </p:cNvSpPr>
          <p:nvPr>
            <p:ph type="body" idx="1"/>
          </p:nvPr>
        </p:nvSpPr>
        <p:spPr>
          <a:xfrm>
            <a:off x="974725" y="4559300"/>
            <a:ext cx="5365750" cy="4321175"/>
          </a:xfrm>
          <a:solidFill>
            <a:srgbClr val="FFFFFF"/>
          </a:solidFill>
          <a:ln>
            <a:solidFill>
              <a:srgbClr val="000000"/>
            </a:solidFill>
          </a:ln>
        </p:spPr>
        <p:txBody>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defRPr sz="2400" b="1">
                <a:solidFill>
                  <a:schemeClr val="tx1"/>
                </a:solidFill>
                <a:latin typeface="Comic Sans MS" charset="0"/>
                <a:ea typeface="ＭＳ Ｐゴシック" charset="0"/>
                <a:cs typeface="ＭＳ Ｐゴシック" charset="0"/>
              </a:defRPr>
            </a:lvl1pPr>
            <a:lvl2pPr marL="742950" indent="-285750" defTabSz="965200" eaLnBrk="0" hangingPunct="0">
              <a:defRPr sz="2400" b="1">
                <a:solidFill>
                  <a:schemeClr val="tx1"/>
                </a:solidFill>
                <a:latin typeface="Comic Sans MS" charset="0"/>
                <a:ea typeface="ＭＳ Ｐゴシック" charset="0"/>
              </a:defRPr>
            </a:lvl2pPr>
            <a:lvl3pPr marL="1143000" indent="-228600" defTabSz="965200" eaLnBrk="0" hangingPunct="0">
              <a:defRPr sz="2400" b="1">
                <a:solidFill>
                  <a:schemeClr val="tx1"/>
                </a:solidFill>
                <a:latin typeface="Comic Sans MS" charset="0"/>
                <a:ea typeface="ＭＳ Ｐゴシック" charset="0"/>
              </a:defRPr>
            </a:lvl3pPr>
            <a:lvl4pPr marL="1600200" indent="-228600" defTabSz="965200" eaLnBrk="0" hangingPunct="0">
              <a:defRPr sz="2400" b="1">
                <a:solidFill>
                  <a:schemeClr val="tx1"/>
                </a:solidFill>
                <a:latin typeface="Comic Sans MS" charset="0"/>
                <a:ea typeface="ＭＳ Ｐゴシック" charset="0"/>
              </a:defRPr>
            </a:lvl4pPr>
            <a:lvl5pPr marL="2057400" indent="-228600" defTabSz="965200" eaLnBrk="0" hangingPunct="0">
              <a:defRPr sz="2400" b="1">
                <a:solidFill>
                  <a:schemeClr val="tx1"/>
                </a:solidFill>
                <a:latin typeface="Comic Sans MS" charset="0"/>
                <a:ea typeface="ＭＳ Ｐゴシック" charset="0"/>
              </a:defRPr>
            </a:lvl5pPr>
            <a:lvl6pPr marL="2514600" indent="-228600" defTabSz="9652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defTabSz="9652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defTabSz="9652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defTabSz="965200" eaLnBrk="0" fontAlgn="base" hangingPunct="0">
              <a:spcBef>
                <a:spcPct val="0"/>
              </a:spcBef>
              <a:spcAft>
                <a:spcPct val="0"/>
              </a:spcAft>
              <a:defRPr sz="2400" b="1">
                <a:solidFill>
                  <a:schemeClr val="tx1"/>
                </a:solidFill>
                <a:latin typeface="Comic Sans MS" charset="0"/>
                <a:ea typeface="ＭＳ Ｐゴシック" charset="0"/>
              </a:defRPr>
            </a:lvl9pPr>
          </a:lstStyle>
          <a:p>
            <a:pPr eaLnBrk="1" hangingPunct="1"/>
            <a:fld id="{94CD53A8-AAC9-0741-A8BC-9E8372EC327A}" type="slidenum">
              <a:rPr lang="zh-CN" altLang="en-US" sz="1300" b="0">
                <a:latin typeface="Arial" charset="0"/>
                <a:ea typeface="宋体" charset="0"/>
                <a:cs typeface="宋体" charset="0"/>
              </a:rPr>
              <a:pPr eaLnBrk="1" hangingPunct="1"/>
              <a:t>39</a:t>
            </a:fld>
            <a:endParaRPr lang="en-US" altLang="zh-CN" sz="1300" b="0">
              <a:latin typeface="Arial" charset="0"/>
              <a:ea typeface="宋体" charset="0"/>
              <a:cs typeface="宋体" charset="0"/>
            </a:endParaRPr>
          </a:p>
        </p:txBody>
      </p:sp>
      <p:sp>
        <p:nvSpPr>
          <p:cNvPr id="29698" name="Rectangle 2"/>
          <p:cNvSpPr>
            <a:spLocks noChangeArrowheads="1" noTextEdit="1"/>
          </p:cNvSpPr>
          <p:nvPr>
            <p:ph type="sldImg"/>
          </p:nvPr>
        </p:nvSpPr>
        <p:spPr>
          <a:ln/>
        </p:spPr>
      </p:sp>
      <p:sp>
        <p:nvSpPr>
          <p:cNvPr id="296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zh-CN" altLang="en-US">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defRPr sz="2400" b="1">
                <a:solidFill>
                  <a:schemeClr val="tx1"/>
                </a:solidFill>
                <a:latin typeface="Comic Sans MS" charset="0"/>
                <a:ea typeface="ＭＳ Ｐゴシック" charset="0"/>
                <a:cs typeface="ＭＳ Ｐゴシック" charset="0"/>
              </a:defRPr>
            </a:lvl1pPr>
            <a:lvl2pPr marL="742950" indent="-285750" defTabSz="965200" eaLnBrk="0" hangingPunct="0">
              <a:defRPr sz="2400" b="1">
                <a:solidFill>
                  <a:schemeClr val="tx1"/>
                </a:solidFill>
                <a:latin typeface="Comic Sans MS" charset="0"/>
                <a:ea typeface="ＭＳ Ｐゴシック" charset="0"/>
              </a:defRPr>
            </a:lvl2pPr>
            <a:lvl3pPr marL="1143000" indent="-228600" defTabSz="965200" eaLnBrk="0" hangingPunct="0">
              <a:defRPr sz="2400" b="1">
                <a:solidFill>
                  <a:schemeClr val="tx1"/>
                </a:solidFill>
                <a:latin typeface="Comic Sans MS" charset="0"/>
                <a:ea typeface="ＭＳ Ｐゴシック" charset="0"/>
              </a:defRPr>
            </a:lvl3pPr>
            <a:lvl4pPr marL="1600200" indent="-228600" defTabSz="965200" eaLnBrk="0" hangingPunct="0">
              <a:defRPr sz="2400" b="1">
                <a:solidFill>
                  <a:schemeClr val="tx1"/>
                </a:solidFill>
                <a:latin typeface="Comic Sans MS" charset="0"/>
                <a:ea typeface="ＭＳ Ｐゴシック" charset="0"/>
              </a:defRPr>
            </a:lvl4pPr>
            <a:lvl5pPr marL="2057400" indent="-228600" defTabSz="965200" eaLnBrk="0" hangingPunct="0">
              <a:defRPr sz="2400" b="1">
                <a:solidFill>
                  <a:schemeClr val="tx1"/>
                </a:solidFill>
                <a:latin typeface="Comic Sans MS" charset="0"/>
                <a:ea typeface="ＭＳ Ｐゴシック" charset="0"/>
              </a:defRPr>
            </a:lvl5pPr>
            <a:lvl6pPr marL="2514600" indent="-228600" defTabSz="9652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defTabSz="9652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defTabSz="9652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defTabSz="965200" eaLnBrk="0" fontAlgn="base" hangingPunct="0">
              <a:spcBef>
                <a:spcPct val="0"/>
              </a:spcBef>
              <a:spcAft>
                <a:spcPct val="0"/>
              </a:spcAft>
              <a:defRPr sz="2400" b="1">
                <a:solidFill>
                  <a:schemeClr val="tx1"/>
                </a:solidFill>
                <a:latin typeface="Comic Sans MS" charset="0"/>
                <a:ea typeface="ＭＳ Ｐゴシック" charset="0"/>
              </a:defRPr>
            </a:lvl9pPr>
          </a:lstStyle>
          <a:p>
            <a:pPr eaLnBrk="1" hangingPunct="1"/>
            <a:fld id="{05D00AF8-0694-6848-9791-AF4B0512F0B0}" type="slidenum">
              <a:rPr lang="zh-CN" altLang="en-US" sz="1300" b="0">
                <a:latin typeface="Arial" charset="0"/>
                <a:ea typeface="宋体" charset="0"/>
                <a:cs typeface="宋体" charset="0"/>
              </a:rPr>
              <a:pPr eaLnBrk="1" hangingPunct="1"/>
              <a:t>45</a:t>
            </a:fld>
            <a:endParaRPr lang="en-US" altLang="zh-CN" sz="1300" b="0">
              <a:latin typeface="Arial" charset="0"/>
              <a:ea typeface="宋体" charset="0"/>
              <a:cs typeface="宋体" charset="0"/>
            </a:endParaRPr>
          </a:p>
        </p:txBody>
      </p:sp>
      <p:sp>
        <p:nvSpPr>
          <p:cNvPr id="36866" name="Rectangle 2"/>
          <p:cNvSpPr>
            <a:spLocks noRot="1" noChangeArrowheads="1" noTextEdit="1"/>
          </p:cNvSpPr>
          <p:nvPr>
            <p:ph type="sldImg"/>
          </p:nvPr>
        </p:nvSpPr>
        <p:spPr>
          <a:ln/>
        </p:spPr>
      </p:sp>
      <p:sp>
        <p:nvSpPr>
          <p:cNvPr id="368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zh-CN" altLang="en-US">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defRPr sz="2400" b="1">
                <a:solidFill>
                  <a:schemeClr val="tx1"/>
                </a:solidFill>
                <a:latin typeface="Comic Sans MS" charset="0"/>
                <a:ea typeface="ＭＳ Ｐゴシック" charset="0"/>
                <a:cs typeface="ＭＳ Ｐゴシック" charset="0"/>
              </a:defRPr>
            </a:lvl1pPr>
            <a:lvl2pPr marL="742950" indent="-285750" defTabSz="965200" eaLnBrk="0" hangingPunct="0">
              <a:defRPr sz="2400" b="1">
                <a:solidFill>
                  <a:schemeClr val="tx1"/>
                </a:solidFill>
                <a:latin typeface="Comic Sans MS" charset="0"/>
                <a:ea typeface="ＭＳ Ｐゴシック" charset="0"/>
              </a:defRPr>
            </a:lvl2pPr>
            <a:lvl3pPr marL="1143000" indent="-228600" defTabSz="965200" eaLnBrk="0" hangingPunct="0">
              <a:defRPr sz="2400" b="1">
                <a:solidFill>
                  <a:schemeClr val="tx1"/>
                </a:solidFill>
                <a:latin typeface="Comic Sans MS" charset="0"/>
                <a:ea typeface="ＭＳ Ｐゴシック" charset="0"/>
              </a:defRPr>
            </a:lvl3pPr>
            <a:lvl4pPr marL="1600200" indent="-228600" defTabSz="965200" eaLnBrk="0" hangingPunct="0">
              <a:defRPr sz="2400" b="1">
                <a:solidFill>
                  <a:schemeClr val="tx1"/>
                </a:solidFill>
                <a:latin typeface="Comic Sans MS" charset="0"/>
                <a:ea typeface="ＭＳ Ｐゴシック" charset="0"/>
              </a:defRPr>
            </a:lvl4pPr>
            <a:lvl5pPr marL="2057400" indent="-228600" defTabSz="965200" eaLnBrk="0" hangingPunct="0">
              <a:defRPr sz="2400" b="1">
                <a:solidFill>
                  <a:schemeClr val="tx1"/>
                </a:solidFill>
                <a:latin typeface="Comic Sans MS" charset="0"/>
                <a:ea typeface="ＭＳ Ｐゴシック" charset="0"/>
              </a:defRPr>
            </a:lvl5pPr>
            <a:lvl6pPr marL="2514600" indent="-228600" defTabSz="9652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defTabSz="9652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defTabSz="9652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defTabSz="965200" eaLnBrk="0" fontAlgn="base" hangingPunct="0">
              <a:spcBef>
                <a:spcPct val="0"/>
              </a:spcBef>
              <a:spcAft>
                <a:spcPct val="0"/>
              </a:spcAft>
              <a:defRPr sz="2400" b="1">
                <a:solidFill>
                  <a:schemeClr val="tx1"/>
                </a:solidFill>
                <a:latin typeface="Comic Sans MS" charset="0"/>
                <a:ea typeface="ＭＳ Ｐゴシック" charset="0"/>
              </a:defRPr>
            </a:lvl9pPr>
          </a:lstStyle>
          <a:p>
            <a:pPr eaLnBrk="1" hangingPunct="1"/>
            <a:fld id="{E1B0CFB6-66A3-DD47-9796-79DBDF43EE87}" type="slidenum">
              <a:rPr lang="zh-CN" altLang="en-US" sz="1300" b="0">
                <a:latin typeface="Arial" charset="0"/>
                <a:ea typeface="宋体" charset="0"/>
                <a:cs typeface="宋体" charset="0"/>
              </a:rPr>
              <a:pPr eaLnBrk="1" hangingPunct="1"/>
              <a:t>46</a:t>
            </a:fld>
            <a:endParaRPr lang="en-US" altLang="zh-CN" sz="1300" b="0">
              <a:latin typeface="Arial" charset="0"/>
              <a:ea typeface="宋体" charset="0"/>
              <a:cs typeface="宋体" charset="0"/>
            </a:endParaRPr>
          </a:p>
        </p:txBody>
      </p:sp>
      <p:sp>
        <p:nvSpPr>
          <p:cNvPr id="38914" name="Rectangle 2"/>
          <p:cNvSpPr>
            <a:spLocks noRo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zh-CN" altLang="en-US">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9"/>
          <p:cNvSpPr>
            <a:spLocks noChangeArrowheads="1"/>
          </p:cNvSpPr>
          <p:nvPr userDrawn="1"/>
        </p:nvSpPr>
        <p:spPr bwMode="auto">
          <a:xfrm rot="10800000">
            <a:off x="3175" y="0"/>
            <a:ext cx="914400" cy="6858000"/>
          </a:xfrm>
          <a:prstGeom prst="rect">
            <a:avLst/>
          </a:prstGeom>
          <a:solidFill>
            <a:srgbClr val="0033CC"/>
          </a:solidFill>
          <a:ln w="9525">
            <a:noFill/>
            <a:miter lim="800000"/>
            <a:headEnd/>
            <a:tailEnd/>
          </a:ln>
          <a:effectLst/>
        </p:spPr>
        <p:txBody>
          <a:bodyPr vert="eaVert" wrap="none" anchor="ctr">
            <a:prstTxWarp prst="textNoShape">
              <a:avLst/>
            </a:prstTxWarp>
          </a:bodyPr>
          <a:lstStyle/>
          <a:p>
            <a:pPr algn="ctr">
              <a:spcBef>
                <a:spcPct val="50000"/>
              </a:spcBef>
              <a:defRPr/>
            </a:pPr>
            <a:r>
              <a:rPr lang="en-US" sz="3200" b="0">
                <a:solidFill>
                  <a:schemeClr val="bg1"/>
                </a:solidFill>
                <a:latin typeface="Times New Roman" charset="0"/>
              </a:rPr>
              <a:t>National Science Foundation</a:t>
            </a:r>
            <a:br>
              <a:rPr lang="en-US" sz="3200" b="0">
                <a:solidFill>
                  <a:schemeClr val="bg1"/>
                </a:solidFill>
                <a:latin typeface="Times New Roman" charset="0"/>
              </a:rPr>
            </a:br>
            <a:r>
              <a:rPr lang="en-US" sz="2000" b="0">
                <a:solidFill>
                  <a:schemeClr val="bg1"/>
                </a:solidFill>
                <a:latin typeface="Times New Roman" charset="0"/>
              </a:rPr>
              <a:t>WHERE DISCOVERIES BEGIN</a:t>
            </a:r>
            <a:endParaRPr lang="en-US" sz="2000">
              <a:latin typeface="Times New Roman" charset="0"/>
            </a:endParaRPr>
          </a:p>
        </p:txBody>
      </p:sp>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t>Innovation through Partnerships</a:t>
            </a:r>
          </a:p>
        </p:txBody>
      </p:sp>
      <p:sp>
        <p:nvSpPr>
          <p:cNvPr id="7" name="Slide Number Placeholder 5"/>
          <p:cNvSpPr>
            <a:spLocks noGrp="1"/>
          </p:cNvSpPr>
          <p:nvPr>
            <p:ph type="sldNum" sz="quarter" idx="12"/>
          </p:nvPr>
        </p:nvSpPr>
        <p:spPr/>
        <p:txBody>
          <a:bodyPr/>
          <a:lstStyle>
            <a:lvl1pPr>
              <a:defRPr/>
            </a:lvl1pPr>
          </a:lstStyle>
          <a:p>
            <a:pPr>
              <a:defRPr/>
            </a:pPr>
            <a:fld id="{A1C04D0C-635E-FB4F-A76A-72BBE32F2DDB}" type="slidenum">
              <a:rPr lang="en-US"/>
              <a:pPr>
                <a:defRPr/>
              </a:pPr>
              <a:t>‹#›</a:t>
            </a:fld>
            <a:endParaRPr lang="en-US"/>
          </a:p>
        </p:txBody>
      </p:sp>
    </p:spTree>
  </p:cSld>
  <p:clrMapOvr>
    <a:masterClrMapping/>
  </p:clrMapOvr>
  <p:transition xmlns:p14="http://schemas.microsoft.com/office/powerpoint/2010/main">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Innovation through Partnerships</a:t>
            </a:r>
          </a:p>
        </p:txBody>
      </p:sp>
      <p:sp>
        <p:nvSpPr>
          <p:cNvPr id="6" name="Slide Number Placeholder 5"/>
          <p:cNvSpPr>
            <a:spLocks noGrp="1"/>
          </p:cNvSpPr>
          <p:nvPr>
            <p:ph type="sldNum" sz="quarter" idx="12"/>
          </p:nvPr>
        </p:nvSpPr>
        <p:spPr/>
        <p:txBody>
          <a:bodyPr/>
          <a:lstStyle>
            <a:lvl1pPr>
              <a:defRPr/>
            </a:lvl1pPr>
          </a:lstStyle>
          <a:p>
            <a:pPr>
              <a:defRPr/>
            </a:pPr>
            <a:fld id="{E449B006-29A8-5148-90BD-A3CDC27917DA}" type="slidenum">
              <a:rPr lang="en-US"/>
              <a:pPr>
                <a:defRPr/>
              </a:pPr>
              <a:t>‹#›</a:t>
            </a:fld>
            <a:endParaRPr lang="en-US"/>
          </a:p>
        </p:txBody>
      </p:sp>
    </p:spTree>
  </p:cSld>
  <p:clrMapOvr>
    <a:masterClrMapping/>
  </p:clrMapOvr>
  <p:transition xmlns:p14="http://schemas.microsoft.com/office/powerpoint/2010/main">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Innovation through Partnerships</a:t>
            </a:r>
          </a:p>
        </p:txBody>
      </p:sp>
      <p:sp>
        <p:nvSpPr>
          <p:cNvPr id="6" name="Slide Number Placeholder 5"/>
          <p:cNvSpPr>
            <a:spLocks noGrp="1"/>
          </p:cNvSpPr>
          <p:nvPr>
            <p:ph type="sldNum" sz="quarter" idx="12"/>
          </p:nvPr>
        </p:nvSpPr>
        <p:spPr/>
        <p:txBody>
          <a:bodyPr/>
          <a:lstStyle>
            <a:lvl1pPr>
              <a:defRPr/>
            </a:lvl1pPr>
          </a:lstStyle>
          <a:p>
            <a:pPr>
              <a:defRPr/>
            </a:pPr>
            <a:fld id="{CD30DD32-95E9-364F-9EC8-3433301E2BAD}" type="slidenum">
              <a:rPr lang="en-US"/>
              <a:pPr>
                <a:defRPr/>
              </a:pPr>
              <a:t>‹#›</a:t>
            </a:fld>
            <a:endParaRPr lang="en-US"/>
          </a:p>
        </p:txBody>
      </p:sp>
    </p:spTree>
  </p:cSld>
  <p:clrMapOvr>
    <a:masterClrMapping/>
  </p:clrMapOvr>
  <p:transition xmlns:p14="http://schemas.microsoft.com/office/powerpoint/2010/main">
    <p:wipe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229600" cy="639762"/>
          </a:xfrm>
          <a:prstGeom prst="rect">
            <a:avLst/>
          </a:prstGeo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8197933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39725" y="200025"/>
            <a:ext cx="8339138" cy="7778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5351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535113"/>
            <a:ext cx="3810000" cy="4114800"/>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27508765-3EC1-454B-9781-9BBBFEB08D2B}" type="slidenum">
              <a:rPr lang="en-US"/>
              <a:pPr/>
              <a:t>‹#›</a:t>
            </a:fld>
            <a:endParaRPr lang="en-US"/>
          </a:p>
        </p:txBody>
      </p:sp>
    </p:spTree>
    <p:extLst>
      <p:ext uri="{BB962C8B-B14F-4D97-AF65-F5344CB8AC3E}">
        <p14:creationId xmlns:p14="http://schemas.microsoft.com/office/powerpoint/2010/main" val="3889630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smtClean="0"/>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085E6421-CCFD-1B48-B336-FFE0F23A9774}" type="slidenum">
              <a:rPr lang="zh-CN" altLang="en-US"/>
              <a:pPr>
                <a:defRPr/>
              </a:pPr>
              <a:t>‹#›</a:t>
            </a:fld>
            <a:endParaRPr lang="en-US" altLang="zh-CN"/>
          </a:p>
        </p:txBody>
      </p:sp>
    </p:spTree>
    <p:extLst>
      <p:ext uri="{BB962C8B-B14F-4D97-AF65-F5344CB8AC3E}">
        <p14:creationId xmlns:p14="http://schemas.microsoft.com/office/powerpoint/2010/main" val="33618643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13"/>
          <p:cNvSpPr>
            <a:spLocks noGrp="1"/>
          </p:cNvSpPr>
          <p:nvPr>
            <p:ph type="dt" sz="half" idx="10"/>
          </p:nvPr>
        </p:nvSpPr>
        <p:spPr/>
        <p:txBody>
          <a:bodyPr/>
          <a:lstStyle>
            <a:lvl1pPr>
              <a:defRPr b="1"/>
            </a:lvl1pPr>
          </a:lstStyle>
          <a:p>
            <a:pPr>
              <a:defRPr/>
            </a:pPr>
            <a:endParaRPr lang="en-US"/>
          </a:p>
        </p:txBody>
      </p:sp>
      <p:sp>
        <p:nvSpPr>
          <p:cNvPr id="5" name="Footer Placeholder 2"/>
          <p:cNvSpPr>
            <a:spLocks noGrp="1"/>
          </p:cNvSpPr>
          <p:nvPr>
            <p:ph type="ftr" sz="quarter" idx="11"/>
          </p:nvPr>
        </p:nvSpPr>
        <p:spPr/>
        <p:txBody>
          <a:bodyPr/>
          <a:lstStyle>
            <a:lvl1pPr>
              <a:defRPr b="1"/>
            </a:lvl1pPr>
          </a:lstStyle>
          <a:p>
            <a:pPr>
              <a:defRPr/>
            </a:pPr>
            <a:r>
              <a:rPr lang="en-US"/>
              <a:t>Directorate for Engineering</a:t>
            </a:r>
          </a:p>
        </p:txBody>
      </p:sp>
      <p:sp>
        <p:nvSpPr>
          <p:cNvPr id="6" name="Slide Number Placeholder 22"/>
          <p:cNvSpPr>
            <a:spLocks noGrp="1"/>
          </p:cNvSpPr>
          <p:nvPr>
            <p:ph type="sldNum" sz="quarter" idx="12"/>
          </p:nvPr>
        </p:nvSpPr>
        <p:spPr/>
        <p:txBody>
          <a:bodyPr/>
          <a:lstStyle>
            <a:lvl1pPr>
              <a:defRPr b="1"/>
            </a:lvl1pPr>
          </a:lstStyle>
          <a:p>
            <a:pPr>
              <a:defRPr/>
            </a:pPr>
            <a:fld id="{F8EE7A0D-B417-0746-8409-4A129049BBD6}" type="slidenum">
              <a:rPr lang="en-US"/>
              <a:pPr>
                <a:defRPr/>
              </a:pPr>
              <a:t>‹#›</a:t>
            </a:fld>
            <a:endParaRPr lang="en-US"/>
          </a:p>
        </p:txBody>
      </p:sp>
    </p:spTree>
  </p:cSld>
  <p:clrMapOvr>
    <a:masterClrMapping/>
  </p:clrMapOvr>
  <p:transition xmlns:p14="http://schemas.microsoft.com/office/powerpoint/2010/mai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b="1"/>
            </a:lvl1pPr>
          </a:lstStyle>
          <a:p>
            <a:pPr>
              <a:defRPr/>
            </a:pPr>
            <a:endParaRPr lang="en-US"/>
          </a:p>
        </p:txBody>
      </p:sp>
      <p:sp>
        <p:nvSpPr>
          <p:cNvPr id="5" name="Footer Placeholder 2"/>
          <p:cNvSpPr>
            <a:spLocks noGrp="1"/>
          </p:cNvSpPr>
          <p:nvPr>
            <p:ph type="ftr" sz="quarter" idx="11"/>
          </p:nvPr>
        </p:nvSpPr>
        <p:spPr/>
        <p:txBody>
          <a:bodyPr/>
          <a:lstStyle>
            <a:lvl1pPr>
              <a:defRPr b="1"/>
            </a:lvl1pPr>
          </a:lstStyle>
          <a:p>
            <a:pPr>
              <a:defRPr/>
            </a:pPr>
            <a:r>
              <a:rPr lang="en-US"/>
              <a:t>Directorate for Engineering</a:t>
            </a:r>
          </a:p>
        </p:txBody>
      </p:sp>
      <p:sp>
        <p:nvSpPr>
          <p:cNvPr id="6" name="Slide Number Placeholder 22"/>
          <p:cNvSpPr>
            <a:spLocks noGrp="1"/>
          </p:cNvSpPr>
          <p:nvPr>
            <p:ph type="sldNum" sz="quarter" idx="12"/>
          </p:nvPr>
        </p:nvSpPr>
        <p:spPr/>
        <p:txBody>
          <a:bodyPr/>
          <a:lstStyle>
            <a:lvl1pPr>
              <a:defRPr b="1"/>
            </a:lvl1pPr>
          </a:lstStyle>
          <a:p>
            <a:pPr>
              <a:defRPr/>
            </a:pPr>
            <a:fld id="{D6B768B3-03DC-B64A-ADB6-8EF4AD4CE003}" type="slidenum">
              <a:rPr lang="en-US"/>
              <a:pPr>
                <a:defRPr/>
              </a:pPr>
              <a:t>‹#›</a:t>
            </a:fld>
            <a:endParaRPr lang="en-US"/>
          </a:p>
        </p:txBody>
      </p:sp>
    </p:spTree>
  </p:cSld>
  <p:clrMapOvr>
    <a:masterClrMapping/>
  </p:clrMapOvr>
  <p:transition xmlns:p14="http://schemas.microsoft.com/office/powerpoint/2010/main"/>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13"/>
          <p:cNvSpPr>
            <a:spLocks noGrp="1"/>
          </p:cNvSpPr>
          <p:nvPr>
            <p:ph type="dt" sz="half" idx="10"/>
          </p:nvPr>
        </p:nvSpPr>
        <p:spPr/>
        <p:txBody>
          <a:bodyPr/>
          <a:lstStyle>
            <a:lvl1pPr>
              <a:defRPr b="1"/>
            </a:lvl1pPr>
          </a:lstStyle>
          <a:p>
            <a:pPr>
              <a:defRPr/>
            </a:pPr>
            <a:endParaRPr lang="en-US"/>
          </a:p>
        </p:txBody>
      </p:sp>
      <p:sp>
        <p:nvSpPr>
          <p:cNvPr id="5" name="Footer Placeholder 2"/>
          <p:cNvSpPr>
            <a:spLocks noGrp="1"/>
          </p:cNvSpPr>
          <p:nvPr>
            <p:ph type="ftr" sz="quarter" idx="11"/>
          </p:nvPr>
        </p:nvSpPr>
        <p:spPr/>
        <p:txBody>
          <a:bodyPr/>
          <a:lstStyle>
            <a:lvl1pPr>
              <a:defRPr b="1"/>
            </a:lvl1pPr>
          </a:lstStyle>
          <a:p>
            <a:pPr>
              <a:defRPr/>
            </a:pPr>
            <a:r>
              <a:rPr lang="en-US"/>
              <a:t>Directorate for Engineering</a:t>
            </a:r>
          </a:p>
        </p:txBody>
      </p:sp>
      <p:sp>
        <p:nvSpPr>
          <p:cNvPr id="6" name="Slide Number Placeholder 22"/>
          <p:cNvSpPr>
            <a:spLocks noGrp="1"/>
          </p:cNvSpPr>
          <p:nvPr>
            <p:ph type="sldNum" sz="quarter" idx="12"/>
          </p:nvPr>
        </p:nvSpPr>
        <p:spPr/>
        <p:txBody>
          <a:bodyPr/>
          <a:lstStyle>
            <a:lvl1pPr>
              <a:defRPr b="1"/>
            </a:lvl1pPr>
          </a:lstStyle>
          <a:p>
            <a:pPr>
              <a:defRPr/>
            </a:pPr>
            <a:fld id="{B182F4E4-7121-2F40-82EB-5A0F23D0AC4B}" type="slidenum">
              <a:rPr lang="en-US"/>
              <a:pPr>
                <a:defRPr/>
              </a:pPr>
              <a:t>‹#›</a:t>
            </a:fld>
            <a:endParaRPr lang="en-US"/>
          </a:p>
        </p:txBody>
      </p:sp>
    </p:spTree>
  </p:cSld>
  <p:clrMapOvr>
    <a:masterClrMapping/>
  </p:clrMapOvr>
  <p:transition xmlns:p14="http://schemas.microsoft.com/office/powerpoint/2010/mai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82775"/>
            <a:ext cx="40386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82775"/>
            <a:ext cx="40386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b="1"/>
            </a:lvl1pPr>
          </a:lstStyle>
          <a:p>
            <a:pPr>
              <a:defRPr/>
            </a:pPr>
            <a:endParaRPr lang="en-US"/>
          </a:p>
        </p:txBody>
      </p:sp>
      <p:sp>
        <p:nvSpPr>
          <p:cNvPr id="6" name="Footer Placeholder 2"/>
          <p:cNvSpPr>
            <a:spLocks noGrp="1"/>
          </p:cNvSpPr>
          <p:nvPr>
            <p:ph type="ftr" sz="quarter" idx="11"/>
          </p:nvPr>
        </p:nvSpPr>
        <p:spPr/>
        <p:txBody>
          <a:bodyPr/>
          <a:lstStyle>
            <a:lvl1pPr>
              <a:defRPr b="1"/>
            </a:lvl1pPr>
          </a:lstStyle>
          <a:p>
            <a:pPr>
              <a:defRPr/>
            </a:pPr>
            <a:r>
              <a:rPr lang="en-US"/>
              <a:t>Directorate for Engineering</a:t>
            </a:r>
          </a:p>
        </p:txBody>
      </p:sp>
      <p:sp>
        <p:nvSpPr>
          <p:cNvPr id="7" name="Slide Number Placeholder 22"/>
          <p:cNvSpPr>
            <a:spLocks noGrp="1"/>
          </p:cNvSpPr>
          <p:nvPr>
            <p:ph type="sldNum" sz="quarter" idx="12"/>
          </p:nvPr>
        </p:nvSpPr>
        <p:spPr/>
        <p:txBody>
          <a:bodyPr/>
          <a:lstStyle>
            <a:lvl1pPr>
              <a:defRPr b="1"/>
            </a:lvl1pPr>
          </a:lstStyle>
          <a:p>
            <a:pPr>
              <a:defRPr/>
            </a:pPr>
            <a:fld id="{75EF4BD9-7A00-0746-870A-C937B451B611}" type="slidenum">
              <a:rPr lang="en-US"/>
              <a:pPr>
                <a:defRPr/>
              </a:pPr>
              <a:t>‹#›</a:t>
            </a:fld>
            <a:endParaRPr lang="en-US"/>
          </a:p>
        </p:txBody>
      </p:sp>
    </p:spTree>
  </p:cSld>
  <p:clrMapOvr>
    <a:masterClrMapping/>
  </p:clrMapOvr>
  <p:transition xmlns:p14="http://schemas.microsoft.com/office/powerpoint/2010/main"/>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b="1"/>
            </a:lvl1pPr>
          </a:lstStyle>
          <a:p>
            <a:pPr>
              <a:defRPr/>
            </a:pPr>
            <a:endParaRPr lang="en-US"/>
          </a:p>
        </p:txBody>
      </p:sp>
      <p:sp>
        <p:nvSpPr>
          <p:cNvPr id="8" name="Footer Placeholder 2"/>
          <p:cNvSpPr>
            <a:spLocks noGrp="1"/>
          </p:cNvSpPr>
          <p:nvPr>
            <p:ph type="ftr" sz="quarter" idx="11"/>
          </p:nvPr>
        </p:nvSpPr>
        <p:spPr/>
        <p:txBody>
          <a:bodyPr/>
          <a:lstStyle>
            <a:lvl1pPr>
              <a:defRPr b="1"/>
            </a:lvl1pPr>
          </a:lstStyle>
          <a:p>
            <a:pPr>
              <a:defRPr/>
            </a:pPr>
            <a:r>
              <a:rPr lang="en-US"/>
              <a:t>Directorate for Engineering</a:t>
            </a:r>
          </a:p>
        </p:txBody>
      </p:sp>
      <p:sp>
        <p:nvSpPr>
          <p:cNvPr id="9" name="Slide Number Placeholder 22"/>
          <p:cNvSpPr>
            <a:spLocks noGrp="1"/>
          </p:cNvSpPr>
          <p:nvPr>
            <p:ph type="sldNum" sz="quarter" idx="12"/>
          </p:nvPr>
        </p:nvSpPr>
        <p:spPr/>
        <p:txBody>
          <a:bodyPr/>
          <a:lstStyle>
            <a:lvl1pPr>
              <a:defRPr b="1"/>
            </a:lvl1pPr>
          </a:lstStyle>
          <a:p>
            <a:pPr>
              <a:defRPr/>
            </a:pPr>
            <a:fld id="{C009BE28-BA1B-7A43-8F1D-D748BB0A1E56}" type="slidenum">
              <a:rPr lang="en-US"/>
              <a:pPr>
                <a:defRPr/>
              </a:pPr>
              <a:t>‹#›</a:t>
            </a:fld>
            <a:endParaRPr lang="en-US"/>
          </a:p>
        </p:txBody>
      </p:sp>
    </p:spTree>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Innovation through Partnerships</a:t>
            </a:r>
          </a:p>
        </p:txBody>
      </p:sp>
      <p:sp>
        <p:nvSpPr>
          <p:cNvPr id="6" name="Slide Number Placeholder 5"/>
          <p:cNvSpPr>
            <a:spLocks noGrp="1"/>
          </p:cNvSpPr>
          <p:nvPr>
            <p:ph type="sldNum" sz="quarter" idx="12"/>
          </p:nvPr>
        </p:nvSpPr>
        <p:spPr/>
        <p:txBody>
          <a:bodyPr/>
          <a:lstStyle>
            <a:lvl1pPr>
              <a:defRPr/>
            </a:lvl1pPr>
          </a:lstStyle>
          <a:p>
            <a:pPr>
              <a:defRPr/>
            </a:pPr>
            <a:fld id="{A677E203-F60C-154C-8315-3FB905080BE8}" type="slidenum">
              <a:rPr lang="en-US"/>
              <a:pPr>
                <a:defRPr/>
              </a:pPr>
              <a:t>‹#›</a:t>
            </a:fld>
            <a:endParaRPr lang="en-US"/>
          </a:p>
        </p:txBody>
      </p:sp>
    </p:spTree>
  </p:cSld>
  <p:clrMapOvr>
    <a:masterClrMapping/>
  </p:clrMapOvr>
  <p:transition xmlns:p14="http://schemas.microsoft.com/office/powerpoint/2010/main">
    <p:wipe dir="d"/>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b="1"/>
            </a:lvl1pPr>
          </a:lstStyle>
          <a:p>
            <a:pPr>
              <a:defRPr/>
            </a:pPr>
            <a:endParaRPr lang="en-US"/>
          </a:p>
        </p:txBody>
      </p:sp>
      <p:sp>
        <p:nvSpPr>
          <p:cNvPr id="4" name="Footer Placeholder 2"/>
          <p:cNvSpPr>
            <a:spLocks noGrp="1"/>
          </p:cNvSpPr>
          <p:nvPr>
            <p:ph type="ftr" sz="quarter" idx="11"/>
          </p:nvPr>
        </p:nvSpPr>
        <p:spPr/>
        <p:txBody>
          <a:bodyPr/>
          <a:lstStyle>
            <a:lvl1pPr>
              <a:defRPr b="1"/>
            </a:lvl1pPr>
          </a:lstStyle>
          <a:p>
            <a:pPr>
              <a:defRPr/>
            </a:pPr>
            <a:r>
              <a:rPr lang="en-US"/>
              <a:t>Directorate for Engineering</a:t>
            </a:r>
          </a:p>
        </p:txBody>
      </p:sp>
      <p:sp>
        <p:nvSpPr>
          <p:cNvPr id="5" name="Slide Number Placeholder 22"/>
          <p:cNvSpPr>
            <a:spLocks noGrp="1"/>
          </p:cNvSpPr>
          <p:nvPr>
            <p:ph type="sldNum" sz="quarter" idx="12"/>
          </p:nvPr>
        </p:nvSpPr>
        <p:spPr/>
        <p:txBody>
          <a:bodyPr/>
          <a:lstStyle>
            <a:lvl1pPr>
              <a:defRPr b="1"/>
            </a:lvl1pPr>
          </a:lstStyle>
          <a:p>
            <a:pPr>
              <a:defRPr/>
            </a:pPr>
            <a:fld id="{2037F025-8B52-9045-904A-1461433679E9}" type="slidenum">
              <a:rPr lang="en-US"/>
              <a:pPr>
                <a:defRPr/>
              </a:pPr>
              <a:t>‹#›</a:t>
            </a:fld>
            <a:endParaRPr lang="en-US"/>
          </a:p>
        </p:txBody>
      </p:sp>
    </p:spTree>
  </p:cSld>
  <p:clrMapOvr>
    <a:masterClrMapping/>
  </p:clrMapOvr>
  <p:transition xmlns:p14="http://schemas.microsoft.com/office/powerpoint/2010/mai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b="1"/>
            </a:lvl1pPr>
          </a:lstStyle>
          <a:p>
            <a:pPr>
              <a:defRPr/>
            </a:pPr>
            <a:endParaRPr lang="en-US"/>
          </a:p>
        </p:txBody>
      </p:sp>
      <p:sp>
        <p:nvSpPr>
          <p:cNvPr id="3" name="Footer Placeholder 2"/>
          <p:cNvSpPr>
            <a:spLocks noGrp="1"/>
          </p:cNvSpPr>
          <p:nvPr>
            <p:ph type="ftr" sz="quarter" idx="11"/>
          </p:nvPr>
        </p:nvSpPr>
        <p:spPr/>
        <p:txBody>
          <a:bodyPr/>
          <a:lstStyle>
            <a:lvl1pPr>
              <a:defRPr b="1"/>
            </a:lvl1pPr>
          </a:lstStyle>
          <a:p>
            <a:pPr>
              <a:defRPr/>
            </a:pPr>
            <a:r>
              <a:rPr lang="en-US"/>
              <a:t>Directorate for Engineering</a:t>
            </a:r>
          </a:p>
        </p:txBody>
      </p:sp>
      <p:sp>
        <p:nvSpPr>
          <p:cNvPr id="4" name="Slide Number Placeholder 22"/>
          <p:cNvSpPr>
            <a:spLocks noGrp="1"/>
          </p:cNvSpPr>
          <p:nvPr>
            <p:ph type="sldNum" sz="quarter" idx="12"/>
          </p:nvPr>
        </p:nvSpPr>
        <p:spPr/>
        <p:txBody>
          <a:bodyPr/>
          <a:lstStyle>
            <a:lvl1pPr>
              <a:defRPr b="1"/>
            </a:lvl1pPr>
          </a:lstStyle>
          <a:p>
            <a:pPr>
              <a:defRPr/>
            </a:pPr>
            <a:fld id="{097EAF09-A3FD-D24B-970E-09CFE8207FD7}" type="slidenum">
              <a:rPr lang="en-US"/>
              <a:pPr>
                <a:defRPr/>
              </a:pPr>
              <a:t>‹#›</a:t>
            </a:fld>
            <a:endParaRPr lang="en-US"/>
          </a:p>
        </p:txBody>
      </p:sp>
    </p:spTree>
  </p:cSld>
  <p:clrMapOvr>
    <a:masterClrMapping/>
  </p:clrMapOvr>
  <p:transition xmlns:p14="http://schemas.microsoft.com/office/powerpoint/2010/main"/>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b="1"/>
            </a:lvl1pPr>
          </a:lstStyle>
          <a:p>
            <a:pPr>
              <a:defRPr/>
            </a:pPr>
            <a:endParaRPr lang="en-US"/>
          </a:p>
        </p:txBody>
      </p:sp>
      <p:sp>
        <p:nvSpPr>
          <p:cNvPr id="6" name="Footer Placeholder 2"/>
          <p:cNvSpPr>
            <a:spLocks noGrp="1"/>
          </p:cNvSpPr>
          <p:nvPr>
            <p:ph type="ftr" sz="quarter" idx="11"/>
          </p:nvPr>
        </p:nvSpPr>
        <p:spPr/>
        <p:txBody>
          <a:bodyPr/>
          <a:lstStyle>
            <a:lvl1pPr>
              <a:defRPr b="1"/>
            </a:lvl1pPr>
          </a:lstStyle>
          <a:p>
            <a:pPr>
              <a:defRPr/>
            </a:pPr>
            <a:r>
              <a:rPr lang="en-US"/>
              <a:t>Directorate for Engineering</a:t>
            </a:r>
          </a:p>
        </p:txBody>
      </p:sp>
      <p:sp>
        <p:nvSpPr>
          <p:cNvPr id="7" name="Slide Number Placeholder 22"/>
          <p:cNvSpPr>
            <a:spLocks noGrp="1"/>
          </p:cNvSpPr>
          <p:nvPr>
            <p:ph type="sldNum" sz="quarter" idx="12"/>
          </p:nvPr>
        </p:nvSpPr>
        <p:spPr/>
        <p:txBody>
          <a:bodyPr/>
          <a:lstStyle>
            <a:lvl1pPr>
              <a:defRPr b="1"/>
            </a:lvl1pPr>
          </a:lstStyle>
          <a:p>
            <a:pPr>
              <a:defRPr/>
            </a:pPr>
            <a:fld id="{69A99FA6-6E2C-9E47-8B39-92B02385330E}" type="slidenum">
              <a:rPr lang="en-US"/>
              <a:pPr>
                <a:defRPr/>
              </a:pPr>
              <a:t>‹#›</a:t>
            </a:fld>
            <a:endParaRPr lang="en-US"/>
          </a:p>
        </p:txBody>
      </p:sp>
    </p:spTree>
  </p:cSld>
  <p:clrMapOvr>
    <a:masterClrMapping/>
  </p:clrMapOvr>
  <p:transition xmlns:p14="http://schemas.microsoft.com/office/powerpoint/2010/main"/>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b="1"/>
            </a:lvl1pPr>
          </a:lstStyle>
          <a:p>
            <a:pPr>
              <a:defRPr/>
            </a:pPr>
            <a:endParaRPr lang="en-US"/>
          </a:p>
        </p:txBody>
      </p:sp>
      <p:sp>
        <p:nvSpPr>
          <p:cNvPr id="6" name="Footer Placeholder 2"/>
          <p:cNvSpPr>
            <a:spLocks noGrp="1"/>
          </p:cNvSpPr>
          <p:nvPr>
            <p:ph type="ftr" sz="quarter" idx="11"/>
          </p:nvPr>
        </p:nvSpPr>
        <p:spPr/>
        <p:txBody>
          <a:bodyPr/>
          <a:lstStyle>
            <a:lvl1pPr>
              <a:defRPr b="1"/>
            </a:lvl1pPr>
          </a:lstStyle>
          <a:p>
            <a:pPr>
              <a:defRPr/>
            </a:pPr>
            <a:r>
              <a:rPr lang="en-US"/>
              <a:t>Directorate for Engineering</a:t>
            </a:r>
          </a:p>
        </p:txBody>
      </p:sp>
      <p:sp>
        <p:nvSpPr>
          <p:cNvPr id="7" name="Slide Number Placeholder 22"/>
          <p:cNvSpPr>
            <a:spLocks noGrp="1"/>
          </p:cNvSpPr>
          <p:nvPr>
            <p:ph type="sldNum" sz="quarter" idx="12"/>
          </p:nvPr>
        </p:nvSpPr>
        <p:spPr/>
        <p:txBody>
          <a:bodyPr/>
          <a:lstStyle>
            <a:lvl1pPr>
              <a:defRPr b="1"/>
            </a:lvl1pPr>
          </a:lstStyle>
          <a:p>
            <a:pPr>
              <a:defRPr/>
            </a:pPr>
            <a:fld id="{014D650C-630D-AA4B-BB64-FAAB22DF3A6D}" type="slidenum">
              <a:rPr lang="en-US"/>
              <a:pPr>
                <a:defRPr/>
              </a:pPr>
              <a:t>‹#›</a:t>
            </a:fld>
            <a:endParaRPr lang="en-US"/>
          </a:p>
        </p:txBody>
      </p:sp>
    </p:spTree>
  </p:cSld>
  <p:clrMapOvr>
    <a:masterClrMapping/>
  </p:clrMapOvr>
  <p:transition xmlns:p14="http://schemas.microsoft.com/office/powerpoint/2010/mai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b="1"/>
            </a:lvl1pPr>
          </a:lstStyle>
          <a:p>
            <a:pPr>
              <a:defRPr/>
            </a:pPr>
            <a:endParaRPr lang="en-US"/>
          </a:p>
        </p:txBody>
      </p:sp>
      <p:sp>
        <p:nvSpPr>
          <p:cNvPr id="5" name="Footer Placeholder 2"/>
          <p:cNvSpPr>
            <a:spLocks noGrp="1"/>
          </p:cNvSpPr>
          <p:nvPr>
            <p:ph type="ftr" sz="quarter" idx="11"/>
          </p:nvPr>
        </p:nvSpPr>
        <p:spPr/>
        <p:txBody>
          <a:bodyPr/>
          <a:lstStyle>
            <a:lvl1pPr>
              <a:defRPr b="1"/>
            </a:lvl1pPr>
          </a:lstStyle>
          <a:p>
            <a:pPr>
              <a:defRPr/>
            </a:pPr>
            <a:r>
              <a:rPr lang="en-US"/>
              <a:t>Directorate for Engineering</a:t>
            </a:r>
          </a:p>
        </p:txBody>
      </p:sp>
      <p:sp>
        <p:nvSpPr>
          <p:cNvPr id="6" name="Slide Number Placeholder 22"/>
          <p:cNvSpPr>
            <a:spLocks noGrp="1"/>
          </p:cNvSpPr>
          <p:nvPr>
            <p:ph type="sldNum" sz="quarter" idx="12"/>
          </p:nvPr>
        </p:nvSpPr>
        <p:spPr/>
        <p:txBody>
          <a:bodyPr/>
          <a:lstStyle>
            <a:lvl1pPr>
              <a:defRPr b="1"/>
            </a:lvl1pPr>
          </a:lstStyle>
          <a:p>
            <a:pPr>
              <a:defRPr/>
            </a:pPr>
            <a:fld id="{D73A7B43-FF97-574C-A6E2-ABCCE1052381}" type="slidenum">
              <a:rPr lang="en-US"/>
              <a:pPr>
                <a:defRPr/>
              </a:pPr>
              <a:t>‹#›</a:t>
            </a:fld>
            <a:endParaRPr lang="en-US"/>
          </a:p>
        </p:txBody>
      </p:sp>
    </p:spTree>
  </p:cSld>
  <p:clrMapOvr>
    <a:masterClrMapping/>
  </p:clrMapOvr>
  <p:transition xmlns:p14="http://schemas.microsoft.com/office/powerpoint/2010/mai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68288"/>
            <a:ext cx="2057400" cy="61864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68288"/>
            <a:ext cx="6019800" cy="61864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b="1"/>
            </a:lvl1pPr>
          </a:lstStyle>
          <a:p>
            <a:pPr>
              <a:defRPr/>
            </a:pPr>
            <a:endParaRPr lang="en-US"/>
          </a:p>
        </p:txBody>
      </p:sp>
      <p:sp>
        <p:nvSpPr>
          <p:cNvPr id="5" name="Footer Placeholder 2"/>
          <p:cNvSpPr>
            <a:spLocks noGrp="1"/>
          </p:cNvSpPr>
          <p:nvPr>
            <p:ph type="ftr" sz="quarter" idx="11"/>
          </p:nvPr>
        </p:nvSpPr>
        <p:spPr/>
        <p:txBody>
          <a:bodyPr/>
          <a:lstStyle>
            <a:lvl1pPr>
              <a:defRPr b="1"/>
            </a:lvl1pPr>
          </a:lstStyle>
          <a:p>
            <a:pPr>
              <a:defRPr/>
            </a:pPr>
            <a:r>
              <a:rPr lang="en-US"/>
              <a:t>Directorate for Engineering</a:t>
            </a:r>
          </a:p>
        </p:txBody>
      </p:sp>
      <p:sp>
        <p:nvSpPr>
          <p:cNvPr id="6" name="Slide Number Placeholder 22"/>
          <p:cNvSpPr>
            <a:spLocks noGrp="1"/>
          </p:cNvSpPr>
          <p:nvPr>
            <p:ph type="sldNum" sz="quarter" idx="12"/>
          </p:nvPr>
        </p:nvSpPr>
        <p:spPr/>
        <p:txBody>
          <a:bodyPr/>
          <a:lstStyle>
            <a:lvl1pPr>
              <a:defRPr b="1"/>
            </a:lvl1pPr>
          </a:lstStyle>
          <a:p>
            <a:pPr>
              <a:defRPr/>
            </a:pPr>
            <a:fld id="{4A2D82FD-C2A1-AB43-99F2-73D92CB4A0DC}" type="slidenum">
              <a:rPr lang="en-US"/>
              <a:pPr>
                <a:defRPr/>
              </a:pPr>
              <a:t>‹#›</a:t>
            </a:fld>
            <a:endParaRPr lang="en-US"/>
          </a:p>
        </p:txBody>
      </p:sp>
    </p:spTree>
  </p:cSld>
  <p:clrMapOvr>
    <a:masterClrMapping/>
  </p:clrMapOvr>
  <p:transition xmlns:p14="http://schemas.microsoft.com/office/powerpoint/2010/main"/>
</p:sldLayout>
</file>

<file path=ppt/slideLayouts/slideLayout2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268288"/>
            <a:ext cx="7772400" cy="1398587"/>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882775"/>
            <a:ext cx="8229600" cy="4572000"/>
          </a:xfrm>
        </p:spPr>
        <p:txBody>
          <a:bodyPr/>
          <a:lstStyle/>
          <a:p>
            <a:pPr lvl="0"/>
            <a:endParaRPr lang="en-US" noProof="0" smtClean="0"/>
          </a:p>
        </p:txBody>
      </p:sp>
      <p:sp>
        <p:nvSpPr>
          <p:cNvPr id="4" name="Date Placeholder 13"/>
          <p:cNvSpPr>
            <a:spLocks noGrp="1"/>
          </p:cNvSpPr>
          <p:nvPr>
            <p:ph type="dt" sz="half" idx="10"/>
          </p:nvPr>
        </p:nvSpPr>
        <p:spPr/>
        <p:txBody>
          <a:bodyPr/>
          <a:lstStyle>
            <a:lvl1pPr>
              <a:defRPr b="1"/>
            </a:lvl1pPr>
          </a:lstStyle>
          <a:p>
            <a:pPr>
              <a:defRPr/>
            </a:pPr>
            <a:endParaRPr lang="en-US"/>
          </a:p>
        </p:txBody>
      </p:sp>
      <p:sp>
        <p:nvSpPr>
          <p:cNvPr id="5" name="Footer Placeholder 2"/>
          <p:cNvSpPr>
            <a:spLocks noGrp="1"/>
          </p:cNvSpPr>
          <p:nvPr>
            <p:ph type="ftr" sz="quarter" idx="11"/>
          </p:nvPr>
        </p:nvSpPr>
        <p:spPr/>
        <p:txBody>
          <a:bodyPr/>
          <a:lstStyle>
            <a:lvl1pPr>
              <a:defRPr b="1"/>
            </a:lvl1pPr>
          </a:lstStyle>
          <a:p>
            <a:pPr>
              <a:defRPr/>
            </a:pPr>
            <a:r>
              <a:rPr lang="en-US"/>
              <a:t>Directorate for Engineering</a:t>
            </a:r>
          </a:p>
        </p:txBody>
      </p:sp>
      <p:sp>
        <p:nvSpPr>
          <p:cNvPr id="6" name="Slide Number Placeholder 22"/>
          <p:cNvSpPr>
            <a:spLocks noGrp="1"/>
          </p:cNvSpPr>
          <p:nvPr>
            <p:ph type="sldNum" sz="quarter" idx="12"/>
          </p:nvPr>
        </p:nvSpPr>
        <p:spPr/>
        <p:txBody>
          <a:bodyPr/>
          <a:lstStyle>
            <a:lvl1pPr>
              <a:defRPr b="1"/>
            </a:lvl1pPr>
          </a:lstStyle>
          <a:p>
            <a:pPr>
              <a:defRPr/>
            </a:pPr>
            <a:fld id="{7CD3AA0B-CDF4-4B48-ABCA-0C04613684AF}" type="slidenum">
              <a:rPr lang="en-US"/>
              <a:pPr>
                <a:defRPr/>
              </a:pPr>
              <a:t>‹#›</a:t>
            </a:fld>
            <a:endParaRPr lang="en-US"/>
          </a:p>
        </p:txBody>
      </p:sp>
    </p:spTree>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Innovation through Partnerships</a:t>
            </a:r>
          </a:p>
        </p:txBody>
      </p:sp>
      <p:sp>
        <p:nvSpPr>
          <p:cNvPr id="6" name="Slide Number Placeholder 5"/>
          <p:cNvSpPr>
            <a:spLocks noGrp="1"/>
          </p:cNvSpPr>
          <p:nvPr>
            <p:ph type="sldNum" sz="quarter" idx="12"/>
          </p:nvPr>
        </p:nvSpPr>
        <p:spPr/>
        <p:txBody>
          <a:bodyPr/>
          <a:lstStyle>
            <a:lvl1pPr>
              <a:defRPr/>
            </a:lvl1pPr>
          </a:lstStyle>
          <a:p>
            <a:pPr>
              <a:defRPr/>
            </a:pPr>
            <a:fld id="{04590C1A-1928-EE43-811B-7DFDF74E243B}" type="slidenum">
              <a:rPr lang="en-US"/>
              <a:pPr>
                <a:defRPr/>
              </a:pPr>
              <a:t>‹#›</a:t>
            </a:fld>
            <a:endParaRPr lang="en-US"/>
          </a:p>
        </p:txBody>
      </p:sp>
    </p:spTree>
  </p:cSld>
  <p:clrMapOvr>
    <a:masterClrMapping/>
  </p:clrMapOvr>
  <p:transition xmlns:p14="http://schemas.microsoft.com/office/powerpoint/2010/main">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t>Innovation through Partnerships</a:t>
            </a:r>
          </a:p>
        </p:txBody>
      </p:sp>
      <p:sp>
        <p:nvSpPr>
          <p:cNvPr id="7" name="Slide Number Placeholder 5"/>
          <p:cNvSpPr>
            <a:spLocks noGrp="1"/>
          </p:cNvSpPr>
          <p:nvPr>
            <p:ph type="sldNum" sz="quarter" idx="12"/>
          </p:nvPr>
        </p:nvSpPr>
        <p:spPr/>
        <p:txBody>
          <a:bodyPr/>
          <a:lstStyle>
            <a:lvl1pPr>
              <a:defRPr/>
            </a:lvl1pPr>
          </a:lstStyle>
          <a:p>
            <a:pPr>
              <a:defRPr/>
            </a:pPr>
            <a:fld id="{994CF1E6-C1EE-3E48-ADED-E76DFC9B0532}" type="slidenum">
              <a:rPr lang="en-US"/>
              <a:pPr>
                <a:defRPr/>
              </a:pPr>
              <a:t>‹#›</a:t>
            </a:fld>
            <a:endParaRPr lang="en-US"/>
          </a:p>
        </p:txBody>
      </p:sp>
    </p:spTree>
  </p:cSld>
  <p:clrMapOvr>
    <a:masterClrMapping/>
  </p:clrMapOvr>
  <p:transition xmlns:p14="http://schemas.microsoft.com/office/powerpoint/2010/main">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r>
              <a:rPr lang="en-US"/>
              <a:t>Innovation through Partnerships</a:t>
            </a:r>
          </a:p>
        </p:txBody>
      </p:sp>
      <p:sp>
        <p:nvSpPr>
          <p:cNvPr id="9" name="Slide Number Placeholder 5"/>
          <p:cNvSpPr>
            <a:spLocks noGrp="1"/>
          </p:cNvSpPr>
          <p:nvPr>
            <p:ph type="sldNum" sz="quarter" idx="12"/>
          </p:nvPr>
        </p:nvSpPr>
        <p:spPr/>
        <p:txBody>
          <a:bodyPr/>
          <a:lstStyle>
            <a:lvl1pPr>
              <a:defRPr/>
            </a:lvl1pPr>
          </a:lstStyle>
          <a:p>
            <a:pPr>
              <a:defRPr/>
            </a:pPr>
            <a:fld id="{A762372A-5C9F-8A46-B41B-E5AF55C39FD8}" type="slidenum">
              <a:rPr lang="en-US"/>
              <a:pPr>
                <a:defRPr/>
              </a:pPr>
              <a:t>‹#›</a:t>
            </a:fld>
            <a:endParaRPr lang="en-US"/>
          </a:p>
        </p:txBody>
      </p:sp>
    </p:spTree>
  </p:cSld>
  <p:clrMapOvr>
    <a:masterClrMapping/>
  </p:clrMapOvr>
  <p:transition xmlns:p14="http://schemas.microsoft.com/office/powerpoint/2010/main">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r>
              <a:rPr lang="en-US"/>
              <a:t>Innovation through Partnerships</a:t>
            </a:r>
          </a:p>
        </p:txBody>
      </p:sp>
      <p:sp>
        <p:nvSpPr>
          <p:cNvPr id="5" name="Slide Number Placeholder 5"/>
          <p:cNvSpPr>
            <a:spLocks noGrp="1"/>
          </p:cNvSpPr>
          <p:nvPr>
            <p:ph type="sldNum" sz="quarter" idx="12"/>
          </p:nvPr>
        </p:nvSpPr>
        <p:spPr/>
        <p:txBody>
          <a:bodyPr/>
          <a:lstStyle>
            <a:lvl1pPr>
              <a:defRPr/>
            </a:lvl1pPr>
          </a:lstStyle>
          <a:p>
            <a:pPr>
              <a:defRPr/>
            </a:pPr>
            <a:fld id="{3DA8EE70-A96F-AD41-9049-C837BDB70BE5}" type="slidenum">
              <a:rPr lang="en-US"/>
              <a:pPr>
                <a:defRPr/>
              </a:pPr>
              <a:t>‹#›</a:t>
            </a:fld>
            <a:endParaRPr lang="en-US"/>
          </a:p>
        </p:txBody>
      </p:sp>
    </p:spTree>
  </p:cSld>
  <p:clrMapOvr>
    <a:masterClrMapping/>
  </p:clrMapOvr>
  <p:transition xmlns:p14="http://schemas.microsoft.com/office/powerpoint/2010/main">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r>
              <a:rPr lang="en-US"/>
              <a:t>Innovation through Partnerships</a:t>
            </a:r>
          </a:p>
        </p:txBody>
      </p:sp>
      <p:sp>
        <p:nvSpPr>
          <p:cNvPr id="4" name="Slide Number Placeholder 5"/>
          <p:cNvSpPr>
            <a:spLocks noGrp="1"/>
          </p:cNvSpPr>
          <p:nvPr>
            <p:ph type="sldNum" sz="quarter" idx="12"/>
          </p:nvPr>
        </p:nvSpPr>
        <p:spPr/>
        <p:txBody>
          <a:bodyPr/>
          <a:lstStyle>
            <a:lvl1pPr>
              <a:defRPr/>
            </a:lvl1pPr>
          </a:lstStyle>
          <a:p>
            <a:pPr>
              <a:defRPr/>
            </a:pPr>
            <a:fld id="{3CD1ADFE-45A3-D048-9B85-84BBE8E18ACF}" type="slidenum">
              <a:rPr lang="en-US"/>
              <a:pPr>
                <a:defRPr/>
              </a:pPr>
              <a:t>‹#›</a:t>
            </a:fld>
            <a:endParaRPr lang="en-US"/>
          </a:p>
        </p:txBody>
      </p:sp>
    </p:spTree>
  </p:cSld>
  <p:clrMapOvr>
    <a:masterClrMapping/>
  </p:clrMapOvr>
  <p:transition xmlns:p14="http://schemas.microsoft.com/office/powerpoint/2010/main">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t>Innovation through Partnerships</a:t>
            </a:r>
          </a:p>
        </p:txBody>
      </p:sp>
      <p:sp>
        <p:nvSpPr>
          <p:cNvPr id="7" name="Slide Number Placeholder 5"/>
          <p:cNvSpPr>
            <a:spLocks noGrp="1"/>
          </p:cNvSpPr>
          <p:nvPr>
            <p:ph type="sldNum" sz="quarter" idx="12"/>
          </p:nvPr>
        </p:nvSpPr>
        <p:spPr/>
        <p:txBody>
          <a:bodyPr/>
          <a:lstStyle>
            <a:lvl1pPr>
              <a:defRPr/>
            </a:lvl1pPr>
          </a:lstStyle>
          <a:p>
            <a:pPr>
              <a:defRPr/>
            </a:pPr>
            <a:fld id="{FD6D40E1-36B8-6E46-8561-673496C31A60}" type="slidenum">
              <a:rPr lang="en-US"/>
              <a:pPr>
                <a:defRPr/>
              </a:pPr>
              <a:t>‹#›</a:t>
            </a:fld>
            <a:endParaRPr lang="en-US"/>
          </a:p>
        </p:txBody>
      </p:sp>
    </p:spTree>
  </p:cSld>
  <p:clrMapOvr>
    <a:masterClrMapping/>
  </p:clrMapOvr>
  <p:transition xmlns:p14="http://schemas.microsoft.com/office/powerpoint/2010/main">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t>Innovation through Partnerships</a:t>
            </a:r>
          </a:p>
        </p:txBody>
      </p:sp>
      <p:sp>
        <p:nvSpPr>
          <p:cNvPr id="7" name="Slide Number Placeholder 5"/>
          <p:cNvSpPr>
            <a:spLocks noGrp="1"/>
          </p:cNvSpPr>
          <p:nvPr>
            <p:ph type="sldNum" sz="quarter" idx="12"/>
          </p:nvPr>
        </p:nvSpPr>
        <p:spPr/>
        <p:txBody>
          <a:bodyPr/>
          <a:lstStyle>
            <a:lvl1pPr>
              <a:defRPr/>
            </a:lvl1pPr>
          </a:lstStyle>
          <a:p>
            <a:pPr>
              <a:defRPr/>
            </a:pPr>
            <a:fld id="{7091A14F-132A-5944-A4A0-819188638607}" type="slidenum">
              <a:rPr lang="en-US"/>
              <a:pPr>
                <a:defRPr/>
              </a:pPr>
              <a:t>‹#›</a:t>
            </a:fld>
            <a:endParaRPr lang="en-US"/>
          </a:p>
        </p:txBody>
      </p:sp>
    </p:spTree>
  </p:cSld>
  <p:clrMapOvr>
    <a:masterClrMapping/>
  </p:clrMapOvr>
  <p:transition xmlns:p14="http://schemas.microsoft.com/office/powerpoint/2010/main">
    <p:wipe dir="d"/>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5.xml"/><Relationship Id="rId12" Type="http://schemas.openxmlformats.org/officeDocument/2006/relationships/slideLayout" Target="../slideLayouts/slideLayout26.xml"/><Relationship Id="rId13" Type="http://schemas.openxmlformats.org/officeDocument/2006/relationships/theme" Target="../theme/theme2.xml"/><Relationship Id="rId14" Type="http://schemas.openxmlformats.org/officeDocument/2006/relationships/image" Target="../media/image2.png"/><Relationship Id="rId1" Type="http://schemas.openxmlformats.org/officeDocument/2006/relationships/slideLayout" Target="../slideLayouts/slideLayout15.xml"/><Relationship Id="rId2" Type="http://schemas.openxmlformats.org/officeDocument/2006/relationships/slideLayout" Target="../slideLayouts/slideLayout16.xml"/><Relationship Id="rId3" Type="http://schemas.openxmlformats.org/officeDocument/2006/relationships/slideLayout" Target="../slideLayouts/slideLayout17.xml"/><Relationship Id="rId4" Type="http://schemas.openxmlformats.org/officeDocument/2006/relationships/slideLayout" Target="../slideLayouts/slideLayout18.xml"/><Relationship Id="rId5" Type="http://schemas.openxmlformats.org/officeDocument/2006/relationships/slideLayout" Target="../slideLayouts/slideLayout19.xml"/><Relationship Id="rId6" Type="http://schemas.openxmlformats.org/officeDocument/2006/relationships/slideLayout" Target="../slideLayouts/slideLayout20.xml"/><Relationship Id="rId7" Type="http://schemas.openxmlformats.org/officeDocument/2006/relationships/slideLayout" Target="../slideLayouts/slideLayout21.xml"/><Relationship Id="rId8" Type="http://schemas.openxmlformats.org/officeDocument/2006/relationships/slideLayout" Target="../slideLayouts/slideLayout22.xml"/><Relationship Id="rId9" Type="http://schemas.openxmlformats.org/officeDocument/2006/relationships/slideLayout" Target="../slideLayouts/slideLayout23.xml"/><Relationship Id="rId10"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Comic Sans MS" pitchFamily="66" charset="0"/>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omic Sans MS" pitchFamily="66" charset="0"/>
              </a:defRPr>
            </a:lvl1pPr>
          </a:lstStyle>
          <a:p>
            <a:pPr>
              <a:defRPr/>
            </a:pPr>
            <a:r>
              <a:rPr lang="en-US"/>
              <a:t>Innovation through Partnerships</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C3F346AA-F5FE-3F4C-842B-1BF08474E0D2}" type="slidenum">
              <a:rPr lang="en-US"/>
              <a:pPr>
                <a:defRPr/>
              </a:pPr>
              <a:t>‹#›</a:t>
            </a:fld>
            <a:endParaRPr lang="en-US"/>
          </a:p>
        </p:txBody>
      </p:sp>
      <p:pic>
        <p:nvPicPr>
          <p:cNvPr id="1031" name="Picture 21" descr="blue NSF Logo"/>
          <p:cNvPicPr>
            <a:picLocks noChangeAspect="1" noChangeArrowheads="1"/>
          </p:cNvPicPr>
          <p:nvPr userDrawn="1"/>
        </p:nvPicPr>
        <p:blipFill>
          <a:blip r:embed="rId16"/>
          <a:srcRect l="5927" b="6487"/>
          <a:stretch>
            <a:fillRect/>
          </a:stretch>
        </p:blipFill>
        <p:spPr bwMode="auto">
          <a:xfrm>
            <a:off x="0" y="5984875"/>
            <a:ext cx="904875" cy="827088"/>
          </a:xfrm>
          <a:prstGeom prst="rect">
            <a:avLst/>
          </a:prstGeom>
          <a:noFill/>
          <a:ln w="9525">
            <a:noFill/>
            <a:miter lim="800000"/>
            <a:headEnd/>
            <a:tailEnd/>
          </a:ln>
        </p:spPr>
      </p:pic>
      <p:sp>
        <p:nvSpPr>
          <p:cNvPr id="8" name="Rectangle 22"/>
          <p:cNvSpPr>
            <a:spLocks noChangeArrowheads="1"/>
          </p:cNvSpPr>
          <p:nvPr userDrawn="1"/>
        </p:nvSpPr>
        <p:spPr bwMode="auto">
          <a:xfrm rot="10800000">
            <a:off x="3175" y="-15875"/>
            <a:ext cx="914400" cy="5942013"/>
          </a:xfrm>
          <a:prstGeom prst="rect">
            <a:avLst/>
          </a:prstGeom>
          <a:solidFill>
            <a:srgbClr val="0033CC"/>
          </a:solidFill>
          <a:ln w="9525">
            <a:noFill/>
            <a:miter lim="800000"/>
            <a:headEnd/>
            <a:tailEnd/>
          </a:ln>
          <a:effectLst/>
        </p:spPr>
        <p:txBody>
          <a:bodyPr vert="eaVert" wrap="none" anchor="ctr">
            <a:prstTxWarp prst="textNoShape">
              <a:avLst/>
            </a:prstTxWarp>
          </a:bodyPr>
          <a:lstStyle/>
          <a:p>
            <a:pPr algn="ctr">
              <a:spcBef>
                <a:spcPct val="50000"/>
              </a:spcBef>
              <a:defRPr/>
            </a:pPr>
            <a:r>
              <a:rPr lang="en-US" sz="3200" b="0">
                <a:solidFill>
                  <a:schemeClr val="bg1"/>
                </a:solidFill>
                <a:latin typeface="Times New Roman" charset="0"/>
              </a:rPr>
              <a:t>National Science Foundation</a:t>
            </a:r>
            <a:br>
              <a:rPr lang="en-US" sz="3200" b="0">
                <a:solidFill>
                  <a:schemeClr val="bg1"/>
                </a:solidFill>
                <a:latin typeface="Times New Roman" charset="0"/>
              </a:rPr>
            </a:br>
            <a:r>
              <a:rPr lang="en-US" sz="2000" b="0">
                <a:solidFill>
                  <a:schemeClr val="bg1"/>
                </a:solidFill>
                <a:latin typeface="Times New Roman" charset="0"/>
              </a:rPr>
              <a:t>WHERE DISCOVERIES BEGIN</a:t>
            </a:r>
            <a:endParaRPr lang="en-US" sz="2000">
              <a:latin typeface="Times New Roman" charset="0"/>
            </a:endParaRPr>
          </a:p>
        </p:txBody>
      </p:sp>
    </p:spTree>
  </p:cSld>
  <p:clrMap bg1="lt1" tx1="dk1" bg2="lt2" tx2="dk2" accent1="accent1" accent2="accent2" accent3="accent3" accent4="accent4" accent5="accent5" accent6="accent6" hlink="hlink" folHlink="folHlink"/>
  <p:sldLayoutIdLst>
    <p:sldLayoutId id="2147484240" r:id="rId1"/>
    <p:sldLayoutId id="2147484230" r:id="rId2"/>
    <p:sldLayoutId id="2147484231" r:id="rId3"/>
    <p:sldLayoutId id="2147484232" r:id="rId4"/>
    <p:sldLayoutId id="2147484233" r:id="rId5"/>
    <p:sldLayoutId id="2147484234" r:id="rId6"/>
    <p:sldLayoutId id="2147484235" r:id="rId7"/>
    <p:sldLayoutId id="2147484236" r:id="rId8"/>
    <p:sldLayoutId id="2147484237" r:id="rId9"/>
    <p:sldLayoutId id="2147484238" r:id="rId10"/>
    <p:sldLayoutId id="2147484239" r:id="rId11"/>
    <p:sldLayoutId id="2147484254" r:id="rId12"/>
    <p:sldLayoutId id="2147484255" r:id="rId13"/>
    <p:sldLayoutId id="2147484256" r:id="rId14"/>
  </p:sldLayoutIdLst>
  <p:transition xmlns:p14="http://schemas.microsoft.com/office/powerpoint/2010/main">
    <p:wipe dir="d"/>
  </p:transition>
  <p:timing>
    <p:tnLst>
      <p:par>
        <p:cTn xmlns:p14="http://schemas.microsoft.com/office/powerpoint/2010/main" id="1" dur="indefinite" restart="never" nodeType="tmRoot"/>
      </p:par>
    </p:tnLst>
  </p:timing>
  <p:hf hdr="0" dt="0"/>
  <p:txStyles>
    <p:titleStyle>
      <a:lvl1pPr algn="ctr"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4338" name="Title Placeholder 21"/>
          <p:cNvSpPr>
            <a:spLocks noGrp="1"/>
          </p:cNvSpPr>
          <p:nvPr>
            <p:ph type="title"/>
          </p:nvPr>
        </p:nvSpPr>
        <p:spPr bwMode="auto">
          <a:xfrm>
            <a:off x="914400" y="268288"/>
            <a:ext cx="7772400" cy="13985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4339" name="Text Placeholder 12"/>
          <p:cNvSpPr>
            <a:spLocks noGrp="1"/>
          </p:cNvSpPr>
          <p:nvPr>
            <p:ph type="body" idx="1"/>
          </p:nvPr>
        </p:nvSpPr>
        <p:spPr bwMode="auto">
          <a:xfrm>
            <a:off x="457200" y="1882775"/>
            <a:ext cx="82296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Date Placeholder 13"/>
          <p:cNvSpPr>
            <a:spLocks noGrp="1"/>
          </p:cNvSpPr>
          <p:nvPr>
            <p:ph type="dt" sz="half" idx="2"/>
          </p:nvPr>
        </p:nvSpPr>
        <p:spPr>
          <a:xfrm>
            <a:off x="4791075" y="6481763"/>
            <a:ext cx="2133600" cy="301625"/>
          </a:xfrm>
          <a:prstGeom prst="rect">
            <a:avLst/>
          </a:prstGeom>
        </p:spPr>
        <p:txBody>
          <a:bodyPr vert="horz" wrap="square" lIns="91440" tIns="45720" rIns="91440" bIns="45720" numCol="1" anchor="b" anchorCtr="0" compatLnSpc="1">
            <a:prstTxWarp prst="textNoShape">
              <a:avLst/>
            </a:prstTxWarp>
          </a:bodyPr>
          <a:lstStyle>
            <a:lvl1pPr>
              <a:defRPr sz="1000" b="0">
                <a:solidFill>
                  <a:srgbClr val="FFFFFF"/>
                </a:solidFill>
                <a:latin typeface="Century Gothic" pitchFamily="34" charset="0"/>
              </a:defRPr>
            </a:lvl1pPr>
          </a:lstStyle>
          <a:p>
            <a:pPr>
              <a:defRPr/>
            </a:pPr>
            <a:endParaRPr lang="en-US"/>
          </a:p>
        </p:txBody>
      </p:sp>
      <p:sp>
        <p:nvSpPr>
          <p:cNvPr id="3" name="Footer Placeholder 2"/>
          <p:cNvSpPr>
            <a:spLocks noGrp="1"/>
          </p:cNvSpPr>
          <p:nvPr>
            <p:ph type="ftr" sz="quarter" idx="3"/>
          </p:nvPr>
        </p:nvSpPr>
        <p:spPr>
          <a:xfrm>
            <a:off x="457200" y="6481763"/>
            <a:ext cx="4259263" cy="301625"/>
          </a:xfrm>
          <a:prstGeom prst="rect">
            <a:avLst/>
          </a:prstGeom>
        </p:spPr>
        <p:txBody>
          <a:bodyPr vert="horz" wrap="square" lIns="91440" tIns="45720" rIns="91440" bIns="45720" numCol="1" anchor="b" anchorCtr="0" compatLnSpc="1">
            <a:prstTxWarp prst="textNoShape">
              <a:avLst/>
            </a:prstTxWarp>
          </a:bodyPr>
          <a:lstStyle>
            <a:lvl1pPr>
              <a:defRPr sz="1200" b="0">
                <a:solidFill>
                  <a:srgbClr val="FFFFFF"/>
                </a:solidFill>
                <a:latin typeface="Century Gothic" pitchFamily="34" charset="0"/>
              </a:defRPr>
            </a:lvl1pPr>
          </a:lstStyle>
          <a:p>
            <a:pPr>
              <a:defRPr/>
            </a:pPr>
            <a:r>
              <a:rPr lang="en-US"/>
              <a:t>Directorate for Engineering</a:t>
            </a:r>
          </a:p>
        </p:txBody>
      </p:sp>
      <p:sp>
        <p:nvSpPr>
          <p:cNvPr id="23" name="Slide Number Placeholder 22"/>
          <p:cNvSpPr>
            <a:spLocks noGrp="1"/>
          </p:cNvSpPr>
          <p:nvPr>
            <p:ph type="sldNum" sz="quarter" idx="4"/>
          </p:nvPr>
        </p:nvSpPr>
        <p:spPr>
          <a:xfrm>
            <a:off x="8183563" y="6481763"/>
            <a:ext cx="503237" cy="301625"/>
          </a:xfrm>
          <a:prstGeom prst="rect">
            <a:avLst/>
          </a:prstGeom>
        </p:spPr>
        <p:txBody>
          <a:bodyPr vert="horz" wrap="square" lIns="91440" tIns="45720" rIns="91440" bIns="45720" numCol="1" anchor="b" anchorCtr="0" compatLnSpc="1">
            <a:prstTxWarp prst="textNoShape">
              <a:avLst/>
            </a:prstTxWarp>
          </a:bodyPr>
          <a:lstStyle>
            <a:lvl1pPr algn="r">
              <a:defRPr sz="1200" b="0">
                <a:solidFill>
                  <a:srgbClr val="FFFFFF"/>
                </a:solidFill>
                <a:latin typeface="Century Gothic" charset="0"/>
              </a:defRPr>
            </a:lvl1pPr>
          </a:lstStyle>
          <a:p>
            <a:pPr>
              <a:defRPr/>
            </a:pPr>
            <a:fld id="{884B5E56-C6D1-1546-85FC-F36D9CC3D8C6}"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242" r:id="rId1"/>
    <p:sldLayoutId id="2147484243" r:id="rId2"/>
    <p:sldLayoutId id="2147484244" r:id="rId3"/>
    <p:sldLayoutId id="2147484245" r:id="rId4"/>
    <p:sldLayoutId id="2147484246" r:id="rId5"/>
    <p:sldLayoutId id="2147484247" r:id="rId6"/>
    <p:sldLayoutId id="2147484248" r:id="rId7"/>
    <p:sldLayoutId id="2147484249" r:id="rId8"/>
    <p:sldLayoutId id="2147484250" r:id="rId9"/>
    <p:sldLayoutId id="2147484251" r:id="rId10"/>
    <p:sldLayoutId id="2147484252" r:id="rId11"/>
    <p:sldLayoutId id="2147484253" r:id="rId12"/>
  </p:sldLayoutIdLst>
  <p:transition xmlns:p14="http://schemas.microsoft.com/office/powerpoint/2010/main"/>
  <p:timing>
    <p:tnLst>
      <p:par>
        <p:cTn xmlns:p14="http://schemas.microsoft.com/office/powerpoint/2010/main" id="1" dur="indefinite" restart="never" nodeType="tmRoot"/>
      </p:par>
    </p:tnLst>
  </p:timing>
  <p:hf hdr="0" dt="0"/>
  <p:txStyles>
    <p:titleStyle>
      <a:lvl1pPr marL="484188" indent="-484188" algn="r" rtl="0" eaLnBrk="0" fontAlgn="base" hangingPunct="0">
        <a:spcBef>
          <a:spcPct val="0"/>
        </a:spcBef>
        <a:spcAft>
          <a:spcPct val="0"/>
        </a:spcAft>
        <a:defRPr sz="4200" b="1">
          <a:solidFill>
            <a:schemeClr val="tx2"/>
          </a:solidFill>
          <a:latin typeface="+mj-lt"/>
          <a:ea typeface="ＭＳ Ｐゴシック" charset="-128"/>
          <a:cs typeface="ＭＳ Ｐゴシック"/>
        </a:defRPr>
      </a:lvl1pPr>
      <a:lvl2pPr marL="484188" indent="-484188" algn="r" rtl="0" eaLnBrk="0" fontAlgn="base" hangingPunct="0">
        <a:spcBef>
          <a:spcPct val="0"/>
        </a:spcBef>
        <a:spcAft>
          <a:spcPct val="0"/>
        </a:spcAft>
        <a:defRPr sz="4200" b="1">
          <a:solidFill>
            <a:schemeClr val="tx2"/>
          </a:solidFill>
          <a:latin typeface="Century Gothic" pitchFamily="-109" charset="0"/>
          <a:ea typeface="ＭＳ Ｐゴシック" charset="-128"/>
          <a:cs typeface="ＭＳ Ｐゴシック"/>
        </a:defRPr>
      </a:lvl2pPr>
      <a:lvl3pPr marL="484188" indent="-484188" algn="r" rtl="0" eaLnBrk="0" fontAlgn="base" hangingPunct="0">
        <a:spcBef>
          <a:spcPct val="0"/>
        </a:spcBef>
        <a:spcAft>
          <a:spcPct val="0"/>
        </a:spcAft>
        <a:defRPr sz="4200" b="1">
          <a:solidFill>
            <a:schemeClr val="tx2"/>
          </a:solidFill>
          <a:latin typeface="Century Gothic" pitchFamily="-109" charset="0"/>
          <a:ea typeface="ＭＳ Ｐゴシック" charset="-128"/>
          <a:cs typeface="ＭＳ Ｐゴシック"/>
        </a:defRPr>
      </a:lvl3pPr>
      <a:lvl4pPr marL="484188" indent="-484188" algn="r" rtl="0" eaLnBrk="0" fontAlgn="base" hangingPunct="0">
        <a:spcBef>
          <a:spcPct val="0"/>
        </a:spcBef>
        <a:spcAft>
          <a:spcPct val="0"/>
        </a:spcAft>
        <a:defRPr sz="4200" b="1">
          <a:solidFill>
            <a:schemeClr val="tx2"/>
          </a:solidFill>
          <a:latin typeface="Century Gothic" pitchFamily="-109" charset="0"/>
          <a:ea typeface="ＭＳ Ｐゴシック" charset="-128"/>
          <a:cs typeface="ＭＳ Ｐゴシック"/>
        </a:defRPr>
      </a:lvl4pPr>
      <a:lvl5pPr marL="484188" indent="-484188" algn="r" rtl="0" eaLnBrk="0" fontAlgn="base" hangingPunct="0">
        <a:spcBef>
          <a:spcPct val="0"/>
        </a:spcBef>
        <a:spcAft>
          <a:spcPct val="0"/>
        </a:spcAft>
        <a:defRPr sz="4200" b="1">
          <a:solidFill>
            <a:schemeClr val="tx2"/>
          </a:solidFill>
          <a:latin typeface="Century Gothic" pitchFamily="-109" charset="0"/>
          <a:ea typeface="ＭＳ Ｐゴシック" charset="-128"/>
          <a:cs typeface="ＭＳ Ｐゴシック"/>
        </a:defRPr>
      </a:lvl5pPr>
      <a:lvl6pPr marL="941388" indent="-484188" algn="r" rtl="0" fontAlgn="base">
        <a:spcBef>
          <a:spcPct val="0"/>
        </a:spcBef>
        <a:spcAft>
          <a:spcPct val="0"/>
        </a:spcAft>
        <a:defRPr sz="4200" b="1">
          <a:solidFill>
            <a:schemeClr val="tx2"/>
          </a:solidFill>
          <a:latin typeface="Century Gothic" pitchFamily="-109" charset="0"/>
        </a:defRPr>
      </a:lvl6pPr>
      <a:lvl7pPr marL="1398588" indent="-484188" algn="r" rtl="0" fontAlgn="base">
        <a:spcBef>
          <a:spcPct val="0"/>
        </a:spcBef>
        <a:spcAft>
          <a:spcPct val="0"/>
        </a:spcAft>
        <a:defRPr sz="4200" b="1">
          <a:solidFill>
            <a:schemeClr val="tx2"/>
          </a:solidFill>
          <a:latin typeface="Century Gothic" pitchFamily="-109" charset="0"/>
        </a:defRPr>
      </a:lvl7pPr>
      <a:lvl8pPr marL="1855788" indent="-484188" algn="r" rtl="0" fontAlgn="base">
        <a:spcBef>
          <a:spcPct val="0"/>
        </a:spcBef>
        <a:spcAft>
          <a:spcPct val="0"/>
        </a:spcAft>
        <a:defRPr sz="4200" b="1">
          <a:solidFill>
            <a:schemeClr val="tx2"/>
          </a:solidFill>
          <a:latin typeface="Century Gothic" pitchFamily="-109" charset="0"/>
        </a:defRPr>
      </a:lvl8pPr>
      <a:lvl9pPr marL="2312988" indent="-484188" algn="r" rtl="0" fontAlgn="base">
        <a:spcBef>
          <a:spcPct val="0"/>
        </a:spcBef>
        <a:spcAft>
          <a:spcPct val="0"/>
        </a:spcAft>
        <a:defRPr sz="4200" b="1">
          <a:solidFill>
            <a:schemeClr val="tx2"/>
          </a:solidFill>
          <a:latin typeface="Century Gothic" pitchFamily="-109" charset="0"/>
        </a:defRPr>
      </a:lvl9pPr>
    </p:titleStyle>
    <p:bodyStyle>
      <a:lvl1pPr marL="447675" indent="-382588" algn="l" rtl="0" eaLnBrk="0" fontAlgn="base" hangingPunct="0">
        <a:spcBef>
          <a:spcPct val="20000"/>
        </a:spcBef>
        <a:spcAft>
          <a:spcPct val="0"/>
        </a:spcAft>
        <a:buClr>
          <a:schemeClr val="accent1"/>
        </a:buClr>
        <a:buSzPct val="80000"/>
        <a:buFont typeface="Wingdings 2" charset="2"/>
        <a:buChar char=""/>
        <a:defRPr sz="3000">
          <a:solidFill>
            <a:schemeClr val="tx1"/>
          </a:solidFill>
          <a:latin typeface="+mn-lt"/>
          <a:ea typeface="ＭＳ Ｐゴシック" charset="-128"/>
          <a:cs typeface="ＭＳ Ｐゴシック"/>
        </a:defRPr>
      </a:lvl1pPr>
      <a:lvl2pPr marL="822325" indent="-285750" algn="l" rtl="0" eaLnBrk="0" fontAlgn="base" hangingPunct="0">
        <a:spcBef>
          <a:spcPct val="20000"/>
        </a:spcBef>
        <a:spcAft>
          <a:spcPct val="0"/>
        </a:spcAft>
        <a:buClr>
          <a:schemeClr val="accent1"/>
        </a:buClr>
        <a:buSzPct val="95000"/>
        <a:buFont typeface="Verdana" charset="0"/>
        <a:buChar char="›"/>
        <a:defRPr sz="2600">
          <a:solidFill>
            <a:schemeClr val="tx1"/>
          </a:solidFill>
          <a:latin typeface="+mn-lt"/>
          <a:ea typeface="ＭＳ Ｐゴシック" charset="-128"/>
          <a:cs typeface="ＭＳ Ｐゴシック"/>
        </a:defRPr>
      </a:lvl2pPr>
      <a:lvl3pPr marL="1104900" indent="-228600" algn="l" rtl="0" eaLnBrk="0" fontAlgn="base" hangingPunct="0">
        <a:spcBef>
          <a:spcPct val="20000"/>
        </a:spcBef>
        <a:spcAft>
          <a:spcPct val="0"/>
        </a:spcAft>
        <a:buClr>
          <a:schemeClr val="accent1"/>
        </a:buClr>
        <a:buFont typeface="Wingdings 2" charset="2"/>
        <a:buChar char=""/>
        <a:defRPr sz="2400">
          <a:solidFill>
            <a:schemeClr val="tx1"/>
          </a:solidFill>
          <a:latin typeface="+mn-lt"/>
          <a:ea typeface="ＭＳ Ｐゴシック" charset="-128"/>
          <a:cs typeface="ＭＳ Ｐゴシック"/>
        </a:defRPr>
      </a:lvl3pPr>
      <a:lvl4pPr marL="1371600" indent="-209550" algn="l" rtl="0" eaLnBrk="0" fontAlgn="base" hangingPunct="0">
        <a:spcBef>
          <a:spcPct val="20000"/>
        </a:spcBef>
        <a:spcAft>
          <a:spcPct val="0"/>
        </a:spcAft>
        <a:buClr>
          <a:schemeClr val="accent1"/>
        </a:buClr>
        <a:buFont typeface="Wingdings 2" charset="2"/>
        <a:buChar char=""/>
        <a:defRPr sz="2000">
          <a:solidFill>
            <a:schemeClr val="tx1"/>
          </a:solidFill>
          <a:latin typeface="+mn-lt"/>
          <a:ea typeface="ＭＳ Ｐゴシック" charset="-128"/>
          <a:cs typeface="ＭＳ Ｐゴシック"/>
        </a:defRPr>
      </a:lvl4pPr>
      <a:lvl5pPr marL="1600200" indent="-209550" algn="l" rtl="0" eaLnBrk="0" fontAlgn="base" hangingPunct="0">
        <a:spcBef>
          <a:spcPct val="20000"/>
        </a:spcBef>
        <a:spcAft>
          <a:spcPct val="0"/>
        </a:spcAft>
        <a:buClr>
          <a:srgbClr val="B4D6F8"/>
        </a:buClr>
        <a:buFont typeface="Wingdings 2" charset="2"/>
        <a:buChar char=""/>
        <a:defRPr sz="1900">
          <a:solidFill>
            <a:schemeClr val="tx1"/>
          </a:solidFill>
          <a:latin typeface="+mn-lt"/>
          <a:ea typeface="ＭＳ Ｐゴシック" charset="-128"/>
          <a:cs typeface="ＭＳ Ｐゴシック"/>
        </a:defRPr>
      </a:lvl5pPr>
      <a:lvl6pPr marL="2057400" indent="-209550" algn="l" rtl="0" fontAlgn="base">
        <a:spcBef>
          <a:spcPct val="20000"/>
        </a:spcBef>
        <a:spcAft>
          <a:spcPct val="0"/>
        </a:spcAft>
        <a:buClr>
          <a:srgbClr val="B4D6F8"/>
        </a:buClr>
        <a:buFont typeface="Wingdings 2" pitchFamily="-109" charset="2"/>
        <a:buChar char=""/>
        <a:defRPr sz="1900">
          <a:solidFill>
            <a:schemeClr val="tx1"/>
          </a:solidFill>
          <a:latin typeface="+mn-lt"/>
          <a:ea typeface="ＭＳ Ｐゴシック" pitchFamily="-109" charset="-128"/>
        </a:defRPr>
      </a:lvl6pPr>
      <a:lvl7pPr marL="2514600" indent="-209550" algn="l" rtl="0" fontAlgn="base">
        <a:spcBef>
          <a:spcPct val="20000"/>
        </a:spcBef>
        <a:spcAft>
          <a:spcPct val="0"/>
        </a:spcAft>
        <a:buClr>
          <a:srgbClr val="B4D6F8"/>
        </a:buClr>
        <a:buFont typeface="Wingdings 2" pitchFamily="-109" charset="2"/>
        <a:buChar char=""/>
        <a:defRPr sz="1900">
          <a:solidFill>
            <a:schemeClr val="tx1"/>
          </a:solidFill>
          <a:latin typeface="+mn-lt"/>
          <a:ea typeface="ＭＳ Ｐゴシック" pitchFamily="-109" charset="-128"/>
        </a:defRPr>
      </a:lvl7pPr>
      <a:lvl8pPr marL="2971800" indent="-209550" algn="l" rtl="0" fontAlgn="base">
        <a:spcBef>
          <a:spcPct val="20000"/>
        </a:spcBef>
        <a:spcAft>
          <a:spcPct val="0"/>
        </a:spcAft>
        <a:buClr>
          <a:srgbClr val="B4D6F8"/>
        </a:buClr>
        <a:buFont typeface="Wingdings 2" pitchFamily="-109" charset="2"/>
        <a:buChar char=""/>
        <a:defRPr sz="1900">
          <a:solidFill>
            <a:schemeClr val="tx1"/>
          </a:solidFill>
          <a:latin typeface="+mn-lt"/>
          <a:ea typeface="ＭＳ Ｐゴシック" pitchFamily="-109" charset="-128"/>
        </a:defRPr>
      </a:lvl8pPr>
      <a:lvl9pPr marL="3429000" indent="-209550" algn="l" rtl="0" fontAlgn="base">
        <a:spcBef>
          <a:spcPct val="20000"/>
        </a:spcBef>
        <a:spcAft>
          <a:spcPct val="0"/>
        </a:spcAft>
        <a:buClr>
          <a:srgbClr val="B4D6F8"/>
        </a:buClr>
        <a:buFont typeface="Wingdings 2" pitchFamily="-109" charset="2"/>
        <a:buChar char=""/>
        <a:defRPr sz="1900">
          <a:solidFill>
            <a:schemeClr val="tx1"/>
          </a:solidFill>
          <a:latin typeface="+mn-lt"/>
          <a:ea typeface="ＭＳ Ｐゴシック" pitchFamily="-109"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7" Type="http://schemas.openxmlformats.org/officeDocument/2006/relationships/image" Target="../media/image14.png"/><Relationship Id="rId8" Type="http://schemas.openxmlformats.org/officeDocument/2006/relationships/image" Target="../media/image15.png"/><Relationship Id="rId9" Type="http://schemas.openxmlformats.org/officeDocument/2006/relationships/image" Target="../media/image16.png"/><Relationship Id="rId10" Type="http://schemas.openxmlformats.org/officeDocument/2006/relationships/image" Target="../media/image17.png"/><Relationship Id="rId1" Type="http://schemas.openxmlformats.org/officeDocument/2006/relationships/slideLayout" Target="../slideLayouts/slideLayout6.xml"/><Relationship Id="rId2" Type="http://schemas.openxmlformats.org/officeDocument/2006/relationships/image" Target="../media/image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 Id="rId3" Type="http://schemas.openxmlformats.org/officeDocument/2006/relationships/image" Target="../media/image19.png"/></Relationships>
</file>

<file path=ppt/slides/_rels/slide24.xml.rels><?xml version="1.0" encoding="UTF-8" standalone="yes"?>
<Relationships xmlns="http://schemas.openxmlformats.org/package/2006/relationships"><Relationship Id="rId11" Type="http://schemas.openxmlformats.org/officeDocument/2006/relationships/oleObject" Target="../embeddings/oleObject4.bin"/><Relationship Id="rId12" Type="http://schemas.openxmlformats.org/officeDocument/2006/relationships/image" Target="../media/image23.emf"/><Relationship Id="rId1" Type="http://schemas.openxmlformats.org/officeDocument/2006/relationships/vmlDrawing" Target="../drawings/vmlDrawing1.vml"/><Relationship Id="rId2" Type="http://schemas.openxmlformats.org/officeDocument/2006/relationships/slideLayout" Target="../slideLayouts/slideLayout12.xml"/><Relationship Id="rId3" Type="http://schemas.openxmlformats.org/officeDocument/2006/relationships/image" Target="../media/image24.emf"/><Relationship Id="rId4" Type="http://schemas.openxmlformats.org/officeDocument/2006/relationships/oleObject" Target="../embeddings/oleObject1.bin"/><Relationship Id="rId5" Type="http://schemas.openxmlformats.org/officeDocument/2006/relationships/image" Target="../media/image20.emf"/><Relationship Id="rId6" Type="http://schemas.openxmlformats.org/officeDocument/2006/relationships/image" Target="../media/image25.emf"/><Relationship Id="rId7" Type="http://schemas.openxmlformats.org/officeDocument/2006/relationships/oleObject" Target="../embeddings/oleObject2.bin"/><Relationship Id="rId8" Type="http://schemas.openxmlformats.org/officeDocument/2006/relationships/image" Target="../media/image21.emf"/><Relationship Id="rId9" Type="http://schemas.openxmlformats.org/officeDocument/2006/relationships/oleObject" Target="../embeddings/oleObject3.bin"/><Relationship Id="rId10" Type="http://schemas.openxmlformats.org/officeDocument/2006/relationships/image" Target="../media/image22.emf"/></Relationships>
</file>

<file path=ppt/slides/_rels/slide25.xml.rels><?xml version="1.0" encoding="UTF-8" standalone="yes"?>
<Relationships xmlns="http://schemas.openxmlformats.org/package/2006/relationships"><Relationship Id="rId3" Type="http://schemas.openxmlformats.org/officeDocument/2006/relationships/image" Target="../media/image27.emf"/><Relationship Id="rId4" Type="http://schemas.openxmlformats.org/officeDocument/2006/relationships/oleObject" Target="../embeddings/oleObject5.bin"/><Relationship Id="rId5" Type="http://schemas.openxmlformats.org/officeDocument/2006/relationships/image" Target="../media/image26.emf"/><Relationship Id="rId6" Type="http://schemas.openxmlformats.org/officeDocument/2006/relationships/image" Target="../media/image28.png"/><Relationship Id="rId1" Type="http://schemas.openxmlformats.org/officeDocument/2006/relationships/vmlDrawing" Target="../drawings/vmlDrawing2.vml"/><Relationship Id="rId2"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30.emf"/><Relationship Id="rId4" Type="http://schemas.openxmlformats.org/officeDocument/2006/relationships/image" Target="../media/image31.emf"/><Relationship Id="rId1" Type="http://schemas.openxmlformats.org/officeDocument/2006/relationships/slideLayout" Target="../slideLayouts/slideLayout2.xml"/><Relationship Id="rId2" Type="http://schemas.openxmlformats.org/officeDocument/2006/relationships/image" Target="../media/image29.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29.xml.rels><?xml version="1.0" encoding="UTF-8" standalone="yes"?>
<Relationships xmlns="http://schemas.openxmlformats.org/package/2006/relationships"><Relationship Id="rId11" Type="http://schemas.openxmlformats.org/officeDocument/2006/relationships/image" Target="../media/image34.emf"/><Relationship Id="rId12" Type="http://schemas.openxmlformats.org/officeDocument/2006/relationships/image" Target="../media/image35.png"/><Relationship Id="rId13" Type="http://schemas.openxmlformats.org/officeDocument/2006/relationships/image" Target="../media/image36.png"/><Relationship Id="rId1" Type="http://schemas.openxmlformats.org/officeDocument/2006/relationships/vmlDrawing" Target="../drawings/vmlDrawing3.vml"/><Relationship Id="rId2" Type="http://schemas.microsoft.com/office/2007/relationships/media" Target="file://localhost/Users/rlarson/Documents/powerpoint/Colloids/z_movies/Brownian_motion_dilute.avi" TargetMode="External"/><Relationship Id="rId3" Type="http://schemas.openxmlformats.org/officeDocument/2006/relationships/video" Target="file://localhost/Users/rlarson/Documents/powerpoint/Colloids/z_movies/Brownian_motion_dilute.avi" TargetMode="External"/><Relationship Id="rId4" Type="http://schemas.microsoft.com/office/2007/relationships/media" Target="file://localhost/Users/rlarson/Documents/powerpoint/Colloids/z_movies/Colloidal_crystals_dynamics.avi" TargetMode="External"/><Relationship Id="rId5" Type="http://schemas.openxmlformats.org/officeDocument/2006/relationships/video" Target="file://localhost/Users/rlarson/Documents/powerpoint/Colloids/z_movies/Colloidal_crystals_dynamics.avi" TargetMode="External"/><Relationship Id="rId6" Type="http://schemas.openxmlformats.org/officeDocument/2006/relationships/slideLayout" Target="../slideLayouts/slideLayout6.xml"/><Relationship Id="rId7" Type="http://schemas.openxmlformats.org/officeDocument/2006/relationships/notesSlide" Target="../notesSlides/notesSlide4.xml"/><Relationship Id="rId8" Type="http://schemas.openxmlformats.org/officeDocument/2006/relationships/oleObject" Target="../embeddings/oleObject6.bin"/><Relationship Id="rId9" Type="http://schemas.openxmlformats.org/officeDocument/2006/relationships/image" Target="../media/image33.emf"/><Relationship Id="rId10" Type="http://schemas.openxmlformats.org/officeDocument/2006/relationships/oleObject" Target="../embeddings/oleObject7.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e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7.png"/><Relationship Id="rId3" Type="http://schemas.openxmlformats.org/officeDocument/2006/relationships/image" Target="../media/image3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0.png"/></Relationships>
</file>

<file path=ppt/slides/_rels/slide33.xml.rels><?xml version="1.0" encoding="UTF-8" standalone="yes"?>
<Relationships xmlns="http://schemas.openxmlformats.org/package/2006/relationships"><Relationship Id="rId3" Type="http://schemas.openxmlformats.org/officeDocument/2006/relationships/image" Target="../media/image42.png"/><Relationship Id="rId4" Type="http://schemas.openxmlformats.org/officeDocument/2006/relationships/image" Target="../media/image43.png"/><Relationship Id="rId5" Type="http://schemas.openxmlformats.org/officeDocument/2006/relationships/image" Target="../media/image44.png"/><Relationship Id="rId6" Type="http://schemas.openxmlformats.org/officeDocument/2006/relationships/image" Target="../media/image45.png"/><Relationship Id="rId1" Type="http://schemas.openxmlformats.org/officeDocument/2006/relationships/slideLayout" Target="../slideLayouts/slideLayout2.xml"/><Relationship Id="rId2" Type="http://schemas.openxmlformats.org/officeDocument/2006/relationships/image" Target="../media/image41.png"/></Relationships>
</file>

<file path=ppt/slides/_rels/slide34.xml.rels><?xml version="1.0" encoding="UTF-8" standalone="yes"?>
<Relationships xmlns="http://schemas.openxmlformats.org/package/2006/relationships"><Relationship Id="rId3" Type="http://schemas.openxmlformats.org/officeDocument/2006/relationships/image" Target="../media/image47.png"/><Relationship Id="rId4" Type="http://schemas.openxmlformats.org/officeDocument/2006/relationships/image" Target="../media/image48.png"/><Relationship Id="rId5" Type="http://schemas.openxmlformats.org/officeDocument/2006/relationships/image" Target="../media/image49.png"/><Relationship Id="rId1" Type="http://schemas.openxmlformats.org/officeDocument/2006/relationships/slideLayout" Target="../slideLayouts/slideLayout2.xml"/><Relationship Id="rId2" Type="http://schemas.openxmlformats.org/officeDocument/2006/relationships/image" Target="../media/image46.png"/></Relationships>
</file>

<file path=ppt/slides/_rels/slide35.xml.rels><?xml version="1.0" encoding="UTF-8" standalone="yes"?>
<Relationships xmlns="http://schemas.openxmlformats.org/package/2006/relationships"><Relationship Id="rId11" Type="http://schemas.openxmlformats.org/officeDocument/2006/relationships/image" Target="../media/image53.emf"/><Relationship Id="rId12" Type="http://schemas.openxmlformats.org/officeDocument/2006/relationships/oleObject" Target="../embeddings/oleObject12.bin"/><Relationship Id="rId13" Type="http://schemas.openxmlformats.org/officeDocument/2006/relationships/image" Target="../media/image54.emf"/><Relationship Id="rId14" Type="http://schemas.openxmlformats.org/officeDocument/2006/relationships/oleObject" Target="../embeddings/oleObject13.bin"/><Relationship Id="rId15" Type="http://schemas.openxmlformats.org/officeDocument/2006/relationships/image" Target="../media/image55.emf"/><Relationship Id="rId1" Type="http://schemas.openxmlformats.org/officeDocument/2006/relationships/vmlDrawing" Target="../drawings/vmlDrawing4.vml"/><Relationship Id="rId2" Type="http://schemas.openxmlformats.org/officeDocument/2006/relationships/slideLayout" Target="../slideLayouts/slideLayout7.xml"/><Relationship Id="rId3" Type="http://schemas.openxmlformats.org/officeDocument/2006/relationships/notesSlide" Target="../notesSlides/notesSlide5.xml"/><Relationship Id="rId4" Type="http://schemas.openxmlformats.org/officeDocument/2006/relationships/oleObject" Target="../embeddings/oleObject8.bin"/><Relationship Id="rId5" Type="http://schemas.openxmlformats.org/officeDocument/2006/relationships/image" Target="../media/image50.emf"/><Relationship Id="rId6" Type="http://schemas.openxmlformats.org/officeDocument/2006/relationships/oleObject" Target="../embeddings/oleObject9.bin"/><Relationship Id="rId7" Type="http://schemas.openxmlformats.org/officeDocument/2006/relationships/image" Target="../media/image51.emf"/><Relationship Id="rId8" Type="http://schemas.openxmlformats.org/officeDocument/2006/relationships/oleObject" Target="../embeddings/oleObject10.bin"/><Relationship Id="rId9" Type="http://schemas.openxmlformats.org/officeDocument/2006/relationships/image" Target="../media/image52.emf"/><Relationship Id="rId10" Type="http://schemas.openxmlformats.org/officeDocument/2006/relationships/oleObject" Target="../embeddings/oleObject11.bin"/></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oleObject" Target="../embeddings/oleObject14.bin"/><Relationship Id="rId5" Type="http://schemas.openxmlformats.org/officeDocument/2006/relationships/image" Target="../media/image56.wmf"/><Relationship Id="rId6" Type="http://schemas.openxmlformats.org/officeDocument/2006/relationships/image" Target="../media/image57.emf"/><Relationship Id="rId7" Type="http://schemas.openxmlformats.org/officeDocument/2006/relationships/image" Target="../media/image58.png"/><Relationship Id="rId1" Type="http://schemas.openxmlformats.org/officeDocument/2006/relationships/vmlDrawing" Target="../drawings/vmlDrawing5.vml"/><Relationship Id="rId2"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video" Target="file://localhost/Users/rlarson/Documents/papers/Wang/Ctac-NaSal-180-movie-2.mpg" TargetMode="External"/><Relationship Id="rId4" Type="http://schemas.openxmlformats.org/officeDocument/2006/relationships/slideLayout" Target="../slideLayouts/slideLayout2.xml"/><Relationship Id="rId5" Type="http://schemas.openxmlformats.org/officeDocument/2006/relationships/image" Target="../media/image60.png"/><Relationship Id="rId6" Type="http://schemas.openxmlformats.org/officeDocument/2006/relationships/image" Target="../media/image61.png"/><Relationship Id="rId7" Type="http://schemas.openxmlformats.org/officeDocument/2006/relationships/image" Target="../media/image62.png"/><Relationship Id="rId8" Type="http://schemas.openxmlformats.org/officeDocument/2006/relationships/oleObject" Target="../embeddings/oleObject15.bin"/><Relationship Id="rId9" Type="http://schemas.openxmlformats.org/officeDocument/2006/relationships/oleObject" Target="../embeddings/Microsoft_Word_97_-_2004_Document1.doc"/><Relationship Id="rId10" Type="http://schemas.openxmlformats.org/officeDocument/2006/relationships/image" Target="../media/image59.emf"/><Relationship Id="rId1" Type="http://schemas.openxmlformats.org/officeDocument/2006/relationships/vmlDrawing" Target="../drawings/vmlDrawing6.vml"/><Relationship Id="rId2" Type="http://schemas.microsoft.com/office/2007/relationships/media" Target="file://localhost/Users/rlarson/Documents/papers/Wang/Ctac-NaSal-180-movie-2.mpg"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4.emf"/><Relationship Id="rId4" Type="http://schemas.openxmlformats.org/officeDocument/2006/relationships/image" Target="../media/image65.png"/><Relationship Id="rId5" Type="http://schemas.openxmlformats.org/officeDocument/2006/relationships/image" Target="../media/image66.emf"/><Relationship Id="rId1" Type="http://schemas.openxmlformats.org/officeDocument/2006/relationships/slideLayout" Target="../slideLayouts/slideLayout2.xml"/><Relationship Id="rId2" Type="http://schemas.openxmlformats.org/officeDocument/2006/relationships/image" Target="../media/image63.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67.em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66.em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8.emf"/></Relationships>
</file>

<file path=ppt/slides/_rels/slide48.xml.rels><?xml version="1.0" encoding="UTF-8" standalone="yes"?>
<Relationships xmlns="http://schemas.openxmlformats.org/package/2006/relationships"><Relationship Id="rId3" Type="http://schemas.openxmlformats.org/officeDocument/2006/relationships/image" Target="../media/image70.emf"/><Relationship Id="rId4" Type="http://schemas.openxmlformats.org/officeDocument/2006/relationships/image" Target="../media/image71.png"/><Relationship Id="rId5" Type="http://schemas.openxmlformats.org/officeDocument/2006/relationships/image" Target="../media/image72.png"/><Relationship Id="rId6" Type="http://schemas.openxmlformats.org/officeDocument/2006/relationships/image" Target="../media/image73.png"/><Relationship Id="rId1" Type="http://schemas.openxmlformats.org/officeDocument/2006/relationships/slideLayout" Target="../slideLayouts/slideLayout2.xml"/><Relationship Id="rId2" Type="http://schemas.openxmlformats.org/officeDocument/2006/relationships/image" Target="../media/image69.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4.png"/><Relationship Id="rId3" Type="http://schemas.openxmlformats.org/officeDocument/2006/relationships/image" Target="../media/image7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6.emf"/></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7.emf"/></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8.emf"/></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3.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9.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0.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1.jpeg"/></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16.bin"/><Relationship Id="rId4" Type="http://schemas.openxmlformats.org/officeDocument/2006/relationships/image" Target="../media/image82.emf"/><Relationship Id="rId5" Type="http://schemas.openxmlformats.org/officeDocument/2006/relationships/oleObject" Target="../embeddings/oleObject17.bin"/><Relationship Id="rId6" Type="http://schemas.openxmlformats.org/officeDocument/2006/relationships/image" Target="../media/image83.emf"/><Relationship Id="rId7" Type="http://schemas.openxmlformats.org/officeDocument/2006/relationships/image" Target="../media/image84.emf"/><Relationship Id="rId1" Type="http://schemas.openxmlformats.org/officeDocument/2006/relationships/vmlDrawing" Target="../drawings/vmlDrawing7.vml"/><Relationship Id="rId2"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5.emf"/></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ChangeArrowheads="1"/>
          </p:cNvSpPr>
          <p:nvPr>
            <p:ph type="ctrTitle"/>
          </p:nvPr>
        </p:nvSpPr>
        <p:spPr>
          <a:xfrm>
            <a:off x="990600" y="12700"/>
            <a:ext cx="8153400" cy="2743200"/>
          </a:xfrm>
        </p:spPr>
        <p:txBody>
          <a:bodyPr/>
          <a:lstStyle/>
          <a:p>
            <a:r>
              <a:rPr lang="en-US" altLang="zh-CN" sz="3600" dirty="0" smtClean="0"/>
              <a:t>Center for Macromolecular Topology: Center Concept and Summary</a:t>
            </a:r>
            <a:r>
              <a:rPr lang="en-US" altLang="zh-CN" dirty="0" smtClean="0">
                <a:latin typeface="Times New Roman" charset="0"/>
                <a:ea typeface="바탕" charset="-127"/>
                <a:cs typeface="바탕" charset="-127"/>
              </a:rPr>
              <a:t/>
            </a:r>
            <a:br>
              <a:rPr lang="en-US" altLang="zh-CN" dirty="0" smtClean="0">
                <a:latin typeface="Times New Roman" charset="0"/>
                <a:ea typeface="바탕" charset="-127"/>
                <a:cs typeface="바탕" charset="-127"/>
              </a:rPr>
            </a:br>
            <a:endParaRPr lang="en-US" altLang="zh-CN" dirty="0" smtClean="0">
              <a:latin typeface="Times New Roman" charset="0"/>
              <a:ea typeface="바탕" charset="-127"/>
              <a:cs typeface="바탕" charset="-127"/>
            </a:endParaRPr>
          </a:p>
        </p:txBody>
      </p:sp>
      <p:sp>
        <p:nvSpPr>
          <p:cNvPr id="20484" name="Rectangle 4"/>
          <p:cNvSpPr>
            <a:spLocks noGrp="1" noChangeArrowheads="1"/>
          </p:cNvSpPr>
          <p:nvPr>
            <p:ph type="subTitle" idx="1"/>
          </p:nvPr>
        </p:nvSpPr>
        <p:spPr>
          <a:xfrm>
            <a:off x="1219200" y="1798638"/>
            <a:ext cx="7315200" cy="2743200"/>
          </a:xfrm>
        </p:spPr>
        <p:txBody>
          <a:bodyPr/>
          <a:lstStyle/>
          <a:p>
            <a:pPr>
              <a:defRPr/>
            </a:pPr>
            <a:r>
              <a:rPr lang="en-US" altLang="zh-CN" sz="2000" dirty="0" smtClean="0">
                <a:solidFill>
                  <a:schemeClr val="tx1">
                    <a:lumMod val="75000"/>
                    <a:lumOff val="25000"/>
                  </a:schemeClr>
                </a:solidFill>
              </a:rPr>
              <a:t>Ronald Larson, Greg Beaucage, Rick </a:t>
            </a:r>
            <a:r>
              <a:rPr lang="en-US" altLang="zh-CN" sz="2000" dirty="0" err="1" smtClean="0">
                <a:solidFill>
                  <a:schemeClr val="tx1">
                    <a:lumMod val="75000"/>
                    <a:lumOff val="25000"/>
                  </a:schemeClr>
                </a:solidFill>
              </a:rPr>
              <a:t>Laine</a:t>
            </a:r>
            <a:r>
              <a:rPr lang="en-US" altLang="zh-CN" sz="2000" dirty="0" smtClean="0">
                <a:solidFill>
                  <a:schemeClr val="tx1">
                    <a:lumMod val="75000"/>
                    <a:lumOff val="25000"/>
                  </a:schemeClr>
                </a:solidFill>
              </a:rPr>
              <a:t>, Steve </a:t>
            </a:r>
            <a:r>
              <a:rPr lang="en-US" altLang="zh-CN" sz="2000" dirty="0" err="1" smtClean="0">
                <a:solidFill>
                  <a:schemeClr val="tx1">
                    <a:lumMod val="75000"/>
                    <a:lumOff val="25000"/>
                  </a:schemeClr>
                </a:solidFill>
              </a:rPr>
              <a:t>Clarson</a:t>
            </a:r>
            <a:r>
              <a:rPr lang="en-US" altLang="zh-CN" sz="2000" dirty="0" smtClean="0">
                <a:solidFill>
                  <a:schemeClr val="tx1">
                    <a:lumMod val="75000"/>
                    <a:lumOff val="25000"/>
                  </a:schemeClr>
                </a:solidFill>
              </a:rPr>
              <a:t>, Peter Green, </a:t>
            </a:r>
            <a:r>
              <a:rPr lang="en-US" altLang="zh-CN" sz="2000" dirty="0" err="1" smtClean="0">
                <a:solidFill>
                  <a:schemeClr val="tx1">
                    <a:lumMod val="75000"/>
                    <a:lumOff val="25000"/>
                  </a:schemeClr>
                </a:solidFill>
              </a:rPr>
              <a:t>Vikram</a:t>
            </a:r>
            <a:r>
              <a:rPr lang="en-US" altLang="zh-CN" sz="2000" dirty="0" smtClean="0">
                <a:solidFill>
                  <a:schemeClr val="tx1">
                    <a:lumMod val="75000"/>
                    <a:lumOff val="25000"/>
                  </a:schemeClr>
                </a:solidFill>
              </a:rPr>
              <a:t> </a:t>
            </a:r>
            <a:r>
              <a:rPr lang="en-US" altLang="zh-CN" sz="2000" dirty="0" err="1" smtClean="0">
                <a:solidFill>
                  <a:schemeClr val="tx1">
                    <a:lumMod val="75000"/>
                    <a:lumOff val="25000"/>
                  </a:schemeClr>
                </a:solidFill>
              </a:rPr>
              <a:t>Kuppa</a:t>
            </a:r>
            <a:r>
              <a:rPr lang="en-US" altLang="zh-CN" sz="2000" dirty="0" smtClean="0">
                <a:solidFill>
                  <a:schemeClr val="tx1">
                    <a:lumMod val="75000"/>
                    <a:lumOff val="25000"/>
                  </a:schemeClr>
                </a:solidFill>
              </a:rPr>
              <a:t>, Mike Solomon, Nikos </a:t>
            </a:r>
            <a:r>
              <a:rPr lang="en-US" altLang="zh-CN" sz="2000" dirty="0" err="1" smtClean="0">
                <a:solidFill>
                  <a:schemeClr val="tx1">
                    <a:lumMod val="75000"/>
                    <a:lumOff val="25000"/>
                  </a:schemeClr>
                </a:solidFill>
              </a:rPr>
              <a:t>Hadjichristinis</a:t>
            </a:r>
            <a:r>
              <a:rPr lang="en-US" altLang="zh-CN" sz="2000" dirty="0" smtClean="0">
                <a:solidFill>
                  <a:schemeClr val="tx1">
                    <a:lumMod val="75000"/>
                    <a:lumOff val="25000"/>
                  </a:schemeClr>
                </a:solidFill>
              </a:rPr>
              <a:t> and Jimmy Mays</a:t>
            </a:r>
          </a:p>
          <a:p>
            <a:pPr>
              <a:defRPr/>
            </a:pPr>
            <a:r>
              <a:rPr lang="en-US" altLang="zh-CN" sz="2000" dirty="0" smtClean="0">
                <a:solidFill>
                  <a:schemeClr val="tx1">
                    <a:lumMod val="75000"/>
                    <a:lumOff val="25000"/>
                  </a:schemeClr>
                </a:solidFill>
              </a:rPr>
              <a:t>Univ. of Michigan, Univ. of Cincinnati, KAUST/Univ. Athens, Univ. of Tennessee</a:t>
            </a:r>
          </a:p>
          <a:p>
            <a:pPr>
              <a:defRPr/>
            </a:pPr>
            <a:r>
              <a:rPr lang="en-US" altLang="zh-CN" sz="2000" dirty="0" smtClean="0">
                <a:solidFill>
                  <a:schemeClr val="tx1">
                    <a:lumMod val="75000"/>
                    <a:lumOff val="25000"/>
                  </a:schemeClr>
                </a:solidFill>
              </a:rPr>
              <a:t>Associates: Greg Smith, Ron Jones, Jan </a:t>
            </a:r>
            <a:r>
              <a:rPr lang="en-US" altLang="zh-CN" sz="2000" dirty="0" err="1" smtClean="0">
                <a:solidFill>
                  <a:schemeClr val="tx1">
                    <a:lumMod val="75000"/>
                    <a:lumOff val="25000"/>
                  </a:schemeClr>
                </a:solidFill>
              </a:rPr>
              <a:t>Ilavsky</a:t>
            </a:r>
            <a:endParaRPr lang="en-US" altLang="zh-CN" sz="2000" dirty="0" smtClean="0">
              <a:solidFill>
                <a:schemeClr val="tx1">
                  <a:lumMod val="75000"/>
                  <a:lumOff val="25000"/>
                </a:schemeClr>
              </a:solidFill>
            </a:endParaRPr>
          </a:p>
          <a:p>
            <a:pPr>
              <a:defRPr/>
            </a:pPr>
            <a:r>
              <a:rPr lang="en-US" altLang="zh-CN" sz="2000" dirty="0" smtClean="0">
                <a:solidFill>
                  <a:schemeClr val="tx1">
                    <a:lumMod val="75000"/>
                    <a:lumOff val="25000"/>
                  </a:schemeClr>
                </a:solidFill>
              </a:rPr>
              <a:t>Oak Ridge National Lab, National Institute of Standards and Technology, Argonne National Laboratory</a:t>
            </a:r>
          </a:p>
          <a:p>
            <a:pPr>
              <a:defRPr/>
            </a:pPr>
            <a:endParaRPr lang="en-US" altLang="zh-CN" sz="2000" b="1" dirty="0" smtClean="0">
              <a:solidFill>
                <a:schemeClr val="tx1">
                  <a:lumMod val="75000"/>
                  <a:lumOff val="25000"/>
                </a:schemeClr>
              </a:solidFill>
            </a:endParaRPr>
          </a:p>
        </p:txBody>
      </p:sp>
      <p:pic>
        <p:nvPicPr>
          <p:cNvPr id="29700" name="Picture 5" descr="TIFF_CMT_LOGO.tif"/>
          <p:cNvPicPr>
            <a:picLocks noChangeAspect="1"/>
          </p:cNvPicPr>
          <p:nvPr/>
        </p:nvPicPr>
        <p:blipFill>
          <a:blip r:embed="rId3"/>
          <a:srcRect/>
          <a:stretch>
            <a:fillRect/>
          </a:stretch>
        </p:blipFill>
        <p:spPr bwMode="auto">
          <a:xfrm>
            <a:off x="3349133" y="4681539"/>
            <a:ext cx="3055333" cy="1651000"/>
          </a:xfrm>
          <a:prstGeom prst="rect">
            <a:avLst/>
          </a:prstGeom>
          <a:noFill/>
          <a:ln w="9525">
            <a:noFill/>
            <a:miter lim="800000"/>
            <a:headEnd/>
            <a:tailEnd/>
          </a:ln>
        </p:spPr>
      </p:pic>
    </p:spTree>
  </p:cSld>
  <p:clrMapOvr>
    <a:masterClrMapping/>
  </p:clrMapOvr>
  <p:transition xmlns:p14="http://schemas.microsoft.com/office/powerpoint/2010/main">
    <p:wipe dir="d"/>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8500" y="362803"/>
            <a:ext cx="3543300" cy="830997"/>
          </a:xfrm>
          <a:prstGeom prst="rect">
            <a:avLst/>
          </a:prstGeom>
          <a:noFill/>
        </p:spPr>
        <p:txBody>
          <a:bodyPr wrap="square" rtlCol="0">
            <a:spAutoFit/>
          </a:bodyPr>
          <a:lstStyle/>
          <a:p>
            <a:r>
              <a:rPr lang="en-US" dirty="0" smtClean="0"/>
              <a:t>Status of Letters February 17, 2012</a:t>
            </a:r>
            <a:endParaRPr lang="en-US" dirty="0"/>
          </a:p>
        </p:txBody>
      </p:sp>
      <p:sp>
        <p:nvSpPr>
          <p:cNvPr id="4" name="TextBox 3"/>
          <p:cNvSpPr txBox="1"/>
          <p:nvPr/>
        </p:nvSpPr>
        <p:spPr>
          <a:xfrm>
            <a:off x="1333500" y="2565400"/>
            <a:ext cx="7378700" cy="4031873"/>
          </a:xfrm>
          <a:prstGeom prst="rect">
            <a:avLst/>
          </a:prstGeom>
          <a:noFill/>
        </p:spPr>
        <p:txBody>
          <a:bodyPr wrap="square" rtlCol="0">
            <a:spAutoFit/>
          </a:bodyPr>
          <a:lstStyle/>
          <a:p>
            <a:r>
              <a:rPr lang="en-US" sz="1600" dirty="0" smtClean="0"/>
              <a:t>ExxonMobil one letter + one from Chemical Division in works (50%)</a:t>
            </a:r>
          </a:p>
          <a:p>
            <a:r>
              <a:rPr lang="en-US" sz="1600" dirty="0" smtClean="0"/>
              <a:t>Procter &amp; Gamble one letter + one from Baby Care Division (50%)</a:t>
            </a:r>
          </a:p>
          <a:p>
            <a:r>
              <a:rPr lang="en-US" sz="1600" dirty="0"/>
              <a:t>Dow 85</a:t>
            </a:r>
            <a:r>
              <a:rPr lang="en-US" sz="1600" dirty="0" smtClean="0"/>
              <a:t>%</a:t>
            </a:r>
          </a:p>
          <a:p>
            <a:r>
              <a:rPr lang="en-US" sz="1600" dirty="0" smtClean="0"/>
              <a:t>Bridgestone letter promised 80%</a:t>
            </a:r>
          </a:p>
          <a:p>
            <a:r>
              <a:rPr lang="en-US" sz="1600" dirty="0" smtClean="0"/>
              <a:t>Celanese 80%</a:t>
            </a:r>
          </a:p>
          <a:p>
            <a:r>
              <a:rPr lang="en-US" sz="1600" dirty="0" smtClean="0"/>
              <a:t>SABIC </a:t>
            </a:r>
            <a:r>
              <a:rPr lang="en-US" sz="1600" dirty="0"/>
              <a:t>50</a:t>
            </a:r>
            <a:r>
              <a:rPr lang="en-US" sz="1600" dirty="0" smtClean="0"/>
              <a:t>%</a:t>
            </a:r>
          </a:p>
          <a:p>
            <a:endParaRPr lang="en-US" sz="1600" dirty="0" smtClean="0"/>
          </a:p>
          <a:p>
            <a:r>
              <a:rPr lang="en-US" sz="1600" dirty="0" smtClean="0"/>
              <a:t>NOVA    ?</a:t>
            </a:r>
          </a:p>
          <a:p>
            <a:r>
              <a:rPr lang="en-US" sz="1600" dirty="0" smtClean="0"/>
              <a:t>Chevron Phillips  ?</a:t>
            </a:r>
          </a:p>
          <a:p>
            <a:endParaRPr lang="en-US" sz="1600" dirty="0"/>
          </a:p>
          <a:p>
            <a:r>
              <a:rPr lang="en-US" sz="1600" dirty="0" smtClean="0"/>
              <a:t>Oak Ridge National Laboratory  letter in-kind</a:t>
            </a:r>
          </a:p>
          <a:p>
            <a:r>
              <a:rPr lang="en-US" sz="1600" dirty="0" smtClean="0"/>
              <a:t>Eclipse Film Technology letter in-kind</a:t>
            </a:r>
          </a:p>
          <a:p>
            <a:endParaRPr lang="en-US" sz="1600" dirty="0"/>
          </a:p>
          <a:p>
            <a:r>
              <a:rPr lang="en-US" sz="1600" dirty="0" err="1" smtClean="0"/>
              <a:t>Dupont</a:t>
            </a:r>
            <a:r>
              <a:rPr lang="en-US" sz="1600" dirty="0" smtClean="0"/>
              <a:t>:  Next year</a:t>
            </a:r>
          </a:p>
          <a:p>
            <a:r>
              <a:rPr lang="en-US" sz="1600" dirty="0" err="1" smtClean="0"/>
              <a:t>LyodellBasell</a:t>
            </a:r>
            <a:r>
              <a:rPr lang="en-US" sz="1600" dirty="0" smtClean="0"/>
              <a:t>:  Next year</a:t>
            </a:r>
          </a:p>
          <a:p>
            <a:r>
              <a:rPr lang="en-US" sz="1600" dirty="0" smtClean="0"/>
              <a:t>Air Force Research Laboratory:  Next year</a:t>
            </a:r>
            <a:endParaRPr lang="en-US" sz="1600" dirty="0"/>
          </a:p>
        </p:txBody>
      </p:sp>
      <p:sp>
        <p:nvSpPr>
          <p:cNvPr id="5" name="TextBox 4"/>
          <p:cNvSpPr txBox="1"/>
          <p:nvPr/>
        </p:nvSpPr>
        <p:spPr>
          <a:xfrm>
            <a:off x="1333500" y="1282700"/>
            <a:ext cx="7378700" cy="1077218"/>
          </a:xfrm>
          <a:prstGeom prst="rect">
            <a:avLst/>
          </a:prstGeom>
          <a:noFill/>
        </p:spPr>
        <p:txBody>
          <a:bodyPr wrap="square" rtlCol="0">
            <a:spAutoFit/>
          </a:bodyPr>
          <a:lstStyle/>
          <a:p>
            <a:r>
              <a:rPr lang="en-US" sz="1600" dirty="0" smtClean="0"/>
              <a:t>Needed for the National Science Foundation:</a:t>
            </a:r>
          </a:p>
          <a:p>
            <a:r>
              <a:rPr lang="en-US" sz="1600" dirty="0" smtClean="0"/>
              <a:t>3 Members per site</a:t>
            </a:r>
          </a:p>
          <a:p>
            <a:r>
              <a:rPr lang="en-US" sz="1600" dirty="0" smtClean="0"/>
              <a:t>2 Sites Cincinnati and Michigan</a:t>
            </a:r>
          </a:p>
          <a:p>
            <a:r>
              <a:rPr lang="en-US" sz="1600" dirty="0" smtClean="0"/>
              <a:t>1 Member can be “in-kind” for first year</a:t>
            </a:r>
            <a:endParaRPr lang="en-US" sz="1600" dirty="0"/>
          </a:p>
        </p:txBody>
      </p:sp>
    </p:spTree>
    <p:extLst>
      <p:ext uri="{BB962C8B-B14F-4D97-AF65-F5344CB8AC3E}">
        <p14:creationId xmlns:p14="http://schemas.microsoft.com/office/powerpoint/2010/main" val="2312291772"/>
      </p:ext>
    </p:extLst>
  </p:cSld>
  <p:clrMapOvr>
    <a:masterClrMapping/>
  </p:clrMapOvr>
  <p:transition xmlns:p14="http://schemas.microsoft.com/office/powerpoint/2010/main">
    <p:wipe dir="d"/>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00300" y="1549400"/>
            <a:ext cx="4954902" cy="2677656"/>
          </a:xfrm>
          <a:prstGeom prst="rect">
            <a:avLst/>
          </a:prstGeom>
          <a:noFill/>
        </p:spPr>
        <p:txBody>
          <a:bodyPr wrap="none" rtlCol="0">
            <a:spAutoFit/>
          </a:bodyPr>
          <a:lstStyle/>
          <a:p>
            <a:r>
              <a:rPr lang="en-US" dirty="0" smtClean="0"/>
              <a:t>	    5 Projects </a:t>
            </a:r>
          </a:p>
          <a:p>
            <a:r>
              <a:rPr lang="en-US" dirty="0"/>
              <a:t> </a:t>
            </a:r>
            <a:r>
              <a:rPr lang="en-US" dirty="0" smtClean="0"/>
              <a:t>    Potential Supporters</a:t>
            </a:r>
          </a:p>
          <a:p>
            <a:r>
              <a:rPr lang="en-US" dirty="0" smtClean="0"/>
              <a:t>	 Research Sites</a:t>
            </a:r>
          </a:p>
          <a:p>
            <a:endParaRPr lang="en-US" dirty="0"/>
          </a:p>
          <a:p>
            <a:r>
              <a:rPr lang="en-US" dirty="0" smtClean="0"/>
              <a:t>Each Project is described in</a:t>
            </a:r>
          </a:p>
          <a:p>
            <a:r>
              <a:rPr lang="en-US" dirty="0" smtClean="0"/>
              <a:t>the executive summaries and in</a:t>
            </a:r>
          </a:p>
          <a:p>
            <a:r>
              <a:rPr lang="en-US" dirty="0" smtClean="0"/>
              <a:t>separate Power Point slides</a:t>
            </a:r>
          </a:p>
        </p:txBody>
      </p:sp>
    </p:spTree>
    <p:extLst>
      <p:ext uri="{BB962C8B-B14F-4D97-AF65-F5344CB8AC3E}">
        <p14:creationId xmlns:p14="http://schemas.microsoft.com/office/powerpoint/2010/main" val="1331495313"/>
      </p:ext>
    </p:extLst>
  </p:cSld>
  <p:clrMapOvr>
    <a:masterClrMapping/>
  </p:clrMapOvr>
  <p:transition xmlns:p14="http://schemas.microsoft.com/office/powerpoint/2010/main">
    <p:wipe dir="d"/>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57300" y="188267"/>
            <a:ext cx="7670800" cy="6740306"/>
          </a:xfrm>
          <a:prstGeom prst="rect">
            <a:avLst/>
          </a:prstGeom>
          <a:noFill/>
        </p:spPr>
        <p:txBody>
          <a:bodyPr wrap="square" rtlCol="0">
            <a:spAutoFit/>
          </a:bodyPr>
          <a:lstStyle/>
          <a:p>
            <a:pPr algn="ctr"/>
            <a:r>
              <a:rPr lang="en-US" dirty="0" smtClean="0"/>
              <a:t>Project 1 Controlling Polymer Rheological Properties Using Long-Chain Branching</a:t>
            </a:r>
          </a:p>
          <a:p>
            <a:endParaRPr lang="en-US" sz="1800" dirty="0"/>
          </a:p>
          <a:p>
            <a:r>
              <a:rPr lang="en-US" dirty="0" err="1" smtClean="0"/>
              <a:t>Dupont</a:t>
            </a:r>
            <a:r>
              <a:rPr lang="en-US" dirty="0" smtClean="0"/>
              <a:t>				Cincinnati</a:t>
            </a:r>
          </a:p>
          <a:p>
            <a:r>
              <a:rPr lang="en-US" dirty="0" smtClean="0"/>
              <a:t>LyondellBasell			Michigan</a:t>
            </a:r>
          </a:p>
          <a:p>
            <a:r>
              <a:rPr lang="en-US" dirty="0" smtClean="0"/>
              <a:t>ExxonMobil			ORNL/CNMS/Tennessee</a:t>
            </a:r>
          </a:p>
          <a:p>
            <a:r>
              <a:rPr lang="en-US" dirty="0" smtClean="0"/>
              <a:t>Dow				   NIST Consortium</a:t>
            </a:r>
          </a:p>
          <a:p>
            <a:r>
              <a:rPr lang="en-US" dirty="0" smtClean="0"/>
              <a:t>Nova</a:t>
            </a:r>
          </a:p>
          <a:p>
            <a:r>
              <a:rPr lang="en-US" dirty="0" smtClean="0"/>
              <a:t>Celanese</a:t>
            </a:r>
          </a:p>
          <a:p>
            <a:r>
              <a:rPr lang="en-US" dirty="0" smtClean="0"/>
              <a:t>Procter &amp; Gamble</a:t>
            </a:r>
          </a:p>
          <a:p>
            <a:pPr algn="ctr"/>
            <a:endParaRPr lang="en-US" dirty="0"/>
          </a:p>
          <a:p>
            <a:pPr algn="ctr"/>
            <a:r>
              <a:rPr lang="en-US" dirty="0" smtClean="0"/>
              <a:t>Project 2 Adsorption, Adhesion, and Topology of Linear and Branched Macromolecules on Curved and Flat Surfaces</a:t>
            </a:r>
          </a:p>
          <a:p>
            <a:endParaRPr lang="en-US" sz="1800" dirty="0"/>
          </a:p>
          <a:p>
            <a:r>
              <a:rPr lang="en-US" dirty="0" smtClean="0"/>
              <a:t>AFRL					Cincinnati</a:t>
            </a:r>
          </a:p>
          <a:p>
            <a:r>
              <a:rPr lang="en-US" dirty="0" smtClean="0"/>
              <a:t>Bridgestone				Michigan</a:t>
            </a:r>
          </a:p>
          <a:p>
            <a:r>
              <a:rPr lang="en-US" dirty="0" smtClean="0"/>
              <a:t>Procter &amp; Gamble		</a:t>
            </a:r>
            <a:r>
              <a:rPr lang="en-US" dirty="0"/>
              <a:t>ORNL/CNMS/Tennessee</a:t>
            </a:r>
            <a:endParaRPr lang="en-US" dirty="0" smtClean="0"/>
          </a:p>
        </p:txBody>
      </p:sp>
    </p:spTree>
    <p:extLst>
      <p:ext uri="{BB962C8B-B14F-4D97-AF65-F5344CB8AC3E}">
        <p14:creationId xmlns:p14="http://schemas.microsoft.com/office/powerpoint/2010/main" val="4181275087"/>
      </p:ext>
    </p:extLst>
  </p:cSld>
  <p:clrMapOvr>
    <a:masterClrMapping/>
  </p:clrMapOvr>
  <p:transition xmlns:p14="http://schemas.microsoft.com/office/powerpoint/2010/main">
    <p:wipe dir="d"/>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57300" y="188267"/>
            <a:ext cx="7670800" cy="6555640"/>
          </a:xfrm>
          <a:prstGeom prst="rect">
            <a:avLst/>
          </a:prstGeom>
          <a:noFill/>
        </p:spPr>
        <p:txBody>
          <a:bodyPr wrap="square" rtlCol="0">
            <a:spAutoFit/>
          </a:bodyPr>
          <a:lstStyle/>
          <a:p>
            <a:pPr algn="ctr"/>
            <a:r>
              <a:rPr lang="en-US" dirty="0" smtClean="0"/>
              <a:t>Project 3 Effect of Branching on Flow-Induced Crystallization and Crystalline Orientation</a:t>
            </a:r>
          </a:p>
          <a:p>
            <a:endParaRPr lang="en-US" sz="1800" dirty="0"/>
          </a:p>
          <a:p>
            <a:r>
              <a:rPr lang="en-US" dirty="0" err="1" smtClean="0"/>
              <a:t>Dupont</a:t>
            </a:r>
            <a:r>
              <a:rPr lang="en-US" dirty="0" smtClean="0"/>
              <a:t>				Cincinnati</a:t>
            </a:r>
          </a:p>
          <a:p>
            <a:r>
              <a:rPr lang="en-US" dirty="0" smtClean="0"/>
              <a:t>LyondellBasell			Michigan</a:t>
            </a:r>
          </a:p>
          <a:p>
            <a:r>
              <a:rPr lang="en-US" dirty="0" smtClean="0"/>
              <a:t>ExxonMobil			ORNL/CNMS/Tennessee</a:t>
            </a:r>
          </a:p>
          <a:p>
            <a:r>
              <a:rPr lang="en-US" dirty="0" smtClean="0"/>
              <a:t>Dow				Argonne National Lab</a:t>
            </a:r>
          </a:p>
          <a:p>
            <a:r>
              <a:rPr lang="en-US" dirty="0" smtClean="0"/>
              <a:t>Nova</a:t>
            </a:r>
          </a:p>
          <a:p>
            <a:r>
              <a:rPr lang="en-US" dirty="0" smtClean="0"/>
              <a:t>Celanese</a:t>
            </a:r>
          </a:p>
          <a:p>
            <a:r>
              <a:rPr lang="en-US" dirty="0" smtClean="0"/>
              <a:t>Procter &amp; Gamble</a:t>
            </a:r>
          </a:p>
          <a:p>
            <a:pPr algn="ctr"/>
            <a:endParaRPr lang="en-US" dirty="0"/>
          </a:p>
          <a:p>
            <a:pPr algn="ctr"/>
            <a:r>
              <a:rPr lang="en-US" dirty="0" smtClean="0"/>
              <a:t>Project 4 Gel Structure, Molecular Aggregation/Agglomeration and Gelation in Colloidal Fluids</a:t>
            </a:r>
          </a:p>
          <a:p>
            <a:endParaRPr lang="en-US" sz="1800" dirty="0"/>
          </a:p>
          <a:p>
            <a:r>
              <a:rPr lang="en-US" dirty="0" smtClean="0"/>
              <a:t>Procter &amp; Gamble			Cincinnati</a:t>
            </a:r>
          </a:p>
          <a:p>
            <a:r>
              <a:rPr lang="en-US" dirty="0" smtClean="0"/>
              <a:t>Bridgestone				Michigan</a:t>
            </a:r>
          </a:p>
          <a:p>
            <a:r>
              <a:rPr lang="en-US" dirty="0" smtClean="0"/>
              <a:t>Others			</a:t>
            </a:r>
            <a:r>
              <a:rPr lang="en-US" dirty="0"/>
              <a:t>ORNL/CNMS/</a:t>
            </a:r>
            <a:r>
              <a:rPr lang="en-US" dirty="0" smtClean="0"/>
              <a:t>Tennessee</a:t>
            </a:r>
          </a:p>
          <a:p>
            <a:r>
              <a:rPr lang="en-US" dirty="0" smtClean="0"/>
              <a:t>				   NIST </a:t>
            </a:r>
            <a:r>
              <a:rPr lang="en-US" dirty="0"/>
              <a:t>Consortium</a:t>
            </a:r>
            <a:endParaRPr lang="en-US" dirty="0" smtClean="0"/>
          </a:p>
        </p:txBody>
      </p:sp>
    </p:spTree>
    <p:extLst>
      <p:ext uri="{BB962C8B-B14F-4D97-AF65-F5344CB8AC3E}">
        <p14:creationId xmlns:p14="http://schemas.microsoft.com/office/powerpoint/2010/main" val="2692587456"/>
      </p:ext>
    </p:extLst>
  </p:cSld>
  <p:clrMapOvr>
    <a:masterClrMapping/>
  </p:clrMapOvr>
  <p:transition xmlns:p14="http://schemas.microsoft.com/office/powerpoint/2010/main">
    <p:wipe dir="d"/>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03300" y="188267"/>
            <a:ext cx="8191500" cy="5816977"/>
          </a:xfrm>
          <a:prstGeom prst="rect">
            <a:avLst/>
          </a:prstGeom>
          <a:noFill/>
        </p:spPr>
        <p:txBody>
          <a:bodyPr wrap="square" rtlCol="0">
            <a:spAutoFit/>
          </a:bodyPr>
          <a:lstStyle/>
          <a:p>
            <a:pPr algn="ctr"/>
            <a:r>
              <a:rPr lang="en-US" dirty="0" smtClean="0"/>
              <a:t>Project 5 Network/Reinforcing Filler</a:t>
            </a:r>
          </a:p>
          <a:p>
            <a:pPr algn="ctr"/>
            <a:r>
              <a:rPr lang="en-US" dirty="0" smtClean="0"/>
              <a:t>Mechanical Response</a:t>
            </a:r>
          </a:p>
          <a:p>
            <a:endParaRPr lang="en-US" sz="1800" dirty="0"/>
          </a:p>
          <a:p>
            <a:r>
              <a:rPr lang="en-US" dirty="0" smtClean="0"/>
              <a:t>Bridgestone				Cincinnati</a:t>
            </a:r>
          </a:p>
          <a:p>
            <a:r>
              <a:rPr lang="en-US" dirty="0" smtClean="0"/>
              <a:t>ExxonMobil				Michigan</a:t>
            </a:r>
          </a:p>
          <a:p>
            <a:r>
              <a:rPr lang="en-US" dirty="0" smtClean="0"/>
              <a:t>Dow				</a:t>
            </a:r>
            <a:r>
              <a:rPr lang="en-US" dirty="0"/>
              <a:t>Argonne National Lab</a:t>
            </a:r>
            <a:endParaRPr lang="en-US" dirty="0" smtClean="0"/>
          </a:p>
          <a:p>
            <a:r>
              <a:rPr lang="en-US" dirty="0" smtClean="0"/>
              <a:t>Procter &amp; Gamble		</a:t>
            </a:r>
          </a:p>
          <a:p>
            <a:r>
              <a:rPr lang="en-US" dirty="0" smtClean="0"/>
              <a:t>AFRL</a:t>
            </a:r>
          </a:p>
          <a:p>
            <a:pPr algn="ctr"/>
            <a:endParaRPr lang="en-US" dirty="0"/>
          </a:p>
          <a:p>
            <a:pPr algn="ctr"/>
            <a:r>
              <a:rPr lang="en-US" dirty="0" smtClean="0"/>
              <a:t>Future Projects </a:t>
            </a:r>
          </a:p>
          <a:p>
            <a:pPr algn="ctr"/>
            <a:endParaRPr lang="en-US" sz="1800" dirty="0" smtClean="0"/>
          </a:p>
          <a:p>
            <a:pPr algn="ctr"/>
            <a:r>
              <a:rPr lang="en-US" dirty="0" smtClean="0"/>
              <a:t>-Network Conductive Polymers for PV</a:t>
            </a:r>
          </a:p>
          <a:p>
            <a:pPr algn="ctr"/>
            <a:r>
              <a:rPr lang="en-US" dirty="0" smtClean="0"/>
              <a:t>-Software Development for Rheological Analysis</a:t>
            </a:r>
          </a:p>
          <a:p>
            <a:pPr algn="ctr"/>
            <a:r>
              <a:rPr lang="en-US" dirty="0" smtClean="0"/>
              <a:t>-Synthesis of Topological Systems for Coatings</a:t>
            </a:r>
          </a:p>
          <a:p>
            <a:pPr algn="ctr"/>
            <a:r>
              <a:rPr lang="en-US" dirty="0" smtClean="0"/>
              <a:t>-Two-Dimensional SAXS/DMA for Reinforcing Fillers</a:t>
            </a:r>
          </a:p>
          <a:p>
            <a:pPr algn="ctr"/>
            <a:r>
              <a:rPr lang="en-US" dirty="0" smtClean="0"/>
              <a:t>-Model Polymers for Topological Studies</a:t>
            </a:r>
          </a:p>
        </p:txBody>
      </p:sp>
    </p:spTree>
    <p:extLst>
      <p:ext uri="{BB962C8B-B14F-4D97-AF65-F5344CB8AC3E}">
        <p14:creationId xmlns:p14="http://schemas.microsoft.com/office/powerpoint/2010/main" val="421283841"/>
      </p:ext>
    </p:extLst>
  </p:cSld>
  <p:clrMapOvr>
    <a:masterClrMapping/>
  </p:clrMapOvr>
  <p:transition xmlns:p14="http://schemas.microsoft.com/office/powerpoint/2010/main">
    <p:wipe dir="d"/>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97000" y="1402497"/>
            <a:ext cx="7569200" cy="4708981"/>
          </a:xfrm>
          <a:prstGeom prst="rect">
            <a:avLst/>
          </a:prstGeom>
          <a:noFill/>
        </p:spPr>
        <p:txBody>
          <a:bodyPr wrap="square" rtlCol="0">
            <a:spAutoFit/>
          </a:bodyPr>
          <a:lstStyle/>
          <a:p>
            <a:r>
              <a:rPr lang="en-US" sz="2000" dirty="0" smtClean="0"/>
              <a:t>Structure and Rheology of Molten Polymers</a:t>
            </a:r>
          </a:p>
          <a:p>
            <a:r>
              <a:rPr lang="en-US" sz="2000" dirty="0" smtClean="0"/>
              <a:t>	Ron Larson &amp; Mike Solomon</a:t>
            </a:r>
          </a:p>
          <a:p>
            <a:endParaRPr lang="en-US" sz="2000" dirty="0"/>
          </a:p>
          <a:p>
            <a:r>
              <a:rPr lang="en-US" sz="2000" dirty="0" smtClean="0"/>
              <a:t>Scattering Techniques for Topological Structures of 	Complex Macromolecules</a:t>
            </a:r>
          </a:p>
          <a:p>
            <a:r>
              <a:rPr lang="en-US" sz="2000" dirty="0" smtClean="0"/>
              <a:t>	Greg Beaucage, Mike Solomon</a:t>
            </a:r>
          </a:p>
          <a:p>
            <a:endParaRPr lang="en-US" sz="2000" dirty="0"/>
          </a:p>
          <a:p>
            <a:r>
              <a:rPr lang="en-US" sz="2000" dirty="0" smtClean="0"/>
              <a:t>Simulation Methods for Prediction of Properties in 	Branched Polymers</a:t>
            </a:r>
          </a:p>
          <a:p>
            <a:r>
              <a:rPr lang="en-US" sz="2000" dirty="0" smtClean="0"/>
              <a:t>	Ron Larson, </a:t>
            </a:r>
            <a:r>
              <a:rPr lang="en-US" sz="2000" dirty="0" err="1" smtClean="0"/>
              <a:t>Vikram</a:t>
            </a:r>
            <a:r>
              <a:rPr lang="en-US" sz="2000" dirty="0" smtClean="0"/>
              <a:t> </a:t>
            </a:r>
            <a:r>
              <a:rPr lang="en-US" sz="2000" dirty="0" err="1" smtClean="0"/>
              <a:t>Kuppa</a:t>
            </a:r>
            <a:endParaRPr lang="en-US" sz="2000" dirty="0" smtClean="0"/>
          </a:p>
          <a:p>
            <a:endParaRPr lang="en-US" sz="2000" dirty="0"/>
          </a:p>
          <a:p>
            <a:r>
              <a:rPr lang="en-US" sz="2000" dirty="0" smtClean="0"/>
              <a:t>Synthetic Mechanisms for Chain Branching in Polyolefins</a:t>
            </a:r>
          </a:p>
          <a:p>
            <a:r>
              <a:rPr lang="en-US" sz="2000" dirty="0" smtClean="0"/>
              <a:t>	Ron </a:t>
            </a:r>
            <a:r>
              <a:rPr lang="en-US" sz="2000" dirty="0" err="1" smtClean="0"/>
              <a:t>Largon</a:t>
            </a:r>
            <a:r>
              <a:rPr lang="en-US" sz="2000" dirty="0" smtClean="0"/>
              <a:t>, Jimmy Mays</a:t>
            </a:r>
          </a:p>
          <a:p>
            <a:endParaRPr lang="en-US" sz="2000" dirty="0"/>
          </a:p>
          <a:p>
            <a:r>
              <a:rPr lang="en-US" sz="2000" dirty="0" smtClean="0"/>
              <a:t>Long Chain Branching in Polyethylene Strategy Group</a:t>
            </a:r>
          </a:p>
        </p:txBody>
      </p:sp>
      <p:sp>
        <p:nvSpPr>
          <p:cNvPr id="5" name="TextBox 4"/>
          <p:cNvSpPr txBox="1"/>
          <p:nvPr/>
        </p:nvSpPr>
        <p:spPr>
          <a:xfrm>
            <a:off x="2647950" y="355600"/>
            <a:ext cx="4813300" cy="830997"/>
          </a:xfrm>
          <a:prstGeom prst="rect">
            <a:avLst/>
          </a:prstGeom>
          <a:noFill/>
        </p:spPr>
        <p:txBody>
          <a:bodyPr wrap="square" rtlCol="0">
            <a:spAutoFit/>
          </a:bodyPr>
          <a:lstStyle/>
          <a:p>
            <a:r>
              <a:rPr lang="en-US" dirty="0" smtClean="0"/>
              <a:t>Short Courses, Conferences</a:t>
            </a:r>
          </a:p>
          <a:p>
            <a:r>
              <a:rPr lang="en-US" dirty="0" smtClean="0"/>
              <a:t>Targeted Strategy Groups</a:t>
            </a:r>
          </a:p>
        </p:txBody>
      </p:sp>
    </p:spTree>
    <p:extLst>
      <p:ext uri="{BB962C8B-B14F-4D97-AF65-F5344CB8AC3E}">
        <p14:creationId xmlns:p14="http://schemas.microsoft.com/office/powerpoint/2010/main" val="1875598011"/>
      </p:ext>
    </p:extLst>
  </p:cSld>
  <p:clrMapOvr>
    <a:masterClrMapping/>
  </p:clrMapOvr>
  <p:transition xmlns:p14="http://schemas.microsoft.com/office/powerpoint/2010/main">
    <p:wipe dir="d"/>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346200" y="495300"/>
            <a:ext cx="8597900" cy="5702300"/>
          </a:xfrm>
          <a:prstGeom prst="rect">
            <a:avLst/>
          </a:prstGeom>
        </p:spPr>
      </p:pic>
    </p:spTree>
    <p:extLst>
      <p:ext uri="{BB962C8B-B14F-4D97-AF65-F5344CB8AC3E}">
        <p14:creationId xmlns:p14="http://schemas.microsoft.com/office/powerpoint/2010/main" val="4180027144"/>
      </p:ext>
    </p:extLst>
  </p:cSld>
  <p:clrMapOvr>
    <a:masterClrMapping/>
  </p:clrMapOvr>
  <p:transition xmlns:p14="http://schemas.microsoft.com/office/powerpoint/2010/main">
    <p:wipe dir="d"/>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7800" y="271126"/>
            <a:ext cx="7289800" cy="6463306"/>
          </a:xfrm>
          <a:prstGeom prst="rect">
            <a:avLst/>
          </a:prstGeom>
          <a:noFill/>
        </p:spPr>
        <p:txBody>
          <a:bodyPr wrap="square" rtlCol="0">
            <a:spAutoFit/>
          </a:bodyPr>
          <a:lstStyle/>
          <a:p>
            <a:r>
              <a:rPr lang="en-US" dirty="0" smtClean="0"/>
              <a:t>Potential Center Associate Members:</a:t>
            </a:r>
          </a:p>
          <a:p>
            <a:endParaRPr lang="en-US" sz="1800" dirty="0"/>
          </a:p>
          <a:p>
            <a:r>
              <a:rPr lang="en-US" dirty="0" smtClean="0"/>
              <a:t>ORNL, Argonne, NIST, Eclipse</a:t>
            </a:r>
          </a:p>
          <a:p>
            <a:endParaRPr lang="en-US" sz="1800" dirty="0" smtClean="0"/>
          </a:p>
          <a:p>
            <a:r>
              <a:rPr lang="en-US" dirty="0" smtClean="0"/>
              <a:t>Oak Ridge National Laboratory: Neutron Scattering, Synthesis of Model Materials, Other Characterization Facilities</a:t>
            </a:r>
          </a:p>
          <a:p>
            <a:endParaRPr lang="en-US" sz="1800" dirty="0"/>
          </a:p>
          <a:p>
            <a:r>
              <a:rPr lang="en-US" dirty="0" smtClean="0"/>
              <a:t>Argonne National Laboratory: Advanced Photon Source: X-ray Scattering</a:t>
            </a:r>
          </a:p>
          <a:p>
            <a:endParaRPr lang="en-US" sz="1800" dirty="0"/>
          </a:p>
          <a:p>
            <a:r>
              <a:rPr lang="en-US" dirty="0" smtClean="0"/>
              <a:t>National Institute of Standards and Technology: Neutron Scattering, Other interactions with the </a:t>
            </a:r>
            <a:r>
              <a:rPr lang="en-US" dirty="0"/>
              <a:t>P</a:t>
            </a:r>
            <a:r>
              <a:rPr lang="en-US" dirty="0" smtClean="0"/>
              <a:t>olymer Division</a:t>
            </a:r>
          </a:p>
          <a:p>
            <a:endParaRPr lang="en-US" sz="1800" dirty="0"/>
          </a:p>
          <a:p>
            <a:r>
              <a:rPr lang="en-US" dirty="0" smtClean="0"/>
              <a:t>Eclipse Film Technologies: Polymer processing facilities, MDO, processing equipment for in situ SAXS</a:t>
            </a:r>
          </a:p>
        </p:txBody>
      </p:sp>
    </p:spTree>
    <p:extLst>
      <p:ext uri="{BB962C8B-B14F-4D97-AF65-F5344CB8AC3E}">
        <p14:creationId xmlns:p14="http://schemas.microsoft.com/office/powerpoint/2010/main" val="2943487862"/>
      </p:ext>
    </p:extLst>
  </p:cSld>
  <p:clrMapOvr>
    <a:masterClrMapping/>
  </p:clrMapOvr>
  <p:transition xmlns:p14="http://schemas.microsoft.com/office/powerpoint/2010/main">
    <p:wipe dir="d"/>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98600" y="1473200"/>
            <a:ext cx="7289800" cy="3785652"/>
          </a:xfrm>
          <a:prstGeom prst="rect">
            <a:avLst/>
          </a:prstGeom>
          <a:noFill/>
        </p:spPr>
        <p:txBody>
          <a:bodyPr wrap="square" rtlCol="0">
            <a:spAutoFit/>
          </a:bodyPr>
          <a:lstStyle/>
          <a:p>
            <a:r>
              <a:rPr lang="en-US" dirty="0" smtClean="0"/>
              <a:t>Relationship with other Centers </a:t>
            </a:r>
          </a:p>
          <a:p>
            <a:endParaRPr lang="en-US" dirty="0"/>
          </a:p>
          <a:p>
            <a:r>
              <a:rPr lang="en-US" dirty="0" smtClean="0"/>
              <a:t>Consortium for Soft Material Manufacturing at NIST.</a:t>
            </a:r>
          </a:p>
          <a:p>
            <a:endParaRPr lang="en-US" dirty="0"/>
          </a:p>
          <a:p>
            <a:r>
              <a:rPr lang="en-US" dirty="0" smtClean="0"/>
              <a:t>IRC at University of Leeds (and other UK Universities)</a:t>
            </a:r>
          </a:p>
          <a:p>
            <a:endParaRPr lang="en-US" dirty="0"/>
          </a:p>
          <a:p>
            <a:r>
              <a:rPr lang="en-US" dirty="0" smtClean="0"/>
              <a:t>CNMS ORNL, Scattering Centers at NIST, Oak Ridge, Argonne</a:t>
            </a:r>
          </a:p>
        </p:txBody>
      </p:sp>
    </p:spTree>
    <p:extLst>
      <p:ext uri="{BB962C8B-B14F-4D97-AF65-F5344CB8AC3E}">
        <p14:creationId xmlns:p14="http://schemas.microsoft.com/office/powerpoint/2010/main" val="3409479904"/>
      </p:ext>
    </p:extLst>
  </p:cSld>
  <p:clrMapOvr>
    <a:masterClrMapping/>
  </p:clrMapOvr>
  <p:transition xmlns:p14="http://schemas.microsoft.com/office/powerpoint/2010/main">
    <p:wipe dir="d"/>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54100" y="165100"/>
            <a:ext cx="8001000" cy="6401751"/>
          </a:xfrm>
          <a:prstGeom prst="rect">
            <a:avLst/>
          </a:prstGeom>
          <a:noFill/>
        </p:spPr>
        <p:txBody>
          <a:bodyPr wrap="square" rtlCol="0">
            <a:spAutoFit/>
          </a:bodyPr>
          <a:lstStyle/>
          <a:p>
            <a:r>
              <a:rPr lang="en-US" dirty="0" smtClean="0"/>
              <a:t>	</a:t>
            </a:r>
            <a:r>
              <a:rPr lang="en-US" dirty="0"/>
              <a:t> </a:t>
            </a:r>
            <a:r>
              <a:rPr lang="en-US" dirty="0" smtClean="0"/>
              <a:t>   </a:t>
            </a:r>
            <a:r>
              <a:rPr lang="en-US" sz="2200" dirty="0" smtClean="0"/>
              <a:t>National Science Foundation Role</a:t>
            </a:r>
          </a:p>
          <a:p>
            <a:endParaRPr lang="en-US" sz="1400" dirty="0"/>
          </a:p>
          <a:p>
            <a:r>
              <a:rPr lang="en-US" sz="2200" dirty="0" smtClean="0"/>
              <a:t>Each site requires a minimum of $150,000/year from Membership Fees and 3 Members. (One member can be an Associate Member.)  NSF requires 10% indirect charges on membership fees.</a:t>
            </a:r>
          </a:p>
          <a:p>
            <a:endParaRPr lang="en-US" sz="1400" dirty="0"/>
          </a:p>
          <a:p>
            <a:r>
              <a:rPr lang="en-US" sz="2200" dirty="0" smtClean="0"/>
              <a:t>NSF will contribute $60,000/year per site with 56% indirect charges.  (Net $109,100) This could go towards center wide projects.  NSF will also pay $20,000 to Cincinnati for administration. </a:t>
            </a:r>
          </a:p>
          <a:p>
            <a:endParaRPr lang="en-US" sz="1400" dirty="0"/>
          </a:p>
          <a:p>
            <a:r>
              <a:rPr lang="en-US" sz="2200" dirty="0" smtClean="0"/>
              <a:t>NSF provides avenues to other funds:</a:t>
            </a:r>
          </a:p>
          <a:p>
            <a:r>
              <a:rPr lang="en-US" sz="2200" dirty="0" smtClean="0"/>
              <a:t>International Travel Supplements for Centers ($25,000), IGERT, REU, academic center grants.  Funds for industrial participants to travel to foreign centers or to have extended stays at university sites or national labs.</a:t>
            </a:r>
          </a:p>
          <a:p>
            <a:endParaRPr lang="en-US" sz="1400" dirty="0"/>
          </a:p>
          <a:p>
            <a:r>
              <a:rPr lang="en-US" sz="2200" dirty="0" smtClean="0"/>
              <a:t>NSF audits/certifies the center operations.</a:t>
            </a:r>
            <a:endParaRPr lang="en-US" sz="2200" dirty="0"/>
          </a:p>
        </p:txBody>
      </p:sp>
    </p:spTree>
    <p:extLst>
      <p:ext uri="{BB962C8B-B14F-4D97-AF65-F5344CB8AC3E}">
        <p14:creationId xmlns:p14="http://schemas.microsoft.com/office/powerpoint/2010/main" val="308192338"/>
      </p:ext>
    </p:extLst>
  </p:cSld>
  <p:clrMapOvr>
    <a:masterClrMapping/>
  </p:clrMapOvr>
  <p:transition xmlns:p14="http://schemas.microsoft.com/office/powerpoint/2010/main">
    <p:wipe dir="d"/>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3800" y="249238"/>
            <a:ext cx="5689600" cy="1143000"/>
          </a:xfrm>
        </p:spPr>
        <p:txBody>
          <a:bodyPr/>
          <a:lstStyle/>
          <a:p>
            <a:r>
              <a:rPr lang="en-US" dirty="0" smtClean="0"/>
              <a:t>Center Concept</a:t>
            </a:r>
            <a:endParaRPr lang="en-US" dirty="0"/>
          </a:p>
        </p:txBody>
      </p:sp>
      <p:sp>
        <p:nvSpPr>
          <p:cNvPr id="3" name="Rectangle 2"/>
          <p:cNvSpPr/>
          <p:nvPr/>
        </p:nvSpPr>
        <p:spPr>
          <a:xfrm>
            <a:off x="2286000" y="1243984"/>
            <a:ext cx="5537200" cy="3046988"/>
          </a:xfrm>
          <a:prstGeom prst="rect">
            <a:avLst/>
          </a:prstGeom>
          <a:solidFill>
            <a:schemeClr val="bg1"/>
          </a:solidFill>
          <a:ln>
            <a:noFill/>
          </a:ln>
        </p:spPr>
        <p:txBody>
          <a:bodyPr wrap="square">
            <a:spAutoFit/>
          </a:bodyPr>
          <a:lstStyle/>
          <a:p>
            <a:pPr lvl="0" algn="just" defTabSz="4389438"/>
            <a:r>
              <a:rPr lang="en-US" dirty="0">
                <a:solidFill>
                  <a:schemeClr val="tx1">
                    <a:lumMod val="75000"/>
                    <a:lumOff val="25000"/>
                  </a:schemeClr>
                </a:solidFill>
                <a:latin typeface="Garamond" pitchFamily="18" charset="0"/>
                <a:ea typeface="Verdana" pitchFamily="34" charset="0"/>
                <a:cs typeface="Verdana" pitchFamily="34" charset="0"/>
              </a:rPr>
              <a:t>The Center for Macromolecular Topology (CMT) will address the need in the polymer industry to synthetically control, characterize, model and simulate complex </a:t>
            </a:r>
            <a:r>
              <a:rPr lang="en-US" dirty="0" smtClean="0">
                <a:solidFill>
                  <a:schemeClr val="tx1">
                    <a:lumMod val="75000"/>
                    <a:lumOff val="25000"/>
                  </a:schemeClr>
                </a:solidFill>
                <a:latin typeface="Garamond" pitchFamily="18" charset="0"/>
                <a:ea typeface="Verdana" pitchFamily="34" charset="0"/>
                <a:cs typeface="Verdana" pitchFamily="34" charset="0"/>
              </a:rPr>
              <a:t>macromolecular and nano- </a:t>
            </a:r>
            <a:r>
              <a:rPr lang="en-US" dirty="0">
                <a:solidFill>
                  <a:schemeClr val="tx1">
                    <a:lumMod val="75000"/>
                    <a:lumOff val="25000"/>
                  </a:schemeClr>
                </a:solidFill>
                <a:latin typeface="Garamond" pitchFamily="18" charset="0"/>
                <a:ea typeface="Verdana" pitchFamily="34" charset="0"/>
                <a:cs typeface="Verdana" pitchFamily="34" charset="0"/>
              </a:rPr>
              <a:t>architectures </a:t>
            </a:r>
            <a:r>
              <a:rPr lang="en-US" dirty="0" smtClean="0">
                <a:solidFill>
                  <a:schemeClr val="tx1">
                    <a:lumMod val="75000"/>
                    <a:lumOff val="25000"/>
                  </a:schemeClr>
                </a:solidFill>
                <a:latin typeface="Garamond" pitchFamily="18" charset="0"/>
                <a:ea typeface="Verdana" pitchFamily="34" charset="0"/>
                <a:cs typeface="Verdana" pitchFamily="34" charset="0"/>
              </a:rPr>
              <a:t>for improved mechanical </a:t>
            </a:r>
            <a:r>
              <a:rPr lang="en-US" dirty="0">
                <a:solidFill>
                  <a:schemeClr val="tx1">
                    <a:lumMod val="75000"/>
                    <a:lumOff val="25000"/>
                  </a:schemeClr>
                </a:solidFill>
                <a:latin typeface="Garamond" pitchFamily="18" charset="0"/>
                <a:ea typeface="Verdana" pitchFamily="34" charset="0"/>
                <a:cs typeface="Verdana" pitchFamily="34" charset="0"/>
              </a:rPr>
              <a:t>and rheological </a:t>
            </a:r>
            <a:r>
              <a:rPr lang="en-US" dirty="0" smtClean="0">
                <a:solidFill>
                  <a:schemeClr val="tx1">
                    <a:lumMod val="75000"/>
                    <a:lumOff val="25000"/>
                  </a:schemeClr>
                </a:solidFill>
                <a:latin typeface="Garamond" pitchFamily="18" charset="0"/>
                <a:ea typeface="Verdana" pitchFamily="34" charset="0"/>
                <a:cs typeface="Verdana" pitchFamily="34" charset="0"/>
              </a:rPr>
              <a:t>properties and controlled processing.</a:t>
            </a:r>
            <a:endParaRPr lang="en-US" dirty="0">
              <a:solidFill>
                <a:schemeClr val="tx1">
                  <a:lumMod val="75000"/>
                  <a:lumOff val="25000"/>
                </a:schemeClr>
              </a:solidFill>
              <a:latin typeface="Garamond" pitchFamily="18" charset="0"/>
              <a:ea typeface="Verdana" pitchFamily="34" charset="0"/>
              <a:cs typeface="Verdana" pitchFamily="34" charset="0"/>
            </a:endParaRPr>
          </a:p>
        </p:txBody>
      </p:sp>
      <p:pic>
        <p:nvPicPr>
          <p:cNvPr id="68" name="Picture 67"/>
          <p:cNvPicPr>
            <a:picLocks noChangeAspect="1"/>
          </p:cNvPicPr>
          <p:nvPr/>
        </p:nvPicPr>
        <p:blipFill>
          <a:blip r:embed="rId2"/>
          <a:stretch>
            <a:fillRect/>
          </a:stretch>
        </p:blipFill>
        <p:spPr>
          <a:xfrm>
            <a:off x="2832100" y="4356100"/>
            <a:ext cx="4229100" cy="1802136"/>
          </a:xfrm>
          <a:prstGeom prst="rect">
            <a:avLst/>
          </a:prstGeom>
        </p:spPr>
      </p:pic>
    </p:spTree>
    <p:extLst>
      <p:ext uri="{BB962C8B-B14F-4D97-AF65-F5344CB8AC3E}">
        <p14:creationId xmlns:p14="http://schemas.microsoft.com/office/powerpoint/2010/main" val="900832934"/>
      </p:ext>
    </p:extLst>
  </p:cSld>
  <p:clrMapOvr>
    <a:masterClrMapping/>
  </p:clrMapOvr>
  <p:transition xmlns:p14="http://schemas.microsoft.com/office/powerpoint/2010/main">
    <p:wipe dir="d"/>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ChangeArrowheads="1"/>
          </p:cNvSpPr>
          <p:nvPr>
            <p:ph type="ctrTitle"/>
          </p:nvPr>
        </p:nvSpPr>
        <p:spPr>
          <a:xfrm>
            <a:off x="990600" y="457200"/>
            <a:ext cx="8153400" cy="2743200"/>
          </a:xfrm>
        </p:spPr>
        <p:txBody>
          <a:bodyPr/>
          <a:lstStyle/>
          <a:p>
            <a:r>
              <a:rPr lang="en-US" altLang="zh-CN" sz="3600" dirty="0" smtClean="0"/>
              <a:t>Center for Macromolecular Topology: Capabilities</a:t>
            </a:r>
            <a:r>
              <a:rPr lang="en-US" altLang="zh-CN" dirty="0" smtClean="0">
                <a:latin typeface="Times New Roman" charset="0"/>
                <a:ea typeface="바탕" charset="-127"/>
                <a:cs typeface="바탕" charset="-127"/>
              </a:rPr>
              <a:t/>
            </a:r>
            <a:br>
              <a:rPr lang="en-US" altLang="zh-CN" dirty="0" smtClean="0">
                <a:latin typeface="Times New Roman" charset="0"/>
                <a:ea typeface="바탕" charset="-127"/>
                <a:cs typeface="바탕" charset="-127"/>
              </a:rPr>
            </a:br>
            <a:endParaRPr lang="en-US" altLang="zh-CN" dirty="0" smtClean="0">
              <a:latin typeface="Times New Roman" charset="0"/>
              <a:ea typeface="바탕" charset="-127"/>
              <a:cs typeface="바탕" charset="-127"/>
            </a:endParaRPr>
          </a:p>
        </p:txBody>
      </p:sp>
      <p:sp>
        <p:nvSpPr>
          <p:cNvPr id="20484" name="Rectangle 4"/>
          <p:cNvSpPr>
            <a:spLocks noGrp="1" noChangeArrowheads="1"/>
          </p:cNvSpPr>
          <p:nvPr>
            <p:ph type="subTitle" idx="1"/>
          </p:nvPr>
        </p:nvSpPr>
        <p:spPr>
          <a:xfrm>
            <a:off x="1219200" y="2954338"/>
            <a:ext cx="7315200" cy="2743200"/>
          </a:xfrm>
        </p:spPr>
        <p:txBody>
          <a:bodyPr/>
          <a:lstStyle/>
          <a:p>
            <a:pPr>
              <a:defRPr/>
            </a:pPr>
            <a:r>
              <a:rPr lang="en-US" altLang="zh-CN" sz="2000" dirty="0" smtClean="0"/>
              <a:t>Laboratories of Ronald Larson Greg </a:t>
            </a:r>
            <a:r>
              <a:rPr lang="en-US" altLang="zh-CN" sz="2000" dirty="0" err="1" smtClean="0"/>
              <a:t>Beaucage</a:t>
            </a:r>
            <a:r>
              <a:rPr lang="en-US" altLang="zh-CN" sz="2000" dirty="0" smtClean="0"/>
              <a:t>, Rick </a:t>
            </a:r>
            <a:r>
              <a:rPr lang="en-US" altLang="zh-CN" sz="2000" dirty="0" err="1" smtClean="0"/>
              <a:t>Laine</a:t>
            </a:r>
            <a:r>
              <a:rPr lang="en-US" altLang="zh-CN" sz="2000" dirty="0" smtClean="0"/>
              <a:t>, Steve </a:t>
            </a:r>
            <a:r>
              <a:rPr lang="en-US" altLang="zh-CN" sz="2000" dirty="0" err="1" smtClean="0"/>
              <a:t>Clarson</a:t>
            </a:r>
            <a:r>
              <a:rPr lang="en-US" altLang="zh-CN" sz="2000" dirty="0" smtClean="0"/>
              <a:t>, Peter Green, </a:t>
            </a:r>
            <a:r>
              <a:rPr lang="en-US" altLang="zh-CN" sz="2000" dirty="0" err="1" smtClean="0"/>
              <a:t>Vikram</a:t>
            </a:r>
            <a:r>
              <a:rPr lang="en-US" altLang="zh-CN" sz="2000" dirty="0" smtClean="0"/>
              <a:t> </a:t>
            </a:r>
            <a:r>
              <a:rPr lang="en-US" altLang="zh-CN" sz="2000" dirty="0" err="1" smtClean="0"/>
              <a:t>Kuppa</a:t>
            </a:r>
            <a:r>
              <a:rPr lang="en-US" altLang="zh-CN" sz="2000" dirty="0" smtClean="0"/>
              <a:t>, Mike Solomon, and Jude </a:t>
            </a:r>
            <a:r>
              <a:rPr lang="en-US" altLang="zh-CN" sz="2000" dirty="0" err="1" smtClean="0"/>
              <a:t>Iroh</a:t>
            </a:r>
            <a:r>
              <a:rPr lang="en-US" altLang="zh-CN" sz="2000" dirty="0" smtClean="0"/>
              <a:t>, Jimmy Mays</a:t>
            </a:r>
          </a:p>
          <a:p>
            <a:pPr>
              <a:defRPr/>
            </a:pPr>
            <a:r>
              <a:rPr lang="en-US" altLang="zh-CN" sz="2000" dirty="0" smtClean="0"/>
              <a:t>Univ. of Mich., Univ. of Cincinnati, Univ. of Tennessee</a:t>
            </a:r>
          </a:p>
          <a:p>
            <a:pPr>
              <a:defRPr/>
            </a:pPr>
            <a:endParaRPr lang="en-US" altLang="zh-CN" sz="2000" b="1" dirty="0" smtClean="0"/>
          </a:p>
        </p:txBody>
      </p:sp>
      <p:pic>
        <p:nvPicPr>
          <p:cNvPr id="29700" name="Picture 5" descr="TIFF_CMT_LOGO.tif"/>
          <p:cNvPicPr>
            <a:picLocks noChangeAspect="1"/>
          </p:cNvPicPr>
          <p:nvPr/>
        </p:nvPicPr>
        <p:blipFill>
          <a:blip r:embed="rId3"/>
          <a:srcRect/>
          <a:stretch>
            <a:fillRect/>
          </a:stretch>
        </p:blipFill>
        <p:spPr bwMode="auto">
          <a:xfrm>
            <a:off x="4010025" y="5922963"/>
            <a:ext cx="1730375" cy="935037"/>
          </a:xfrm>
          <a:prstGeom prst="rect">
            <a:avLst/>
          </a:prstGeom>
          <a:noFill/>
          <a:ln w="9525">
            <a:noFill/>
            <a:miter lim="800000"/>
            <a:headEnd/>
            <a:tailEnd/>
          </a:ln>
        </p:spPr>
      </p:pic>
    </p:spTree>
    <p:extLst>
      <p:ext uri="{BB962C8B-B14F-4D97-AF65-F5344CB8AC3E}">
        <p14:creationId xmlns:p14="http://schemas.microsoft.com/office/powerpoint/2010/main" val="3258922201"/>
      </p:ext>
    </p:extLst>
  </p:cSld>
  <p:clrMapOvr>
    <a:masterClrMapping/>
  </p:clrMapOvr>
  <p:transition xmlns:p14="http://schemas.microsoft.com/office/powerpoint/2010/main">
    <p:wipe dir="d"/>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The faculty</a:t>
            </a:r>
            <a:endParaRPr lang="en-US" dirty="0"/>
          </a:p>
        </p:txBody>
      </p:sp>
      <p:sp>
        <p:nvSpPr>
          <p:cNvPr id="2" name="Footer Placeholder 1"/>
          <p:cNvSpPr>
            <a:spLocks noGrp="1"/>
          </p:cNvSpPr>
          <p:nvPr>
            <p:ph type="ftr" sz="quarter" idx="11"/>
          </p:nvPr>
        </p:nvSpPr>
        <p:spPr/>
        <p:txBody>
          <a:bodyPr/>
          <a:lstStyle/>
          <a:p>
            <a:pPr>
              <a:defRPr/>
            </a:pPr>
            <a:r>
              <a:rPr lang="en-US" smtClean="0"/>
              <a:t>Innovation through Partnerships</a:t>
            </a:r>
            <a:endParaRPr lang="en-US"/>
          </a:p>
        </p:txBody>
      </p:sp>
      <p:sp>
        <p:nvSpPr>
          <p:cNvPr id="3" name="Slide Number Placeholder 2"/>
          <p:cNvSpPr>
            <a:spLocks noGrp="1"/>
          </p:cNvSpPr>
          <p:nvPr>
            <p:ph type="sldNum" sz="quarter" idx="12"/>
          </p:nvPr>
        </p:nvSpPr>
        <p:spPr/>
        <p:txBody>
          <a:bodyPr/>
          <a:lstStyle/>
          <a:p>
            <a:pPr>
              <a:defRPr/>
            </a:pPr>
            <a:fld id="{3CD1ADFE-45A3-D048-9B85-84BBE8E18ACF}" type="slidenum">
              <a:rPr lang="en-US" smtClean="0"/>
              <a:pPr>
                <a:defRPr/>
              </a:pPr>
              <a:t>21</a:t>
            </a:fld>
            <a:endParaRPr lang="en-US"/>
          </a:p>
        </p:txBody>
      </p:sp>
      <p:pic>
        <p:nvPicPr>
          <p:cNvPr id="4" name="Picture 3"/>
          <p:cNvPicPr>
            <a:picLocks noChangeAspect="1"/>
          </p:cNvPicPr>
          <p:nvPr/>
        </p:nvPicPr>
        <p:blipFill>
          <a:blip r:embed="rId2"/>
          <a:stretch>
            <a:fillRect/>
          </a:stretch>
        </p:blipFill>
        <p:spPr>
          <a:xfrm>
            <a:off x="2196878" y="4089400"/>
            <a:ext cx="1320800" cy="1485900"/>
          </a:xfrm>
          <a:prstGeom prst="rect">
            <a:avLst/>
          </a:prstGeom>
        </p:spPr>
      </p:pic>
      <p:pic>
        <p:nvPicPr>
          <p:cNvPr id="5" name="Picture 4"/>
          <p:cNvPicPr>
            <a:picLocks noChangeAspect="1"/>
          </p:cNvPicPr>
          <p:nvPr/>
        </p:nvPicPr>
        <p:blipFill>
          <a:blip r:embed="rId3"/>
          <a:stretch>
            <a:fillRect/>
          </a:stretch>
        </p:blipFill>
        <p:spPr>
          <a:xfrm>
            <a:off x="5070897" y="4089399"/>
            <a:ext cx="1304503" cy="1778867"/>
          </a:xfrm>
          <a:prstGeom prst="rect">
            <a:avLst/>
          </a:prstGeom>
        </p:spPr>
      </p:pic>
      <p:pic>
        <p:nvPicPr>
          <p:cNvPr id="6" name="Picture 5"/>
          <p:cNvPicPr>
            <a:picLocks noChangeAspect="1"/>
          </p:cNvPicPr>
          <p:nvPr/>
        </p:nvPicPr>
        <p:blipFill>
          <a:blip r:embed="rId4"/>
          <a:stretch>
            <a:fillRect/>
          </a:stretch>
        </p:blipFill>
        <p:spPr>
          <a:xfrm>
            <a:off x="6796193" y="4032250"/>
            <a:ext cx="1471507" cy="2006600"/>
          </a:xfrm>
          <a:prstGeom prst="rect">
            <a:avLst/>
          </a:prstGeom>
        </p:spPr>
      </p:pic>
      <p:pic>
        <p:nvPicPr>
          <p:cNvPr id="7" name="Picture 6"/>
          <p:cNvPicPr>
            <a:picLocks noChangeAspect="1"/>
          </p:cNvPicPr>
          <p:nvPr/>
        </p:nvPicPr>
        <p:blipFill>
          <a:blip r:embed="rId5"/>
          <a:stretch>
            <a:fillRect/>
          </a:stretch>
        </p:blipFill>
        <p:spPr>
          <a:xfrm>
            <a:off x="3658446" y="4089400"/>
            <a:ext cx="1181100" cy="1771650"/>
          </a:xfrm>
          <a:prstGeom prst="rect">
            <a:avLst/>
          </a:prstGeom>
        </p:spPr>
      </p:pic>
      <p:pic>
        <p:nvPicPr>
          <p:cNvPr id="8" name="Picture 7"/>
          <p:cNvPicPr>
            <a:picLocks noChangeAspect="1"/>
          </p:cNvPicPr>
          <p:nvPr/>
        </p:nvPicPr>
        <p:blipFill>
          <a:blip r:embed="rId6"/>
          <a:stretch>
            <a:fillRect/>
          </a:stretch>
        </p:blipFill>
        <p:spPr>
          <a:xfrm>
            <a:off x="1130300" y="1543050"/>
            <a:ext cx="2739095" cy="1663700"/>
          </a:xfrm>
          <a:prstGeom prst="rect">
            <a:avLst/>
          </a:prstGeom>
        </p:spPr>
      </p:pic>
      <p:pic>
        <p:nvPicPr>
          <p:cNvPr id="9" name="Picture 8"/>
          <p:cNvPicPr>
            <a:picLocks noChangeAspect="1"/>
          </p:cNvPicPr>
          <p:nvPr/>
        </p:nvPicPr>
        <p:blipFill>
          <a:blip r:embed="rId7"/>
          <a:stretch>
            <a:fillRect/>
          </a:stretch>
        </p:blipFill>
        <p:spPr>
          <a:xfrm>
            <a:off x="5224496" y="1836836"/>
            <a:ext cx="2060021" cy="1369914"/>
          </a:xfrm>
          <a:prstGeom prst="rect">
            <a:avLst/>
          </a:prstGeom>
        </p:spPr>
      </p:pic>
      <p:pic>
        <p:nvPicPr>
          <p:cNvPr id="10" name="Picture 9"/>
          <p:cNvPicPr>
            <a:picLocks noChangeAspect="1"/>
          </p:cNvPicPr>
          <p:nvPr/>
        </p:nvPicPr>
        <p:blipFill>
          <a:blip r:embed="rId8"/>
          <a:stretch>
            <a:fillRect/>
          </a:stretch>
        </p:blipFill>
        <p:spPr>
          <a:xfrm>
            <a:off x="3869395" y="1543050"/>
            <a:ext cx="1293324" cy="1949450"/>
          </a:xfrm>
          <a:prstGeom prst="rect">
            <a:avLst/>
          </a:prstGeom>
        </p:spPr>
      </p:pic>
      <p:pic>
        <p:nvPicPr>
          <p:cNvPr id="12" name="Picture 11"/>
          <p:cNvPicPr>
            <a:picLocks noChangeAspect="1"/>
          </p:cNvPicPr>
          <p:nvPr/>
        </p:nvPicPr>
        <p:blipFill>
          <a:blip r:embed="rId9"/>
          <a:stretch>
            <a:fillRect/>
          </a:stretch>
        </p:blipFill>
        <p:spPr>
          <a:xfrm>
            <a:off x="7710198" y="0"/>
            <a:ext cx="1115004" cy="1678700"/>
          </a:xfrm>
          <a:prstGeom prst="rect">
            <a:avLst/>
          </a:prstGeom>
        </p:spPr>
      </p:pic>
      <p:sp>
        <p:nvSpPr>
          <p:cNvPr id="13" name="TextBox 12"/>
          <p:cNvSpPr txBox="1"/>
          <p:nvPr/>
        </p:nvSpPr>
        <p:spPr>
          <a:xfrm>
            <a:off x="1342204" y="3348136"/>
            <a:ext cx="1781996" cy="307777"/>
          </a:xfrm>
          <a:prstGeom prst="rect">
            <a:avLst/>
          </a:prstGeom>
          <a:noFill/>
        </p:spPr>
        <p:txBody>
          <a:bodyPr wrap="none" rtlCol="0">
            <a:spAutoFit/>
          </a:bodyPr>
          <a:lstStyle/>
          <a:p>
            <a:r>
              <a:rPr lang="en-US" sz="1400" dirty="0" smtClean="0"/>
              <a:t>Greg </a:t>
            </a:r>
            <a:r>
              <a:rPr lang="en-US" sz="1400" dirty="0" err="1" smtClean="0"/>
              <a:t>Beaucage,UC</a:t>
            </a:r>
            <a:endParaRPr lang="en-US" sz="1400" dirty="0"/>
          </a:p>
        </p:txBody>
      </p:sp>
      <p:sp>
        <p:nvSpPr>
          <p:cNvPr id="14" name="TextBox 13"/>
          <p:cNvSpPr txBox="1"/>
          <p:nvPr/>
        </p:nvSpPr>
        <p:spPr>
          <a:xfrm>
            <a:off x="3648499" y="3565525"/>
            <a:ext cx="1702923" cy="307777"/>
          </a:xfrm>
          <a:prstGeom prst="rect">
            <a:avLst/>
          </a:prstGeom>
          <a:noFill/>
        </p:spPr>
        <p:txBody>
          <a:bodyPr wrap="none" rtlCol="0">
            <a:spAutoFit/>
          </a:bodyPr>
          <a:lstStyle/>
          <a:p>
            <a:r>
              <a:rPr lang="en-US" sz="1400" dirty="0" smtClean="0"/>
              <a:t>Steve </a:t>
            </a:r>
            <a:r>
              <a:rPr lang="en-US" sz="1400" dirty="0" err="1" smtClean="0"/>
              <a:t>Clarson,UC</a:t>
            </a:r>
            <a:endParaRPr lang="en-US" sz="1400" dirty="0"/>
          </a:p>
        </p:txBody>
      </p:sp>
      <p:sp>
        <p:nvSpPr>
          <p:cNvPr id="15" name="TextBox 14"/>
          <p:cNvSpPr txBox="1"/>
          <p:nvPr/>
        </p:nvSpPr>
        <p:spPr>
          <a:xfrm>
            <a:off x="2057038" y="5740796"/>
            <a:ext cx="1601408" cy="307777"/>
          </a:xfrm>
          <a:prstGeom prst="rect">
            <a:avLst/>
          </a:prstGeom>
          <a:noFill/>
        </p:spPr>
        <p:txBody>
          <a:bodyPr wrap="none" rtlCol="0">
            <a:spAutoFit/>
          </a:bodyPr>
          <a:lstStyle/>
          <a:p>
            <a:r>
              <a:rPr lang="en-US" sz="1400" dirty="0" smtClean="0"/>
              <a:t>Peter </a:t>
            </a:r>
            <a:r>
              <a:rPr lang="en-US" sz="1400" dirty="0" err="1" smtClean="0"/>
              <a:t>Green,UM</a:t>
            </a:r>
            <a:endParaRPr lang="en-US" sz="1400" dirty="0"/>
          </a:p>
        </p:txBody>
      </p:sp>
      <p:sp>
        <p:nvSpPr>
          <p:cNvPr id="16" name="TextBox 15"/>
          <p:cNvSpPr txBox="1"/>
          <p:nvPr/>
        </p:nvSpPr>
        <p:spPr>
          <a:xfrm>
            <a:off x="7471747" y="1682947"/>
            <a:ext cx="1672253" cy="307777"/>
          </a:xfrm>
          <a:prstGeom prst="rect">
            <a:avLst/>
          </a:prstGeom>
          <a:noFill/>
        </p:spPr>
        <p:txBody>
          <a:bodyPr wrap="none" rtlCol="0">
            <a:spAutoFit/>
          </a:bodyPr>
          <a:lstStyle/>
          <a:p>
            <a:r>
              <a:rPr lang="en-US" sz="1400" dirty="0" smtClean="0"/>
              <a:t>Jimmy Mays, UT</a:t>
            </a:r>
            <a:endParaRPr lang="en-US" sz="1400" dirty="0"/>
          </a:p>
        </p:txBody>
      </p:sp>
      <p:sp>
        <p:nvSpPr>
          <p:cNvPr id="17" name="TextBox 16"/>
          <p:cNvSpPr txBox="1"/>
          <p:nvPr/>
        </p:nvSpPr>
        <p:spPr>
          <a:xfrm>
            <a:off x="5351422" y="3348136"/>
            <a:ext cx="1462635" cy="307777"/>
          </a:xfrm>
          <a:prstGeom prst="rect">
            <a:avLst/>
          </a:prstGeom>
          <a:noFill/>
        </p:spPr>
        <p:txBody>
          <a:bodyPr wrap="none" rtlCol="0">
            <a:spAutoFit/>
          </a:bodyPr>
          <a:lstStyle/>
          <a:p>
            <a:r>
              <a:rPr lang="en-US" sz="1400" dirty="0" smtClean="0"/>
              <a:t>Jude </a:t>
            </a:r>
            <a:r>
              <a:rPr lang="en-US" sz="1400" dirty="0" err="1" smtClean="0"/>
              <a:t>Iroh</a:t>
            </a:r>
            <a:r>
              <a:rPr lang="en-US" sz="1400" dirty="0" smtClean="0"/>
              <a:t>, UC</a:t>
            </a:r>
            <a:endParaRPr lang="en-US" sz="1400" dirty="0"/>
          </a:p>
        </p:txBody>
      </p:sp>
      <p:sp>
        <p:nvSpPr>
          <p:cNvPr id="18" name="TextBox 17"/>
          <p:cNvSpPr txBox="1"/>
          <p:nvPr/>
        </p:nvSpPr>
        <p:spPr>
          <a:xfrm>
            <a:off x="3517678" y="6037361"/>
            <a:ext cx="1506730" cy="307777"/>
          </a:xfrm>
          <a:prstGeom prst="rect">
            <a:avLst/>
          </a:prstGeom>
          <a:noFill/>
        </p:spPr>
        <p:txBody>
          <a:bodyPr wrap="none" rtlCol="0">
            <a:spAutoFit/>
          </a:bodyPr>
          <a:lstStyle/>
          <a:p>
            <a:r>
              <a:rPr lang="en-US" sz="1400" dirty="0" smtClean="0"/>
              <a:t>Rick </a:t>
            </a:r>
            <a:r>
              <a:rPr lang="en-US" sz="1400" dirty="0" err="1" smtClean="0"/>
              <a:t>Laine</a:t>
            </a:r>
            <a:r>
              <a:rPr lang="en-US" sz="1400" dirty="0" smtClean="0"/>
              <a:t>, UM</a:t>
            </a:r>
            <a:endParaRPr lang="en-US" sz="1400" dirty="0"/>
          </a:p>
        </p:txBody>
      </p:sp>
      <p:sp>
        <p:nvSpPr>
          <p:cNvPr id="19" name="TextBox 18"/>
          <p:cNvSpPr txBox="1"/>
          <p:nvPr/>
        </p:nvSpPr>
        <p:spPr>
          <a:xfrm>
            <a:off x="5053592" y="5894684"/>
            <a:ext cx="1573004" cy="307777"/>
          </a:xfrm>
          <a:prstGeom prst="rect">
            <a:avLst/>
          </a:prstGeom>
          <a:noFill/>
        </p:spPr>
        <p:txBody>
          <a:bodyPr wrap="none" rtlCol="0">
            <a:spAutoFit/>
          </a:bodyPr>
          <a:lstStyle/>
          <a:p>
            <a:r>
              <a:rPr lang="en-US" sz="1400" dirty="0" smtClean="0"/>
              <a:t>Ron Larson, UM</a:t>
            </a:r>
            <a:endParaRPr lang="en-US" sz="1400" dirty="0"/>
          </a:p>
        </p:txBody>
      </p:sp>
      <p:sp>
        <p:nvSpPr>
          <p:cNvPr id="20" name="TextBox 19"/>
          <p:cNvSpPr txBox="1"/>
          <p:nvPr/>
        </p:nvSpPr>
        <p:spPr>
          <a:xfrm>
            <a:off x="6796193" y="6048573"/>
            <a:ext cx="1727644" cy="307777"/>
          </a:xfrm>
          <a:prstGeom prst="rect">
            <a:avLst/>
          </a:prstGeom>
          <a:noFill/>
        </p:spPr>
        <p:txBody>
          <a:bodyPr wrap="none" rtlCol="0">
            <a:spAutoFit/>
          </a:bodyPr>
          <a:lstStyle/>
          <a:p>
            <a:r>
              <a:rPr lang="en-US" sz="1400" dirty="0" smtClean="0"/>
              <a:t>Mike </a:t>
            </a:r>
            <a:r>
              <a:rPr lang="en-US" sz="1400" dirty="0" err="1" smtClean="0"/>
              <a:t>Solomon,UM</a:t>
            </a:r>
            <a:endParaRPr lang="en-US" sz="1400" dirty="0"/>
          </a:p>
        </p:txBody>
      </p:sp>
      <p:sp>
        <p:nvSpPr>
          <p:cNvPr id="21" name="TextBox 20"/>
          <p:cNvSpPr txBox="1"/>
          <p:nvPr/>
        </p:nvSpPr>
        <p:spPr>
          <a:xfrm>
            <a:off x="7284517" y="3411636"/>
            <a:ext cx="1750261" cy="307777"/>
          </a:xfrm>
          <a:prstGeom prst="rect">
            <a:avLst/>
          </a:prstGeom>
          <a:noFill/>
        </p:spPr>
        <p:txBody>
          <a:bodyPr wrap="none" rtlCol="0">
            <a:spAutoFit/>
          </a:bodyPr>
          <a:lstStyle/>
          <a:p>
            <a:r>
              <a:rPr lang="en-US" sz="1400" dirty="0" err="1" smtClean="0"/>
              <a:t>Vikram</a:t>
            </a:r>
            <a:r>
              <a:rPr lang="en-US" sz="1400" dirty="0" smtClean="0"/>
              <a:t> </a:t>
            </a:r>
            <a:r>
              <a:rPr lang="en-US" sz="1400" dirty="0" err="1" smtClean="0"/>
              <a:t>Kuppa</a:t>
            </a:r>
            <a:r>
              <a:rPr lang="en-US" sz="1400" dirty="0" smtClean="0"/>
              <a:t>, UC</a:t>
            </a:r>
            <a:endParaRPr lang="en-US" sz="1400" dirty="0"/>
          </a:p>
        </p:txBody>
      </p:sp>
      <p:pic>
        <p:nvPicPr>
          <p:cNvPr id="22" name="Picture 21"/>
          <p:cNvPicPr>
            <a:picLocks noChangeAspect="1"/>
          </p:cNvPicPr>
          <p:nvPr/>
        </p:nvPicPr>
        <p:blipFill>
          <a:blip r:embed="rId10"/>
          <a:stretch>
            <a:fillRect/>
          </a:stretch>
        </p:blipFill>
        <p:spPr>
          <a:xfrm>
            <a:off x="7555202" y="2060574"/>
            <a:ext cx="1270000" cy="1397000"/>
          </a:xfrm>
          <a:prstGeom prst="rect">
            <a:avLst/>
          </a:prstGeom>
        </p:spPr>
      </p:pic>
    </p:spTree>
    <p:extLst>
      <p:ext uri="{BB962C8B-B14F-4D97-AF65-F5344CB8AC3E}">
        <p14:creationId xmlns:p14="http://schemas.microsoft.com/office/powerpoint/2010/main" val="1296317755"/>
      </p:ext>
    </p:extLst>
  </p:cSld>
  <p:clrMapOvr>
    <a:masterClrMapping/>
  </p:clrMapOvr>
  <p:transition xmlns:p14="http://schemas.microsoft.com/office/powerpoint/2010/main">
    <p:wipe dir="d"/>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55900"/>
            <a:ext cx="8229600" cy="1143000"/>
          </a:xfrm>
        </p:spPr>
        <p:txBody>
          <a:bodyPr/>
          <a:lstStyle/>
          <a:p>
            <a:r>
              <a:rPr lang="en-US" dirty="0" smtClean="0"/>
              <a:t>Equipment &amp; Facilities</a:t>
            </a:r>
            <a:endParaRPr lang="en-US" dirty="0"/>
          </a:p>
        </p:txBody>
      </p:sp>
      <p:sp>
        <p:nvSpPr>
          <p:cNvPr id="3" name="Footer Placeholder 2"/>
          <p:cNvSpPr>
            <a:spLocks noGrp="1"/>
          </p:cNvSpPr>
          <p:nvPr>
            <p:ph type="ftr" sz="quarter" idx="11"/>
          </p:nvPr>
        </p:nvSpPr>
        <p:spPr/>
        <p:txBody>
          <a:bodyPr/>
          <a:lstStyle/>
          <a:p>
            <a:pPr>
              <a:defRPr/>
            </a:pPr>
            <a:r>
              <a:rPr lang="en-US" smtClean="0"/>
              <a:t>Innovation through Partnerships</a:t>
            </a:r>
            <a:endParaRPr lang="en-US"/>
          </a:p>
        </p:txBody>
      </p:sp>
      <p:sp>
        <p:nvSpPr>
          <p:cNvPr id="4" name="Slide Number Placeholder 3"/>
          <p:cNvSpPr>
            <a:spLocks noGrp="1"/>
          </p:cNvSpPr>
          <p:nvPr>
            <p:ph type="sldNum" sz="quarter" idx="12"/>
          </p:nvPr>
        </p:nvSpPr>
        <p:spPr/>
        <p:txBody>
          <a:bodyPr/>
          <a:lstStyle/>
          <a:p>
            <a:pPr>
              <a:defRPr/>
            </a:pPr>
            <a:fld id="{3DA8EE70-A96F-AD41-9049-C837BDB70BE5}" type="slidenum">
              <a:rPr lang="en-US" smtClean="0"/>
              <a:pPr>
                <a:defRPr/>
              </a:pPr>
              <a:t>22</a:t>
            </a:fld>
            <a:endParaRPr lang="en-US"/>
          </a:p>
        </p:txBody>
      </p:sp>
    </p:spTree>
    <p:extLst>
      <p:ext uri="{BB962C8B-B14F-4D97-AF65-F5344CB8AC3E}">
        <p14:creationId xmlns:p14="http://schemas.microsoft.com/office/powerpoint/2010/main" val="70236457"/>
      </p:ext>
    </p:extLst>
  </p:cSld>
  <p:clrMapOvr>
    <a:masterClrMapping/>
  </p:clrMapOvr>
  <p:transition xmlns:p14="http://schemas.microsoft.com/office/powerpoint/2010/main">
    <p:wipe dir="d"/>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457200" y="134938"/>
            <a:ext cx="8229600" cy="1143000"/>
          </a:xfrm>
        </p:spPr>
        <p:txBody>
          <a:bodyPr/>
          <a:lstStyle/>
          <a:p>
            <a:r>
              <a:rPr lang="en-US" dirty="0" err="1" smtClean="0"/>
              <a:t>Rheometers</a:t>
            </a:r>
            <a:endParaRPr lang="en-US" dirty="0" smtClean="0"/>
          </a:p>
        </p:txBody>
      </p:sp>
      <p:sp>
        <p:nvSpPr>
          <p:cNvPr id="50179" name="Content Placeholder 2"/>
          <p:cNvSpPr>
            <a:spLocks noGrp="1"/>
          </p:cNvSpPr>
          <p:nvPr>
            <p:ph idx="1"/>
          </p:nvPr>
        </p:nvSpPr>
        <p:spPr>
          <a:xfrm>
            <a:off x="914400" y="1193800"/>
            <a:ext cx="8229600" cy="4525963"/>
          </a:xfrm>
        </p:spPr>
        <p:txBody>
          <a:bodyPr/>
          <a:lstStyle/>
          <a:p>
            <a:r>
              <a:rPr lang="en-US" sz="2800" dirty="0" smtClean="0"/>
              <a:t>ARES AR-G2 </a:t>
            </a:r>
            <a:r>
              <a:rPr lang="en-US" sz="2800" dirty="0" err="1" smtClean="0"/>
              <a:t>rheometer</a:t>
            </a:r>
            <a:r>
              <a:rPr lang="en-US" sz="2800" dirty="0" smtClean="0"/>
              <a:t> (low stress)</a:t>
            </a:r>
          </a:p>
          <a:p>
            <a:r>
              <a:rPr lang="en-US" sz="2800" dirty="0" smtClean="0"/>
              <a:t>TA Instruments ARES </a:t>
            </a:r>
            <a:r>
              <a:rPr lang="en-US" sz="2800" dirty="0" err="1" smtClean="0"/>
              <a:t>rheometer</a:t>
            </a:r>
            <a:endParaRPr lang="en-US" sz="2800" dirty="0" smtClean="0"/>
          </a:p>
          <a:p>
            <a:r>
              <a:rPr lang="en-US" sz="2800" dirty="0" smtClean="0"/>
              <a:t>AR 1000 constant stress </a:t>
            </a:r>
            <a:r>
              <a:rPr lang="en-US" sz="2800" dirty="0" err="1" smtClean="0"/>
              <a:t>rheometer</a:t>
            </a:r>
            <a:endParaRPr lang="en-US" sz="2800" dirty="0" smtClean="0"/>
          </a:p>
          <a:p>
            <a:r>
              <a:rPr lang="en-US" sz="2800" dirty="0" smtClean="0"/>
              <a:t>Assessment of impact of changing </a:t>
            </a:r>
          </a:p>
          <a:p>
            <a:r>
              <a:rPr lang="en-US" sz="2800" dirty="0" err="1" smtClean="0"/>
              <a:t>Ubbelohde</a:t>
            </a:r>
            <a:r>
              <a:rPr lang="en-US" sz="2800" dirty="0" smtClean="0"/>
              <a:t> </a:t>
            </a:r>
            <a:r>
              <a:rPr lang="en-US" sz="2800" dirty="0" err="1" smtClean="0"/>
              <a:t>viscometry</a:t>
            </a:r>
            <a:endParaRPr lang="en-US" dirty="0" smtClean="0"/>
          </a:p>
        </p:txBody>
      </p:sp>
      <p:sp>
        <p:nvSpPr>
          <p:cNvPr id="4" name="Footer Placeholder 3"/>
          <p:cNvSpPr>
            <a:spLocks noGrp="1"/>
          </p:cNvSpPr>
          <p:nvPr>
            <p:ph type="ftr" sz="quarter" idx="11"/>
          </p:nvPr>
        </p:nvSpPr>
        <p:spPr/>
        <p:txBody>
          <a:bodyPr/>
          <a:lstStyle/>
          <a:p>
            <a:pPr>
              <a:defRPr/>
            </a:pPr>
            <a:r>
              <a:rPr lang="en-US" smtClean="0"/>
              <a:t>Innovation through Partnerships</a:t>
            </a:r>
            <a:endParaRPr lang="en-US"/>
          </a:p>
        </p:txBody>
      </p:sp>
      <p:sp>
        <p:nvSpPr>
          <p:cNvPr id="50181" name="Slide Number Placeholder 4"/>
          <p:cNvSpPr>
            <a:spLocks noGrp="1"/>
          </p:cNvSpPr>
          <p:nvPr>
            <p:ph type="sldNum" sz="quarter" idx="12"/>
          </p:nvPr>
        </p:nvSpPr>
        <p:spPr bwMode="auto">
          <a:noFill/>
          <a:ln>
            <a:miter lim="800000"/>
            <a:headEnd/>
            <a:tailEnd/>
          </a:ln>
        </p:spPr>
        <p:txBody>
          <a:bodyPr/>
          <a:lstStyle/>
          <a:p>
            <a:fld id="{2BD93FDC-3217-FF48-AEDA-F12C0200519B}" type="slidenum">
              <a:rPr lang="en-US" smtClean="0"/>
              <a:pPr/>
              <a:t>23</a:t>
            </a:fld>
            <a:endParaRPr lang="en-US" smtClean="0"/>
          </a:p>
        </p:txBody>
      </p:sp>
      <p:pic>
        <p:nvPicPr>
          <p:cNvPr id="50182" name="Picture 5"/>
          <p:cNvPicPr>
            <a:picLocks noChangeAspect="1"/>
          </p:cNvPicPr>
          <p:nvPr/>
        </p:nvPicPr>
        <p:blipFill>
          <a:blip r:embed="rId2"/>
          <a:srcRect/>
          <a:stretch>
            <a:fillRect/>
          </a:stretch>
        </p:blipFill>
        <p:spPr bwMode="auto">
          <a:xfrm>
            <a:off x="5780881" y="3844925"/>
            <a:ext cx="1544638" cy="2051050"/>
          </a:xfrm>
          <a:prstGeom prst="rect">
            <a:avLst/>
          </a:prstGeom>
          <a:noFill/>
          <a:ln w="9525">
            <a:noFill/>
            <a:miter lim="800000"/>
            <a:headEnd/>
            <a:tailEnd/>
          </a:ln>
        </p:spPr>
      </p:pic>
      <p:pic>
        <p:nvPicPr>
          <p:cNvPr id="8" name="Picture 7" descr="Screen shot 2012-01-18 at 11.10.50 AM.png"/>
          <p:cNvPicPr>
            <a:picLocks noChangeAspect="1"/>
          </p:cNvPicPr>
          <p:nvPr/>
        </p:nvPicPr>
        <p:blipFill>
          <a:blip r:embed="rId3"/>
          <a:stretch>
            <a:fillRect/>
          </a:stretch>
        </p:blipFill>
        <p:spPr>
          <a:xfrm>
            <a:off x="1782763" y="3844925"/>
            <a:ext cx="3149600" cy="2387600"/>
          </a:xfrm>
          <a:prstGeom prst="rect">
            <a:avLst/>
          </a:prstGeom>
        </p:spPr>
      </p:pic>
      <p:sp>
        <p:nvSpPr>
          <p:cNvPr id="9" name="TextBox 8"/>
          <p:cNvSpPr txBox="1"/>
          <p:nvPr/>
        </p:nvSpPr>
        <p:spPr>
          <a:xfrm>
            <a:off x="5588000" y="5987018"/>
            <a:ext cx="2339816" cy="369332"/>
          </a:xfrm>
          <a:prstGeom prst="rect">
            <a:avLst/>
          </a:prstGeom>
          <a:noFill/>
        </p:spPr>
        <p:txBody>
          <a:bodyPr wrap="none" rtlCol="0">
            <a:spAutoFit/>
          </a:bodyPr>
          <a:lstStyle/>
          <a:p>
            <a:r>
              <a:rPr lang="en-US" sz="1800" dirty="0" smtClean="0"/>
              <a:t>Solomon/Larson lab</a:t>
            </a:r>
            <a:endParaRPr lang="en-US" sz="1800" dirty="0"/>
          </a:p>
        </p:txBody>
      </p:sp>
    </p:spTree>
    <p:extLst>
      <p:ext uri="{BB962C8B-B14F-4D97-AF65-F5344CB8AC3E}">
        <p14:creationId xmlns:p14="http://schemas.microsoft.com/office/powerpoint/2010/main" val="3584158869"/>
      </p:ext>
    </p:extLst>
  </p:cSld>
  <p:clrMapOvr>
    <a:masterClrMapping/>
  </p:clrMapOvr>
  <p:transition xmlns:p14="http://schemas.microsoft.com/office/powerpoint/2010/main">
    <p:wipe dir="d"/>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434181" y="472281"/>
            <a:ext cx="8910638" cy="639763"/>
          </a:xfrm>
        </p:spPr>
        <p:txBody>
          <a:bodyPr/>
          <a:lstStyle/>
          <a:p>
            <a:r>
              <a:rPr lang="en-US" dirty="0">
                <a:ea typeface="ＭＳ Ｐゴシック" charset="-128"/>
                <a:cs typeface="ＭＳ Ｐゴシック" charset="-128"/>
              </a:rPr>
              <a:t>Collective dynamics by means of dynamic light scattering</a:t>
            </a:r>
          </a:p>
        </p:txBody>
      </p:sp>
      <p:pic>
        <p:nvPicPr>
          <p:cNvPr id="21506" name="Picture 3"/>
          <p:cNvPicPr>
            <a:picLocks noChangeAspect="1" noChangeArrowheads="1"/>
          </p:cNvPicPr>
          <p:nvPr/>
        </p:nvPicPr>
        <p:blipFill>
          <a:blip r:embed="rId3"/>
          <a:srcRect/>
          <a:stretch>
            <a:fillRect/>
          </a:stretch>
        </p:blipFill>
        <p:spPr bwMode="auto">
          <a:xfrm>
            <a:off x="1740160" y="4087872"/>
            <a:ext cx="2674938" cy="1408547"/>
          </a:xfrm>
          <a:prstGeom prst="rect">
            <a:avLst/>
          </a:prstGeom>
          <a:noFill/>
          <a:ln w="9525">
            <a:noFill/>
            <a:miter lim="800000"/>
            <a:headEnd/>
            <a:tailEnd/>
          </a:ln>
        </p:spPr>
      </p:pic>
      <p:sp>
        <p:nvSpPr>
          <p:cNvPr id="21507" name="Text Box 4"/>
          <p:cNvSpPr txBox="1">
            <a:spLocks noChangeArrowheads="1"/>
          </p:cNvSpPr>
          <p:nvPr/>
        </p:nvSpPr>
        <p:spPr bwMode="auto">
          <a:xfrm>
            <a:off x="5543753" y="4598194"/>
            <a:ext cx="1570420" cy="338554"/>
          </a:xfrm>
          <a:prstGeom prst="rect">
            <a:avLst/>
          </a:prstGeom>
          <a:noFill/>
          <a:ln w="9525">
            <a:noFill/>
            <a:miter lim="800000"/>
            <a:headEnd/>
            <a:tailEnd/>
          </a:ln>
        </p:spPr>
        <p:txBody>
          <a:bodyPr wrap="square">
            <a:prstTxWarp prst="textNoShape">
              <a:avLst/>
            </a:prstTxWarp>
            <a:spAutoFit/>
          </a:bodyPr>
          <a:lstStyle/>
          <a:p>
            <a:r>
              <a:rPr lang="en-US" sz="1600" dirty="0" err="1"/>
              <a:t>f(q,t</a:t>
            </a:r>
            <a:r>
              <a:rPr lang="en-US" sz="1600" dirty="0"/>
              <a:t>)</a:t>
            </a:r>
            <a:endParaRPr lang="en-US" sz="1600" b="0" dirty="0"/>
          </a:p>
        </p:txBody>
      </p:sp>
      <p:sp>
        <p:nvSpPr>
          <p:cNvPr id="21508" name="Text Box 5"/>
          <p:cNvSpPr txBox="1">
            <a:spLocks noChangeArrowheads="1"/>
          </p:cNvSpPr>
          <p:nvPr/>
        </p:nvSpPr>
        <p:spPr bwMode="auto">
          <a:xfrm>
            <a:off x="1252867" y="4428917"/>
            <a:ext cx="736554" cy="338554"/>
          </a:xfrm>
          <a:prstGeom prst="rect">
            <a:avLst/>
          </a:prstGeom>
          <a:noFill/>
          <a:ln w="9525">
            <a:noFill/>
            <a:miter lim="800000"/>
            <a:headEnd/>
            <a:tailEnd/>
          </a:ln>
        </p:spPr>
        <p:txBody>
          <a:bodyPr wrap="square">
            <a:prstTxWarp prst="textNoShape">
              <a:avLst/>
            </a:prstTxWarp>
            <a:spAutoFit/>
          </a:bodyPr>
          <a:lstStyle/>
          <a:p>
            <a:r>
              <a:rPr lang="en-US" sz="1600" dirty="0" err="1"/>
              <a:t>I(t</a:t>
            </a:r>
            <a:r>
              <a:rPr lang="en-US" sz="1600" dirty="0"/>
              <a:t>)</a:t>
            </a:r>
            <a:endParaRPr lang="en-US" sz="1600" b="0" dirty="0"/>
          </a:p>
        </p:txBody>
      </p:sp>
      <p:sp>
        <p:nvSpPr>
          <p:cNvPr id="21509" name="Line 6"/>
          <p:cNvSpPr>
            <a:spLocks noChangeShapeType="1"/>
          </p:cNvSpPr>
          <p:nvPr/>
        </p:nvSpPr>
        <p:spPr bwMode="auto">
          <a:xfrm>
            <a:off x="2975235" y="1814571"/>
            <a:ext cx="3060701" cy="1393"/>
          </a:xfrm>
          <a:prstGeom prst="line">
            <a:avLst/>
          </a:prstGeom>
          <a:noFill/>
          <a:ln w="76200">
            <a:solidFill>
              <a:schemeClr val="accent2"/>
            </a:solidFill>
            <a:round/>
            <a:headEnd/>
            <a:tailEnd type="triangle" w="med" len="med"/>
          </a:ln>
        </p:spPr>
        <p:txBody>
          <a:bodyPr wrap="none" anchor="ctr">
            <a:prstTxWarp prst="textNoShape">
              <a:avLst/>
            </a:prstTxWarp>
          </a:bodyPr>
          <a:lstStyle/>
          <a:p>
            <a:endParaRPr lang="en-US"/>
          </a:p>
        </p:txBody>
      </p:sp>
      <p:sp>
        <p:nvSpPr>
          <p:cNvPr id="21510" name="Line 7"/>
          <p:cNvSpPr>
            <a:spLocks noChangeShapeType="1"/>
          </p:cNvSpPr>
          <p:nvPr/>
        </p:nvSpPr>
        <p:spPr bwMode="auto">
          <a:xfrm>
            <a:off x="4425493" y="1870070"/>
            <a:ext cx="1483983" cy="501360"/>
          </a:xfrm>
          <a:prstGeom prst="line">
            <a:avLst/>
          </a:prstGeom>
          <a:noFill/>
          <a:ln w="76200">
            <a:solidFill>
              <a:schemeClr val="accent2"/>
            </a:solidFill>
            <a:round/>
            <a:headEnd/>
            <a:tailEnd type="triangle" w="med" len="med"/>
          </a:ln>
        </p:spPr>
        <p:txBody>
          <a:bodyPr wrap="none" anchor="ctr">
            <a:prstTxWarp prst="textNoShape">
              <a:avLst/>
            </a:prstTxWarp>
          </a:bodyPr>
          <a:lstStyle/>
          <a:p>
            <a:endParaRPr lang="en-US"/>
          </a:p>
        </p:txBody>
      </p:sp>
      <p:sp>
        <p:nvSpPr>
          <p:cNvPr id="21511" name="Line 8"/>
          <p:cNvSpPr>
            <a:spLocks noChangeShapeType="1"/>
          </p:cNvSpPr>
          <p:nvPr/>
        </p:nvSpPr>
        <p:spPr bwMode="auto">
          <a:xfrm flipV="1">
            <a:off x="5870835" y="1814572"/>
            <a:ext cx="156264" cy="519746"/>
          </a:xfrm>
          <a:prstGeom prst="line">
            <a:avLst/>
          </a:prstGeom>
          <a:noFill/>
          <a:ln w="57150">
            <a:solidFill>
              <a:schemeClr val="tx1"/>
            </a:solidFill>
            <a:round/>
            <a:headEnd/>
            <a:tailEnd type="triangle" w="med" len="med"/>
          </a:ln>
        </p:spPr>
        <p:txBody>
          <a:bodyPr wrap="none" anchor="ctr">
            <a:prstTxWarp prst="textNoShape">
              <a:avLst/>
            </a:prstTxWarp>
          </a:bodyPr>
          <a:lstStyle/>
          <a:p>
            <a:endParaRPr lang="en-US"/>
          </a:p>
        </p:txBody>
      </p:sp>
      <p:sp>
        <p:nvSpPr>
          <p:cNvPr id="21512" name="Text Box 9"/>
          <p:cNvSpPr txBox="1">
            <a:spLocks noChangeArrowheads="1"/>
          </p:cNvSpPr>
          <p:nvPr/>
        </p:nvSpPr>
        <p:spPr bwMode="auto">
          <a:xfrm>
            <a:off x="5531110" y="1730434"/>
            <a:ext cx="261526" cy="892552"/>
          </a:xfrm>
          <a:prstGeom prst="rect">
            <a:avLst/>
          </a:prstGeom>
          <a:noFill/>
          <a:ln w="9525">
            <a:noFill/>
            <a:miter lim="800000"/>
            <a:headEnd/>
            <a:tailEnd/>
          </a:ln>
        </p:spPr>
        <p:txBody>
          <a:bodyPr wrap="square">
            <a:prstTxWarp prst="textNoShape">
              <a:avLst/>
            </a:prstTxWarp>
            <a:spAutoFit/>
          </a:bodyPr>
          <a:lstStyle/>
          <a:p>
            <a:r>
              <a:rPr lang="en-US" sz="2800" dirty="0" err="1"/>
              <a:t>q</a:t>
            </a:r>
            <a:endParaRPr lang="en-US" b="0" dirty="0"/>
          </a:p>
        </p:txBody>
      </p:sp>
      <p:sp>
        <p:nvSpPr>
          <p:cNvPr id="21513" name="AutoShape 12"/>
          <p:cNvSpPr>
            <a:spLocks noChangeArrowheads="1"/>
          </p:cNvSpPr>
          <p:nvPr/>
        </p:nvSpPr>
        <p:spPr bwMode="auto">
          <a:xfrm rot="-4031960">
            <a:off x="5921287" y="2380795"/>
            <a:ext cx="270701" cy="311444"/>
          </a:xfrm>
          <a:prstGeom prst="can">
            <a:avLst>
              <a:gd name="adj" fmla="val 24246"/>
            </a:avLst>
          </a:prstGeom>
          <a:solidFill>
            <a:srgbClr val="36E347"/>
          </a:solidFill>
          <a:ln w="9525">
            <a:solidFill>
              <a:schemeClr val="tx1"/>
            </a:solidFill>
            <a:round/>
            <a:headEnd/>
            <a:tailEnd/>
          </a:ln>
        </p:spPr>
        <p:txBody>
          <a:bodyPr wrap="none" anchor="ctr">
            <a:prstTxWarp prst="textNoShape">
              <a:avLst/>
            </a:prstTxWarp>
          </a:bodyPr>
          <a:lstStyle/>
          <a:p>
            <a:endParaRPr lang="en-US"/>
          </a:p>
        </p:txBody>
      </p:sp>
      <p:sp>
        <p:nvSpPr>
          <p:cNvPr id="21514" name="Text Box 13"/>
          <p:cNvSpPr txBox="1">
            <a:spLocks noChangeArrowheads="1"/>
          </p:cNvSpPr>
          <p:nvPr/>
        </p:nvSpPr>
        <p:spPr bwMode="auto">
          <a:xfrm>
            <a:off x="4798584" y="2652772"/>
            <a:ext cx="1228515" cy="338554"/>
          </a:xfrm>
          <a:prstGeom prst="rect">
            <a:avLst/>
          </a:prstGeom>
          <a:noFill/>
          <a:ln w="9525">
            <a:noFill/>
            <a:miter lim="800000"/>
            <a:headEnd/>
            <a:tailEnd/>
          </a:ln>
        </p:spPr>
        <p:txBody>
          <a:bodyPr wrap="square">
            <a:prstTxWarp prst="textNoShape">
              <a:avLst/>
            </a:prstTxWarp>
            <a:spAutoFit/>
          </a:bodyPr>
          <a:lstStyle/>
          <a:p>
            <a:r>
              <a:rPr lang="en-US" sz="1600" b="0" dirty="0"/>
              <a:t>detector</a:t>
            </a:r>
          </a:p>
        </p:txBody>
      </p:sp>
      <p:sp>
        <p:nvSpPr>
          <p:cNvPr id="21515" name="Line 14"/>
          <p:cNvSpPr>
            <a:spLocks noChangeShapeType="1"/>
          </p:cNvSpPr>
          <p:nvPr/>
        </p:nvSpPr>
        <p:spPr bwMode="auto">
          <a:xfrm>
            <a:off x="5032635" y="4011672"/>
            <a:ext cx="833408" cy="0"/>
          </a:xfrm>
          <a:prstGeom prst="line">
            <a:avLst/>
          </a:prstGeom>
          <a:noFill/>
          <a:ln w="57150">
            <a:solidFill>
              <a:srgbClr val="E3143A"/>
            </a:solidFill>
            <a:round/>
            <a:headEnd/>
            <a:tailEnd type="triangle" w="med" len="med"/>
          </a:ln>
        </p:spPr>
        <p:txBody>
          <a:bodyPr wrap="none" anchor="ctr">
            <a:prstTxWarp prst="textNoShape">
              <a:avLst/>
            </a:prstTxWarp>
          </a:bodyPr>
          <a:lstStyle/>
          <a:p>
            <a:endParaRPr lang="en-US"/>
          </a:p>
        </p:txBody>
      </p:sp>
      <p:sp>
        <p:nvSpPr>
          <p:cNvPr id="21516" name="Line 15"/>
          <p:cNvSpPr>
            <a:spLocks noChangeShapeType="1"/>
          </p:cNvSpPr>
          <p:nvPr/>
        </p:nvSpPr>
        <p:spPr bwMode="auto">
          <a:xfrm flipH="1" flipV="1">
            <a:off x="6252643" y="2624490"/>
            <a:ext cx="227791" cy="28281"/>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21517" name="Line 16"/>
          <p:cNvSpPr>
            <a:spLocks noChangeShapeType="1"/>
          </p:cNvSpPr>
          <p:nvPr/>
        </p:nvSpPr>
        <p:spPr bwMode="auto">
          <a:xfrm flipV="1">
            <a:off x="6480435" y="2236847"/>
            <a:ext cx="633738" cy="3876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21518" name="Text Box 19"/>
          <p:cNvSpPr txBox="1">
            <a:spLocks noChangeArrowheads="1"/>
          </p:cNvSpPr>
          <p:nvPr/>
        </p:nvSpPr>
        <p:spPr bwMode="auto">
          <a:xfrm>
            <a:off x="2141797" y="3767197"/>
            <a:ext cx="2283695" cy="338554"/>
          </a:xfrm>
          <a:prstGeom prst="rect">
            <a:avLst/>
          </a:prstGeom>
          <a:noFill/>
          <a:ln w="9525">
            <a:noFill/>
            <a:miter lim="800000"/>
            <a:headEnd/>
            <a:tailEnd/>
          </a:ln>
        </p:spPr>
        <p:txBody>
          <a:bodyPr wrap="square">
            <a:prstTxWarp prst="textNoShape">
              <a:avLst/>
            </a:prstTxWarp>
            <a:spAutoFit/>
          </a:bodyPr>
          <a:lstStyle/>
          <a:p>
            <a:r>
              <a:rPr lang="en-US" sz="1600" dirty="0">
                <a:solidFill>
                  <a:srgbClr val="E3143A"/>
                </a:solidFill>
              </a:rPr>
              <a:t>Scattering Intensity</a:t>
            </a:r>
            <a:endParaRPr lang="en-US" sz="1600" b="0" dirty="0">
              <a:solidFill>
                <a:srgbClr val="E3143A"/>
              </a:solidFill>
            </a:endParaRPr>
          </a:p>
        </p:txBody>
      </p:sp>
      <p:sp>
        <p:nvSpPr>
          <p:cNvPr id="21519" name="Text Box 20"/>
          <p:cNvSpPr txBox="1">
            <a:spLocks noChangeArrowheads="1"/>
          </p:cNvSpPr>
          <p:nvPr/>
        </p:nvSpPr>
        <p:spPr bwMode="auto">
          <a:xfrm>
            <a:off x="6328035" y="3783072"/>
            <a:ext cx="2815965" cy="338554"/>
          </a:xfrm>
          <a:prstGeom prst="rect">
            <a:avLst/>
          </a:prstGeom>
          <a:noFill/>
          <a:ln w="9525">
            <a:noFill/>
            <a:miter lim="800000"/>
            <a:headEnd/>
            <a:tailEnd/>
          </a:ln>
        </p:spPr>
        <p:txBody>
          <a:bodyPr wrap="square">
            <a:prstTxWarp prst="textNoShape">
              <a:avLst/>
            </a:prstTxWarp>
            <a:spAutoFit/>
          </a:bodyPr>
          <a:lstStyle/>
          <a:p>
            <a:r>
              <a:rPr lang="en-US" sz="1600" dirty="0">
                <a:solidFill>
                  <a:srgbClr val="E3143A"/>
                </a:solidFill>
              </a:rPr>
              <a:t>Dynamic Structure Factor</a:t>
            </a:r>
            <a:endParaRPr lang="en-US" sz="1600" b="0" dirty="0">
              <a:solidFill>
                <a:srgbClr val="E3143A"/>
              </a:solidFill>
            </a:endParaRPr>
          </a:p>
        </p:txBody>
      </p:sp>
      <p:sp>
        <p:nvSpPr>
          <p:cNvPr id="21520" name="Text Box 21"/>
          <p:cNvSpPr txBox="1">
            <a:spLocks noChangeArrowheads="1"/>
          </p:cNvSpPr>
          <p:nvPr/>
        </p:nvSpPr>
        <p:spPr bwMode="auto">
          <a:xfrm>
            <a:off x="6628073" y="1920935"/>
            <a:ext cx="852487" cy="338554"/>
          </a:xfrm>
          <a:prstGeom prst="rect">
            <a:avLst/>
          </a:prstGeom>
          <a:noFill/>
          <a:ln w="9525">
            <a:noFill/>
            <a:miter lim="800000"/>
            <a:headEnd/>
            <a:tailEnd/>
          </a:ln>
        </p:spPr>
        <p:txBody>
          <a:bodyPr wrap="square">
            <a:prstTxWarp prst="textNoShape">
              <a:avLst/>
            </a:prstTxWarp>
            <a:spAutoFit/>
          </a:bodyPr>
          <a:lstStyle/>
          <a:p>
            <a:r>
              <a:rPr lang="en-US" sz="1600" dirty="0" err="1"/>
              <a:t>I(t</a:t>
            </a:r>
            <a:r>
              <a:rPr lang="en-US" sz="1600" dirty="0"/>
              <a:t>)</a:t>
            </a:r>
            <a:endParaRPr lang="en-US" sz="1600" b="0" dirty="0"/>
          </a:p>
        </p:txBody>
      </p:sp>
      <p:sp>
        <p:nvSpPr>
          <p:cNvPr id="21521" name="Text Box 22"/>
          <p:cNvSpPr txBox="1">
            <a:spLocks noChangeArrowheads="1"/>
          </p:cNvSpPr>
          <p:nvPr/>
        </p:nvSpPr>
        <p:spPr bwMode="auto">
          <a:xfrm>
            <a:off x="7245870" y="2002098"/>
            <a:ext cx="1663440" cy="369332"/>
          </a:xfrm>
          <a:prstGeom prst="rect">
            <a:avLst/>
          </a:prstGeom>
          <a:noFill/>
          <a:ln w="9525">
            <a:noFill/>
            <a:miter lim="800000"/>
            <a:headEnd/>
            <a:tailEnd/>
          </a:ln>
        </p:spPr>
        <p:txBody>
          <a:bodyPr wrap="square">
            <a:prstTxWarp prst="textNoShape">
              <a:avLst/>
            </a:prstTxWarp>
            <a:spAutoFit/>
          </a:bodyPr>
          <a:lstStyle/>
          <a:p>
            <a:r>
              <a:rPr lang="en-US" sz="1800" dirty="0"/>
              <a:t>&lt;I(t)I(0)&gt;</a:t>
            </a:r>
            <a:endParaRPr lang="en-US" sz="1800" b="0" dirty="0"/>
          </a:p>
        </p:txBody>
      </p:sp>
      <p:sp>
        <p:nvSpPr>
          <p:cNvPr id="21522" name="Rectangle 25"/>
          <p:cNvSpPr>
            <a:spLocks noChangeArrowheads="1"/>
          </p:cNvSpPr>
          <p:nvPr/>
        </p:nvSpPr>
        <p:spPr bwMode="auto">
          <a:xfrm>
            <a:off x="1603635" y="1662172"/>
            <a:ext cx="937585" cy="207898"/>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r>
              <a:rPr lang="en-US" b="0"/>
              <a:t>Laser</a:t>
            </a:r>
          </a:p>
        </p:txBody>
      </p:sp>
      <p:graphicFrame>
        <p:nvGraphicFramePr>
          <p:cNvPr id="21523" name="Object 2"/>
          <p:cNvGraphicFramePr>
            <a:graphicFrameLocks noChangeAspect="1"/>
          </p:cNvGraphicFramePr>
          <p:nvPr/>
        </p:nvGraphicFramePr>
        <p:xfrm>
          <a:off x="6035936" y="2889309"/>
          <a:ext cx="2664086" cy="569713"/>
        </p:xfrm>
        <a:graphic>
          <a:graphicData uri="http://schemas.openxmlformats.org/presentationml/2006/ole">
            <mc:AlternateContent xmlns:mc="http://schemas.openxmlformats.org/markup-compatibility/2006">
              <mc:Choice xmlns:v="urn:schemas-microsoft-com:vml" Requires="v">
                <p:oleObj spid="_x0000_s139418" name="Equation" r:id="rId4" imgW="2362200" imgH="508000" progId="Equation.3">
                  <p:embed/>
                </p:oleObj>
              </mc:Choice>
              <mc:Fallback>
                <p:oleObj name="Equation" r:id="rId4" imgW="2362200" imgH="5080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35936" y="2889309"/>
                        <a:ext cx="2664086" cy="56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pic>
        <p:nvPicPr>
          <p:cNvPr id="21524" name="Picture 2"/>
          <p:cNvPicPr>
            <a:picLocks noChangeAspect="1" noChangeArrowheads="1"/>
          </p:cNvPicPr>
          <p:nvPr/>
        </p:nvPicPr>
        <p:blipFill>
          <a:blip r:embed="rId6"/>
          <a:srcRect/>
          <a:stretch>
            <a:fillRect/>
          </a:stretch>
        </p:blipFill>
        <p:spPr bwMode="auto">
          <a:xfrm>
            <a:off x="6234373" y="4038659"/>
            <a:ext cx="2674937" cy="1689606"/>
          </a:xfrm>
          <a:prstGeom prst="rect">
            <a:avLst/>
          </a:prstGeom>
          <a:noFill/>
          <a:ln w="9525">
            <a:noFill/>
            <a:miter lim="800000"/>
            <a:headEnd/>
            <a:tailEnd/>
          </a:ln>
        </p:spPr>
      </p:pic>
      <p:sp>
        <p:nvSpPr>
          <p:cNvPr id="21525" name="Text Box 18"/>
          <p:cNvSpPr txBox="1">
            <a:spLocks noChangeArrowheads="1"/>
          </p:cNvSpPr>
          <p:nvPr/>
        </p:nvSpPr>
        <p:spPr bwMode="auto">
          <a:xfrm>
            <a:off x="1209935" y="5838091"/>
            <a:ext cx="3588649" cy="523220"/>
          </a:xfrm>
          <a:prstGeom prst="rect">
            <a:avLst/>
          </a:prstGeom>
          <a:noFill/>
          <a:ln w="9525">
            <a:solidFill>
              <a:schemeClr val="tx1"/>
            </a:solidFill>
            <a:miter lim="800000"/>
            <a:headEnd/>
            <a:tailEnd/>
          </a:ln>
        </p:spPr>
        <p:txBody>
          <a:bodyPr wrap="square">
            <a:prstTxWarp prst="textNoShape">
              <a:avLst/>
            </a:prstTxWarp>
            <a:spAutoFit/>
          </a:bodyPr>
          <a:lstStyle/>
          <a:p>
            <a:r>
              <a:rPr lang="en-US" sz="1400" b="0" i="1"/>
              <a:t>Special methods for non-ergodic samples: Pusey and van Megen, 1989</a:t>
            </a:r>
          </a:p>
        </p:txBody>
      </p:sp>
      <p:grpSp>
        <p:nvGrpSpPr>
          <p:cNvPr id="2" name="Group 96"/>
          <p:cNvGrpSpPr>
            <a:grpSpLocks/>
          </p:cNvGrpSpPr>
          <p:nvPr/>
        </p:nvGrpSpPr>
        <p:grpSpPr bwMode="auto">
          <a:xfrm>
            <a:off x="4118235" y="1508184"/>
            <a:ext cx="416704" cy="415796"/>
            <a:chOff x="1776" y="768"/>
            <a:chExt cx="384" cy="384"/>
          </a:xfrm>
        </p:grpSpPr>
        <p:grpSp>
          <p:nvGrpSpPr>
            <p:cNvPr id="3" name="Group 61"/>
            <p:cNvGrpSpPr>
              <a:grpSpLocks/>
            </p:cNvGrpSpPr>
            <p:nvPr/>
          </p:nvGrpSpPr>
          <p:grpSpPr bwMode="auto">
            <a:xfrm>
              <a:off x="1816" y="816"/>
              <a:ext cx="288" cy="288"/>
              <a:chOff x="4095" y="2017"/>
              <a:chExt cx="895" cy="862"/>
            </a:xfrm>
          </p:grpSpPr>
          <p:grpSp>
            <p:nvGrpSpPr>
              <p:cNvPr id="4" name="Group 27"/>
              <p:cNvGrpSpPr>
                <a:grpSpLocks/>
              </p:cNvGrpSpPr>
              <p:nvPr/>
            </p:nvGrpSpPr>
            <p:grpSpPr bwMode="auto">
              <a:xfrm>
                <a:off x="4095" y="2117"/>
                <a:ext cx="419" cy="482"/>
                <a:chOff x="2306644" y="1143000"/>
                <a:chExt cx="1368425" cy="1655766"/>
              </a:xfrm>
            </p:grpSpPr>
            <p:grpSp>
              <p:nvGrpSpPr>
                <p:cNvPr id="5" name="Group 14"/>
                <p:cNvGrpSpPr>
                  <a:grpSpLocks/>
                </p:cNvGrpSpPr>
                <p:nvPr/>
              </p:nvGrpSpPr>
              <p:grpSpPr bwMode="auto">
                <a:xfrm rot="1740178">
                  <a:off x="2306644" y="1214441"/>
                  <a:ext cx="720726" cy="1368426"/>
                  <a:chOff x="2517" y="1298"/>
                  <a:chExt cx="454" cy="862"/>
                </a:xfrm>
              </p:grpSpPr>
              <p:sp>
                <p:nvSpPr>
                  <p:cNvPr id="21562" name="Oval 10"/>
                  <p:cNvSpPr>
                    <a:spLocks noChangeArrowheads="1"/>
                  </p:cNvSpPr>
                  <p:nvPr/>
                </p:nvSpPr>
                <p:spPr bwMode="auto">
                  <a:xfrm>
                    <a:off x="2744" y="1797"/>
                    <a:ext cx="46" cy="363"/>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sp>
                <p:nvSpPr>
                  <p:cNvPr id="21563" name="Oval 11"/>
                  <p:cNvSpPr>
                    <a:spLocks noChangeArrowheads="1"/>
                  </p:cNvSpPr>
                  <p:nvPr/>
                </p:nvSpPr>
                <p:spPr bwMode="auto">
                  <a:xfrm>
                    <a:off x="2925" y="1298"/>
                    <a:ext cx="46" cy="363"/>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sp>
                <p:nvSpPr>
                  <p:cNvPr id="21564" name="Oval 12"/>
                  <p:cNvSpPr>
                    <a:spLocks noChangeArrowheads="1"/>
                  </p:cNvSpPr>
                  <p:nvPr/>
                </p:nvSpPr>
                <p:spPr bwMode="auto">
                  <a:xfrm>
                    <a:off x="2517" y="1389"/>
                    <a:ext cx="46" cy="363"/>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grpSp>
            <p:grpSp>
              <p:nvGrpSpPr>
                <p:cNvPr id="6" name="Group 15"/>
                <p:cNvGrpSpPr>
                  <a:grpSpLocks/>
                </p:cNvGrpSpPr>
                <p:nvPr/>
              </p:nvGrpSpPr>
              <p:grpSpPr bwMode="auto">
                <a:xfrm rot="-1348934">
                  <a:off x="2954343" y="1430340"/>
                  <a:ext cx="720726" cy="1368426"/>
                  <a:chOff x="2517" y="1298"/>
                  <a:chExt cx="454" cy="862"/>
                </a:xfrm>
              </p:grpSpPr>
              <p:sp>
                <p:nvSpPr>
                  <p:cNvPr id="21559" name="Oval 16"/>
                  <p:cNvSpPr>
                    <a:spLocks noChangeArrowheads="1"/>
                  </p:cNvSpPr>
                  <p:nvPr/>
                </p:nvSpPr>
                <p:spPr bwMode="auto">
                  <a:xfrm>
                    <a:off x="2744" y="1797"/>
                    <a:ext cx="46" cy="363"/>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sp>
                <p:nvSpPr>
                  <p:cNvPr id="21560" name="Oval 17"/>
                  <p:cNvSpPr>
                    <a:spLocks noChangeArrowheads="1"/>
                  </p:cNvSpPr>
                  <p:nvPr/>
                </p:nvSpPr>
                <p:spPr bwMode="auto">
                  <a:xfrm>
                    <a:off x="2925" y="1298"/>
                    <a:ext cx="46" cy="363"/>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sp>
                <p:nvSpPr>
                  <p:cNvPr id="21561" name="Oval 18"/>
                  <p:cNvSpPr>
                    <a:spLocks noChangeArrowheads="1"/>
                  </p:cNvSpPr>
                  <p:nvPr/>
                </p:nvSpPr>
                <p:spPr bwMode="auto">
                  <a:xfrm>
                    <a:off x="2517" y="1389"/>
                    <a:ext cx="46" cy="363"/>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grpSp>
            <p:sp>
              <p:nvSpPr>
                <p:cNvPr id="21556" name="Oval 20"/>
                <p:cNvSpPr>
                  <a:spLocks noChangeArrowheads="1"/>
                </p:cNvSpPr>
                <p:nvPr/>
              </p:nvSpPr>
              <p:spPr bwMode="auto">
                <a:xfrm rot="5232983">
                  <a:off x="2845593" y="1251744"/>
                  <a:ext cx="73025" cy="576262"/>
                </a:xfrm>
                <a:prstGeom prst="ellipse">
                  <a:avLst/>
                </a:prstGeom>
                <a:solidFill>
                  <a:schemeClr val="tx1"/>
                </a:solidFill>
                <a:ln w="9525">
                  <a:solidFill>
                    <a:schemeClr val="tx1"/>
                  </a:solidFill>
                  <a:round/>
                  <a:headEnd/>
                  <a:tailEnd/>
                </a:ln>
              </p:spPr>
              <p:txBody>
                <a:bodyPr rot="10800000" vert="eaVert" wrap="none" anchor="ctr">
                  <a:prstTxWarp prst="textNoShape">
                    <a:avLst/>
                  </a:prstTxWarp>
                </a:bodyPr>
                <a:lstStyle/>
                <a:p>
                  <a:endParaRPr lang="en-US"/>
                </a:p>
              </p:txBody>
            </p:sp>
            <p:sp>
              <p:nvSpPr>
                <p:cNvPr id="21557" name="Oval 21"/>
                <p:cNvSpPr>
                  <a:spLocks noChangeArrowheads="1"/>
                </p:cNvSpPr>
                <p:nvPr/>
              </p:nvSpPr>
              <p:spPr bwMode="auto">
                <a:xfrm rot="5232983">
                  <a:off x="3063081" y="891381"/>
                  <a:ext cx="73025" cy="576263"/>
                </a:xfrm>
                <a:prstGeom prst="ellipse">
                  <a:avLst/>
                </a:prstGeom>
                <a:solidFill>
                  <a:schemeClr val="tx1"/>
                </a:solidFill>
                <a:ln w="9525">
                  <a:solidFill>
                    <a:schemeClr val="tx1"/>
                  </a:solidFill>
                  <a:round/>
                  <a:headEnd/>
                  <a:tailEnd/>
                </a:ln>
              </p:spPr>
              <p:txBody>
                <a:bodyPr rot="10800000" vert="eaVert" wrap="none" anchor="ctr">
                  <a:prstTxWarp prst="textNoShape">
                    <a:avLst/>
                  </a:prstTxWarp>
                </a:bodyPr>
                <a:lstStyle/>
                <a:p>
                  <a:endParaRPr lang="en-US"/>
                </a:p>
              </p:txBody>
            </p:sp>
            <p:sp>
              <p:nvSpPr>
                <p:cNvPr id="21558" name="Oval 22"/>
                <p:cNvSpPr>
                  <a:spLocks noChangeArrowheads="1"/>
                </p:cNvSpPr>
                <p:nvPr/>
              </p:nvSpPr>
              <p:spPr bwMode="auto">
                <a:xfrm rot="5232983">
                  <a:off x="2847181" y="2186781"/>
                  <a:ext cx="73025" cy="576263"/>
                </a:xfrm>
                <a:prstGeom prst="ellipse">
                  <a:avLst/>
                </a:prstGeom>
                <a:solidFill>
                  <a:schemeClr val="tx1"/>
                </a:solidFill>
                <a:ln w="9525">
                  <a:solidFill>
                    <a:schemeClr val="tx1"/>
                  </a:solidFill>
                  <a:round/>
                  <a:headEnd/>
                  <a:tailEnd/>
                </a:ln>
              </p:spPr>
              <p:txBody>
                <a:bodyPr rot="10800000" vert="eaVert" wrap="none" anchor="ctr">
                  <a:prstTxWarp prst="textNoShape">
                    <a:avLst/>
                  </a:prstTxWarp>
                </a:bodyPr>
                <a:lstStyle/>
                <a:p>
                  <a:endParaRPr lang="en-US"/>
                </a:p>
              </p:txBody>
            </p:sp>
          </p:grpSp>
          <p:grpSp>
            <p:nvGrpSpPr>
              <p:cNvPr id="7" name="Group 28"/>
              <p:cNvGrpSpPr>
                <a:grpSpLocks/>
              </p:cNvGrpSpPr>
              <p:nvPr/>
            </p:nvGrpSpPr>
            <p:grpSpPr bwMode="auto">
              <a:xfrm rot="-2221240">
                <a:off x="4571" y="2179"/>
                <a:ext cx="419" cy="482"/>
                <a:chOff x="2306646" y="1143000"/>
                <a:chExt cx="1368423" cy="1655768"/>
              </a:xfrm>
            </p:grpSpPr>
            <p:grpSp>
              <p:nvGrpSpPr>
                <p:cNvPr id="8" name="Group 14"/>
                <p:cNvGrpSpPr>
                  <a:grpSpLocks/>
                </p:cNvGrpSpPr>
                <p:nvPr/>
              </p:nvGrpSpPr>
              <p:grpSpPr bwMode="auto">
                <a:xfrm rot="1740178">
                  <a:off x="2306646" y="1214441"/>
                  <a:ext cx="720726" cy="1368426"/>
                  <a:chOff x="2517" y="1298"/>
                  <a:chExt cx="454" cy="862"/>
                </a:xfrm>
              </p:grpSpPr>
              <p:sp>
                <p:nvSpPr>
                  <p:cNvPr id="21551" name="Oval 10"/>
                  <p:cNvSpPr>
                    <a:spLocks noChangeArrowheads="1"/>
                  </p:cNvSpPr>
                  <p:nvPr/>
                </p:nvSpPr>
                <p:spPr bwMode="auto">
                  <a:xfrm>
                    <a:off x="2744" y="1797"/>
                    <a:ext cx="46" cy="363"/>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sp>
                <p:nvSpPr>
                  <p:cNvPr id="21552" name="Oval 11"/>
                  <p:cNvSpPr>
                    <a:spLocks noChangeArrowheads="1"/>
                  </p:cNvSpPr>
                  <p:nvPr/>
                </p:nvSpPr>
                <p:spPr bwMode="auto">
                  <a:xfrm>
                    <a:off x="2925" y="1298"/>
                    <a:ext cx="46" cy="363"/>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sp>
                <p:nvSpPr>
                  <p:cNvPr id="21553" name="Oval 12"/>
                  <p:cNvSpPr>
                    <a:spLocks noChangeArrowheads="1"/>
                  </p:cNvSpPr>
                  <p:nvPr/>
                </p:nvSpPr>
                <p:spPr bwMode="auto">
                  <a:xfrm>
                    <a:off x="2517" y="1389"/>
                    <a:ext cx="46" cy="363"/>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grpSp>
            <p:grpSp>
              <p:nvGrpSpPr>
                <p:cNvPr id="9" name="Group 15"/>
                <p:cNvGrpSpPr>
                  <a:grpSpLocks/>
                </p:cNvGrpSpPr>
                <p:nvPr/>
              </p:nvGrpSpPr>
              <p:grpSpPr bwMode="auto">
                <a:xfrm rot="-1348934">
                  <a:off x="2954343" y="1430342"/>
                  <a:ext cx="720726" cy="1368426"/>
                  <a:chOff x="2517" y="1298"/>
                  <a:chExt cx="454" cy="862"/>
                </a:xfrm>
              </p:grpSpPr>
              <p:sp>
                <p:nvSpPr>
                  <p:cNvPr id="21548" name="Oval 16"/>
                  <p:cNvSpPr>
                    <a:spLocks noChangeArrowheads="1"/>
                  </p:cNvSpPr>
                  <p:nvPr/>
                </p:nvSpPr>
                <p:spPr bwMode="auto">
                  <a:xfrm>
                    <a:off x="2744" y="1797"/>
                    <a:ext cx="46" cy="363"/>
                  </a:xfrm>
                  <a:prstGeom prst="ellipse">
                    <a:avLst/>
                  </a:prstGeom>
                  <a:solidFill>
                    <a:schemeClr val="tx1"/>
                  </a:solidFill>
                  <a:ln w="9525">
                    <a:solidFill>
                      <a:schemeClr val="tx1"/>
                    </a:solidFill>
                    <a:round/>
                    <a:headEnd/>
                    <a:tailEnd/>
                  </a:ln>
                </p:spPr>
                <p:txBody>
                  <a:bodyPr vert="eaVert" wrap="none" anchor="ctr">
                    <a:prstTxWarp prst="textNoShape">
                      <a:avLst/>
                    </a:prstTxWarp>
                  </a:bodyPr>
                  <a:lstStyle/>
                  <a:p>
                    <a:endParaRPr lang="en-US"/>
                  </a:p>
                </p:txBody>
              </p:sp>
              <p:sp>
                <p:nvSpPr>
                  <p:cNvPr id="21549" name="Oval 17"/>
                  <p:cNvSpPr>
                    <a:spLocks noChangeArrowheads="1"/>
                  </p:cNvSpPr>
                  <p:nvPr/>
                </p:nvSpPr>
                <p:spPr bwMode="auto">
                  <a:xfrm>
                    <a:off x="2925" y="1298"/>
                    <a:ext cx="46" cy="363"/>
                  </a:xfrm>
                  <a:prstGeom prst="ellipse">
                    <a:avLst/>
                  </a:prstGeom>
                  <a:solidFill>
                    <a:schemeClr val="tx1"/>
                  </a:solidFill>
                  <a:ln w="9525">
                    <a:solidFill>
                      <a:schemeClr val="tx1"/>
                    </a:solidFill>
                    <a:round/>
                    <a:headEnd/>
                    <a:tailEnd/>
                  </a:ln>
                </p:spPr>
                <p:txBody>
                  <a:bodyPr vert="eaVert" wrap="none" anchor="ctr">
                    <a:prstTxWarp prst="textNoShape">
                      <a:avLst/>
                    </a:prstTxWarp>
                  </a:bodyPr>
                  <a:lstStyle/>
                  <a:p>
                    <a:endParaRPr lang="en-US"/>
                  </a:p>
                </p:txBody>
              </p:sp>
              <p:sp>
                <p:nvSpPr>
                  <p:cNvPr id="21550" name="Oval 18"/>
                  <p:cNvSpPr>
                    <a:spLocks noChangeArrowheads="1"/>
                  </p:cNvSpPr>
                  <p:nvPr/>
                </p:nvSpPr>
                <p:spPr bwMode="auto">
                  <a:xfrm>
                    <a:off x="2517" y="1389"/>
                    <a:ext cx="46" cy="363"/>
                  </a:xfrm>
                  <a:prstGeom prst="ellipse">
                    <a:avLst/>
                  </a:prstGeom>
                  <a:solidFill>
                    <a:schemeClr val="tx1"/>
                  </a:solidFill>
                  <a:ln w="9525">
                    <a:solidFill>
                      <a:schemeClr val="tx1"/>
                    </a:solidFill>
                    <a:round/>
                    <a:headEnd/>
                    <a:tailEnd/>
                  </a:ln>
                </p:spPr>
                <p:txBody>
                  <a:bodyPr vert="eaVert" wrap="none" anchor="ctr">
                    <a:prstTxWarp prst="textNoShape">
                      <a:avLst/>
                    </a:prstTxWarp>
                  </a:bodyPr>
                  <a:lstStyle/>
                  <a:p>
                    <a:endParaRPr lang="en-US"/>
                  </a:p>
                </p:txBody>
              </p:sp>
            </p:grpSp>
            <p:sp>
              <p:nvSpPr>
                <p:cNvPr id="21545" name="Oval 20"/>
                <p:cNvSpPr>
                  <a:spLocks noChangeArrowheads="1"/>
                </p:cNvSpPr>
                <p:nvPr/>
              </p:nvSpPr>
              <p:spPr bwMode="auto">
                <a:xfrm rot="5232983">
                  <a:off x="2845593" y="1251744"/>
                  <a:ext cx="73025" cy="576262"/>
                </a:xfrm>
                <a:prstGeom prst="ellipse">
                  <a:avLst/>
                </a:prstGeom>
                <a:solidFill>
                  <a:schemeClr val="tx1"/>
                </a:solidFill>
                <a:ln w="9525">
                  <a:solidFill>
                    <a:schemeClr val="tx1"/>
                  </a:solidFill>
                  <a:round/>
                  <a:headEnd/>
                  <a:tailEnd/>
                </a:ln>
              </p:spPr>
              <p:txBody>
                <a:bodyPr rot="10800000" vert="eaVert" wrap="none" anchor="ctr">
                  <a:prstTxWarp prst="textNoShape">
                    <a:avLst/>
                  </a:prstTxWarp>
                </a:bodyPr>
                <a:lstStyle/>
                <a:p>
                  <a:endParaRPr lang="en-US"/>
                </a:p>
              </p:txBody>
            </p:sp>
            <p:sp>
              <p:nvSpPr>
                <p:cNvPr id="21546" name="Oval 21"/>
                <p:cNvSpPr>
                  <a:spLocks noChangeArrowheads="1"/>
                </p:cNvSpPr>
                <p:nvPr/>
              </p:nvSpPr>
              <p:spPr bwMode="auto">
                <a:xfrm rot="5232983">
                  <a:off x="3063081" y="891381"/>
                  <a:ext cx="73025" cy="576263"/>
                </a:xfrm>
                <a:prstGeom prst="ellipse">
                  <a:avLst/>
                </a:prstGeom>
                <a:solidFill>
                  <a:schemeClr val="tx1"/>
                </a:solidFill>
                <a:ln w="9525">
                  <a:solidFill>
                    <a:schemeClr val="tx1"/>
                  </a:solidFill>
                  <a:round/>
                  <a:headEnd/>
                  <a:tailEnd/>
                </a:ln>
              </p:spPr>
              <p:txBody>
                <a:bodyPr rot="10800000" vert="eaVert" wrap="none" anchor="ctr">
                  <a:prstTxWarp prst="textNoShape">
                    <a:avLst/>
                  </a:prstTxWarp>
                </a:bodyPr>
                <a:lstStyle/>
                <a:p>
                  <a:endParaRPr lang="en-US"/>
                </a:p>
              </p:txBody>
            </p:sp>
            <p:sp>
              <p:nvSpPr>
                <p:cNvPr id="21547" name="Oval 22"/>
                <p:cNvSpPr>
                  <a:spLocks noChangeArrowheads="1"/>
                </p:cNvSpPr>
                <p:nvPr/>
              </p:nvSpPr>
              <p:spPr bwMode="auto">
                <a:xfrm rot="5232983">
                  <a:off x="2847181" y="2186781"/>
                  <a:ext cx="73025" cy="576263"/>
                </a:xfrm>
                <a:prstGeom prst="ellipse">
                  <a:avLst/>
                </a:prstGeom>
                <a:solidFill>
                  <a:schemeClr val="tx1"/>
                </a:solidFill>
                <a:ln w="9525">
                  <a:solidFill>
                    <a:schemeClr val="tx1"/>
                  </a:solidFill>
                  <a:round/>
                  <a:headEnd/>
                  <a:tailEnd/>
                </a:ln>
              </p:spPr>
              <p:txBody>
                <a:bodyPr rot="10800000" vert="eaVert" wrap="none" anchor="ctr">
                  <a:prstTxWarp prst="textNoShape">
                    <a:avLst/>
                  </a:prstTxWarp>
                </a:bodyPr>
                <a:lstStyle/>
                <a:p>
                  <a:endParaRPr lang="en-US"/>
                </a:p>
              </p:txBody>
            </p:sp>
          </p:grpSp>
          <p:grpSp>
            <p:nvGrpSpPr>
              <p:cNvPr id="10" name="Group 15"/>
              <p:cNvGrpSpPr>
                <a:grpSpLocks/>
              </p:cNvGrpSpPr>
              <p:nvPr/>
            </p:nvGrpSpPr>
            <p:grpSpPr bwMode="auto">
              <a:xfrm rot="-7171143">
                <a:off x="4351" y="2455"/>
                <a:ext cx="218" cy="397"/>
                <a:chOff x="2517" y="1298"/>
                <a:chExt cx="454" cy="862"/>
              </a:xfrm>
            </p:grpSpPr>
            <p:sp>
              <p:nvSpPr>
                <p:cNvPr id="21540" name="Oval 16"/>
                <p:cNvSpPr>
                  <a:spLocks noChangeArrowheads="1"/>
                </p:cNvSpPr>
                <p:nvPr/>
              </p:nvSpPr>
              <p:spPr bwMode="auto">
                <a:xfrm>
                  <a:off x="2744" y="1797"/>
                  <a:ext cx="46" cy="363"/>
                </a:xfrm>
                <a:prstGeom prst="ellipse">
                  <a:avLst/>
                </a:prstGeom>
                <a:solidFill>
                  <a:schemeClr val="tx1"/>
                </a:solidFill>
                <a:ln w="9525">
                  <a:solidFill>
                    <a:schemeClr val="tx1"/>
                  </a:solidFill>
                  <a:round/>
                  <a:headEnd/>
                  <a:tailEnd/>
                </a:ln>
              </p:spPr>
              <p:txBody>
                <a:bodyPr vert="eaVert" wrap="none" anchor="ctr">
                  <a:prstTxWarp prst="textNoShape">
                    <a:avLst/>
                  </a:prstTxWarp>
                </a:bodyPr>
                <a:lstStyle/>
                <a:p>
                  <a:endParaRPr lang="en-US"/>
                </a:p>
              </p:txBody>
            </p:sp>
            <p:sp>
              <p:nvSpPr>
                <p:cNvPr id="21541" name="Oval 17"/>
                <p:cNvSpPr>
                  <a:spLocks noChangeArrowheads="1"/>
                </p:cNvSpPr>
                <p:nvPr/>
              </p:nvSpPr>
              <p:spPr bwMode="auto">
                <a:xfrm>
                  <a:off x="2925" y="1298"/>
                  <a:ext cx="46" cy="363"/>
                </a:xfrm>
                <a:prstGeom prst="ellipse">
                  <a:avLst/>
                </a:prstGeom>
                <a:solidFill>
                  <a:schemeClr val="tx1"/>
                </a:solidFill>
                <a:ln w="9525">
                  <a:solidFill>
                    <a:schemeClr val="tx1"/>
                  </a:solidFill>
                  <a:round/>
                  <a:headEnd/>
                  <a:tailEnd/>
                </a:ln>
              </p:spPr>
              <p:txBody>
                <a:bodyPr vert="eaVert" wrap="none" anchor="ctr">
                  <a:prstTxWarp prst="textNoShape">
                    <a:avLst/>
                  </a:prstTxWarp>
                </a:bodyPr>
                <a:lstStyle/>
                <a:p>
                  <a:endParaRPr lang="en-US"/>
                </a:p>
              </p:txBody>
            </p:sp>
            <p:sp>
              <p:nvSpPr>
                <p:cNvPr id="21542" name="Oval 18"/>
                <p:cNvSpPr>
                  <a:spLocks noChangeArrowheads="1"/>
                </p:cNvSpPr>
                <p:nvPr/>
              </p:nvSpPr>
              <p:spPr bwMode="auto">
                <a:xfrm>
                  <a:off x="2517" y="1389"/>
                  <a:ext cx="46" cy="363"/>
                </a:xfrm>
                <a:prstGeom prst="ellipse">
                  <a:avLst/>
                </a:prstGeom>
                <a:solidFill>
                  <a:schemeClr val="tx1"/>
                </a:solidFill>
                <a:ln w="9525">
                  <a:solidFill>
                    <a:schemeClr val="tx1"/>
                  </a:solidFill>
                  <a:round/>
                  <a:headEnd/>
                  <a:tailEnd/>
                </a:ln>
              </p:spPr>
              <p:txBody>
                <a:bodyPr vert="eaVert" wrap="none" anchor="ctr">
                  <a:prstTxWarp prst="textNoShape">
                    <a:avLst/>
                  </a:prstTxWarp>
                </a:bodyPr>
                <a:lstStyle/>
                <a:p>
                  <a:endParaRPr lang="en-US"/>
                </a:p>
              </p:txBody>
            </p:sp>
          </p:grpSp>
          <p:sp>
            <p:nvSpPr>
              <p:cNvPr id="21535" name="Oval 20"/>
              <p:cNvSpPr>
                <a:spLocks noChangeArrowheads="1"/>
              </p:cNvSpPr>
              <p:nvPr/>
            </p:nvSpPr>
            <p:spPr bwMode="auto">
              <a:xfrm rot="-589226">
                <a:off x="4310" y="2703"/>
                <a:ext cx="22" cy="176"/>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sp>
            <p:nvSpPr>
              <p:cNvPr id="21536" name="Oval 21"/>
              <p:cNvSpPr>
                <a:spLocks noChangeArrowheads="1"/>
              </p:cNvSpPr>
              <p:nvPr/>
            </p:nvSpPr>
            <p:spPr bwMode="auto">
              <a:xfrm rot="-589226">
                <a:off x="4199" y="2688"/>
                <a:ext cx="21" cy="177"/>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sp>
            <p:nvSpPr>
              <p:cNvPr id="21537" name="Oval 22"/>
              <p:cNvSpPr>
                <a:spLocks noChangeArrowheads="1"/>
              </p:cNvSpPr>
              <p:nvPr/>
            </p:nvSpPr>
            <p:spPr bwMode="auto">
              <a:xfrm rot="-589226">
                <a:off x="4576" y="2641"/>
                <a:ext cx="21" cy="176"/>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sp>
            <p:nvSpPr>
              <p:cNvPr id="21538" name="Oval 20"/>
              <p:cNvSpPr>
                <a:spLocks noChangeArrowheads="1"/>
              </p:cNvSpPr>
              <p:nvPr/>
            </p:nvSpPr>
            <p:spPr bwMode="auto">
              <a:xfrm rot="-589226">
                <a:off x="4592" y="2031"/>
                <a:ext cx="21" cy="177"/>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sp>
            <p:nvSpPr>
              <p:cNvPr id="21539" name="Oval 21"/>
              <p:cNvSpPr>
                <a:spLocks noChangeArrowheads="1"/>
              </p:cNvSpPr>
              <p:nvPr/>
            </p:nvSpPr>
            <p:spPr bwMode="auto">
              <a:xfrm rot="-589226">
                <a:off x="4480" y="2017"/>
                <a:ext cx="21" cy="176"/>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grpSp>
        <p:sp>
          <p:nvSpPr>
            <p:cNvPr id="21531" name="Oval 95"/>
            <p:cNvSpPr>
              <a:spLocks noChangeArrowheads="1"/>
            </p:cNvSpPr>
            <p:nvPr/>
          </p:nvSpPr>
          <p:spPr bwMode="auto">
            <a:xfrm>
              <a:off x="1776" y="768"/>
              <a:ext cx="384" cy="384"/>
            </a:xfrm>
            <a:prstGeom prst="ellipse">
              <a:avLst/>
            </a:prstGeom>
            <a:noFill/>
            <a:ln w="9525">
              <a:solidFill>
                <a:schemeClr val="tx1"/>
              </a:solidFill>
              <a:prstDash val="lgDash"/>
              <a:round/>
              <a:headEnd/>
              <a:tailEnd/>
            </a:ln>
          </p:spPr>
          <p:txBody>
            <a:bodyPr wrap="none" anchor="ctr">
              <a:prstTxWarp prst="textNoShape">
                <a:avLst/>
              </a:prstTxWarp>
            </a:bodyPr>
            <a:lstStyle/>
            <a:p>
              <a:endParaRPr lang="en-US"/>
            </a:p>
          </p:txBody>
        </p:sp>
      </p:grpSp>
      <p:graphicFrame>
        <p:nvGraphicFramePr>
          <p:cNvPr id="21527" name="Object 3"/>
          <p:cNvGraphicFramePr>
            <a:graphicFrameLocks noChangeAspect="1"/>
          </p:cNvGraphicFramePr>
          <p:nvPr/>
        </p:nvGraphicFramePr>
        <p:xfrm>
          <a:off x="5153285" y="6403241"/>
          <a:ext cx="1302201" cy="289739"/>
        </p:xfrm>
        <a:graphic>
          <a:graphicData uri="http://schemas.openxmlformats.org/presentationml/2006/ole">
            <mc:AlternateContent xmlns:mc="http://schemas.openxmlformats.org/markup-compatibility/2006">
              <mc:Choice xmlns:v="urn:schemas-microsoft-com:vml" Requires="v">
                <p:oleObj spid="_x0000_s139419" name="Equation" r:id="rId7" imgW="914400" imgH="203200" progId="Equation.3">
                  <p:embed/>
                </p:oleObj>
              </mc:Choice>
              <mc:Fallback>
                <p:oleObj name="Equation" r:id="rId7" imgW="914400" imgH="2032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53285" y="6403241"/>
                        <a:ext cx="1302201" cy="28973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528" name="Object 4"/>
          <p:cNvGraphicFramePr>
            <a:graphicFrameLocks noChangeAspect="1"/>
          </p:cNvGraphicFramePr>
          <p:nvPr/>
        </p:nvGraphicFramePr>
        <p:xfrm>
          <a:off x="1249623" y="2282885"/>
          <a:ext cx="1692861" cy="609864"/>
        </p:xfrm>
        <a:graphic>
          <a:graphicData uri="http://schemas.openxmlformats.org/presentationml/2006/ole">
            <mc:AlternateContent xmlns:mc="http://schemas.openxmlformats.org/markup-compatibility/2006">
              <mc:Choice xmlns:v="urn:schemas-microsoft-com:vml" Requires="v">
                <p:oleObj spid="_x0000_s139420" name="Equation" r:id="rId9" imgW="1409700" imgH="508000" progId="Equation.3">
                  <p:embed/>
                </p:oleObj>
              </mc:Choice>
              <mc:Fallback>
                <p:oleObj name="Equation" r:id="rId9" imgW="1409700" imgH="5080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49623" y="2282885"/>
                        <a:ext cx="1692861" cy="6098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21529" name="Object 5"/>
          <p:cNvGraphicFramePr>
            <a:graphicFrameLocks noChangeAspect="1"/>
          </p:cNvGraphicFramePr>
          <p:nvPr/>
        </p:nvGraphicFramePr>
        <p:xfrm>
          <a:off x="1248035" y="3167122"/>
          <a:ext cx="1731927" cy="339657"/>
        </p:xfrm>
        <a:graphic>
          <a:graphicData uri="http://schemas.openxmlformats.org/presentationml/2006/ole">
            <mc:AlternateContent xmlns:mc="http://schemas.openxmlformats.org/markup-compatibility/2006">
              <mc:Choice xmlns:v="urn:schemas-microsoft-com:vml" Requires="v">
                <p:oleObj spid="_x0000_s139421" name="Equation" r:id="rId11" imgW="1358900" imgH="266700" progId="Equation.3">
                  <p:embed/>
                </p:oleObj>
              </mc:Choice>
              <mc:Fallback>
                <p:oleObj name="Equation" r:id="rId11" imgW="1358900" imgH="2667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48035" y="3167122"/>
                        <a:ext cx="1731927" cy="3396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62" name="TextBox 61"/>
          <p:cNvSpPr txBox="1"/>
          <p:nvPr/>
        </p:nvSpPr>
        <p:spPr>
          <a:xfrm>
            <a:off x="6628073" y="5802352"/>
            <a:ext cx="1500794" cy="369332"/>
          </a:xfrm>
          <a:prstGeom prst="rect">
            <a:avLst/>
          </a:prstGeom>
          <a:noFill/>
        </p:spPr>
        <p:txBody>
          <a:bodyPr wrap="none" rtlCol="0">
            <a:spAutoFit/>
          </a:bodyPr>
          <a:lstStyle/>
          <a:p>
            <a:r>
              <a:rPr lang="en-US" sz="1800" dirty="0" smtClean="0"/>
              <a:t>Solomon lab</a:t>
            </a:r>
            <a:endParaRPr lang="en-US" sz="1800" dirty="0"/>
          </a:p>
        </p:txBody>
      </p:sp>
    </p:spTree>
    <p:extLst>
      <p:ext uri="{BB962C8B-B14F-4D97-AF65-F5344CB8AC3E}">
        <p14:creationId xmlns:p14="http://schemas.microsoft.com/office/powerpoint/2010/main" val="76789814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3"/>
          <p:cNvPicPr>
            <a:picLocks noChangeAspect="1" noChangeArrowheads="1"/>
          </p:cNvPicPr>
          <p:nvPr/>
        </p:nvPicPr>
        <p:blipFill>
          <a:blip r:embed="rId3"/>
          <a:srcRect/>
          <a:stretch>
            <a:fillRect/>
          </a:stretch>
        </p:blipFill>
        <p:spPr bwMode="auto">
          <a:xfrm>
            <a:off x="1167174" y="4079240"/>
            <a:ext cx="3216063" cy="1902460"/>
          </a:xfrm>
          <a:prstGeom prst="rect">
            <a:avLst/>
          </a:prstGeom>
          <a:noFill/>
          <a:ln w="9525">
            <a:solidFill>
              <a:schemeClr val="tx1"/>
            </a:solidFill>
            <a:miter lim="800000"/>
            <a:headEnd/>
            <a:tailEnd/>
          </a:ln>
        </p:spPr>
      </p:pic>
      <p:sp>
        <p:nvSpPr>
          <p:cNvPr id="22530" name="Text Box 4"/>
          <p:cNvSpPr txBox="1">
            <a:spLocks noChangeArrowheads="1"/>
          </p:cNvSpPr>
          <p:nvPr/>
        </p:nvSpPr>
        <p:spPr bwMode="auto">
          <a:xfrm>
            <a:off x="6023337" y="3987906"/>
            <a:ext cx="2819718" cy="1323439"/>
          </a:xfrm>
          <a:prstGeom prst="rect">
            <a:avLst/>
          </a:prstGeom>
          <a:noFill/>
          <a:ln w="9525">
            <a:solidFill>
              <a:schemeClr val="tx1"/>
            </a:solidFill>
            <a:miter lim="800000"/>
            <a:headEnd/>
            <a:tailEnd/>
          </a:ln>
        </p:spPr>
        <p:txBody>
          <a:bodyPr wrap="square">
            <a:prstTxWarp prst="textNoShape">
              <a:avLst/>
            </a:prstTxWarp>
            <a:spAutoFit/>
          </a:bodyPr>
          <a:lstStyle/>
          <a:p>
            <a:r>
              <a:rPr lang="en-US" sz="1600" dirty="0"/>
              <a:t>I</a:t>
            </a:r>
            <a:r>
              <a:rPr lang="en-US" sz="1600" baseline="-25000" dirty="0"/>
              <a:t>s</a:t>
            </a:r>
            <a:r>
              <a:rPr lang="en-US" sz="1600" dirty="0"/>
              <a:t>    ~	</a:t>
            </a:r>
            <a:r>
              <a:rPr lang="en-US" sz="1600" dirty="0" err="1">
                <a:latin typeface="Symbol" charset="2"/>
              </a:rPr>
              <a:t>r</a:t>
            </a:r>
            <a:r>
              <a:rPr lang="en-US" sz="1600" dirty="0" err="1"/>
              <a:t>P(q)S(q</a:t>
            </a:r>
            <a:r>
              <a:rPr lang="en-US" sz="1600" dirty="0"/>
              <a:t>)</a:t>
            </a:r>
            <a:endParaRPr lang="en-US" sz="1600" b="0" dirty="0"/>
          </a:p>
          <a:p>
            <a:r>
              <a:rPr lang="en-US" sz="1600" b="0" dirty="0" err="1"/>
              <a:t>q</a:t>
            </a:r>
            <a:r>
              <a:rPr lang="en-US" sz="1600" b="0" dirty="0"/>
              <a:t>:	</a:t>
            </a:r>
            <a:r>
              <a:rPr lang="en-US" sz="1600" b="0" i="1" dirty="0"/>
              <a:t>scattering vector</a:t>
            </a:r>
          </a:p>
          <a:p>
            <a:r>
              <a:rPr lang="en-US" sz="1600" b="0" dirty="0" err="1">
                <a:latin typeface="Symbol" charset="2"/>
              </a:rPr>
              <a:t>r</a:t>
            </a:r>
            <a:r>
              <a:rPr lang="en-US" sz="1600" b="0" dirty="0"/>
              <a:t>:	</a:t>
            </a:r>
            <a:r>
              <a:rPr lang="en-US" sz="1600" b="0" i="1" dirty="0"/>
              <a:t>density</a:t>
            </a:r>
            <a:endParaRPr lang="en-US" sz="1600" b="0" dirty="0"/>
          </a:p>
          <a:p>
            <a:r>
              <a:rPr lang="en-US" sz="1600" b="0" dirty="0" err="1"/>
              <a:t>P(q</a:t>
            </a:r>
            <a:r>
              <a:rPr lang="en-US" sz="1600" b="0" dirty="0"/>
              <a:t>): 	</a:t>
            </a:r>
            <a:r>
              <a:rPr lang="en-US" sz="1600" b="0" i="1" dirty="0"/>
              <a:t>form factor</a:t>
            </a:r>
            <a:endParaRPr lang="en-US" sz="1600" b="0" dirty="0"/>
          </a:p>
          <a:p>
            <a:r>
              <a:rPr lang="en-US" sz="1600" b="0" dirty="0" err="1"/>
              <a:t>S(q</a:t>
            </a:r>
            <a:r>
              <a:rPr lang="en-US" sz="1600" b="0" dirty="0"/>
              <a:t>):	</a:t>
            </a:r>
            <a:r>
              <a:rPr lang="en-US" sz="1600" b="0" i="1" dirty="0"/>
              <a:t>structure factor</a:t>
            </a:r>
            <a:endParaRPr lang="en-US" sz="1600" b="0" dirty="0"/>
          </a:p>
        </p:txBody>
      </p:sp>
      <p:sp>
        <p:nvSpPr>
          <p:cNvPr id="22531" name="Text Box 6"/>
          <p:cNvSpPr txBox="1">
            <a:spLocks noChangeArrowheads="1"/>
          </p:cNvSpPr>
          <p:nvPr/>
        </p:nvSpPr>
        <p:spPr bwMode="auto">
          <a:xfrm>
            <a:off x="5053374" y="5503968"/>
            <a:ext cx="3835043" cy="1200328"/>
          </a:xfrm>
          <a:prstGeom prst="rect">
            <a:avLst/>
          </a:prstGeom>
          <a:noFill/>
          <a:ln w="9525">
            <a:solidFill>
              <a:schemeClr val="tx1"/>
            </a:solidFill>
            <a:miter lim="800000"/>
            <a:headEnd/>
            <a:tailEnd/>
          </a:ln>
        </p:spPr>
        <p:txBody>
          <a:bodyPr wrap="square">
            <a:prstTxWarp prst="textNoShape">
              <a:avLst/>
            </a:prstTxWarp>
            <a:spAutoFit/>
          </a:bodyPr>
          <a:lstStyle/>
          <a:p>
            <a:r>
              <a:rPr lang="en-US" b="0">
                <a:solidFill>
                  <a:srgbClr val="A3121B"/>
                </a:solidFill>
              </a:rPr>
              <a:t>Light scattering detects structure on scales from ~20 nm to ~ 20 </a:t>
            </a:r>
            <a:r>
              <a:rPr lang="en-US" b="0">
                <a:solidFill>
                  <a:srgbClr val="A3121B"/>
                </a:solidFill>
                <a:latin typeface="Symbol" charset="2"/>
              </a:rPr>
              <a:t>m</a:t>
            </a:r>
            <a:r>
              <a:rPr lang="en-US" b="0">
                <a:solidFill>
                  <a:srgbClr val="A3121B"/>
                </a:solidFill>
              </a:rPr>
              <a:t>m</a:t>
            </a:r>
            <a:endParaRPr lang="en-US" b="0"/>
          </a:p>
        </p:txBody>
      </p:sp>
      <p:sp>
        <p:nvSpPr>
          <p:cNvPr id="22532" name="Text Box 7"/>
          <p:cNvSpPr txBox="1">
            <a:spLocks noChangeArrowheads="1"/>
          </p:cNvSpPr>
          <p:nvPr/>
        </p:nvSpPr>
        <p:spPr bwMode="auto">
          <a:xfrm>
            <a:off x="1758041" y="990600"/>
            <a:ext cx="6590665" cy="369332"/>
          </a:xfrm>
          <a:prstGeom prst="rect">
            <a:avLst/>
          </a:prstGeom>
          <a:noFill/>
          <a:ln w="9525">
            <a:solidFill>
              <a:srgbClr val="E3143A"/>
            </a:solidFill>
            <a:miter lim="800000"/>
            <a:headEnd/>
            <a:tailEnd/>
          </a:ln>
        </p:spPr>
        <p:txBody>
          <a:bodyPr wrap="square">
            <a:prstTxWarp prst="textNoShape">
              <a:avLst/>
            </a:prstTxWarp>
            <a:spAutoFit/>
          </a:bodyPr>
          <a:lstStyle/>
          <a:p>
            <a:r>
              <a:rPr lang="en-US" sz="1800" b="0" i="1" dirty="0">
                <a:latin typeface="Century Gothic" charset="0"/>
              </a:rPr>
              <a:t>Structure factor, </a:t>
            </a:r>
            <a:r>
              <a:rPr lang="en-US" sz="1800" b="0" i="1" dirty="0" err="1">
                <a:latin typeface="Century Gothic" charset="0"/>
              </a:rPr>
              <a:t>S(q</a:t>
            </a:r>
            <a:r>
              <a:rPr lang="en-US" sz="1800" b="0" i="1" dirty="0">
                <a:latin typeface="Century Gothic" charset="0"/>
              </a:rPr>
              <a:t>), depends on particle configuration</a:t>
            </a:r>
            <a:endParaRPr lang="en-US" sz="1800" b="0" dirty="0"/>
          </a:p>
        </p:txBody>
      </p:sp>
      <p:graphicFrame>
        <p:nvGraphicFramePr>
          <p:cNvPr id="22533" name="Object 2"/>
          <p:cNvGraphicFramePr>
            <a:graphicFrameLocks noChangeAspect="1"/>
          </p:cNvGraphicFramePr>
          <p:nvPr/>
        </p:nvGraphicFramePr>
        <p:xfrm>
          <a:off x="1319575" y="2768970"/>
          <a:ext cx="3056110" cy="787030"/>
        </p:xfrm>
        <a:graphic>
          <a:graphicData uri="http://schemas.openxmlformats.org/presentationml/2006/ole">
            <mc:AlternateContent xmlns:mc="http://schemas.openxmlformats.org/markup-compatibility/2006">
              <mc:Choice xmlns:v="urn:schemas-microsoft-com:vml" Requires="v">
                <p:oleObj spid="_x0000_s140332" name="Equation" r:id="rId4" imgW="2857500" imgH="736600" progId="Equation.3">
                  <p:embed/>
                </p:oleObj>
              </mc:Choice>
              <mc:Fallback>
                <p:oleObj name="Equation" r:id="rId4" imgW="2857500" imgH="7366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19575" y="2768970"/>
                        <a:ext cx="3056110" cy="78703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22534" name="Line 9"/>
          <p:cNvSpPr>
            <a:spLocks noChangeShapeType="1"/>
          </p:cNvSpPr>
          <p:nvPr/>
        </p:nvSpPr>
        <p:spPr bwMode="auto">
          <a:xfrm>
            <a:off x="3127737" y="1955800"/>
            <a:ext cx="3298164" cy="0"/>
          </a:xfrm>
          <a:prstGeom prst="line">
            <a:avLst/>
          </a:prstGeom>
          <a:noFill/>
          <a:ln w="76200">
            <a:solidFill>
              <a:schemeClr val="accent2"/>
            </a:solidFill>
            <a:round/>
            <a:headEnd/>
            <a:tailEnd type="triangle" w="med" len="med"/>
          </a:ln>
        </p:spPr>
        <p:txBody>
          <a:bodyPr wrap="none" anchor="ctr">
            <a:prstTxWarp prst="textNoShape">
              <a:avLst/>
            </a:prstTxWarp>
          </a:bodyPr>
          <a:lstStyle/>
          <a:p>
            <a:endParaRPr lang="en-US"/>
          </a:p>
        </p:txBody>
      </p:sp>
      <p:sp>
        <p:nvSpPr>
          <p:cNvPr id="22535" name="Line 10"/>
          <p:cNvSpPr>
            <a:spLocks noChangeShapeType="1"/>
          </p:cNvSpPr>
          <p:nvPr/>
        </p:nvSpPr>
        <p:spPr bwMode="auto">
          <a:xfrm>
            <a:off x="4660899" y="2108201"/>
            <a:ext cx="1362437" cy="609600"/>
          </a:xfrm>
          <a:prstGeom prst="line">
            <a:avLst/>
          </a:prstGeom>
          <a:noFill/>
          <a:ln w="76200">
            <a:solidFill>
              <a:schemeClr val="accent2"/>
            </a:solidFill>
            <a:round/>
            <a:headEnd/>
            <a:tailEnd type="triangle" w="med" len="med"/>
          </a:ln>
        </p:spPr>
        <p:txBody>
          <a:bodyPr wrap="none" anchor="ctr">
            <a:prstTxWarp prst="textNoShape">
              <a:avLst/>
            </a:prstTxWarp>
          </a:bodyPr>
          <a:lstStyle/>
          <a:p>
            <a:endParaRPr lang="en-US"/>
          </a:p>
        </p:txBody>
      </p:sp>
      <p:sp>
        <p:nvSpPr>
          <p:cNvPr id="22536" name="Line 11"/>
          <p:cNvSpPr>
            <a:spLocks noChangeShapeType="1"/>
          </p:cNvSpPr>
          <p:nvPr/>
        </p:nvSpPr>
        <p:spPr bwMode="auto">
          <a:xfrm flipV="1">
            <a:off x="6023337" y="1892300"/>
            <a:ext cx="402564" cy="825500"/>
          </a:xfrm>
          <a:prstGeom prst="line">
            <a:avLst/>
          </a:prstGeom>
          <a:noFill/>
          <a:ln w="57150">
            <a:solidFill>
              <a:schemeClr val="tx1"/>
            </a:solidFill>
            <a:round/>
            <a:headEnd/>
            <a:tailEnd type="triangle" w="med" len="med"/>
          </a:ln>
        </p:spPr>
        <p:txBody>
          <a:bodyPr wrap="none" anchor="ctr">
            <a:prstTxWarp prst="textNoShape">
              <a:avLst/>
            </a:prstTxWarp>
          </a:bodyPr>
          <a:lstStyle/>
          <a:p>
            <a:endParaRPr lang="en-US"/>
          </a:p>
        </p:txBody>
      </p:sp>
      <p:sp>
        <p:nvSpPr>
          <p:cNvPr id="22537" name="Text Box 12"/>
          <p:cNvSpPr txBox="1">
            <a:spLocks noChangeArrowheads="1"/>
          </p:cNvSpPr>
          <p:nvPr/>
        </p:nvSpPr>
        <p:spPr bwMode="auto">
          <a:xfrm>
            <a:off x="6312263" y="2028349"/>
            <a:ext cx="341140" cy="892552"/>
          </a:xfrm>
          <a:prstGeom prst="rect">
            <a:avLst/>
          </a:prstGeom>
          <a:noFill/>
          <a:ln w="9525">
            <a:noFill/>
            <a:miter lim="800000"/>
            <a:headEnd/>
            <a:tailEnd/>
          </a:ln>
        </p:spPr>
        <p:txBody>
          <a:bodyPr wrap="square">
            <a:prstTxWarp prst="textNoShape">
              <a:avLst/>
            </a:prstTxWarp>
            <a:spAutoFit/>
          </a:bodyPr>
          <a:lstStyle/>
          <a:p>
            <a:r>
              <a:rPr lang="en-US" sz="2800" dirty="0" err="1"/>
              <a:t>q</a:t>
            </a:r>
            <a:endParaRPr lang="en-US" b="0" dirty="0"/>
          </a:p>
        </p:txBody>
      </p:sp>
      <p:sp>
        <p:nvSpPr>
          <p:cNvPr id="22538" name="Oval 13"/>
          <p:cNvSpPr>
            <a:spLocks noChangeArrowheads="1"/>
          </p:cNvSpPr>
          <p:nvPr/>
        </p:nvSpPr>
        <p:spPr bwMode="auto">
          <a:xfrm>
            <a:off x="4423137" y="1925320"/>
            <a:ext cx="407670" cy="25908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22539" name="Text Box 14"/>
          <p:cNvSpPr txBox="1">
            <a:spLocks noChangeArrowheads="1"/>
          </p:cNvSpPr>
          <p:nvPr/>
        </p:nvSpPr>
        <p:spPr bwMode="auto">
          <a:xfrm>
            <a:off x="3566007" y="1492944"/>
            <a:ext cx="2292230" cy="338554"/>
          </a:xfrm>
          <a:prstGeom prst="rect">
            <a:avLst/>
          </a:prstGeom>
          <a:noFill/>
          <a:ln w="9525">
            <a:noFill/>
            <a:miter lim="800000"/>
            <a:headEnd/>
            <a:tailEnd/>
          </a:ln>
        </p:spPr>
        <p:txBody>
          <a:bodyPr wrap="square">
            <a:prstTxWarp prst="textNoShape">
              <a:avLst/>
            </a:prstTxWarp>
            <a:spAutoFit/>
          </a:bodyPr>
          <a:lstStyle/>
          <a:p>
            <a:r>
              <a:rPr lang="en-US" sz="1600" b="0" dirty="0"/>
              <a:t>scattering volume</a:t>
            </a:r>
          </a:p>
        </p:txBody>
      </p:sp>
      <p:sp>
        <p:nvSpPr>
          <p:cNvPr id="22540" name="AutoShape 15"/>
          <p:cNvSpPr>
            <a:spLocks noChangeArrowheads="1"/>
          </p:cNvSpPr>
          <p:nvPr/>
        </p:nvSpPr>
        <p:spPr bwMode="auto">
          <a:xfrm rot="-4031960">
            <a:off x="6082622" y="2630417"/>
            <a:ext cx="224896" cy="406254"/>
          </a:xfrm>
          <a:prstGeom prst="can">
            <a:avLst>
              <a:gd name="adj" fmla="val 24246"/>
            </a:avLst>
          </a:prstGeom>
          <a:solidFill>
            <a:srgbClr val="36E347"/>
          </a:solidFill>
          <a:ln w="9525">
            <a:solidFill>
              <a:schemeClr val="tx1"/>
            </a:solidFill>
            <a:round/>
            <a:headEnd/>
            <a:tailEnd/>
          </a:ln>
        </p:spPr>
        <p:txBody>
          <a:bodyPr wrap="none" anchor="ctr">
            <a:prstTxWarp prst="textNoShape">
              <a:avLst/>
            </a:prstTxWarp>
          </a:bodyPr>
          <a:lstStyle/>
          <a:p>
            <a:endParaRPr lang="en-US"/>
          </a:p>
        </p:txBody>
      </p:sp>
      <p:sp>
        <p:nvSpPr>
          <p:cNvPr id="22541" name="Text Box 16"/>
          <p:cNvSpPr txBox="1">
            <a:spLocks noChangeArrowheads="1"/>
          </p:cNvSpPr>
          <p:nvPr/>
        </p:nvSpPr>
        <p:spPr bwMode="auto">
          <a:xfrm>
            <a:off x="5407387" y="3105309"/>
            <a:ext cx="1209040" cy="338554"/>
          </a:xfrm>
          <a:prstGeom prst="rect">
            <a:avLst/>
          </a:prstGeom>
          <a:noFill/>
          <a:ln w="9525">
            <a:noFill/>
            <a:miter lim="800000"/>
            <a:headEnd/>
            <a:tailEnd/>
          </a:ln>
        </p:spPr>
        <p:txBody>
          <a:bodyPr wrap="square">
            <a:prstTxWarp prst="textNoShape">
              <a:avLst/>
            </a:prstTxWarp>
            <a:spAutoFit/>
          </a:bodyPr>
          <a:lstStyle/>
          <a:p>
            <a:r>
              <a:rPr lang="en-US" sz="1600" b="0" dirty="0"/>
              <a:t>detector</a:t>
            </a:r>
          </a:p>
        </p:txBody>
      </p:sp>
      <p:sp>
        <p:nvSpPr>
          <p:cNvPr id="22542" name="Line 17"/>
          <p:cNvSpPr>
            <a:spLocks noChangeShapeType="1"/>
          </p:cNvSpPr>
          <p:nvPr/>
        </p:nvSpPr>
        <p:spPr bwMode="auto">
          <a:xfrm>
            <a:off x="6480537" y="2903220"/>
            <a:ext cx="135890" cy="4318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22543" name="Line 18"/>
          <p:cNvSpPr>
            <a:spLocks noChangeShapeType="1"/>
          </p:cNvSpPr>
          <p:nvPr/>
        </p:nvSpPr>
        <p:spPr bwMode="auto">
          <a:xfrm flipV="1">
            <a:off x="6632937" y="2860040"/>
            <a:ext cx="339725" cy="8636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22544" name="Text Box 19"/>
          <p:cNvSpPr txBox="1">
            <a:spLocks noChangeArrowheads="1"/>
          </p:cNvSpPr>
          <p:nvPr/>
        </p:nvSpPr>
        <p:spPr bwMode="auto">
          <a:xfrm>
            <a:off x="7113795" y="2668112"/>
            <a:ext cx="1518880" cy="338554"/>
          </a:xfrm>
          <a:prstGeom prst="rect">
            <a:avLst/>
          </a:prstGeom>
          <a:noFill/>
          <a:ln w="9525">
            <a:solidFill>
              <a:srgbClr val="B00723"/>
            </a:solidFill>
            <a:miter lim="800000"/>
            <a:headEnd/>
            <a:tailEnd/>
          </a:ln>
        </p:spPr>
        <p:txBody>
          <a:bodyPr wrap="square">
            <a:prstTxWarp prst="textNoShape">
              <a:avLst/>
            </a:prstTxWarp>
            <a:spAutoFit/>
          </a:bodyPr>
          <a:lstStyle/>
          <a:p>
            <a:r>
              <a:rPr lang="en-US" sz="1600" b="0" dirty="0"/>
              <a:t>Intensity, I</a:t>
            </a:r>
            <a:r>
              <a:rPr lang="en-US" sz="1600" b="0" baseline="-25000" dirty="0"/>
              <a:t>s</a:t>
            </a:r>
            <a:endParaRPr lang="en-US" sz="1600" b="0" dirty="0"/>
          </a:p>
        </p:txBody>
      </p:sp>
      <p:sp>
        <p:nvSpPr>
          <p:cNvPr id="22545" name="Text Box 20"/>
          <p:cNvSpPr txBox="1">
            <a:spLocks noChangeArrowheads="1"/>
          </p:cNvSpPr>
          <p:nvPr/>
        </p:nvSpPr>
        <p:spPr bwMode="auto">
          <a:xfrm>
            <a:off x="3376974" y="4144116"/>
            <a:ext cx="1494790" cy="646331"/>
          </a:xfrm>
          <a:prstGeom prst="rect">
            <a:avLst/>
          </a:prstGeom>
          <a:noFill/>
          <a:ln w="9525">
            <a:noFill/>
            <a:miter lim="800000"/>
            <a:headEnd/>
            <a:tailEnd/>
          </a:ln>
        </p:spPr>
        <p:txBody>
          <a:bodyPr wrap="square">
            <a:prstTxWarp prst="textNoShape">
              <a:avLst/>
            </a:prstTxWarp>
            <a:spAutoFit/>
          </a:bodyPr>
          <a:lstStyle/>
          <a:p>
            <a:r>
              <a:rPr lang="en-US" sz="1800" b="0" i="1" dirty="0"/>
              <a:t>Typical </a:t>
            </a:r>
          </a:p>
          <a:p>
            <a:r>
              <a:rPr lang="en-US" sz="1800" b="0" i="1" dirty="0"/>
              <a:t>gel </a:t>
            </a:r>
            <a:r>
              <a:rPr lang="en-US" sz="1800" b="0" i="1" dirty="0" err="1"/>
              <a:t>S(q</a:t>
            </a:r>
            <a:r>
              <a:rPr lang="en-US" sz="1800" b="0" i="1" dirty="0"/>
              <a:t>)</a:t>
            </a:r>
            <a:endParaRPr lang="en-US" sz="1800" b="0" dirty="0"/>
          </a:p>
        </p:txBody>
      </p:sp>
      <p:sp>
        <p:nvSpPr>
          <p:cNvPr id="22547" name="Text Box 22"/>
          <p:cNvSpPr txBox="1">
            <a:spLocks noChangeArrowheads="1"/>
          </p:cNvSpPr>
          <p:nvPr/>
        </p:nvSpPr>
        <p:spPr bwMode="auto">
          <a:xfrm>
            <a:off x="5101634" y="1955800"/>
            <a:ext cx="305753" cy="830997"/>
          </a:xfrm>
          <a:prstGeom prst="rect">
            <a:avLst/>
          </a:prstGeom>
          <a:noFill/>
          <a:ln w="9525">
            <a:noFill/>
            <a:miter lim="800000"/>
            <a:headEnd/>
            <a:tailEnd/>
          </a:ln>
        </p:spPr>
        <p:txBody>
          <a:bodyPr wrap="square">
            <a:prstTxWarp prst="textNoShape">
              <a:avLst/>
            </a:prstTxWarp>
            <a:spAutoFit/>
          </a:bodyPr>
          <a:lstStyle/>
          <a:p>
            <a:r>
              <a:rPr lang="en-US" b="0" dirty="0" err="1">
                <a:latin typeface="Symbol" charset="2"/>
              </a:rPr>
              <a:t>q</a:t>
            </a:r>
            <a:endParaRPr lang="en-US" b="0" dirty="0"/>
          </a:p>
        </p:txBody>
      </p:sp>
      <p:sp>
        <p:nvSpPr>
          <p:cNvPr id="22548" name="Rectangle 23"/>
          <p:cNvSpPr>
            <a:spLocks noChangeArrowheads="1"/>
          </p:cNvSpPr>
          <p:nvPr/>
        </p:nvSpPr>
        <p:spPr bwMode="auto">
          <a:xfrm>
            <a:off x="1527537" y="1892300"/>
            <a:ext cx="1600200" cy="215900"/>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r>
              <a:rPr lang="en-US" sz="1600" b="0" dirty="0"/>
              <a:t>Incident light, </a:t>
            </a:r>
            <a:r>
              <a:rPr lang="en-US" sz="1600" b="0" dirty="0" err="1">
                <a:latin typeface="Symbol" charset="2"/>
              </a:rPr>
              <a:t>l</a:t>
            </a:r>
            <a:endParaRPr lang="en-US" sz="1600" b="0" dirty="0"/>
          </a:p>
        </p:txBody>
      </p:sp>
      <p:sp>
        <p:nvSpPr>
          <p:cNvPr id="22549" name="Rectangle 25"/>
          <p:cNvSpPr>
            <a:spLocks noChangeArrowheads="1"/>
          </p:cNvSpPr>
          <p:nvPr/>
        </p:nvSpPr>
        <p:spPr bwMode="auto">
          <a:xfrm>
            <a:off x="1014774" y="342900"/>
            <a:ext cx="8153400" cy="647700"/>
          </a:xfrm>
          <a:prstGeom prst="rect">
            <a:avLst/>
          </a:prstGeom>
          <a:noFill/>
          <a:ln w="9525">
            <a:noFill/>
            <a:miter lim="800000"/>
            <a:headEnd/>
            <a:tailEnd/>
          </a:ln>
        </p:spPr>
        <p:txBody>
          <a:bodyPr anchor="ctr">
            <a:prstTxWarp prst="textNoShape">
              <a:avLst/>
            </a:prstTxWarp>
          </a:bodyPr>
          <a:lstStyle/>
          <a:p>
            <a:pPr algn="l"/>
            <a:r>
              <a:rPr lang="en-US" sz="3200">
                <a:solidFill>
                  <a:schemeClr val="tx2"/>
                </a:solidFill>
                <a:latin typeface="Optima ExtraBlack" charset="0"/>
              </a:rPr>
              <a:t>Structure from Scattering</a:t>
            </a:r>
            <a:endParaRPr lang="en-US" sz="3600" b="0">
              <a:solidFill>
                <a:schemeClr val="tx2"/>
              </a:solidFill>
            </a:endParaRPr>
          </a:p>
        </p:txBody>
      </p:sp>
      <p:sp>
        <p:nvSpPr>
          <p:cNvPr id="23" name="TextBox 22"/>
          <p:cNvSpPr txBox="1"/>
          <p:nvPr/>
        </p:nvSpPr>
        <p:spPr>
          <a:xfrm>
            <a:off x="2065213" y="6171684"/>
            <a:ext cx="1500794" cy="369332"/>
          </a:xfrm>
          <a:prstGeom prst="rect">
            <a:avLst/>
          </a:prstGeom>
          <a:noFill/>
        </p:spPr>
        <p:txBody>
          <a:bodyPr wrap="none" rtlCol="0">
            <a:spAutoFit/>
          </a:bodyPr>
          <a:lstStyle/>
          <a:p>
            <a:r>
              <a:rPr lang="en-US" sz="1800" dirty="0" smtClean="0"/>
              <a:t>Solomon lab</a:t>
            </a:r>
            <a:endParaRPr lang="en-US" sz="1800" dirty="0"/>
          </a:p>
        </p:txBody>
      </p:sp>
      <p:pic>
        <p:nvPicPr>
          <p:cNvPr id="2" name="Picture 1"/>
          <p:cNvPicPr>
            <a:picLocks noChangeAspect="1"/>
          </p:cNvPicPr>
          <p:nvPr/>
        </p:nvPicPr>
        <p:blipFill>
          <a:blip r:embed="rId6"/>
          <a:stretch>
            <a:fillRect/>
          </a:stretch>
        </p:blipFill>
        <p:spPr>
          <a:xfrm>
            <a:off x="6972662" y="1736881"/>
            <a:ext cx="1660013" cy="742637"/>
          </a:xfrm>
          <a:prstGeom prst="rect">
            <a:avLst/>
          </a:prstGeom>
        </p:spPr>
      </p:pic>
    </p:spTree>
    <p:extLst>
      <p:ext uri="{BB962C8B-B14F-4D97-AF65-F5344CB8AC3E}">
        <p14:creationId xmlns:p14="http://schemas.microsoft.com/office/powerpoint/2010/main" val="150811558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2"/>
          <p:cNvPicPr>
            <a:picLocks noChangeAspect="1" noChangeArrowheads="1"/>
          </p:cNvPicPr>
          <p:nvPr/>
        </p:nvPicPr>
        <p:blipFill>
          <a:blip r:embed="rId2"/>
          <a:srcRect/>
          <a:stretch>
            <a:fillRect/>
          </a:stretch>
        </p:blipFill>
        <p:spPr bwMode="auto">
          <a:xfrm>
            <a:off x="5257801" y="3430175"/>
            <a:ext cx="3767413" cy="2227676"/>
          </a:xfrm>
          <a:prstGeom prst="rect">
            <a:avLst/>
          </a:prstGeom>
          <a:noFill/>
          <a:ln w="9525">
            <a:noFill/>
            <a:miter lim="800000"/>
            <a:headEnd/>
            <a:tailEnd/>
          </a:ln>
        </p:spPr>
      </p:pic>
      <p:pic>
        <p:nvPicPr>
          <p:cNvPr id="23554" name="Picture 3"/>
          <p:cNvPicPr>
            <a:picLocks noChangeAspect="1" noChangeArrowheads="1"/>
          </p:cNvPicPr>
          <p:nvPr/>
        </p:nvPicPr>
        <p:blipFill>
          <a:blip r:embed="rId3"/>
          <a:srcRect/>
          <a:stretch>
            <a:fillRect/>
          </a:stretch>
        </p:blipFill>
        <p:spPr bwMode="auto">
          <a:xfrm>
            <a:off x="1109663" y="3576803"/>
            <a:ext cx="3390248" cy="2181060"/>
          </a:xfrm>
          <a:prstGeom prst="rect">
            <a:avLst/>
          </a:prstGeom>
          <a:noFill/>
          <a:ln w="9525">
            <a:noFill/>
            <a:miter lim="800000"/>
            <a:headEnd/>
            <a:tailEnd/>
          </a:ln>
        </p:spPr>
      </p:pic>
      <p:sp>
        <p:nvSpPr>
          <p:cNvPr id="23555" name="Rectangle 4"/>
          <p:cNvSpPr>
            <a:spLocks noGrp="1" noChangeArrowheads="1"/>
          </p:cNvSpPr>
          <p:nvPr>
            <p:ph type="title"/>
          </p:nvPr>
        </p:nvSpPr>
        <p:spPr>
          <a:xfrm>
            <a:off x="0" y="0"/>
            <a:ext cx="9144000" cy="1143000"/>
          </a:xfrm>
        </p:spPr>
        <p:txBody>
          <a:bodyPr/>
          <a:lstStyle/>
          <a:p>
            <a:r>
              <a:rPr lang="en-US" sz="3200" b="1">
                <a:ea typeface="ＭＳ Ｐゴシック" charset="-128"/>
                <a:cs typeface="ＭＳ Ｐゴシック" charset="-128"/>
              </a:rPr>
              <a:t>Static Light Scattering</a:t>
            </a:r>
            <a:endParaRPr lang="en-US" sz="3600">
              <a:ea typeface="ＭＳ Ｐゴシック" charset="-128"/>
              <a:cs typeface="ＭＳ Ｐゴシック" charset="-128"/>
            </a:endParaRPr>
          </a:p>
        </p:txBody>
      </p:sp>
      <p:sp>
        <p:nvSpPr>
          <p:cNvPr id="23556" name="Rectangle 6"/>
          <p:cNvSpPr>
            <a:spLocks noChangeArrowheads="1"/>
          </p:cNvSpPr>
          <p:nvPr/>
        </p:nvSpPr>
        <p:spPr bwMode="auto">
          <a:xfrm>
            <a:off x="977900" y="1335087"/>
            <a:ext cx="8047313" cy="1552575"/>
          </a:xfrm>
          <a:prstGeom prst="rect">
            <a:avLst/>
          </a:prstGeom>
          <a:noFill/>
          <a:ln w="19050">
            <a:solidFill>
              <a:schemeClr val="tx1"/>
            </a:solidFill>
            <a:miter lim="800000"/>
            <a:headEnd/>
            <a:tailEnd/>
          </a:ln>
        </p:spPr>
        <p:txBody>
          <a:bodyPr wrap="none" anchor="ctr">
            <a:prstTxWarp prst="textNoShape">
              <a:avLst/>
            </a:prstTxWarp>
          </a:bodyPr>
          <a:lstStyle/>
          <a:p>
            <a:endParaRPr lang="en-US"/>
          </a:p>
        </p:txBody>
      </p:sp>
      <p:sp>
        <p:nvSpPr>
          <p:cNvPr id="23557" name="Rectangle 7"/>
          <p:cNvSpPr>
            <a:spLocks noChangeArrowheads="1"/>
          </p:cNvSpPr>
          <p:nvPr/>
        </p:nvSpPr>
        <p:spPr bwMode="auto">
          <a:xfrm>
            <a:off x="976314" y="3494683"/>
            <a:ext cx="3134640" cy="2555280"/>
          </a:xfrm>
          <a:prstGeom prst="rect">
            <a:avLst/>
          </a:prstGeom>
          <a:noFill/>
          <a:ln w="19050">
            <a:solidFill>
              <a:schemeClr val="tx1"/>
            </a:solidFill>
            <a:miter lim="800000"/>
            <a:headEnd/>
            <a:tailEnd/>
          </a:ln>
        </p:spPr>
        <p:txBody>
          <a:bodyPr wrap="none" anchor="ctr">
            <a:prstTxWarp prst="textNoShape">
              <a:avLst/>
            </a:prstTxWarp>
          </a:bodyPr>
          <a:lstStyle/>
          <a:p>
            <a:endParaRPr lang="en-US"/>
          </a:p>
        </p:txBody>
      </p:sp>
      <p:sp>
        <p:nvSpPr>
          <p:cNvPr id="23558" name="Rectangle 8"/>
          <p:cNvSpPr>
            <a:spLocks noChangeArrowheads="1"/>
          </p:cNvSpPr>
          <p:nvPr/>
        </p:nvSpPr>
        <p:spPr bwMode="auto">
          <a:xfrm>
            <a:off x="5148264" y="3496602"/>
            <a:ext cx="3876950" cy="2553362"/>
          </a:xfrm>
          <a:prstGeom prst="rect">
            <a:avLst/>
          </a:prstGeom>
          <a:noFill/>
          <a:ln w="19050">
            <a:solidFill>
              <a:schemeClr val="tx1"/>
            </a:solidFill>
            <a:miter lim="800000"/>
            <a:headEnd/>
            <a:tailEnd/>
          </a:ln>
        </p:spPr>
        <p:txBody>
          <a:bodyPr wrap="none" anchor="ctr">
            <a:prstTxWarp prst="textNoShape">
              <a:avLst/>
            </a:prstTxWarp>
          </a:bodyPr>
          <a:lstStyle/>
          <a:p>
            <a:endParaRPr lang="en-US"/>
          </a:p>
        </p:txBody>
      </p:sp>
      <p:sp>
        <p:nvSpPr>
          <p:cNvPr id="23559" name="Text Box 9"/>
          <p:cNvSpPr txBox="1">
            <a:spLocks noChangeArrowheads="1"/>
          </p:cNvSpPr>
          <p:nvPr/>
        </p:nvSpPr>
        <p:spPr bwMode="auto">
          <a:xfrm>
            <a:off x="6376866" y="1619473"/>
            <a:ext cx="2710954" cy="827150"/>
          </a:xfrm>
          <a:prstGeom prst="rect">
            <a:avLst/>
          </a:prstGeom>
          <a:noFill/>
          <a:ln w="9525">
            <a:noFill/>
            <a:miter lim="800000"/>
            <a:headEnd/>
            <a:tailEnd/>
          </a:ln>
        </p:spPr>
        <p:txBody>
          <a:bodyPr wrap="square">
            <a:prstTxWarp prst="textNoShape">
              <a:avLst/>
            </a:prstTxWarp>
            <a:spAutoFit/>
          </a:bodyPr>
          <a:lstStyle/>
          <a:p>
            <a:r>
              <a:rPr lang="en-US" sz="2000" b="0" dirty="0">
                <a:latin typeface="Optima" charset="0"/>
              </a:rPr>
              <a:t>USALS</a:t>
            </a:r>
          </a:p>
          <a:p>
            <a:r>
              <a:rPr lang="en-US" sz="1200" b="0" dirty="0">
                <a:solidFill>
                  <a:srgbClr val="EE080B"/>
                </a:solidFill>
                <a:sym typeface="Symbol" charset="2"/>
              </a:rPr>
              <a:t></a:t>
            </a:r>
            <a:r>
              <a:rPr lang="en-US" sz="1200" b="0" baseline="-25000" dirty="0">
                <a:solidFill>
                  <a:srgbClr val="EE080B"/>
                </a:solidFill>
                <a:sym typeface="Symbol" charset="2"/>
              </a:rPr>
              <a:t>0 </a:t>
            </a:r>
            <a:r>
              <a:rPr lang="en-US" sz="1200" b="0" dirty="0">
                <a:solidFill>
                  <a:srgbClr val="EE080B"/>
                </a:solidFill>
                <a:sym typeface="Symbol" charset="2"/>
              </a:rPr>
              <a:t>= 0.633 </a:t>
            </a:r>
            <a:r>
              <a:rPr lang="en-US" sz="1200" b="0" dirty="0" err="1">
                <a:solidFill>
                  <a:srgbClr val="EE080B"/>
                </a:solidFill>
                <a:sym typeface="Symbol" charset="2"/>
              </a:rPr>
              <a:t>m</a:t>
            </a:r>
            <a:endParaRPr lang="en-US" sz="1200" b="0" dirty="0">
              <a:sym typeface="Symbol" charset="2"/>
            </a:endParaRPr>
          </a:p>
          <a:p>
            <a:pPr>
              <a:lnSpc>
                <a:spcPct val="115000"/>
              </a:lnSpc>
            </a:pPr>
            <a:r>
              <a:rPr lang="en-US" sz="1400" dirty="0"/>
              <a:t>0.0461 </a:t>
            </a:r>
            <a:r>
              <a:rPr lang="en-US" sz="1400" dirty="0" err="1">
                <a:sym typeface="Symbol" charset="2"/>
              </a:rPr>
              <a:t>m</a:t>
            </a:r>
            <a:r>
              <a:rPr lang="en-US" sz="1400" baseline="30000" dirty="0">
                <a:sym typeface="Symbol" charset="2"/>
              </a:rPr>
              <a:t>–1 </a:t>
            </a:r>
            <a:r>
              <a:rPr lang="en-US" sz="1400" dirty="0"/>
              <a:t>&lt; </a:t>
            </a:r>
            <a:r>
              <a:rPr lang="en-US" sz="1400" i="1" dirty="0" err="1"/>
              <a:t>q</a:t>
            </a:r>
            <a:r>
              <a:rPr lang="en-US" sz="1400" i="1" dirty="0"/>
              <a:t> </a:t>
            </a:r>
            <a:r>
              <a:rPr lang="en-US" sz="1400" dirty="0"/>
              <a:t>&lt; 1.85 </a:t>
            </a:r>
            <a:r>
              <a:rPr lang="en-US" sz="1400" dirty="0" err="1">
                <a:sym typeface="Symbol" charset="2"/>
              </a:rPr>
              <a:t>m</a:t>
            </a:r>
            <a:r>
              <a:rPr lang="en-US" sz="1400" baseline="30000" dirty="0">
                <a:sym typeface="Symbol" charset="2"/>
              </a:rPr>
              <a:t>–1</a:t>
            </a:r>
            <a:endParaRPr lang="en-US" sz="1400" b="0" dirty="0"/>
          </a:p>
        </p:txBody>
      </p:sp>
      <p:sp>
        <p:nvSpPr>
          <p:cNvPr id="23560" name="Rectangle 10"/>
          <p:cNvSpPr>
            <a:spLocks noChangeArrowheads="1"/>
          </p:cNvSpPr>
          <p:nvPr/>
        </p:nvSpPr>
        <p:spPr bwMode="auto">
          <a:xfrm>
            <a:off x="1995489" y="5134198"/>
            <a:ext cx="2343587" cy="792525"/>
          </a:xfrm>
          <a:prstGeom prst="rect">
            <a:avLst/>
          </a:prstGeom>
          <a:noFill/>
          <a:ln w="9525">
            <a:noFill/>
            <a:miter lim="800000"/>
            <a:headEnd/>
            <a:tailEnd/>
          </a:ln>
        </p:spPr>
        <p:txBody>
          <a:bodyPr wrap="square">
            <a:prstTxWarp prst="textNoShape">
              <a:avLst/>
            </a:prstTxWarp>
            <a:spAutoFit/>
          </a:bodyPr>
          <a:lstStyle/>
          <a:p>
            <a:r>
              <a:rPr lang="en-US" sz="2000" b="0" dirty="0">
                <a:latin typeface="Optima" charset="0"/>
              </a:rPr>
              <a:t>SALS</a:t>
            </a:r>
          </a:p>
          <a:p>
            <a:r>
              <a:rPr lang="en-US" sz="1200" b="0" dirty="0">
                <a:solidFill>
                  <a:srgbClr val="13953D"/>
                </a:solidFill>
                <a:sym typeface="Symbol" charset="2"/>
              </a:rPr>
              <a:t></a:t>
            </a:r>
            <a:r>
              <a:rPr lang="en-US" sz="1200" b="0" baseline="-25000" dirty="0">
                <a:solidFill>
                  <a:srgbClr val="13953D"/>
                </a:solidFill>
                <a:sym typeface="Symbol" charset="2"/>
              </a:rPr>
              <a:t>0 </a:t>
            </a:r>
            <a:r>
              <a:rPr lang="en-US" sz="1200" b="0" dirty="0">
                <a:solidFill>
                  <a:srgbClr val="13953D"/>
                </a:solidFill>
                <a:sym typeface="Symbol" charset="2"/>
              </a:rPr>
              <a:t>= 0.532 </a:t>
            </a:r>
            <a:r>
              <a:rPr lang="en-US" sz="1200" b="0" dirty="0" err="1">
                <a:solidFill>
                  <a:srgbClr val="13953D"/>
                </a:solidFill>
                <a:sym typeface="Symbol" charset="2"/>
              </a:rPr>
              <a:t>m</a:t>
            </a:r>
            <a:endParaRPr lang="en-US" sz="1200" b="0" dirty="0">
              <a:sym typeface="Symbol" charset="2"/>
            </a:endParaRPr>
          </a:p>
          <a:p>
            <a:pPr>
              <a:lnSpc>
                <a:spcPct val="115000"/>
              </a:lnSpc>
            </a:pPr>
            <a:r>
              <a:rPr lang="en-US" sz="1200" dirty="0"/>
              <a:t>0.822 </a:t>
            </a:r>
            <a:r>
              <a:rPr lang="en-US" sz="1200" dirty="0" err="1">
                <a:sym typeface="Symbol" charset="2"/>
              </a:rPr>
              <a:t>m</a:t>
            </a:r>
            <a:r>
              <a:rPr lang="en-US" sz="1200" baseline="30000" dirty="0">
                <a:sym typeface="Symbol" charset="2"/>
              </a:rPr>
              <a:t>–1 </a:t>
            </a:r>
            <a:r>
              <a:rPr lang="en-US" sz="1200" dirty="0"/>
              <a:t>&lt; </a:t>
            </a:r>
            <a:r>
              <a:rPr lang="en-US" sz="1200" i="1" dirty="0" err="1"/>
              <a:t>q</a:t>
            </a:r>
            <a:r>
              <a:rPr lang="en-US" sz="1200" i="1" dirty="0"/>
              <a:t> </a:t>
            </a:r>
            <a:r>
              <a:rPr lang="en-US" sz="1200" dirty="0"/>
              <a:t>&lt; 6.76 </a:t>
            </a:r>
            <a:r>
              <a:rPr lang="en-US" sz="1200" dirty="0" err="1">
                <a:sym typeface="Symbol" charset="2"/>
              </a:rPr>
              <a:t>m</a:t>
            </a:r>
            <a:r>
              <a:rPr lang="en-US" sz="1200" baseline="30000" dirty="0">
                <a:sym typeface="Symbol" charset="2"/>
              </a:rPr>
              <a:t>–1</a:t>
            </a:r>
          </a:p>
        </p:txBody>
      </p:sp>
      <p:sp>
        <p:nvSpPr>
          <p:cNvPr id="23561" name="Rectangle 11"/>
          <p:cNvSpPr>
            <a:spLocks noChangeArrowheads="1"/>
          </p:cNvSpPr>
          <p:nvPr/>
        </p:nvSpPr>
        <p:spPr bwMode="auto">
          <a:xfrm>
            <a:off x="5148264" y="5083333"/>
            <a:ext cx="2274586" cy="931024"/>
          </a:xfrm>
          <a:prstGeom prst="rect">
            <a:avLst/>
          </a:prstGeom>
          <a:noFill/>
          <a:ln w="9525">
            <a:noFill/>
            <a:miter lim="800000"/>
            <a:headEnd/>
            <a:tailEnd/>
          </a:ln>
        </p:spPr>
        <p:txBody>
          <a:bodyPr wrap="square">
            <a:prstTxWarp prst="textNoShape">
              <a:avLst/>
            </a:prstTxWarp>
            <a:spAutoFit/>
          </a:bodyPr>
          <a:lstStyle/>
          <a:p>
            <a:pPr algn="l"/>
            <a:r>
              <a:rPr lang="en-US" sz="2000" b="0" dirty="0">
                <a:latin typeface="Optima" charset="0"/>
              </a:rPr>
              <a:t>WALS</a:t>
            </a:r>
          </a:p>
          <a:p>
            <a:pPr algn="l"/>
            <a:r>
              <a:rPr lang="en-US" sz="1200" b="0" dirty="0">
                <a:solidFill>
                  <a:srgbClr val="0000F4"/>
                </a:solidFill>
                <a:sym typeface="Symbol" charset="2"/>
              </a:rPr>
              <a:t></a:t>
            </a:r>
            <a:r>
              <a:rPr lang="en-US" sz="1200" b="0" baseline="-25000" dirty="0">
                <a:solidFill>
                  <a:srgbClr val="0000F4"/>
                </a:solidFill>
                <a:sym typeface="Symbol" charset="2"/>
              </a:rPr>
              <a:t>0 </a:t>
            </a:r>
            <a:r>
              <a:rPr lang="en-US" sz="1200" b="0" dirty="0">
                <a:solidFill>
                  <a:srgbClr val="0000F4"/>
                </a:solidFill>
                <a:sym typeface="Symbol" charset="2"/>
              </a:rPr>
              <a:t>= 0.488 </a:t>
            </a:r>
            <a:r>
              <a:rPr lang="en-US" sz="1200" b="0" dirty="0" err="1">
                <a:solidFill>
                  <a:srgbClr val="0000F4"/>
                </a:solidFill>
                <a:sym typeface="Symbol" charset="2"/>
              </a:rPr>
              <a:t>m</a:t>
            </a:r>
            <a:endParaRPr lang="en-US" sz="1200" b="0" dirty="0">
              <a:sym typeface="Symbol" charset="2"/>
            </a:endParaRPr>
          </a:p>
          <a:p>
            <a:pPr algn="l">
              <a:lnSpc>
                <a:spcPct val="115000"/>
              </a:lnSpc>
            </a:pPr>
            <a:r>
              <a:rPr lang="en-US" sz="1200" dirty="0"/>
              <a:t>3.58 </a:t>
            </a:r>
            <a:r>
              <a:rPr lang="en-US" sz="1200" dirty="0" err="1">
                <a:sym typeface="Symbol" charset="2"/>
              </a:rPr>
              <a:t>m</a:t>
            </a:r>
            <a:r>
              <a:rPr lang="en-US" sz="1200" baseline="30000" dirty="0">
                <a:sym typeface="Symbol" charset="2"/>
              </a:rPr>
              <a:t>–1 </a:t>
            </a:r>
            <a:r>
              <a:rPr lang="en-US" sz="1200" dirty="0"/>
              <a:t>&lt;</a:t>
            </a:r>
            <a:r>
              <a:rPr lang="en-US" sz="2000" dirty="0"/>
              <a:t> </a:t>
            </a:r>
            <a:r>
              <a:rPr lang="en-US" sz="1200" i="1" dirty="0" err="1"/>
              <a:t>q</a:t>
            </a:r>
            <a:r>
              <a:rPr lang="en-US" sz="1200" i="1" dirty="0"/>
              <a:t> </a:t>
            </a:r>
            <a:r>
              <a:rPr lang="en-US" sz="1200" dirty="0"/>
              <a:t>&lt; 33.1 </a:t>
            </a:r>
            <a:r>
              <a:rPr lang="en-US" sz="1200" dirty="0" err="1">
                <a:sym typeface="Symbol" charset="2"/>
              </a:rPr>
              <a:t>m</a:t>
            </a:r>
            <a:r>
              <a:rPr lang="en-US" sz="1200" baseline="30000" dirty="0">
                <a:sym typeface="Symbol" charset="2"/>
              </a:rPr>
              <a:t>–1</a:t>
            </a:r>
          </a:p>
        </p:txBody>
      </p:sp>
      <p:sp>
        <p:nvSpPr>
          <p:cNvPr id="23562" name="Text Box 12"/>
          <p:cNvSpPr txBox="1">
            <a:spLocks noChangeArrowheads="1"/>
          </p:cNvSpPr>
          <p:nvPr/>
        </p:nvSpPr>
        <p:spPr bwMode="auto">
          <a:xfrm>
            <a:off x="8166391" y="4538562"/>
            <a:ext cx="777499" cy="246221"/>
          </a:xfrm>
          <a:prstGeom prst="rect">
            <a:avLst/>
          </a:prstGeom>
          <a:noFill/>
          <a:ln w="9525">
            <a:noFill/>
            <a:miter lim="800000"/>
            <a:headEnd/>
            <a:tailEnd/>
          </a:ln>
        </p:spPr>
        <p:txBody>
          <a:bodyPr wrap="square">
            <a:prstTxWarp prst="textNoShape">
              <a:avLst/>
            </a:prstTxWarp>
            <a:spAutoFit/>
          </a:bodyPr>
          <a:lstStyle/>
          <a:p>
            <a:r>
              <a:rPr lang="en-US" sz="1000" b="0" dirty="0">
                <a:latin typeface="Copperplate" charset="0"/>
              </a:rPr>
              <a:t>Detector</a:t>
            </a:r>
          </a:p>
        </p:txBody>
      </p:sp>
      <p:sp>
        <p:nvSpPr>
          <p:cNvPr id="23563" name="Text Box 13"/>
          <p:cNvSpPr txBox="1">
            <a:spLocks noChangeArrowheads="1"/>
          </p:cNvSpPr>
          <p:nvPr/>
        </p:nvSpPr>
        <p:spPr bwMode="auto">
          <a:xfrm>
            <a:off x="5641976" y="4837112"/>
            <a:ext cx="1489693" cy="246221"/>
          </a:xfrm>
          <a:prstGeom prst="rect">
            <a:avLst/>
          </a:prstGeom>
          <a:noFill/>
          <a:ln w="9525">
            <a:noFill/>
            <a:miter lim="800000"/>
            <a:headEnd/>
            <a:tailEnd/>
          </a:ln>
        </p:spPr>
        <p:txBody>
          <a:bodyPr wrap="square">
            <a:prstTxWarp prst="textNoShape">
              <a:avLst/>
            </a:prstTxWarp>
            <a:spAutoFit/>
          </a:bodyPr>
          <a:lstStyle/>
          <a:p>
            <a:r>
              <a:rPr lang="en-US" sz="1000" b="0" dirty="0">
                <a:latin typeface="Copperplate" charset="0"/>
              </a:rPr>
              <a:t>Index Matching Vat</a:t>
            </a:r>
          </a:p>
        </p:txBody>
      </p:sp>
      <p:sp>
        <p:nvSpPr>
          <p:cNvPr id="23564" name="Text Box 14"/>
          <p:cNvSpPr txBox="1">
            <a:spLocks noChangeArrowheads="1"/>
          </p:cNvSpPr>
          <p:nvPr/>
        </p:nvSpPr>
        <p:spPr bwMode="auto">
          <a:xfrm>
            <a:off x="6805614" y="5160962"/>
            <a:ext cx="1240795" cy="246221"/>
          </a:xfrm>
          <a:prstGeom prst="rect">
            <a:avLst/>
          </a:prstGeom>
          <a:noFill/>
          <a:ln w="9525">
            <a:noFill/>
            <a:miter lim="800000"/>
            <a:headEnd/>
            <a:tailEnd/>
          </a:ln>
        </p:spPr>
        <p:txBody>
          <a:bodyPr wrap="square">
            <a:prstTxWarp prst="textNoShape">
              <a:avLst/>
            </a:prstTxWarp>
            <a:spAutoFit/>
          </a:bodyPr>
          <a:lstStyle/>
          <a:p>
            <a:r>
              <a:rPr lang="en-US" sz="1000" b="0" dirty="0">
                <a:latin typeface="Copperplate" charset="0"/>
              </a:rPr>
              <a:t>Scattered Beam</a:t>
            </a:r>
          </a:p>
        </p:txBody>
      </p:sp>
      <p:sp>
        <p:nvSpPr>
          <p:cNvPr id="23565" name="Text Box 15"/>
          <p:cNvSpPr txBox="1">
            <a:spLocks noChangeArrowheads="1"/>
          </p:cNvSpPr>
          <p:nvPr/>
        </p:nvSpPr>
        <p:spPr bwMode="auto">
          <a:xfrm>
            <a:off x="6140451" y="3589337"/>
            <a:ext cx="777499" cy="246221"/>
          </a:xfrm>
          <a:prstGeom prst="rect">
            <a:avLst/>
          </a:prstGeom>
          <a:noFill/>
          <a:ln w="9525">
            <a:noFill/>
            <a:miter lim="800000"/>
            <a:headEnd/>
            <a:tailEnd/>
          </a:ln>
        </p:spPr>
        <p:txBody>
          <a:bodyPr wrap="square">
            <a:prstTxWarp prst="textNoShape">
              <a:avLst/>
            </a:prstTxWarp>
            <a:spAutoFit/>
          </a:bodyPr>
          <a:lstStyle/>
          <a:p>
            <a:r>
              <a:rPr lang="en-US" sz="1000" b="0" dirty="0">
                <a:latin typeface="Copperplate" charset="0"/>
              </a:rPr>
              <a:t>Detector</a:t>
            </a:r>
          </a:p>
        </p:txBody>
      </p:sp>
      <p:sp>
        <p:nvSpPr>
          <p:cNvPr id="23566" name="Text Box 16"/>
          <p:cNvSpPr txBox="1">
            <a:spLocks noChangeArrowheads="1"/>
          </p:cNvSpPr>
          <p:nvPr/>
        </p:nvSpPr>
        <p:spPr bwMode="auto">
          <a:xfrm>
            <a:off x="7472363" y="3448049"/>
            <a:ext cx="640729" cy="523220"/>
          </a:xfrm>
          <a:prstGeom prst="rect">
            <a:avLst/>
          </a:prstGeom>
          <a:noFill/>
          <a:ln w="9525">
            <a:noFill/>
            <a:miter lim="800000"/>
            <a:headEnd/>
            <a:tailEnd/>
          </a:ln>
        </p:spPr>
        <p:txBody>
          <a:bodyPr wrap="square">
            <a:prstTxWarp prst="textNoShape">
              <a:avLst/>
            </a:prstTxWarp>
            <a:spAutoFit/>
          </a:bodyPr>
          <a:lstStyle/>
          <a:p>
            <a:r>
              <a:rPr lang="en-US" sz="1400" b="0">
                <a:latin typeface="Copperplate" charset="0"/>
              </a:rPr>
              <a:t>Sample</a:t>
            </a:r>
            <a:endParaRPr lang="en-US" b="0"/>
          </a:p>
        </p:txBody>
      </p:sp>
      <p:sp>
        <p:nvSpPr>
          <p:cNvPr id="23567" name="Text Box 17"/>
          <p:cNvSpPr txBox="1">
            <a:spLocks noChangeArrowheads="1"/>
          </p:cNvSpPr>
          <p:nvPr/>
        </p:nvSpPr>
        <p:spPr bwMode="auto">
          <a:xfrm>
            <a:off x="5607052" y="4384674"/>
            <a:ext cx="1126204" cy="246221"/>
          </a:xfrm>
          <a:prstGeom prst="rect">
            <a:avLst/>
          </a:prstGeom>
          <a:noFill/>
          <a:ln w="9525">
            <a:noFill/>
            <a:miter lim="800000"/>
            <a:headEnd/>
            <a:tailEnd/>
          </a:ln>
        </p:spPr>
        <p:txBody>
          <a:bodyPr wrap="square">
            <a:prstTxWarp prst="textNoShape">
              <a:avLst/>
            </a:prstTxWarp>
            <a:spAutoFit/>
          </a:bodyPr>
          <a:lstStyle/>
          <a:p>
            <a:r>
              <a:rPr lang="en-US" sz="1000" b="0" dirty="0">
                <a:latin typeface="Copperplate" charset="0"/>
              </a:rPr>
              <a:t>Beam Splitter</a:t>
            </a:r>
          </a:p>
        </p:txBody>
      </p:sp>
      <p:sp>
        <p:nvSpPr>
          <p:cNvPr id="23568" name="Text Box 18"/>
          <p:cNvSpPr txBox="1">
            <a:spLocks noChangeArrowheads="1"/>
          </p:cNvSpPr>
          <p:nvPr/>
        </p:nvSpPr>
        <p:spPr bwMode="auto">
          <a:xfrm>
            <a:off x="8166391" y="4157662"/>
            <a:ext cx="858823" cy="246221"/>
          </a:xfrm>
          <a:prstGeom prst="rect">
            <a:avLst/>
          </a:prstGeom>
          <a:noFill/>
          <a:ln w="9525">
            <a:noFill/>
            <a:miter lim="800000"/>
            <a:headEnd/>
            <a:tailEnd/>
          </a:ln>
        </p:spPr>
        <p:txBody>
          <a:bodyPr wrap="square">
            <a:prstTxWarp prst="textNoShape">
              <a:avLst/>
            </a:prstTxWarp>
            <a:spAutoFit/>
          </a:bodyPr>
          <a:lstStyle/>
          <a:p>
            <a:r>
              <a:rPr lang="en-US" sz="1000" b="0" dirty="0">
                <a:latin typeface="Copperplate" charset="0"/>
              </a:rPr>
              <a:t>Beam Stop</a:t>
            </a:r>
          </a:p>
        </p:txBody>
      </p:sp>
      <p:sp>
        <p:nvSpPr>
          <p:cNvPr id="23569" name="Rectangle 19"/>
          <p:cNvSpPr>
            <a:spLocks noChangeArrowheads="1"/>
          </p:cNvSpPr>
          <p:nvPr/>
        </p:nvSpPr>
        <p:spPr bwMode="auto">
          <a:xfrm>
            <a:off x="3681542" y="2448307"/>
            <a:ext cx="1169736" cy="276999"/>
          </a:xfrm>
          <a:prstGeom prst="rect">
            <a:avLst/>
          </a:prstGeom>
          <a:noFill/>
          <a:ln w="9525">
            <a:noFill/>
            <a:miter lim="800000"/>
            <a:headEnd/>
            <a:tailEnd/>
          </a:ln>
        </p:spPr>
        <p:txBody>
          <a:bodyPr wrap="square">
            <a:prstTxWarp prst="textNoShape">
              <a:avLst/>
            </a:prstTxWarp>
            <a:spAutoFit/>
          </a:bodyPr>
          <a:lstStyle/>
          <a:p>
            <a:r>
              <a:rPr lang="en-US" sz="1200" b="0" dirty="0">
                <a:latin typeface="Copperplate" charset="0"/>
              </a:rPr>
              <a:t>Beam Stop</a:t>
            </a:r>
          </a:p>
        </p:txBody>
      </p:sp>
      <p:sp>
        <p:nvSpPr>
          <p:cNvPr id="23570" name="Rectangle 20"/>
          <p:cNvSpPr>
            <a:spLocks noChangeArrowheads="1"/>
          </p:cNvSpPr>
          <p:nvPr/>
        </p:nvSpPr>
        <p:spPr bwMode="auto">
          <a:xfrm>
            <a:off x="1757363" y="4551659"/>
            <a:ext cx="1446214" cy="461665"/>
          </a:xfrm>
          <a:prstGeom prst="rect">
            <a:avLst/>
          </a:prstGeom>
          <a:noFill/>
          <a:ln w="9525">
            <a:noFill/>
            <a:miter lim="800000"/>
            <a:headEnd/>
            <a:tailEnd/>
          </a:ln>
        </p:spPr>
        <p:txBody>
          <a:bodyPr wrap="square">
            <a:prstTxWarp prst="textNoShape">
              <a:avLst/>
            </a:prstTxWarp>
            <a:spAutoFit/>
          </a:bodyPr>
          <a:lstStyle/>
          <a:p>
            <a:r>
              <a:rPr lang="en-US" sz="1200" b="0" dirty="0">
                <a:latin typeface="Copperplate" charset="0"/>
              </a:rPr>
              <a:t>Beam</a:t>
            </a:r>
          </a:p>
          <a:p>
            <a:r>
              <a:rPr lang="en-US" sz="1200" b="0" dirty="0">
                <a:latin typeface="Copperplate" charset="0"/>
              </a:rPr>
              <a:t> Stop</a:t>
            </a:r>
          </a:p>
        </p:txBody>
      </p:sp>
      <p:sp>
        <p:nvSpPr>
          <p:cNvPr id="23571" name="Text Box 21"/>
          <p:cNvSpPr txBox="1">
            <a:spLocks noChangeArrowheads="1"/>
          </p:cNvSpPr>
          <p:nvPr/>
        </p:nvSpPr>
        <p:spPr bwMode="auto">
          <a:xfrm>
            <a:off x="988924" y="3430175"/>
            <a:ext cx="638264" cy="400110"/>
          </a:xfrm>
          <a:prstGeom prst="rect">
            <a:avLst/>
          </a:prstGeom>
          <a:noFill/>
          <a:ln w="9525">
            <a:noFill/>
            <a:miter lim="800000"/>
            <a:headEnd/>
            <a:tailEnd/>
          </a:ln>
        </p:spPr>
        <p:txBody>
          <a:bodyPr wrap="square">
            <a:prstTxWarp prst="textNoShape">
              <a:avLst/>
            </a:prstTxWarp>
            <a:spAutoFit/>
          </a:bodyPr>
          <a:lstStyle/>
          <a:p>
            <a:r>
              <a:rPr lang="en-US" sz="1000" b="0" dirty="0" err="1">
                <a:latin typeface="Copperplate" charset="0"/>
              </a:rPr>
              <a:t>Parab</a:t>
            </a:r>
            <a:r>
              <a:rPr lang="en-US" sz="1000" b="0" dirty="0">
                <a:latin typeface="Copperplate" charset="0"/>
              </a:rPr>
              <a:t>.</a:t>
            </a:r>
          </a:p>
          <a:p>
            <a:r>
              <a:rPr lang="en-US" sz="1000" b="0" dirty="0">
                <a:latin typeface="Copperplate" charset="0"/>
              </a:rPr>
              <a:t>Mirror</a:t>
            </a:r>
          </a:p>
        </p:txBody>
      </p:sp>
      <p:sp>
        <p:nvSpPr>
          <p:cNvPr id="23572" name="Text Box 22"/>
          <p:cNvSpPr txBox="1">
            <a:spLocks noChangeArrowheads="1"/>
          </p:cNvSpPr>
          <p:nvPr/>
        </p:nvSpPr>
        <p:spPr bwMode="auto">
          <a:xfrm>
            <a:off x="3203577" y="4157662"/>
            <a:ext cx="702337" cy="246221"/>
          </a:xfrm>
          <a:prstGeom prst="rect">
            <a:avLst/>
          </a:prstGeom>
          <a:noFill/>
          <a:ln w="9525">
            <a:noFill/>
            <a:miter lim="800000"/>
            <a:headEnd/>
            <a:tailEnd/>
          </a:ln>
        </p:spPr>
        <p:txBody>
          <a:bodyPr wrap="square">
            <a:prstTxWarp prst="textNoShape">
              <a:avLst/>
            </a:prstTxWarp>
            <a:spAutoFit/>
          </a:bodyPr>
          <a:lstStyle/>
          <a:p>
            <a:r>
              <a:rPr lang="en-US" sz="1000" b="0" dirty="0">
                <a:latin typeface="Copperplate" charset="0"/>
              </a:rPr>
              <a:t>Pinhole</a:t>
            </a:r>
          </a:p>
        </p:txBody>
      </p:sp>
      <p:sp>
        <p:nvSpPr>
          <p:cNvPr id="23573" name="Text Box 23"/>
          <p:cNvSpPr txBox="1">
            <a:spLocks noChangeArrowheads="1"/>
          </p:cNvSpPr>
          <p:nvPr/>
        </p:nvSpPr>
        <p:spPr bwMode="auto">
          <a:xfrm>
            <a:off x="2027238" y="3169444"/>
            <a:ext cx="142932" cy="388144"/>
          </a:xfrm>
          <a:prstGeom prst="rect">
            <a:avLst/>
          </a:prstGeom>
          <a:noFill/>
          <a:ln w="9525">
            <a:noFill/>
            <a:miter lim="800000"/>
            <a:headEnd/>
            <a:tailEnd/>
          </a:ln>
        </p:spPr>
        <p:txBody>
          <a:bodyPr wrap="square">
            <a:prstTxWarp prst="textNoShape">
              <a:avLst/>
            </a:prstTxWarp>
            <a:spAutoFit/>
          </a:bodyPr>
          <a:lstStyle/>
          <a:p>
            <a:endParaRPr lang="en-US" b="0"/>
          </a:p>
        </p:txBody>
      </p:sp>
      <p:sp>
        <p:nvSpPr>
          <p:cNvPr id="23574" name="Text Box 24"/>
          <p:cNvSpPr txBox="1">
            <a:spLocks noChangeArrowheads="1"/>
          </p:cNvSpPr>
          <p:nvPr/>
        </p:nvSpPr>
        <p:spPr bwMode="auto">
          <a:xfrm>
            <a:off x="4110954" y="4145344"/>
            <a:ext cx="952500" cy="461665"/>
          </a:xfrm>
          <a:prstGeom prst="rect">
            <a:avLst/>
          </a:prstGeom>
          <a:noFill/>
          <a:ln w="9525">
            <a:noFill/>
            <a:miter lim="800000"/>
            <a:headEnd/>
            <a:tailEnd/>
          </a:ln>
        </p:spPr>
        <p:txBody>
          <a:bodyPr wrap="square">
            <a:prstTxWarp prst="textNoShape">
              <a:avLst/>
            </a:prstTxWarp>
            <a:spAutoFit/>
          </a:bodyPr>
          <a:lstStyle/>
          <a:p>
            <a:pPr algn="r"/>
            <a:r>
              <a:rPr lang="en-US" sz="1200" b="0" dirty="0">
                <a:latin typeface="Copperplate" charset="0"/>
              </a:rPr>
              <a:t>CCD</a:t>
            </a:r>
          </a:p>
          <a:p>
            <a:pPr algn="r"/>
            <a:r>
              <a:rPr lang="en-US" sz="1200" b="0" dirty="0">
                <a:latin typeface="Copperplate" charset="0"/>
              </a:rPr>
              <a:t>Camera</a:t>
            </a:r>
          </a:p>
        </p:txBody>
      </p:sp>
      <p:sp>
        <p:nvSpPr>
          <p:cNvPr id="23575" name="Text Box 25"/>
          <p:cNvSpPr txBox="1">
            <a:spLocks noChangeArrowheads="1"/>
          </p:cNvSpPr>
          <p:nvPr/>
        </p:nvSpPr>
        <p:spPr bwMode="auto">
          <a:xfrm>
            <a:off x="1627188" y="5013324"/>
            <a:ext cx="640729" cy="246221"/>
          </a:xfrm>
          <a:prstGeom prst="rect">
            <a:avLst/>
          </a:prstGeom>
          <a:noFill/>
          <a:ln w="9525">
            <a:noFill/>
            <a:miter lim="800000"/>
            <a:headEnd/>
            <a:tailEnd/>
          </a:ln>
        </p:spPr>
        <p:txBody>
          <a:bodyPr wrap="square">
            <a:prstTxWarp prst="textNoShape">
              <a:avLst/>
            </a:prstTxWarp>
            <a:spAutoFit/>
          </a:bodyPr>
          <a:lstStyle/>
          <a:p>
            <a:r>
              <a:rPr lang="en-US" sz="1000" b="0" dirty="0">
                <a:latin typeface="Copperplate" charset="0"/>
              </a:rPr>
              <a:t>Sample</a:t>
            </a:r>
          </a:p>
        </p:txBody>
      </p:sp>
      <p:pic>
        <p:nvPicPr>
          <p:cNvPr id="23576" name="Picture 26"/>
          <p:cNvPicPr>
            <a:picLocks noChangeAspect="1" noChangeArrowheads="1"/>
          </p:cNvPicPr>
          <p:nvPr/>
        </p:nvPicPr>
        <p:blipFill>
          <a:blip r:embed="rId4"/>
          <a:srcRect/>
          <a:stretch>
            <a:fillRect/>
          </a:stretch>
        </p:blipFill>
        <p:spPr bwMode="auto">
          <a:xfrm>
            <a:off x="1052513" y="1489347"/>
            <a:ext cx="4730810" cy="1245916"/>
          </a:xfrm>
          <a:prstGeom prst="rect">
            <a:avLst/>
          </a:prstGeom>
          <a:noFill/>
          <a:ln w="9525">
            <a:noFill/>
            <a:miter lim="800000"/>
            <a:headEnd/>
            <a:tailEnd/>
          </a:ln>
        </p:spPr>
      </p:pic>
      <p:sp>
        <p:nvSpPr>
          <p:cNvPr id="23577" name="Text Box 27"/>
          <p:cNvSpPr txBox="1">
            <a:spLocks noChangeArrowheads="1"/>
          </p:cNvSpPr>
          <p:nvPr/>
        </p:nvSpPr>
        <p:spPr bwMode="auto">
          <a:xfrm>
            <a:off x="1016001" y="2247899"/>
            <a:ext cx="1195205" cy="461665"/>
          </a:xfrm>
          <a:prstGeom prst="rect">
            <a:avLst/>
          </a:prstGeom>
          <a:noFill/>
          <a:ln w="9525">
            <a:noFill/>
            <a:miter lim="800000"/>
            <a:headEnd/>
            <a:tailEnd/>
          </a:ln>
        </p:spPr>
        <p:txBody>
          <a:bodyPr wrap="square">
            <a:prstTxWarp prst="textNoShape">
              <a:avLst/>
            </a:prstTxWarp>
            <a:spAutoFit/>
          </a:bodyPr>
          <a:lstStyle/>
          <a:p>
            <a:r>
              <a:rPr lang="en-US" sz="1200" b="0" dirty="0">
                <a:latin typeface="Copperplate" charset="0"/>
              </a:rPr>
              <a:t>Beam Expander</a:t>
            </a:r>
            <a:endParaRPr lang="en-US" sz="1200" b="0" dirty="0"/>
          </a:p>
        </p:txBody>
      </p:sp>
      <p:sp>
        <p:nvSpPr>
          <p:cNvPr id="23578" name="Text Box 28"/>
          <p:cNvSpPr txBox="1">
            <a:spLocks noChangeArrowheads="1"/>
          </p:cNvSpPr>
          <p:nvPr/>
        </p:nvSpPr>
        <p:spPr bwMode="auto">
          <a:xfrm>
            <a:off x="5148264" y="2448307"/>
            <a:ext cx="1228602" cy="461665"/>
          </a:xfrm>
          <a:prstGeom prst="rect">
            <a:avLst/>
          </a:prstGeom>
          <a:noFill/>
          <a:ln w="9525">
            <a:noFill/>
            <a:miter lim="800000"/>
            <a:headEnd/>
            <a:tailEnd/>
          </a:ln>
        </p:spPr>
        <p:txBody>
          <a:bodyPr wrap="square">
            <a:prstTxWarp prst="textNoShape">
              <a:avLst/>
            </a:prstTxWarp>
            <a:spAutoFit/>
          </a:bodyPr>
          <a:lstStyle/>
          <a:p>
            <a:r>
              <a:rPr lang="en-US" sz="1200" b="0" dirty="0">
                <a:latin typeface="Copperplate" charset="0"/>
              </a:rPr>
              <a:t>CCD </a:t>
            </a:r>
          </a:p>
          <a:p>
            <a:r>
              <a:rPr lang="en-US" sz="1200" b="0" dirty="0">
                <a:latin typeface="Copperplate" charset="0"/>
              </a:rPr>
              <a:t>Camera</a:t>
            </a:r>
            <a:endParaRPr lang="en-US" sz="1200" b="0" dirty="0"/>
          </a:p>
        </p:txBody>
      </p:sp>
      <p:sp>
        <p:nvSpPr>
          <p:cNvPr id="23579" name="Text Box 29"/>
          <p:cNvSpPr txBox="1">
            <a:spLocks noChangeArrowheads="1"/>
          </p:cNvSpPr>
          <p:nvPr/>
        </p:nvSpPr>
        <p:spPr bwMode="auto">
          <a:xfrm>
            <a:off x="2267917" y="1489347"/>
            <a:ext cx="745447" cy="276999"/>
          </a:xfrm>
          <a:prstGeom prst="rect">
            <a:avLst/>
          </a:prstGeom>
          <a:noFill/>
          <a:ln w="9525">
            <a:noFill/>
            <a:miter lim="800000"/>
            <a:headEnd/>
            <a:tailEnd/>
          </a:ln>
        </p:spPr>
        <p:txBody>
          <a:bodyPr wrap="square">
            <a:prstTxWarp prst="textNoShape">
              <a:avLst/>
            </a:prstTxWarp>
            <a:spAutoFit/>
          </a:bodyPr>
          <a:lstStyle/>
          <a:p>
            <a:r>
              <a:rPr lang="en-US" sz="1200" b="0" dirty="0">
                <a:latin typeface="Copperplate" charset="0"/>
              </a:rPr>
              <a:t>Sample</a:t>
            </a:r>
            <a:endParaRPr lang="en-US" sz="1200" b="0" dirty="0"/>
          </a:p>
        </p:txBody>
      </p:sp>
      <p:cxnSp>
        <p:nvCxnSpPr>
          <p:cNvPr id="30" name="Straight Connector 29"/>
          <p:cNvCxnSpPr/>
          <p:nvPr/>
        </p:nvCxnSpPr>
        <p:spPr>
          <a:xfrm rot="10800000">
            <a:off x="8699500" y="4784784"/>
            <a:ext cx="244390" cy="228541"/>
          </a:xfrm>
          <a:prstGeom prst="line">
            <a:avLst/>
          </a:prstGeom>
          <a:ln w="317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6545615" y="6171684"/>
            <a:ext cx="1500794" cy="369332"/>
          </a:xfrm>
          <a:prstGeom prst="rect">
            <a:avLst/>
          </a:prstGeom>
          <a:noFill/>
        </p:spPr>
        <p:txBody>
          <a:bodyPr wrap="none" rtlCol="0">
            <a:spAutoFit/>
          </a:bodyPr>
          <a:lstStyle/>
          <a:p>
            <a:r>
              <a:rPr lang="en-US" sz="1800" dirty="0" smtClean="0"/>
              <a:t>Solomon lab</a:t>
            </a:r>
            <a:endParaRPr lang="en-US" sz="1800" dirty="0"/>
          </a:p>
        </p:txBody>
      </p:sp>
    </p:spTree>
    <p:extLst>
      <p:ext uri="{BB962C8B-B14F-4D97-AF65-F5344CB8AC3E}">
        <p14:creationId xmlns:p14="http://schemas.microsoft.com/office/powerpoint/2010/main" val="3914713264"/>
      </p:ext>
    </p:extLst>
  </p:cSld>
  <p:clrMapOvr>
    <a:masterClrMapping/>
  </p:clrMapOvr>
  <p:transition xmlns:p14="http://schemas.microsoft.com/office/powerpoint/2010/main">
    <p:wipe dir="d"/>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600" y="685800"/>
            <a:ext cx="7213600" cy="5632311"/>
          </a:xfrm>
          <a:prstGeom prst="rect">
            <a:avLst/>
          </a:prstGeom>
          <a:noFill/>
        </p:spPr>
        <p:txBody>
          <a:bodyPr wrap="square" rtlCol="0">
            <a:spAutoFit/>
          </a:bodyPr>
          <a:lstStyle/>
          <a:p>
            <a:r>
              <a:rPr lang="en-US" sz="2000" dirty="0" smtClean="0"/>
              <a:t>In house Pinhole and </a:t>
            </a:r>
            <a:r>
              <a:rPr lang="en-US" sz="2000" dirty="0" err="1" smtClean="0"/>
              <a:t>Bonse</a:t>
            </a:r>
            <a:r>
              <a:rPr lang="en-US" sz="2000" dirty="0" smtClean="0"/>
              <a:t>-Hart X-ray Scattering Cameras and Static Light Scattering Facilities</a:t>
            </a:r>
          </a:p>
          <a:p>
            <a:endParaRPr lang="en-US" sz="2000" dirty="0"/>
          </a:p>
          <a:p>
            <a:r>
              <a:rPr lang="en-US" sz="2000" dirty="0" smtClean="0"/>
              <a:t>In house X-ray reflectivity, spectroscopic </a:t>
            </a:r>
            <a:r>
              <a:rPr lang="en-US" sz="2000" dirty="0" err="1" smtClean="0"/>
              <a:t>elipsometry</a:t>
            </a:r>
            <a:r>
              <a:rPr lang="en-US" sz="2000" dirty="0" smtClean="0"/>
              <a:t> and a variety of other surface analysis techniques</a:t>
            </a:r>
          </a:p>
          <a:p>
            <a:endParaRPr lang="en-US" sz="2000" dirty="0"/>
          </a:p>
          <a:p>
            <a:r>
              <a:rPr lang="en-US" sz="2000" dirty="0" smtClean="0"/>
              <a:t>Access to the Advanced Photon Source (ANL) for USAXS (See poster by Jan </a:t>
            </a:r>
            <a:r>
              <a:rPr lang="en-US" sz="2000" dirty="0" err="1" smtClean="0"/>
              <a:t>Ilavsky</a:t>
            </a:r>
            <a:r>
              <a:rPr lang="en-US" sz="2000" dirty="0" smtClean="0"/>
              <a:t> attending)</a:t>
            </a:r>
          </a:p>
          <a:p>
            <a:endParaRPr lang="en-US" sz="2000" dirty="0"/>
          </a:p>
          <a:p>
            <a:r>
              <a:rPr lang="en-US" sz="2000" dirty="0" smtClean="0"/>
              <a:t>Access to NIST Neutron Scattering Center (Ron Jones attending)</a:t>
            </a:r>
          </a:p>
          <a:p>
            <a:endParaRPr lang="en-US" sz="2000" dirty="0"/>
          </a:p>
          <a:p>
            <a:r>
              <a:rPr lang="en-US" sz="2000" dirty="0" smtClean="0"/>
              <a:t>Access to ORNL Neutron Scattering Facilities (Greg Smith attending)</a:t>
            </a:r>
          </a:p>
          <a:p>
            <a:endParaRPr lang="en-US" sz="2000" dirty="0"/>
          </a:p>
          <a:p>
            <a:r>
              <a:rPr lang="en-US" sz="2000" dirty="0" smtClean="0"/>
              <a:t>Center for </a:t>
            </a:r>
            <a:r>
              <a:rPr lang="en-US" sz="2000" dirty="0" err="1" smtClean="0"/>
              <a:t>Nanophase</a:t>
            </a:r>
            <a:r>
              <a:rPr lang="en-US" sz="2000" dirty="0" smtClean="0"/>
              <a:t> Materials Science at ORNL (Jimmy Mays, M.S. </a:t>
            </a:r>
            <a:r>
              <a:rPr lang="en-US" sz="2000" dirty="0" err="1" smtClean="0"/>
              <a:t>Rahman</a:t>
            </a:r>
            <a:r>
              <a:rPr lang="en-US" sz="2000" dirty="0" smtClean="0"/>
              <a:t> (attending &amp; poster), Greg Smith/</a:t>
            </a:r>
            <a:r>
              <a:rPr lang="en-US" sz="2000" dirty="0" err="1" smtClean="0"/>
              <a:t>Mussie</a:t>
            </a:r>
            <a:r>
              <a:rPr lang="en-US" sz="2000" dirty="0" smtClean="0"/>
              <a:t> </a:t>
            </a:r>
            <a:r>
              <a:rPr lang="en-US" sz="2000" dirty="0" err="1" smtClean="0"/>
              <a:t>Alemseghed</a:t>
            </a:r>
            <a:r>
              <a:rPr lang="en-US" sz="2000" dirty="0" smtClean="0"/>
              <a:t> (both attending))</a:t>
            </a:r>
            <a:endParaRPr lang="en-US" sz="2000" dirty="0"/>
          </a:p>
        </p:txBody>
      </p:sp>
    </p:spTree>
    <p:extLst>
      <p:ext uri="{BB962C8B-B14F-4D97-AF65-F5344CB8AC3E}">
        <p14:creationId xmlns:p14="http://schemas.microsoft.com/office/powerpoint/2010/main" val="190295944"/>
      </p:ext>
    </p:extLst>
  </p:cSld>
  <p:clrMapOvr>
    <a:masterClrMapping/>
  </p:clrMapOvr>
  <p:transition xmlns:p14="http://schemas.microsoft.com/office/powerpoint/2010/main">
    <p:wipe dir="d"/>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Leica</a:t>
            </a:r>
            <a:r>
              <a:rPr lang="en-US" b="1" dirty="0" smtClean="0"/>
              <a:t> TCS SP2 </a:t>
            </a:r>
            <a:r>
              <a:rPr lang="en-US" b="1" dirty="0" err="1" smtClean="0"/>
              <a:t>Confocal</a:t>
            </a:r>
            <a:r>
              <a:rPr lang="en-US" b="1" dirty="0" smtClean="0"/>
              <a:t> Laser Scanning Microscope</a:t>
            </a:r>
            <a:endParaRPr lang="en-US" dirty="0"/>
          </a:p>
        </p:txBody>
      </p:sp>
      <p:sp>
        <p:nvSpPr>
          <p:cNvPr id="3" name="Content Placeholder 2"/>
          <p:cNvSpPr>
            <a:spLocks noGrp="1"/>
          </p:cNvSpPr>
          <p:nvPr>
            <p:ph idx="1"/>
          </p:nvPr>
        </p:nvSpPr>
        <p:spPr>
          <a:xfrm>
            <a:off x="1143000" y="2195512"/>
            <a:ext cx="3492500" cy="4525963"/>
          </a:xfrm>
        </p:spPr>
        <p:txBody>
          <a:bodyPr/>
          <a:lstStyle/>
          <a:p>
            <a:r>
              <a:rPr lang="en-US" sz="1800" dirty="0" smtClean="0"/>
              <a:t>Excitation wavelengths : a blue Argon/Argon-Krypton laser (458/488nm), a green laser (543nm), and a red Helium-Neon laser (633nm). </a:t>
            </a:r>
          </a:p>
          <a:p>
            <a:r>
              <a:rPr lang="en-US" sz="1800" dirty="0" smtClean="0"/>
              <a:t>Detectors: wavelengths between 400 - 850nm</a:t>
            </a:r>
          </a:p>
          <a:p>
            <a:r>
              <a:rPr lang="en-US" sz="1800" dirty="0" smtClean="0"/>
              <a:t>Image resolution: up to 4096 </a:t>
            </a:r>
            <a:r>
              <a:rPr lang="en-US" sz="1800" dirty="0" err="1" smtClean="0"/>
              <a:t>x</a:t>
            </a:r>
            <a:r>
              <a:rPr lang="en-US" sz="1800" dirty="0" smtClean="0"/>
              <a:t> 4096</a:t>
            </a:r>
          </a:p>
          <a:p>
            <a:r>
              <a:rPr lang="en-US" sz="1800" dirty="0" smtClean="0"/>
              <a:t>Image speed up to 3 frames per second at 512 </a:t>
            </a:r>
            <a:r>
              <a:rPr lang="en-US" sz="1800" dirty="0" err="1" smtClean="0"/>
              <a:t>x</a:t>
            </a:r>
            <a:r>
              <a:rPr lang="en-US" sz="1800" dirty="0" smtClean="0"/>
              <a:t> 512 pixels.</a:t>
            </a:r>
            <a:endParaRPr lang="en-US" sz="1800" dirty="0"/>
          </a:p>
        </p:txBody>
      </p:sp>
      <p:sp>
        <p:nvSpPr>
          <p:cNvPr id="4" name="Footer Placeholder 3"/>
          <p:cNvSpPr>
            <a:spLocks noGrp="1"/>
          </p:cNvSpPr>
          <p:nvPr>
            <p:ph type="ftr" sz="quarter" idx="11"/>
          </p:nvPr>
        </p:nvSpPr>
        <p:spPr/>
        <p:txBody>
          <a:bodyPr/>
          <a:lstStyle/>
          <a:p>
            <a:pPr>
              <a:defRPr/>
            </a:pPr>
            <a:r>
              <a:rPr lang="en-US" smtClean="0"/>
              <a:t>Innovation through Partnerships</a:t>
            </a:r>
            <a:endParaRPr lang="en-US"/>
          </a:p>
        </p:txBody>
      </p:sp>
      <p:sp>
        <p:nvSpPr>
          <p:cNvPr id="5" name="Slide Number Placeholder 4"/>
          <p:cNvSpPr>
            <a:spLocks noGrp="1"/>
          </p:cNvSpPr>
          <p:nvPr>
            <p:ph type="sldNum" sz="quarter" idx="12"/>
          </p:nvPr>
        </p:nvSpPr>
        <p:spPr/>
        <p:txBody>
          <a:bodyPr/>
          <a:lstStyle/>
          <a:p>
            <a:pPr>
              <a:defRPr/>
            </a:pPr>
            <a:fld id="{A677E203-F60C-154C-8315-3FB905080BE8}" type="slidenum">
              <a:rPr lang="en-US" smtClean="0"/>
              <a:pPr>
                <a:defRPr/>
              </a:pPr>
              <a:t>28</a:t>
            </a:fld>
            <a:endParaRPr lang="en-US"/>
          </a:p>
        </p:txBody>
      </p:sp>
      <p:pic>
        <p:nvPicPr>
          <p:cNvPr id="6" name="Picture 5"/>
          <p:cNvPicPr>
            <a:picLocks noChangeAspect="1"/>
          </p:cNvPicPr>
          <p:nvPr/>
        </p:nvPicPr>
        <p:blipFill>
          <a:blip r:embed="rId2"/>
          <a:stretch>
            <a:fillRect/>
          </a:stretch>
        </p:blipFill>
        <p:spPr>
          <a:xfrm>
            <a:off x="4825920" y="2159000"/>
            <a:ext cx="4318080" cy="3230563"/>
          </a:xfrm>
          <a:prstGeom prst="rect">
            <a:avLst/>
          </a:prstGeom>
        </p:spPr>
      </p:pic>
      <p:sp>
        <p:nvSpPr>
          <p:cNvPr id="7" name="TextBox 6"/>
          <p:cNvSpPr txBox="1"/>
          <p:nvPr/>
        </p:nvSpPr>
        <p:spPr>
          <a:xfrm>
            <a:off x="5827973" y="5802352"/>
            <a:ext cx="2613816" cy="369332"/>
          </a:xfrm>
          <a:prstGeom prst="rect">
            <a:avLst/>
          </a:prstGeom>
          <a:noFill/>
        </p:spPr>
        <p:txBody>
          <a:bodyPr wrap="none" rtlCol="0">
            <a:spAutoFit/>
          </a:bodyPr>
          <a:lstStyle/>
          <a:p>
            <a:r>
              <a:rPr lang="en-US" sz="1800" dirty="0" smtClean="0"/>
              <a:t>Solomon/Larson/… lab</a:t>
            </a:r>
            <a:endParaRPr lang="en-US" sz="1800" dirty="0"/>
          </a:p>
        </p:txBody>
      </p:sp>
    </p:spTree>
    <p:extLst>
      <p:ext uri="{BB962C8B-B14F-4D97-AF65-F5344CB8AC3E}">
        <p14:creationId xmlns:p14="http://schemas.microsoft.com/office/powerpoint/2010/main" val="4023646111"/>
      </p:ext>
    </p:extLst>
  </p:cSld>
  <p:clrMapOvr>
    <a:masterClrMapping/>
  </p:clrMapOvr>
  <p:transition xmlns:p14="http://schemas.microsoft.com/office/powerpoint/2010/main">
    <p:wipe dir="d"/>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2"/>
          <p:cNvSpPr>
            <a:spLocks noGrp="1" noChangeArrowheads="1"/>
          </p:cNvSpPr>
          <p:nvPr>
            <p:ph type="title"/>
          </p:nvPr>
        </p:nvSpPr>
        <p:spPr>
          <a:xfrm>
            <a:off x="455613" y="0"/>
            <a:ext cx="8229600" cy="1143000"/>
          </a:xfrm>
        </p:spPr>
        <p:txBody>
          <a:bodyPr/>
          <a:lstStyle/>
          <a:p>
            <a:pPr eaLnBrk="1" hangingPunct="1"/>
            <a:r>
              <a:rPr lang="en-US" dirty="0" smtClean="0">
                <a:ea typeface="ＭＳ Ｐゴシック" charset="-128"/>
                <a:cs typeface="ＭＳ Ｐゴシック" charset="-128"/>
              </a:rPr>
              <a:t>Particle Imaging</a:t>
            </a:r>
            <a:endParaRPr lang="en-US" dirty="0">
              <a:ea typeface="ＭＳ Ｐゴシック" charset="-128"/>
              <a:cs typeface="ＭＳ Ｐゴシック" charset="-128"/>
            </a:endParaRPr>
          </a:p>
        </p:txBody>
      </p:sp>
      <p:grpSp>
        <p:nvGrpSpPr>
          <p:cNvPr id="2" name="Group 21"/>
          <p:cNvGrpSpPr>
            <a:grpSpLocks/>
          </p:cNvGrpSpPr>
          <p:nvPr/>
        </p:nvGrpSpPr>
        <p:grpSpPr bwMode="auto">
          <a:xfrm>
            <a:off x="455613" y="4938713"/>
            <a:ext cx="8501062" cy="1162050"/>
            <a:chOff x="287" y="2871"/>
            <a:chExt cx="5355" cy="732"/>
          </a:xfrm>
        </p:grpSpPr>
        <p:sp>
          <p:nvSpPr>
            <p:cNvPr id="262147" name="Line 3"/>
            <p:cNvSpPr>
              <a:spLocks noChangeShapeType="1"/>
            </p:cNvSpPr>
            <p:nvPr/>
          </p:nvSpPr>
          <p:spPr bwMode="auto">
            <a:xfrm>
              <a:off x="674" y="2995"/>
              <a:ext cx="4411" cy="5"/>
            </a:xfrm>
            <a:prstGeom prst="line">
              <a:avLst/>
            </a:prstGeom>
            <a:noFill/>
            <a:ln w="57150">
              <a:solidFill>
                <a:schemeClr val="tx1"/>
              </a:solidFill>
              <a:round/>
              <a:headEnd type="stealth" w="med" len="med"/>
              <a:tailEnd type="stealth" w="med" len="med"/>
            </a:ln>
            <a:effectLst>
              <a:outerShdw blurRad="63500" dist="38099" dir="2700000" algn="ctr" rotWithShape="0">
                <a:schemeClr val="bg2">
                  <a:alpha val="75000"/>
                </a:schemeClr>
              </a:outerShdw>
            </a:effectLst>
          </p:spPr>
          <p:txBody>
            <a:bodyPr wrap="none" anchor="ctr">
              <a:prstTxWarp prst="textNoShape">
                <a:avLst/>
              </a:prstTxWarp>
            </a:bodyPr>
            <a:lstStyle/>
            <a:p>
              <a:pPr>
                <a:defRPr/>
              </a:pPr>
              <a:endParaRPr lang="en-US">
                <a:latin typeface="Times" pitchFamily="-65" charset="0"/>
              </a:endParaRPr>
            </a:p>
          </p:txBody>
        </p:sp>
        <p:sp>
          <p:nvSpPr>
            <p:cNvPr id="25612" name="Text Box 4"/>
            <p:cNvSpPr txBox="1">
              <a:spLocks noChangeArrowheads="1"/>
            </p:cNvSpPr>
            <p:nvPr/>
          </p:nvSpPr>
          <p:spPr bwMode="auto">
            <a:xfrm>
              <a:off x="287" y="3372"/>
              <a:ext cx="824" cy="231"/>
            </a:xfrm>
            <a:prstGeom prst="rect">
              <a:avLst/>
            </a:prstGeom>
            <a:noFill/>
            <a:ln w="9525">
              <a:noFill/>
              <a:miter lim="800000"/>
              <a:headEnd/>
              <a:tailEnd/>
            </a:ln>
          </p:spPr>
          <p:txBody>
            <a:bodyPr wrap="none">
              <a:prstTxWarp prst="textNoShape">
                <a:avLst/>
              </a:prstTxWarp>
              <a:spAutoFit/>
            </a:bodyPr>
            <a:lstStyle/>
            <a:p>
              <a:r>
                <a:rPr lang="en-US" sz="1800" i="1">
                  <a:latin typeface="Century Gothic" charset="0"/>
                </a:rPr>
                <a:t>molecular</a:t>
              </a:r>
              <a:endParaRPr lang="en-US"/>
            </a:p>
          </p:txBody>
        </p:sp>
        <p:sp>
          <p:nvSpPr>
            <p:cNvPr id="25613" name="Text Box 5"/>
            <p:cNvSpPr txBox="1">
              <a:spLocks noChangeArrowheads="1"/>
            </p:cNvSpPr>
            <p:nvPr/>
          </p:nvSpPr>
          <p:spPr bwMode="auto">
            <a:xfrm>
              <a:off x="4941" y="3361"/>
              <a:ext cx="701" cy="231"/>
            </a:xfrm>
            <a:prstGeom prst="rect">
              <a:avLst/>
            </a:prstGeom>
            <a:noFill/>
            <a:ln w="9525">
              <a:noFill/>
              <a:miter lim="800000"/>
              <a:headEnd/>
              <a:tailEnd/>
            </a:ln>
          </p:spPr>
          <p:txBody>
            <a:bodyPr wrap="none">
              <a:prstTxWarp prst="textNoShape">
                <a:avLst/>
              </a:prstTxWarp>
              <a:spAutoFit/>
            </a:bodyPr>
            <a:lstStyle/>
            <a:p>
              <a:r>
                <a:rPr lang="en-US" sz="1800" i="1">
                  <a:latin typeface="Century Gothic" charset="0"/>
                </a:rPr>
                <a:t>granular</a:t>
              </a:r>
              <a:endParaRPr lang="en-US"/>
            </a:p>
          </p:txBody>
        </p:sp>
        <p:sp>
          <p:nvSpPr>
            <p:cNvPr id="25614" name="Line 6"/>
            <p:cNvSpPr>
              <a:spLocks noChangeShapeType="1"/>
            </p:cNvSpPr>
            <p:nvPr/>
          </p:nvSpPr>
          <p:spPr bwMode="auto">
            <a:xfrm>
              <a:off x="1038" y="2871"/>
              <a:ext cx="0" cy="255"/>
            </a:xfrm>
            <a:prstGeom prst="line">
              <a:avLst/>
            </a:prstGeom>
            <a:noFill/>
            <a:ln w="38100">
              <a:solidFill>
                <a:schemeClr val="tx1"/>
              </a:solidFill>
              <a:round/>
              <a:headEnd/>
              <a:tailEnd/>
            </a:ln>
          </p:spPr>
          <p:txBody>
            <a:bodyPr wrap="none" anchor="ctr">
              <a:prstTxWarp prst="textNoShape">
                <a:avLst/>
              </a:prstTxWarp>
            </a:bodyPr>
            <a:lstStyle/>
            <a:p>
              <a:endParaRPr lang="en-US"/>
            </a:p>
          </p:txBody>
        </p:sp>
        <p:sp>
          <p:nvSpPr>
            <p:cNvPr id="25615" name="Line 7"/>
            <p:cNvSpPr>
              <a:spLocks noChangeShapeType="1"/>
            </p:cNvSpPr>
            <p:nvPr/>
          </p:nvSpPr>
          <p:spPr bwMode="auto">
            <a:xfrm>
              <a:off x="4741" y="2872"/>
              <a:ext cx="0" cy="255"/>
            </a:xfrm>
            <a:prstGeom prst="line">
              <a:avLst/>
            </a:prstGeom>
            <a:noFill/>
            <a:ln w="38100">
              <a:solidFill>
                <a:schemeClr val="tx1"/>
              </a:solidFill>
              <a:round/>
              <a:headEnd/>
              <a:tailEnd/>
            </a:ln>
          </p:spPr>
          <p:txBody>
            <a:bodyPr wrap="none" anchor="ctr">
              <a:prstTxWarp prst="textNoShape">
                <a:avLst/>
              </a:prstTxWarp>
            </a:bodyPr>
            <a:lstStyle/>
            <a:p>
              <a:endParaRPr lang="en-US"/>
            </a:p>
          </p:txBody>
        </p:sp>
        <p:sp>
          <p:nvSpPr>
            <p:cNvPr id="25616" name="Text Box 8"/>
            <p:cNvSpPr txBox="1">
              <a:spLocks noChangeArrowheads="1"/>
            </p:cNvSpPr>
            <p:nvPr/>
          </p:nvSpPr>
          <p:spPr bwMode="auto">
            <a:xfrm>
              <a:off x="809" y="3126"/>
              <a:ext cx="459" cy="231"/>
            </a:xfrm>
            <a:prstGeom prst="rect">
              <a:avLst/>
            </a:prstGeom>
            <a:noFill/>
            <a:ln w="9525">
              <a:noFill/>
              <a:miter lim="800000"/>
              <a:headEnd/>
              <a:tailEnd/>
            </a:ln>
          </p:spPr>
          <p:txBody>
            <a:bodyPr wrap="none">
              <a:prstTxWarp prst="textNoShape">
                <a:avLst/>
              </a:prstTxWarp>
              <a:spAutoFit/>
            </a:bodyPr>
            <a:lstStyle/>
            <a:p>
              <a:r>
                <a:rPr lang="en-US" sz="1800" i="1">
                  <a:latin typeface="Century Gothic" charset="0"/>
                </a:rPr>
                <a:t>1 nm</a:t>
              </a:r>
              <a:endParaRPr lang="en-US"/>
            </a:p>
          </p:txBody>
        </p:sp>
        <p:sp>
          <p:nvSpPr>
            <p:cNvPr id="25617" name="Text Box 9"/>
            <p:cNvSpPr txBox="1">
              <a:spLocks noChangeArrowheads="1"/>
            </p:cNvSpPr>
            <p:nvPr/>
          </p:nvSpPr>
          <p:spPr bwMode="auto">
            <a:xfrm>
              <a:off x="4473" y="3126"/>
              <a:ext cx="536" cy="231"/>
            </a:xfrm>
            <a:prstGeom prst="rect">
              <a:avLst/>
            </a:prstGeom>
            <a:noFill/>
            <a:ln w="9525">
              <a:noFill/>
              <a:miter lim="800000"/>
              <a:headEnd/>
              <a:tailEnd/>
            </a:ln>
          </p:spPr>
          <p:txBody>
            <a:bodyPr wrap="none">
              <a:prstTxWarp prst="textNoShape">
                <a:avLst/>
              </a:prstTxWarp>
              <a:spAutoFit/>
            </a:bodyPr>
            <a:lstStyle/>
            <a:p>
              <a:r>
                <a:rPr lang="en-US" sz="1800" i="1">
                  <a:latin typeface="Century Gothic" charset="0"/>
                </a:rPr>
                <a:t>10 </a:t>
              </a:r>
              <a:r>
                <a:rPr lang="en-US" sz="1800" i="1">
                  <a:latin typeface="Symbol" charset="2"/>
                  <a:sym typeface="Symbol" charset="2"/>
                </a:rPr>
                <a:t></a:t>
              </a:r>
              <a:r>
                <a:rPr lang="en-US" sz="1800" i="1">
                  <a:latin typeface="Century Gothic" charset="0"/>
                </a:rPr>
                <a:t>m</a:t>
              </a:r>
              <a:endParaRPr lang="en-US"/>
            </a:p>
          </p:txBody>
        </p:sp>
        <p:sp>
          <p:nvSpPr>
            <p:cNvPr id="25618" name="Line 10"/>
            <p:cNvSpPr>
              <a:spLocks noChangeShapeType="1"/>
            </p:cNvSpPr>
            <p:nvPr/>
          </p:nvSpPr>
          <p:spPr bwMode="auto">
            <a:xfrm>
              <a:off x="2889" y="2872"/>
              <a:ext cx="0" cy="255"/>
            </a:xfrm>
            <a:prstGeom prst="line">
              <a:avLst/>
            </a:prstGeom>
            <a:noFill/>
            <a:ln w="38100">
              <a:solidFill>
                <a:schemeClr val="tx1"/>
              </a:solidFill>
              <a:round/>
              <a:headEnd/>
              <a:tailEnd/>
            </a:ln>
          </p:spPr>
          <p:txBody>
            <a:bodyPr wrap="none" anchor="ctr">
              <a:prstTxWarp prst="textNoShape">
                <a:avLst/>
              </a:prstTxWarp>
            </a:bodyPr>
            <a:lstStyle/>
            <a:p>
              <a:endParaRPr lang="en-US"/>
            </a:p>
          </p:txBody>
        </p:sp>
        <p:sp>
          <p:nvSpPr>
            <p:cNvPr id="25619" name="Line 11"/>
            <p:cNvSpPr>
              <a:spLocks noChangeShapeType="1"/>
            </p:cNvSpPr>
            <p:nvPr/>
          </p:nvSpPr>
          <p:spPr bwMode="auto">
            <a:xfrm>
              <a:off x="1963" y="2871"/>
              <a:ext cx="0" cy="255"/>
            </a:xfrm>
            <a:prstGeom prst="line">
              <a:avLst/>
            </a:prstGeom>
            <a:noFill/>
            <a:ln w="38100">
              <a:solidFill>
                <a:schemeClr val="tx1"/>
              </a:solidFill>
              <a:round/>
              <a:headEnd/>
              <a:tailEnd/>
            </a:ln>
          </p:spPr>
          <p:txBody>
            <a:bodyPr wrap="none" anchor="ctr">
              <a:prstTxWarp prst="textNoShape">
                <a:avLst/>
              </a:prstTxWarp>
            </a:bodyPr>
            <a:lstStyle/>
            <a:p>
              <a:endParaRPr lang="en-US"/>
            </a:p>
          </p:txBody>
        </p:sp>
        <p:sp>
          <p:nvSpPr>
            <p:cNvPr id="25620" name="Line 12"/>
            <p:cNvSpPr>
              <a:spLocks noChangeShapeType="1"/>
            </p:cNvSpPr>
            <p:nvPr/>
          </p:nvSpPr>
          <p:spPr bwMode="auto">
            <a:xfrm>
              <a:off x="3815" y="2871"/>
              <a:ext cx="0" cy="255"/>
            </a:xfrm>
            <a:prstGeom prst="line">
              <a:avLst/>
            </a:prstGeom>
            <a:noFill/>
            <a:ln w="38100">
              <a:solidFill>
                <a:schemeClr val="tx1"/>
              </a:solidFill>
              <a:round/>
              <a:headEnd/>
              <a:tailEnd/>
            </a:ln>
          </p:spPr>
          <p:txBody>
            <a:bodyPr wrap="none" anchor="ctr">
              <a:prstTxWarp prst="textNoShape">
                <a:avLst/>
              </a:prstTxWarp>
            </a:bodyPr>
            <a:lstStyle/>
            <a:p>
              <a:endParaRPr lang="en-US"/>
            </a:p>
          </p:txBody>
        </p:sp>
        <p:sp>
          <p:nvSpPr>
            <p:cNvPr id="25621" name="Text Box 13"/>
            <p:cNvSpPr txBox="1">
              <a:spLocks noChangeArrowheads="1"/>
            </p:cNvSpPr>
            <p:nvPr/>
          </p:nvSpPr>
          <p:spPr bwMode="auto">
            <a:xfrm>
              <a:off x="1665" y="3126"/>
              <a:ext cx="539" cy="231"/>
            </a:xfrm>
            <a:prstGeom prst="rect">
              <a:avLst/>
            </a:prstGeom>
            <a:noFill/>
            <a:ln w="9525">
              <a:noFill/>
              <a:miter lim="800000"/>
              <a:headEnd/>
              <a:tailEnd/>
            </a:ln>
          </p:spPr>
          <p:txBody>
            <a:bodyPr wrap="none">
              <a:prstTxWarp prst="textNoShape">
                <a:avLst/>
              </a:prstTxWarp>
              <a:spAutoFit/>
            </a:bodyPr>
            <a:lstStyle/>
            <a:p>
              <a:r>
                <a:rPr lang="en-US" sz="1800" i="1">
                  <a:latin typeface="Century Gothic" charset="0"/>
                </a:rPr>
                <a:t>10 nm</a:t>
              </a:r>
              <a:endParaRPr lang="en-US"/>
            </a:p>
          </p:txBody>
        </p:sp>
        <p:sp>
          <p:nvSpPr>
            <p:cNvPr id="25622" name="Text Box 14"/>
            <p:cNvSpPr txBox="1">
              <a:spLocks noChangeArrowheads="1"/>
            </p:cNvSpPr>
            <p:nvPr/>
          </p:nvSpPr>
          <p:spPr bwMode="auto">
            <a:xfrm>
              <a:off x="2602" y="3126"/>
              <a:ext cx="620" cy="231"/>
            </a:xfrm>
            <a:prstGeom prst="rect">
              <a:avLst/>
            </a:prstGeom>
            <a:noFill/>
            <a:ln w="9525">
              <a:noFill/>
              <a:miter lim="800000"/>
              <a:headEnd/>
              <a:tailEnd/>
            </a:ln>
          </p:spPr>
          <p:txBody>
            <a:bodyPr wrap="none">
              <a:prstTxWarp prst="textNoShape">
                <a:avLst/>
              </a:prstTxWarp>
              <a:spAutoFit/>
            </a:bodyPr>
            <a:lstStyle/>
            <a:p>
              <a:r>
                <a:rPr lang="en-US" sz="1800" i="1">
                  <a:latin typeface="Century Gothic" charset="0"/>
                </a:rPr>
                <a:t>100 nm</a:t>
              </a:r>
              <a:endParaRPr lang="en-US"/>
            </a:p>
          </p:txBody>
        </p:sp>
        <p:sp>
          <p:nvSpPr>
            <p:cNvPr id="25623" name="Text Box 15"/>
            <p:cNvSpPr txBox="1">
              <a:spLocks noChangeArrowheads="1"/>
            </p:cNvSpPr>
            <p:nvPr/>
          </p:nvSpPr>
          <p:spPr bwMode="auto">
            <a:xfrm>
              <a:off x="3620" y="3126"/>
              <a:ext cx="455" cy="231"/>
            </a:xfrm>
            <a:prstGeom prst="rect">
              <a:avLst/>
            </a:prstGeom>
            <a:noFill/>
            <a:ln w="9525">
              <a:noFill/>
              <a:miter lim="800000"/>
              <a:headEnd/>
              <a:tailEnd/>
            </a:ln>
          </p:spPr>
          <p:txBody>
            <a:bodyPr wrap="none">
              <a:prstTxWarp prst="textNoShape">
                <a:avLst/>
              </a:prstTxWarp>
              <a:spAutoFit/>
            </a:bodyPr>
            <a:lstStyle/>
            <a:p>
              <a:r>
                <a:rPr lang="en-US" sz="1800" i="1">
                  <a:latin typeface="Century Gothic" charset="0"/>
                </a:rPr>
                <a:t>1 </a:t>
              </a:r>
              <a:r>
                <a:rPr lang="en-US" sz="1800" i="1">
                  <a:latin typeface="Symbol" charset="2"/>
                  <a:sym typeface="Symbol" charset="2"/>
                </a:rPr>
                <a:t></a:t>
              </a:r>
              <a:r>
                <a:rPr lang="en-US" sz="1800" i="1">
                  <a:latin typeface="Century Gothic" charset="0"/>
                </a:rPr>
                <a:t>m</a:t>
              </a:r>
              <a:endParaRPr lang="en-US"/>
            </a:p>
          </p:txBody>
        </p:sp>
      </p:grpSp>
      <p:sp>
        <p:nvSpPr>
          <p:cNvPr id="25606" name="Text Box 18"/>
          <p:cNvSpPr txBox="1">
            <a:spLocks noChangeArrowheads="1"/>
          </p:cNvSpPr>
          <p:nvPr/>
        </p:nvSpPr>
        <p:spPr bwMode="auto">
          <a:xfrm>
            <a:off x="1306513" y="1477963"/>
            <a:ext cx="1611312" cy="641350"/>
          </a:xfrm>
          <a:prstGeom prst="rect">
            <a:avLst/>
          </a:prstGeom>
          <a:noFill/>
          <a:ln w="9525">
            <a:noFill/>
            <a:miter lim="800000"/>
            <a:headEnd/>
            <a:tailEnd/>
          </a:ln>
        </p:spPr>
        <p:txBody>
          <a:bodyPr>
            <a:prstTxWarp prst="textNoShape">
              <a:avLst/>
            </a:prstTxWarp>
            <a:spAutoFit/>
          </a:bodyPr>
          <a:lstStyle/>
          <a:p>
            <a:r>
              <a:rPr lang="en-US" sz="1800" i="1">
                <a:latin typeface="Century Gothic" charset="0"/>
              </a:rPr>
              <a:t>Brownian </a:t>
            </a:r>
          </a:p>
          <a:p>
            <a:r>
              <a:rPr lang="en-US" sz="1800" i="1">
                <a:latin typeface="Century Gothic" charset="0"/>
              </a:rPr>
              <a:t>Motion</a:t>
            </a:r>
            <a:endParaRPr lang="en-US"/>
          </a:p>
        </p:txBody>
      </p:sp>
      <p:sp>
        <p:nvSpPr>
          <p:cNvPr id="25607" name="Text Box 19"/>
          <p:cNvSpPr txBox="1">
            <a:spLocks noChangeArrowheads="1"/>
          </p:cNvSpPr>
          <p:nvPr/>
        </p:nvSpPr>
        <p:spPr bwMode="auto">
          <a:xfrm>
            <a:off x="865188" y="3455988"/>
            <a:ext cx="2492375" cy="641350"/>
          </a:xfrm>
          <a:prstGeom prst="rect">
            <a:avLst/>
          </a:prstGeom>
          <a:noFill/>
          <a:ln w="9525">
            <a:noFill/>
            <a:miter lim="800000"/>
            <a:headEnd/>
            <a:tailEnd/>
          </a:ln>
        </p:spPr>
        <p:txBody>
          <a:bodyPr>
            <a:prstTxWarp prst="textNoShape">
              <a:avLst/>
            </a:prstTxWarp>
            <a:spAutoFit/>
          </a:bodyPr>
          <a:lstStyle/>
          <a:p>
            <a:r>
              <a:rPr lang="en-US" sz="1800" i="1">
                <a:latin typeface="Century Gothic" charset="0"/>
              </a:rPr>
              <a:t>Pair potential </a:t>
            </a:r>
          </a:p>
          <a:p>
            <a:r>
              <a:rPr lang="en-US" sz="1800" i="1">
                <a:latin typeface="Century Gothic" charset="0"/>
              </a:rPr>
              <a:t>interactions</a:t>
            </a:r>
            <a:endParaRPr lang="en-US"/>
          </a:p>
        </p:txBody>
      </p:sp>
      <p:graphicFrame>
        <p:nvGraphicFramePr>
          <p:cNvPr id="25602" name="Object 2"/>
          <p:cNvGraphicFramePr>
            <a:graphicFrameLocks noChangeAspect="1"/>
          </p:cNvGraphicFramePr>
          <p:nvPr/>
        </p:nvGraphicFramePr>
        <p:xfrm>
          <a:off x="5873750" y="1643063"/>
          <a:ext cx="2435225" cy="496887"/>
        </p:xfrm>
        <a:graphic>
          <a:graphicData uri="http://schemas.openxmlformats.org/presentationml/2006/ole">
            <mc:AlternateContent xmlns:mc="http://schemas.openxmlformats.org/markup-compatibility/2006">
              <mc:Choice xmlns:v="urn:schemas-microsoft-com:vml" Requires="v">
                <p:oleObj spid="_x0000_s141392" name="Equation" r:id="rId8" imgW="1308100" imgH="266700" progId="Equation.3">
                  <p:embed/>
                </p:oleObj>
              </mc:Choice>
              <mc:Fallback>
                <p:oleObj name="Equation" r:id="rId8" imgW="1308100" imgH="2667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73750" y="1643063"/>
                        <a:ext cx="2435225"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5603" name="Object 3"/>
          <p:cNvGraphicFramePr>
            <a:graphicFrameLocks noChangeAspect="1"/>
          </p:cNvGraphicFramePr>
          <p:nvPr/>
        </p:nvGraphicFramePr>
        <p:xfrm>
          <a:off x="5830888" y="3487738"/>
          <a:ext cx="2695575" cy="800100"/>
        </p:xfrm>
        <a:graphic>
          <a:graphicData uri="http://schemas.openxmlformats.org/presentationml/2006/ole">
            <mc:AlternateContent xmlns:mc="http://schemas.openxmlformats.org/markup-compatibility/2006">
              <mc:Choice xmlns:v="urn:schemas-microsoft-com:vml" Requires="v">
                <p:oleObj spid="_x0000_s141393" name="Equation" r:id="rId10" imgW="1625600" imgH="482600" progId="Equation.3">
                  <p:embed/>
                </p:oleObj>
              </mc:Choice>
              <mc:Fallback>
                <p:oleObj name="Equation" r:id="rId10" imgW="1625600" imgH="4826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830888" y="3487738"/>
                        <a:ext cx="2695575"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5608" name="TextBox 22"/>
          <p:cNvSpPr txBox="1">
            <a:spLocks noChangeArrowheads="1"/>
          </p:cNvSpPr>
          <p:nvPr/>
        </p:nvSpPr>
        <p:spPr bwMode="auto">
          <a:xfrm>
            <a:off x="5635625" y="6488113"/>
            <a:ext cx="2768600" cy="369887"/>
          </a:xfrm>
          <a:prstGeom prst="rect">
            <a:avLst/>
          </a:prstGeom>
          <a:noFill/>
          <a:ln w="9525">
            <a:noFill/>
            <a:miter lim="800000"/>
            <a:headEnd/>
            <a:tailEnd/>
          </a:ln>
        </p:spPr>
        <p:txBody>
          <a:bodyPr wrap="none">
            <a:prstTxWarp prst="textNoShape">
              <a:avLst/>
            </a:prstTxWarp>
            <a:spAutoFit/>
          </a:bodyPr>
          <a:lstStyle/>
          <a:p>
            <a:r>
              <a:rPr lang="en-US" sz="1800" b="0"/>
              <a:t>(slide from Solomon group)</a:t>
            </a:r>
          </a:p>
        </p:txBody>
      </p:sp>
      <p:pic>
        <p:nvPicPr>
          <p:cNvPr id="25609" name="Picture 9" descr="/Users/rlarson/Documents/powerpoint/Colloids/z_movies/Brownian_motion_dilute.avi">
            <a:hlinkClick r:id="" action="ppaction://media"/>
          </p:cNvPr>
          <p:cNvPicPr/>
          <p:nvPr>
            <a:videoFile r:link="rId3"/>
            <p:extLst>
              <p:ext uri="{DAA4B4D4-6D71-4841-9C94-3DE7FCFB9230}">
                <p14:media xmlns:p14="http://schemas.microsoft.com/office/powerpoint/2010/main" r:link="rId2"/>
              </p:ext>
            </p:extLst>
          </p:nvPr>
        </p:nvPicPr>
        <p:blipFill>
          <a:blip r:embed="rId12"/>
          <a:srcRect/>
          <a:stretch>
            <a:fillRect/>
          </a:stretch>
        </p:blipFill>
        <p:spPr bwMode="auto">
          <a:xfrm>
            <a:off x="3535363" y="969963"/>
            <a:ext cx="1936750" cy="1936750"/>
          </a:xfrm>
          <a:prstGeom prst="rect">
            <a:avLst/>
          </a:prstGeom>
          <a:noFill/>
          <a:ln w="9525">
            <a:noFill/>
            <a:miter lim="800000"/>
            <a:headEnd/>
            <a:tailEnd/>
          </a:ln>
        </p:spPr>
      </p:pic>
      <p:pic>
        <p:nvPicPr>
          <p:cNvPr id="25610" name="Picture 10" descr="/Users/rlarson/Documents/powerpoint/Colloids/z_movies/Colloidal_crystals_dynamics.avi">
            <a:hlinkClick r:id="" action="ppaction://media"/>
          </p:cNvPr>
          <p:cNvPicPr/>
          <p:nvPr>
            <a:videoFile r:link="rId5"/>
            <p:extLst>
              <p:ext uri="{DAA4B4D4-6D71-4841-9C94-3DE7FCFB9230}">
                <p14:media xmlns:p14="http://schemas.microsoft.com/office/powerpoint/2010/main" r:link="rId4"/>
              </p:ext>
            </p:extLst>
          </p:nvPr>
        </p:nvPicPr>
        <p:blipFill>
          <a:blip r:embed="rId13"/>
          <a:srcRect/>
          <a:stretch>
            <a:fillRect/>
          </a:stretch>
        </p:blipFill>
        <p:spPr bwMode="auto">
          <a:xfrm>
            <a:off x="3546475" y="3094038"/>
            <a:ext cx="1971675" cy="1971675"/>
          </a:xfrm>
          <a:prstGeom prst="rect">
            <a:avLst/>
          </a:prstGeom>
          <a:noFill/>
          <a:ln w="9525">
            <a:noFill/>
            <a:miter lim="800000"/>
            <a:headEnd/>
            <a:tailEnd/>
          </a:ln>
        </p:spPr>
      </p:pic>
    </p:spTree>
    <p:extLst>
      <p:ext uri="{BB962C8B-B14F-4D97-AF65-F5344CB8AC3E}">
        <p14:creationId xmlns:p14="http://schemas.microsoft.com/office/powerpoint/2010/main" val="2656594756"/>
      </p:ext>
    </p:extLst>
  </p:cSld>
  <p:clrMapOvr>
    <a:masterClrMapping/>
  </p:clrMapOvr>
  <p:transition xmlns:p14="http://schemas.microsoft.com/office/powerpoint/2010/main">
    <p:wipe dir="d"/>
  </p:transition>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25609"/>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5609"/>
                                        </p:tgtEl>
                                      </p:cBhvr>
                                    </p:cmd>
                                  </p:childTnLst>
                                </p:cTn>
                              </p:par>
                            </p:childTnLst>
                          </p:cTn>
                        </p:par>
                      </p:childTnLst>
                    </p:cTn>
                  </p:par>
                </p:childTnLst>
              </p:cTn>
              <p:nextCondLst>
                <p:cond evt="onClick" delay="0">
                  <p:tgtEl>
                    <p:spTgt spid="25609"/>
                  </p:tgtEl>
                </p:cond>
              </p:nextCondLst>
            </p:seq>
            <p:video>
              <p:cMediaNode>
                <p:cTn id="7" fill="hold" display="0">
                  <p:stCondLst>
                    <p:cond delay="indefinite"/>
                  </p:stCondLst>
                  <p:endCondLst>
                    <p:cond evt="onNext" delay="0">
                      <p:tgtEl>
                        <p:sldTgt/>
                      </p:tgtEl>
                    </p:cond>
                    <p:cond evt="onPrev" delay="0">
                      <p:tgtEl>
                        <p:sldTgt/>
                      </p:tgtEl>
                    </p:cond>
                  </p:endCondLst>
                </p:cTn>
                <p:tgtEl>
                  <p:spTgt spid="25609"/>
                </p:tgtEl>
              </p:cMediaNode>
            </p:video>
            <p:seq concurrent="1" nextAc="seek">
              <p:cTn id="8" restart="whenNotActive" fill="hold" evtFilter="cancelBubble" nodeType="interactiveSeq">
                <p:stCondLst>
                  <p:cond evt="onClick" delay="0">
                    <p:tgtEl>
                      <p:spTgt spid="2561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5610"/>
                                        </p:tgtEl>
                                      </p:cBhvr>
                                    </p:cmd>
                                  </p:childTnLst>
                                </p:cTn>
                              </p:par>
                            </p:childTnLst>
                          </p:cTn>
                        </p:par>
                      </p:childTnLst>
                    </p:cTn>
                  </p:par>
                </p:childTnLst>
              </p:cTn>
              <p:nextCondLst>
                <p:cond evt="onClick" delay="0">
                  <p:tgtEl>
                    <p:spTgt spid="25610"/>
                  </p:tgtEl>
                </p:cond>
              </p:nextCondLst>
            </p:seq>
            <p:video>
              <p:cMediaNode>
                <p:cTn id="13" fill="hold" display="0">
                  <p:stCondLst>
                    <p:cond delay="indefinite"/>
                  </p:stCondLst>
                  <p:endCondLst>
                    <p:cond evt="onNext" delay="0">
                      <p:tgtEl>
                        <p:sldTgt/>
                      </p:tgtEl>
                    </p:cond>
                    <p:cond evt="onPrev" delay="0">
                      <p:tgtEl>
                        <p:sldTgt/>
                      </p:tgtEl>
                    </p:cond>
                  </p:endCondLst>
                </p:cTn>
                <p:tgtEl>
                  <p:spTgt spid="25610"/>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485901" y="723900"/>
            <a:ext cx="6574552" cy="5257800"/>
          </a:xfrm>
          <a:prstGeom prst="rect">
            <a:avLst/>
          </a:prstGeom>
        </p:spPr>
      </p:pic>
    </p:spTree>
    <p:extLst>
      <p:ext uri="{BB962C8B-B14F-4D97-AF65-F5344CB8AC3E}">
        <p14:creationId xmlns:p14="http://schemas.microsoft.com/office/powerpoint/2010/main" val="3869212553"/>
      </p:ext>
    </p:extLst>
  </p:cSld>
  <p:clrMapOvr>
    <a:masterClrMapping/>
  </p:clrMapOvr>
  <p:transition xmlns:p14="http://schemas.microsoft.com/office/powerpoint/2010/main">
    <p:wipe dir="d"/>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Polymer Synthesis</a:t>
            </a:r>
            <a:endParaRPr lang="en-US" dirty="0"/>
          </a:p>
        </p:txBody>
      </p:sp>
      <p:sp>
        <p:nvSpPr>
          <p:cNvPr id="3" name="Footer Placeholder 2"/>
          <p:cNvSpPr>
            <a:spLocks noGrp="1"/>
          </p:cNvSpPr>
          <p:nvPr>
            <p:ph type="ftr" sz="quarter" idx="11"/>
          </p:nvPr>
        </p:nvSpPr>
        <p:spPr/>
        <p:txBody>
          <a:bodyPr/>
          <a:lstStyle/>
          <a:p>
            <a:pPr>
              <a:defRPr/>
            </a:pPr>
            <a:r>
              <a:rPr lang="en-US" smtClean="0"/>
              <a:t>Innovation through Partnerships</a:t>
            </a:r>
            <a:endParaRPr lang="en-US"/>
          </a:p>
        </p:txBody>
      </p:sp>
      <p:sp>
        <p:nvSpPr>
          <p:cNvPr id="4" name="Slide Number Placeholder 3"/>
          <p:cNvSpPr>
            <a:spLocks noGrp="1"/>
          </p:cNvSpPr>
          <p:nvPr>
            <p:ph type="sldNum" sz="quarter" idx="12"/>
          </p:nvPr>
        </p:nvSpPr>
        <p:spPr/>
        <p:txBody>
          <a:bodyPr/>
          <a:lstStyle/>
          <a:p>
            <a:pPr>
              <a:defRPr/>
            </a:pPr>
            <a:fld id="{3DA8EE70-A96F-AD41-9049-C837BDB70BE5}" type="slidenum">
              <a:rPr lang="en-US" smtClean="0"/>
              <a:pPr>
                <a:defRPr/>
              </a:pPr>
              <a:t>30</a:t>
            </a:fld>
            <a:endParaRPr lang="en-US"/>
          </a:p>
        </p:txBody>
      </p:sp>
      <p:pic>
        <p:nvPicPr>
          <p:cNvPr id="37" name="Picture 2"/>
          <p:cNvPicPr>
            <a:picLocks noChangeAspect="1" noChangeArrowheads="1"/>
          </p:cNvPicPr>
          <p:nvPr/>
        </p:nvPicPr>
        <p:blipFill>
          <a:blip r:embed="rId2" cstate="print"/>
          <a:srcRect/>
          <a:stretch>
            <a:fillRect/>
          </a:stretch>
        </p:blipFill>
        <p:spPr bwMode="auto">
          <a:xfrm>
            <a:off x="4169680" y="3594100"/>
            <a:ext cx="3700240" cy="2493962"/>
          </a:xfrm>
          <a:prstGeom prst="rect">
            <a:avLst/>
          </a:prstGeom>
          <a:noFill/>
          <a:ln w="9525">
            <a:noFill/>
            <a:miter lim="800000"/>
            <a:headEnd/>
            <a:tailEnd/>
          </a:ln>
        </p:spPr>
      </p:pic>
      <p:pic>
        <p:nvPicPr>
          <p:cNvPr id="38" name="Picture 2"/>
          <p:cNvPicPr>
            <a:picLocks noChangeAspect="1" noChangeArrowheads="1"/>
          </p:cNvPicPr>
          <p:nvPr/>
        </p:nvPicPr>
        <p:blipFill>
          <a:blip r:embed="rId3" cstate="print"/>
          <a:srcRect/>
          <a:stretch>
            <a:fillRect/>
          </a:stretch>
        </p:blipFill>
        <p:spPr bwMode="auto">
          <a:xfrm>
            <a:off x="1331139" y="1417638"/>
            <a:ext cx="3586122" cy="2797175"/>
          </a:xfrm>
          <a:prstGeom prst="rect">
            <a:avLst/>
          </a:prstGeom>
          <a:noFill/>
          <a:ln w="9525">
            <a:noFill/>
            <a:miter lim="800000"/>
            <a:headEnd/>
            <a:tailEnd/>
          </a:ln>
        </p:spPr>
      </p:pic>
      <p:sp>
        <p:nvSpPr>
          <p:cNvPr id="39" name="TextBox 38"/>
          <p:cNvSpPr txBox="1"/>
          <p:nvPr/>
        </p:nvSpPr>
        <p:spPr>
          <a:xfrm>
            <a:off x="5440716" y="5903396"/>
            <a:ext cx="2224968" cy="369332"/>
          </a:xfrm>
          <a:prstGeom prst="rect">
            <a:avLst/>
          </a:prstGeom>
          <a:noFill/>
        </p:spPr>
        <p:txBody>
          <a:bodyPr wrap="none" rtlCol="0">
            <a:spAutoFit/>
          </a:bodyPr>
          <a:lstStyle/>
          <a:p>
            <a:r>
              <a:rPr lang="en-US" b="1" dirty="0" smtClean="0"/>
              <a:t>Coupling of two arms</a:t>
            </a:r>
            <a:endParaRPr lang="en-US" b="1" dirty="0"/>
          </a:p>
        </p:txBody>
      </p:sp>
      <p:sp>
        <p:nvSpPr>
          <p:cNvPr id="40" name="TextBox 39"/>
          <p:cNvSpPr txBox="1"/>
          <p:nvPr/>
        </p:nvSpPr>
        <p:spPr>
          <a:xfrm>
            <a:off x="1944712" y="4368800"/>
            <a:ext cx="2809032" cy="461665"/>
          </a:xfrm>
          <a:prstGeom prst="rect">
            <a:avLst/>
          </a:prstGeom>
          <a:noFill/>
        </p:spPr>
        <p:txBody>
          <a:bodyPr wrap="none" rtlCol="0">
            <a:spAutoFit/>
          </a:bodyPr>
          <a:lstStyle/>
          <a:p>
            <a:r>
              <a:rPr lang="en-US" b="1" dirty="0" smtClean="0"/>
              <a:t>Synthesis of star </a:t>
            </a:r>
            <a:endParaRPr lang="en-US" b="1" dirty="0"/>
          </a:p>
        </p:txBody>
      </p:sp>
      <p:sp>
        <p:nvSpPr>
          <p:cNvPr id="41" name="TextBox 40"/>
          <p:cNvSpPr txBox="1"/>
          <p:nvPr/>
        </p:nvSpPr>
        <p:spPr>
          <a:xfrm>
            <a:off x="1944712" y="5534064"/>
            <a:ext cx="1185203" cy="369332"/>
          </a:xfrm>
          <a:prstGeom prst="rect">
            <a:avLst/>
          </a:prstGeom>
          <a:noFill/>
        </p:spPr>
        <p:txBody>
          <a:bodyPr wrap="none" rtlCol="0">
            <a:spAutoFit/>
          </a:bodyPr>
          <a:lstStyle/>
          <a:p>
            <a:r>
              <a:rPr lang="en-US" sz="1800" dirty="0" smtClean="0"/>
              <a:t>Mays lab</a:t>
            </a:r>
            <a:endParaRPr lang="en-US" sz="1800" dirty="0"/>
          </a:p>
        </p:txBody>
      </p:sp>
    </p:spTree>
    <p:extLst>
      <p:ext uri="{BB962C8B-B14F-4D97-AF65-F5344CB8AC3E}">
        <p14:creationId xmlns:p14="http://schemas.microsoft.com/office/powerpoint/2010/main" val="1863290070"/>
      </p:ext>
    </p:extLst>
  </p:cSld>
  <p:clrMapOvr>
    <a:masterClrMapping/>
  </p:clrMapOvr>
  <p:transition xmlns:p14="http://schemas.microsoft.com/office/powerpoint/2010/main">
    <p:wipe dir="d"/>
  </p:transitio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3"/>
          <p:cNvSpPr>
            <a:spLocks noChangeArrowheads="1"/>
          </p:cNvSpPr>
          <p:nvPr/>
        </p:nvSpPr>
        <p:spPr bwMode="auto">
          <a:xfrm>
            <a:off x="2565400" y="228600"/>
            <a:ext cx="6578600" cy="457200"/>
          </a:xfrm>
          <a:prstGeom prst="rect">
            <a:avLst/>
          </a:prstGeom>
          <a:noFill/>
          <a:ln w="9525">
            <a:noFill/>
            <a:miter lim="800000"/>
            <a:headEnd/>
            <a:tailEnd/>
          </a:ln>
        </p:spPr>
        <p:txBody>
          <a:bodyPr>
            <a:prstTxWarp prst="textNoShape">
              <a:avLst/>
            </a:prstTxWarp>
          </a:bodyPr>
          <a:lstStyle/>
          <a:p>
            <a:pPr marL="342900" indent="-342900" algn="l">
              <a:lnSpc>
                <a:spcPct val="90000"/>
              </a:lnSpc>
              <a:spcBef>
                <a:spcPct val="30000"/>
              </a:spcBef>
            </a:pPr>
            <a:r>
              <a:rPr lang="en-US" sz="2800" dirty="0">
                <a:latin typeface="Times"/>
              </a:rPr>
              <a:t>Size exclusion chromatography</a:t>
            </a:r>
          </a:p>
        </p:txBody>
      </p:sp>
      <p:pic>
        <p:nvPicPr>
          <p:cNvPr id="24578" name="Picture 1"/>
          <p:cNvPicPr>
            <a:picLocks noChangeAspect="1"/>
          </p:cNvPicPr>
          <p:nvPr/>
        </p:nvPicPr>
        <p:blipFill>
          <a:blip r:embed="rId2"/>
          <a:srcRect/>
          <a:stretch>
            <a:fillRect/>
          </a:stretch>
        </p:blipFill>
        <p:spPr bwMode="auto">
          <a:xfrm>
            <a:off x="1406525" y="1038225"/>
            <a:ext cx="7737475" cy="5626100"/>
          </a:xfrm>
          <a:prstGeom prst="rect">
            <a:avLst/>
          </a:prstGeom>
          <a:noFill/>
          <a:ln w="9525">
            <a:noFill/>
            <a:miter lim="800000"/>
            <a:headEnd/>
            <a:tailEnd/>
          </a:ln>
        </p:spPr>
      </p:pic>
    </p:spTree>
    <p:extLst>
      <p:ext uri="{BB962C8B-B14F-4D97-AF65-F5344CB8AC3E}">
        <p14:creationId xmlns:p14="http://schemas.microsoft.com/office/powerpoint/2010/main" val="1610136223"/>
      </p:ext>
    </p:extLst>
  </p:cSld>
  <p:clrMapOvr>
    <a:masterClrMapping/>
  </p:clrMapOvr>
  <p:transition xmlns:p14="http://schemas.microsoft.com/office/powerpoint/2010/main">
    <p:wipe dir="d"/>
  </p:transitio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914400" y="463550"/>
            <a:ext cx="8229600" cy="1143000"/>
          </a:xfrm>
        </p:spPr>
        <p:txBody>
          <a:bodyPr/>
          <a:lstStyle/>
          <a:p>
            <a:r>
              <a:rPr lang="en-US" dirty="0" smtClean="0"/>
              <a:t>Temperature Gradient Interaction Chromatography (TGIC)</a:t>
            </a:r>
            <a:endParaRPr lang="en-US" dirty="0"/>
          </a:p>
        </p:txBody>
      </p:sp>
      <p:sp>
        <p:nvSpPr>
          <p:cNvPr id="2" name="Footer Placeholder 1"/>
          <p:cNvSpPr>
            <a:spLocks noGrp="1"/>
          </p:cNvSpPr>
          <p:nvPr>
            <p:ph type="ftr" sz="quarter" idx="11"/>
          </p:nvPr>
        </p:nvSpPr>
        <p:spPr/>
        <p:txBody>
          <a:bodyPr/>
          <a:lstStyle/>
          <a:p>
            <a:pPr>
              <a:defRPr/>
            </a:pPr>
            <a:r>
              <a:rPr lang="en-US" smtClean="0"/>
              <a:t>Innovation through Partnerships</a:t>
            </a:r>
            <a:endParaRPr lang="en-US"/>
          </a:p>
        </p:txBody>
      </p:sp>
      <p:sp>
        <p:nvSpPr>
          <p:cNvPr id="3" name="Slide Number Placeholder 2"/>
          <p:cNvSpPr>
            <a:spLocks noGrp="1"/>
          </p:cNvSpPr>
          <p:nvPr>
            <p:ph type="sldNum" sz="quarter" idx="12"/>
          </p:nvPr>
        </p:nvSpPr>
        <p:spPr/>
        <p:txBody>
          <a:bodyPr/>
          <a:lstStyle/>
          <a:p>
            <a:pPr>
              <a:defRPr/>
            </a:pPr>
            <a:fld id="{3CD1ADFE-45A3-D048-9B85-84BBE8E18ACF}" type="slidenum">
              <a:rPr lang="en-US" smtClean="0"/>
              <a:pPr>
                <a:defRPr/>
              </a:pPr>
              <a:t>32</a:t>
            </a:fld>
            <a:endParaRPr lang="en-US"/>
          </a:p>
        </p:txBody>
      </p:sp>
      <p:pic>
        <p:nvPicPr>
          <p:cNvPr id="4" name="Picture 3" descr="Screen shot 2012-01-18 at 1.21.15 PM.png"/>
          <p:cNvPicPr>
            <a:picLocks noChangeAspect="1"/>
          </p:cNvPicPr>
          <p:nvPr/>
        </p:nvPicPr>
        <p:blipFill>
          <a:blip r:embed="rId2"/>
          <a:stretch>
            <a:fillRect/>
          </a:stretch>
        </p:blipFill>
        <p:spPr>
          <a:xfrm>
            <a:off x="2298700" y="2104571"/>
            <a:ext cx="3911600" cy="3921578"/>
          </a:xfrm>
          <a:prstGeom prst="rect">
            <a:avLst/>
          </a:prstGeom>
        </p:spPr>
      </p:pic>
      <p:sp>
        <p:nvSpPr>
          <p:cNvPr id="5" name="TextBox 4"/>
          <p:cNvSpPr txBox="1"/>
          <p:nvPr/>
        </p:nvSpPr>
        <p:spPr>
          <a:xfrm>
            <a:off x="5994400" y="5525353"/>
            <a:ext cx="2971800" cy="584776"/>
          </a:xfrm>
          <a:prstGeom prst="rect">
            <a:avLst/>
          </a:prstGeom>
          <a:noFill/>
        </p:spPr>
        <p:txBody>
          <a:bodyPr wrap="square" rtlCol="0">
            <a:spAutoFit/>
          </a:bodyPr>
          <a:lstStyle/>
          <a:p>
            <a:r>
              <a:rPr lang="en-US" sz="1600" dirty="0" smtClean="0"/>
              <a:t>from group of </a:t>
            </a:r>
            <a:r>
              <a:rPr lang="en-US" sz="1600" dirty="0" err="1" smtClean="0"/>
              <a:t>Taihyun</a:t>
            </a:r>
            <a:r>
              <a:rPr lang="en-US" sz="1600" dirty="0" smtClean="0"/>
              <a:t> Chang, Pohang Univ., Korea</a:t>
            </a:r>
            <a:endParaRPr lang="en-US" sz="1600" dirty="0"/>
          </a:p>
        </p:txBody>
      </p:sp>
    </p:spTree>
    <p:extLst>
      <p:ext uri="{BB962C8B-B14F-4D97-AF65-F5344CB8AC3E}">
        <p14:creationId xmlns:p14="http://schemas.microsoft.com/office/powerpoint/2010/main" val="3449233578"/>
      </p:ext>
    </p:extLst>
  </p:cSld>
  <p:clrMapOvr>
    <a:masterClrMapping/>
  </p:clrMapOvr>
  <p:transition xmlns:p14="http://schemas.microsoft.com/office/powerpoint/2010/main">
    <p:wipe dir="d"/>
  </p:transitio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Processing/analysis Equipment</a:t>
            </a:r>
            <a:endParaRPr lang="en-US" dirty="0"/>
          </a:p>
        </p:txBody>
      </p:sp>
      <p:sp>
        <p:nvSpPr>
          <p:cNvPr id="3" name="Content Placeholder 2"/>
          <p:cNvSpPr>
            <a:spLocks noGrp="1"/>
          </p:cNvSpPr>
          <p:nvPr>
            <p:ph idx="1"/>
          </p:nvPr>
        </p:nvSpPr>
        <p:spPr>
          <a:xfrm>
            <a:off x="884765" y="1476374"/>
            <a:ext cx="5262035" cy="4013200"/>
          </a:xfrm>
        </p:spPr>
        <p:txBody>
          <a:bodyPr/>
          <a:lstStyle/>
          <a:p>
            <a:r>
              <a:rPr lang="en-US" sz="2400" b="1" dirty="0" smtClean="0"/>
              <a:t>Cold and hot </a:t>
            </a:r>
            <a:r>
              <a:rPr lang="en-US" sz="2400" b="1" dirty="0" err="1" smtClean="0"/>
              <a:t>Isostatic</a:t>
            </a:r>
            <a:r>
              <a:rPr lang="en-US" sz="2400" b="1" dirty="0" smtClean="0"/>
              <a:t> Presses</a:t>
            </a:r>
          </a:p>
          <a:p>
            <a:r>
              <a:rPr lang="en-US" sz="2400" b="1" dirty="0" smtClean="0"/>
              <a:t>Burnout and sintering furnaces</a:t>
            </a:r>
          </a:p>
          <a:p>
            <a:r>
              <a:rPr lang="en-US" sz="2400" b="1" dirty="0" smtClean="0"/>
              <a:t>Differential scanning </a:t>
            </a:r>
            <a:r>
              <a:rPr lang="en-US" sz="2400" b="1" dirty="0" err="1" smtClean="0"/>
              <a:t>calorimetry</a:t>
            </a:r>
            <a:r>
              <a:rPr lang="en-US" sz="2400" b="1" dirty="0" smtClean="0"/>
              <a:t> /thermal gravimetric analysis</a:t>
            </a:r>
          </a:p>
          <a:p>
            <a:r>
              <a:rPr lang="en-US" sz="2400" b="1" dirty="0" smtClean="0"/>
              <a:t>Dilatometers</a:t>
            </a:r>
          </a:p>
          <a:p>
            <a:r>
              <a:rPr lang="en-US" sz="2400" b="1" dirty="0" smtClean="0"/>
              <a:t>Extruders and Lab Scale Film Blowing</a:t>
            </a:r>
            <a:endParaRPr lang="en-US" sz="2000" b="1" dirty="0" smtClean="0"/>
          </a:p>
          <a:p>
            <a:endParaRPr lang="en-US" sz="2400" b="1" dirty="0" smtClean="0"/>
          </a:p>
          <a:p>
            <a:endParaRPr lang="en-US" sz="2400" b="1" dirty="0" smtClean="0"/>
          </a:p>
          <a:p>
            <a:endParaRPr lang="en-US" dirty="0"/>
          </a:p>
        </p:txBody>
      </p:sp>
      <p:sp>
        <p:nvSpPr>
          <p:cNvPr id="4" name="Footer Placeholder 3"/>
          <p:cNvSpPr>
            <a:spLocks noGrp="1"/>
          </p:cNvSpPr>
          <p:nvPr>
            <p:ph type="ftr" sz="quarter" idx="11"/>
          </p:nvPr>
        </p:nvSpPr>
        <p:spPr/>
        <p:txBody>
          <a:bodyPr/>
          <a:lstStyle/>
          <a:p>
            <a:pPr>
              <a:defRPr/>
            </a:pPr>
            <a:r>
              <a:rPr lang="en-US" smtClean="0"/>
              <a:t>Innovation through Partnerships</a:t>
            </a:r>
            <a:endParaRPr lang="en-US"/>
          </a:p>
        </p:txBody>
      </p:sp>
      <p:sp>
        <p:nvSpPr>
          <p:cNvPr id="5" name="Slide Number Placeholder 4"/>
          <p:cNvSpPr>
            <a:spLocks noGrp="1"/>
          </p:cNvSpPr>
          <p:nvPr>
            <p:ph type="sldNum" sz="quarter" idx="12"/>
          </p:nvPr>
        </p:nvSpPr>
        <p:spPr/>
        <p:txBody>
          <a:bodyPr/>
          <a:lstStyle/>
          <a:p>
            <a:pPr>
              <a:defRPr/>
            </a:pPr>
            <a:fld id="{A677E203-F60C-154C-8315-3FB905080BE8}" type="slidenum">
              <a:rPr lang="en-US" smtClean="0"/>
              <a:pPr>
                <a:defRPr/>
              </a:pPr>
              <a:t>33</a:t>
            </a:fld>
            <a:endParaRPr lang="en-US" dirty="0"/>
          </a:p>
        </p:txBody>
      </p:sp>
      <p:pic>
        <p:nvPicPr>
          <p:cNvPr id="6" name="Picture 5"/>
          <p:cNvPicPr>
            <a:picLocks noChangeAspect="1"/>
          </p:cNvPicPr>
          <p:nvPr/>
        </p:nvPicPr>
        <p:blipFill>
          <a:blip r:embed="rId2"/>
          <a:stretch>
            <a:fillRect/>
          </a:stretch>
        </p:blipFill>
        <p:spPr>
          <a:xfrm>
            <a:off x="6269567" y="1430337"/>
            <a:ext cx="2082798" cy="1562099"/>
          </a:xfrm>
          <a:prstGeom prst="rect">
            <a:avLst/>
          </a:prstGeom>
        </p:spPr>
      </p:pic>
      <p:pic>
        <p:nvPicPr>
          <p:cNvPr id="8" name="Picture 7"/>
          <p:cNvPicPr>
            <a:picLocks noChangeAspect="1"/>
          </p:cNvPicPr>
          <p:nvPr/>
        </p:nvPicPr>
        <p:blipFill>
          <a:blip r:embed="rId3"/>
          <a:stretch>
            <a:fillRect/>
          </a:stretch>
        </p:blipFill>
        <p:spPr>
          <a:xfrm>
            <a:off x="6316135" y="2986087"/>
            <a:ext cx="2015065" cy="1511298"/>
          </a:xfrm>
          <a:prstGeom prst="rect">
            <a:avLst/>
          </a:prstGeom>
        </p:spPr>
      </p:pic>
      <p:pic>
        <p:nvPicPr>
          <p:cNvPr id="9" name="Picture 8"/>
          <p:cNvPicPr>
            <a:picLocks noChangeAspect="1"/>
          </p:cNvPicPr>
          <p:nvPr/>
        </p:nvPicPr>
        <p:blipFill>
          <a:blip r:embed="rId4"/>
          <a:stretch>
            <a:fillRect/>
          </a:stretch>
        </p:blipFill>
        <p:spPr>
          <a:xfrm>
            <a:off x="1206501" y="4497385"/>
            <a:ext cx="2095500" cy="1571625"/>
          </a:xfrm>
          <a:prstGeom prst="rect">
            <a:avLst/>
          </a:prstGeom>
        </p:spPr>
      </p:pic>
      <p:pic>
        <p:nvPicPr>
          <p:cNvPr id="10" name="Picture 9"/>
          <p:cNvPicPr>
            <a:picLocks noChangeAspect="1"/>
          </p:cNvPicPr>
          <p:nvPr/>
        </p:nvPicPr>
        <p:blipFill>
          <a:blip r:embed="rId5"/>
          <a:stretch>
            <a:fillRect/>
          </a:stretch>
        </p:blipFill>
        <p:spPr>
          <a:xfrm>
            <a:off x="3302001" y="4497386"/>
            <a:ext cx="2020360" cy="1515270"/>
          </a:xfrm>
          <a:prstGeom prst="rect">
            <a:avLst/>
          </a:prstGeom>
        </p:spPr>
      </p:pic>
      <p:pic>
        <p:nvPicPr>
          <p:cNvPr id="11" name="Picture 10"/>
          <p:cNvPicPr>
            <a:picLocks noChangeAspect="1"/>
          </p:cNvPicPr>
          <p:nvPr/>
        </p:nvPicPr>
        <p:blipFill>
          <a:blip r:embed="rId6"/>
          <a:stretch>
            <a:fillRect/>
          </a:stretch>
        </p:blipFill>
        <p:spPr>
          <a:xfrm>
            <a:off x="6019800" y="4497385"/>
            <a:ext cx="2374900" cy="1781175"/>
          </a:xfrm>
          <a:prstGeom prst="rect">
            <a:avLst/>
          </a:prstGeom>
        </p:spPr>
      </p:pic>
      <p:sp>
        <p:nvSpPr>
          <p:cNvPr id="12" name="TextBox 11"/>
          <p:cNvSpPr txBox="1"/>
          <p:nvPr/>
        </p:nvSpPr>
        <p:spPr>
          <a:xfrm>
            <a:off x="1488806" y="6356350"/>
            <a:ext cx="1183174" cy="369332"/>
          </a:xfrm>
          <a:prstGeom prst="rect">
            <a:avLst/>
          </a:prstGeom>
          <a:noFill/>
        </p:spPr>
        <p:txBody>
          <a:bodyPr wrap="none" rtlCol="0">
            <a:spAutoFit/>
          </a:bodyPr>
          <a:lstStyle/>
          <a:p>
            <a:r>
              <a:rPr lang="en-US" sz="1800" dirty="0" err="1" smtClean="0"/>
              <a:t>Laine</a:t>
            </a:r>
            <a:r>
              <a:rPr lang="en-US" sz="1800" dirty="0" smtClean="0"/>
              <a:t> lab</a:t>
            </a:r>
            <a:endParaRPr lang="en-US" sz="1800" dirty="0"/>
          </a:p>
        </p:txBody>
      </p:sp>
    </p:spTree>
    <p:extLst>
      <p:ext uri="{BB962C8B-B14F-4D97-AF65-F5344CB8AC3E}">
        <p14:creationId xmlns:p14="http://schemas.microsoft.com/office/powerpoint/2010/main" val="3242805485"/>
      </p:ext>
    </p:extLst>
  </p:cSld>
  <p:clrMapOvr>
    <a:masterClrMapping/>
  </p:clrMapOvr>
  <p:transition xmlns:p14="http://schemas.microsoft.com/office/powerpoint/2010/main">
    <p:wipe dir="d"/>
  </p:transitio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Electron </a:t>
            </a:r>
            <a:r>
              <a:rPr lang="en-US" dirty="0" err="1" smtClean="0"/>
              <a:t>Microbeam</a:t>
            </a:r>
            <a:r>
              <a:rPr lang="en-US" dirty="0" smtClean="0"/>
              <a:t> Analysis Laboratory</a:t>
            </a:r>
            <a:endParaRPr lang="en-US" dirty="0"/>
          </a:p>
        </p:txBody>
      </p:sp>
      <p:sp>
        <p:nvSpPr>
          <p:cNvPr id="3" name="Content Placeholder 2"/>
          <p:cNvSpPr>
            <a:spLocks noGrp="1"/>
          </p:cNvSpPr>
          <p:nvPr>
            <p:ph idx="1"/>
          </p:nvPr>
        </p:nvSpPr>
        <p:spPr>
          <a:xfrm>
            <a:off x="965200" y="1600200"/>
            <a:ext cx="8229600" cy="4525963"/>
          </a:xfrm>
        </p:spPr>
        <p:txBody>
          <a:bodyPr/>
          <a:lstStyle/>
          <a:p>
            <a:r>
              <a:rPr lang="en-US" sz="2400" dirty="0" smtClean="0"/>
              <a:t>Scanning electron microscopy</a:t>
            </a:r>
          </a:p>
          <a:p>
            <a:r>
              <a:rPr lang="en-US" sz="2400" dirty="0" smtClean="0"/>
              <a:t>Transmission electron microscopy</a:t>
            </a:r>
          </a:p>
          <a:p>
            <a:r>
              <a:rPr lang="en-US" sz="2400" dirty="0" smtClean="0"/>
              <a:t>Atomic force microscopy</a:t>
            </a:r>
          </a:p>
          <a:p>
            <a:r>
              <a:rPr lang="en-US" sz="2400" dirty="0" smtClean="0"/>
              <a:t>Focused Ion beam</a:t>
            </a:r>
          </a:p>
          <a:p>
            <a:r>
              <a:rPr lang="en-US" sz="2400" dirty="0" smtClean="0"/>
              <a:t>X-ray diffraction and SAXS</a:t>
            </a:r>
          </a:p>
          <a:p>
            <a:endParaRPr lang="en-US" sz="2400" dirty="0"/>
          </a:p>
        </p:txBody>
      </p:sp>
      <p:sp>
        <p:nvSpPr>
          <p:cNvPr id="4" name="Footer Placeholder 3"/>
          <p:cNvSpPr>
            <a:spLocks noGrp="1"/>
          </p:cNvSpPr>
          <p:nvPr>
            <p:ph type="ftr" sz="quarter" idx="11"/>
          </p:nvPr>
        </p:nvSpPr>
        <p:spPr/>
        <p:txBody>
          <a:bodyPr/>
          <a:lstStyle/>
          <a:p>
            <a:pPr>
              <a:defRPr/>
            </a:pPr>
            <a:r>
              <a:rPr lang="en-US" smtClean="0"/>
              <a:t>Innovation through Partnerships</a:t>
            </a:r>
            <a:endParaRPr lang="en-US"/>
          </a:p>
        </p:txBody>
      </p:sp>
      <p:sp>
        <p:nvSpPr>
          <p:cNvPr id="5" name="Slide Number Placeholder 4"/>
          <p:cNvSpPr>
            <a:spLocks noGrp="1"/>
          </p:cNvSpPr>
          <p:nvPr>
            <p:ph type="sldNum" sz="quarter" idx="12"/>
          </p:nvPr>
        </p:nvSpPr>
        <p:spPr/>
        <p:txBody>
          <a:bodyPr/>
          <a:lstStyle/>
          <a:p>
            <a:pPr>
              <a:defRPr/>
            </a:pPr>
            <a:fld id="{A677E203-F60C-154C-8315-3FB905080BE8}" type="slidenum">
              <a:rPr lang="en-US" smtClean="0"/>
              <a:pPr>
                <a:defRPr/>
              </a:pPr>
              <a:t>34</a:t>
            </a:fld>
            <a:endParaRPr lang="en-US"/>
          </a:p>
        </p:txBody>
      </p:sp>
      <p:pic>
        <p:nvPicPr>
          <p:cNvPr id="6" name="Picture 5"/>
          <p:cNvPicPr>
            <a:picLocks noChangeAspect="1"/>
          </p:cNvPicPr>
          <p:nvPr/>
        </p:nvPicPr>
        <p:blipFill>
          <a:blip r:embed="rId2"/>
          <a:stretch>
            <a:fillRect/>
          </a:stretch>
        </p:blipFill>
        <p:spPr>
          <a:xfrm>
            <a:off x="4099370" y="3878659"/>
            <a:ext cx="2415859" cy="2123281"/>
          </a:xfrm>
          <a:prstGeom prst="rect">
            <a:avLst/>
          </a:prstGeom>
        </p:spPr>
      </p:pic>
      <p:pic>
        <p:nvPicPr>
          <p:cNvPr id="7" name="Picture 6"/>
          <p:cNvPicPr>
            <a:picLocks noChangeAspect="1"/>
          </p:cNvPicPr>
          <p:nvPr/>
        </p:nvPicPr>
        <p:blipFill>
          <a:blip r:embed="rId3"/>
          <a:stretch>
            <a:fillRect/>
          </a:stretch>
        </p:blipFill>
        <p:spPr>
          <a:xfrm>
            <a:off x="6292170" y="1335089"/>
            <a:ext cx="2851830" cy="4791074"/>
          </a:xfrm>
          <a:prstGeom prst="rect">
            <a:avLst/>
          </a:prstGeom>
        </p:spPr>
      </p:pic>
      <p:pic>
        <p:nvPicPr>
          <p:cNvPr id="9" name="Picture 8" descr="Screen shot 2012-01-18 at 1.26.38 PM.png"/>
          <p:cNvPicPr>
            <a:picLocks noChangeAspect="1"/>
          </p:cNvPicPr>
          <p:nvPr/>
        </p:nvPicPr>
        <p:blipFill>
          <a:blip r:embed="rId4"/>
          <a:stretch>
            <a:fillRect/>
          </a:stretch>
        </p:blipFill>
        <p:spPr>
          <a:xfrm>
            <a:off x="2349500" y="4711699"/>
            <a:ext cx="1521914" cy="1401763"/>
          </a:xfrm>
          <a:prstGeom prst="rect">
            <a:avLst/>
          </a:prstGeom>
        </p:spPr>
      </p:pic>
      <p:pic>
        <p:nvPicPr>
          <p:cNvPr id="10" name="Picture 9" descr="Screen shot 2012-01-18 at 1.26.59 PM.png"/>
          <p:cNvPicPr>
            <a:picLocks noChangeAspect="1"/>
          </p:cNvPicPr>
          <p:nvPr/>
        </p:nvPicPr>
        <p:blipFill>
          <a:blip r:embed="rId5"/>
          <a:stretch>
            <a:fillRect/>
          </a:stretch>
        </p:blipFill>
        <p:spPr>
          <a:xfrm>
            <a:off x="825500" y="4724399"/>
            <a:ext cx="1524000" cy="1188720"/>
          </a:xfrm>
          <a:prstGeom prst="rect">
            <a:avLst/>
          </a:prstGeom>
        </p:spPr>
      </p:pic>
    </p:spTree>
    <p:extLst>
      <p:ext uri="{BB962C8B-B14F-4D97-AF65-F5344CB8AC3E}">
        <p14:creationId xmlns:p14="http://schemas.microsoft.com/office/powerpoint/2010/main" val="4161659118"/>
      </p:ext>
    </p:extLst>
  </p:cSld>
  <p:clrMapOvr>
    <a:masterClrMapping/>
  </p:clrMapOvr>
  <p:transition xmlns:p14="http://schemas.microsoft.com/office/powerpoint/2010/main">
    <p:wipe dir="d"/>
  </p:transitio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12" name="Group 2"/>
          <p:cNvGrpSpPr>
            <a:grpSpLocks/>
          </p:cNvGrpSpPr>
          <p:nvPr/>
        </p:nvGrpSpPr>
        <p:grpSpPr bwMode="auto">
          <a:xfrm>
            <a:off x="4605338" y="1676400"/>
            <a:ext cx="4386262" cy="4286250"/>
            <a:chOff x="2928" y="1080"/>
            <a:chExt cx="2763" cy="2700"/>
          </a:xfrm>
        </p:grpSpPr>
        <p:sp>
          <p:nvSpPr>
            <p:cNvPr id="47124" name="AutoShape 3"/>
            <p:cNvSpPr>
              <a:spLocks noChangeArrowheads="1"/>
            </p:cNvSpPr>
            <p:nvPr/>
          </p:nvSpPr>
          <p:spPr bwMode="auto">
            <a:xfrm>
              <a:off x="4344" y="1080"/>
              <a:ext cx="480" cy="192"/>
            </a:xfrm>
            <a:prstGeom prst="flowChartTerminator">
              <a:avLst/>
            </a:prstGeom>
            <a:solidFill>
              <a:schemeClr val="accent1"/>
            </a:solidFill>
            <a:ln w="9525">
              <a:solidFill>
                <a:schemeClr val="tx1"/>
              </a:solidFill>
              <a:miter lim="800000"/>
              <a:headEnd/>
              <a:tailEnd/>
            </a:ln>
          </p:spPr>
          <p:txBody>
            <a:bodyPr wrap="none" anchor="ctr">
              <a:prstTxWarp prst="textNoShape">
                <a:avLst/>
              </a:prstTxWarp>
            </a:bodyPr>
            <a:lstStyle/>
            <a:p>
              <a:pPr algn="ctr"/>
              <a:r>
                <a:rPr lang="en-US" altLang="ko-KR" sz="1200">
                  <a:latin typeface="Times" charset="0"/>
                  <a:ea typeface="굴림" charset="-127"/>
                  <a:cs typeface="굴림" charset="-127"/>
                </a:rPr>
                <a:t>Start</a:t>
              </a:r>
              <a:endParaRPr lang="en-US" sz="1200">
                <a:latin typeface="Times" charset="0"/>
              </a:endParaRPr>
            </a:p>
          </p:txBody>
        </p:sp>
        <p:sp>
          <p:nvSpPr>
            <p:cNvPr id="47125" name="AutoShape 4"/>
            <p:cNvSpPr>
              <a:spLocks noChangeArrowheads="1"/>
            </p:cNvSpPr>
            <p:nvPr/>
          </p:nvSpPr>
          <p:spPr bwMode="auto">
            <a:xfrm>
              <a:off x="4176" y="1536"/>
              <a:ext cx="816" cy="240"/>
            </a:xfrm>
            <a:prstGeom prst="flowChartProcess">
              <a:avLst/>
            </a:prstGeom>
            <a:solidFill>
              <a:schemeClr val="accent1"/>
            </a:solidFill>
            <a:ln w="9525">
              <a:solidFill>
                <a:schemeClr val="tx1"/>
              </a:solidFill>
              <a:miter lim="800000"/>
              <a:headEnd/>
              <a:tailEnd/>
            </a:ln>
          </p:spPr>
          <p:txBody>
            <a:bodyPr wrap="none" anchor="ctr">
              <a:prstTxWarp prst="textNoShape">
                <a:avLst/>
              </a:prstTxWarp>
            </a:bodyPr>
            <a:lstStyle/>
            <a:p>
              <a:pPr algn="ctr"/>
              <a:r>
                <a:rPr lang="en-US" altLang="ko-KR" sz="1200">
                  <a:latin typeface="Times" charset="0"/>
                  <a:ea typeface="굴림" charset="-127"/>
                  <a:cs typeface="굴림" charset="-127"/>
                </a:rPr>
                <a:t>Generate random</a:t>
              </a:r>
            </a:p>
            <a:p>
              <a:pPr algn="ctr"/>
              <a:r>
                <a:rPr lang="en-US" altLang="ko-KR" sz="1200">
                  <a:latin typeface="Times" charset="0"/>
                  <a:ea typeface="굴림" charset="-127"/>
                  <a:cs typeface="굴림" charset="-127"/>
                </a:rPr>
                <a:t>number R: U(0,1)</a:t>
              </a:r>
              <a:endParaRPr lang="en-US" sz="1200">
                <a:latin typeface="Times" charset="0"/>
              </a:endParaRPr>
            </a:p>
          </p:txBody>
        </p:sp>
        <p:sp>
          <p:nvSpPr>
            <p:cNvPr id="47126" name="AutoShape 5"/>
            <p:cNvSpPr>
              <a:spLocks noChangeArrowheads="1"/>
            </p:cNvSpPr>
            <p:nvPr/>
          </p:nvSpPr>
          <p:spPr bwMode="auto">
            <a:xfrm>
              <a:off x="4320" y="2064"/>
              <a:ext cx="528" cy="288"/>
            </a:xfrm>
            <a:prstGeom prst="flowChartDecision">
              <a:avLst/>
            </a:prstGeom>
            <a:solidFill>
              <a:schemeClr val="accent1"/>
            </a:solidFill>
            <a:ln w="9525">
              <a:solidFill>
                <a:schemeClr val="tx1"/>
              </a:solidFill>
              <a:miter lim="800000"/>
              <a:headEnd/>
              <a:tailEnd/>
            </a:ln>
          </p:spPr>
          <p:txBody>
            <a:bodyPr wrap="none" anchor="ctr">
              <a:prstTxWarp prst="textNoShape">
                <a:avLst/>
              </a:prstTxWarp>
            </a:bodyPr>
            <a:lstStyle/>
            <a:p>
              <a:pPr algn="ctr"/>
              <a:r>
                <a:rPr lang="en-US" altLang="ko-KR" sz="1200">
                  <a:latin typeface="Times" charset="0"/>
                  <a:ea typeface="굴림" charset="-127"/>
                  <a:cs typeface="굴림" charset="-127"/>
                </a:rPr>
                <a:t>R&gt;pp</a:t>
              </a:r>
              <a:endParaRPr lang="en-US" sz="1200">
                <a:latin typeface="Times" charset="0"/>
              </a:endParaRPr>
            </a:p>
          </p:txBody>
        </p:sp>
        <p:sp>
          <p:nvSpPr>
            <p:cNvPr id="47127" name="AutoShape 6"/>
            <p:cNvSpPr>
              <a:spLocks noChangeArrowheads="1"/>
            </p:cNvSpPr>
            <p:nvPr/>
          </p:nvSpPr>
          <p:spPr bwMode="auto">
            <a:xfrm>
              <a:off x="3552" y="2117"/>
              <a:ext cx="576" cy="173"/>
            </a:xfrm>
            <a:prstGeom prst="flowChartProcess">
              <a:avLst/>
            </a:prstGeom>
            <a:solidFill>
              <a:schemeClr val="accent1"/>
            </a:solidFill>
            <a:ln w="9525">
              <a:solidFill>
                <a:schemeClr val="tx1"/>
              </a:solidFill>
              <a:miter lim="800000"/>
              <a:headEnd/>
              <a:tailEnd/>
            </a:ln>
          </p:spPr>
          <p:txBody>
            <a:bodyPr wrap="none" anchor="ctr">
              <a:prstTxWarp prst="textNoShape">
                <a:avLst/>
              </a:prstTxWarp>
            </a:bodyPr>
            <a:lstStyle/>
            <a:p>
              <a:pPr algn="ctr"/>
              <a:r>
                <a:rPr lang="en-US" altLang="ko-KR" sz="1200">
                  <a:latin typeface="Times" charset="0"/>
                  <a:ea typeface="굴림" charset="-127"/>
                  <a:cs typeface="굴림" charset="-127"/>
                </a:rPr>
                <a:t>Propagation</a:t>
              </a:r>
              <a:endParaRPr lang="en-US" sz="1200">
                <a:latin typeface="Times" charset="0"/>
              </a:endParaRPr>
            </a:p>
          </p:txBody>
        </p:sp>
        <p:sp>
          <p:nvSpPr>
            <p:cNvPr id="47128" name="AutoShape 7"/>
            <p:cNvSpPr>
              <a:spLocks noChangeArrowheads="1"/>
            </p:cNvSpPr>
            <p:nvPr/>
          </p:nvSpPr>
          <p:spPr bwMode="auto">
            <a:xfrm>
              <a:off x="5058" y="2117"/>
              <a:ext cx="633" cy="173"/>
            </a:xfrm>
            <a:prstGeom prst="flowChartProcess">
              <a:avLst/>
            </a:prstGeom>
            <a:solidFill>
              <a:schemeClr val="accent1"/>
            </a:solidFill>
            <a:ln w="9525">
              <a:solidFill>
                <a:schemeClr val="tx1"/>
              </a:solidFill>
              <a:miter lim="800000"/>
              <a:headEnd/>
              <a:tailEnd/>
            </a:ln>
          </p:spPr>
          <p:txBody>
            <a:bodyPr wrap="none" anchor="ctr">
              <a:prstTxWarp prst="textNoShape">
                <a:avLst/>
              </a:prstTxWarp>
            </a:bodyPr>
            <a:lstStyle/>
            <a:p>
              <a:pPr algn="ctr"/>
              <a:r>
                <a:rPr lang="en-US" altLang="ko-KR" sz="1200">
                  <a:latin typeface="Times" charset="0"/>
                  <a:ea typeface="굴림" charset="-127"/>
                  <a:cs typeface="굴림" charset="-127"/>
                </a:rPr>
                <a:t>Termination</a:t>
              </a:r>
              <a:endParaRPr lang="en-US" sz="1200">
                <a:latin typeface="Times" charset="0"/>
              </a:endParaRPr>
            </a:p>
          </p:txBody>
        </p:sp>
        <p:sp>
          <p:nvSpPr>
            <p:cNvPr id="47129" name="AutoShape 8"/>
            <p:cNvSpPr>
              <a:spLocks noChangeArrowheads="1"/>
            </p:cNvSpPr>
            <p:nvPr/>
          </p:nvSpPr>
          <p:spPr bwMode="auto">
            <a:xfrm>
              <a:off x="5058" y="2568"/>
              <a:ext cx="633" cy="173"/>
            </a:xfrm>
            <a:prstGeom prst="flowChartProcess">
              <a:avLst/>
            </a:prstGeom>
            <a:solidFill>
              <a:schemeClr val="accent1"/>
            </a:solidFill>
            <a:ln w="9525">
              <a:solidFill>
                <a:schemeClr val="tx1"/>
              </a:solidFill>
              <a:miter lim="800000"/>
              <a:headEnd/>
              <a:tailEnd/>
            </a:ln>
          </p:spPr>
          <p:txBody>
            <a:bodyPr wrap="none" anchor="ctr">
              <a:prstTxWarp prst="textNoShape">
                <a:avLst/>
              </a:prstTxWarp>
            </a:bodyPr>
            <a:lstStyle/>
            <a:p>
              <a:pPr algn="ctr"/>
              <a:r>
                <a:rPr lang="en-US" altLang="ko-KR" sz="1200">
                  <a:latin typeface="Times" charset="0"/>
                  <a:ea typeface="굴림" charset="-127"/>
                  <a:cs typeface="굴림" charset="-127"/>
                </a:rPr>
                <a:t>Save molecule</a:t>
              </a:r>
              <a:endParaRPr lang="en-US" sz="1200">
                <a:latin typeface="Times" charset="0"/>
              </a:endParaRPr>
            </a:p>
          </p:txBody>
        </p:sp>
        <p:sp>
          <p:nvSpPr>
            <p:cNvPr id="47130" name="AutoShape 9"/>
            <p:cNvSpPr>
              <a:spLocks noChangeArrowheads="1"/>
            </p:cNvSpPr>
            <p:nvPr/>
          </p:nvSpPr>
          <p:spPr bwMode="auto">
            <a:xfrm>
              <a:off x="3072" y="3456"/>
              <a:ext cx="633" cy="173"/>
            </a:xfrm>
            <a:prstGeom prst="flowChartProcess">
              <a:avLst/>
            </a:prstGeom>
            <a:solidFill>
              <a:schemeClr val="accent1"/>
            </a:solidFill>
            <a:ln w="9525">
              <a:solidFill>
                <a:schemeClr val="tx1"/>
              </a:solidFill>
              <a:miter lim="800000"/>
              <a:headEnd/>
              <a:tailEnd/>
            </a:ln>
          </p:spPr>
          <p:txBody>
            <a:bodyPr wrap="none" anchor="ctr">
              <a:prstTxWarp prst="textNoShape">
                <a:avLst/>
              </a:prstTxWarp>
            </a:bodyPr>
            <a:lstStyle/>
            <a:p>
              <a:pPr algn="ctr"/>
              <a:r>
                <a:rPr lang="en-US" altLang="ko-KR" sz="1200">
                  <a:latin typeface="Times" charset="0"/>
                  <a:ea typeface="굴림" charset="-127"/>
                  <a:cs typeface="굴림" charset="-127"/>
                </a:rPr>
                <a:t>Add monomer</a:t>
              </a:r>
              <a:endParaRPr lang="en-US" sz="1200">
                <a:latin typeface="Times" charset="0"/>
              </a:endParaRPr>
            </a:p>
          </p:txBody>
        </p:sp>
        <p:sp>
          <p:nvSpPr>
            <p:cNvPr id="47131" name="AutoShape 10"/>
            <p:cNvSpPr>
              <a:spLocks noChangeArrowheads="1"/>
            </p:cNvSpPr>
            <p:nvPr/>
          </p:nvSpPr>
          <p:spPr bwMode="auto">
            <a:xfrm>
              <a:off x="3834" y="3456"/>
              <a:ext cx="864" cy="173"/>
            </a:xfrm>
            <a:prstGeom prst="flowChartProcess">
              <a:avLst/>
            </a:prstGeom>
            <a:solidFill>
              <a:schemeClr val="accent1"/>
            </a:solidFill>
            <a:ln w="9525">
              <a:solidFill>
                <a:schemeClr val="tx1"/>
              </a:solidFill>
              <a:miter lim="800000"/>
              <a:headEnd/>
              <a:tailEnd/>
            </a:ln>
          </p:spPr>
          <p:txBody>
            <a:bodyPr wrap="none" anchor="ctr">
              <a:prstTxWarp prst="textNoShape">
                <a:avLst/>
              </a:prstTxWarp>
            </a:bodyPr>
            <a:lstStyle/>
            <a:p>
              <a:pPr algn="ctr"/>
              <a:r>
                <a:rPr lang="en-US" altLang="ko-KR" sz="1200">
                  <a:latin typeface="Times" charset="0"/>
                  <a:ea typeface="굴림" charset="-127"/>
                  <a:cs typeface="굴림" charset="-127"/>
                </a:rPr>
                <a:t>Add macromonomer</a:t>
              </a:r>
              <a:endParaRPr lang="en-US" sz="1200">
                <a:latin typeface="Times" charset="0"/>
              </a:endParaRPr>
            </a:p>
          </p:txBody>
        </p:sp>
        <p:sp>
          <p:nvSpPr>
            <p:cNvPr id="47132" name="AutoShape 11"/>
            <p:cNvSpPr>
              <a:spLocks noChangeArrowheads="1"/>
            </p:cNvSpPr>
            <p:nvPr/>
          </p:nvSpPr>
          <p:spPr bwMode="auto">
            <a:xfrm>
              <a:off x="3432" y="2550"/>
              <a:ext cx="816" cy="240"/>
            </a:xfrm>
            <a:prstGeom prst="flowChartProcess">
              <a:avLst/>
            </a:prstGeom>
            <a:solidFill>
              <a:schemeClr val="accent1"/>
            </a:solidFill>
            <a:ln w="9525">
              <a:solidFill>
                <a:schemeClr val="tx1"/>
              </a:solidFill>
              <a:miter lim="800000"/>
              <a:headEnd/>
              <a:tailEnd/>
            </a:ln>
          </p:spPr>
          <p:txBody>
            <a:bodyPr wrap="none" anchor="ctr">
              <a:prstTxWarp prst="textNoShape">
                <a:avLst/>
              </a:prstTxWarp>
            </a:bodyPr>
            <a:lstStyle/>
            <a:p>
              <a:pPr algn="ctr"/>
              <a:r>
                <a:rPr lang="en-US" altLang="ko-KR" sz="1200">
                  <a:latin typeface="Times" charset="0"/>
                  <a:ea typeface="굴림" charset="-127"/>
                  <a:cs typeface="굴림" charset="-127"/>
                </a:rPr>
                <a:t>Generate random</a:t>
              </a:r>
            </a:p>
            <a:p>
              <a:pPr algn="ctr"/>
              <a:r>
                <a:rPr lang="en-US" altLang="ko-KR" sz="1200">
                  <a:latin typeface="Times" charset="0"/>
                  <a:ea typeface="굴림" charset="-127"/>
                  <a:cs typeface="굴림" charset="-127"/>
                </a:rPr>
                <a:t>number R: U(0,1)</a:t>
              </a:r>
              <a:endParaRPr lang="en-US" sz="1200">
                <a:latin typeface="Times" charset="0"/>
              </a:endParaRPr>
            </a:p>
          </p:txBody>
        </p:sp>
        <p:sp>
          <p:nvSpPr>
            <p:cNvPr id="47133" name="AutoShape 12"/>
            <p:cNvSpPr>
              <a:spLocks noChangeArrowheads="1"/>
            </p:cNvSpPr>
            <p:nvPr/>
          </p:nvSpPr>
          <p:spPr bwMode="auto">
            <a:xfrm>
              <a:off x="3576" y="3048"/>
              <a:ext cx="528" cy="288"/>
            </a:xfrm>
            <a:prstGeom prst="flowChartDecision">
              <a:avLst/>
            </a:prstGeom>
            <a:solidFill>
              <a:schemeClr val="accent1"/>
            </a:solidFill>
            <a:ln w="9525">
              <a:solidFill>
                <a:schemeClr val="tx1"/>
              </a:solidFill>
              <a:miter lim="800000"/>
              <a:headEnd/>
              <a:tailEnd/>
            </a:ln>
          </p:spPr>
          <p:txBody>
            <a:bodyPr wrap="none" anchor="ctr">
              <a:prstTxWarp prst="textNoShape">
                <a:avLst/>
              </a:prstTxWarp>
            </a:bodyPr>
            <a:lstStyle/>
            <a:p>
              <a:pPr algn="ctr"/>
              <a:r>
                <a:rPr lang="en-US" altLang="ko-KR" sz="1200">
                  <a:latin typeface="Times" charset="0"/>
                  <a:ea typeface="굴림" charset="-127"/>
                  <a:cs typeface="굴림" charset="-127"/>
                </a:rPr>
                <a:t>R&gt;lp</a:t>
              </a:r>
              <a:endParaRPr lang="en-US" sz="1200">
                <a:latin typeface="Times" charset="0"/>
              </a:endParaRPr>
            </a:p>
          </p:txBody>
        </p:sp>
        <p:sp>
          <p:nvSpPr>
            <p:cNvPr id="47134" name="Line 13"/>
            <p:cNvSpPr>
              <a:spLocks noChangeShapeType="1"/>
            </p:cNvSpPr>
            <p:nvPr/>
          </p:nvSpPr>
          <p:spPr bwMode="auto">
            <a:xfrm>
              <a:off x="4584" y="1284"/>
              <a:ext cx="0" cy="24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47135" name="Line 14"/>
            <p:cNvSpPr>
              <a:spLocks noChangeShapeType="1"/>
            </p:cNvSpPr>
            <p:nvPr/>
          </p:nvSpPr>
          <p:spPr bwMode="auto">
            <a:xfrm>
              <a:off x="4584" y="1800"/>
              <a:ext cx="0" cy="24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47136" name="Line 15"/>
            <p:cNvSpPr>
              <a:spLocks noChangeShapeType="1"/>
            </p:cNvSpPr>
            <p:nvPr/>
          </p:nvSpPr>
          <p:spPr bwMode="auto">
            <a:xfrm>
              <a:off x="4870" y="2204"/>
              <a:ext cx="173" cy="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47137" name="Line 16"/>
            <p:cNvSpPr>
              <a:spLocks noChangeShapeType="1"/>
            </p:cNvSpPr>
            <p:nvPr/>
          </p:nvSpPr>
          <p:spPr bwMode="auto">
            <a:xfrm rot="10800000">
              <a:off x="4137" y="2204"/>
              <a:ext cx="173" cy="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47138" name="Text Box 17"/>
            <p:cNvSpPr txBox="1">
              <a:spLocks noChangeArrowheads="1"/>
            </p:cNvSpPr>
            <p:nvPr/>
          </p:nvSpPr>
          <p:spPr bwMode="auto">
            <a:xfrm>
              <a:off x="4128" y="2016"/>
              <a:ext cx="240" cy="154"/>
            </a:xfrm>
            <a:prstGeom prst="rect">
              <a:avLst/>
            </a:prstGeom>
            <a:noFill/>
            <a:ln w="9525">
              <a:noFill/>
              <a:miter lim="800000"/>
              <a:headEnd/>
              <a:tailEnd/>
            </a:ln>
          </p:spPr>
          <p:txBody>
            <a:bodyPr>
              <a:prstTxWarp prst="textNoShape">
                <a:avLst/>
              </a:prstTxWarp>
              <a:spAutoFit/>
            </a:bodyPr>
            <a:lstStyle/>
            <a:p>
              <a:pPr>
                <a:spcBef>
                  <a:spcPct val="50000"/>
                </a:spcBef>
              </a:pPr>
              <a:r>
                <a:rPr lang="en-US" altLang="ko-KR" sz="1000">
                  <a:solidFill>
                    <a:srgbClr val="FF0066"/>
                  </a:solidFill>
                  <a:latin typeface="Times" charset="0"/>
                  <a:ea typeface="굴림" charset="-127"/>
                  <a:cs typeface="굴림" charset="-127"/>
                </a:rPr>
                <a:t>NO</a:t>
              </a:r>
              <a:endParaRPr lang="en-US" sz="1000">
                <a:solidFill>
                  <a:srgbClr val="FF0066"/>
                </a:solidFill>
                <a:latin typeface="Times" charset="0"/>
              </a:endParaRPr>
            </a:p>
          </p:txBody>
        </p:sp>
        <p:sp>
          <p:nvSpPr>
            <p:cNvPr id="47139" name="Text Box 18"/>
            <p:cNvSpPr txBox="1">
              <a:spLocks noChangeArrowheads="1"/>
            </p:cNvSpPr>
            <p:nvPr/>
          </p:nvSpPr>
          <p:spPr bwMode="auto">
            <a:xfrm>
              <a:off x="4800" y="2016"/>
              <a:ext cx="288" cy="154"/>
            </a:xfrm>
            <a:prstGeom prst="rect">
              <a:avLst/>
            </a:prstGeom>
            <a:noFill/>
            <a:ln w="9525">
              <a:noFill/>
              <a:miter lim="800000"/>
              <a:headEnd/>
              <a:tailEnd/>
            </a:ln>
          </p:spPr>
          <p:txBody>
            <a:bodyPr>
              <a:prstTxWarp prst="textNoShape">
                <a:avLst/>
              </a:prstTxWarp>
              <a:spAutoFit/>
            </a:bodyPr>
            <a:lstStyle/>
            <a:p>
              <a:pPr>
                <a:spcBef>
                  <a:spcPct val="50000"/>
                </a:spcBef>
              </a:pPr>
              <a:r>
                <a:rPr lang="en-US" altLang="ko-KR" sz="1000">
                  <a:solidFill>
                    <a:srgbClr val="FF0066"/>
                  </a:solidFill>
                  <a:latin typeface="Times" charset="0"/>
                  <a:ea typeface="굴림" charset="-127"/>
                  <a:cs typeface="굴림" charset="-127"/>
                </a:rPr>
                <a:t>YES</a:t>
              </a:r>
              <a:endParaRPr lang="en-US" sz="1000">
                <a:solidFill>
                  <a:srgbClr val="FF0066"/>
                </a:solidFill>
                <a:latin typeface="Times" charset="0"/>
              </a:endParaRPr>
            </a:p>
          </p:txBody>
        </p:sp>
        <p:sp>
          <p:nvSpPr>
            <p:cNvPr id="47140" name="Line 19"/>
            <p:cNvSpPr>
              <a:spLocks noChangeShapeType="1"/>
            </p:cNvSpPr>
            <p:nvPr/>
          </p:nvSpPr>
          <p:spPr bwMode="auto">
            <a:xfrm>
              <a:off x="3840" y="2304"/>
              <a:ext cx="0" cy="24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47141" name="Line 20"/>
            <p:cNvSpPr>
              <a:spLocks noChangeShapeType="1"/>
            </p:cNvSpPr>
            <p:nvPr/>
          </p:nvSpPr>
          <p:spPr bwMode="auto">
            <a:xfrm>
              <a:off x="5376" y="2304"/>
              <a:ext cx="0" cy="24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47142" name="Line 21"/>
            <p:cNvSpPr>
              <a:spLocks noChangeShapeType="1"/>
            </p:cNvSpPr>
            <p:nvPr/>
          </p:nvSpPr>
          <p:spPr bwMode="auto">
            <a:xfrm>
              <a:off x="3840" y="2784"/>
              <a:ext cx="0" cy="24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47143" name="Line 22"/>
            <p:cNvSpPr>
              <a:spLocks noChangeShapeType="1"/>
            </p:cNvSpPr>
            <p:nvPr/>
          </p:nvSpPr>
          <p:spPr bwMode="auto">
            <a:xfrm rot="10800000">
              <a:off x="3397" y="3192"/>
              <a:ext cx="173" cy="0"/>
            </a:xfrm>
            <a:prstGeom prst="line">
              <a:avLst/>
            </a:prstGeom>
            <a:noFill/>
            <a:ln w="9525">
              <a:solidFill>
                <a:schemeClr val="tx1"/>
              </a:solidFill>
              <a:round/>
              <a:headEnd/>
              <a:tailEnd/>
            </a:ln>
          </p:spPr>
          <p:txBody>
            <a:bodyPr>
              <a:prstTxWarp prst="textNoShape">
                <a:avLst/>
              </a:prstTxWarp>
            </a:bodyPr>
            <a:lstStyle/>
            <a:p>
              <a:endParaRPr lang="en-US"/>
            </a:p>
          </p:txBody>
        </p:sp>
        <p:sp>
          <p:nvSpPr>
            <p:cNvPr id="47144" name="Text Box 23"/>
            <p:cNvSpPr txBox="1">
              <a:spLocks noChangeArrowheads="1"/>
            </p:cNvSpPr>
            <p:nvPr/>
          </p:nvSpPr>
          <p:spPr bwMode="auto">
            <a:xfrm>
              <a:off x="3390" y="3030"/>
              <a:ext cx="240" cy="154"/>
            </a:xfrm>
            <a:prstGeom prst="rect">
              <a:avLst/>
            </a:prstGeom>
            <a:noFill/>
            <a:ln w="9525">
              <a:noFill/>
              <a:miter lim="800000"/>
              <a:headEnd/>
              <a:tailEnd/>
            </a:ln>
          </p:spPr>
          <p:txBody>
            <a:bodyPr>
              <a:prstTxWarp prst="textNoShape">
                <a:avLst/>
              </a:prstTxWarp>
              <a:spAutoFit/>
            </a:bodyPr>
            <a:lstStyle/>
            <a:p>
              <a:pPr>
                <a:spcBef>
                  <a:spcPct val="50000"/>
                </a:spcBef>
              </a:pPr>
              <a:r>
                <a:rPr lang="en-US" altLang="ko-KR" sz="1000">
                  <a:solidFill>
                    <a:srgbClr val="FF0066"/>
                  </a:solidFill>
                  <a:latin typeface="Times" charset="0"/>
                  <a:ea typeface="굴림" charset="-127"/>
                  <a:cs typeface="굴림" charset="-127"/>
                </a:rPr>
                <a:t>NO</a:t>
              </a:r>
              <a:endParaRPr lang="en-US" sz="1000">
                <a:solidFill>
                  <a:srgbClr val="FF0066"/>
                </a:solidFill>
                <a:latin typeface="Times" charset="0"/>
              </a:endParaRPr>
            </a:p>
          </p:txBody>
        </p:sp>
        <p:sp>
          <p:nvSpPr>
            <p:cNvPr id="47145" name="Line 24"/>
            <p:cNvSpPr>
              <a:spLocks noChangeShapeType="1"/>
            </p:cNvSpPr>
            <p:nvPr/>
          </p:nvSpPr>
          <p:spPr bwMode="auto">
            <a:xfrm>
              <a:off x="4098" y="3192"/>
              <a:ext cx="173" cy="0"/>
            </a:xfrm>
            <a:prstGeom prst="line">
              <a:avLst/>
            </a:prstGeom>
            <a:noFill/>
            <a:ln w="9525">
              <a:solidFill>
                <a:schemeClr val="tx1"/>
              </a:solidFill>
              <a:round/>
              <a:headEnd/>
              <a:tailEnd/>
            </a:ln>
          </p:spPr>
          <p:txBody>
            <a:bodyPr>
              <a:prstTxWarp prst="textNoShape">
                <a:avLst/>
              </a:prstTxWarp>
            </a:bodyPr>
            <a:lstStyle/>
            <a:p>
              <a:endParaRPr lang="en-US"/>
            </a:p>
          </p:txBody>
        </p:sp>
        <p:sp>
          <p:nvSpPr>
            <p:cNvPr id="47146" name="Text Box 25"/>
            <p:cNvSpPr txBox="1">
              <a:spLocks noChangeArrowheads="1"/>
            </p:cNvSpPr>
            <p:nvPr/>
          </p:nvSpPr>
          <p:spPr bwMode="auto">
            <a:xfrm>
              <a:off x="4032" y="3030"/>
              <a:ext cx="288" cy="154"/>
            </a:xfrm>
            <a:prstGeom prst="rect">
              <a:avLst/>
            </a:prstGeom>
            <a:noFill/>
            <a:ln w="9525">
              <a:noFill/>
              <a:miter lim="800000"/>
              <a:headEnd/>
              <a:tailEnd/>
            </a:ln>
          </p:spPr>
          <p:txBody>
            <a:bodyPr>
              <a:prstTxWarp prst="textNoShape">
                <a:avLst/>
              </a:prstTxWarp>
              <a:spAutoFit/>
            </a:bodyPr>
            <a:lstStyle/>
            <a:p>
              <a:pPr>
                <a:spcBef>
                  <a:spcPct val="50000"/>
                </a:spcBef>
              </a:pPr>
              <a:r>
                <a:rPr lang="en-US" altLang="ko-KR" sz="1000">
                  <a:solidFill>
                    <a:srgbClr val="FF0066"/>
                  </a:solidFill>
                  <a:latin typeface="Times" charset="0"/>
                  <a:ea typeface="굴림" charset="-127"/>
                  <a:cs typeface="굴림" charset="-127"/>
                </a:rPr>
                <a:t>YES</a:t>
              </a:r>
              <a:endParaRPr lang="en-US" sz="1000">
                <a:solidFill>
                  <a:srgbClr val="FF0066"/>
                </a:solidFill>
                <a:latin typeface="Times" charset="0"/>
              </a:endParaRPr>
            </a:p>
          </p:txBody>
        </p:sp>
        <p:sp>
          <p:nvSpPr>
            <p:cNvPr id="47147" name="Line 26"/>
            <p:cNvSpPr>
              <a:spLocks noChangeShapeType="1"/>
            </p:cNvSpPr>
            <p:nvPr/>
          </p:nvSpPr>
          <p:spPr bwMode="auto">
            <a:xfrm>
              <a:off x="3396" y="3192"/>
              <a:ext cx="0" cy="24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47148" name="Line 27"/>
            <p:cNvSpPr>
              <a:spLocks noChangeShapeType="1"/>
            </p:cNvSpPr>
            <p:nvPr/>
          </p:nvSpPr>
          <p:spPr bwMode="auto">
            <a:xfrm>
              <a:off x="4266" y="3192"/>
              <a:ext cx="0" cy="24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47149" name="Line 28"/>
            <p:cNvSpPr>
              <a:spLocks noChangeShapeType="1"/>
            </p:cNvSpPr>
            <p:nvPr/>
          </p:nvSpPr>
          <p:spPr bwMode="auto">
            <a:xfrm>
              <a:off x="3402" y="3630"/>
              <a:ext cx="0" cy="144"/>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47150" name="Line 29"/>
            <p:cNvSpPr>
              <a:spLocks noChangeShapeType="1"/>
            </p:cNvSpPr>
            <p:nvPr/>
          </p:nvSpPr>
          <p:spPr bwMode="auto">
            <a:xfrm>
              <a:off x="4266" y="3636"/>
              <a:ext cx="0" cy="144"/>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47151" name="Line 30"/>
            <p:cNvSpPr>
              <a:spLocks noChangeShapeType="1"/>
            </p:cNvSpPr>
            <p:nvPr/>
          </p:nvSpPr>
          <p:spPr bwMode="auto">
            <a:xfrm>
              <a:off x="2928" y="3774"/>
              <a:ext cx="1344" cy="0"/>
            </a:xfrm>
            <a:prstGeom prst="line">
              <a:avLst/>
            </a:prstGeom>
            <a:noFill/>
            <a:ln w="9525">
              <a:solidFill>
                <a:schemeClr val="tx1"/>
              </a:solidFill>
              <a:round/>
              <a:headEnd/>
              <a:tailEnd/>
            </a:ln>
          </p:spPr>
          <p:txBody>
            <a:bodyPr>
              <a:prstTxWarp prst="textNoShape">
                <a:avLst/>
              </a:prstTxWarp>
            </a:bodyPr>
            <a:lstStyle/>
            <a:p>
              <a:endParaRPr lang="en-US"/>
            </a:p>
          </p:txBody>
        </p:sp>
        <p:sp>
          <p:nvSpPr>
            <p:cNvPr id="47152" name="Line 31"/>
            <p:cNvSpPr>
              <a:spLocks noChangeShapeType="1"/>
            </p:cNvSpPr>
            <p:nvPr/>
          </p:nvSpPr>
          <p:spPr bwMode="auto">
            <a:xfrm>
              <a:off x="2928" y="1662"/>
              <a:ext cx="0" cy="2112"/>
            </a:xfrm>
            <a:prstGeom prst="line">
              <a:avLst/>
            </a:prstGeom>
            <a:noFill/>
            <a:ln w="9525">
              <a:solidFill>
                <a:schemeClr val="tx1"/>
              </a:solidFill>
              <a:round/>
              <a:headEnd/>
              <a:tailEnd/>
            </a:ln>
          </p:spPr>
          <p:txBody>
            <a:bodyPr>
              <a:prstTxWarp prst="textNoShape">
                <a:avLst/>
              </a:prstTxWarp>
            </a:bodyPr>
            <a:lstStyle/>
            <a:p>
              <a:endParaRPr lang="en-US"/>
            </a:p>
          </p:txBody>
        </p:sp>
        <p:sp>
          <p:nvSpPr>
            <p:cNvPr id="47153" name="Line 32"/>
            <p:cNvSpPr>
              <a:spLocks noChangeShapeType="1"/>
            </p:cNvSpPr>
            <p:nvPr/>
          </p:nvSpPr>
          <p:spPr bwMode="auto">
            <a:xfrm>
              <a:off x="2928" y="1668"/>
              <a:ext cx="1248" cy="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grpSp>
      <p:sp>
        <p:nvSpPr>
          <p:cNvPr id="47113" name="Text Box 37"/>
          <p:cNvSpPr txBox="1">
            <a:spLocks noChangeArrowheads="1"/>
          </p:cNvSpPr>
          <p:nvPr/>
        </p:nvSpPr>
        <p:spPr bwMode="auto">
          <a:xfrm>
            <a:off x="1822450" y="1868488"/>
            <a:ext cx="1447800" cy="273050"/>
          </a:xfrm>
          <a:prstGeom prst="rect">
            <a:avLst/>
          </a:prstGeom>
          <a:noFill/>
          <a:ln w="9525">
            <a:noFill/>
            <a:miter lim="800000"/>
            <a:headEnd/>
            <a:tailEnd/>
          </a:ln>
        </p:spPr>
        <p:txBody>
          <a:bodyPr>
            <a:prstTxWarp prst="textNoShape">
              <a:avLst/>
            </a:prstTxWarp>
            <a:spAutoFit/>
          </a:bodyPr>
          <a:lstStyle/>
          <a:p>
            <a:pPr>
              <a:spcBef>
                <a:spcPct val="50000"/>
              </a:spcBef>
            </a:pPr>
            <a:r>
              <a:rPr lang="en-US" altLang="ko-KR" sz="1200">
                <a:latin typeface="Times" charset="0"/>
                <a:ea typeface="굴림" charset="-127"/>
                <a:cs typeface="굴림" charset="-127"/>
              </a:rPr>
              <a:t>monomer addition</a:t>
            </a:r>
            <a:endParaRPr lang="en-US" sz="1200">
              <a:latin typeface="Times" charset="0"/>
            </a:endParaRPr>
          </a:p>
        </p:txBody>
      </p:sp>
      <p:sp>
        <p:nvSpPr>
          <p:cNvPr id="47114" name="Text Box 38"/>
          <p:cNvSpPr txBox="1">
            <a:spLocks noChangeArrowheads="1"/>
          </p:cNvSpPr>
          <p:nvPr/>
        </p:nvSpPr>
        <p:spPr bwMode="auto">
          <a:xfrm>
            <a:off x="1519238" y="2617788"/>
            <a:ext cx="2259012" cy="277812"/>
          </a:xfrm>
          <a:prstGeom prst="rect">
            <a:avLst/>
          </a:prstGeom>
          <a:noFill/>
          <a:ln w="9525">
            <a:noFill/>
            <a:miter lim="800000"/>
            <a:headEnd/>
            <a:tailEnd/>
          </a:ln>
        </p:spPr>
        <p:txBody>
          <a:bodyPr>
            <a:prstTxWarp prst="textNoShape">
              <a:avLst/>
            </a:prstTxWarp>
            <a:spAutoFit/>
          </a:bodyPr>
          <a:lstStyle/>
          <a:p>
            <a:pPr>
              <a:spcBef>
                <a:spcPct val="50000"/>
              </a:spcBef>
            </a:pPr>
            <a:r>
              <a:rPr lang="en-US" altLang="ko-KR" sz="1200">
                <a:latin typeface="Times" charset="0"/>
                <a:ea typeface="굴림" charset="-127"/>
                <a:cs typeface="굴림" charset="-127"/>
              </a:rPr>
              <a:t>addition of unsaturated chain</a:t>
            </a:r>
            <a:endParaRPr lang="en-US" sz="1200">
              <a:latin typeface="Times" charset="0"/>
            </a:endParaRPr>
          </a:p>
        </p:txBody>
      </p:sp>
      <p:sp>
        <p:nvSpPr>
          <p:cNvPr id="47115" name="Text Box 39"/>
          <p:cNvSpPr txBox="1">
            <a:spLocks noChangeArrowheads="1"/>
          </p:cNvSpPr>
          <p:nvPr/>
        </p:nvSpPr>
        <p:spPr bwMode="auto">
          <a:xfrm>
            <a:off x="1365250" y="3348038"/>
            <a:ext cx="2647950" cy="276225"/>
          </a:xfrm>
          <a:prstGeom prst="rect">
            <a:avLst/>
          </a:prstGeom>
          <a:noFill/>
          <a:ln w="9525">
            <a:noFill/>
            <a:miter lim="800000"/>
            <a:headEnd/>
            <a:tailEnd/>
          </a:ln>
        </p:spPr>
        <p:txBody>
          <a:bodyPr>
            <a:prstTxWarp prst="textNoShape">
              <a:avLst/>
            </a:prstTxWarp>
            <a:spAutoFit/>
          </a:bodyPr>
          <a:lstStyle/>
          <a:p>
            <a:pPr>
              <a:spcBef>
                <a:spcPct val="50000"/>
              </a:spcBef>
            </a:pPr>
            <a:r>
              <a:rPr lang="en-US" altLang="ko-KR" sz="1200">
                <a:latin typeface="Times" charset="0"/>
                <a:ea typeface="굴림" charset="-127"/>
                <a:cs typeface="굴림" charset="-127"/>
              </a:rPr>
              <a:t>generation of dead structured chain</a:t>
            </a:r>
            <a:endParaRPr lang="en-US" sz="1200">
              <a:latin typeface="Times" charset="0"/>
            </a:endParaRPr>
          </a:p>
        </p:txBody>
      </p:sp>
      <p:sp>
        <p:nvSpPr>
          <p:cNvPr id="47116" name="Text Box 40"/>
          <p:cNvSpPr txBox="1">
            <a:spLocks noChangeArrowheads="1"/>
          </p:cNvSpPr>
          <p:nvPr/>
        </p:nvSpPr>
        <p:spPr bwMode="auto">
          <a:xfrm>
            <a:off x="1682750" y="4170363"/>
            <a:ext cx="2095500" cy="276225"/>
          </a:xfrm>
          <a:prstGeom prst="rect">
            <a:avLst/>
          </a:prstGeom>
          <a:noFill/>
          <a:ln w="9525">
            <a:noFill/>
            <a:miter lim="800000"/>
            <a:headEnd/>
            <a:tailEnd/>
          </a:ln>
        </p:spPr>
        <p:txBody>
          <a:bodyPr>
            <a:prstTxWarp prst="textNoShape">
              <a:avLst/>
            </a:prstTxWarp>
            <a:spAutoFit/>
          </a:bodyPr>
          <a:lstStyle/>
          <a:p>
            <a:pPr>
              <a:spcBef>
                <a:spcPct val="50000"/>
              </a:spcBef>
            </a:pPr>
            <a:r>
              <a:rPr lang="en-US" altLang="ko-KR" sz="1200">
                <a:latin typeface="Times" charset="0"/>
                <a:ea typeface="굴림" charset="-127"/>
                <a:cs typeface="굴림" charset="-127"/>
              </a:rPr>
              <a:t>-hydride elimination</a:t>
            </a:r>
            <a:endParaRPr lang="en-US" sz="1200">
              <a:latin typeface="Times" charset="0"/>
            </a:endParaRPr>
          </a:p>
        </p:txBody>
      </p:sp>
      <p:sp>
        <p:nvSpPr>
          <p:cNvPr id="47117" name="Text Box 41"/>
          <p:cNvSpPr txBox="1">
            <a:spLocks noChangeArrowheads="1"/>
          </p:cNvSpPr>
          <p:nvPr/>
        </p:nvSpPr>
        <p:spPr bwMode="auto">
          <a:xfrm>
            <a:off x="1193800" y="684213"/>
            <a:ext cx="2819400" cy="581025"/>
          </a:xfrm>
          <a:prstGeom prst="rect">
            <a:avLst/>
          </a:prstGeom>
          <a:solidFill>
            <a:srgbClr val="FFFF00"/>
          </a:solidFill>
          <a:ln w="9525">
            <a:noFill/>
            <a:miter lim="800000"/>
            <a:headEnd/>
            <a:tailEnd/>
          </a:ln>
        </p:spPr>
        <p:txBody>
          <a:bodyPr>
            <a:prstTxWarp prst="textNoShape">
              <a:avLst/>
            </a:prstTxWarp>
            <a:spAutoFit/>
          </a:bodyPr>
          <a:lstStyle/>
          <a:p>
            <a:pPr algn="ctr">
              <a:spcBef>
                <a:spcPct val="50000"/>
              </a:spcBef>
            </a:pPr>
            <a:r>
              <a:rPr lang="en-US" altLang="ko-KR" sz="1600">
                <a:solidFill>
                  <a:srgbClr val="0000FF"/>
                </a:solidFill>
                <a:latin typeface="Times" charset="0"/>
                <a:ea typeface="굴림" charset="-127"/>
                <a:cs typeface="굴림" charset="-127"/>
              </a:rPr>
              <a:t>Reaction kinetics of LCB PE using single-site catalyst</a:t>
            </a:r>
            <a:endParaRPr lang="en-US" sz="1600">
              <a:solidFill>
                <a:srgbClr val="0000FF"/>
              </a:solidFill>
              <a:latin typeface="Times" charset="0"/>
            </a:endParaRPr>
          </a:p>
        </p:txBody>
      </p:sp>
      <p:sp>
        <p:nvSpPr>
          <p:cNvPr id="47118" name="Text Box 42"/>
          <p:cNvSpPr txBox="1">
            <a:spLocks noChangeArrowheads="1"/>
          </p:cNvSpPr>
          <p:nvPr/>
        </p:nvSpPr>
        <p:spPr bwMode="auto">
          <a:xfrm>
            <a:off x="5562600" y="533400"/>
            <a:ext cx="2819400" cy="825500"/>
          </a:xfrm>
          <a:prstGeom prst="rect">
            <a:avLst/>
          </a:prstGeom>
          <a:solidFill>
            <a:srgbClr val="FFFF00"/>
          </a:solidFill>
          <a:ln w="9525">
            <a:noFill/>
            <a:miter lim="800000"/>
            <a:headEnd/>
            <a:tailEnd/>
          </a:ln>
        </p:spPr>
        <p:txBody>
          <a:bodyPr>
            <a:prstTxWarp prst="textNoShape">
              <a:avLst/>
            </a:prstTxWarp>
            <a:spAutoFit/>
          </a:bodyPr>
          <a:lstStyle/>
          <a:p>
            <a:pPr algn="ctr">
              <a:spcBef>
                <a:spcPct val="50000"/>
              </a:spcBef>
            </a:pPr>
            <a:r>
              <a:rPr lang="en-US" altLang="ko-KR" sz="1600">
                <a:solidFill>
                  <a:srgbClr val="0000FF"/>
                </a:solidFill>
                <a:latin typeface="Times" charset="0"/>
                <a:ea typeface="굴림" charset="-127"/>
                <a:cs typeface="굴림" charset="-127"/>
              </a:rPr>
              <a:t>Algorithm for Monte Carlo simulation of LCB PE using single-site catalyst</a:t>
            </a:r>
            <a:endParaRPr lang="en-US" sz="1600">
              <a:solidFill>
                <a:srgbClr val="0000FF"/>
              </a:solidFill>
              <a:latin typeface="Times" charset="0"/>
            </a:endParaRPr>
          </a:p>
        </p:txBody>
      </p:sp>
      <p:sp>
        <p:nvSpPr>
          <p:cNvPr id="47119" name="Text Box 45"/>
          <p:cNvSpPr txBox="1">
            <a:spLocks noChangeArrowheads="1"/>
          </p:cNvSpPr>
          <p:nvPr/>
        </p:nvSpPr>
        <p:spPr bwMode="auto">
          <a:xfrm>
            <a:off x="1298575" y="4846638"/>
            <a:ext cx="2590800" cy="339725"/>
          </a:xfrm>
          <a:prstGeom prst="rect">
            <a:avLst/>
          </a:prstGeom>
          <a:solidFill>
            <a:srgbClr val="FFFF00"/>
          </a:solidFill>
          <a:ln w="9525">
            <a:noFill/>
            <a:miter lim="800000"/>
            <a:headEnd/>
            <a:tailEnd/>
          </a:ln>
        </p:spPr>
        <p:txBody>
          <a:bodyPr>
            <a:prstTxWarp prst="textNoShape">
              <a:avLst/>
            </a:prstTxWarp>
            <a:spAutoFit/>
          </a:bodyPr>
          <a:lstStyle/>
          <a:p>
            <a:pPr>
              <a:spcBef>
                <a:spcPct val="50000"/>
              </a:spcBef>
            </a:pPr>
            <a:r>
              <a:rPr lang="en-US" altLang="ko-KR" sz="1600">
                <a:solidFill>
                  <a:srgbClr val="0000FF"/>
                </a:solidFill>
                <a:latin typeface="Times" charset="0"/>
                <a:ea typeface="굴림" charset="-127"/>
                <a:cs typeface="굴림" charset="-127"/>
              </a:rPr>
              <a:t>Monte Carlo</a:t>
            </a:r>
            <a:r>
              <a:rPr lang="en-US" altLang="ko-KR" sz="1600">
                <a:latin typeface="Times" charset="0"/>
                <a:ea typeface="굴림" charset="-127"/>
                <a:cs typeface="굴림" charset="-127"/>
              </a:rPr>
              <a:t> </a:t>
            </a:r>
            <a:r>
              <a:rPr lang="en-US" altLang="ko-KR" sz="1600">
                <a:solidFill>
                  <a:srgbClr val="0000FF"/>
                </a:solidFill>
                <a:latin typeface="Times" charset="0"/>
                <a:ea typeface="굴림" charset="-127"/>
                <a:cs typeface="굴림" charset="-127"/>
              </a:rPr>
              <a:t>probabilities</a:t>
            </a:r>
            <a:endParaRPr lang="en-US" sz="1600">
              <a:solidFill>
                <a:srgbClr val="0000FF"/>
              </a:solidFill>
              <a:latin typeface="Times" charset="0"/>
            </a:endParaRPr>
          </a:p>
        </p:txBody>
      </p:sp>
      <p:sp>
        <p:nvSpPr>
          <p:cNvPr id="47120" name="Text Box 46"/>
          <p:cNvSpPr txBox="1">
            <a:spLocks noChangeArrowheads="1"/>
          </p:cNvSpPr>
          <p:nvPr/>
        </p:nvSpPr>
        <p:spPr bwMode="auto">
          <a:xfrm>
            <a:off x="5562600" y="6248400"/>
            <a:ext cx="3216275" cy="304800"/>
          </a:xfrm>
          <a:prstGeom prst="rect">
            <a:avLst/>
          </a:prstGeom>
          <a:noFill/>
          <a:ln w="9525">
            <a:noFill/>
            <a:miter lim="800000"/>
            <a:headEnd/>
            <a:tailEnd/>
          </a:ln>
        </p:spPr>
        <p:txBody>
          <a:bodyPr>
            <a:prstTxWarp prst="textNoShape">
              <a:avLst/>
            </a:prstTxWarp>
            <a:spAutoFit/>
          </a:bodyPr>
          <a:lstStyle/>
          <a:p>
            <a:pPr>
              <a:spcBef>
                <a:spcPct val="50000"/>
              </a:spcBef>
            </a:pPr>
            <a:r>
              <a:rPr lang="en-US" altLang="ko-KR" sz="1400">
                <a:latin typeface="Times" charset="0"/>
                <a:ea typeface="굴림" charset="-127"/>
                <a:cs typeface="굴림" charset="-127"/>
              </a:rPr>
              <a:t>Costeux</a:t>
            </a:r>
            <a:r>
              <a:rPr lang="en-US" sz="1400">
                <a:latin typeface="Times" charset="0"/>
              </a:rPr>
              <a:t> et al., </a:t>
            </a:r>
            <a:r>
              <a:rPr lang="en-US" sz="1400" i="1">
                <a:latin typeface="Times" charset="0"/>
              </a:rPr>
              <a:t>Macromolecules </a:t>
            </a:r>
            <a:r>
              <a:rPr lang="en-US" sz="1400">
                <a:latin typeface="Times" charset="0"/>
              </a:rPr>
              <a:t>(</a:t>
            </a:r>
            <a:r>
              <a:rPr lang="en-US" altLang="ko-KR" sz="1400">
                <a:latin typeface="Times" charset="0"/>
                <a:ea typeface="굴림" charset="-127"/>
                <a:cs typeface="굴림" charset="-127"/>
              </a:rPr>
              <a:t>2002</a:t>
            </a:r>
            <a:r>
              <a:rPr lang="en-US" sz="1400">
                <a:latin typeface="Times" charset="0"/>
              </a:rPr>
              <a:t>)</a:t>
            </a:r>
          </a:p>
        </p:txBody>
      </p:sp>
      <p:sp>
        <p:nvSpPr>
          <p:cNvPr id="47121" name="Text Box 47"/>
          <p:cNvSpPr txBox="1">
            <a:spLocks noChangeArrowheads="1"/>
          </p:cNvSpPr>
          <p:nvPr/>
        </p:nvSpPr>
        <p:spPr bwMode="auto">
          <a:xfrm>
            <a:off x="1365250" y="6110287"/>
            <a:ext cx="1676400" cy="276225"/>
          </a:xfrm>
          <a:prstGeom prst="rect">
            <a:avLst/>
          </a:prstGeom>
          <a:noFill/>
          <a:ln w="9525">
            <a:noFill/>
            <a:miter lim="800000"/>
            <a:headEnd/>
            <a:tailEnd/>
          </a:ln>
        </p:spPr>
        <p:txBody>
          <a:bodyPr>
            <a:prstTxWarp prst="textNoShape">
              <a:avLst/>
            </a:prstTxWarp>
            <a:spAutoFit/>
          </a:bodyPr>
          <a:lstStyle/>
          <a:p>
            <a:pPr>
              <a:spcBef>
                <a:spcPct val="50000"/>
              </a:spcBef>
            </a:pPr>
            <a:r>
              <a:rPr lang="en-US" altLang="ko-KR" sz="1200" dirty="0">
                <a:latin typeface="Times" charset="0"/>
                <a:ea typeface="굴림" charset="-127"/>
                <a:cs typeface="굴림" charset="-127"/>
              </a:rPr>
              <a:t>propagation probability</a:t>
            </a:r>
            <a:endParaRPr lang="en-US" sz="1200" dirty="0">
              <a:latin typeface="Times" charset="0"/>
            </a:endParaRPr>
          </a:p>
        </p:txBody>
      </p:sp>
      <p:sp>
        <p:nvSpPr>
          <p:cNvPr id="47122" name="Text Box 48"/>
          <p:cNvSpPr txBox="1">
            <a:spLocks noChangeArrowheads="1"/>
          </p:cNvSpPr>
          <p:nvPr/>
        </p:nvSpPr>
        <p:spPr bwMode="auto">
          <a:xfrm>
            <a:off x="3190875" y="6110287"/>
            <a:ext cx="2066925" cy="276225"/>
          </a:xfrm>
          <a:prstGeom prst="rect">
            <a:avLst/>
          </a:prstGeom>
          <a:noFill/>
          <a:ln w="9525">
            <a:noFill/>
            <a:miter lim="800000"/>
            <a:headEnd/>
            <a:tailEnd/>
          </a:ln>
        </p:spPr>
        <p:txBody>
          <a:bodyPr>
            <a:prstTxWarp prst="textNoShape">
              <a:avLst/>
            </a:prstTxWarp>
            <a:spAutoFit/>
          </a:bodyPr>
          <a:lstStyle/>
          <a:p>
            <a:pPr>
              <a:spcBef>
                <a:spcPct val="50000"/>
              </a:spcBef>
            </a:pPr>
            <a:r>
              <a:rPr lang="en-US" altLang="ko-KR" sz="1200" dirty="0">
                <a:latin typeface="Times" charset="0"/>
                <a:ea typeface="굴림" charset="-127"/>
                <a:cs typeface="굴림" charset="-127"/>
              </a:rPr>
              <a:t>monomer selection probability</a:t>
            </a:r>
            <a:endParaRPr lang="en-US" sz="1200" dirty="0">
              <a:latin typeface="Times" charset="0"/>
            </a:endParaRPr>
          </a:p>
        </p:txBody>
      </p:sp>
      <p:sp>
        <p:nvSpPr>
          <p:cNvPr id="47123" name="Text Box 49"/>
          <p:cNvSpPr txBox="1">
            <a:spLocks noChangeArrowheads="1"/>
          </p:cNvSpPr>
          <p:nvPr/>
        </p:nvSpPr>
        <p:spPr bwMode="auto">
          <a:xfrm>
            <a:off x="1498600" y="71735"/>
            <a:ext cx="5952922" cy="461665"/>
          </a:xfrm>
          <a:prstGeom prst="rect">
            <a:avLst/>
          </a:prstGeom>
          <a:noFill/>
          <a:ln w="9525">
            <a:noFill/>
            <a:miter lim="800000"/>
            <a:headEnd/>
            <a:tailEnd/>
          </a:ln>
        </p:spPr>
        <p:txBody>
          <a:bodyPr wrap="none">
            <a:prstTxWarp prst="textNoShape">
              <a:avLst/>
            </a:prstTxWarp>
            <a:spAutoFit/>
          </a:bodyPr>
          <a:lstStyle/>
          <a:p>
            <a:r>
              <a:rPr lang="en-US" dirty="0" smtClean="0">
                <a:latin typeface="Calibri" charset="0"/>
              </a:rPr>
              <a:t>Computational Capabilities: Kinetic Modeling</a:t>
            </a:r>
            <a:endParaRPr lang="en-US" dirty="0">
              <a:latin typeface="Calibri" charset="0"/>
            </a:endParaRPr>
          </a:p>
        </p:txBody>
      </p:sp>
      <p:graphicFrame>
        <p:nvGraphicFramePr>
          <p:cNvPr id="47106" name="Object 2"/>
          <p:cNvGraphicFramePr>
            <a:graphicFrameLocks noChangeAspect="1"/>
          </p:cNvGraphicFramePr>
          <p:nvPr/>
        </p:nvGraphicFramePr>
        <p:xfrm>
          <a:off x="1574800" y="1446213"/>
          <a:ext cx="1905000" cy="384175"/>
        </p:xfrm>
        <a:graphic>
          <a:graphicData uri="http://schemas.openxmlformats.org/presentationml/2006/ole">
            <mc:AlternateContent xmlns:mc="http://schemas.openxmlformats.org/markup-compatibility/2006">
              <mc:Choice xmlns:v="urn:schemas-microsoft-com:vml" Requires="v">
                <p:oleObj spid="_x0000_s142564" name="Equation" r:id="rId4" imgW="1193800" imgH="241300" progId="Equation.3">
                  <p:embed/>
                </p:oleObj>
              </mc:Choice>
              <mc:Fallback>
                <p:oleObj name="Equation" r:id="rId4" imgW="1193800" imgH="2413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74800" y="1446213"/>
                        <a:ext cx="1905000" cy="384175"/>
                      </a:xfrm>
                      <a:prstGeom prst="rect">
                        <a:avLst/>
                      </a:prstGeom>
                      <a:solidFill>
                        <a:srgbClr val="FF4F0B"/>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47107" name="Object 3"/>
          <p:cNvGraphicFramePr>
            <a:graphicFrameLocks noChangeAspect="1"/>
          </p:cNvGraphicFramePr>
          <p:nvPr/>
        </p:nvGraphicFramePr>
        <p:xfrm>
          <a:off x="1270000" y="2208213"/>
          <a:ext cx="2508250" cy="346075"/>
        </p:xfrm>
        <a:graphic>
          <a:graphicData uri="http://schemas.openxmlformats.org/presentationml/2006/ole">
            <mc:AlternateContent xmlns:mc="http://schemas.openxmlformats.org/markup-compatibility/2006">
              <mc:Choice xmlns:v="urn:schemas-microsoft-com:vml" Requires="v">
                <p:oleObj spid="_x0000_s142565" name="Equation" r:id="rId6" imgW="1663700" imgH="228600" progId="Equation.3">
                  <p:embed/>
                </p:oleObj>
              </mc:Choice>
              <mc:Fallback>
                <p:oleObj name="Equation" r:id="rId6" imgW="1663700" imgH="2286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70000" y="2208213"/>
                        <a:ext cx="2508250" cy="346075"/>
                      </a:xfrm>
                      <a:prstGeom prst="rect">
                        <a:avLst/>
                      </a:prstGeom>
                      <a:solidFill>
                        <a:srgbClr val="FF4F0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47108" name="Object 4"/>
          <p:cNvGraphicFramePr>
            <a:graphicFrameLocks noChangeAspect="1"/>
          </p:cNvGraphicFramePr>
          <p:nvPr/>
        </p:nvGraphicFramePr>
        <p:xfrm>
          <a:off x="1270000" y="2970213"/>
          <a:ext cx="2508250" cy="327025"/>
        </p:xfrm>
        <a:graphic>
          <a:graphicData uri="http://schemas.openxmlformats.org/presentationml/2006/ole">
            <mc:AlternateContent xmlns:mc="http://schemas.openxmlformats.org/markup-compatibility/2006">
              <mc:Choice xmlns:v="urn:schemas-microsoft-com:vml" Requires="v">
                <p:oleObj spid="_x0000_s142566" name="Equation" r:id="rId8" imgW="1663700" imgH="215900" progId="Equation.3">
                  <p:embed/>
                </p:oleObj>
              </mc:Choice>
              <mc:Fallback>
                <p:oleObj name="Equation" r:id="rId8" imgW="1663700" imgH="2159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70000" y="2970213"/>
                        <a:ext cx="2508250" cy="327025"/>
                      </a:xfrm>
                      <a:prstGeom prst="rect">
                        <a:avLst/>
                      </a:prstGeom>
                      <a:solidFill>
                        <a:srgbClr val="FF4F0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47109" name="Object 5"/>
          <p:cNvGraphicFramePr>
            <a:graphicFrameLocks noChangeAspect="1"/>
          </p:cNvGraphicFramePr>
          <p:nvPr/>
        </p:nvGraphicFramePr>
        <p:xfrm>
          <a:off x="1498600" y="3656013"/>
          <a:ext cx="1981200" cy="409575"/>
        </p:xfrm>
        <a:graphic>
          <a:graphicData uri="http://schemas.openxmlformats.org/presentationml/2006/ole">
            <mc:AlternateContent xmlns:mc="http://schemas.openxmlformats.org/markup-compatibility/2006">
              <mc:Choice xmlns:v="urn:schemas-microsoft-com:vml" Requires="v">
                <p:oleObj spid="_x0000_s142567" name="Equation" r:id="rId10" imgW="1168400" imgH="241300" progId="Equation.3">
                  <p:embed/>
                </p:oleObj>
              </mc:Choice>
              <mc:Fallback>
                <p:oleObj name="Equation" r:id="rId10" imgW="1168400" imgH="2413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98600" y="3656013"/>
                        <a:ext cx="1981200" cy="409575"/>
                      </a:xfrm>
                      <a:prstGeom prst="rect">
                        <a:avLst/>
                      </a:prstGeom>
                      <a:solidFill>
                        <a:srgbClr val="FF4F0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47110" name="Object 6"/>
          <p:cNvGraphicFramePr>
            <a:graphicFrameLocks noChangeAspect="1"/>
          </p:cNvGraphicFramePr>
          <p:nvPr/>
        </p:nvGraphicFramePr>
        <p:xfrm>
          <a:off x="1270000" y="5376863"/>
          <a:ext cx="1651000" cy="574675"/>
        </p:xfrm>
        <a:graphic>
          <a:graphicData uri="http://schemas.openxmlformats.org/presentationml/2006/ole">
            <mc:AlternateContent xmlns:mc="http://schemas.openxmlformats.org/markup-compatibility/2006">
              <mc:Choice xmlns:v="urn:schemas-microsoft-com:vml" Requires="v">
                <p:oleObj spid="_x0000_s142568" name="Equation" r:id="rId12" imgW="1168400" imgH="406400" progId="Equation.3">
                  <p:embed/>
                </p:oleObj>
              </mc:Choice>
              <mc:Fallback>
                <p:oleObj name="Equation" r:id="rId12" imgW="1168400" imgH="40640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70000" y="5376863"/>
                        <a:ext cx="1651000" cy="574675"/>
                      </a:xfrm>
                      <a:prstGeom prst="rect">
                        <a:avLst/>
                      </a:prstGeom>
                      <a:solidFill>
                        <a:srgbClr val="FF4F0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47111" name="Object 7"/>
          <p:cNvGraphicFramePr>
            <a:graphicFrameLocks noChangeAspect="1"/>
          </p:cNvGraphicFramePr>
          <p:nvPr/>
        </p:nvGraphicFramePr>
        <p:xfrm>
          <a:off x="3190875" y="5410200"/>
          <a:ext cx="1187450" cy="566738"/>
        </p:xfrm>
        <a:graphic>
          <a:graphicData uri="http://schemas.openxmlformats.org/presentationml/2006/ole">
            <mc:AlternateContent xmlns:mc="http://schemas.openxmlformats.org/markup-compatibility/2006">
              <mc:Choice xmlns:v="urn:schemas-microsoft-com:vml" Requires="v">
                <p:oleObj spid="_x0000_s142569" name="Equation" r:id="rId14" imgW="850900" imgH="406400" progId="Equation.3">
                  <p:embed/>
                </p:oleObj>
              </mc:Choice>
              <mc:Fallback>
                <p:oleObj name="Equation" r:id="rId14" imgW="850900" imgH="40640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190875" y="5410200"/>
                        <a:ext cx="1187450" cy="566738"/>
                      </a:xfrm>
                      <a:prstGeom prst="rect">
                        <a:avLst/>
                      </a:prstGeom>
                      <a:solidFill>
                        <a:srgbClr val="FF4F0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extLst>
      <p:ext uri="{BB962C8B-B14F-4D97-AF65-F5344CB8AC3E}">
        <p14:creationId xmlns:p14="http://schemas.microsoft.com/office/powerpoint/2010/main" val="2908408865"/>
      </p:ext>
    </p:extLst>
  </p:cSld>
  <p:clrMapOvr>
    <a:masterClrMapping/>
  </p:clrMapOvr>
  <p:transition xmlns:p14="http://schemas.microsoft.com/office/powerpoint/2010/main">
    <p:wipe dir="d"/>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3"/>
          <p:cNvSpPr>
            <a:spLocks noGrp="1" noChangeArrowheads="1"/>
          </p:cNvSpPr>
          <p:nvPr>
            <p:ph type="title"/>
          </p:nvPr>
        </p:nvSpPr>
        <p:spPr>
          <a:xfrm>
            <a:off x="1225550" y="444500"/>
            <a:ext cx="7391400" cy="1143000"/>
          </a:xfrm>
        </p:spPr>
        <p:txBody>
          <a:bodyPr/>
          <a:lstStyle/>
          <a:p>
            <a:r>
              <a:rPr lang="en-US" altLang="zh-CN" sz="3200" dirty="0" smtClean="0"/>
              <a:t>Computational Capabilities: Model of Polymer Linear </a:t>
            </a:r>
            <a:r>
              <a:rPr lang="en-US" altLang="zh-CN" sz="3200" dirty="0" err="1" smtClean="0"/>
              <a:t>Rheology</a:t>
            </a:r>
            <a:endParaRPr lang="en-US" altLang="zh-CN" sz="3200" dirty="0"/>
          </a:p>
        </p:txBody>
      </p:sp>
      <p:graphicFrame>
        <p:nvGraphicFramePr>
          <p:cNvPr id="35843" name="Object 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143439" name="Equation" r:id="rId4" imgW="114548" imgH="216016" progId="Equation.3">
                  <p:embed/>
                </p:oleObj>
              </mc:Choice>
              <mc:Fallback>
                <p:oleObj name="Equation" r:id="rId4" imgW="114548" imgH="216016"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845" name="Text Box 10"/>
          <p:cNvSpPr txBox="1">
            <a:spLocks noChangeArrowheads="1"/>
          </p:cNvSpPr>
          <p:nvPr/>
        </p:nvSpPr>
        <p:spPr bwMode="auto">
          <a:xfrm>
            <a:off x="5722938" y="6350000"/>
            <a:ext cx="3048000" cy="339725"/>
          </a:xfrm>
          <a:prstGeom prst="rect">
            <a:avLst/>
          </a:prstGeom>
          <a:noFill/>
          <a:ln w="9525">
            <a:noFill/>
            <a:miter lim="800000"/>
            <a:headEnd/>
            <a:tailEnd/>
          </a:ln>
        </p:spPr>
        <p:txBody>
          <a:bodyPr>
            <a:prstTxWarp prst="textNoShape">
              <a:avLst/>
            </a:prstTxWarp>
            <a:spAutoFit/>
          </a:bodyPr>
          <a:lstStyle/>
          <a:p>
            <a:pPr>
              <a:spcBef>
                <a:spcPct val="50000"/>
              </a:spcBef>
            </a:pPr>
            <a:r>
              <a:rPr lang="en-US" altLang="zh-CN" sz="1600" dirty="0">
                <a:latin typeface="Times" charset="0"/>
                <a:cs typeface="宋体" charset="-122"/>
              </a:rPr>
              <a:t>Larson et al., (2001, 2006, 2011)</a:t>
            </a:r>
          </a:p>
        </p:txBody>
      </p:sp>
      <p:sp>
        <p:nvSpPr>
          <p:cNvPr id="35847" name="Text Box 86"/>
          <p:cNvSpPr txBox="1">
            <a:spLocks noChangeArrowheads="1"/>
          </p:cNvSpPr>
          <p:nvPr/>
        </p:nvSpPr>
        <p:spPr bwMode="auto">
          <a:xfrm>
            <a:off x="5087938" y="2352457"/>
            <a:ext cx="4056062" cy="3108543"/>
          </a:xfrm>
          <a:prstGeom prst="rect">
            <a:avLst/>
          </a:prstGeom>
          <a:noFill/>
          <a:ln w="9525">
            <a:noFill/>
            <a:miter lim="800000"/>
            <a:headEnd/>
            <a:tailEnd/>
          </a:ln>
        </p:spPr>
        <p:txBody>
          <a:bodyPr>
            <a:prstTxWarp prst="textNoShape">
              <a:avLst/>
            </a:prstTxWarp>
            <a:spAutoFit/>
          </a:bodyPr>
          <a:lstStyle/>
          <a:p>
            <a:pPr>
              <a:spcBef>
                <a:spcPct val="50000"/>
              </a:spcBef>
              <a:buFontTx/>
              <a:buChar char="•"/>
            </a:pPr>
            <a:r>
              <a:rPr lang="en-US" altLang="zh-CN" sz="1600" dirty="0">
                <a:latin typeface="Times" charset="0"/>
                <a:cs typeface="宋体" charset="-122"/>
              </a:rPr>
              <a:t> </a:t>
            </a:r>
            <a:r>
              <a:rPr lang="en-US" altLang="zh-CN" sz="1600" b="0" dirty="0">
                <a:latin typeface="Times" charset="0"/>
                <a:cs typeface="宋体" charset="-122"/>
              </a:rPr>
              <a:t>A complex commercial branched polymer is represented by an ensemble of up to 10,000 </a:t>
            </a:r>
            <a:r>
              <a:rPr lang="en-US" altLang="zh-CN" sz="1600" b="0" dirty="0" smtClean="0">
                <a:latin typeface="Times" charset="0"/>
                <a:cs typeface="宋体" charset="-122"/>
              </a:rPr>
              <a:t>chains, all with different molecular weights and branching structures.</a:t>
            </a:r>
          </a:p>
          <a:p>
            <a:pPr>
              <a:spcBef>
                <a:spcPct val="50000"/>
              </a:spcBef>
              <a:buFontTx/>
              <a:buChar char="•"/>
            </a:pPr>
            <a:r>
              <a:rPr lang="en-US" altLang="zh-CN" sz="1600" b="0" dirty="0">
                <a:latin typeface="Times" charset="0"/>
                <a:cs typeface="宋体" charset="-122"/>
              </a:rPr>
              <a:t>The ensemble is generated from a combination of GPC characterization, knowledge of reaction kinetics, and </a:t>
            </a:r>
            <a:r>
              <a:rPr lang="en-US" altLang="zh-CN" sz="1600" b="0" dirty="0" err="1">
                <a:latin typeface="Times" charset="0"/>
                <a:cs typeface="宋体" charset="-122"/>
              </a:rPr>
              <a:t>rheology</a:t>
            </a:r>
            <a:r>
              <a:rPr lang="en-US" altLang="zh-CN" sz="1600" b="0" dirty="0">
                <a:latin typeface="Times" charset="0"/>
                <a:cs typeface="宋体" charset="-122"/>
              </a:rPr>
              <a:t>.</a:t>
            </a:r>
          </a:p>
          <a:p>
            <a:pPr>
              <a:spcBef>
                <a:spcPct val="50000"/>
              </a:spcBef>
              <a:buFontTx/>
              <a:buChar char="•"/>
            </a:pPr>
            <a:r>
              <a:rPr lang="en-US" altLang="zh-CN" sz="1600" b="0" dirty="0">
                <a:latin typeface="Times" charset="0"/>
                <a:cs typeface="宋体" charset="-122"/>
              </a:rPr>
              <a:t>The ensemble is fed into the “Hierarchical Code,” and a prediction of the linear </a:t>
            </a:r>
            <a:r>
              <a:rPr lang="en-US" altLang="zh-CN" sz="1600" b="0" dirty="0" err="1">
                <a:latin typeface="Times" charset="0"/>
                <a:cs typeface="宋体" charset="-122"/>
              </a:rPr>
              <a:t>rheology</a:t>
            </a:r>
            <a:r>
              <a:rPr lang="en-US" altLang="zh-CN" sz="1600" b="0" dirty="0">
                <a:latin typeface="Times" charset="0"/>
                <a:cs typeface="宋体" charset="-122"/>
              </a:rPr>
              <a:t> (G’ and G”) emerges.  </a:t>
            </a:r>
          </a:p>
          <a:p>
            <a:endParaRPr lang="en-US" altLang="zh-CN" sz="2000" dirty="0">
              <a:cs typeface="宋体" charset="-122"/>
            </a:endParaRPr>
          </a:p>
        </p:txBody>
      </p:sp>
      <p:pic>
        <p:nvPicPr>
          <p:cNvPr id="35849" name="Picture 124"/>
          <p:cNvPicPr>
            <a:picLocks noChangeAspect="1" noChangeArrowheads="1"/>
          </p:cNvPicPr>
          <p:nvPr/>
        </p:nvPicPr>
        <p:blipFill>
          <a:blip r:embed="rId6"/>
          <a:srcRect/>
          <a:stretch>
            <a:fillRect/>
          </a:stretch>
        </p:blipFill>
        <p:spPr bwMode="auto">
          <a:xfrm>
            <a:off x="2046287" y="1766778"/>
            <a:ext cx="1844675" cy="1697101"/>
          </a:xfrm>
          <a:prstGeom prst="rect">
            <a:avLst/>
          </a:prstGeom>
          <a:noFill/>
          <a:ln w="9525">
            <a:noFill/>
            <a:miter lim="800000"/>
            <a:headEnd/>
            <a:tailEnd/>
          </a:ln>
        </p:spPr>
      </p:pic>
      <p:pic>
        <p:nvPicPr>
          <p:cNvPr id="48" name="Picture 47" descr="Screen shot 2012-01-18 at 1.17.20 PM.png"/>
          <p:cNvPicPr>
            <a:picLocks noChangeAspect="1"/>
          </p:cNvPicPr>
          <p:nvPr/>
        </p:nvPicPr>
        <p:blipFill>
          <a:blip r:embed="rId7"/>
          <a:stretch>
            <a:fillRect/>
          </a:stretch>
        </p:blipFill>
        <p:spPr>
          <a:xfrm>
            <a:off x="933450" y="4000500"/>
            <a:ext cx="3987800" cy="2514600"/>
          </a:xfrm>
          <a:prstGeom prst="rect">
            <a:avLst/>
          </a:prstGeom>
        </p:spPr>
      </p:pic>
      <p:sp>
        <p:nvSpPr>
          <p:cNvPr id="49" name="Down Arrow 48"/>
          <p:cNvSpPr/>
          <p:nvPr/>
        </p:nvSpPr>
        <p:spPr>
          <a:xfrm>
            <a:off x="2806700" y="3536950"/>
            <a:ext cx="161925" cy="67945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005947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914400" y="0"/>
            <a:ext cx="8229600" cy="1143000"/>
          </a:xfrm>
        </p:spPr>
        <p:txBody>
          <a:bodyPr/>
          <a:lstStyle/>
          <a:p>
            <a:r>
              <a:rPr lang="en-US" sz="3200" dirty="0" smtClean="0">
                <a:latin typeface="Times"/>
              </a:rPr>
              <a:t>Computational Capabilities: Molecular Simulations</a:t>
            </a:r>
          </a:p>
        </p:txBody>
      </p:sp>
      <p:pic>
        <p:nvPicPr>
          <p:cNvPr id="14" name="Picture 13"/>
          <p:cNvPicPr>
            <a:picLocks noChangeAspect="1" noChangeArrowheads="1"/>
          </p:cNvPicPr>
          <p:nvPr/>
        </p:nvPicPr>
        <p:blipFill>
          <a:blip r:embed="rId5"/>
          <a:srcRect/>
          <a:stretch>
            <a:fillRect/>
          </a:stretch>
        </p:blipFill>
        <p:spPr bwMode="auto">
          <a:xfrm>
            <a:off x="1320800" y="2039938"/>
            <a:ext cx="4267200" cy="3200400"/>
          </a:xfrm>
          <a:prstGeom prst="rect">
            <a:avLst/>
          </a:prstGeom>
          <a:noFill/>
          <a:ln w="9525">
            <a:noFill/>
            <a:miter lim="800000"/>
            <a:headEnd/>
            <a:tailEnd/>
          </a:ln>
        </p:spPr>
      </p:pic>
      <p:pic>
        <p:nvPicPr>
          <p:cNvPr id="15" name="Picture 14" descr="ButylAcrylate.bmp"/>
          <p:cNvPicPr>
            <a:picLocks noChangeAspect="1"/>
          </p:cNvPicPr>
          <p:nvPr/>
        </p:nvPicPr>
        <p:blipFill>
          <a:blip r:embed="rId6"/>
          <a:stretch>
            <a:fillRect/>
          </a:stretch>
        </p:blipFill>
        <p:spPr>
          <a:xfrm>
            <a:off x="1231900" y="5240338"/>
            <a:ext cx="4223657" cy="1539875"/>
          </a:xfrm>
          <a:prstGeom prst="rect">
            <a:avLst/>
          </a:prstGeom>
        </p:spPr>
      </p:pic>
      <p:pic>
        <p:nvPicPr>
          <p:cNvPr id="19" name="Picture 2" descr="/Users/rlarson/Documents/papers/Wang/Ctac-NaSal-180-movie-2.mpg">
            <a:hlinkClick r:id="" action="ppaction://ole?verb=0"/>
          </p:cNvPr>
          <p:cNvPicPr/>
          <p:nvPr>
            <a:videoFile r:link="rId3"/>
            <p:extLst>
              <p:ext uri="{DAA4B4D4-6D71-4841-9C94-3DE7FCFB9230}">
                <p14:media xmlns:p14="http://schemas.microsoft.com/office/powerpoint/2010/main" r:link="rId2"/>
              </p:ext>
            </p:extLst>
          </p:nvPr>
        </p:nvPicPr>
        <p:blipFill>
          <a:blip r:embed="rId7"/>
          <a:srcRect/>
          <a:stretch>
            <a:fillRect/>
          </a:stretch>
        </p:blipFill>
        <p:spPr bwMode="auto">
          <a:xfrm>
            <a:off x="5455557" y="1417638"/>
            <a:ext cx="3365500" cy="3365500"/>
          </a:xfrm>
          <a:prstGeom prst="rect">
            <a:avLst/>
          </a:prstGeom>
          <a:noFill/>
          <a:ln w="9525">
            <a:noFill/>
            <a:miter lim="800000"/>
            <a:headEnd/>
            <a:tailEnd/>
          </a:ln>
        </p:spPr>
      </p:pic>
      <p:graphicFrame>
        <p:nvGraphicFramePr>
          <p:cNvPr id="101378" name="Object 2"/>
          <p:cNvGraphicFramePr>
            <a:graphicFrameLocks noChangeAspect="1"/>
          </p:cNvGraphicFramePr>
          <p:nvPr/>
        </p:nvGraphicFramePr>
        <p:xfrm>
          <a:off x="6319157" y="4783138"/>
          <a:ext cx="2367643" cy="2063267"/>
        </p:xfrm>
        <a:graphic>
          <a:graphicData uri="http://schemas.openxmlformats.org/presentationml/2006/ole">
            <mc:AlternateContent xmlns:mc="http://schemas.openxmlformats.org/markup-compatibility/2006">
              <mc:Choice xmlns:v="urn:schemas-microsoft-com:vml" Requires="v">
                <p:oleObj spid="_x0000_s144427" name="Document" r:id="rId9" imgW="2642616" imgH="2304288" progId="Word.Document.8">
                  <p:embed/>
                </p:oleObj>
              </mc:Choice>
              <mc:Fallback>
                <p:oleObj name="Document" r:id="rId9" imgW="2642616" imgH="2304288" progId="Word.Document.8">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319157" y="4783138"/>
                        <a:ext cx="2367643" cy="206326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TextBox 19"/>
          <p:cNvSpPr txBox="1"/>
          <p:nvPr/>
        </p:nvSpPr>
        <p:spPr>
          <a:xfrm>
            <a:off x="1320800" y="1002139"/>
            <a:ext cx="6870700" cy="830997"/>
          </a:xfrm>
          <a:prstGeom prst="rect">
            <a:avLst/>
          </a:prstGeom>
          <a:noFill/>
        </p:spPr>
        <p:txBody>
          <a:bodyPr wrap="square" rtlCol="0">
            <a:spAutoFit/>
          </a:bodyPr>
          <a:lstStyle/>
          <a:p>
            <a:r>
              <a:rPr lang="en-US" dirty="0" smtClean="0"/>
              <a:t>atomistic &amp; coarse-grained simulations of polymers, surfactants, etc.</a:t>
            </a:r>
            <a:endParaRPr lang="en-US" dirty="0"/>
          </a:p>
        </p:txBody>
      </p:sp>
    </p:spTree>
    <p:extLst>
      <p:ext uri="{BB962C8B-B14F-4D97-AF65-F5344CB8AC3E}">
        <p14:creationId xmlns:p14="http://schemas.microsoft.com/office/powerpoint/2010/main" val="2933057226"/>
      </p:ext>
    </p:extLst>
  </p:cSld>
  <p:clrMapOvr>
    <a:masterClrMapping/>
  </p:clrMapOvr>
  <p:transition xmlns:p14="http://schemas.microsoft.com/office/powerpoint/2010/main">
    <p:wipe dir="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366" fill="hold"/>
                                        <p:tgtEl>
                                          <p:spTgt spid="1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repeatCount="indefinite" fill="remove" display="0">
                  <p:stCondLst>
                    <p:cond delay="indefinite"/>
                  </p:stCondLst>
                  <p:endCondLst>
                    <p:cond evt="onNext" delay="0">
                      <p:tgtEl>
                        <p:sldTgt/>
                      </p:tgtEl>
                    </p:cond>
                    <p:cond evt="onPrev" delay="0">
                      <p:tgtEl>
                        <p:sldTgt/>
                      </p:tgtEl>
                    </p:cond>
                  </p:endCondLst>
                </p:cTn>
                <p:tgtEl>
                  <p:spTgt spid="19"/>
                </p:tgtEl>
              </p:cMediaNode>
            </p:video>
            <p:seq concurrent="1" nextAc="seek">
              <p:cTn id="8" restart="whenNotActive" fill="hold" evtFilter="cancelBubble" nodeType="interactiveSeq">
                <p:stCondLst>
                  <p:cond evt="onClick" delay="0">
                    <p:tgtEl>
                      <p:spTgt spid="1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9"/>
                                        </p:tgtEl>
                                      </p:cBhvr>
                                    </p:cmd>
                                  </p:childTnLst>
                                </p:cTn>
                              </p:par>
                            </p:childTnLst>
                          </p:cTn>
                        </p:par>
                      </p:childTnLst>
                    </p:cTn>
                  </p:par>
                </p:childTnLst>
              </p:cTn>
              <p:nextCondLst>
                <p:cond evt="onClick" delay="0">
                  <p:tgtEl>
                    <p:spTgt spid="19"/>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36145404"/>
      </p:ext>
    </p:extLst>
  </p:cSld>
  <p:clrMapOvr>
    <a:masterClrMapping/>
  </p:clrMapOvr>
  <p:transition xmlns:p14="http://schemas.microsoft.com/office/powerpoint/2010/main">
    <p:wipe dir="d"/>
  </p:transitio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3"/>
          <p:cNvSpPr>
            <a:spLocks noGrp="1" noChangeArrowheads="1"/>
          </p:cNvSpPr>
          <p:nvPr>
            <p:ph type="ctrTitle"/>
          </p:nvPr>
        </p:nvSpPr>
        <p:spPr>
          <a:xfrm>
            <a:off x="965200" y="496888"/>
            <a:ext cx="8153400" cy="1584325"/>
          </a:xfrm>
        </p:spPr>
        <p:txBody>
          <a:bodyPr/>
          <a:lstStyle/>
          <a:p>
            <a:r>
              <a:rPr lang="en-US" altLang="zh-CN" sz="3600">
                <a:latin typeface="Calibri" charset="0"/>
                <a:ea typeface="ＭＳ Ｐゴシック" charset="0"/>
                <a:cs typeface="ＭＳ Ｐゴシック" charset="0"/>
              </a:rPr>
              <a:t>Project 1: Controlling Polymer Rheological Properties Using  Long-Chain Branching</a:t>
            </a:r>
            <a:r>
              <a:rPr lang="en-US" altLang="zh-CN">
                <a:latin typeface="Times New Roman" charset="0"/>
                <a:ea typeface="바탕" charset="0"/>
                <a:cs typeface="바탕" charset="0"/>
              </a:rPr>
              <a:t/>
            </a:r>
            <a:br>
              <a:rPr lang="en-US" altLang="zh-CN">
                <a:latin typeface="Times New Roman" charset="0"/>
                <a:ea typeface="바탕" charset="0"/>
                <a:cs typeface="바탕" charset="0"/>
              </a:rPr>
            </a:br>
            <a:endParaRPr lang="en-US" altLang="zh-CN">
              <a:latin typeface="Times New Roman" charset="0"/>
              <a:ea typeface="바탕" charset="0"/>
              <a:cs typeface="바탕" charset="0"/>
            </a:endParaRPr>
          </a:p>
        </p:txBody>
      </p:sp>
      <p:sp>
        <p:nvSpPr>
          <p:cNvPr id="28674" name="Rectangle 4"/>
          <p:cNvSpPr>
            <a:spLocks noGrp="1" noChangeArrowheads="1"/>
          </p:cNvSpPr>
          <p:nvPr>
            <p:ph type="subTitle" idx="1"/>
          </p:nvPr>
        </p:nvSpPr>
        <p:spPr>
          <a:xfrm>
            <a:off x="1219200" y="1612900"/>
            <a:ext cx="7315200" cy="4229100"/>
          </a:xfrm>
        </p:spPr>
        <p:txBody>
          <a:bodyPr/>
          <a:lstStyle/>
          <a:p>
            <a:r>
              <a:rPr lang="en-US" altLang="zh-CN" sz="2000">
                <a:solidFill>
                  <a:schemeClr val="tx1"/>
                </a:solidFill>
                <a:latin typeface="Calibri" charset="0"/>
                <a:ea typeface="ＭＳ Ｐゴシック" charset="0"/>
                <a:cs typeface="ＭＳ Ｐゴシック" charset="0"/>
              </a:rPr>
              <a:t>PI’s: Ronald Larson</a:t>
            </a:r>
            <a:r>
              <a:rPr lang="en-US" altLang="zh-CN" sz="2000" baseline="30000">
                <a:solidFill>
                  <a:schemeClr val="tx1"/>
                </a:solidFill>
                <a:latin typeface="Calibri" charset="0"/>
                <a:ea typeface="ＭＳ Ｐゴシック" charset="0"/>
                <a:cs typeface="ＭＳ Ｐゴシック" charset="0"/>
              </a:rPr>
              <a:t>1</a:t>
            </a:r>
            <a:r>
              <a:rPr lang="en-US" altLang="zh-CN" sz="2000">
                <a:solidFill>
                  <a:schemeClr val="tx1"/>
                </a:solidFill>
                <a:latin typeface="Calibri" charset="0"/>
                <a:ea typeface="ＭＳ Ｐゴシック" charset="0"/>
                <a:cs typeface="ＭＳ Ｐゴシック" charset="0"/>
              </a:rPr>
              <a:t> and Greg Beaucage</a:t>
            </a:r>
            <a:r>
              <a:rPr lang="en-US" altLang="zh-CN" sz="2000" baseline="30000">
                <a:solidFill>
                  <a:schemeClr val="tx1"/>
                </a:solidFill>
                <a:latin typeface="Calibri" charset="0"/>
                <a:ea typeface="ＭＳ Ｐゴシック" charset="0"/>
                <a:cs typeface="ＭＳ Ｐゴシック" charset="0"/>
              </a:rPr>
              <a:t>2</a:t>
            </a:r>
          </a:p>
          <a:p>
            <a:endParaRPr lang="en-US" altLang="zh-CN" sz="2000">
              <a:solidFill>
                <a:schemeClr val="tx1"/>
              </a:solidFill>
              <a:latin typeface="Calibri" charset="0"/>
              <a:ea typeface="ＭＳ Ｐゴシック" charset="0"/>
              <a:cs typeface="ＭＳ Ｐゴシック" charset="0"/>
            </a:endParaRPr>
          </a:p>
          <a:p>
            <a:r>
              <a:rPr lang="en-US" altLang="zh-CN" sz="2000">
                <a:solidFill>
                  <a:schemeClr val="tx1"/>
                </a:solidFill>
                <a:latin typeface="Calibri" charset="0"/>
                <a:ea typeface="ＭＳ Ｐゴシック" charset="0"/>
                <a:cs typeface="ＭＳ Ｐゴシック" charset="0"/>
              </a:rPr>
              <a:t>Team: Jimmy Mays</a:t>
            </a:r>
            <a:r>
              <a:rPr lang="en-US" altLang="zh-CN" sz="2000" baseline="30000">
                <a:solidFill>
                  <a:schemeClr val="tx1"/>
                </a:solidFill>
                <a:latin typeface="Calibri" charset="0"/>
                <a:ea typeface="ＭＳ Ｐゴシック" charset="0"/>
                <a:cs typeface="ＭＳ Ｐゴシック" charset="0"/>
              </a:rPr>
              <a:t>3</a:t>
            </a:r>
            <a:r>
              <a:rPr lang="en-US" altLang="zh-CN" sz="2000">
                <a:solidFill>
                  <a:schemeClr val="tx1"/>
                </a:solidFill>
                <a:latin typeface="Calibri" charset="0"/>
                <a:ea typeface="ＭＳ Ｐゴシック" charset="0"/>
                <a:cs typeface="ＭＳ Ｐゴシック" charset="0"/>
              </a:rPr>
              <a:t>, Nikos Hadjichristidis</a:t>
            </a:r>
            <a:r>
              <a:rPr lang="en-US" altLang="zh-CN" sz="2000" baseline="30000">
                <a:solidFill>
                  <a:schemeClr val="tx1"/>
                </a:solidFill>
                <a:latin typeface="Calibri" charset="0"/>
                <a:ea typeface="ＭＳ Ｐゴシック" charset="0"/>
                <a:cs typeface="ＭＳ Ｐゴシック" charset="0"/>
              </a:rPr>
              <a:t>4</a:t>
            </a:r>
            <a:r>
              <a:rPr lang="en-US" altLang="zh-CN" sz="2000">
                <a:solidFill>
                  <a:schemeClr val="tx1"/>
                </a:solidFill>
                <a:latin typeface="Calibri" charset="0"/>
                <a:ea typeface="ＭＳ Ｐゴシック" charset="0"/>
                <a:cs typeface="ＭＳ Ｐゴシック" charset="0"/>
              </a:rPr>
              <a:t>, Greg Smith</a:t>
            </a:r>
            <a:r>
              <a:rPr lang="en-US" altLang="zh-CN" sz="2000" baseline="30000">
                <a:solidFill>
                  <a:schemeClr val="tx1"/>
                </a:solidFill>
                <a:latin typeface="Calibri" charset="0"/>
                <a:ea typeface="ＭＳ Ｐゴシック" charset="0"/>
                <a:cs typeface="ＭＳ Ｐゴシック" charset="0"/>
              </a:rPr>
              <a:t>5</a:t>
            </a:r>
            <a:r>
              <a:rPr lang="en-US" altLang="zh-CN" sz="2000">
                <a:solidFill>
                  <a:schemeClr val="tx1"/>
                </a:solidFill>
                <a:latin typeface="Calibri" charset="0"/>
                <a:ea typeface="ＭＳ Ｐゴシック" charset="0"/>
                <a:cs typeface="ＭＳ Ｐゴシック" charset="0"/>
              </a:rPr>
              <a:t>, Ron Jones</a:t>
            </a:r>
            <a:r>
              <a:rPr lang="en-US" altLang="zh-CN" sz="2000" baseline="30000">
                <a:solidFill>
                  <a:schemeClr val="tx1"/>
                </a:solidFill>
                <a:latin typeface="Calibri" charset="0"/>
                <a:ea typeface="ＭＳ Ｐゴシック" charset="0"/>
                <a:cs typeface="ＭＳ Ｐゴシック" charset="0"/>
              </a:rPr>
              <a:t>6</a:t>
            </a:r>
          </a:p>
          <a:p>
            <a:endParaRPr lang="en-US" altLang="zh-CN" sz="2000" baseline="30000">
              <a:solidFill>
                <a:schemeClr val="tx1"/>
              </a:solidFill>
              <a:latin typeface="Calibri" charset="0"/>
              <a:ea typeface="ＭＳ Ｐゴシック" charset="0"/>
              <a:cs typeface="ＭＳ Ｐゴシック" charset="0"/>
            </a:endParaRPr>
          </a:p>
          <a:p>
            <a:r>
              <a:rPr lang="en-US" altLang="zh-CN" sz="2000">
                <a:solidFill>
                  <a:schemeClr val="tx1"/>
                </a:solidFill>
                <a:latin typeface="Calibri" charset="0"/>
                <a:ea typeface="ＭＳ Ｐゴシック" charset="0"/>
                <a:cs typeface="ＭＳ Ｐゴシック" charset="0"/>
              </a:rPr>
              <a:t>1 Univ. Michigan; 2 Univ. Cincinnati; 3 Univ. Tennessee; 4 Univ. Athens/KAUST; 5 Oak Ridge National Lab; 6 National Institute of Standards and Technology</a:t>
            </a:r>
          </a:p>
          <a:p>
            <a:endParaRPr lang="en-US" altLang="zh-CN" sz="2000">
              <a:solidFill>
                <a:schemeClr val="tx1"/>
              </a:solidFill>
              <a:latin typeface="Calibri" charset="0"/>
              <a:ea typeface="ＭＳ Ｐゴシック" charset="0"/>
              <a:cs typeface="ＭＳ Ｐゴシック" charset="0"/>
            </a:endParaRPr>
          </a:p>
          <a:p>
            <a:r>
              <a:rPr lang="en-US" altLang="zh-CN" sz="2000">
                <a:solidFill>
                  <a:schemeClr val="tx1"/>
                </a:solidFill>
                <a:latin typeface="Calibri" charset="0"/>
                <a:ea typeface="ＭＳ Ｐゴシック" charset="0"/>
                <a:cs typeface="ＭＳ Ｐゴシック" charset="0"/>
              </a:rPr>
              <a:t>Proposed Budget:  $150,000/year; In Kind Support ORNL $40,000/year; NIST $40,000/year</a:t>
            </a:r>
          </a:p>
          <a:p>
            <a:endParaRPr lang="en-US" altLang="zh-CN" sz="2000">
              <a:solidFill>
                <a:schemeClr val="tx1"/>
              </a:solidFill>
              <a:latin typeface="Calibri" charset="0"/>
              <a:ea typeface="ＭＳ Ｐゴシック" charset="0"/>
              <a:cs typeface="ＭＳ Ｐゴシック" charset="0"/>
            </a:endParaRPr>
          </a:p>
          <a:p>
            <a:r>
              <a:rPr lang="en-US" altLang="zh-CN" sz="2000">
                <a:solidFill>
                  <a:schemeClr val="tx1"/>
                </a:solidFill>
                <a:latin typeface="Calibri" charset="0"/>
                <a:ea typeface="ＭＳ Ｐゴシック" charset="0"/>
                <a:cs typeface="ＭＳ Ｐゴシック" charset="0"/>
              </a:rPr>
              <a:t>Project Duration: 4 years</a:t>
            </a:r>
          </a:p>
          <a:p>
            <a:endParaRPr lang="en-US" altLang="zh-CN" sz="2000">
              <a:solidFill>
                <a:schemeClr val="tx1"/>
              </a:solidFill>
              <a:latin typeface="Calibri" charset="0"/>
              <a:ea typeface="ＭＳ Ｐゴシック" charset="0"/>
              <a:cs typeface="ＭＳ Ｐゴシック" charset="0"/>
            </a:endParaRPr>
          </a:p>
          <a:p>
            <a:endParaRPr lang="en-US" altLang="zh-CN" sz="2000">
              <a:solidFill>
                <a:schemeClr val="tx1"/>
              </a:solidFill>
              <a:latin typeface="Calibri" charset="0"/>
              <a:ea typeface="ＭＳ Ｐゴシック" charset="0"/>
              <a:cs typeface="ＭＳ Ｐゴシック" charset="0"/>
            </a:endParaRPr>
          </a:p>
          <a:p>
            <a:endParaRPr lang="en-US" altLang="zh-CN" sz="2000" b="1">
              <a:solidFill>
                <a:schemeClr val="tx1"/>
              </a:solidFill>
              <a:latin typeface="Calibri" charset="0"/>
              <a:ea typeface="ＭＳ Ｐゴシック" charset="0"/>
              <a:cs typeface="ＭＳ Ｐゴシック" charset="0"/>
            </a:endParaRPr>
          </a:p>
        </p:txBody>
      </p:sp>
      <p:pic>
        <p:nvPicPr>
          <p:cNvPr id="28675" name="Picture 5" descr="TIFF_CMT_LOGO.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10025" y="5922963"/>
            <a:ext cx="1730375"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1304010"/>
      </p:ext>
    </p:extLst>
  </p:cSld>
  <p:clrMapOvr>
    <a:masterClrMapping/>
  </p:clrMapOvr>
  <p:transition xmlns:p14="http://schemas.microsoft.com/office/powerpoint/2010/main">
    <p:wipe dir="d"/>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smtClean="0"/>
              <a:t>Innovation through Partnerships</a:t>
            </a:r>
            <a:endParaRPr lang="en-US"/>
          </a:p>
        </p:txBody>
      </p:sp>
      <p:sp>
        <p:nvSpPr>
          <p:cNvPr id="5" name="Slide Number Placeholder 4"/>
          <p:cNvSpPr>
            <a:spLocks noGrp="1"/>
          </p:cNvSpPr>
          <p:nvPr>
            <p:ph type="sldNum" sz="quarter" idx="12"/>
          </p:nvPr>
        </p:nvSpPr>
        <p:spPr/>
        <p:txBody>
          <a:bodyPr/>
          <a:lstStyle/>
          <a:p>
            <a:pPr>
              <a:defRPr/>
            </a:pPr>
            <a:fld id="{A677E203-F60C-154C-8315-3FB905080BE8}" type="slidenum">
              <a:rPr lang="en-US" smtClean="0"/>
              <a:pPr>
                <a:defRPr/>
              </a:pPr>
              <a:t>4</a:t>
            </a:fld>
            <a:endParaRPr lang="en-US"/>
          </a:p>
        </p:txBody>
      </p:sp>
      <p:sp>
        <p:nvSpPr>
          <p:cNvPr id="6" name="TextBox 5"/>
          <p:cNvSpPr txBox="1"/>
          <p:nvPr/>
        </p:nvSpPr>
        <p:spPr>
          <a:xfrm>
            <a:off x="1574800" y="2803704"/>
            <a:ext cx="7213600" cy="3046988"/>
          </a:xfrm>
          <a:prstGeom prst="rect">
            <a:avLst/>
          </a:prstGeom>
          <a:noFill/>
        </p:spPr>
        <p:txBody>
          <a:bodyPr wrap="square" rtlCol="0">
            <a:spAutoFit/>
          </a:bodyPr>
          <a:lstStyle/>
          <a:p>
            <a:r>
              <a:rPr lang="en-US" dirty="0" smtClean="0"/>
              <a:t>If successful, the project would, for example, allow specific molecular topologies to be identified that would enhance processing with little or no reduction in properties. To do this, we would need to show how to enhance extensional rheology while not affecting or improving crystal/amorphous structure and orientation. </a:t>
            </a:r>
            <a:endParaRPr lang="en-US" dirty="0"/>
          </a:p>
        </p:txBody>
      </p:sp>
      <p:sp>
        <p:nvSpPr>
          <p:cNvPr id="7" name="Rectangle 6"/>
          <p:cNvSpPr/>
          <p:nvPr/>
        </p:nvSpPr>
        <p:spPr>
          <a:xfrm>
            <a:off x="2057400" y="1252322"/>
            <a:ext cx="6705600" cy="1597637"/>
          </a:xfrm>
          <a:prstGeom prst="rect">
            <a:avLst/>
          </a:prstGeom>
        </p:spPr>
        <p:txBody>
          <a:bodyPr wrap="square">
            <a:spAutoFit/>
          </a:bodyPr>
          <a:lstStyle/>
          <a:p>
            <a:pPr>
              <a:buNone/>
            </a:pPr>
            <a:r>
              <a:rPr lang="en-US" dirty="0"/>
              <a:t>To develop methods to measure and manipulate chain (and nano-) topology to optimize processing and properties. </a:t>
            </a:r>
          </a:p>
        </p:txBody>
      </p:sp>
      <p:sp>
        <p:nvSpPr>
          <p:cNvPr id="9" name="TextBox 8"/>
          <p:cNvSpPr txBox="1"/>
          <p:nvPr/>
        </p:nvSpPr>
        <p:spPr>
          <a:xfrm>
            <a:off x="2768600" y="279400"/>
            <a:ext cx="4547740" cy="769441"/>
          </a:xfrm>
          <a:prstGeom prst="rect">
            <a:avLst/>
          </a:prstGeom>
          <a:noFill/>
        </p:spPr>
        <p:txBody>
          <a:bodyPr wrap="none" rtlCol="0">
            <a:spAutoFit/>
          </a:bodyPr>
          <a:lstStyle/>
          <a:p>
            <a:r>
              <a:rPr lang="en-US" sz="4400" dirty="0" smtClean="0"/>
              <a:t>Grand Challenge</a:t>
            </a:r>
            <a:endParaRPr lang="en-US" sz="4400" dirty="0"/>
          </a:p>
        </p:txBody>
      </p:sp>
    </p:spTree>
    <p:extLst>
      <p:ext uri="{BB962C8B-B14F-4D97-AF65-F5344CB8AC3E}">
        <p14:creationId xmlns:p14="http://schemas.microsoft.com/office/powerpoint/2010/main" val="3363235039"/>
      </p:ext>
    </p:extLst>
  </p:cSld>
  <p:clrMapOvr>
    <a:masterClrMapping/>
  </p:clrMapOvr>
  <p:transition xmlns:p14="http://schemas.microsoft.com/office/powerpoint/2010/main">
    <p:wipe dir="d"/>
  </p:transitio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a:xfrm>
            <a:off x="457200" y="134938"/>
            <a:ext cx="8229600" cy="1143000"/>
          </a:xfrm>
        </p:spPr>
        <p:txBody>
          <a:bodyPr/>
          <a:lstStyle/>
          <a:p>
            <a:r>
              <a:rPr lang="en-US">
                <a:latin typeface="Calibri" charset="0"/>
                <a:ea typeface="ＭＳ Ｐゴシック" charset="0"/>
                <a:cs typeface="ＭＳ Ｐゴシック" charset="0"/>
              </a:rPr>
              <a:t>Outcomes/Deliverables</a:t>
            </a:r>
          </a:p>
        </p:txBody>
      </p:sp>
      <p:sp>
        <p:nvSpPr>
          <p:cNvPr id="30722" name="Content Placeholder 2"/>
          <p:cNvSpPr>
            <a:spLocks noGrp="1"/>
          </p:cNvSpPr>
          <p:nvPr>
            <p:ph idx="1"/>
          </p:nvPr>
        </p:nvSpPr>
        <p:spPr>
          <a:xfrm>
            <a:off x="914400" y="1193800"/>
            <a:ext cx="8229600" cy="4525963"/>
          </a:xfrm>
        </p:spPr>
        <p:txBody>
          <a:bodyPr/>
          <a:lstStyle/>
          <a:p>
            <a:r>
              <a:rPr lang="en-US" sz="2800">
                <a:latin typeface="Calibri" charset="0"/>
                <a:ea typeface="ＭＳ Ｐゴシック" charset="0"/>
                <a:cs typeface="ＭＳ Ｐゴシック" charset="0"/>
              </a:rPr>
              <a:t>Inference of long-chain branching structures from rheological, neutron scattering, SEC, and other measurements. </a:t>
            </a:r>
          </a:p>
          <a:p>
            <a:r>
              <a:rPr lang="en-US" sz="2800">
                <a:latin typeface="Calibri" charset="0"/>
                <a:ea typeface="ＭＳ Ｐゴシック" charset="0"/>
                <a:cs typeface="ＭＳ Ｐゴシック" charset="0"/>
              </a:rPr>
              <a:t>Development of computer software for inference of long-chain branching structure from characterization data and catalyst information</a:t>
            </a:r>
          </a:p>
          <a:p>
            <a:r>
              <a:rPr lang="en-US" sz="2800">
                <a:latin typeface="Calibri" charset="0"/>
                <a:ea typeface="ＭＳ Ｐゴシック" charset="0"/>
                <a:cs typeface="ＭＳ Ｐゴシック" charset="0"/>
              </a:rPr>
              <a:t>Inference of nonlinear rheology and processing characteristics from branching structure</a:t>
            </a:r>
          </a:p>
          <a:p>
            <a:r>
              <a:rPr lang="en-US" sz="2800">
                <a:latin typeface="Calibri" charset="0"/>
                <a:ea typeface="ＭＳ Ｐゴシック" charset="0"/>
                <a:cs typeface="ＭＳ Ｐゴシック" charset="0"/>
              </a:rPr>
              <a:t>Tools for optimization of branching</a:t>
            </a:r>
          </a:p>
          <a:p>
            <a:endParaRPr lang="en-US">
              <a:latin typeface="Calibri" charset="0"/>
              <a:ea typeface="ＭＳ Ｐゴシック" charset="0"/>
              <a:cs typeface="ＭＳ Ｐゴシック" charset="0"/>
            </a:endParaRPr>
          </a:p>
        </p:txBody>
      </p:sp>
      <p:sp>
        <p:nvSpPr>
          <p:cNvPr id="30723"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eaLnBrk="1" hangingPunct="1"/>
            <a:r>
              <a:rPr lang="en-US" sz="1200">
                <a:solidFill>
                  <a:srgbClr val="898989"/>
                </a:solidFill>
              </a:rPr>
              <a:t>Innovation through Partnerships</a:t>
            </a:r>
          </a:p>
        </p:txBody>
      </p:sp>
      <p:sp>
        <p:nvSpPr>
          <p:cNvPr id="30724"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eaLnBrk="1" hangingPunct="1"/>
            <a:fld id="{0F85A13C-FEB7-F74D-A8C5-514AB6AA4462}" type="slidenum">
              <a:rPr lang="en-US" sz="1200">
                <a:solidFill>
                  <a:srgbClr val="898989"/>
                </a:solidFill>
              </a:rPr>
              <a:pPr eaLnBrk="1" hangingPunct="1"/>
              <a:t>40</a:t>
            </a:fld>
            <a:endParaRPr lang="en-US" sz="1200">
              <a:solidFill>
                <a:srgbClr val="898989"/>
              </a:solidFill>
            </a:endParaRPr>
          </a:p>
        </p:txBody>
      </p:sp>
    </p:spTree>
    <p:extLst>
      <p:ext uri="{BB962C8B-B14F-4D97-AF65-F5344CB8AC3E}">
        <p14:creationId xmlns:p14="http://schemas.microsoft.com/office/powerpoint/2010/main" val="1602740213"/>
      </p:ext>
    </p:extLst>
  </p:cSld>
  <p:clrMapOvr>
    <a:masterClrMapping/>
  </p:clrMapOvr>
  <p:transition xmlns:p14="http://schemas.microsoft.com/office/powerpoint/2010/main">
    <p:wipe dir="d"/>
  </p:transitio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r>
              <a:rPr lang="en-US">
                <a:latin typeface="Calibri" charset="0"/>
                <a:ea typeface="ＭＳ Ｐゴシック" charset="0"/>
                <a:cs typeface="ＭＳ Ｐゴシック" charset="0"/>
              </a:rPr>
              <a:t>Impact</a:t>
            </a:r>
          </a:p>
        </p:txBody>
      </p:sp>
      <p:sp>
        <p:nvSpPr>
          <p:cNvPr id="31746" name="Content Placeholder 2"/>
          <p:cNvSpPr>
            <a:spLocks noGrp="1"/>
          </p:cNvSpPr>
          <p:nvPr>
            <p:ph idx="1"/>
          </p:nvPr>
        </p:nvSpPr>
        <p:spPr>
          <a:xfrm>
            <a:off x="914400" y="1600200"/>
            <a:ext cx="8229600" cy="4525963"/>
          </a:xfrm>
        </p:spPr>
        <p:txBody>
          <a:bodyPr/>
          <a:lstStyle/>
          <a:p>
            <a:r>
              <a:rPr lang="en-US">
                <a:latin typeface="Calibri" charset="0"/>
                <a:ea typeface="ＭＳ Ｐゴシック" charset="0"/>
                <a:cs typeface="ＭＳ Ｐゴシック" charset="0"/>
              </a:rPr>
              <a:t>Improved ability to design and control polymer processing properties</a:t>
            </a:r>
          </a:p>
          <a:p>
            <a:r>
              <a:rPr lang="en-US">
                <a:latin typeface="Calibri" charset="0"/>
                <a:ea typeface="ＭＳ Ｐゴシック" charset="0"/>
                <a:cs typeface="ＭＳ Ｐゴシック" charset="0"/>
              </a:rPr>
              <a:t>Ability to infer likely branching characteristics from rheology</a:t>
            </a:r>
          </a:p>
          <a:p>
            <a:r>
              <a:rPr lang="en-US">
                <a:latin typeface="Calibri" charset="0"/>
                <a:ea typeface="ＭＳ Ｐゴシック" charset="0"/>
                <a:cs typeface="ＭＳ Ｐゴシック" charset="0"/>
              </a:rPr>
              <a:t>Understanding of complex catalyst systems and resolution of some longstanding debates over molecular structure in certain resin systems</a:t>
            </a:r>
          </a:p>
          <a:p>
            <a:pPr>
              <a:buFont typeface="Arial" charset="0"/>
              <a:buNone/>
            </a:pPr>
            <a:r>
              <a:rPr lang="en-US">
                <a:latin typeface="Calibri" charset="0"/>
                <a:ea typeface="ＭＳ Ｐゴシック" charset="0"/>
                <a:cs typeface="ＭＳ Ｐゴシック" charset="0"/>
              </a:rPr>
              <a:t> </a:t>
            </a:r>
          </a:p>
          <a:p>
            <a:endParaRPr lang="en-US">
              <a:latin typeface="Calibri" charset="0"/>
              <a:ea typeface="ＭＳ Ｐゴシック" charset="0"/>
              <a:cs typeface="ＭＳ Ｐゴシック" charset="0"/>
            </a:endParaRPr>
          </a:p>
        </p:txBody>
      </p:sp>
      <p:sp>
        <p:nvSpPr>
          <p:cNvPr id="31747"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eaLnBrk="1" hangingPunct="1"/>
            <a:r>
              <a:rPr lang="en-US" sz="1200">
                <a:solidFill>
                  <a:srgbClr val="898989"/>
                </a:solidFill>
              </a:rPr>
              <a:t>Innovation through Partnerships</a:t>
            </a:r>
          </a:p>
        </p:txBody>
      </p:sp>
      <p:sp>
        <p:nvSpPr>
          <p:cNvPr id="31748"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eaLnBrk="1" hangingPunct="1"/>
            <a:fld id="{B22D5665-46F9-AB45-8FCF-6475A217EAD7}" type="slidenum">
              <a:rPr lang="en-US" sz="1200">
                <a:solidFill>
                  <a:srgbClr val="898989"/>
                </a:solidFill>
              </a:rPr>
              <a:pPr eaLnBrk="1" hangingPunct="1"/>
              <a:t>41</a:t>
            </a:fld>
            <a:endParaRPr lang="en-US" sz="1200">
              <a:solidFill>
                <a:srgbClr val="898989"/>
              </a:solidFill>
            </a:endParaRPr>
          </a:p>
        </p:txBody>
      </p:sp>
    </p:spTree>
    <p:extLst>
      <p:ext uri="{BB962C8B-B14F-4D97-AF65-F5344CB8AC3E}">
        <p14:creationId xmlns:p14="http://schemas.microsoft.com/office/powerpoint/2010/main" val="1994613530"/>
      </p:ext>
    </p:extLst>
  </p:cSld>
  <p:clrMapOvr>
    <a:masterClrMapping/>
  </p:clrMapOvr>
  <p:transition xmlns:p14="http://schemas.microsoft.com/office/powerpoint/2010/main">
    <p:wipe dir="d"/>
  </p:transitio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800100" y="2857500"/>
            <a:ext cx="8229600" cy="1143000"/>
          </a:xfrm>
        </p:spPr>
        <p:txBody>
          <a:bodyPr/>
          <a:lstStyle/>
          <a:p>
            <a:r>
              <a:rPr lang="en-US">
                <a:latin typeface="Calibri" charset="0"/>
                <a:ea typeface="ＭＳ Ｐゴシック" charset="0"/>
                <a:cs typeface="ＭＳ Ｐゴシック" charset="0"/>
              </a:rPr>
              <a:t>Supplementary Material</a:t>
            </a:r>
          </a:p>
        </p:txBody>
      </p:sp>
      <p:sp>
        <p:nvSpPr>
          <p:cNvPr id="32770"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eaLnBrk="1" hangingPunct="1"/>
            <a:r>
              <a:rPr lang="en-US" sz="1200">
                <a:solidFill>
                  <a:srgbClr val="898989"/>
                </a:solidFill>
              </a:rPr>
              <a:t>Innovation through Partnerships</a:t>
            </a:r>
          </a:p>
        </p:txBody>
      </p:sp>
      <p:sp>
        <p:nvSpPr>
          <p:cNvPr id="32771"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eaLnBrk="1" hangingPunct="1"/>
            <a:fld id="{478FF783-34C6-3B46-B9AC-6598DC04A14E}" type="slidenum">
              <a:rPr lang="en-US" sz="1200">
                <a:solidFill>
                  <a:srgbClr val="898989"/>
                </a:solidFill>
              </a:rPr>
              <a:pPr eaLnBrk="1" hangingPunct="1"/>
              <a:t>42</a:t>
            </a:fld>
            <a:endParaRPr lang="en-US" sz="1200">
              <a:solidFill>
                <a:srgbClr val="898989"/>
              </a:solidFill>
            </a:endParaRPr>
          </a:p>
        </p:txBody>
      </p:sp>
    </p:spTree>
    <p:extLst>
      <p:ext uri="{BB962C8B-B14F-4D97-AF65-F5344CB8AC3E}">
        <p14:creationId xmlns:p14="http://schemas.microsoft.com/office/powerpoint/2010/main" val="194920338"/>
      </p:ext>
    </p:extLst>
  </p:cSld>
  <p:clrMapOvr>
    <a:masterClrMapping/>
  </p:clrMapOvr>
  <p:transition xmlns:p14="http://schemas.microsoft.com/office/powerpoint/2010/main">
    <p:wipe dir="d"/>
  </p:transitio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r>
              <a:rPr lang="en-US">
                <a:latin typeface="Calibri" charset="0"/>
                <a:ea typeface="ＭＳ Ｐゴシック" charset="0"/>
                <a:cs typeface="ＭＳ Ｐゴシック" charset="0"/>
              </a:rPr>
              <a:t>Industrial Relevance</a:t>
            </a:r>
          </a:p>
        </p:txBody>
      </p:sp>
      <p:sp>
        <p:nvSpPr>
          <p:cNvPr id="33794" name="Content Placeholder 2"/>
          <p:cNvSpPr>
            <a:spLocks noGrp="1"/>
          </p:cNvSpPr>
          <p:nvPr>
            <p:ph idx="1"/>
          </p:nvPr>
        </p:nvSpPr>
        <p:spPr>
          <a:xfrm>
            <a:off x="1173163" y="1600200"/>
            <a:ext cx="7970837" cy="4756150"/>
          </a:xfrm>
        </p:spPr>
        <p:txBody>
          <a:bodyPr/>
          <a:lstStyle/>
          <a:p>
            <a:pPr>
              <a:buFontTx/>
              <a:buNone/>
            </a:pPr>
            <a:r>
              <a:rPr lang="ja-JP" altLang="en-US" sz="2400">
                <a:latin typeface="Calibri" charset="0"/>
                <a:ea typeface="ＭＳ Ｐゴシック" charset="0"/>
                <a:cs typeface="ＭＳ Ｐゴシック" charset="0"/>
              </a:rPr>
              <a:t>“</a:t>
            </a:r>
            <a:r>
              <a:rPr lang="en-US" altLang="ja-JP" sz="2400">
                <a:latin typeface="Calibri" charset="0"/>
                <a:ea typeface="ＭＳ Ｐゴシック" charset="0"/>
                <a:cs typeface="ＭＳ Ｐゴシック" charset="0"/>
              </a:rPr>
              <a:t>The flow behavior (</a:t>
            </a:r>
            <a:r>
              <a:rPr lang="ja-JP" altLang="en-US" sz="2400">
                <a:latin typeface="Calibri" charset="0"/>
                <a:ea typeface="ＭＳ Ｐゴシック" charset="0"/>
                <a:cs typeface="ＭＳ Ｐゴシック" charset="0"/>
              </a:rPr>
              <a:t>‘</a:t>
            </a:r>
            <a:r>
              <a:rPr lang="en-US" altLang="ja-JP" sz="2400">
                <a:latin typeface="Calibri" charset="0"/>
                <a:ea typeface="ＭＳ Ｐゴシック" charset="0"/>
                <a:cs typeface="ＭＳ Ｐゴシック" charset="0"/>
              </a:rPr>
              <a:t>rheology</a:t>
            </a:r>
            <a:r>
              <a:rPr lang="ja-JP" altLang="en-US" sz="2400">
                <a:latin typeface="Calibri" charset="0"/>
                <a:ea typeface="ＭＳ Ｐゴシック" charset="0"/>
                <a:cs typeface="ＭＳ Ｐゴシック" charset="0"/>
              </a:rPr>
              <a:t>’</a:t>
            </a:r>
            <a:r>
              <a:rPr lang="en-US" altLang="ja-JP" sz="2400">
                <a:latin typeface="Calibri" charset="0"/>
                <a:ea typeface="ＭＳ Ｐゴシック" charset="0"/>
                <a:cs typeface="ＭＳ Ｐゴシック" charset="0"/>
              </a:rPr>
              <a:t>) [of polymers] is </a:t>
            </a:r>
            <a:r>
              <a:rPr lang="en-US" altLang="ja-JP" sz="2400" i="1">
                <a:latin typeface="Calibri" charset="0"/>
                <a:ea typeface="ＭＳ Ｐゴシック" charset="0"/>
                <a:cs typeface="ＭＳ Ｐゴシック" charset="0"/>
              </a:rPr>
              <a:t>enormously</a:t>
            </a:r>
            <a:r>
              <a:rPr lang="en-US" altLang="ja-JP" sz="2400">
                <a:latin typeface="Calibri" charset="0"/>
                <a:ea typeface="ＭＳ Ｐゴシック" charset="0"/>
                <a:cs typeface="ＭＳ Ｐゴシック" charset="0"/>
              </a:rPr>
              <a:t> sensitive to LCB [long chain branching] concentrations far too low to be detectable by spectroscopic (NMR, IR) or chromatographic (SEC) techniques. Thus polyethylene manufacturers are often faced with </a:t>
            </a:r>
            <a:r>
              <a:rPr lang="ja-JP" altLang="en-US" sz="2400">
                <a:latin typeface="Calibri" charset="0"/>
                <a:ea typeface="ＭＳ Ｐゴシック" charset="0"/>
                <a:cs typeface="ＭＳ Ｐゴシック" charset="0"/>
              </a:rPr>
              <a:t>‘</a:t>
            </a:r>
            <a:r>
              <a:rPr lang="en-US" altLang="ja-JP" sz="2400">
                <a:latin typeface="Calibri" charset="0"/>
                <a:ea typeface="ＭＳ Ｐゴシック" charset="0"/>
                <a:cs typeface="ＭＳ Ｐゴシック" charset="0"/>
              </a:rPr>
              <a:t>processability</a:t>
            </a:r>
            <a:r>
              <a:rPr lang="ja-JP" altLang="en-US" sz="2400">
                <a:latin typeface="Calibri" charset="0"/>
                <a:ea typeface="ＭＳ Ｐゴシック" charset="0"/>
                <a:cs typeface="ＭＳ Ｐゴシック" charset="0"/>
              </a:rPr>
              <a:t>’</a:t>
            </a:r>
            <a:r>
              <a:rPr lang="en-US" altLang="ja-JP" sz="2400">
                <a:latin typeface="Calibri" charset="0"/>
                <a:ea typeface="ＭＳ Ｐゴシック" charset="0"/>
                <a:cs typeface="ＭＳ Ｐゴシック" charset="0"/>
              </a:rPr>
              <a:t> issues that depend directly upon polymer properties that are not explainable with spectroscopic or chromatographic characterization data. Rheological characterization becomes the method of last resort, but when the rheological data are in hand, we often still wonder what molecular structures gave rise to those results.</a:t>
            </a:r>
            <a:r>
              <a:rPr lang="ja-JP" altLang="en-US" sz="2400">
                <a:latin typeface="Calibri" charset="0"/>
                <a:ea typeface="ＭＳ Ｐゴシック" charset="0"/>
                <a:cs typeface="ＭＳ Ｐゴシック" charset="0"/>
              </a:rPr>
              <a:t>”</a:t>
            </a:r>
            <a:endParaRPr lang="en-US" altLang="ja-JP" sz="2400">
              <a:latin typeface="Calibri" charset="0"/>
              <a:ea typeface="ＭＳ Ｐゴシック" charset="0"/>
              <a:cs typeface="ＭＳ Ｐゴシック" charset="0"/>
            </a:endParaRPr>
          </a:p>
          <a:p>
            <a:pPr lvl="4">
              <a:buFont typeface="Arial" charset="0"/>
              <a:buNone/>
            </a:pPr>
            <a:r>
              <a:rPr lang="en-US" sz="1800">
                <a:latin typeface="Calibri" charset="0"/>
                <a:ea typeface="ＭＳ Ｐゴシック" charset="0"/>
              </a:rPr>
              <a:t>Janzen and Colby, J. Molecular Structure, 1999</a:t>
            </a:r>
          </a:p>
          <a:p>
            <a:endParaRPr lang="en-US">
              <a:latin typeface="Calibri" charset="0"/>
              <a:ea typeface="ＭＳ Ｐゴシック" charset="0"/>
              <a:cs typeface="ＭＳ Ｐゴシック" charset="0"/>
            </a:endParaRPr>
          </a:p>
        </p:txBody>
      </p:sp>
      <p:sp>
        <p:nvSpPr>
          <p:cNvPr id="33795"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eaLnBrk="1" hangingPunct="1"/>
            <a:r>
              <a:rPr lang="en-US" sz="1200">
                <a:solidFill>
                  <a:srgbClr val="898989"/>
                </a:solidFill>
              </a:rPr>
              <a:t>Innovation through Partnerships</a:t>
            </a:r>
          </a:p>
        </p:txBody>
      </p:sp>
      <p:sp>
        <p:nvSpPr>
          <p:cNvPr id="33796"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eaLnBrk="1" hangingPunct="1"/>
            <a:fld id="{699DF1E2-9BBE-8147-8D5F-8311AF7F1FF7}" type="slidenum">
              <a:rPr lang="en-US" sz="1200">
                <a:solidFill>
                  <a:srgbClr val="898989"/>
                </a:solidFill>
              </a:rPr>
              <a:pPr eaLnBrk="1" hangingPunct="1"/>
              <a:t>43</a:t>
            </a:fld>
            <a:endParaRPr lang="en-US" sz="1200">
              <a:solidFill>
                <a:srgbClr val="898989"/>
              </a:solidFill>
            </a:endParaRPr>
          </a:p>
        </p:txBody>
      </p:sp>
    </p:spTree>
    <p:extLst>
      <p:ext uri="{BB962C8B-B14F-4D97-AF65-F5344CB8AC3E}">
        <p14:creationId xmlns:p14="http://schemas.microsoft.com/office/powerpoint/2010/main" val="2139743571"/>
      </p:ext>
    </p:extLst>
  </p:cSld>
  <p:clrMapOvr>
    <a:masterClrMapping/>
  </p:clrMapOvr>
  <p:transition xmlns:p14="http://schemas.microsoft.com/office/powerpoint/2010/main">
    <p:wipe dir="d"/>
  </p:transition>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r>
              <a:rPr lang="en-US">
                <a:latin typeface="Calibri" charset="0"/>
                <a:ea typeface="ＭＳ Ｐゴシック" charset="0"/>
                <a:cs typeface="ＭＳ Ｐゴシック" charset="0"/>
              </a:rPr>
              <a:t>Rheology, Processing and Long-Chain Branching</a:t>
            </a:r>
          </a:p>
        </p:txBody>
      </p:sp>
      <p:sp>
        <p:nvSpPr>
          <p:cNvPr id="34818"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eaLnBrk="1" hangingPunct="1"/>
            <a:r>
              <a:rPr lang="en-US" sz="1200">
                <a:solidFill>
                  <a:srgbClr val="898989"/>
                </a:solidFill>
              </a:rPr>
              <a:t>Innovation through Partnerships</a:t>
            </a:r>
          </a:p>
        </p:txBody>
      </p:sp>
      <p:sp>
        <p:nvSpPr>
          <p:cNvPr id="34819"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eaLnBrk="1" hangingPunct="1"/>
            <a:fld id="{C4D3FB7D-EDA3-0F45-819A-0C49A9123D8A}" type="slidenum">
              <a:rPr lang="en-US" sz="1200">
                <a:solidFill>
                  <a:srgbClr val="898989"/>
                </a:solidFill>
              </a:rPr>
              <a:pPr eaLnBrk="1" hangingPunct="1"/>
              <a:t>44</a:t>
            </a:fld>
            <a:endParaRPr lang="en-US" sz="1200">
              <a:solidFill>
                <a:srgbClr val="898989"/>
              </a:solidFill>
            </a:endParaRPr>
          </a:p>
        </p:txBody>
      </p:sp>
      <p:pic>
        <p:nvPicPr>
          <p:cNvPr id="34820" name="Content Placeholder 3" descr="jupiter-23590246.jpg"/>
          <p:cNvPicPr>
            <a:picLocks noChangeAspect="1"/>
          </p:cNvPicPr>
          <p:nvPr/>
        </p:nvPicPr>
        <p:blipFill>
          <a:blip r:embed="rId2">
            <a:extLst>
              <a:ext uri="{28A0092B-C50C-407E-A947-70E740481C1C}">
                <a14:useLocalDpi xmlns:a14="http://schemas.microsoft.com/office/drawing/2010/main" val="0"/>
              </a:ext>
            </a:extLst>
          </a:blip>
          <a:srcRect l="-13840" r="-13840"/>
          <a:stretch>
            <a:fillRect/>
          </a:stretch>
        </p:blipFill>
        <p:spPr bwMode="auto">
          <a:xfrm>
            <a:off x="746125" y="2273300"/>
            <a:ext cx="5273675" cy="279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1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6925" y="3668713"/>
            <a:ext cx="1695450" cy="156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Picture 7" descr="Screen shot 2012-01-04 at 11.13.27 AM.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37288" y="5453063"/>
            <a:ext cx="1673225" cy="140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8950" y="1265238"/>
            <a:ext cx="3448050" cy="240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4" name="TextBox 10"/>
          <p:cNvSpPr txBox="1">
            <a:spLocks noChangeArrowheads="1"/>
          </p:cNvSpPr>
          <p:nvPr/>
        </p:nvSpPr>
        <p:spPr bwMode="auto">
          <a:xfrm>
            <a:off x="7715250" y="3398838"/>
            <a:ext cx="1428750"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eaLnBrk="1" hangingPunct="1"/>
            <a:r>
              <a:rPr lang="en-US" sz="1600">
                <a:solidFill>
                  <a:srgbClr val="FF0000"/>
                </a:solidFill>
                <a:latin typeface="Times" charset="0"/>
              </a:rPr>
              <a:t>&lt; 1  LCB</a:t>
            </a:r>
            <a:r>
              <a:rPr lang="ja-JP" altLang="en-US" sz="1600">
                <a:solidFill>
                  <a:srgbClr val="FF0000"/>
                </a:solidFill>
                <a:latin typeface="Times" charset="0"/>
              </a:rPr>
              <a:t>’</a:t>
            </a:r>
            <a:r>
              <a:rPr lang="en-US" altLang="ja-JP" sz="1600">
                <a:solidFill>
                  <a:srgbClr val="FF0000"/>
                </a:solidFill>
                <a:latin typeface="Times" charset="0"/>
              </a:rPr>
              <a:t>s per million carbons significantly affects rheology!</a:t>
            </a:r>
            <a:endParaRPr lang="en-US" sz="1600">
              <a:solidFill>
                <a:srgbClr val="FF0000"/>
              </a:solidFill>
              <a:latin typeface="Times" charset="0"/>
            </a:endParaRPr>
          </a:p>
        </p:txBody>
      </p:sp>
      <p:cxnSp>
        <p:nvCxnSpPr>
          <p:cNvPr id="13" name="Straight Arrow Connector 12"/>
          <p:cNvCxnSpPr/>
          <p:nvPr/>
        </p:nvCxnSpPr>
        <p:spPr>
          <a:xfrm rot="10800000">
            <a:off x="6764338" y="2949575"/>
            <a:ext cx="950912" cy="566738"/>
          </a:xfrm>
          <a:prstGeom prst="straightConnector1">
            <a:avLst/>
          </a:prstGeom>
          <a:ln w="9525"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34826" name="TextBox 19"/>
          <p:cNvSpPr txBox="1">
            <a:spLocks noChangeArrowheads="1"/>
          </p:cNvSpPr>
          <p:nvPr/>
        </p:nvSpPr>
        <p:spPr bwMode="auto">
          <a:xfrm>
            <a:off x="3563938" y="5656263"/>
            <a:ext cx="2673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eaLnBrk="1" hangingPunct="1"/>
            <a:r>
              <a:rPr lang="en-US" sz="1400" b="0"/>
              <a:t>branched thread-like micelles</a:t>
            </a:r>
          </a:p>
        </p:txBody>
      </p:sp>
      <p:sp>
        <p:nvSpPr>
          <p:cNvPr id="34827" name="TextBox 20"/>
          <p:cNvSpPr txBox="1">
            <a:spLocks noChangeArrowheads="1"/>
          </p:cNvSpPr>
          <p:nvPr/>
        </p:nvSpPr>
        <p:spPr bwMode="auto">
          <a:xfrm>
            <a:off x="5003800" y="5065713"/>
            <a:ext cx="17605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eaLnBrk="1" hangingPunct="1"/>
            <a:r>
              <a:rPr lang="en-US" sz="1400" b="0"/>
              <a:t>branched polymers</a:t>
            </a:r>
          </a:p>
        </p:txBody>
      </p:sp>
    </p:spTree>
    <p:extLst>
      <p:ext uri="{BB962C8B-B14F-4D97-AF65-F5344CB8AC3E}">
        <p14:creationId xmlns:p14="http://schemas.microsoft.com/office/powerpoint/2010/main" val="328717943"/>
      </p:ext>
    </p:extLst>
  </p:cSld>
  <p:clrMapOvr>
    <a:masterClrMapping/>
  </p:clrMapOvr>
  <p:transition xmlns:p14="http://schemas.microsoft.com/office/powerpoint/2010/main">
    <p:wipe dir="d"/>
  </p:transitio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Number Placeholder 1"/>
          <p:cNvSpPr>
            <a:spLocks noGrp="1"/>
          </p:cNvSpPr>
          <p:nvPr>
            <p:ph type="sldNum" sz="quarter" idx="12"/>
          </p:nvPr>
        </p:nvSpPr>
        <p:spPr bwMode="auto">
          <a:xfrm>
            <a:off x="685800" y="62484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algn="l" eaLnBrk="1" hangingPunct="1"/>
            <a:fld id="{AAB43B35-8B35-5349-9AB4-94F6DB435E73}" type="slidenum">
              <a:rPr lang="en-US" altLang="zh-CN" sz="1200">
                <a:solidFill>
                  <a:srgbClr val="898989"/>
                </a:solidFill>
                <a:ea typeface="宋体" charset="0"/>
                <a:cs typeface="宋体" charset="0"/>
              </a:rPr>
              <a:pPr algn="l" eaLnBrk="1" hangingPunct="1"/>
              <a:t>45</a:t>
            </a:fld>
            <a:endParaRPr lang="en-US" altLang="zh-CN" sz="1200">
              <a:solidFill>
                <a:srgbClr val="898989"/>
              </a:solidFill>
              <a:ea typeface="宋体" charset="0"/>
              <a:cs typeface="宋体" charset="0"/>
            </a:endParaRPr>
          </a:p>
        </p:txBody>
      </p:sp>
      <p:sp>
        <p:nvSpPr>
          <p:cNvPr id="35842" name="Title 1"/>
          <p:cNvSpPr>
            <a:spLocks noGrp="1"/>
          </p:cNvSpPr>
          <p:nvPr>
            <p:ph type="title" idx="4294967295"/>
          </p:nvPr>
        </p:nvSpPr>
        <p:spPr/>
        <p:txBody>
          <a:bodyPr/>
          <a:lstStyle/>
          <a:p>
            <a:r>
              <a:rPr lang="en-US" altLang="zh-CN" sz="3200">
                <a:latin typeface="Calibri" charset="0"/>
                <a:ea typeface="宋体" charset="0"/>
                <a:cs typeface="宋体" charset="0"/>
              </a:rPr>
              <a:t>Blends of Linear Exact 3128 and Branched PL1880 Polyolefins</a:t>
            </a:r>
          </a:p>
        </p:txBody>
      </p:sp>
      <p:pic>
        <p:nvPicPr>
          <p:cNvPr id="358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905000"/>
            <a:ext cx="88392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2276" name="Rectangle 4"/>
          <p:cNvSpPr>
            <a:spLocks noChangeArrowheads="1"/>
          </p:cNvSpPr>
          <p:nvPr/>
        </p:nvSpPr>
        <p:spPr bwMode="auto">
          <a:xfrm>
            <a:off x="5486400" y="5334000"/>
            <a:ext cx="1143000" cy="304800"/>
          </a:xfrm>
          <a:prstGeom prst="rect">
            <a:avLst/>
          </a:prstGeom>
          <a:noFill/>
          <a:ln w="539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5845" name="Rectangle 5"/>
          <p:cNvSpPr>
            <a:spLocks noChangeArrowheads="1"/>
          </p:cNvSpPr>
          <p:nvPr/>
        </p:nvSpPr>
        <p:spPr bwMode="auto">
          <a:xfrm>
            <a:off x="2057400" y="6172200"/>
            <a:ext cx="7696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742950" indent="-285750">
              <a:buFont typeface="Wingdings" charset="0"/>
              <a:buNone/>
            </a:pPr>
            <a:r>
              <a:rPr lang="fr-FR" altLang="zh-CN" sz="1600">
                <a:latin typeface="Times" charset="0"/>
                <a:cs typeface="Arial" charset="0"/>
              </a:rPr>
              <a:t>X.Chen, C. Costeux, R. Larson. </a:t>
            </a:r>
            <a:r>
              <a:rPr lang="en-US" altLang="zh-CN" sz="1600">
                <a:latin typeface="Times" charset="0"/>
                <a:cs typeface="Arial" charset="0"/>
              </a:rPr>
              <a:t>J. of Rheology 54(6) 1185-1206, 2010</a:t>
            </a:r>
            <a:endParaRPr lang="zh-CN" altLang="en-US" sz="1600">
              <a:latin typeface="Times" charset="0"/>
              <a:cs typeface="Arial" charset="0"/>
            </a:endParaRPr>
          </a:p>
        </p:txBody>
      </p:sp>
    </p:spTree>
    <p:extLst>
      <p:ext uri="{BB962C8B-B14F-4D97-AF65-F5344CB8AC3E}">
        <p14:creationId xmlns:p14="http://schemas.microsoft.com/office/powerpoint/2010/main" val="4104413240"/>
      </p:ext>
    </p:extLst>
  </p:cSld>
  <p:clrMapOvr>
    <a:masterClrMapping/>
  </p:clrMapOvr>
  <p:transition xmlns:p14="http://schemas.microsoft.com/office/powerpoint/2010/main">
    <p:wipe dir="d"/>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2276"/>
                                        </p:tgtEl>
                                        <p:attrNameLst>
                                          <p:attrName>style.visibility</p:attrName>
                                        </p:attrNameLst>
                                      </p:cBhvr>
                                      <p:to>
                                        <p:strVal val="visible"/>
                                      </p:to>
                                    </p:set>
                                    <p:anim calcmode="lin" valueType="num">
                                      <p:cBhvr additive="base">
                                        <p:cTn id="7" dur="500" fill="hold"/>
                                        <p:tgtEl>
                                          <p:spTgt spid="182276"/>
                                        </p:tgtEl>
                                        <p:attrNameLst>
                                          <p:attrName>ppt_x</p:attrName>
                                        </p:attrNameLst>
                                      </p:cBhvr>
                                      <p:tavLst>
                                        <p:tav tm="0">
                                          <p:val>
                                            <p:strVal val="#ppt_x"/>
                                          </p:val>
                                        </p:tav>
                                        <p:tav tm="100000">
                                          <p:val>
                                            <p:strVal val="#ppt_x"/>
                                          </p:val>
                                        </p:tav>
                                      </p:tavLst>
                                    </p:anim>
                                    <p:anim calcmode="lin" valueType="num">
                                      <p:cBhvr additive="base">
                                        <p:cTn id="8" dur="500" fill="hold"/>
                                        <p:tgtEl>
                                          <p:spTgt spid="1822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27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Number Placeholder 1"/>
          <p:cNvSpPr>
            <a:spLocks noGrp="1"/>
          </p:cNvSpPr>
          <p:nvPr>
            <p:ph type="sldNum" sz="quarter" idx="12"/>
          </p:nvPr>
        </p:nvSpPr>
        <p:spPr bwMode="auto">
          <a:xfrm>
            <a:off x="914400" y="62484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algn="l" eaLnBrk="1" hangingPunct="1"/>
            <a:fld id="{A5CF5644-1C1B-0A46-AAE6-C90ECEDC54A0}" type="slidenum">
              <a:rPr lang="en-US" altLang="zh-CN" sz="1200">
                <a:solidFill>
                  <a:srgbClr val="898989"/>
                </a:solidFill>
                <a:ea typeface="宋体" charset="0"/>
                <a:cs typeface="宋体" charset="0"/>
              </a:rPr>
              <a:pPr algn="l" eaLnBrk="1" hangingPunct="1"/>
              <a:t>46</a:t>
            </a:fld>
            <a:endParaRPr lang="en-US" altLang="zh-CN" sz="1200">
              <a:solidFill>
                <a:srgbClr val="898989"/>
              </a:solidFill>
              <a:ea typeface="宋体" charset="0"/>
              <a:cs typeface="宋体" charset="0"/>
            </a:endParaRPr>
          </a:p>
        </p:txBody>
      </p:sp>
      <p:sp>
        <p:nvSpPr>
          <p:cNvPr id="37890" name="Title 1"/>
          <p:cNvSpPr>
            <a:spLocks noGrp="1"/>
          </p:cNvSpPr>
          <p:nvPr>
            <p:ph type="title" idx="4294967295"/>
          </p:nvPr>
        </p:nvSpPr>
        <p:spPr>
          <a:xfrm>
            <a:off x="457200" y="304800"/>
            <a:ext cx="8458200" cy="1143000"/>
          </a:xfrm>
        </p:spPr>
        <p:txBody>
          <a:bodyPr/>
          <a:lstStyle/>
          <a:p>
            <a:r>
              <a:rPr lang="en-US" altLang="zh-CN" sz="3200">
                <a:latin typeface="Calibri" charset="0"/>
                <a:ea typeface="宋体" charset="0"/>
                <a:cs typeface="宋体" charset="0"/>
              </a:rPr>
              <a:t>Rheology of Blends of Linear Exact 3128 and Branched PL1880 Polyolefins</a:t>
            </a:r>
          </a:p>
        </p:txBody>
      </p:sp>
      <p:pic>
        <p:nvPicPr>
          <p:cNvPr id="378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838200"/>
            <a:ext cx="8915400" cy="621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3300" name="Line 4"/>
          <p:cNvSpPr>
            <a:spLocks noChangeShapeType="1"/>
          </p:cNvSpPr>
          <p:nvPr/>
        </p:nvSpPr>
        <p:spPr bwMode="auto">
          <a:xfrm flipH="1" flipV="1">
            <a:off x="3276600" y="3581400"/>
            <a:ext cx="1143000" cy="1524000"/>
          </a:xfrm>
          <a:prstGeom prst="line">
            <a:avLst/>
          </a:prstGeom>
          <a:noFill/>
          <a:ln w="38100">
            <a:solidFill>
              <a:schemeClr val="tx1"/>
            </a:solidFill>
            <a:round/>
            <a:headEnd/>
            <a:tailEnd type="stealth" w="lg" len="lg"/>
          </a:ln>
          <a:extLst>
            <a:ext uri="{909E8E84-426E-40dd-AFC4-6F175D3DCCD1}">
              <a14:hiddenFill xmlns:a14="http://schemas.microsoft.com/office/drawing/2010/main">
                <a:noFill/>
              </a14:hiddenFill>
            </a:ext>
          </a:extLst>
        </p:spPr>
        <p:txBody>
          <a:bodyPr/>
          <a:lstStyle/>
          <a:p>
            <a:endParaRPr lang="en-US"/>
          </a:p>
        </p:txBody>
      </p:sp>
      <p:sp>
        <p:nvSpPr>
          <p:cNvPr id="183301" name="Oval 5"/>
          <p:cNvSpPr>
            <a:spLocks noChangeArrowheads="1"/>
          </p:cNvSpPr>
          <p:nvPr/>
        </p:nvSpPr>
        <p:spPr bwMode="auto">
          <a:xfrm>
            <a:off x="3048000" y="5181600"/>
            <a:ext cx="685800" cy="6096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894" name="Text Box 6"/>
          <p:cNvSpPr txBox="1">
            <a:spLocks noChangeArrowheads="1"/>
          </p:cNvSpPr>
          <p:nvPr/>
        </p:nvSpPr>
        <p:spPr bwMode="auto">
          <a:xfrm>
            <a:off x="2209800" y="1800225"/>
            <a:ext cx="10525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eaLnBrk="1" hangingPunct="1">
              <a:buFont typeface="Wingdings" charset="0"/>
              <a:buNone/>
            </a:pPr>
            <a:r>
              <a:rPr lang="en-US" altLang="zh-CN" sz="2000">
                <a:latin typeface="Times" charset="0"/>
                <a:cs typeface="Arial" charset="0"/>
              </a:rPr>
              <a:t>T=150C</a:t>
            </a:r>
          </a:p>
        </p:txBody>
      </p:sp>
      <p:sp>
        <p:nvSpPr>
          <p:cNvPr id="8" name="TextBox 7"/>
          <p:cNvSpPr txBox="1">
            <a:spLocks noChangeArrowheads="1"/>
          </p:cNvSpPr>
          <p:nvPr/>
        </p:nvSpPr>
        <p:spPr bwMode="auto">
          <a:xfrm>
            <a:off x="2514600" y="3124200"/>
            <a:ext cx="18161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eaLnBrk="1" hangingPunct="1"/>
            <a:r>
              <a:rPr lang="en-US" sz="2000">
                <a:latin typeface="Times" charset="0"/>
              </a:rPr>
              <a:t>Increasing LCB</a:t>
            </a:r>
          </a:p>
        </p:txBody>
      </p:sp>
      <p:sp>
        <p:nvSpPr>
          <p:cNvPr id="9" name="TextBox 8"/>
          <p:cNvSpPr txBox="1">
            <a:spLocks noChangeArrowheads="1"/>
          </p:cNvSpPr>
          <p:nvPr/>
        </p:nvSpPr>
        <p:spPr bwMode="auto">
          <a:xfrm>
            <a:off x="3886200" y="5181600"/>
            <a:ext cx="1219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eaLnBrk="1" hangingPunct="1"/>
            <a:r>
              <a:rPr lang="en-US" sz="1600">
                <a:solidFill>
                  <a:srgbClr val="FF0000"/>
                </a:solidFill>
                <a:latin typeface="Times" charset="0"/>
              </a:rPr>
              <a:t>&lt;1 LCB per million carbons!</a:t>
            </a:r>
          </a:p>
        </p:txBody>
      </p:sp>
    </p:spTree>
    <p:extLst>
      <p:ext uri="{BB962C8B-B14F-4D97-AF65-F5344CB8AC3E}">
        <p14:creationId xmlns:p14="http://schemas.microsoft.com/office/powerpoint/2010/main" val="1607066678"/>
      </p:ext>
    </p:extLst>
  </p:cSld>
  <p:clrMapOvr>
    <a:masterClrMapping/>
  </p:clrMapOvr>
  <p:transition xmlns:p14="http://schemas.microsoft.com/office/powerpoint/2010/main">
    <p:wipe dir="d"/>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83300"/>
                                        </p:tgtEl>
                                        <p:attrNameLst>
                                          <p:attrName>style.visibility</p:attrName>
                                        </p:attrNameLst>
                                      </p:cBhvr>
                                      <p:to>
                                        <p:strVal val="visible"/>
                                      </p:to>
                                    </p:set>
                                    <p:animEffect transition="in" filter="checkerboard(across)">
                                      <p:cBhvr>
                                        <p:cTn id="7" dur="500"/>
                                        <p:tgtEl>
                                          <p:spTgt spid="183300"/>
                                        </p:tgtEl>
                                      </p:cBhvr>
                                    </p:animEffect>
                                  </p:childTnLst>
                                </p:cTn>
                              </p:par>
                              <p:par>
                                <p:cTn id="8" presetID="1"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5" presetClass="entr" presetSubtype="10" fill="hold" grpId="0" nodeType="clickEffect">
                                  <p:stCondLst>
                                    <p:cond delay="0"/>
                                  </p:stCondLst>
                                  <p:childTnLst>
                                    <p:set>
                                      <p:cBhvr>
                                        <p:cTn id="13" dur="1" fill="hold">
                                          <p:stCondLst>
                                            <p:cond delay="0"/>
                                          </p:stCondLst>
                                        </p:cTn>
                                        <p:tgtEl>
                                          <p:spTgt spid="183301"/>
                                        </p:tgtEl>
                                        <p:attrNameLst>
                                          <p:attrName>style.visibility</p:attrName>
                                        </p:attrNameLst>
                                      </p:cBhvr>
                                      <p:to>
                                        <p:strVal val="visible"/>
                                      </p:to>
                                    </p:set>
                                    <p:animEffect transition="in" filter="checkerboard(across)">
                                      <p:cBhvr>
                                        <p:cTn id="14" dur="500"/>
                                        <p:tgtEl>
                                          <p:spTgt spid="183301"/>
                                        </p:tgtEl>
                                      </p:cBhvr>
                                    </p:animEffec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300" grpId="0" animBg="1"/>
      <p:bldP spid="183301" grpId="0" animBg="1"/>
      <p:bldP spid="8" grpId="0"/>
      <p:bldP spid="9"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Number Placeholder 1"/>
          <p:cNvSpPr>
            <a:spLocks noGrp="1"/>
          </p:cNvSpPr>
          <p:nvPr>
            <p:ph type="sldNum" sz="quarter" idx="12"/>
          </p:nvPr>
        </p:nvSpPr>
        <p:spPr bwMode="auto">
          <a:xfrm>
            <a:off x="957263" y="62484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algn="l" eaLnBrk="1" hangingPunct="1"/>
            <a:fld id="{4DE61D57-3ECD-2B4D-BABC-DCC87990E1BC}" type="slidenum">
              <a:rPr lang="en-US" altLang="zh-CN" sz="1200">
                <a:solidFill>
                  <a:srgbClr val="898989"/>
                </a:solidFill>
                <a:ea typeface="宋体" charset="0"/>
                <a:cs typeface="宋体" charset="0"/>
              </a:rPr>
              <a:pPr algn="l" eaLnBrk="1" hangingPunct="1"/>
              <a:t>47</a:t>
            </a:fld>
            <a:endParaRPr lang="en-US" altLang="zh-CN" sz="1200">
              <a:solidFill>
                <a:srgbClr val="898989"/>
              </a:solidFill>
              <a:ea typeface="宋体" charset="0"/>
              <a:cs typeface="宋体" charset="0"/>
            </a:endParaRPr>
          </a:p>
        </p:txBody>
      </p:sp>
      <p:sp>
        <p:nvSpPr>
          <p:cNvPr id="39938" name="Title 1"/>
          <p:cNvSpPr>
            <a:spLocks noGrp="1"/>
          </p:cNvSpPr>
          <p:nvPr>
            <p:ph type="title" idx="4294967295"/>
          </p:nvPr>
        </p:nvSpPr>
        <p:spPr>
          <a:xfrm>
            <a:off x="881063" y="0"/>
            <a:ext cx="7772400" cy="1143000"/>
          </a:xfrm>
        </p:spPr>
        <p:txBody>
          <a:bodyPr/>
          <a:lstStyle/>
          <a:p>
            <a:r>
              <a:rPr lang="en-US" altLang="zh-CN" sz="2800">
                <a:latin typeface="Calibri" charset="0"/>
                <a:ea typeface="宋体" charset="0"/>
                <a:cs typeface="宋体" charset="0"/>
              </a:rPr>
              <a:t>A Priori Predictions of Commercial Branched Polymer Rheology with Levels of LCB down to one Branch per Million Backbone Carbons</a:t>
            </a:r>
          </a:p>
        </p:txBody>
      </p:sp>
      <p:pic>
        <p:nvPicPr>
          <p:cNvPr id="399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863" y="822325"/>
            <a:ext cx="8991600" cy="629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5"/>
          <p:cNvSpPr>
            <a:spLocks noChangeArrowheads="1"/>
          </p:cNvSpPr>
          <p:nvPr/>
        </p:nvSpPr>
        <p:spPr bwMode="auto">
          <a:xfrm>
            <a:off x="4691063" y="3886200"/>
            <a:ext cx="3962400" cy="12954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extLst>
      <p:ext uri="{BB962C8B-B14F-4D97-AF65-F5344CB8AC3E}">
        <p14:creationId xmlns:p14="http://schemas.microsoft.com/office/powerpoint/2010/main" val="1910129552"/>
      </p:ext>
    </p:extLst>
  </p:cSld>
  <p:clrMapOvr>
    <a:masterClrMapping/>
  </p:clrMapOvr>
  <p:transition xmlns:p14="http://schemas.microsoft.com/office/powerpoint/2010/main">
    <p:wipe dir="d"/>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r>
              <a:rPr lang="en-US">
                <a:latin typeface="Calibri" charset="0"/>
                <a:ea typeface="ＭＳ Ｐゴシック" charset="0"/>
                <a:cs typeface="ＭＳ Ｐゴシック" charset="0"/>
              </a:rPr>
              <a:t>Small-Angle Neutron Scattering</a:t>
            </a:r>
          </a:p>
        </p:txBody>
      </p:sp>
      <p:sp>
        <p:nvSpPr>
          <p:cNvPr id="4096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eaLnBrk="1" hangingPunct="1"/>
            <a:fld id="{B99BC293-D1A0-3640-823B-C34E72121F1E}" type="slidenum">
              <a:rPr lang="en-US" sz="1200">
                <a:solidFill>
                  <a:srgbClr val="898989"/>
                </a:solidFill>
              </a:rPr>
              <a:pPr eaLnBrk="1" hangingPunct="1"/>
              <a:t>48</a:t>
            </a:fld>
            <a:endParaRPr lang="en-US" sz="1200">
              <a:solidFill>
                <a:srgbClr val="898989"/>
              </a:solidFill>
            </a:endParaRPr>
          </a:p>
        </p:txBody>
      </p:sp>
      <p:pic>
        <p:nvPicPr>
          <p:cNvPr id="40963"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27200" y="1943100"/>
            <a:ext cx="2565400" cy="208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4"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02200" y="1358900"/>
            <a:ext cx="3289300" cy="307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5"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01800" y="4673600"/>
            <a:ext cx="32639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6" name="Rectangle 8"/>
          <p:cNvSpPr>
            <a:spLocks noChangeArrowheads="1"/>
          </p:cNvSpPr>
          <p:nvPr/>
        </p:nvSpPr>
        <p:spPr bwMode="auto">
          <a:xfrm>
            <a:off x="2006600" y="6283325"/>
            <a:ext cx="5816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000" i="1"/>
              <a:t>Branch content of metallocene polyethylene </a:t>
            </a:r>
            <a:r>
              <a:rPr lang="en-US" sz="1000"/>
              <a:t>Ramachandran R, Beaucage G, Kulkarni AS, McFaddin D, Merrick-Mack J, Galiatsatos V </a:t>
            </a:r>
            <a:r>
              <a:rPr lang="en-US" sz="1000" i="1"/>
              <a:t>Macromolecules</a:t>
            </a:r>
            <a:r>
              <a:rPr lang="en-US" sz="1000"/>
              <a:t>,  42</a:t>
            </a:r>
            <a:r>
              <a:rPr lang="en-US" sz="1000" b="0"/>
              <a:t> 4746-4750 (2009). </a:t>
            </a:r>
            <a:endParaRPr lang="en-US" sz="1000"/>
          </a:p>
        </p:txBody>
      </p:sp>
      <p:pic>
        <p:nvPicPr>
          <p:cNvPr id="40967" name="Picture 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495925" y="4673600"/>
            <a:ext cx="2946400"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8" name="Picture 1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897313" y="5473700"/>
            <a:ext cx="23717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6208160"/>
      </p:ext>
    </p:extLst>
  </p:cSld>
  <p:clrMapOvr>
    <a:masterClrMapping/>
  </p:clrMapOvr>
  <p:transition xmlns:p14="http://schemas.microsoft.com/office/powerpoint/2010/main">
    <p:wipe dir="d"/>
  </p:transition>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749300" y="274638"/>
            <a:ext cx="8534400" cy="1143000"/>
          </a:xfrm>
        </p:spPr>
        <p:txBody>
          <a:bodyPr/>
          <a:lstStyle/>
          <a:p>
            <a:r>
              <a:rPr lang="en-US">
                <a:latin typeface="Calibri" charset="0"/>
                <a:ea typeface="ＭＳ Ｐゴシック" charset="0"/>
                <a:cs typeface="ＭＳ Ｐゴシック" charset="0"/>
              </a:rPr>
              <a:t>Metallocene Resins</a:t>
            </a:r>
          </a:p>
        </p:txBody>
      </p:sp>
      <p:sp>
        <p:nvSpPr>
          <p:cNvPr id="41986"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eaLnBrk="1" hangingPunct="1"/>
            <a:fld id="{4835A067-E490-384E-83B5-402F820D3B57}" type="slidenum">
              <a:rPr lang="en-US" sz="1200">
                <a:solidFill>
                  <a:srgbClr val="898989"/>
                </a:solidFill>
              </a:rPr>
              <a:pPr eaLnBrk="1" hangingPunct="1"/>
              <a:t>49</a:t>
            </a:fld>
            <a:endParaRPr lang="en-US" sz="1200">
              <a:solidFill>
                <a:srgbClr val="898989"/>
              </a:solidFill>
            </a:endParaRPr>
          </a:p>
        </p:txBody>
      </p:sp>
      <p:pic>
        <p:nvPicPr>
          <p:cNvPr id="41987"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839913"/>
            <a:ext cx="3351213" cy="316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8" name="Rectangle 4"/>
          <p:cNvSpPr>
            <a:spLocks noChangeArrowheads="1"/>
          </p:cNvSpPr>
          <p:nvPr/>
        </p:nvSpPr>
        <p:spPr bwMode="auto">
          <a:xfrm>
            <a:off x="1409700" y="6321425"/>
            <a:ext cx="6858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000" i="1"/>
              <a:t>Branch content of metallocene polyethylene </a:t>
            </a:r>
            <a:r>
              <a:rPr lang="en-US" sz="1000"/>
              <a:t>Ramachandran R, Beaucage G, Kulkarni AS, McFaddin D, Merrick-Mack J, Galiatsatos V </a:t>
            </a:r>
            <a:r>
              <a:rPr lang="en-US" sz="1000" i="1"/>
              <a:t>Macromolecules</a:t>
            </a:r>
            <a:r>
              <a:rPr lang="en-US" sz="1000"/>
              <a:t>,  42</a:t>
            </a:r>
            <a:r>
              <a:rPr lang="en-US" sz="1000" b="0"/>
              <a:t> 4746-4750 (2009). </a:t>
            </a:r>
            <a:endParaRPr lang="en-US" sz="1000"/>
          </a:p>
        </p:txBody>
      </p:sp>
      <p:pic>
        <p:nvPicPr>
          <p:cNvPr id="41989"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839913"/>
            <a:ext cx="3390900" cy="317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4148862"/>
      </p:ext>
    </p:extLst>
  </p:cSld>
  <p:clrMapOvr>
    <a:masterClrMapping/>
  </p:clrMapOvr>
  <p:transition xmlns:p14="http://schemas.microsoft.com/office/powerpoint/2010/main">
    <p:wipe dir="d"/>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ChangeArrowheads="1"/>
          </p:cNvSpPr>
          <p:nvPr>
            <p:ph type="ctrTitle"/>
          </p:nvPr>
        </p:nvSpPr>
        <p:spPr>
          <a:xfrm>
            <a:off x="1032366" y="419100"/>
            <a:ext cx="8013700" cy="2743200"/>
          </a:xfrm>
        </p:spPr>
        <p:txBody>
          <a:bodyPr/>
          <a:lstStyle/>
          <a:p>
            <a:pPr algn="l"/>
            <a:r>
              <a:rPr lang="en-US" altLang="zh-CN" sz="3600" b="1" dirty="0" smtClean="0"/>
              <a:t>Activities of the Center</a:t>
            </a:r>
            <a:br>
              <a:rPr lang="en-US" altLang="zh-CN" sz="3600" b="1" dirty="0" smtClean="0"/>
            </a:br>
            <a:r>
              <a:rPr lang="en-US" altLang="zh-CN" sz="2000" b="1" dirty="0" smtClean="0"/>
              <a:t/>
            </a:r>
            <a:br>
              <a:rPr lang="en-US" altLang="zh-CN" sz="2000" b="1" dirty="0" smtClean="0"/>
            </a:br>
            <a:r>
              <a:rPr lang="en-US" altLang="zh-CN" sz="3600" dirty="0" smtClean="0"/>
              <a:t/>
            </a:r>
            <a:br>
              <a:rPr lang="en-US" altLang="zh-CN" sz="3600" dirty="0" smtClean="0"/>
            </a:br>
            <a:endParaRPr lang="en-US" altLang="zh-CN" dirty="0" smtClean="0">
              <a:latin typeface="Times New Roman" charset="0"/>
              <a:ea typeface="바탕" charset="-127"/>
              <a:cs typeface="바탕" charset="-127"/>
            </a:endParaRPr>
          </a:p>
        </p:txBody>
      </p:sp>
      <p:pic>
        <p:nvPicPr>
          <p:cNvPr id="29700" name="Picture 5" descr="TIFF_CMT_LOGO.tif"/>
          <p:cNvPicPr>
            <a:picLocks noChangeAspect="1"/>
          </p:cNvPicPr>
          <p:nvPr/>
        </p:nvPicPr>
        <p:blipFill>
          <a:blip r:embed="rId3"/>
          <a:srcRect/>
          <a:stretch>
            <a:fillRect/>
          </a:stretch>
        </p:blipFill>
        <p:spPr bwMode="auto">
          <a:xfrm>
            <a:off x="5765799" y="290345"/>
            <a:ext cx="3026267" cy="1635294"/>
          </a:xfrm>
          <a:prstGeom prst="rect">
            <a:avLst/>
          </a:prstGeom>
          <a:noFill/>
          <a:ln w="9525">
            <a:noFill/>
            <a:miter lim="800000"/>
            <a:headEnd/>
            <a:tailEnd/>
          </a:ln>
        </p:spPr>
      </p:pic>
      <p:sp>
        <p:nvSpPr>
          <p:cNvPr id="2" name="TextBox 1"/>
          <p:cNvSpPr txBox="1"/>
          <p:nvPr/>
        </p:nvSpPr>
        <p:spPr>
          <a:xfrm>
            <a:off x="1556436" y="2238968"/>
            <a:ext cx="7039466" cy="4247317"/>
          </a:xfrm>
          <a:prstGeom prst="rect">
            <a:avLst/>
          </a:prstGeom>
          <a:noFill/>
        </p:spPr>
        <p:txBody>
          <a:bodyPr wrap="square" rtlCol="0">
            <a:spAutoFit/>
          </a:bodyPr>
          <a:lstStyle/>
          <a:p>
            <a:r>
              <a:rPr lang="en-US" sz="1800" dirty="0" smtClean="0"/>
              <a:t>-Center will fund projects targeting the interests of the Industrial Advisory Board (5 proposed)</a:t>
            </a:r>
          </a:p>
          <a:p>
            <a:endParaRPr lang="en-US" sz="1800" dirty="0"/>
          </a:p>
          <a:p>
            <a:r>
              <a:rPr lang="en-US" sz="1800" dirty="0" smtClean="0"/>
              <a:t>-Center </a:t>
            </a:r>
            <a:r>
              <a:rPr lang="en-US" sz="1800" dirty="0"/>
              <a:t>organized access to characterization facilities, </a:t>
            </a:r>
            <a:r>
              <a:rPr lang="en-US" sz="1800" dirty="0" err="1"/>
              <a:t>deuteration</a:t>
            </a:r>
            <a:r>
              <a:rPr lang="en-US" sz="1800" dirty="0"/>
              <a:t> of materials, TREF facility for </a:t>
            </a:r>
            <a:r>
              <a:rPr lang="en-US" sz="1800" dirty="0" smtClean="0"/>
              <a:t>polyethylene, </a:t>
            </a:r>
            <a:r>
              <a:rPr lang="en-US" sz="1800" dirty="0"/>
              <a:t>services for routine samples such as filled polymers</a:t>
            </a:r>
          </a:p>
          <a:p>
            <a:endParaRPr lang="en-US" sz="1800" dirty="0"/>
          </a:p>
          <a:p>
            <a:r>
              <a:rPr lang="en-US" sz="1800" dirty="0" smtClean="0"/>
              <a:t>-Access to services provided by Associate Members through in-kind contributions such as specialized processing, characterization and synthesis capabilities</a:t>
            </a:r>
          </a:p>
          <a:p>
            <a:endParaRPr lang="en-US" sz="1800" dirty="0"/>
          </a:p>
          <a:p>
            <a:r>
              <a:rPr lang="en-US" sz="1800" dirty="0" smtClean="0"/>
              <a:t>-Symposia, short courses, recruitment, reports on research, exclusive license to IP, independent consulting and contract research associated with center activities, software development</a:t>
            </a:r>
            <a:endParaRPr lang="en-US" sz="1800" dirty="0"/>
          </a:p>
        </p:txBody>
      </p:sp>
    </p:spTree>
    <p:extLst>
      <p:ext uri="{BB962C8B-B14F-4D97-AF65-F5344CB8AC3E}">
        <p14:creationId xmlns:p14="http://schemas.microsoft.com/office/powerpoint/2010/main" val="1601103575"/>
      </p:ext>
    </p:extLst>
  </p:cSld>
  <p:clrMapOvr>
    <a:masterClrMapping/>
  </p:clrMapOvr>
  <p:transition xmlns:p14="http://schemas.microsoft.com/office/powerpoint/2010/main">
    <p:wipe dir="d"/>
  </p:transition>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eaLnBrk="1" hangingPunct="1"/>
            <a:fld id="{9CCB337F-9E38-4743-B094-3DDE7EC34938}" type="slidenum">
              <a:rPr lang="en-US" sz="1200">
                <a:solidFill>
                  <a:srgbClr val="898989"/>
                </a:solidFill>
              </a:rPr>
              <a:pPr eaLnBrk="1" hangingPunct="1"/>
              <a:t>50</a:t>
            </a:fld>
            <a:endParaRPr lang="en-US" sz="1200">
              <a:solidFill>
                <a:srgbClr val="898989"/>
              </a:solidFill>
            </a:endParaRPr>
          </a:p>
        </p:txBody>
      </p:sp>
      <p:pic>
        <p:nvPicPr>
          <p:cNvPr id="4301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16100" y="901700"/>
            <a:ext cx="6451600" cy="462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5412601"/>
      </p:ext>
    </p:extLst>
  </p:cSld>
  <p:clrMapOvr>
    <a:masterClrMapping/>
  </p:clrMapOvr>
  <p:transition xmlns:p14="http://schemas.microsoft.com/office/powerpoint/2010/main">
    <p:wipe dir="d"/>
  </p:transition>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eaLnBrk="1" hangingPunct="1"/>
            <a:fld id="{8A81C23B-6D28-D046-A81F-82E01C1119A0}" type="slidenum">
              <a:rPr lang="en-US" sz="1200">
                <a:solidFill>
                  <a:srgbClr val="898989"/>
                </a:solidFill>
              </a:rPr>
              <a:pPr eaLnBrk="1" hangingPunct="1"/>
              <a:t>51</a:t>
            </a:fld>
            <a:endParaRPr lang="en-US" sz="1200">
              <a:solidFill>
                <a:srgbClr val="898989"/>
              </a:solidFill>
            </a:endParaRPr>
          </a:p>
        </p:txBody>
      </p:sp>
      <p:pic>
        <p:nvPicPr>
          <p:cNvPr id="4403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7500" y="1252538"/>
            <a:ext cx="6692900" cy="528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Title 1"/>
          <p:cNvSpPr>
            <a:spLocks noGrp="1"/>
          </p:cNvSpPr>
          <p:nvPr>
            <p:ph type="title"/>
          </p:nvPr>
        </p:nvSpPr>
        <p:spPr>
          <a:xfrm>
            <a:off x="1727200" y="96838"/>
            <a:ext cx="6438900" cy="1143000"/>
          </a:xfrm>
        </p:spPr>
        <p:txBody>
          <a:bodyPr/>
          <a:lstStyle/>
          <a:p>
            <a:r>
              <a:rPr lang="en-US" sz="3600">
                <a:latin typeface="Calibri" charset="0"/>
                <a:ea typeface="ＭＳ Ｐゴシック" charset="0"/>
                <a:cs typeface="ＭＳ Ｐゴシック" charset="0"/>
              </a:rPr>
              <a:t>Branches per Chain</a:t>
            </a:r>
            <a:br>
              <a:rPr lang="en-US" sz="3600">
                <a:latin typeface="Calibri" charset="0"/>
                <a:ea typeface="ＭＳ Ｐゴシック" charset="0"/>
                <a:cs typeface="ＭＳ Ｐゴシック" charset="0"/>
              </a:rPr>
            </a:br>
            <a:r>
              <a:rPr lang="en-US" sz="3600">
                <a:latin typeface="Calibri" charset="0"/>
                <a:ea typeface="ＭＳ Ｐゴシック" charset="0"/>
                <a:cs typeface="ＭＳ Ｐゴシック" charset="0"/>
              </a:rPr>
              <a:t>Compare Catalysts</a:t>
            </a:r>
          </a:p>
        </p:txBody>
      </p:sp>
    </p:spTree>
    <p:extLst>
      <p:ext uri="{BB962C8B-B14F-4D97-AF65-F5344CB8AC3E}">
        <p14:creationId xmlns:p14="http://schemas.microsoft.com/office/powerpoint/2010/main" val="2970831083"/>
      </p:ext>
    </p:extLst>
  </p:cSld>
  <p:clrMapOvr>
    <a:masterClrMapping/>
  </p:clrMapOvr>
  <p:transition xmlns:p14="http://schemas.microsoft.com/office/powerpoint/2010/main">
    <p:wipe dir="d"/>
  </p:transition>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eaLnBrk="1" hangingPunct="1"/>
            <a:fld id="{8C6210B0-D772-F040-9E7A-2F8929E7993A}" type="slidenum">
              <a:rPr lang="en-US" sz="1200">
                <a:solidFill>
                  <a:srgbClr val="898989"/>
                </a:solidFill>
              </a:rPr>
              <a:pPr eaLnBrk="1" hangingPunct="1"/>
              <a:t>52</a:t>
            </a:fld>
            <a:endParaRPr lang="en-US" sz="1200">
              <a:solidFill>
                <a:srgbClr val="898989"/>
              </a:solidFill>
            </a:endParaRPr>
          </a:p>
        </p:txBody>
      </p:sp>
      <p:sp>
        <p:nvSpPr>
          <p:cNvPr id="45058" name="Title 1"/>
          <p:cNvSpPr>
            <a:spLocks noGrp="1"/>
          </p:cNvSpPr>
          <p:nvPr>
            <p:ph type="title"/>
          </p:nvPr>
        </p:nvSpPr>
        <p:spPr>
          <a:xfrm>
            <a:off x="1727200" y="96838"/>
            <a:ext cx="6438900" cy="1143000"/>
          </a:xfrm>
        </p:spPr>
        <p:txBody>
          <a:bodyPr/>
          <a:lstStyle/>
          <a:p>
            <a:r>
              <a:rPr lang="en-US" sz="3600">
                <a:latin typeface="Calibri" charset="0"/>
                <a:ea typeface="ＭＳ Ｐゴシック" charset="0"/>
                <a:cs typeface="ＭＳ Ｐゴシック" charset="0"/>
              </a:rPr>
              <a:t>Hyperbranch Content </a:t>
            </a:r>
            <a:br>
              <a:rPr lang="en-US" sz="3600">
                <a:latin typeface="Calibri" charset="0"/>
                <a:ea typeface="ＭＳ Ｐゴシック" charset="0"/>
                <a:cs typeface="ＭＳ Ｐゴシック" charset="0"/>
              </a:rPr>
            </a:br>
            <a:r>
              <a:rPr lang="en-US" sz="3600">
                <a:latin typeface="Calibri" charset="0"/>
                <a:ea typeface="ＭＳ Ｐゴシック" charset="0"/>
                <a:cs typeface="ＭＳ Ｐゴシック" charset="0"/>
              </a:rPr>
              <a:t>Compare Catalysts</a:t>
            </a:r>
          </a:p>
        </p:txBody>
      </p:sp>
      <p:pic>
        <p:nvPicPr>
          <p:cNvPr id="45059"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11300" y="1193800"/>
            <a:ext cx="6781800" cy="529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3104115"/>
      </p:ext>
    </p:extLst>
  </p:cSld>
  <p:clrMapOvr>
    <a:masterClrMapping/>
  </p:clrMapOvr>
  <p:transition xmlns:p14="http://schemas.microsoft.com/office/powerpoint/2010/main">
    <p:wipe dir="d"/>
  </p:transition>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eaLnBrk="1" hangingPunct="1"/>
            <a:fld id="{7BF49585-FA10-5648-B5AD-73D93D3B661A}" type="slidenum">
              <a:rPr lang="en-US" sz="1200">
                <a:solidFill>
                  <a:srgbClr val="898989"/>
                </a:solidFill>
              </a:rPr>
              <a:pPr eaLnBrk="1" hangingPunct="1"/>
              <a:t>53</a:t>
            </a:fld>
            <a:endParaRPr lang="en-US" sz="1200">
              <a:solidFill>
                <a:srgbClr val="898989"/>
              </a:solidFill>
            </a:endParaRPr>
          </a:p>
        </p:txBody>
      </p:sp>
      <p:sp>
        <p:nvSpPr>
          <p:cNvPr id="46082" name="Title 1"/>
          <p:cNvSpPr>
            <a:spLocks noGrp="1"/>
          </p:cNvSpPr>
          <p:nvPr>
            <p:ph type="title"/>
          </p:nvPr>
        </p:nvSpPr>
        <p:spPr>
          <a:xfrm>
            <a:off x="1727200" y="96838"/>
            <a:ext cx="6438900" cy="1143000"/>
          </a:xfrm>
        </p:spPr>
        <p:txBody>
          <a:bodyPr/>
          <a:lstStyle/>
          <a:p>
            <a:r>
              <a:rPr lang="en-US" sz="3600">
                <a:latin typeface="Calibri" charset="0"/>
                <a:ea typeface="ＭＳ Ｐゴシック" charset="0"/>
                <a:cs typeface="ＭＳ Ｐゴシック" charset="0"/>
              </a:rPr>
              <a:t>Proposed Work</a:t>
            </a:r>
          </a:p>
        </p:txBody>
      </p:sp>
      <p:sp>
        <p:nvSpPr>
          <p:cNvPr id="46083" name="Rectangle 1"/>
          <p:cNvSpPr>
            <a:spLocks noChangeArrowheads="1"/>
          </p:cNvSpPr>
          <p:nvPr/>
        </p:nvSpPr>
        <p:spPr bwMode="auto">
          <a:xfrm>
            <a:off x="1079500" y="1265238"/>
            <a:ext cx="77851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800"/>
              <a:t>-Scaling Method: Beaucage has developed a new method for the quantification of macromolecular topology, that can be used to analyze small-angle scattering data.  The method yields unique parameterization of the average branch length, number of inner segments (branch on branch or hyperbranch content) and quantitative (with error bars) measures of the number of branches, mole fraction branches as well as a number of other parameters.  </a:t>
            </a:r>
          </a:p>
          <a:p>
            <a:endParaRPr lang="en-US" sz="1800"/>
          </a:p>
          <a:p>
            <a:r>
              <a:rPr lang="en-US" sz="1800"/>
              <a:t>-Linear Rheology: We propose to combine this new method with methods developed in the Larson group for inferring branching structures from linear rheology data and catalyst reaction pathways to improve determination of branching structures in polymers of industrial importance.  </a:t>
            </a:r>
          </a:p>
          <a:p>
            <a:endParaRPr lang="en-US" sz="1800"/>
          </a:p>
          <a:p>
            <a:r>
              <a:rPr lang="en-US" sz="1800"/>
              <a:t>-Non-Linear Rheology: This will be combined with predictions of nonlinear rheology to determine how to tailor branching levels to obtain optimal processing behavior. </a:t>
            </a:r>
          </a:p>
        </p:txBody>
      </p:sp>
    </p:spTree>
    <p:extLst>
      <p:ext uri="{BB962C8B-B14F-4D97-AF65-F5344CB8AC3E}">
        <p14:creationId xmlns:p14="http://schemas.microsoft.com/office/powerpoint/2010/main" val="2782285777"/>
      </p:ext>
    </p:extLst>
  </p:cSld>
  <p:clrMapOvr>
    <a:masterClrMapping/>
  </p:clrMapOvr>
  <p:transition xmlns:p14="http://schemas.microsoft.com/office/powerpoint/2010/main">
    <p:wipe dir="d"/>
  </p:transition>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675261"/>
      </p:ext>
    </p:extLst>
  </p:cSld>
  <p:clrMapOvr>
    <a:masterClrMapping/>
  </p:clrMapOvr>
  <p:transition xmlns:p14="http://schemas.microsoft.com/office/powerpoint/2010/main">
    <p:wipe dir="d"/>
  </p:transition>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3"/>
          <p:cNvSpPr>
            <a:spLocks noGrp="1" noChangeArrowheads="1"/>
          </p:cNvSpPr>
          <p:nvPr>
            <p:ph type="ctrTitle"/>
          </p:nvPr>
        </p:nvSpPr>
        <p:spPr>
          <a:xfrm>
            <a:off x="965200" y="585788"/>
            <a:ext cx="8153400" cy="1584325"/>
          </a:xfrm>
        </p:spPr>
        <p:txBody>
          <a:bodyPr/>
          <a:lstStyle/>
          <a:p>
            <a:r>
              <a:rPr lang="en-US" altLang="zh-CN" sz="3600">
                <a:latin typeface="Calibri" charset="0"/>
                <a:ea typeface="ＭＳ Ｐゴシック" charset="0"/>
                <a:cs typeface="ＭＳ Ｐゴシック" charset="0"/>
              </a:rPr>
              <a:t>Project 3: Effect of Branching on Flow-Induced Crystallization and Crystalline Orientation of Polyolefins</a:t>
            </a:r>
            <a:endParaRPr lang="en-US" altLang="zh-CN">
              <a:latin typeface="Times New Roman" charset="0"/>
              <a:ea typeface="바탕" charset="0"/>
              <a:cs typeface="바탕" charset="0"/>
            </a:endParaRPr>
          </a:p>
        </p:txBody>
      </p:sp>
      <p:sp>
        <p:nvSpPr>
          <p:cNvPr id="28674" name="Rectangle 4"/>
          <p:cNvSpPr>
            <a:spLocks noGrp="1" noChangeArrowheads="1"/>
          </p:cNvSpPr>
          <p:nvPr>
            <p:ph type="subTitle" idx="1"/>
          </p:nvPr>
        </p:nvSpPr>
        <p:spPr>
          <a:xfrm>
            <a:off x="965200" y="2463800"/>
            <a:ext cx="8153400" cy="2997200"/>
          </a:xfrm>
        </p:spPr>
        <p:txBody>
          <a:bodyPr/>
          <a:lstStyle/>
          <a:p>
            <a:r>
              <a:rPr lang="en-US" altLang="zh-CN" sz="2000">
                <a:solidFill>
                  <a:schemeClr val="tx1"/>
                </a:solidFill>
                <a:latin typeface="Calibri" charset="0"/>
                <a:ea typeface="ＭＳ Ｐゴシック" charset="0"/>
                <a:cs typeface="ＭＳ Ｐゴシック" charset="0"/>
              </a:rPr>
              <a:t>PI’s: Mike Solomon</a:t>
            </a:r>
            <a:r>
              <a:rPr lang="en-US" altLang="zh-CN" sz="2000" baseline="30000">
                <a:solidFill>
                  <a:schemeClr val="tx1"/>
                </a:solidFill>
                <a:latin typeface="Calibri" charset="0"/>
                <a:ea typeface="ＭＳ Ｐゴシック" charset="0"/>
                <a:cs typeface="ＭＳ Ｐゴシック" charset="0"/>
              </a:rPr>
              <a:t>1</a:t>
            </a:r>
            <a:r>
              <a:rPr lang="en-US" altLang="zh-CN" sz="2000">
                <a:solidFill>
                  <a:schemeClr val="tx1"/>
                </a:solidFill>
                <a:latin typeface="Calibri" charset="0"/>
                <a:ea typeface="ＭＳ Ｐゴシック" charset="0"/>
                <a:cs typeface="ＭＳ Ｐゴシック" charset="0"/>
              </a:rPr>
              <a:t>, Greg Beaucage</a:t>
            </a:r>
            <a:r>
              <a:rPr lang="en-US" altLang="zh-CN" sz="2000" baseline="30000">
                <a:solidFill>
                  <a:schemeClr val="tx1"/>
                </a:solidFill>
                <a:latin typeface="Calibri" charset="0"/>
                <a:ea typeface="ＭＳ Ｐゴシック" charset="0"/>
                <a:cs typeface="ＭＳ Ｐゴシック" charset="0"/>
              </a:rPr>
              <a:t>2</a:t>
            </a:r>
            <a:r>
              <a:rPr lang="en-US" altLang="zh-CN" sz="2000">
                <a:solidFill>
                  <a:schemeClr val="tx1"/>
                </a:solidFill>
                <a:latin typeface="Calibri" charset="0"/>
                <a:ea typeface="ＭＳ Ｐゴシック" charset="0"/>
                <a:cs typeface="ＭＳ Ｐゴシック" charset="0"/>
              </a:rPr>
              <a:t>, Ryan Breese</a:t>
            </a:r>
            <a:r>
              <a:rPr lang="en-US" altLang="zh-CN" sz="2000" baseline="30000">
                <a:solidFill>
                  <a:schemeClr val="tx1"/>
                </a:solidFill>
                <a:latin typeface="Calibri" charset="0"/>
                <a:ea typeface="ＭＳ Ｐゴシック" charset="0"/>
                <a:cs typeface="ＭＳ Ｐゴシック" charset="0"/>
              </a:rPr>
              <a:t>3</a:t>
            </a:r>
            <a:r>
              <a:rPr lang="en-US" altLang="zh-CN" sz="2000">
                <a:solidFill>
                  <a:schemeClr val="tx1"/>
                </a:solidFill>
                <a:latin typeface="Calibri" charset="0"/>
                <a:ea typeface="ＭＳ Ｐゴシック" charset="0"/>
                <a:cs typeface="ＭＳ Ｐゴシック" charset="0"/>
              </a:rPr>
              <a:t>, Ron Larson</a:t>
            </a:r>
            <a:r>
              <a:rPr lang="en-US" altLang="zh-CN" sz="2000" baseline="30000">
                <a:solidFill>
                  <a:schemeClr val="tx1"/>
                </a:solidFill>
                <a:latin typeface="Calibri" charset="0"/>
                <a:ea typeface="ＭＳ Ｐゴシック" charset="0"/>
                <a:cs typeface="ＭＳ Ｐゴシック" charset="0"/>
              </a:rPr>
              <a:t>1</a:t>
            </a:r>
          </a:p>
          <a:p>
            <a:endParaRPr lang="en-US" altLang="zh-CN" sz="2000">
              <a:solidFill>
                <a:schemeClr val="tx1"/>
              </a:solidFill>
              <a:latin typeface="Calibri" charset="0"/>
              <a:ea typeface="ＭＳ Ｐゴシック" charset="0"/>
              <a:cs typeface="ＭＳ Ｐゴシック" charset="0"/>
            </a:endParaRPr>
          </a:p>
          <a:p>
            <a:r>
              <a:rPr lang="en-US" altLang="zh-CN" sz="2000">
                <a:solidFill>
                  <a:schemeClr val="tx1"/>
                </a:solidFill>
                <a:latin typeface="Calibri" charset="0"/>
                <a:ea typeface="ＭＳ Ｐゴシック" charset="0"/>
                <a:cs typeface="ＭＳ Ｐゴシック" charset="0"/>
              </a:rPr>
              <a:t>Team: Jan Ilavsky</a:t>
            </a:r>
            <a:r>
              <a:rPr lang="en-US" altLang="zh-CN" sz="2000" baseline="30000">
                <a:solidFill>
                  <a:schemeClr val="tx1"/>
                </a:solidFill>
                <a:latin typeface="Calibri" charset="0"/>
                <a:ea typeface="ＭＳ Ｐゴシック" charset="0"/>
                <a:cs typeface="ＭＳ Ｐゴシック" charset="0"/>
              </a:rPr>
              <a:t>4</a:t>
            </a:r>
            <a:r>
              <a:rPr lang="en-US" altLang="zh-CN" sz="2000">
                <a:solidFill>
                  <a:schemeClr val="tx1"/>
                </a:solidFill>
                <a:latin typeface="Calibri" charset="0"/>
                <a:ea typeface="ＭＳ Ｐゴシック" charset="0"/>
                <a:cs typeface="ＭＳ Ｐゴシック" charset="0"/>
              </a:rPr>
              <a:t>, Jimmy Mays</a:t>
            </a:r>
            <a:r>
              <a:rPr lang="en-US" altLang="zh-CN" sz="2000" baseline="30000">
                <a:solidFill>
                  <a:schemeClr val="tx1"/>
                </a:solidFill>
                <a:latin typeface="Calibri" charset="0"/>
                <a:ea typeface="ＭＳ Ｐゴシック" charset="0"/>
                <a:cs typeface="ＭＳ Ｐゴシック" charset="0"/>
              </a:rPr>
              <a:t>5</a:t>
            </a:r>
            <a:r>
              <a:rPr lang="en-US" altLang="zh-CN" sz="2000">
                <a:solidFill>
                  <a:schemeClr val="tx1"/>
                </a:solidFill>
                <a:latin typeface="Calibri" charset="0"/>
                <a:ea typeface="ＭＳ Ｐゴシック" charset="0"/>
                <a:cs typeface="ＭＳ Ｐゴシック" charset="0"/>
              </a:rPr>
              <a:t>, Nikos Hadjichristidis</a:t>
            </a:r>
            <a:r>
              <a:rPr lang="en-US" altLang="zh-CN" sz="2000" baseline="30000">
                <a:solidFill>
                  <a:schemeClr val="tx1"/>
                </a:solidFill>
                <a:latin typeface="Calibri" charset="0"/>
                <a:ea typeface="ＭＳ Ｐゴシック" charset="0"/>
                <a:cs typeface="ＭＳ Ｐゴシック" charset="0"/>
              </a:rPr>
              <a:t>6</a:t>
            </a:r>
          </a:p>
          <a:p>
            <a:r>
              <a:rPr lang="en-US" altLang="zh-CN" sz="2000">
                <a:solidFill>
                  <a:schemeClr val="tx1"/>
                </a:solidFill>
                <a:latin typeface="Calibri" charset="0"/>
                <a:ea typeface="ＭＳ Ｐゴシック" charset="0"/>
                <a:cs typeface="ＭＳ Ｐゴシック" charset="0"/>
              </a:rPr>
              <a:t>1 Univ. Michigan; 2 Univ. Cincinnati; 3 Eclipse Film Technologies; 4 Argonne National Lab; 5 Univ. Tennessee/ORNL; 6 Univ. Athens/KAUST</a:t>
            </a:r>
          </a:p>
          <a:p>
            <a:r>
              <a:rPr lang="en-US" altLang="zh-CN" sz="2000">
                <a:solidFill>
                  <a:schemeClr val="tx1"/>
                </a:solidFill>
                <a:latin typeface="Calibri" charset="0"/>
                <a:ea typeface="ＭＳ Ｐゴシック" charset="0"/>
                <a:cs typeface="ＭＳ Ｐゴシック" charset="0"/>
              </a:rPr>
              <a:t>Proposed Budget:  $150,000/year; In Kind Support Eclipse Film Technologies $75,000/year, Argonne National Lab $25,000/year, ORNL $25,000/year</a:t>
            </a:r>
          </a:p>
          <a:p>
            <a:r>
              <a:rPr lang="en-US" altLang="zh-CN" sz="2000">
                <a:solidFill>
                  <a:schemeClr val="tx1"/>
                </a:solidFill>
                <a:latin typeface="Calibri" charset="0"/>
                <a:ea typeface="ＭＳ Ｐゴシック" charset="0"/>
                <a:cs typeface="ＭＳ Ｐゴシック" charset="0"/>
              </a:rPr>
              <a:t>Project Duration: 4 years</a:t>
            </a:r>
          </a:p>
          <a:p>
            <a:endParaRPr lang="en-US" altLang="zh-CN" sz="2000">
              <a:solidFill>
                <a:schemeClr val="tx1"/>
              </a:solidFill>
              <a:latin typeface="Calibri" charset="0"/>
              <a:ea typeface="ＭＳ Ｐゴシック" charset="0"/>
              <a:cs typeface="ＭＳ Ｐゴシック" charset="0"/>
            </a:endParaRPr>
          </a:p>
          <a:p>
            <a:endParaRPr lang="en-US" altLang="zh-CN" sz="2000">
              <a:solidFill>
                <a:schemeClr val="tx1"/>
              </a:solidFill>
              <a:latin typeface="Calibri" charset="0"/>
              <a:ea typeface="ＭＳ Ｐゴシック" charset="0"/>
              <a:cs typeface="ＭＳ Ｐゴシック" charset="0"/>
            </a:endParaRPr>
          </a:p>
          <a:p>
            <a:endParaRPr lang="en-US" altLang="zh-CN" sz="2000" b="1">
              <a:solidFill>
                <a:schemeClr val="tx1"/>
              </a:solidFill>
              <a:latin typeface="Calibri" charset="0"/>
              <a:ea typeface="ＭＳ Ｐゴシック" charset="0"/>
              <a:cs typeface="ＭＳ Ｐゴシック" charset="0"/>
            </a:endParaRPr>
          </a:p>
        </p:txBody>
      </p:sp>
      <p:pic>
        <p:nvPicPr>
          <p:cNvPr id="28675" name="Picture 5" descr="TIFF_CMT_LOGO.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10025" y="5922963"/>
            <a:ext cx="1730375"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7220346"/>
      </p:ext>
    </p:extLst>
  </p:cSld>
  <p:clrMapOvr>
    <a:masterClrMapping/>
  </p:clrMapOvr>
  <p:transition xmlns:p14="http://schemas.microsoft.com/office/powerpoint/2010/main">
    <p:wipe dir="d"/>
  </p:transition>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a:xfrm>
            <a:off x="457200" y="134938"/>
            <a:ext cx="8229600" cy="1143000"/>
          </a:xfrm>
        </p:spPr>
        <p:txBody>
          <a:bodyPr/>
          <a:lstStyle/>
          <a:p>
            <a:r>
              <a:rPr lang="en-US">
                <a:latin typeface="Calibri" charset="0"/>
                <a:ea typeface="ＭＳ Ｐゴシック" charset="0"/>
                <a:cs typeface="ＭＳ Ｐゴシック" charset="0"/>
              </a:rPr>
              <a:t>Outcomes/Deliverables</a:t>
            </a:r>
          </a:p>
        </p:txBody>
      </p:sp>
      <p:sp>
        <p:nvSpPr>
          <p:cNvPr id="30722"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eaLnBrk="1" hangingPunct="1"/>
            <a:r>
              <a:rPr lang="en-US" sz="1200">
                <a:solidFill>
                  <a:srgbClr val="898989"/>
                </a:solidFill>
              </a:rPr>
              <a:t>Innovation through Partnerships</a:t>
            </a:r>
          </a:p>
        </p:txBody>
      </p:sp>
      <p:sp>
        <p:nvSpPr>
          <p:cNvPr id="30723"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eaLnBrk="1" hangingPunct="1"/>
            <a:fld id="{A95D56B2-4FD8-2E40-AF5C-07207BFD58D6}" type="slidenum">
              <a:rPr lang="en-US" sz="1200">
                <a:solidFill>
                  <a:srgbClr val="898989"/>
                </a:solidFill>
              </a:rPr>
              <a:pPr eaLnBrk="1" hangingPunct="1"/>
              <a:t>56</a:t>
            </a:fld>
            <a:endParaRPr lang="en-US" sz="1200">
              <a:solidFill>
                <a:srgbClr val="898989"/>
              </a:solidFill>
            </a:endParaRPr>
          </a:p>
        </p:txBody>
      </p:sp>
      <p:sp>
        <p:nvSpPr>
          <p:cNvPr id="30724" name="Content Placeholder 2"/>
          <p:cNvSpPr>
            <a:spLocks noGrp="1"/>
          </p:cNvSpPr>
          <p:nvPr>
            <p:ph idx="1"/>
          </p:nvPr>
        </p:nvSpPr>
        <p:spPr>
          <a:xfrm>
            <a:off x="1052513" y="1093788"/>
            <a:ext cx="7772400" cy="4525962"/>
          </a:xfrm>
        </p:spPr>
        <p:txBody>
          <a:bodyPr/>
          <a:lstStyle/>
          <a:p>
            <a:r>
              <a:rPr lang="en-US" sz="2800">
                <a:latin typeface="Calibri" charset="0"/>
                <a:ea typeface="ＭＳ Ｐゴシック" charset="0"/>
                <a:cs typeface="ＭＳ Ｐゴシック" charset="0"/>
              </a:rPr>
              <a:t>Correlation of polyolefin branching structure on crystallization kinetics, crystallization morphology (e.g. spherulite size and density) and orientation.</a:t>
            </a:r>
          </a:p>
          <a:p>
            <a:r>
              <a:rPr lang="en-US" sz="2800">
                <a:latin typeface="Calibri" charset="0"/>
                <a:ea typeface="ＭＳ Ｐゴシック" charset="0"/>
                <a:cs typeface="ＭＳ Ｐゴシック" charset="0"/>
              </a:rPr>
              <a:t>Quantification of effect of linear and long- and short-chain branched fraction on polyolefin crystallization kinetics and morphology</a:t>
            </a:r>
          </a:p>
          <a:p>
            <a:r>
              <a:rPr lang="en-US" sz="2800">
                <a:latin typeface="Calibri" charset="0"/>
                <a:ea typeface="ＭＳ Ｐゴシック" charset="0"/>
                <a:cs typeface="ＭＳ Ｐゴシック" charset="0"/>
              </a:rPr>
              <a:t>Measurements of interaction of branching structure and shear deformation on crystallization kinetics, orientation and morphology</a:t>
            </a:r>
          </a:p>
          <a:p>
            <a:r>
              <a:rPr lang="en-US" sz="2800">
                <a:latin typeface="Calibri" charset="0"/>
                <a:ea typeface="ＭＳ Ｐゴシック" charset="0"/>
                <a:cs typeface="ＭＳ Ｐゴシック" charset="0"/>
              </a:rPr>
              <a:t>Development of scattering and rheological tools to probe effect of branching on crystallization</a:t>
            </a:r>
          </a:p>
        </p:txBody>
      </p:sp>
    </p:spTree>
    <p:extLst>
      <p:ext uri="{BB962C8B-B14F-4D97-AF65-F5344CB8AC3E}">
        <p14:creationId xmlns:p14="http://schemas.microsoft.com/office/powerpoint/2010/main" val="764542814"/>
      </p:ext>
    </p:extLst>
  </p:cSld>
  <p:clrMapOvr>
    <a:masterClrMapping/>
  </p:clrMapOvr>
  <p:transition xmlns:p14="http://schemas.microsoft.com/office/powerpoint/2010/main">
    <p:wipe dir="d"/>
  </p:transition>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r>
              <a:rPr lang="en-US">
                <a:latin typeface="Calibri" charset="0"/>
                <a:ea typeface="ＭＳ Ｐゴシック" charset="0"/>
                <a:cs typeface="ＭＳ Ｐゴシック" charset="0"/>
              </a:rPr>
              <a:t>Impact</a:t>
            </a:r>
          </a:p>
        </p:txBody>
      </p:sp>
      <p:sp>
        <p:nvSpPr>
          <p:cNvPr id="31746"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eaLnBrk="1" hangingPunct="1"/>
            <a:r>
              <a:rPr lang="en-US" sz="1200">
                <a:solidFill>
                  <a:srgbClr val="898989"/>
                </a:solidFill>
              </a:rPr>
              <a:t>Innovation through Partnerships</a:t>
            </a:r>
          </a:p>
        </p:txBody>
      </p:sp>
      <p:sp>
        <p:nvSpPr>
          <p:cNvPr id="3174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eaLnBrk="1" hangingPunct="1"/>
            <a:fld id="{2302DE2D-37BB-B344-95EE-E8099CF39A77}" type="slidenum">
              <a:rPr lang="en-US" sz="1200">
                <a:solidFill>
                  <a:srgbClr val="898989"/>
                </a:solidFill>
              </a:rPr>
              <a:pPr eaLnBrk="1" hangingPunct="1"/>
              <a:t>57</a:t>
            </a:fld>
            <a:endParaRPr lang="en-US" sz="1200">
              <a:solidFill>
                <a:srgbClr val="898989"/>
              </a:solidFill>
            </a:endParaRPr>
          </a:p>
        </p:txBody>
      </p:sp>
      <p:sp>
        <p:nvSpPr>
          <p:cNvPr id="8" name="Content Placeholder 2"/>
          <p:cNvSpPr>
            <a:spLocks noGrp="1"/>
          </p:cNvSpPr>
          <p:nvPr>
            <p:ph idx="1"/>
          </p:nvPr>
        </p:nvSpPr>
        <p:spPr>
          <a:xfrm>
            <a:off x="914400" y="1600200"/>
            <a:ext cx="8229600" cy="4525963"/>
          </a:xfrm>
        </p:spPr>
        <p:txBody>
          <a:bodyPr/>
          <a:lstStyle/>
          <a:p>
            <a:pPr>
              <a:defRPr/>
            </a:pPr>
            <a:r>
              <a:rPr lang="en-US" dirty="0">
                <a:latin typeface="Calibri" charset="0"/>
                <a:ea typeface="ＭＳ Ｐゴシック" charset="0"/>
                <a:cs typeface="ＭＳ Ｐゴシック" charset="0"/>
              </a:rPr>
              <a:t>Improved ability to </a:t>
            </a:r>
            <a:r>
              <a:rPr lang="en-US" dirty="0" smtClean="0">
                <a:latin typeface="Calibri" charset="0"/>
                <a:ea typeface="ＭＳ Ｐゴシック" charset="0"/>
                <a:cs typeface="ＭＳ Ｐゴシック" charset="0"/>
              </a:rPr>
              <a:t>link long chain branching structure to crystallization kinetics, crystallization morphology and orientation of polyolefins</a:t>
            </a:r>
            <a:endParaRPr lang="en-US" dirty="0">
              <a:latin typeface="Calibri" charset="0"/>
              <a:ea typeface="ＭＳ Ｐゴシック" charset="0"/>
              <a:cs typeface="ＭＳ Ｐゴシック" charset="0"/>
            </a:endParaRPr>
          </a:p>
          <a:p>
            <a:pPr>
              <a:defRPr/>
            </a:pPr>
            <a:r>
              <a:rPr lang="en-US" dirty="0" smtClean="0">
                <a:latin typeface="Calibri" charset="0"/>
                <a:ea typeface="ＭＳ Ｐゴシック" charset="0"/>
                <a:cs typeface="ＭＳ Ｐゴシック" charset="0"/>
              </a:rPr>
              <a:t>Potential to manipulate crystallite morphology (e.g. size, density and orientation) by means of polyolefin branching structure</a:t>
            </a:r>
          </a:p>
          <a:p>
            <a:pPr>
              <a:defRPr/>
            </a:pPr>
            <a:r>
              <a:rPr lang="en-US" dirty="0" smtClean="0">
                <a:latin typeface="Calibri" charset="0"/>
                <a:ea typeface="ＭＳ Ｐゴシック" charset="0"/>
                <a:cs typeface="ＭＳ Ｐゴシック" charset="0"/>
              </a:rPr>
              <a:t>Processing/structure interaction in long and short chain-branched polyolefins.</a:t>
            </a:r>
            <a:endParaRPr lang="en-US" dirty="0">
              <a:latin typeface="Calibri" charset="0"/>
              <a:ea typeface="ＭＳ Ｐゴシック" charset="0"/>
              <a:cs typeface="ＭＳ Ｐゴシック" charset="0"/>
            </a:endParaRPr>
          </a:p>
          <a:p>
            <a:pPr marL="0" indent="0">
              <a:buFont typeface="Arial" charset="0"/>
              <a:buNone/>
              <a:defRPr/>
            </a:pPr>
            <a:endParaRPr lang="en-US" dirty="0">
              <a:latin typeface="Calibri" charset="0"/>
              <a:ea typeface="ＭＳ Ｐゴシック" charset="0"/>
              <a:cs typeface="ＭＳ Ｐゴシック" charset="0"/>
            </a:endParaRPr>
          </a:p>
        </p:txBody>
      </p:sp>
    </p:spTree>
    <p:extLst>
      <p:ext uri="{BB962C8B-B14F-4D97-AF65-F5344CB8AC3E}">
        <p14:creationId xmlns:p14="http://schemas.microsoft.com/office/powerpoint/2010/main" val="3802469548"/>
      </p:ext>
    </p:extLst>
  </p:cSld>
  <p:clrMapOvr>
    <a:masterClrMapping/>
  </p:clrMapOvr>
  <p:transition xmlns:p14="http://schemas.microsoft.com/office/powerpoint/2010/main">
    <p:wipe dir="d"/>
  </p:transition>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668338" y="123825"/>
            <a:ext cx="8229600" cy="1143000"/>
          </a:xfrm>
        </p:spPr>
        <p:txBody>
          <a:bodyPr/>
          <a:lstStyle/>
          <a:p>
            <a:r>
              <a:rPr lang="en-US">
                <a:latin typeface="Calibri" charset="0"/>
                <a:ea typeface="ＭＳ Ｐゴシック" charset="0"/>
                <a:cs typeface="ＭＳ Ｐゴシック" charset="0"/>
              </a:rPr>
              <a:t>Prior work and project scope</a:t>
            </a:r>
          </a:p>
        </p:txBody>
      </p:sp>
      <p:sp>
        <p:nvSpPr>
          <p:cNvPr id="32770" name="Content Placeholder 2"/>
          <p:cNvSpPr>
            <a:spLocks noGrp="1"/>
          </p:cNvSpPr>
          <p:nvPr>
            <p:ph idx="1"/>
          </p:nvPr>
        </p:nvSpPr>
        <p:spPr>
          <a:xfrm>
            <a:off x="990600" y="1116013"/>
            <a:ext cx="8153400" cy="2260600"/>
          </a:xfrm>
        </p:spPr>
        <p:txBody>
          <a:bodyPr/>
          <a:lstStyle/>
          <a:p>
            <a:r>
              <a:rPr lang="en-US" sz="2400">
                <a:latin typeface="Calibri" charset="0"/>
                <a:ea typeface="ＭＳ Ｐゴシック" charset="0"/>
                <a:cs typeface="ＭＳ Ｐゴシック" charset="0"/>
              </a:rPr>
              <a:t>A comb-shaped long-chain branched molecule added at approximately the overlap concentration significantly increased the crystallization kinetics of a hydrogenated polybutadiene blend</a:t>
            </a:r>
            <a:r>
              <a:rPr lang="en-US" sz="2400" baseline="30000">
                <a:latin typeface="Calibri" charset="0"/>
                <a:ea typeface="ＭＳ Ｐゴシック" charset="0"/>
                <a:cs typeface="ＭＳ Ｐゴシック" charset="0"/>
              </a:rPr>
              <a:t>1</a:t>
            </a:r>
          </a:p>
          <a:p>
            <a:r>
              <a:rPr lang="en-US" sz="2400">
                <a:latin typeface="Calibri" charset="0"/>
                <a:ea typeface="ＭＳ Ｐゴシック" charset="0"/>
                <a:cs typeface="ＭＳ Ｐゴシック" charset="0"/>
              </a:rPr>
              <a:t>Isotactic polypropylenes of varying branching index showed enhanced crystallization kinetics and oriented crystallites due to long chain branching</a:t>
            </a:r>
            <a:r>
              <a:rPr lang="en-US" sz="2400" baseline="30000">
                <a:latin typeface="Calibri" charset="0"/>
                <a:ea typeface="ＭＳ Ｐゴシック" charset="0"/>
                <a:cs typeface="ＭＳ Ｐゴシック" charset="0"/>
              </a:rPr>
              <a:t>2</a:t>
            </a:r>
            <a:r>
              <a:rPr lang="en-US" sz="2400">
                <a:latin typeface="Calibri" charset="0"/>
                <a:ea typeface="ＭＳ Ｐゴシック" charset="0"/>
                <a:cs typeface="ＭＳ Ｐゴシック" charset="0"/>
              </a:rPr>
              <a:t> </a:t>
            </a:r>
          </a:p>
          <a:p>
            <a:endParaRPr lang="en-US" sz="2400">
              <a:latin typeface="Calibri" charset="0"/>
              <a:ea typeface="ＭＳ Ｐゴシック" charset="0"/>
              <a:cs typeface="ＭＳ Ｐゴシック" charset="0"/>
            </a:endParaRPr>
          </a:p>
        </p:txBody>
      </p:sp>
      <p:sp>
        <p:nvSpPr>
          <p:cNvPr id="4" name="Footer Placeholder 3"/>
          <p:cNvSpPr>
            <a:spLocks noGrp="1"/>
          </p:cNvSpPr>
          <p:nvPr>
            <p:ph type="ftr" sz="quarter" idx="11"/>
          </p:nvPr>
        </p:nvSpPr>
        <p:spPr/>
        <p:txBody>
          <a:bodyPr/>
          <a:lstStyle/>
          <a:p>
            <a:pPr>
              <a:defRPr/>
            </a:pPr>
            <a:r>
              <a:rPr lang="en-US" smtClean="0"/>
              <a:t>Innovation through Partnerships</a:t>
            </a:r>
            <a:endParaRPr lang="en-US"/>
          </a:p>
        </p:txBody>
      </p:sp>
      <p:sp>
        <p:nvSpPr>
          <p:cNvPr id="3277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eaLnBrk="1" hangingPunct="1"/>
            <a:fld id="{78773A90-C9C2-3045-A4A5-C131871A4A24}" type="slidenum">
              <a:rPr lang="en-US" sz="1200">
                <a:solidFill>
                  <a:srgbClr val="898989"/>
                </a:solidFill>
              </a:rPr>
              <a:pPr eaLnBrk="1" hangingPunct="1"/>
              <a:t>58</a:t>
            </a:fld>
            <a:endParaRPr lang="en-US" sz="1200">
              <a:solidFill>
                <a:srgbClr val="898989"/>
              </a:solidFill>
            </a:endParaRPr>
          </a:p>
        </p:txBody>
      </p:sp>
      <p:sp>
        <p:nvSpPr>
          <p:cNvPr id="32773" name="Rectangle 5"/>
          <p:cNvSpPr>
            <a:spLocks noChangeArrowheads="1"/>
          </p:cNvSpPr>
          <p:nvPr/>
        </p:nvSpPr>
        <p:spPr bwMode="auto">
          <a:xfrm>
            <a:off x="1098550" y="5756275"/>
            <a:ext cx="757078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200" b="0" i="1" baseline="30000"/>
              <a:t>1</a:t>
            </a:r>
            <a:r>
              <a:rPr lang="en-US" sz="1200" b="0" i="1"/>
              <a:t>E.L. Heeley et al., “Shear-induced crystallization in blends of model linear and long-chain branched hydrogenated polybutadienes,” Macromolecules, 39, 5058 (2006).) </a:t>
            </a:r>
          </a:p>
          <a:p>
            <a:endParaRPr lang="en-US" sz="1200" b="0" i="1"/>
          </a:p>
          <a:p>
            <a:r>
              <a:rPr lang="en-US" sz="1200" b="0" i="1" baseline="30000"/>
              <a:t>2</a:t>
            </a:r>
            <a:r>
              <a:rPr lang="en-US" sz="1200" b="0" i="1"/>
              <a:t>P.K. Agarwal et al, “Shear-induced crystallization in novel long chain branched polypropylenes by in situ rheo-SAXS and -WAXD,” Macromolecules, 36, 5226 (2003);</a:t>
            </a:r>
          </a:p>
        </p:txBody>
      </p:sp>
      <p:sp>
        <p:nvSpPr>
          <p:cNvPr id="32774" name="TextBox 1"/>
          <p:cNvSpPr txBox="1">
            <a:spLocks noChangeArrowheads="1"/>
          </p:cNvSpPr>
          <p:nvPr/>
        </p:nvSpPr>
        <p:spPr bwMode="auto">
          <a:xfrm>
            <a:off x="973138" y="3946525"/>
            <a:ext cx="81534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eaLnBrk="1" hangingPunct="1"/>
            <a:r>
              <a:rPr lang="en-US"/>
              <a:t>To extend the state-of-the-art, we should apply an integrated set of scattering, rheology and modeling studies to a series of polyolefin materials in which long-chain branch structure is homologously varied.  </a:t>
            </a:r>
          </a:p>
        </p:txBody>
      </p:sp>
    </p:spTree>
    <p:extLst>
      <p:ext uri="{BB962C8B-B14F-4D97-AF65-F5344CB8AC3E}">
        <p14:creationId xmlns:p14="http://schemas.microsoft.com/office/powerpoint/2010/main" val="2990508059"/>
      </p:ext>
    </p:extLst>
  </p:cSld>
  <p:clrMapOvr>
    <a:masterClrMapping/>
  </p:clrMapOvr>
  <p:transition xmlns:p14="http://schemas.microsoft.com/office/powerpoint/2010/main">
    <p:wipe dir="d"/>
  </p:transition>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a:xfrm>
            <a:off x="668338" y="123825"/>
            <a:ext cx="8229600" cy="1143000"/>
          </a:xfrm>
        </p:spPr>
        <p:txBody>
          <a:bodyPr/>
          <a:lstStyle/>
          <a:p>
            <a:r>
              <a:rPr lang="en-US">
                <a:latin typeface="Calibri" charset="0"/>
                <a:ea typeface="ＭＳ Ｐゴシック" charset="0"/>
                <a:cs typeface="ＭＳ Ｐゴシック" charset="0"/>
              </a:rPr>
              <a:t>Prior work and project scope</a:t>
            </a:r>
          </a:p>
        </p:txBody>
      </p:sp>
      <p:sp>
        <p:nvSpPr>
          <p:cNvPr id="33794" name="Content Placeholder 2"/>
          <p:cNvSpPr>
            <a:spLocks noGrp="1"/>
          </p:cNvSpPr>
          <p:nvPr>
            <p:ph idx="1"/>
          </p:nvPr>
        </p:nvSpPr>
        <p:spPr>
          <a:xfrm>
            <a:off x="990600" y="1116013"/>
            <a:ext cx="8153400" cy="2260600"/>
          </a:xfrm>
        </p:spPr>
        <p:txBody>
          <a:bodyPr/>
          <a:lstStyle/>
          <a:p>
            <a:r>
              <a:rPr lang="en-US" sz="2400">
                <a:latin typeface="Calibri" charset="0"/>
                <a:ea typeface="ＭＳ Ｐゴシック" charset="0"/>
                <a:cs typeface="ＭＳ Ｐゴシック" charset="0"/>
              </a:rPr>
              <a:t>Beaucage in collaborative work with LyondellBasell over a number of years has published in this area , J. of Polym. Sci. B </a:t>
            </a:r>
            <a:r>
              <a:rPr lang="en-US" sz="2400" b="1">
                <a:latin typeface="Calibri" charset="0"/>
                <a:ea typeface="ＭＳ Ｐゴシック" charset="0"/>
                <a:cs typeface="ＭＳ Ｐゴシック" charset="0"/>
              </a:rPr>
              <a:t>39</a:t>
            </a:r>
            <a:r>
              <a:rPr lang="en-US" sz="2400">
                <a:latin typeface="Calibri" charset="0"/>
                <a:ea typeface="ＭＳ Ｐゴシック" charset="0"/>
                <a:cs typeface="ＭＳ Ｐゴシック" charset="0"/>
              </a:rPr>
              <a:t>, 2923-36 (2001); </a:t>
            </a:r>
            <a:r>
              <a:rPr lang="en-US" sz="2400" b="1">
                <a:latin typeface="Calibri" charset="0"/>
                <a:ea typeface="ＭＳ Ｐゴシック" charset="0"/>
                <a:cs typeface="ＭＳ Ｐゴシック" charset="0"/>
              </a:rPr>
              <a:t>45</a:t>
            </a:r>
            <a:r>
              <a:rPr lang="en-US" sz="2400">
                <a:latin typeface="Calibri" charset="0"/>
                <a:ea typeface="ＭＳ Ｐゴシック" charset="0"/>
                <a:cs typeface="ＭＳ Ｐゴシック" charset="0"/>
              </a:rPr>
              <a:t>, 1834-44 (2007); </a:t>
            </a:r>
            <a:r>
              <a:rPr lang="en-US" sz="2400" b="1">
                <a:latin typeface="Calibri" charset="0"/>
                <a:ea typeface="ＭＳ Ｐゴシック" charset="0"/>
                <a:cs typeface="ＭＳ Ｐゴシック" charset="0"/>
              </a:rPr>
              <a:t>46</a:t>
            </a:r>
            <a:r>
              <a:rPr lang="en-US" sz="2400">
                <a:latin typeface="Calibri" charset="0"/>
                <a:ea typeface="ＭＳ Ｐゴシック" charset="0"/>
                <a:cs typeface="ＭＳ Ｐゴシック" charset="0"/>
              </a:rPr>
              <a:t>, 607-18 (2008); Polymer </a:t>
            </a:r>
            <a:r>
              <a:rPr lang="en-US" sz="2400" b="1">
                <a:latin typeface="Calibri" charset="0"/>
                <a:ea typeface="ＭＳ Ｐゴシック" charset="0"/>
                <a:cs typeface="ＭＳ Ｐゴシック" charset="0"/>
              </a:rPr>
              <a:t>42</a:t>
            </a:r>
            <a:r>
              <a:rPr lang="en-US" sz="2400">
                <a:latin typeface="Calibri" charset="0"/>
                <a:ea typeface="ＭＳ Ｐゴシック" charset="0"/>
                <a:cs typeface="ＭＳ Ｐゴシック" charset="0"/>
              </a:rPr>
              <a:t>, 3103-13 (2001); </a:t>
            </a:r>
            <a:r>
              <a:rPr lang="en-US" sz="2400" b="1">
                <a:latin typeface="Calibri" charset="0"/>
                <a:ea typeface="ＭＳ Ｐゴシック" charset="0"/>
                <a:cs typeface="ＭＳ Ｐゴシック" charset="0"/>
              </a:rPr>
              <a:t>44</a:t>
            </a:r>
            <a:r>
              <a:rPr lang="en-US" sz="2400">
                <a:latin typeface="Calibri" charset="0"/>
                <a:ea typeface="ＭＳ Ｐゴシック" charset="0"/>
                <a:cs typeface="ＭＳ Ｐゴシック" charset="0"/>
              </a:rPr>
              <a:t>, 1103-15 (2003); Curr. Opin. In Sol. St. Mat. Sci. </a:t>
            </a:r>
            <a:r>
              <a:rPr lang="en-US" sz="2400" b="1">
                <a:latin typeface="Calibri" charset="0"/>
                <a:ea typeface="ＭＳ Ｐゴシック" charset="0"/>
                <a:cs typeface="ＭＳ Ｐゴシック" charset="0"/>
              </a:rPr>
              <a:t>8</a:t>
            </a:r>
            <a:r>
              <a:rPr lang="en-US" sz="2400">
                <a:latin typeface="Calibri" charset="0"/>
                <a:ea typeface="ＭＳ Ｐゴシック" charset="0"/>
                <a:cs typeface="ＭＳ Ｐゴシック" charset="0"/>
              </a:rPr>
              <a:t> 436-48 (2004).  </a:t>
            </a:r>
          </a:p>
          <a:p>
            <a:r>
              <a:rPr lang="en-US" sz="2400">
                <a:latin typeface="Calibri" charset="0"/>
                <a:ea typeface="ＭＳ Ｐゴシック" charset="0"/>
                <a:cs typeface="ＭＳ Ｐゴシック" charset="0"/>
              </a:rPr>
              <a:t>These papers detail the use of SAXS and WAXS to understand the relationship between the properties of polyolefin films and the nano- and crystallographic structure and orientation.</a:t>
            </a:r>
          </a:p>
          <a:p>
            <a:r>
              <a:rPr lang="en-US" sz="2400">
                <a:latin typeface="Calibri" charset="0"/>
                <a:ea typeface="ＭＳ Ｐゴシック" charset="0"/>
                <a:cs typeface="ＭＳ Ｐゴシック" charset="0"/>
              </a:rPr>
              <a:t>Orientation in processed films is linked to long chain branching. </a:t>
            </a:r>
          </a:p>
        </p:txBody>
      </p:sp>
      <p:sp>
        <p:nvSpPr>
          <p:cNvPr id="4" name="Footer Placeholder 3"/>
          <p:cNvSpPr>
            <a:spLocks noGrp="1"/>
          </p:cNvSpPr>
          <p:nvPr>
            <p:ph type="ftr" sz="quarter" idx="11"/>
          </p:nvPr>
        </p:nvSpPr>
        <p:spPr/>
        <p:txBody>
          <a:bodyPr/>
          <a:lstStyle/>
          <a:p>
            <a:pPr>
              <a:defRPr/>
            </a:pPr>
            <a:r>
              <a:rPr lang="en-US" smtClean="0"/>
              <a:t>Innovation through Partnerships</a:t>
            </a:r>
            <a:endParaRPr lang="en-US"/>
          </a:p>
        </p:txBody>
      </p:sp>
      <p:sp>
        <p:nvSpPr>
          <p:cNvPr id="33796"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eaLnBrk="1" hangingPunct="1"/>
            <a:fld id="{44A7BAA0-C788-F04B-8B17-2AAF2ED17591}" type="slidenum">
              <a:rPr lang="en-US" sz="1200">
                <a:solidFill>
                  <a:srgbClr val="898989"/>
                </a:solidFill>
              </a:rPr>
              <a:pPr eaLnBrk="1" hangingPunct="1"/>
              <a:t>59</a:t>
            </a:fld>
            <a:endParaRPr lang="en-US" sz="1200">
              <a:solidFill>
                <a:srgbClr val="898989"/>
              </a:solidFill>
            </a:endParaRPr>
          </a:p>
        </p:txBody>
      </p:sp>
    </p:spTree>
    <p:extLst>
      <p:ext uri="{BB962C8B-B14F-4D97-AF65-F5344CB8AC3E}">
        <p14:creationId xmlns:p14="http://schemas.microsoft.com/office/powerpoint/2010/main" val="633610213"/>
      </p:ext>
    </p:extLst>
  </p:cSld>
  <p:clrMapOvr>
    <a:masterClrMapping/>
  </p:clrMapOvr>
  <p:transition xmlns:p14="http://schemas.microsoft.com/office/powerpoint/2010/main">
    <p:wipe dir="d"/>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349668"/>
            <a:ext cx="6019800" cy="586541"/>
          </a:xfrm>
        </p:spPr>
        <p:txBody>
          <a:bodyPr/>
          <a:lstStyle/>
          <a:p>
            <a:r>
              <a:rPr lang="en-US" dirty="0" smtClean="0"/>
              <a:t>Organization</a:t>
            </a:r>
            <a:endParaRPr lang="en-US" dirty="0"/>
          </a:p>
        </p:txBody>
      </p:sp>
      <p:sp>
        <p:nvSpPr>
          <p:cNvPr id="4" name="Footer Placeholder 3"/>
          <p:cNvSpPr>
            <a:spLocks noGrp="1"/>
          </p:cNvSpPr>
          <p:nvPr>
            <p:ph type="ftr" sz="quarter" idx="11"/>
          </p:nvPr>
        </p:nvSpPr>
        <p:spPr/>
        <p:txBody>
          <a:bodyPr/>
          <a:lstStyle/>
          <a:p>
            <a:pPr>
              <a:defRPr/>
            </a:pPr>
            <a:r>
              <a:rPr lang="en-US" smtClean="0"/>
              <a:t>Innovation through Partnerships</a:t>
            </a:r>
            <a:endParaRPr lang="en-US"/>
          </a:p>
        </p:txBody>
      </p:sp>
      <p:sp>
        <p:nvSpPr>
          <p:cNvPr id="5" name="Slide Number Placeholder 4"/>
          <p:cNvSpPr>
            <a:spLocks noGrp="1"/>
          </p:cNvSpPr>
          <p:nvPr>
            <p:ph type="sldNum" sz="quarter" idx="12"/>
          </p:nvPr>
        </p:nvSpPr>
        <p:spPr/>
        <p:txBody>
          <a:bodyPr/>
          <a:lstStyle/>
          <a:p>
            <a:pPr>
              <a:defRPr/>
            </a:pPr>
            <a:fld id="{A677E203-F60C-154C-8315-3FB905080BE8}" type="slidenum">
              <a:rPr lang="en-US" smtClean="0"/>
              <a:pPr>
                <a:defRPr/>
              </a:pPr>
              <a:t>6</a:t>
            </a:fld>
            <a:endParaRPr lang="en-US"/>
          </a:p>
        </p:txBody>
      </p:sp>
      <p:sp>
        <p:nvSpPr>
          <p:cNvPr id="7" name="Rectangle 6"/>
          <p:cNvSpPr/>
          <p:nvPr/>
        </p:nvSpPr>
        <p:spPr>
          <a:xfrm>
            <a:off x="1130300" y="1125322"/>
            <a:ext cx="7721600" cy="5262979"/>
          </a:xfrm>
          <a:prstGeom prst="rect">
            <a:avLst/>
          </a:prstGeom>
        </p:spPr>
        <p:txBody>
          <a:bodyPr wrap="square">
            <a:spAutoFit/>
          </a:bodyPr>
          <a:lstStyle/>
          <a:p>
            <a:pPr>
              <a:buNone/>
            </a:pPr>
            <a:r>
              <a:rPr lang="en-US" dirty="0" smtClean="0"/>
              <a:t>The Center will initially have two sites:</a:t>
            </a:r>
          </a:p>
          <a:p>
            <a:pPr>
              <a:buNone/>
            </a:pPr>
            <a:r>
              <a:rPr lang="en-US" dirty="0" smtClean="0"/>
              <a:t>	</a:t>
            </a:r>
          </a:p>
          <a:p>
            <a:pPr>
              <a:buNone/>
            </a:pPr>
            <a:r>
              <a:rPr lang="en-US" dirty="0" smtClean="0"/>
              <a:t>University of Michigan: </a:t>
            </a:r>
          </a:p>
          <a:p>
            <a:pPr>
              <a:buNone/>
            </a:pPr>
            <a:r>
              <a:rPr lang="en-US" dirty="0" smtClean="0"/>
              <a:t>Rheology, Synthesis, Experimental Interface Studies, Colloids, Synthesis, Modeling, Simulation</a:t>
            </a:r>
          </a:p>
          <a:p>
            <a:pPr>
              <a:buNone/>
            </a:pPr>
            <a:r>
              <a:rPr lang="en-US" dirty="0" smtClean="0"/>
              <a:t>	</a:t>
            </a:r>
          </a:p>
          <a:p>
            <a:pPr>
              <a:buNone/>
            </a:pPr>
            <a:r>
              <a:rPr lang="en-US" dirty="0" smtClean="0"/>
              <a:t>University of Cincinnati: </a:t>
            </a:r>
          </a:p>
          <a:p>
            <a:pPr>
              <a:buNone/>
            </a:pPr>
            <a:r>
              <a:rPr lang="en-US" dirty="0" smtClean="0"/>
              <a:t>Scattering, Synthesis, Simulation, Modeling</a:t>
            </a:r>
          </a:p>
          <a:p>
            <a:pPr>
              <a:buNone/>
            </a:pPr>
            <a:endParaRPr lang="en-US" dirty="0" smtClean="0"/>
          </a:p>
          <a:p>
            <a:pPr>
              <a:buNone/>
            </a:pPr>
            <a:r>
              <a:rPr lang="en-US" dirty="0" smtClean="0"/>
              <a:t>Affiliate Sites: </a:t>
            </a:r>
          </a:p>
          <a:p>
            <a:pPr>
              <a:buNone/>
            </a:pPr>
            <a:r>
              <a:rPr lang="en-US" dirty="0" smtClean="0"/>
              <a:t>University of Tennessee, University of Athens, KAUST, Oak Ridge National Laboratory, National Institute of Standards and Technology, Argonne National Laboratory, Eclipse Film Technology</a:t>
            </a:r>
            <a:endParaRPr lang="en-US" dirty="0"/>
          </a:p>
        </p:txBody>
      </p:sp>
    </p:spTree>
    <p:extLst>
      <p:ext uri="{BB962C8B-B14F-4D97-AF65-F5344CB8AC3E}">
        <p14:creationId xmlns:p14="http://schemas.microsoft.com/office/powerpoint/2010/main" val="3850639918"/>
      </p:ext>
    </p:extLst>
  </p:cSld>
  <p:clrMapOvr>
    <a:masterClrMapping/>
  </p:clrMapOvr>
  <p:transition xmlns:p14="http://schemas.microsoft.com/office/powerpoint/2010/main">
    <p:wipe dir="d"/>
  </p:transition>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a:xfrm>
            <a:off x="800100" y="2514600"/>
            <a:ext cx="8229600" cy="1143000"/>
          </a:xfrm>
        </p:spPr>
        <p:txBody>
          <a:bodyPr/>
          <a:lstStyle/>
          <a:p>
            <a:r>
              <a:rPr lang="en-US">
                <a:latin typeface="Calibri" charset="0"/>
                <a:ea typeface="ＭＳ Ｐゴシック" charset="0"/>
                <a:cs typeface="ＭＳ Ｐゴシック" charset="0"/>
              </a:rPr>
              <a:t>Supplementary Material</a:t>
            </a:r>
          </a:p>
        </p:txBody>
      </p:sp>
      <p:sp>
        <p:nvSpPr>
          <p:cNvPr id="34818"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eaLnBrk="1" hangingPunct="1"/>
            <a:r>
              <a:rPr lang="en-US" sz="1200">
                <a:solidFill>
                  <a:srgbClr val="898989"/>
                </a:solidFill>
              </a:rPr>
              <a:t>Innovation through Partnerships</a:t>
            </a:r>
          </a:p>
        </p:txBody>
      </p:sp>
      <p:sp>
        <p:nvSpPr>
          <p:cNvPr id="34819"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eaLnBrk="1" hangingPunct="1"/>
            <a:fld id="{7FEBB427-F305-D743-A9FE-81D8812968AA}" type="slidenum">
              <a:rPr lang="en-US" sz="1200">
                <a:solidFill>
                  <a:srgbClr val="898989"/>
                </a:solidFill>
              </a:rPr>
              <a:pPr eaLnBrk="1" hangingPunct="1"/>
              <a:t>60</a:t>
            </a:fld>
            <a:endParaRPr lang="en-US" sz="1200">
              <a:solidFill>
                <a:srgbClr val="898989"/>
              </a:solidFill>
            </a:endParaRPr>
          </a:p>
        </p:txBody>
      </p:sp>
      <p:pic>
        <p:nvPicPr>
          <p:cNvPr id="34820"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54100" y="266700"/>
            <a:ext cx="79248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1" name="Rectangle 4"/>
          <p:cNvSpPr>
            <a:spLocks noChangeArrowheads="1"/>
          </p:cNvSpPr>
          <p:nvPr/>
        </p:nvSpPr>
        <p:spPr bwMode="auto">
          <a:xfrm>
            <a:off x="1054100" y="6240463"/>
            <a:ext cx="47625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200" b="0"/>
              <a:t>Bafna/Beaucage et al. Polymer 44, 1103-15 (2003) </a:t>
            </a:r>
          </a:p>
        </p:txBody>
      </p:sp>
    </p:spTree>
    <p:extLst>
      <p:ext uri="{BB962C8B-B14F-4D97-AF65-F5344CB8AC3E}">
        <p14:creationId xmlns:p14="http://schemas.microsoft.com/office/powerpoint/2010/main" val="1402170522"/>
      </p:ext>
    </p:extLst>
  </p:cSld>
  <p:clrMapOvr>
    <a:masterClrMapping/>
  </p:clrMapOvr>
  <p:transition xmlns:p14="http://schemas.microsoft.com/office/powerpoint/2010/main">
    <p:wipe dir="d"/>
  </p:transition>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eaLnBrk="1" hangingPunct="1"/>
            <a:r>
              <a:rPr lang="en-US" sz="1200">
                <a:solidFill>
                  <a:srgbClr val="898989"/>
                </a:solidFill>
              </a:rPr>
              <a:t>Innovation through Partnerships</a:t>
            </a:r>
          </a:p>
        </p:txBody>
      </p:sp>
      <p:sp>
        <p:nvSpPr>
          <p:cNvPr id="3584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eaLnBrk="1" hangingPunct="1"/>
            <a:fld id="{9F6320C2-CA6B-E149-A078-BA36C6B3BBC2}" type="slidenum">
              <a:rPr lang="en-US" sz="1200">
                <a:solidFill>
                  <a:srgbClr val="898989"/>
                </a:solidFill>
              </a:rPr>
              <a:pPr eaLnBrk="1" hangingPunct="1"/>
              <a:t>61</a:t>
            </a:fld>
            <a:endParaRPr lang="en-US" sz="1200">
              <a:solidFill>
                <a:srgbClr val="898989"/>
              </a:solidFill>
            </a:endParaRPr>
          </a:p>
        </p:txBody>
      </p:sp>
      <p:pic>
        <p:nvPicPr>
          <p:cNvPr id="35843"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82663" y="63500"/>
            <a:ext cx="8161337" cy="612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Rectangle 4"/>
          <p:cNvSpPr>
            <a:spLocks noChangeArrowheads="1"/>
          </p:cNvSpPr>
          <p:nvPr/>
        </p:nvSpPr>
        <p:spPr bwMode="auto">
          <a:xfrm>
            <a:off x="1219200" y="6105525"/>
            <a:ext cx="51689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200"/>
              <a:t>Breese/Beaucage et al. J. of Polym. Sci. B 46, 607-18 (2008)</a:t>
            </a:r>
          </a:p>
        </p:txBody>
      </p:sp>
      <p:sp>
        <p:nvSpPr>
          <p:cNvPr id="6" name="Rectangle 5"/>
          <p:cNvSpPr/>
          <p:nvPr/>
        </p:nvSpPr>
        <p:spPr>
          <a:xfrm>
            <a:off x="1219200" y="2336800"/>
            <a:ext cx="3746500" cy="736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553450827"/>
      </p:ext>
    </p:extLst>
  </p:cSld>
  <p:clrMapOvr>
    <a:masterClrMapping/>
  </p:clrMapOvr>
  <p:transition xmlns:p14="http://schemas.microsoft.com/office/powerpoint/2010/main">
    <p:wipe dir="d"/>
  </p:transition>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a:xfrm>
            <a:off x="869950" y="304800"/>
            <a:ext cx="7772400" cy="1143000"/>
          </a:xfrm>
        </p:spPr>
        <p:txBody>
          <a:bodyPr/>
          <a:lstStyle/>
          <a:p>
            <a:r>
              <a:rPr lang="en-US" sz="2800" b="1">
                <a:solidFill>
                  <a:schemeClr val="accent2"/>
                </a:solidFill>
                <a:latin typeface="Calibri" charset="0"/>
                <a:ea typeface="ＭＳ Ｐゴシック" charset="0"/>
                <a:cs typeface="ＭＳ Ｐゴシック" charset="0"/>
              </a:rPr>
              <a:t>Shear-induced crystallization of polypropylene</a:t>
            </a:r>
          </a:p>
        </p:txBody>
      </p:sp>
      <p:sp>
        <p:nvSpPr>
          <p:cNvPr id="9219" name="Rectangle 3"/>
          <p:cNvSpPr>
            <a:spLocks noChangeArrowheads="1"/>
          </p:cNvSpPr>
          <p:nvPr/>
        </p:nvSpPr>
        <p:spPr bwMode="auto">
          <a:xfrm>
            <a:off x="717550" y="1143000"/>
            <a:ext cx="7848600" cy="76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pic>
        <p:nvPicPr>
          <p:cNvPr id="36867" name="Picture 4" descr="crystallization.jpg                                            0001BF14Macintosh HD                   B7A6BE5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51350" y="1431925"/>
            <a:ext cx="4251325" cy="277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Text Box 5"/>
          <p:cNvSpPr txBox="1">
            <a:spLocks noChangeArrowheads="1"/>
          </p:cNvSpPr>
          <p:nvPr/>
        </p:nvSpPr>
        <p:spPr bwMode="auto">
          <a:xfrm>
            <a:off x="5045075" y="6386513"/>
            <a:ext cx="31226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000" i="1" dirty="0"/>
              <a:t>(</a:t>
            </a:r>
            <a:r>
              <a:rPr lang="en-US" sz="2000" i="1" dirty="0" err="1"/>
              <a:t>Kumaraswamy</a:t>
            </a:r>
            <a:r>
              <a:rPr lang="en-US" sz="2000" i="1" dirty="0"/>
              <a:t> et al., 1999)</a:t>
            </a:r>
          </a:p>
        </p:txBody>
      </p:sp>
      <p:sp>
        <p:nvSpPr>
          <p:cNvPr id="9222" name="Text Box 6"/>
          <p:cNvSpPr txBox="1">
            <a:spLocks noChangeArrowheads="1"/>
          </p:cNvSpPr>
          <p:nvPr/>
        </p:nvSpPr>
        <p:spPr bwMode="auto">
          <a:xfrm>
            <a:off x="4375150" y="4962525"/>
            <a:ext cx="44958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US" sz="1800" dirty="0"/>
              <a:t>Spatially dependent PP crystallization </a:t>
            </a:r>
          </a:p>
          <a:p>
            <a:pPr algn="ctr">
              <a:defRPr/>
            </a:pPr>
            <a:r>
              <a:rPr lang="en-US" sz="1800" dirty="0"/>
              <a:t>in cross slot flow </a:t>
            </a:r>
          </a:p>
          <a:p>
            <a:pPr algn="ctr">
              <a:defRPr/>
            </a:pPr>
            <a:r>
              <a:rPr lang="en-US" sz="1800" dirty="0"/>
              <a:t>(gap = 0.5 mm, </a:t>
            </a:r>
            <a:r>
              <a:rPr lang="en-US" sz="1800" dirty="0" err="1">
                <a:latin typeface="Symbol" charset="0"/>
              </a:rPr>
              <a:t>t</a:t>
            </a:r>
            <a:r>
              <a:rPr lang="en-US" sz="1800" baseline="-25000" dirty="0" err="1"/>
              <a:t>w</a:t>
            </a:r>
            <a:r>
              <a:rPr lang="en-US" sz="1800" dirty="0"/>
              <a:t> =0.05 </a:t>
            </a:r>
            <a:r>
              <a:rPr lang="en-US" sz="1800" dirty="0" err="1"/>
              <a:t>MPa</a:t>
            </a:r>
            <a:r>
              <a:rPr lang="en-US" sz="1800" dirty="0"/>
              <a:t>, </a:t>
            </a:r>
            <a:r>
              <a:rPr lang="en-US" sz="1800" dirty="0" err="1"/>
              <a:t>ts</a:t>
            </a:r>
            <a:r>
              <a:rPr lang="en-US" sz="1800" dirty="0"/>
              <a:t> = 4 s)</a:t>
            </a:r>
            <a:endParaRPr lang="en-US" sz="2000" dirty="0"/>
          </a:p>
        </p:txBody>
      </p:sp>
      <p:sp>
        <p:nvSpPr>
          <p:cNvPr id="9223" name="Text Box 7"/>
          <p:cNvSpPr txBox="1">
            <a:spLocks noChangeArrowheads="1"/>
          </p:cNvSpPr>
          <p:nvPr/>
        </p:nvSpPr>
        <p:spPr bwMode="auto">
          <a:xfrm>
            <a:off x="6651625" y="4067175"/>
            <a:ext cx="19573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600" i="1" dirty="0"/>
              <a:t>cross slot flow profile</a:t>
            </a:r>
          </a:p>
        </p:txBody>
      </p:sp>
      <p:sp>
        <p:nvSpPr>
          <p:cNvPr id="9224" name="Text Box 8"/>
          <p:cNvSpPr txBox="1">
            <a:spLocks noChangeArrowheads="1"/>
          </p:cNvSpPr>
          <p:nvPr/>
        </p:nvSpPr>
        <p:spPr bwMode="auto">
          <a:xfrm>
            <a:off x="4375150" y="4067175"/>
            <a:ext cx="2058988"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US" sz="1600" i="1" dirty="0"/>
              <a:t>Polarized light micrograph</a:t>
            </a:r>
            <a:endParaRPr lang="en-US" dirty="0"/>
          </a:p>
        </p:txBody>
      </p:sp>
      <p:sp>
        <p:nvSpPr>
          <p:cNvPr id="9225" name="Text Box 9"/>
          <p:cNvSpPr txBox="1">
            <a:spLocks noChangeArrowheads="1"/>
          </p:cNvSpPr>
          <p:nvPr/>
        </p:nvSpPr>
        <p:spPr bwMode="auto">
          <a:xfrm>
            <a:off x="4908550" y="1431925"/>
            <a:ext cx="18669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000">
                <a:solidFill>
                  <a:srgbClr val="C51F25"/>
                </a:solidFill>
              </a:rPr>
              <a:t>spherulitic core</a:t>
            </a:r>
          </a:p>
        </p:txBody>
      </p:sp>
      <p:sp>
        <p:nvSpPr>
          <p:cNvPr id="9226" name="Text Box 10"/>
          <p:cNvSpPr txBox="1">
            <a:spLocks noChangeArrowheads="1"/>
          </p:cNvSpPr>
          <p:nvPr/>
        </p:nvSpPr>
        <p:spPr bwMode="auto">
          <a:xfrm>
            <a:off x="6265863" y="1871663"/>
            <a:ext cx="1600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2000" dirty="0">
                <a:solidFill>
                  <a:srgbClr val="C51F25"/>
                </a:solidFill>
              </a:rPr>
              <a:t>oriented skin</a:t>
            </a:r>
          </a:p>
        </p:txBody>
      </p:sp>
      <p:sp>
        <p:nvSpPr>
          <p:cNvPr id="9227" name="Line 11"/>
          <p:cNvSpPr>
            <a:spLocks noChangeShapeType="1"/>
          </p:cNvSpPr>
          <p:nvPr/>
        </p:nvSpPr>
        <p:spPr bwMode="auto">
          <a:xfrm flipH="1">
            <a:off x="5137150" y="1752600"/>
            <a:ext cx="533400" cy="990600"/>
          </a:xfrm>
          <a:prstGeom prst="line">
            <a:avLst/>
          </a:prstGeom>
          <a:noFill/>
          <a:ln w="57150">
            <a:solidFill>
              <a:srgbClr val="C51F25"/>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9228" name="Line 12"/>
          <p:cNvSpPr>
            <a:spLocks noChangeShapeType="1"/>
          </p:cNvSpPr>
          <p:nvPr/>
        </p:nvSpPr>
        <p:spPr bwMode="auto">
          <a:xfrm flipH="1">
            <a:off x="5137150" y="2514600"/>
            <a:ext cx="1447800" cy="990600"/>
          </a:xfrm>
          <a:prstGeom prst="line">
            <a:avLst/>
          </a:prstGeom>
          <a:noFill/>
          <a:ln w="57150">
            <a:solidFill>
              <a:srgbClr val="C51F25"/>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9229" name="Text Box 13"/>
          <p:cNvSpPr txBox="1">
            <a:spLocks noChangeArrowheads="1"/>
          </p:cNvSpPr>
          <p:nvPr/>
        </p:nvSpPr>
        <p:spPr bwMode="auto">
          <a:xfrm>
            <a:off x="1036638" y="1871663"/>
            <a:ext cx="3200400" cy="3786187"/>
          </a:xfrm>
          <a:prstGeom prst="rect">
            <a:avLst/>
          </a:prstGeom>
          <a:noFill/>
          <a:ln w="9525">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US" sz="2000" dirty="0"/>
              <a:t>•  crystallization kinetics and morphology affected by shear</a:t>
            </a:r>
          </a:p>
          <a:p>
            <a:pPr algn="ctr">
              <a:defRPr/>
            </a:pPr>
            <a:endParaRPr lang="en-US" sz="2000" dirty="0"/>
          </a:p>
          <a:p>
            <a:pPr algn="ctr">
              <a:defRPr/>
            </a:pPr>
            <a:r>
              <a:rPr lang="en-US" sz="2000" dirty="0"/>
              <a:t>•  controlled experiments with short shear times best model processing conditions </a:t>
            </a:r>
          </a:p>
          <a:p>
            <a:pPr algn="ctr">
              <a:defRPr/>
            </a:pPr>
            <a:r>
              <a:rPr lang="en-US" sz="1800" i="1" dirty="0"/>
              <a:t>(</a:t>
            </a:r>
            <a:r>
              <a:rPr lang="en-US" sz="1800" i="1" dirty="0" err="1"/>
              <a:t>Liedauer</a:t>
            </a:r>
            <a:r>
              <a:rPr lang="en-US" sz="1800" i="1" dirty="0"/>
              <a:t> et al., 1993)</a:t>
            </a:r>
            <a:endParaRPr lang="en-US" sz="2000" dirty="0"/>
          </a:p>
          <a:p>
            <a:pPr algn="ctr">
              <a:defRPr/>
            </a:pPr>
            <a:endParaRPr lang="en-US" sz="2000" dirty="0"/>
          </a:p>
          <a:p>
            <a:pPr algn="ctr">
              <a:defRPr/>
            </a:pPr>
            <a:r>
              <a:rPr lang="en-US" sz="2000" dirty="0"/>
              <a:t>• crystallization time depends on M</a:t>
            </a:r>
            <a:r>
              <a:rPr lang="en-US" sz="2000" baseline="-25000" dirty="0"/>
              <a:t>w</a:t>
            </a:r>
            <a:r>
              <a:rPr lang="en-US" sz="2000" dirty="0"/>
              <a:t>, </a:t>
            </a:r>
            <a:r>
              <a:rPr lang="en-US" sz="2000" dirty="0">
                <a:latin typeface="Symbol" charset="0"/>
              </a:rPr>
              <a:t>g</a:t>
            </a:r>
            <a:r>
              <a:rPr lang="en-US" sz="2000" dirty="0"/>
              <a:t> and </a:t>
            </a:r>
            <a:r>
              <a:rPr lang="en-US" sz="2000" dirty="0" err="1"/>
              <a:t>t</a:t>
            </a:r>
            <a:r>
              <a:rPr lang="en-US" sz="2000" baseline="-25000" dirty="0" err="1"/>
              <a:t>s</a:t>
            </a:r>
            <a:endParaRPr lang="en-US" sz="2800" dirty="0"/>
          </a:p>
        </p:txBody>
      </p:sp>
      <p:sp>
        <p:nvSpPr>
          <p:cNvPr id="9230" name="Text Box 14"/>
          <p:cNvSpPr txBox="1">
            <a:spLocks noChangeArrowheads="1"/>
          </p:cNvSpPr>
          <p:nvPr/>
        </p:nvSpPr>
        <p:spPr bwMode="auto">
          <a:xfrm>
            <a:off x="2636838" y="5105400"/>
            <a:ext cx="2905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a:solidFill>
                  <a:schemeClr val="hlink"/>
                </a:solidFill>
              </a:rPr>
              <a:t>•</a:t>
            </a:r>
            <a:endParaRPr lang="en-US"/>
          </a:p>
        </p:txBody>
      </p:sp>
      <p:sp>
        <p:nvSpPr>
          <p:cNvPr id="9231" name="Rectangle 15"/>
          <p:cNvSpPr>
            <a:spLocks noChangeArrowheads="1"/>
          </p:cNvSpPr>
          <p:nvPr/>
        </p:nvSpPr>
        <p:spPr bwMode="auto">
          <a:xfrm>
            <a:off x="4222750" y="1447800"/>
            <a:ext cx="4648200" cy="4953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Tree>
    <p:extLst>
      <p:ext uri="{BB962C8B-B14F-4D97-AF65-F5344CB8AC3E}">
        <p14:creationId xmlns:p14="http://schemas.microsoft.com/office/powerpoint/2010/main" val="3877680869"/>
      </p:ext>
    </p:extLst>
  </p:cSld>
  <p:clrMapOvr>
    <a:masterClrMapping/>
  </p:clrMapOvr>
  <p:transition xmlns:p14="http://schemas.microsoft.com/office/powerpoint/2010/main">
    <p:wipe dir="d"/>
  </p:transition>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p:nvPr>
        </p:nvSpPr>
        <p:spPr>
          <a:xfrm>
            <a:off x="1084263" y="-76200"/>
            <a:ext cx="7772400" cy="1143000"/>
          </a:xfrm>
        </p:spPr>
        <p:txBody>
          <a:bodyPr/>
          <a:lstStyle/>
          <a:p>
            <a:r>
              <a:rPr lang="en-US" sz="2800" b="1">
                <a:solidFill>
                  <a:schemeClr val="accent2"/>
                </a:solidFill>
                <a:latin typeface="Calibri" charset="0"/>
                <a:ea typeface="ＭＳ Ｐゴシック" charset="0"/>
                <a:cs typeface="ＭＳ Ｐゴシック" charset="0"/>
              </a:rPr>
              <a:t>Methods: light scattering</a:t>
            </a:r>
          </a:p>
        </p:txBody>
      </p:sp>
      <p:sp>
        <p:nvSpPr>
          <p:cNvPr id="11267" name="Rectangle 3"/>
          <p:cNvSpPr>
            <a:spLocks noChangeArrowheads="1"/>
          </p:cNvSpPr>
          <p:nvPr/>
        </p:nvSpPr>
        <p:spPr bwMode="auto">
          <a:xfrm>
            <a:off x="1008063" y="762000"/>
            <a:ext cx="7848600" cy="76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grpSp>
        <p:nvGrpSpPr>
          <p:cNvPr id="37891" name="Group 4"/>
          <p:cNvGrpSpPr>
            <a:grpSpLocks/>
          </p:cNvGrpSpPr>
          <p:nvPr/>
        </p:nvGrpSpPr>
        <p:grpSpPr bwMode="auto">
          <a:xfrm>
            <a:off x="2074863" y="1189038"/>
            <a:ext cx="6934200" cy="5302250"/>
            <a:chOff x="1392" y="581"/>
            <a:chExt cx="4368" cy="3340"/>
          </a:xfrm>
        </p:grpSpPr>
        <p:grpSp>
          <p:nvGrpSpPr>
            <p:cNvPr id="37894" name="Group 5"/>
            <p:cNvGrpSpPr>
              <a:grpSpLocks/>
            </p:cNvGrpSpPr>
            <p:nvPr/>
          </p:nvGrpSpPr>
          <p:grpSpPr bwMode="auto">
            <a:xfrm>
              <a:off x="1392" y="3072"/>
              <a:ext cx="983" cy="572"/>
              <a:chOff x="1392" y="3072"/>
              <a:chExt cx="983" cy="572"/>
            </a:xfrm>
          </p:grpSpPr>
          <p:sp>
            <p:nvSpPr>
              <p:cNvPr id="11270" name="Text Box 6"/>
              <p:cNvSpPr txBox="1">
                <a:spLocks noChangeArrowheads="1"/>
              </p:cNvSpPr>
              <p:nvPr/>
            </p:nvSpPr>
            <p:spPr bwMode="auto">
              <a:xfrm>
                <a:off x="1392" y="3072"/>
                <a:ext cx="983" cy="57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sz="1600">
                    <a:latin typeface="Times New Roman" charset="0"/>
                  </a:rPr>
                  <a:t>Freq. Doubled Nd-Yag</a:t>
                </a:r>
              </a:p>
              <a:p>
                <a:pPr>
                  <a:spcBef>
                    <a:spcPct val="30000"/>
                  </a:spcBef>
                  <a:defRPr/>
                </a:pPr>
                <a:r>
                  <a:rPr lang="en-US" sz="1600">
                    <a:latin typeface="Times New Roman" charset="0"/>
                  </a:rPr>
                  <a:t>          = 532 nm</a:t>
                </a:r>
              </a:p>
            </p:txBody>
          </p:sp>
          <p:graphicFrame>
            <p:nvGraphicFramePr>
              <p:cNvPr id="37979" name="Object 7"/>
              <p:cNvGraphicFramePr>
                <a:graphicFrameLocks noChangeAspect="1"/>
              </p:cNvGraphicFramePr>
              <p:nvPr/>
            </p:nvGraphicFramePr>
            <p:xfrm>
              <a:off x="1632" y="3442"/>
              <a:ext cx="131" cy="158"/>
            </p:xfrm>
            <a:graphic>
              <a:graphicData uri="http://schemas.openxmlformats.org/presentationml/2006/ole">
                <mc:AlternateContent xmlns:mc="http://schemas.openxmlformats.org/markup-compatibility/2006">
                  <mc:Choice xmlns:v="urn:schemas-microsoft-com:vml" Requires="v">
                    <p:oleObj spid="_x0000_s174081" name="Equation" r:id="rId3" imgW="139700" imgH="177800" progId="Equation.3">
                      <p:embed/>
                    </p:oleObj>
                  </mc:Choice>
                  <mc:Fallback>
                    <p:oleObj name="Equation" r:id="rId3" imgW="139700" imgH="177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2" y="3442"/>
                            <a:ext cx="131" cy="1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pSp>
        <p:sp>
          <p:nvSpPr>
            <p:cNvPr id="11272" name="Text Box 8"/>
            <p:cNvSpPr txBox="1">
              <a:spLocks noChangeArrowheads="1"/>
            </p:cNvSpPr>
            <p:nvPr/>
          </p:nvSpPr>
          <p:spPr bwMode="auto">
            <a:xfrm>
              <a:off x="2430" y="3690"/>
              <a:ext cx="77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endParaRPr lang="en-US" sz="1200">
                <a:latin typeface="Times New Roman" charset="0"/>
              </a:endParaRPr>
            </a:p>
          </p:txBody>
        </p:sp>
        <p:sp>
          <p:nvSpPr>
            <p:cNvPr id="11273" name="Line 9"/>
            <p:cNvSpPr>
              <a:spLocks noChangeShapeType="1"/>
            </p:cNvSpPr>
            <p:nvPr/>
          </p:nvSpPr>
          <p:spPr bwMode="auto">
            <a:xfrm>
              <a:off x="2375" y="3364"/>
              <a:ext cx="623" cy="0"/>
            </a:xfrm>
            <a:prstGeom prst="line">
              <a:avLst/>
            </a:prstGeom>
            <a:noFill/>
            <a:ln w="19050">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p>
          </p:txBody>
        </p:sp>
        <p:grpSp>
          <p:nvGrpSpPr>
            <p:cNvPr id="37897" name="Group 10"/>
            <p:cNvGrpSpPr>
              <a:grpSpLocks/>
            </p:cNvGrpSpPr>
            <p:nvPr/>
          </p:nvGrpSpPr>
          <p:grpSpPr bwMode="auto">
            <a:xfrm>
              <a:off x="2352" y="3265"/>
              <a:ext cx="700" cy="656"/>
              <a:chOff x="1680" y="2751"/>
              <a:chExt cx="700" cy="656"/>
            </a:xfrm>
          </p:grpSpPr>
          <p:sp>
            <p:nvSpPr>
              <p:cNvPr id="11275" name="Rectangle 11"/>
              <p:cNvSpPr>
                <a:spLocks noChangeArrowheads="1"/>
              </p:cNvSpPr>
              <p:nvPr/>
            </p:nvSpPr>
            <p:spPr bwMode="auto">
              <a:xfrm>
                <a:off x="1998" y="2751"/>
                <a:ext cx="62" cy="187"/>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graphicFrame>
            <p:nvGraphicFramePr>
              <p:cNvPr id="37976" name="Object 12"/>
              <p:cNvGraphicFramePr>
                <a:graphicFrameLocks noChangeAspect="1"/>
              </p:cNvGraphicFramePr>
              <p:nvPr/>
            </p:nvGraphicFramePr>
            <p:xfrm>
              <a:off x="1904" y="2972"/>
              <a:ext cx="202" cy="248"/>
            </p:xfrm>
            <a:graphic>
              <a:graphicData uri="http://schemas.openxmlformats.org/presentationml/2006/ole">
                <mc:AlternateContent xmlns:mc="http://schemas.openxmlformats.org/markup-compatibility/2006">
                  <mc:Choice xmlns:v="urn:schemas-microsoft-com:vml" Requires="v">
                    <p:oleObj spid="_x0000_s174082" name="Equation" r:id="rId5" imgW="279400" imgH="342900" progId="Equation.3">
                      <p:embed/>
                    </p:oleObj>
                  </mc:Choice>
                  <mc:Fallback>
                    <p:oleObj name="Equation" r:id="rId5" imgW="279400" imgH="3429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4" y="2972"/>
                            <a:ext cx="202" cy="2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1277" name="Text Box 13"/>
              <p:cNvSpPr txBox="1">
                <a:spLocks noChangeArrowheads="1"/>
              </p:cNvSpPr>
              <p:nvPr/>
            </p:nvSpPr>
            <p:spPr bwMode="auto">
              <a:xfrm>
                <a:off x="1680" y="3195"/>
                <a:ext cx="70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600" dirty="0" err="1">
                    <a:latin typeface="Times New Roman" charset="0"/>
                  </a:rPr>
                  <a:t>waveplate</a:t>
                </a:r>
                <a:endParaRPr lang="en-US" sz="1600" dirty="0">
                  <a:latin typeface="Times New Roman" charset="0"/>
                </a:endParaRPr>
              </a:p>
            </p:txBody>
          </p:sp>
        </p:grpSp>
        <p:sp>
          <p:nvSpPr>
            <p:cNvPr id="11278" name="Text Box 14"/>
            <p:cNvSpPr txBox="1">
              <a:spLocks noChangeArrowheads="1"/>
            </p:cNvSpPr>
            <p:nvPr/>
          </p:nvSpPr>
          <p:spPr bwMode="auto">
            <a:xfrm>
              <a:off x="3271" y="3594"/>
              <a:ext cx="86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25000"/>
                </a:spcBef>
                <a:defRPr/>
              </a:pPr>
              <a:r>
                <a:rPr lang="en-US" sz="1600">
                  <a:latin typeface="Times New Roman" charset="0"/>
                </a:rPr>
                <a:t>focusing lens</a:t>
              </a:r>
            </a:p>
          </p:txBody>
        </p:sp>
        <p:sp>
          <p:nvSpPr>
            <p:cNvPr id="11279" name="Text Box 15"/>
            <p:cNvSpPr txBox="1">
              <a:spLocks noChangeArrowheads="1"/>
            </p:cNvSpPr>
            <p:nvPr/>
          </p:nvSpPr>
          <p:spPr bwMode="auto">
            <a:xfrm>
              <a:off x="2832" y="3465"/>
              <a:ext cx="685"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600" dirty="0">
                  <a:latin typeface="Times New Roman" charset="0"/>
                </a:rPr>
                <a:t>polarizer</a:t>
              </a:r>
            </a:p>
          </p:txBody>
        </p:sp>
        <p:sp>
          <p:nvSpPr>
            <p:cNvPr id="11280" name="Text Box 16"/>
            <p:cNvSpPr txBox="1">
              <a:spLocks noChangeArrowheads="1"/>
            </p:cNvSpPr>
            <p:nvPr/>
          </p:nvSpPr>
          <p:spPr bwMode="auto">
            <a:xfrm>
              <a:off x="4702" y="2304"/>
              <a:ext cx="105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600">
                  <a:latin typeface="Times New Roman" charset="0"/>
                </a:rPr>
                <a:t>collimating lens</a:t>
              </a:r>
            </a:p>
          </p:txBody>
        </p:sp>
        <p:sp>
          <p:nvSpPr>
            <p:cNvPr id="11281" name="Line 17"/>
            <p:cNvSpPr>
              <a:spLocks noChangeShapeType="1"/>
            </p:cNvSpPr>
            <p:nvPr/>
          </p:nvSpPr>
          <p:spPr bwMode="auto">
            <a:xfrm flipV="1">
              <a:off x="3187" y="3359"/>
              <a:ext cx="454" cy="0"/>
            </a:xfrm>
            <a:prstGeom prst="line">
              <a:avLst/>
            </a:prstGeom>
            <a:noFill/>
            <a:ln w="19050">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p>
          </p:txBody>
        </p:sp>
        <p:sp>
          <p:nvSpPr>
            <p:cNvPr id="11282" name="Rectangle 18"/>
            <p:cNvSpPr>
              <a:spLocks noChangeArrowheads="1"/>
            </p:cNvSpPr>
            <p:nvPr/>
          </p:nvSpPr>
          <p:spPr bwMode="auto">
            <a:xfrm>
              <a:off x="3001" y="3260"/>
              <a:ext cx="184" cy="19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1283" name="Line 19"/>
            <p:cNvSpPr>
              <a:spLocks noChangeShapeType="1"/>
            </p:cNvSpPr>
            <p:nvPr/>
          </p:nvSpPr>
          <p:spPr bwMode="auto">
            <a:xfrm flipV="1">
              <a:off x="3002" y="3263"/>
              <a:ext cx="179" cy="1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p>
          </p:txBody>
        </p:sp>
        <p:grpSp>
          <p:nvGrpSpPr>
            <p:cNvPr id="37904" name="Group 20"/>
            <p:cNvGrpSpPr>
              <a:grpSpLocks/>
            </p:cNvGrpSpPr>
            <p:nvPr/>
          </p:nvGrpSpPr>
          <p:grpSpPr bwMode="auto">
            <a:xfrm>
              <a:off x="3210" y="2453"/>
              <a:ext cx="1325" cy="1329"/>
              <a:chOff x="3210" y="2453"/>
              <a:chExt cx="1325" cy="1329"/>
            </a:xfrm>
          </p:grpSpPr>
          <p:sp>
            <p:nvSpPr>
              <p:cNvPr id="11285" name="Text Box 21"/>
              <p:cNvSpPr txBox="1">
                <a:spLocks noChangeArrowheads="1"/>
              </p:cNvSpPr>
              <p:nvPr/>
            </p:nvSpPr>
            <p:spPr bwMode="auto">
              <a:xfrm>
                <a:off x="4057" y="3570"/>
                <a:ext cx="47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600">
                    <a:latin typeface="Times New Roman" charset="0"/>
                  </a:rPr>
                  <a:t>mirror</a:t>
                </a:r>
              </a:p>
            </p:txBody>
          </p:sp>
          <p:grpSp>
            <p:nvGrpSpPr>
              <p:cNvPr id="37946" name="Group 22"/>
              <p:cNvGrpSpPr>
                <a:grpSpLocks/>
              </p:cNvGrpSpPr>
              <p:nvPr/>
            </p:nvGrpSpPr>
            <p:grpSpPr bwMode="auto">
              <a:xfrm>
                <a:off x="3635" y="3168"/>
                <a:ext cx="156" cy="384"/>
                <a:chOff x="2171" y="3017"/>
                <a:chExt cx="120" cy="296"/>
              </a:xfrm>
            </p:grpSpPr>
            <p:sp>
              <p:nvSpPr>
                <p:cNvPr id="11287" name="Oval 23"/>
                <p:cNvSpPr>
                  <a:spLocks noChangeArrowheads="1"/>
                </p:cNvSpPr>
                <p:nvPr/>
              </p:nvSpPr>
              <p:spPr bwMode="auto">
                <a:xfrm>
                  <a:off x="2220" y="3017"/>
                  <a:ext cx="71" cy="29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1288" name="Line 24"/>
                <p:cNvSpPr>
                  <a:spLocks noChangeShapeType="1"/>
                </p:cNvSpPr>
                <p:nvPr/>
              </p:nvSpPr>
              <p:spPr bwMode="auto">
                <a:xfrm flipH="1">
                  <a:off x="2171" y="3017"/>
                  <a:ext cx="8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p>
              </p:txBody>
            </p:sp>
            <p:sp>
              <p:nvSpPr>
                <p:cNvPr id="11289" name="Line 25"/>
                <p:cNvSpPr>
                  <a:spLocks noChangeShapeType="1"/>
                </p:cNvSpPr>
                <p:nvPr/>
              </p:nvSpPr>
              <p:spPr bwMode="auto">
                <a:xfrm flipH="1">
                  <a:off x="2172" y="3312"/>
                  <a:ext cx="8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p>
              </p:txBody>
            </p:sp>
            <p:sp>
              <p:nvSpPr>
                <p:cNvPr id="11290" name="Line 26"/>
                <p:cNvSpPr>
                  <a:spLocks noChangeShapeType="1"/>
                </p:cNvSpPr>
                <p:nvPr/>
              </p:nvSpPr>
              <p:spPr bwMode="auto">
                <a:xfrm flipV="1">
                  <a:off x="2172" y="3017"/>
                  <a:ext cx="0" cy="2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p>
              </p:txBody>
            </p:sp>
          </p:grpSp>
          <p:sp>
            <p:nvSpPr>
              <p:cNvPr id="11291" name="AutoShape 27"/>
              <p:cNvSpPr>
                <a:spLocks noChangeArrowheads="1"/>
              </p:cNvSpPr>
              <p:nvPr/>
            </p:nvSpPr>
            <p:spPr bwMode="auto">
              <a:xfrm rot="2933843">
                <a:off x="4176" y="3197"/>
                <a:ext cx="56" cy="365"/>
              </a:xfrm>
              <a:prstGeom prst="flowChartAlternateProcess">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1292" name="Line 28"/>
              <p:cNvSpPr>
                <a:spLocks noChangeShapeType="1"/>
              </p:cNvSpPr>
              <p:nvPr/>
            </p:nvSpPr>
            <p:spPr bwMode="auto">
              <a:xfrm>
                <a:off x="3800" y="3356"/>
                <a:ext cx="388" cy="0"/>
              </a:xfrm>
              <a:prstGeom prst="line">
                <a:avLst/>
              </a:prstGeom>
              <a:noFill/>
              <a:ln w="12700">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p>
            </p:txBody>
          </p:sp>
          <p:sp>
            <p:nvSpPr>
              <p:cNvPr id="11293" name="Line 29"/>
              <p:cNvSpPr>
                <a:spLocks noChangeShapeType="1"/>
              </p:cNvSpPr>
              <p:nvPr/>
            </p:nvSpPr>
            <p:spPr bwMode="auto">
              <a:xfrm flipV="1">
                <a:off x="4184" y="2983"/>
                <a:ext cx="0" cy="377"/>
              </a:xfrm>
              <a:prstGeom prst="line">
                <a:avLst/>
              </a:prstGeom>
              <a:noFill/>
              <a:ln w="12700">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p>
            </p:txBody>
          </p:sp>
          <p:sp>
            <p:nvSpPr>
              <p:cNvPr id="11294" name="Line 30"/>
              <p:cNvSpPr>
                <a:spLocks noChangeShapeType="1"/>
              </p:cNvSpPr>
              <p:nvPr/>
            </p:nvSpPr>
            <p:spPr bwMode="auto">
              <a:xfrm flipH="1">
                <a:off x="4286" y="2695"/>
                <a:ext cx="4" cy="36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p>
            </p:txBody>
          </p:sp>
          <p:grpSp>
            <p:nvGrpSpPr>
              <p:cNvPr id="37951" name="Group 31"/>
              <p:cNvGrpSpPr>
                <a:grpSpLocks/>
              </p:cNvGrpSpPr>
              <p:nvPr/>
            </p:nvGrpSpPr>
            <p:grpSpPr bwMode="auto">
              <a:xfrm>
                <a:off x="4044" y="2749"/>
                <a:ext cx="483" cy="237"/>
                <a:chOff x="2463" y="2604"/>
                <a:chExt cx="489" cy="270"/>
              </a:xfrm>
            </p:grpSpPr>
            <p:sp>
              <p:nvSpPr>
                <p:cNvPr id="11296" name="Oval 32"/>
                <p:cNvSpPr>
                  <a:spLocks noChangeArrowheads="1"/>
                </p:cNvSpPr>
                <p:nvPr/>
              </p:nvSpPr>
              <p:spPr bwMode="auto">
                <a:xfrm>
                  <a:off x="2463" y="2707"/>
                  <a:ext cx="486" cy="167"/>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1297" name="Oval 33"/>
                <p:cNvSpPr>
                  <a:spLocks noChangeArrowheads="1"/>
                </p:cNvSpPr>
                <p:nvPr/>
              </p:nvSpPr>
              <p:spPr bwMode="auto">
                <a:xfrm>
                  <a:off x="2466" y="2676"/>
                  <a:ext cx="486" cy="17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1298" name="Line 34"/>
                <p:cNvSpPr>
                  <a:spLocks noChangeShapeType="1"/>
                </p:cNvSpPr>
                <p:nvPr/>
              </p:nvSpPr>
              <p:spPr bwMode="auto">
                <a:xfrm>
                  <a:off x="2466" y="2688"/>
                  <a:ext cx="0" cy="10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p>
              </p:txBody>
            </p:sp>
            <p:sp>
              <p:nvSpPr>
                <p:cNvPr id="11299" name="Line 35"/>
                <p:cNvSpPr>
                  <a:spLocks noChangeShapeType="1"/>
                </p:cNvSpPr>
                <p:nvPr/>
              </p:nvSpPr>
              <p:spPr bwMode="auto">
                <a:xfrm>
                  <a:off x="2952" y="2685"/>
                  <a:ext cx="0" cy="10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p>
              </p:txBody>
            </p:sp>
            <p:sp>
              <p:nvSpPr>
                <p:cNvPr id="11300" name="Oval 36"/>
                <p:cNvSpPr>
                  <a:spLocks noChangeArrowheads="1"/>
                </p:cNvSpPr>
                <p:nvPr/>
              </p:nvSpPr>
              <p:spPr bwMode="auto">
                <a:xfrm>
                  <a:off x="2466" y="2637"/>
                  <a:ext cx="486" cy="167"/>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1301" name="Oval 37"/>
                <p:cNvSpPr>
                  <a:spLocks noChangeArrowheads="1"/>
                </p:cNvSpPr>
                <p:nvPr/>
              </p:nvSpPr>
              <p:spPr bwMode="auto">
                <a:xfrm>
                  <a:off x="2466" y="2604"/>
                  <a:ext cx="486" cy="167"/>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grpSp>
          <p:sp>
            <p:nvSpPr>
              <p:cNvPr id="11302" name="Line 38"/>
              <p:cNvSpPr>
                <a:spLocks noChangeShapeType="1"/>
              </p:cNvSpPr>
              <p:nvPr/>
            </p:nvSpPr>
            <p:spPr bwMode="auto">
              <a:xfrm>
                <a:off x="4290" y="2745"/>
                <a:ext cx="0" cy="78"/>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p>
            </p:txBody>
          </p:sp>
          <p:sp>
            <p:nvSpPr>
              <p:cNvPr id="11303" name="AutoShape 39"/>
              <p:cNvSpPr>
                <a:spLocks noChangeArrowheads="1"/>
              </p:cNvSpPr>
              <p:nvPr/>
            </p:nvSpPr>
            <p:spPr bwMode="auto">
              <a:xfrm flipV="1">
                <a:off x="4208" y="2800"/>
                <a:ext cx="163" cy="50"/>
              </a:xfrm>
              <a:custGeom>
                <a:avLst/>
                <a:gdLst>
                  <a:gd name="G0" fmla="+- 3892026 0 0"/>
                  <a:gd name="G1" fmla="+- 7588616 0 0"/>
                  <a:gd name="G2" fmla="+- 3892026 0 7588616"/>
                  <a:gd name="G3" fmla="+- 10800 0 0"/>
                  <a:gd name="G4" fmla="+- 0 0 3892026"/>
                  <a:gd name="T0" fmla="*/ 360 256 1"/>
                  <a:gd name="T1" fmla="*/ 0 256 1"/>
                  <a:gd name="G5" fmla="+- G2 T0 T1"/>
                  <a:gd name="G6" fmla="?: G2 G2 G5"/>
                  <a:gd name="G7" fmla="+- 0 0 G6"/>
                  <a:gd name="G8" fmla="+- 10347 0 0"/>
                  <a:gd name="G9" fmla="+- 0 0 7588616"/>
                  <a:gd name="G10" fmla="+- 10347 0 2700"/>
                  <a:gd name="G11" fmla="cos G10 3892026"/>
                  <a:gd name="G12" fmla="sin G10 3892026"/>
                  <a:gd name="G13" fmla="cos 13500 3892026"/>
                  <a:gd name="G14" fmla="sin 13500 3892026"/>
                  <a:gd name="G15" fmla="+- G11 10800 0"/>
                  <a:gd name="G16" fmla="+- G12 10800 0"/>
                  <a:gd name="G17" fmla="+- G13 10800 0"/>
                  <a:gd name="G18" fmla="+- G14 10800 0"/>
                  <a:gd name="G19" fmla="*/ 10347 1 2"/>
                  <a:gd name="G20" fmla="+- G19 5400 0"/>
                  <a:gd name="G21" fmla="cos G20 3892026"/>
                  <a:gd name="G22" fmla="sin G20 3892026"/>
                  <a:gd name="G23" fmla="+- G21 10800 0"/>
                  <a:gd name="G24" fmla="+- G12 G23 G22"/>
                  <a:gd name="G25" fmla="+- G22 G23 G11"/>
                  <a:gd name="G26" fmla="cos 10800 3892026"/>
                  <a:gd name="G27" fmla="sin 10800 3892026"/>
                  <a:gd name="G28" fmla="cos 10347 3892026"/>
                  <a:gd name="G29" fmla="sin 10347 3892026"/>
                  <a:gd name="G30" fmla="+- G26 10800 0"/>
                  <a:gd name="G31" fmla="+- G27 10800 0"/>
                  <a:gd name="G32" fmla="+- G28 10800 0"/>
                  <a:gd name="G33" fmla="+- G29 10800 0"/>
                  <a:gd name="G34" fmla="+- G19 5400 0"/>
                  <a:gd name="G35" fmla="cos G34 7588616"/>
                  <a:gd name="G36" fmla="sin G34 7588616"/>
                  <a:gd name="G37" fmla="+/ 7588616 3892026 2"/>
                  <a:gd name="T2" fmla="*/ 180 256 1"/>
                  <a:gd name="T3" fmla="*/ 0 256 1"/>
                  <a:gd name="G38" fmla="+- G37 T2 T3"/>
                  <a:gd name="G39" fmla="?: G2 G37 G38"/>
                  <a:gd name="G40" fmla="cos 10800 G39"/>
                  <a:gd name="G41" fmla="sin 10800 G39"/>
                  <a:gd name="G42" fmla="cos 10347 G39"/>
                  <a:gd name="G43" fmla="sin 10347 G39"/>
                  <a:gd name="G44" fmla="+- G40 10800 0"/>
                  <a:gd name="G45" fmla="+- G41 10800 0"/>
                  <a:gd name="G46" fmla="+- G42 10800 0"/>
                  <a:gd name="G47" fmla="+- G43 10800 0"/>
                  <a:gd name="G48" fmla="+- G35 10800 0"/>
                  <a:gd name="G49" fmla="+- G36 10800 0"/>
                  <a:gd name="T4" fmla="*/ 10345 w 21600"/>
                  <a:gd name="T5" fmla="*/ 9 h 21600"/>
                  <a:gd name="T6" fmla="*/ 6199 w 21600"/>
                  <a:gd name="T7" fmla="*/ 20320 h 21600"/>
                  <a:gd name="T8" fmla="*/ 10364 w 21600"/>
                  <a:gd name="T9" fmla="*/ 462 h 21600"/>
                  <a:gd name="T10" fmla="*/ 17674 w 21600"/>
                  <a:gd name="T11" fmla="*/ 22418 h 21600"/>
                  <a:gd name="T12" fmla="*/ 13665 w 21600"/>
                  <a:gd name="T13" fmla="*/ 21390 h 21600"/>
                  <a:gd name="T14" fmla="*/ 14694 w 21600"/>
                  <a:gd name="T15" fmla="*/ 17381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068" y="19704"/>
                    </a:moveTo>
                    <a:cubicBezTo>
                      <a:pt x="19216" y="17842"/>
                      <a:pt x="21147" y="14457"/>
                      <a:pt x="21147" y="10800"/>
                    </a:cubicBezTo>
                    <a:cubicBezTo>
                      <a:pt x="21147" y="5085"/>
                      <a:pt x="16514" y="453"/>
                      <a:pt x="10800" y="453"/>
                    </a:cubicBezTo>
                    <a:cubicBezTo>
                      <a:pt x="5085" y="453"/>
                      <a:pt x="453" y="5085"/>
                      <a:pt x="453" y="10800"/>
                    </a:cubicBezTo>
                    <a:cubicBezTo>
                      <a:pt x="452" y="14769"/>
                      <a:pt x="2723" y="18388"/>
                      <a:pt x="6297" y="20116"/>
                    </a:cubicBezTo>
                    <a:lnTo>
                      <a:pt x="6100" y="20524"/>
                    </a:lnTo>
                    <a:cubicBezTo>
                      <a:pt x="2370" y="18721"/>
                      <a:pt x="0" y="14943"/>
                      <a:pt x="0" y="10800"/>
                    </a:cubicBezTo>
                    <a:cubicBezTo>
                      <a:pt x="0" y="4835"/>
                      <a:pt x="4835" y="0"/>
                      <a:pt x="10800" y="0"/>
                    </a:cubicBezTo>
                    <a:cubicBezTo>
                      <a:pt x="16764" y="0"/>
                      <a:pt x="21600" y="4835"/>
                      <a:pt x="21600" y="10800"/>
                    </a:cubicBezTo>
                    <a:cubicBezTo>
                      <a:pt x="21599" y="14617"/>
                      <a:pt x="19584" y="18150"/>
                      <a:pt x="16299" y="20094"/>
                    </a:cubicBezTo>
                    <a:lnTo>
                      <a:pt x="17674" y="22418"/>
                    </a:lnTo>
                    <a:lnTo>
                      <a:pt x="13665" y="21390"/>
                    </a:lnTo>
                    <a:lnTo>
                      <a:pt x="14694" y="17381"/>
                    </a:lnTo>
                    <a:lnTo>
                      <a:pt x="16068" y="19704"/>
                    </a:lnTo>
                    <a:close/>
                  </a:path>
                </a:pathLst>
              </a:cu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1304" name="Line 40"/>
              <p:cNvSpPr>
                <a:spLocks noChangeShapeType="1"/>
              </p:cNvSpPr>
              <p:nvPr/>
            </p:nvSpPr>
            <p:spPr bwMode="auto">
              <a:xfrm>
                <a:off x="3807" y="2733"/>
                <a:ext cx="25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p>
            </p:txBody>
          </p:sp>
          <p:sp>
            <p:nvSpPr>
              <p:cNvPr id="11305" name="AutoShape 41"/>
              <p:cNvSpPr>
                <a:spLocks noChangeArrowheads="1"/>
              </p:cNvSpPr>
              <p:nvPr/>
            </p:nvSpPr>
            <p:spPr bwMode="auto">
              <a:xfrm flipH="1" flipV="1">
                <a:off x="4021" y="2453"/>
                <a:ext cx="328" cy="354"/>
              </a:xfrm>
              <a:prstGeom prst="triangle">
                <a:avLst>
                  <a:gd name="adj" fmla="val 50000"/>
                </a:avLst>
              </a:prstGeom>
              <a:solidFill>
                <a:srgbClr val="00B000"/>
              </a:solidFill>
              <a:ln w="12700">
                <a:solidFill>
                  <a:srgbClr val="00B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1306" name="Text Box 42"/>
              <p:cNvSpPr txBox="1">
                <a:spLocks noChangeArrowheads="1"/>
              </p:cNvSpPr>
              <p:nvPr/>
            </p:nvSpPr>
            <p:spPr bwMode="auto">
              <a:xfrm>
                <a:off x="3215" y="2638"/>
                <a:ext cx="613"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600">
                    <a:latin typeface="Times New Roman" charset="0"/>
                  </a:rPr>
                  <a:t>polarizer</a:t>
                </a:r>
              </a:p>
            </p:txBody>
          </p:sp>
          <p:sp>
            <p:nvSpPr>
              <p:cNvPr id="11307" name="Line 43"/>
              <p:cNvSpPr>
                <a:spLocks noChangeShapeType="1"/>
              </p:cNvSpPr>
              <p:nvPr/>
            </p:nvSpPr>
            <p:spPr bwMode="auto">
              <a:xfrm flipV="1">
                <a:off x="4186" y="2472"/>
                <a:ext cx="0" cy="340"/>
              </a:xfrm>
              <a:prstGeom prst="line">
                <a:avLst/>
              </a:prstGeom>
              <a:noFill/>
              <a:ln w="12700">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p>
            </p:txBody>
          </p:sp>
          <p:sp>
            <p:nvSpPr>
              <p:cNvPr id="11308" name="Line 44"/>
              <p:cNvSpPr>
                <a:spLocks noChangeShapeType="1"/>
              </p:cNvSpPr>
              <p:nvPr/>
            </p:nvSpPr>
            <p:spPr bwMode="auto">
              <a:xfrm>
                <a:off x="4108" y="2733"/>
                <a:ext cx="159"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p>
            </p:txBody>
          </p:sp>
          <p:grpSp>
            <p:nvGrpSpPr>
              <p:cNvPr id="37959" name="Group 45"/>
              <p:cNvGrpSpPr>
                <a:grpSpLocks/>
              </p:cNvGrpSpPr>
              <p:nvPr/>
            </p:nvGrpSpPr>
            <p:grpSpPr bwMode="auto">
              <a:xfrm>
                <a:off x="3210" y="2976"/>
                <a:ext cx="1073" cy="212"/>
                <a:chOff x="2428" y="3088"/>
                <a:chExt cx="1376" cy="272"/>
              </a:xfrm>
            </p:grpSpPr>
            <p:sp>
              <p:nvSpPr>
                <p:cNvPr id="11310" name="Text Box 46"/>
                <p:cNvSpPr txBox="1">
                  <a:spLocks noChangeArrowheads="1"/>
                </p:cNvSpPr>
                <p:nvPr/>
              </p:nvSpPr>
              <p:spPr bwMode="auto">
                <a:xfrm>
                  <a:off x="2428" y="3088"/>
                  <a:ext cx="757" cy="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600">
                      <a:latin typeface="Times New Roman" charset="0"/>
                    </a:rPr>
                    <a:t>pin hole</a:t>
                  </a:r>
                </a:p>
              </p:txBody>
            </p:sp>
            <p:sp>
              <p:nvSpPr>
                <p:cNvPr id="11311" name="Line 47"/>
                <p:cNvSpPr>
                  <a:spLocks noChangeShapeType="1"/>
                </p:cNvSpPr>
                <p:nvPr/>
              </p:nvSpPr>
              <p:spPr bwMode="auto">
                <a:xfrm>
                  <a:off x="3172" y="3224"/>
                  <a:ext cx="321"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p>
              </p:txBody>
            </p:sp>
            <p:grpSp>
              <p:nvGrpSpPr>
                <p:cNvPr id="37962" name="Group 48"/>
                <p:cNvGrpSpPr>
                  <a:grpSpLocks/>
                </p:cNvGrpSpPr>
                <p:nvPr/>
              </p:nvGrpSpPr>
              <p:grpSpPr bwMode="auto">
                <a:xfrm>
                  <a:off x="3554" y="3224"/>
                  <a:ext cx="250" cy="1"/>
                  <a:chOff x="2518" y="1318"/>
                  <a:chExt cx="150" cy="0"/>
                </a:xfrm>
              </p:grpSpPr>
              <p:sp>
                <p:nvSpPr>
                  <p:cNvPr id="11313" name="Line 49"/>
                  <p:cNvSpPr>
                    <a:spLocks noChangeShapeType="1"/>
                  </p:cNvSpPr>
                  <p:nvPr/>
                </p:nvSpPr>
                <p:spPr bwMode="auto">
                  <a:xfrm>
                    <a:off x="2608" y="-2147483648"/>
                    <a:ext cx="6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p>
                </p:txBody>
              </p:sp>
              <p:sp>
                <p:nvSpPr>
                  <p:cNvPr id="11314" name="Line 50"/>
                  <p:cNvSpPr>
                    <a:spLocks noChangeShapeType="1"/>
                  </p:cNvSpPr>
                  <p:nvPr/>
                </p:nvSpPr>
                <p:spPr bwMode="auto">
                  <a:xfrm>
                    <a:off x="2518" y="-2147483648"/>
                    <a:ext cx="6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p>
                </p:txBody>
              </p:sp>
            </p:grpSp>
          </p:grpSp>
        </p:grpSp>
        <p:grpSp>
          <p:nvGrpSpPr>
            <p:cNvPr id="37905" name="Group 51"/>
            <p:cNvGrpSpPr>
              <a:grpSpLocks/>
            </p:cNvGrpSpPr>
            <p:nvPr/>
          </p:nvGrpSpPr>
          <p:grpSpPr bwMode="auto">
            <a:xfrm>
              <a:off x="3155" y="581"/>
              <a:ext cx="2508" cy="1898"/>
              <a:chOff x="3155" y="581"/>
              <a:chExt cx="2508" cy="1898"/>
            </a:xfrm>
          </p:grpSpPr>
          <p:sp>
            <p:nvSpPr>
              <p:cNvPr id="11316" name="Text Box 52"/>
              <p:cNvSpPr txBox="1">
                <a:spLocks noChangeArrowheads="1"/>
              </p:cNvSpPr>
              <p:nvPr/>
            </p:nvSpPr>
            <p:spPr bwMode="auto">
              <a:xfrm>
                <a:off x="4706" y="1484"/>
                <a:ext cx="95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600">
                    <a:latin typeface="Times New Roman" charset="0"/>
                  </a:rPr>
                  <a:t>detection lens</a:t>
                </a:r>
              </a:p>
            </p:txBody>
          </p:sp>
          <p:grpSp>
            <p:nvGrpSpPr>
              <p:cNvPr id="37908" name="Group 53"/>
              <p:cNvGrpSpPr>
                <a:grpSpLocks/>
              </p:cNvGrpSpPr>
              <p:nvPr/>
            </p:nvGrpSpPr>
            <p:grpSpPr bwMode="auto">
              <a:xfrm>
                <a:off x="3155" y="763"/>
                <a:ext cx="1961" cy="1716"/>
                <a:chOff x="3155" y="763"/>
                <a:chExt cx="1961" cy="1716"/>
              </a:xfrm>
            </p:grpSpPr>
            <p:sp>
              <p:nvSpPr>
                <p:cNvPr id="11318" name="Line 54"/>
                <p:cNvSpPr>
                  <a:spLocks noChangeShapeType="1"/>
                </p:cNvSpPr>
                <p:nvPr/>
              </p:nvSpPr>
              <p:spPr bwMode="auto">
                <a:xfrm>
                  <a:off x="4447" y="1312"/>
                  <a:ext cx="66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p>
              </p:txBody>
            </p:sp>
            <p:sp>
              <p:nvSpPr>
                <p:cNvPr id="11319" name="Line 55"/>
                <p:cNvSpPr>
                  <a:spLocks noChangeShapeType="1"/>
                </p:cNvSpPr>
                <p:nvPr/>
              </p:nvSpPr>
              <p:spPr bwMode="auto">
                <a:xfrm>
                  <a:off x="4446" y="1898"/>
                  <a:ext cx="66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p>
              </p:txBody>
            </p:sp>
            <p:sp>
              <p:nvSpPr>
                <p:cNvPr id="11320" name="Line 56"/>
                <p:cNvSpPr>
                  <a:spLocks noChangeShapeType="1"/>
                </p:cNvSpPr>
                <p:nvPr/>
              </p:nvSpPr>
              <p:spPr bwMode="auto">
                <a:xfrm flipV="1">
                  <a:off x="5116" y="1672"/>
                  <a:ext cx="0" cy="22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p>
              </p:txBody>
            </p:sp>
            <p:sp>
              <p:nvSpPr>
                <p:cNvPr id="11321" name="Line 57"/>
                <p:cNvSpPr>
                  <a:spLocks noChangeShapeType="1"/>
                </p:cNvSpPr>
                <p:nvPr/>
              </p:nvSpPr>
              <p:spPr bwMode="auto">
                <a:xfrm flipV="1">
                  <a:off x="5116" y="1309"/>
                  <a:ext cx="0" cy="19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p>
              </p:txBody>
            </p:sp>
            <p:sp>
              <p:nvSpPr>
                <p:cNvPr id="11322" name="Text Box 58"/>
                <p:cNvSpPr txBox="1">
                  <a:spLocks noChangeArrowheads="1"/>
                </p:cNvSpPr>
                <p:nvPr/>
              </p:nvSpPr>
              <p:spPr bwMode="auto">
                <a:xfrm>
                  <a:off x="3155" y="763"/>
                  <a:ext cx="830"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600" dirty="0">
                      <a:latin typeface="Times New Roman" charset="0"/>
                    </a:rPr>
                    <a:t>12-bit</a:t>
                  </a:r>
                </a:p>
                <a:p>
                  <a:pPr>
                    <a:defRPr/>
                  </a:pPr>
                  <a:r>
                    <a:rPr lang="en-US" sz="1600" dirty="0">
                      <a:latin typeface="Times New Roman" charset="0"/>
                    </a:rPr>
                    <a:t>CCD camera</a:t>
                  </a:r>
                </a:p>
              </p:txBody>
            </p:sp>
            <p:sp>
              <p:nvSpPr>
                <p:cNvPr id="11323" name="Rectangle 59"/>
                <p:cNvSpPr>
                  <a:spLocks noChangeArrowheads="1"/>
                </p:cNvSpPr>
                <p:nvPr/>
              </p:nvSpPr>
              <p:spPr bwMode="auto">
                <a:xfrm>
                  <a:off x="4014" y="1946"/>
                  <a:ext cx="347" cy="376"/>
                </a:xfrm>
                <a:prstGeom prst="rect">
                  <a:avLst/>
                </a:prstGeom>
                <a:solidFill>
                  <a:srgbClr val="00B000"/>
                </a:solidFill>
                <a:ln w="9525">
                  <a:solidFill>
                    <a:srgbClr val="00B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1324" name="Text Box 60"/>
                <p:cNvSpPr txBox="1">
                  <a:spLocks noChangeArrowheads="1"/>
                </p:cNvSpPr>
                <p:nvPr/>
              </p:nvSpPr>
              <p:spPr bwMode="auto">
                <a:xfrm>
                  <a:off x="3217" y="2047"/>
                  <a:ext cx="67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600">
                      <a:latin typeface="Times New Roman" charset="0"/>
                    </a:rPr>
                    <a:t>beam stop</a:t>
                  </a:r>
                </a:p>
              </p:txBody>
            </p:sp>
            <p:sp>
              <p:nvSpPr>
                <p:cNvPr id="11325" name="Text Box 61"/>
                <p:cNvSpPr txBox="1">
                  <a:spLocks noChangeArrowheads="1"/>
                </p:cNvSpPr>
                <p:nvPr/>
              </p:nvSpPr>
              <p:spPr bwMode="auto">
                <a:xfrm>
                  <a:off x="3219" y="1366"/>
                  <a:ext cx="589"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600">
                      <a:latin typeface="Times New Roman" charset="0"/>
                    </a:rPr>
                    <a:t>pin hole</a:t>
                  </a:r>
                </a:p>
              </p:txBody>
            </p:sp>
            <p:sp>
              <p:nvSpPr>
                <p:cNvPr id="11326" name="AutoShape 62"/>
                <p:cNvSpPr>
                  <a:spLocks noChangeArrowheads="1"/>
                </p:cNvSpPr>
                <p:nvPr/>
              </p:nvSpPr>
              <p:spPr bwMode="auto">
                <a:xfrm flipH="1">
                  <a:off x="4020" y="1464"/>
                  <a:ext cx="328" cy="355"/>
                </a:xfrm>
                <a:prstGeom prst="triangle">
                  <a:avLst>
                    <a:gd name="adj" fmla="val 50000"/>
                  </a:avLst>
                </a:prstGeom>
                <a:solidFill>
                  <a:srgbClr val="00B000"/>
                </a:solidFill>
                <a:ln w="12700">
                  <a:solidFill>
                    <a:srgbClr val="00B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grpSp>
              <p:nvGrpSpPr>
                <p:cNvPr id="37919" name="Group 63"/>
                <p:cNvGrpSpPr>
                  <a:grpSpLocks/>
                </p:cNvGrpSpPr>
                <p:nvPr/>
              </p:nvGrpSpPr>
              <p:grpSpPr bwMode="auto">
                <a:xfrm>
                  <a:off x="4085" y="1454"/>
                  <a:ext cx="195" cy="0"/>
                  <a:chOff x="2518" y="1318"/>
                  <a:chExt cx="150" cy="0"/>
                </a:xfrm>
              </p:grpSpPr>
              <p:sp>
                <p:nvSpPr>
                  <p:cNvPr id="11328" name="Line 64"/>
                  <p:cNvSpPr>
                    <a:spLocks noChangeShapeType="1"/>
                  </p:cNvSpPr>
                  <p:nvPr/>
                </p:nvSpPr>
                <p:spPr bwMode="auto">
                  <a:xfrm>
                    <a:off x="2608" y="-2147483648"/>
                    <a:ext cx="6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p>
                </p:txBody>
              </p:sp>
              <p:sp>
                <p:nvSpPr>
                  <p:cNvPr id="11329" name="Line 65"/>
                  <p:cNvSpPr>
                    <a:spLocks noChangeShapeType="1"/>
                  </p:cNvSpPr>
                  <p:nvPr/>
                </p:nvSpPr>
                <p:spPr bwMode="auto">
                  <a:xfrm>
                    <a:off x="2518" y="-2147483648"/>
                    <a:ext cx="6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p>
                </p:txBody>
              </p:sp>
            </p:grpSp>
            <p:sp>
              <p:nvSpPr>
                <p:cNvPr id="11330" name="Line 66"/>
                <p:cNvSpPr>
                  <a:spLocks noChangeShapeType="1"/>
                </p:cNvSpPr>
                <p:nvPr/>
              </p:nvSpPr>
              <p:spPr bwMode="auto">
                <a:xfrm flipH="1" flipV="1">
                  <a:off x="4184" y="2125"/>
                  <a:ext cx="0" cy="198"/>
                </a:xfrm>
                <a:prstGeom prst="line">
                  <a:avLst/>
                </a:prstGeom>
                <a:noFill/>
                <a:ln w="12700">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p>
              </p:txBody>
            </p:sp>
            <p:sp>
              <p:nvSpPr>
                <p:cNvPr id="11331" name="Line 67"/>
                <p:cNvSpPr>
                  <a:spLocks noChangeShapeType="1"/>
                </p:cNvSpPr>
                <p:nvPr/>
              </p:nvSpPr>
              <p:spPr bwMode="auto">
                <a:xfrm>
                  <a:off x="4157" y="2129"/>
                  <a:ext cx="55" cy="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p>
              </p:txBody>
            </p:sp>
            <p:grpSp>
              <p:nvGrpSpPr>
                <p:cNvPr id="37922" name="Group 68"/>
                <p:cNvGrpSpPr>
                  <a:grpSpLocks/>
                </p:cNvGrpSpPr>
                <p:nvPr/>
              </p:nvGrpSpPr>
              <p:grpSpPr bwMode="auto">
                <a:xfrm flipV="1">
                  <a:off x="3989" y="1792"/>
                  <a:ext cx="383" cy="156"/>
                  <a:chOff x="2448" y="2180"/>
                  <a:chExt cx="296" cy="120"/>
                </a:xfrm>
              </p:grpSpPr>
              <p:sp>
                <p:nvSpPr>
                  <p:cNvPr id="11333" name="Oval 69"/>
                  <p:cNvSpPr>
                    <a:spLocks noChangeArrowheads="1"/>
                  </p:cNvSpPr>
                  <p:nvPr/>
                </p:nvSpPr>
                <p:spPr bwMode="auto">
                  <a:xfrm rot="5400000">
                    <a:off x="2561" y="2117"/>
                    <a:ext cx="71" cy="2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1334" name="Line 70"/>
                  <p:cNvSpPr>
                    <a:spLocks noChangeShapeType="1"/>
                  </p:cNvSpPr>
                  <p:nvPr/>
                </p:nvSpPr>
                <p:spPr bwMode="auto">
                  <a:xfrm rot="5400000" flipH="1">
                    <a:off x="2699" y="2225"/>
                    <a:ext cx="8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p>
                </p:txBody>
              </p:sp>
              <p:sp>
                <p:nvSpPr>
                  <p:cNvPr id="11335" name="Line 71"/>
                  <p:cNvSpPr>
                    <a:spLocks noChangeShapeType="1"/>
                  </p:cNvSpPr>
                  <p:nvPr/>
                </p:nvSpPr>
                <p:spPr bwMode="auto">
                  <a:xfrm rot="5400000" flipH="1">
                    <a:off x="2404" y="2225"/>
                    <a:ext cx="8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p>
                </p:txBody>
              </p:sp>
              <p:sp>
                <p:nvSpPr>
                  <p:cNvPr id="11336" name="Line 72"/>
                  <p:cNvSpPr>
                    <a:spLocks noChangeShapeType="1"/>
                  </p:cNvSpPr>
                  <p:nvPr/>
                </p:nvSpPr>
                <p:spPr bwMode="auto">
                  <a:xfrm rot="5400000" flipV="1">
                    <a:off x="2598" y="2035"/>
                    <a:ext cx="0" cy="2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p>
                </p:txBody>
              </p:sp>
            </p:grpSp>
            <p:sp>
              <p:nvSpPr>
                <p:cNvPr id="11337" name="Line 73"/>
                <p:cNvSpPr>
                  <a:spLocks noChangeShapeType="1"/>
                </p:cNvSpPr>
                <p:nvPr/>
              </p:nvSpPr>
              <p:spPr bwMode="auto">
                <a:xfrm>
                  <a:off x="3890" y="2130"/>
                  <a:ext cx="25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p>
              </p:txBody>
            </p:sp>
            <p:grpSp>
              <p:nvGrpSpPr>
                <p:cNvPr id="37924" name="Group 74"/>
                <p:cNvGrpSpPr>
                  <a:grpSpLocks/>
                </p:cNvGrpSpPr>
                <p:nvPr/>
              </p:nvGrpSpPr>
              <p:grpSpPr bwMode="auto">
                <a:xfrm>
                  <a:off x="3993" y="2323"/>
                  <a:ext cx="383" cy="156"/>
                  <a:chOff x="2448" y="2180"/>
                  <a:chExt cx="296" cy="120"/>
                </a:xfrm>
              </p:grpSpPr>
              <p:sp>
                <p:nvSpPr>
                  <p:cNvPr id="11339" name="Oval 75"/>
                  <p:cNvSpPr>
                    <a:spLocks noChangeArrowheads="1"/>
                  </p:cNvSpPr>
                  <p:nvPr/>
                </p:nvSpPr>
                <p:spPr bwMode="auto">
                  <a:xfrm rot="5400000">
                    <a:off x="2561" y="2117"/>
                    <a:ext cx="71" cy="2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1340" name="Line 76"/>
                  <p:cNvSpPr>
                    <a:spLocks noChangeShapeType="1"/>
                  </p:cNvSpPr>
                  <p:nvPr/>
                </p:nvSpPr>
                <p:spPr bwMode="auto">
                  <a:xfrm rot="5400000" flipH="1">
                    <a:off x="2699" y="2225"/>
                    <a:ext cx="8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p>
                </p:txBody>
              </p:sp>
              <p:sp>
                <p:nvSpPr>
                  <p:cNvPr id="11341" name="Line 77"/>
                  <p:cNvSpPr>
                    <a:spLocks noChangeShapeType="1"/>
                  </p:cNvSpPr>
                  <p:nvPr/>
                </p:nvSpPr>
                <p:spPr bwMode="auto">
                  <a:xfrm rot="5400000" flipH="1">
                    <a:off x="2404" y="2225"/>
                    <a:ext cx="8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p>
                </p:txBody>
              </p:sp>
              <p:sp>
                <p:nvSpPr>
                  <p:cNvPr id="11342" name="Line 78"/>
                  <p:cNvSpPr>
                    <a:spLocks noChangeShapeType="1"/>
                  </p:cNvSpPr>
                  <p:nvPr/>
                </p:nvSpPr>
                <p:spPr bwMode="auto">
                  <a:xfrm rot="5400000" flipV="1">
                    <a:off x="2598" y="2035"/>
                    <a:ext cx="0" cy="2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p>
                </p:txBody>
              </p:sp>
            </p:grpSp>
            <p:sp>
              <p:nvSpPr>
                <p:cNvPr id="11343" name="Line 79"/>
                <p:cNvSpPr>
                  <a:spLocks noChangeShapeType="1"/>
                </p:cNvSpPr>
                <p:nvPr/>
              </p:nvSpPr>
              <p:spPr bwMode="auto">
                <a:xfrm>
                  <a:off x="3781" y="1454"/>
                  <a:ext cx="25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p>
              </p:txBody>
            </p:sp>
            <p:sp>
              <p:nvSpPr>
                <p:cNvPr id="11344" name="Rectangle 80"/>
                <p:cNvSpPr>
                  <a:spLocks noChangeArrowheads="1"/>
                </p:cNvSpPr>
                <p:nvPr/>
              </p:nvSpPr>
              <p:spPr bwMode="auto">
                <a:xfrm>
                  <a:off x="4121" y="1143"/>
                  <a:ext cx="116" cy="132"/>
                </a:xfrm>
                <a:prstGeom prst="rect">
                  <a:avLst/>
                </a:prstGeom>
                <a:solidFill>
                  <a:srgbClr val="00B000"/>
                </a:solidFill>
                <a:ln w="9525">
                  <a:solidFill>
                    <a:srgbClr val="00B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1345" name="AutoShape 81"/>
                <p:cNvSpPr>
                  <a:spLocks noChangeArrowheads="1"/>
                </p:cNvSpPr>
                <p:nvPr/>
              </p:nvSpPr>
              <p:spPr bwMode="auto">
                <a:xfrm flipH="1" flipV="1">
                  <a:off x="4131" y="1333"/>
                  <a:ext cx="106" cy="113"/>
                </a:xfrm>
                <a:prstGeom prst="triangle">
                  <a:avLst>
                    <a:gd name="adj" fmla="val 50000"/>
                  </a:avLst>
                </a:prstGeom>
                <a:solidFill>
                  <a:srgbClr val="00B000"/>
                </a:solidFill>
                <a:ln w="12700">
                  <a:solidFill>
                    <a:srgbClr val="00B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grpSp>
              <p:nvGrpSpPr>
                <p:cNvPr id="37928" name="Group 82"/>
                <p:cNvGrpSpPr>
                  <a:grpSpLocks/>
                </p:cNvGrpSpPr>
                <p:nvPr/>
              </p:nvGrpSpPr>
              <p:grpSpPr bwMode="auto">
                <a:xfrm rot="5400000">
                  <a:off x="4152" y="1233"/>
                  <a:ext cx="61" cy="150"/>
                  <a:chOff x="2171" y="3017"/>
                  <a:chExt cx="120" cy="296"/>
                </a:xfrm>
              </p:grpSpPr>
              <p:sp>
                <p:nvSpPr>
                  <p:cNvPr id="11347" name="Oval 83"/>
                  <p:cNvSpPr>
                    <a:spLocks noChangeArrowheads="1"/>
                  </p:cNvSpPr>
                  <p:nvPr/>
                </p:nvSpPr>
                <p:spPr bwMode="auto">
                  <a:xfrm>
                    <a:off x="2198" y="3028"/>
                    <a:ext cx="71" cy="2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1348" name="Line 84"/>
                  <p:cNvSpPr>
                    <a:spLocks noChangeShapeType="1"/>
                  </p:cNvSpPr>
                  <p:nvPr/>
                </p:nvSpPr>
                <p:spPr bwMode="auto">
                  <a:xfrm flipH="1">
                    <a:off x="2148" y="3028"/>
                    <a:ext cx="9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p>
                </p:txBody>
              </p:sp>
              <p:sp>
                <p:nvSpPr>
                  <p:cNvPr id="11349" name="Line 85"/>
                  <p:cNvSpPr>
                    <a:spLocks noChangeShapeType="1"/>
                  </p:cNvSpPr>
                  <p:nvPr/>
                </p:nvSpPr>
                <p:spPr bwMode="auto">
                  <a:xfrm flipH="1">
                    <a:off x="2150" y="3312"/>
                    <a:ext cx="9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p>
                </p:txBody>
              </p:sp>
              <p:sp>
                <p:nvSpPr>
                  <p:cNvPr id="11350" name="Line 86"/>
                  <p:cNvSpPr>
                    <a:spLocks noChangeShapeType="1"/>
                  </p:cNvSpPr>
                  <p:nvPr/>
                </p:nvSpPr>
                <p:spPr bwMode="auto">
                  <a:xfrm flipV="1">
                    <a:off x="2150" y="3036"/>
                    <a:ext cx="0" cy="28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p>
                </p:txBody>
              </p:sp>
            </p:grpSp>
            <p:sp>
              <p:nvSpPr>
                <p:cNvPr id="11351" name="Line 87"/>
                <p:cNvSpPr>
                  <a:spLocks noChangeShapeType="1"/>
                </p:cNvSpPr>
                <p:nvPr/>
              </p:nvSpPr>
              <p:spPr bwMode="auto">
                <a:xfrm flipH="1" flipV="1">
                  <a:off x="4182" y="1125"/>
                  <a:ext cx="6" cy="734"/>
                </a:xfrm>
                <a:prstGeom prst="line">
                  <a:avLst/>
                </a:prstGeom>
                <a:noFill/>
                <a:ln w="635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p>
              </p:txBody>
            </p:sp>
            <p:sp>
              <p:nvSpPr>
                <p:cNvPr id="11352" name="AutoShape 88"/>
                <p:cNvSpPr>
                  <a:spLocks noChangeArrowheads="1"/>
                </p:cNvSpPr>
                <p:nvPr/>
              </p:nvSpPr>
              <p:spPr bwMode="auto">
                <a:xfrm>
                  <a:off x="4095" y="1025"/>
                  <a:ext cx="171" cy="186"/>
                </a:xfrm>
                <a:prstGeom prst="can">
                  <a:avLst>
                    <a:gd name="adj" fmla="val 27193"/>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grpSp>
          <p:sp>
            <p:nvSpPr>
              <p:cNvPr id="11353" name="Rectangle 89"/>
              <p:cNvSpPr>
                <a:spLocks noChangeArrowheads="1"/>
              </p:cNvSpPr>
              <p:nvPr/>
            </p:nvSpPr>
            <p:spPr bwMode="auto">
              <a:xfrm>
                <a:off x="3982" y="581"/>
                <a:ext cx="393" cy="545"/>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grpSp>
        <p:sp>
          <p:nvSpPr>
            <p:cNvPr id="11355" name="Text Box 91"/>
            <p:cNvSpPr txBox="1">
              <a:spLocks noChangeArrowheads="1"/>
            </p:cNvSpPr>
            <p:nvPr/>
          </p:nvSpPr>
          <p:spPr bwMode="auto">
            <a:xfrm>
              <a:off x="4656" y="2677"/>
              <a:ext cx="1101" cy="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600" dirty="0" err="1">
                  <a:latin typeface="Times New Roman" charset="0"/>
                </a:rPr>
                <a:t>Linkam</a:t>
              </a:r>
              <a:r>
                <a:rPr lang="en-US" sz="1600" dirty="0">
                  <a:latin typeface="Times New Roman" charset="0"/>
                </a:rPr>
                <a:t> shearing </a:t>
              </a:r>
              <a:r>
                <a:rPr lang="en-US" sz="1600" dirty="0" err="1">
                  <a:latin typeface="Times New Roman" charset="0"/>
                </a:rPr>
                <a:t>hotstage</a:t>
              </a:r>
              <a:endParaRPr lang="en-US" sz="1600" dirty="0">
                <a:latin typeface="Times New Roman" charset="0"/>
              </a:endParaRPr>
            </a:p>
            <a:p>
              <a:pPr>
                <a:spcBef>
                  <a:spcPct val="50000"/>
                </a:spcBef>
                <a:defRPr/>
              </a:pPr>
              <a:r>
                <a:rPr lang="en-US" sz="1600" dirty="0">
                  <a:latin typeface="Times New Roman" charset="0"/>
                  <a:sym typeface="Symbol" charset="0"/>
                </a:rPr>
                <a:t>1 s</a:t>
              </a:r>
              <a:r>
                <a:rPr lang="en-US" sz="1600" baseline="30000" dirty="0">
                  <a:latin typeface="Times New Roman" charset="0"/>
                  <a:sym typeface="Symbol" charset="0"/>
                </a:rPr>
                <a:t>-1</a:t>
              </a:r>
              <a:r>
                <a:rPr lang="en-US" sz="1600" dirty="0">
                  <a:latin typeface="Times New Roman" charset="0"/>
                  <a:sym typeface="Symbol" charset="0"/>
                </a:rPr>
                <a:t> &lt; </a:t>
              </a:r>
              <a:r>
                <a:rPr lang="el-GR" sz="1600" dirty="0">
                  <a:latin typeface="Times New Roman" charset="0"/>
                  <a:sym typeface="Symbol" charset="0"/>
                </a:rPr>
                <a:t>γ’</a:t>
              </a:r>
              <a:r>
                <a:rPr lang="en-US" sz="1600" dirty="0">
                  <a:latin typeface="Times New Roman" charset="0"/>
                  <a:sym typeface="Symbol" charset="0"/>
                </a:rPr>
                <a:t> &lt; 60 s</a:t>
              </a:r>
              <a:r>
                <a:rPr lang="en-US" sz="1600" baseline="30000" dirty="0">
                  <a:latin typeface="Times New Roman" charset="0"/>
                  <a:sym typeface="Symbol" charset="0"/>
                </a:rPr>
                <a:t>-1</a:t>
              </a:r>
            </a:p>
            <a:p>
              <a:pPr>
                <a:spcBef>
                  <a:spcPct val="50000"/>
                </a:spcBef>
                <a:defRPr/>
              </a:pPr>
              <a:r>
                <a:rPr lang="en-US" sz="1600" dirty="0">
                  <a:latin typeface="Times New Roman" charset="0"/>
                  <a:sym typeface="Symbol" charset="0"/>
                </a:rPr>
                <a:t>50 </a:t>
              </a:r>
              <a:r>
                <a:rPr lang="el-GR" sz="1600" dirty="0">
                  <a:latin typeface="Times New Roman" charset="0"/>
                  <a:sym typeface="Symbol" charset="0"/>
                </a:rPr>
                <a:t>μ</a:t>
              </a:r>
              <a:r>
                <a:rPr lang="en-US" sz="1600" dirty="0">
                  <a:latin typeface="Times New Roman" charset="0"/>
                  <a:sym typeface="Symbol" charset="0"/>
                </a:rPr>
                <a:t>m gap</a:t>
              </a:r>
              <a:endParaRPr lang="en-US" sz="1600" dirty="0">
                <a:latin typeface="Times New Roman" charset="0"/>
              </a:endParaRPr>
            </a:p>
          </p:txBody>
        </p:sp>
      </p:grpSp>
      <p:sp>
        <p:nvSpPr>
          <p:cNvPr id="11449" name="Text Box 185"/>
          <p:cNvSpPr txBox="1">
            <a:spLocks noChangeArrowheads="1"/>
          </p:cNvSpPr>
          <p:nvPr/>
        </p:nvSpPr>
        <p:spPr bwMode="auto">
          <a:xfrm>
            <a:off x="3189288" y="1614488"/>
            <a:ext cx="1524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400"/>
              <a:t>a = 4.00</a:t>
            </a:r>
            <a:r>
              <a:rPr lang="en-US" sz="1400">
                <a:sym typeface="Symbol" charset="0"/>
              </a:rPr>
              <a:t>0.29 m</a:t>
            </a:r>
            <a:endParaRPr lang="en-US" sz="1400"/>
          </a:p>
        </p:txBody>
      </p:sp>
      <p:pic>
        <p:nvPicPr>
          <p:cNvPr id="11457" name="Picture 19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0388" y="1100138"/>
            <a:ext cx="4178300" cy="356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758444508"/>
      </p:ext>
    </p:extLst>
  </p:cSld>
  <p:clrMapOvr>
    <a:masterClrMapping/>
  </p:clrMapOvr>
  <p:transition xmlns:p14="http://schemas.microsoft.com/office/powerpoint/2010/main">
    <p:wipe dir="d"/>
  </p:transition>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title"/>
          </p:nvPr>
        </p:nvSpPr>
        <p:spPr>
          <a:xfrm>
            <a:off x="1096963" y="195263"/>
            <a:ext cx="7772400" cy="1143000"/>
          </a:xfrm>
        </p:spPr>
        <p:txBody>
          <a:bodyPr/>
          <a:lstStyle/>
          <a:p>
            <a:r>
              <a:rPr lang="en-US" sz="2800" b="1">
                <a:solidFill>
                  <a:schemeClr val="accent2"/>
                </a:solidFill>
                <a:latin typeface="Calibri" charset="0"/>
                <a:ea typeface="ＭＳ Ｐゴシック" charset="0"/>
                <a:cs typeface="ＭＳ Ｐゴシック" charset="0"/>
              </a:rPr>
              <a:t>Master curve behavior: effect of shear strain</a:t>
            </a:r>
          </a:p>
        </p:txBody>
      </p:sp>
      <p:sp>
        <p:nvSpPr>
          <p:cNvPr id="15363" name="Rectangle 3"/>
          <p:cNvSpPr>
            <a:spLocks noChangeArrowheads="1"/>
          </p:cNvSpPr>
          <p:nvPr/>
        </p:nvSpPr>
        <p:spPr bwMode="auto">
          <a:xfrm>
            <a:off x="1020763" y="1033463"/>
            <a:ext cx="7848600" cy="76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5370" name="Text Box 10"/>
          <p:cNvSpPr txBox="1">
            <a:spLocks noChangeArrowheads="1"/>
          </p:cNvSpPr>
          <p:nvPr/>
        </p:nvSpPr>
        <p:spPr bwMode="auto">
          <a:xfrm>
            <a:off x="1020763" y="6080125"/>
            <a:ext cx="8123237"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2000" i="1" dirty="0">
                <a:solidFill>
                  <a:srgbClr val="000000"/>
                </a:solidFill>
              </a:rPr>
              <a:t>For PP </a:t>
            </a:r>
            <a:r>
              <a:rPr lang="en-US" sz="2000" i="1" dirty="0" err="1">
                <a:solidFill>
                  <a:srgbClr val="000000"/>
                </a:solidFill>
              </a:rPr>
              <a:t>nanocomposites</a:t>
            </a:r>
            <a:r>
              <a:rPr lang="en-US" sz="2000" i="1" dirty="0">
                <a:solidFill>
                  <a:srgbClr val="000000"/>
                </a:solidFill>
              </a:rPr>
              <a:t>, effect appears to scale with strain over range probed</a:t>
            </a:r>
          </a:p>
        </p:txBody>
      </p:sp>
      <p:pic>
        <p:nvPicPr>
          <p:cNvPr id="15373"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355600"/>
            <a:ext cx="6858000" cy="650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963126723"/>
      </p:ext>
    </p:extLst>
  </p:cSld>
  <p:clrMapOvr>
    <a:masterClrMapping/>
  </p:clrMapOvr>
  <p:transition xmlns:p14="http://schemas.microsoft.com/office/powerpoint/2010/main">
    <p:wipe dir="d"/>
  </p:transition>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a:xfrm>
            <a:off x="1096963" y="195263"/>
            <a:ext cx="7772400" cy="1143000"/>
          </a:xfrm>
        </p:spPr>
        <p:txBody>
          <a:bodyPr/>
          <a:lstStyle/>
          <a:p>
            <a:r>
              <a:rPr lang="en-US" sz="2800" b="1">
                <a:solidFill>
                  <a:schemeClr val="accent2"/>
                </a:solidFill>
                <a:latin typeface="Calibri" charset="0"/>
                <a:ea typeface="ＭＳ Ｐゴシック" charset="0"/>
                <a:cs typeface="ＭＳ Ｐゴシック" charset="0"/>
              </a:rPr>
              <a:t>Project will present a comprehensive understanding of topological control over crystallinity in processing</a:t>
            </a:r>
          </a:p>
        </p:txBody>
      </p:sp>
      <p:sp>
        <p:nvSpPr>
          <p:cNvPr id="15363" name="Rectangle 3"/>
          <p:cNvSpPr>
            <a:spLocks noChangeArrowheads="1"/>
          </p:cNvSpPr>
          <p:nvPr/>
        </p:nvSpPr>
        <p:spPr bwMode="auto">
          <a:xfrm>
            <a:off x="1020763" y="1477963"/>
            <a:ext cx="7848600" cy="76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39939" name="TextBox 1"/>
          <p:cNvSpPr txBox="1">
            <a:spLocks noChangeArrowheads="1"/>
          </p:cNvSpPr>
          <p:nvPr/>
        </p:nvSpPr>
        <p:spPr bwMode="auto">
          <a:xfrm>
            <a:off x="1422400" y="1879600"/>
            <a:ext cx="73025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eaLnBrk="1" hangingPunct="1"/>
            <a:r>
              <a:rPr lang="en-US"/>
              <a:t>-Growth rate and structural effects under controlled shear</a:t>
            </a:r>
          </a:p>
          <a:p>
            <a:pPr eaLnBrk="1" hangingPunct="1"/>
            <a:endParaRPr lang="en-US"/>
          </a:p>
          <a:p>
            <a:pPr eaLnBrk="1" hangingPunct="1"/>
            <a:r>
              <a:rPr lang="en-US"/>
              <a:t>-In situ and ex situ orientation studies of crystallographic and nano-structures</a:t>
            </a:r>
          </a:p>
          <a:p>
            <a:pPr eaLnBrk="1" hangingPunct="1"/>
            <a:endParaRPr lang="en-US"/>
          </a:p>
          <a:p>
            <a:pPr eaLnBrk="1" hangingPunct="1"/>
            <a:r>
              <a:rPr lang="en-US"/>
              <a:t>-Study of cold drawing through MDO processing of films produced from branched polyolefins</a:t>
            </a:r>
          </a:p>
          <a:p>
            <a:pPr eaLnBrk="1" hangingPunct="1"/>
            <a:endParaRPr lang="en-US"/>
          </a:p>
          <a:p>
            <a:pPr eaLnBrk="1" hangingPunct="1"/>
            <a:r>
              <a:rPr lang="en-US"/>
              <a:t>-Use of model polymers and commercial grade polymers</a:t>
            </a:r>
          </a:p>
        </p:txBody>
      </p:sp>
    </p:spTree>
    <p:extLst>
      <p:ext uri="{BB962C8B-B14F-4D97-AF65-F5344CB8AC3E}">
        <p14:creationId xmlns:p14="http://schemas.microsoft.com/office/powerpoint/2010/main" val="3350078624"/>
      </p:ext>
    </p:extLst>
  </p:cSld>
  <p:clrMapOvr>
    <a:masterClrMapping/>
  </p:clrMapOvr>
  <p:transition xmlns:p14="http://schemas.microsoft.com/office/powerpoint/2010/main">
    <p:wipe dir="d"/>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349668"/>
            <a:ext cx="6019800" cy="586541"/>
          </a:xfrm>
        </p:spPr>
        <p:txBody>
          <a:bodyPr/>
          <a:lstStyle/>
          <a:p>
            <a:r>
              <a:rPr lang="en-US" dirty="0" smtClean="0"/>
              <a:t>Organization</a:t>
            </a:r>
            <a:endParaRPr lang="en-US" dirty="0"/>
          </a:p>
        </p:txBody>
      </p:sp>
      <p:sp>
        <p:nvSpPr>
          <p:cNvPr id="4" name="Footer Placeholder 3"/>
          <p:cNvSpPr>
            <a:spLocks noGrp="1"/>
          </p:cNvSpPr>
          <p:nvPr>
            <p:ph type="ftr" sz="quarter" idx="11"/>
          </p:nvPr>
        </p:nvSpPr>
        <p:spPr/>
        <p:txBody>
          <a:bodyPr/>
          <a:lstStyle/>
          <a:p>
            <a:pPr>
              <a:defRPr/>
            </a:pPr>
            <a:r>
              <a:rPr lang="en-US" smtClean="0"/>
              <a:t>Innovation through Partnerships</a:t>
            </a:r>
            <a:endParaRPr lang="en-US"/>
          </a:p>
        </p:txBody>
      </p:sp>
      <p:sp>
        <p:nvSpPr>
          <p:cNvPr id="5" name="Slide Number Placeholder 4"/>
          <p:cNvSpPr>
            <a:spLocks noGrp="1"/>
          </p:cNvSpPr>
          <p:nvPr>
            <p:ph type="sldNum" sz="quarter" idx="12"/>
          </p:nvPr>
        </p:nvSpPr>
        <p:spPr/>
        <p:txBody>
          <a:bodyPr/>
          <a:lstStyle/>
          <a:p>
            <a:pPr>
              <a:defRPr/>
            </a:pPr>
            <a:fld id="{A677E203-F60C-154C-8315-3FB905080BE8}" type="slidenum">
              <a:rPr lang="en-US" smtClean="0"/>
              <a:pPr>
                <a:defRPr/>
              </a:pPr>
              <a:t>7</a:t>
            </a:fld>
            <a:endParaRPr lang="en-US"/>
          </a:p>
        </p:txBody>
      </p:sp>
      <p:sp>
        <p:nvSpPr>
          <p:cNvPr id="7" name="Rectangle 6"/>
          <p:cNvSpPr/>
          <p:nvPr/>
        </p:nvSpPr>
        <p:spPr>
          <a:xfrm>
            <a:off x="1130300" y="1125322"/>
            <a:ext cx="7721600" cy="5401480"/>
          </a:xfrm>
          <a:prstGeom prst="rect">
            <a:avLst/>
          </a:prstGeom>
        </p:spPr>
        <p:txBody>
          <a:bodyPr wrap="square">
            <a:spAutoFit/>
          </a:bodyPr>
          <a:lstStyle/>
          <a:p>
            <a:pPr>
              <a:buNone/>
            </a:pPr>
            <a:r>
              <a:rPr lang="en-US" sz="2300" dirty="0" smtClean="0"/>
              <a:t>An Industrial Advisory Board (IAB):</a:t>
            </a:r>
          </a:p>
          <a:p>
            <a:pPr>
              <a:buNone/>
            </a:pPr>
            <a:r>
              <a:rPr lang="en-US" sz="2300" dirty="0" smtClean="0"/>
              <a:t>Full Members: $75,000/year at 10% IDC with a two year commitment.  IAB Suggests Projects from Center Fees, suggests bylaws, organization, membership fee rates, suggest approval of Associate Members.  Membership fee paid to one of the two sites.</a:t>
            </a:r>
          </a:p>
          <a:p>
            <a:pPr>
              <a:buNone/>
            </a:pPr>
            <a:endParaRPr lang="en-US" sz="1700" dirty="0"/>
          </a:p>
          <a:p>
            <a:pPr>
              <a:buNone/>
            </a:pPr>
            <a:r>
              <a:rPr lang="en-US" sz="2300" dirty="0" smtClean="0"/>
              <a:t>Center Wide Panel:</a:t>
            </a:r>
          </a:p>
          <a:p>
            <a:pPr>
              <a:buNone/>
            </a:pPr>
            <a:r>
              <a:rPr lang="en-US" sz="2300" dirty="0" smtClean="0"/>
              <a:t>Associate Members &amp; Full Members: Suggest Projects for 10% IDC and NSF funded startup projects (~$45,000 total funds).</a:t>
            </a:r>
          </a:p>
          <a:p>
            <a:pPr>
              <a:buNone/>
            </a:pPr>
            <a:endParaRPr lang="en-US" sz="1700" dirty="0" smtClean="0"/>
          </a:p>
          <a:p>
            <a:pPr>
              <a:buNone/>
            </a:pPr>
            <a:r>
              <a:rPr lang="en-US" sz="2300" dirty="0" smtClean="0"/>
              <a:t>Other administrative structure seen in the diagram that follows.</a:t>
            </a:r>
          </a:p>
        </p:txBody>
      </p:sp>
    </p:spTree>
    <p:extLst>
      <p:ext uri="{BB962C8B-B14F-4D97-AF65-F5344CB8AC3E}">
        <p14:creationId xmlns:p14="http://schemas.microsoft.com/office/powerpoint/2010/main" val="4048680213"/>
      </p:ext>
    </p:extLst>
  </p:cSld>
  <p:clrMapOvr>
    <a:masterClrMapping/>
  </p:clrMapOvr>
  <p:transition xmlns:p14="http://schemas.microsoft.com/office/powerpoint/2010/main">
    <p:wipe dir="d"/>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349668"/>
            <a:ext cx="6019800" cy="586541"/>
          </a:xfrm>
        </p:spPr>
        <p:txBody>
          <a:bodyPr/>
          <a:lstStyle/>
          <a:p>
            <a:r>
              <a:rPr lang="en-US" dirty="0" smtClean="0"/>
              <a:t>Organization</a:t>
            </a:r>
            <a:endParaRPr lang="en-US" dirty="0"/>
          </a:p>
        </p:txBody>
      </p:sp>
      <p:sp>
        <p:nvSpPr>
          <p:cNvPr id="4" name="Footer Placeholder 3"/>
          <p:cNvSpPr>
            <a:spLocks noGrp="1"/>
          </p:cNvSpPr>
          <p:nvPr>
            <p:ph type="ftr" sz="quarter" idx="11"/>
          </p:nvPr>
        </p:nvSpPr>
        <p:spPr/>
        <p:txBody>
          <a:bodyPr/>
          <a:lstStyle/>
          <a:p>
            <a:pPr>
              <a:defRPr/>
            </a:pPr>
            <a:r>
              <a:rPr lang="en-US" smtClean="0"/>
              <a:t>Innovation through Partnerships</a:t>
            </a:r>
            <a:endParaRPr lang="en-US"/>
          </a:p>
        </p:txBody>
      </p:sp>
      <p:sp>
        <p:nvSpPr>
          <p:cNvPr id="5" name="Slide Number Placeholder 4"/>
          <p:cNvSpPr>
            <a:spLocks noGrp="1"/>
          </p:cNvSpPr>
          <p:nvPr>
            <p:ph type="sldNum" sz="quarter" idx="12"/>
          </p:nvPr>
        </p:nvSpPr>
        <p:spPr/>
        <p:txBody>
          <a:bodyPr/>
          <a:lstStyle/>
          <a:p>
            <a:pPr>
              <a:defRPr/>
            </a:pPr>
            <a:fld id="{A677E203-F60C-154C-8315-3FB905080BE8}" type="slidenum">
              <a:rPr lang="en-US" smtClean="0"/>
              <a:pPr>
                <a:defRPr/>
              </a:pPr>
              <a:t>8</a:t>
            </a:fld>
            <a:endParaRPr lang="en-US"/>
          </a:p>
        </p:txBody>
      </p:sp>
      <p:pic>
        <p:nvPicPr>
          <p:cNvPr id="6" name="Picture 5"/>
          <p:cNvPicPr>
            <a:picLocks noChangeAspect="1"/>
          </p:cNvPicPr>
          <p:nvPr/>
        </p:nvPicPr>
        <p:blipFill>
          <a:blip r:embed="rId2"/>
          <a:stretch>
            <a:fillRect/>
          </a:stretch>
        </p:blipFill>
        <p:spPr>
          <a:xfrm>
            <a:off x="1104900" y="990600"/>
            <a:ext cx="7884830" cy="5422900"/>
          </a:xfrm>
          <a:prstGeom prst="rect">
            <a:avLst/>
          </a:prstGeom>
        </p:spPr>
      </p:pic>
    </p:spTree>
    <p:extLst>
      <p:ext uri="{BB962C8B-B14F-4D97-AF65-F5344CB8AC3E}">
        <p14:creationId xmlns:p14="http://schemas.microsoft.com/office/powerpoint/2010/main" val="1524201650"/>
      </p:ext>
    </p:extLst>
  </p:cSld>
  <p:clrMapOvr>
    <a:masterClrMapping/>
  </p:clrMapOvr>
  <p:transition xmlns:p14="http://schemas.microsoft.com/office/powerpoint/2010/main">
    <p:wipe dir="d"/>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054100" y="723900"/>
            <a:ext cx="7302500" cy="5122649"/>
          </a:xfrm>
          <a:prstGeom prst="rect">
            <a:avLst/>
          </a:prstGeom>
        </p:spPr>
      </p:pic>
    </p:spTree>
    <p:extLst>
      <p:ext uri="{BB962C8B-B14F-4D97-AF65-F5344CB8AC3E}">
        <p14:creationId xmlns:p14="http://schemas.microsoft.com/office/powerpoint/2010/main" val="2075255350"/>
      </p:ext>
    </p:extLst>
  </p:cSld>
  <p:clrMapOvr>
    <a:masterClrMapping/>
  </p:clrMapOvr>
  <p:transition xmlns:p14="http://schemas.microsoft.com/office/powerpoint/2010/main">
    <p:wipe dir="d"/>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Verve">
  <a:themeElements>
    <a:clrScheme name="Verve 1">
      <a:dk1>
        <a:srgbClr val="031B31"/>
      </a:dk1>
      <a:lt1>
        <a:srgbClr val="FFFFFF"/>
      </a:lt1>
      <a:dk2>
        <a:srgbClr val="000000"/>
      </a:dk2>
      <a:lt2>
        <a:srgbClr val="90C6F6"/>
      </a:lt2>
      <a:accent1>
        <a:srgbClr val="90C6F6"/>
      </a:accent1>
      <a:accent2>
        <a:srgbClr val="009DD9"/>
      </a:accent2>
      <a:accent3>
        <a:srgbClr val="AAAAAA"/>
      </a:accent3>
      <a:accent4>
        <a:srgbClr val="DADADA"/>
      </a:accent4>
      <a:accent5>
        <a:srgbClr val="C6DFFA"/>
      </a:accent5>
      <a:accent6>
        <a:srgbClr val="008EC4"/>
      </a:accent6>
      <a:hlink>
        <a:srgbClr val="E2D700"/>
      </a:hlink>
      <a:folHlink>
        <a:srgbClr val="85DFD0"/>
      </a:folHlink>
    </a:clrScheme>
    <a:fontScheme name="Verve">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Verve 1">
        <a:dk1>
          <a:srgbClr val="031B31"/>
        </a:dk1>
        <a:lt1>
          <a:srgbClr val="FFFFFF"/>
        </a:lt1>
        <a:dk2>
          <a:srgbClr val="000000"/>
        </a:dk2>
        <a:lt2>
          <a:srgbClr val="90C6F6"/>
        </a:lt2>
        <a:accent1>
          <a:srgbClr val="90C6F6"/>
        </a:accent1>
        <a:accent2>
          <a:srgbClr val="009DD9"/>
        </a:accent2>
        <a:accent3>
          <a:srgbClr val="AAAAAA"/>
        </a:accent3>
        <a:accent4>
          <a:srgbClr val="DADADA"/>
        </a:accent4>
        <a:accent5>
          <a:srgbClr val="C6DFFA"/>
        </a:accent5>
        <a:accent6>
          <a:srgbClr val="008EC4"/>
        </a:accent6>
        <a:hlink>
          <a:srgbClr val="E2D700"/>
        </a:hlink>
        <a:folHlink>
          <a:srgbClr val="85DFD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7741</TotalTime>
  <Words>3037</Words>
  <Application>Microsoft Macintosh PowerPoint</Application>
  <PresentationFormat>On-screen Show (4:3)</PresentationFormat>
  <Paragraphs>511</Paragraphs>
  <Slides>65</Slides>
  <Notes>10</Notes>
  <HiddenSlides>0</HiddenSlides>
  <MMClips>3</MMClips>
  <ScaleCrop>false</ScaleCrop>
  <HeadingPairs>
    <vt:vector size="6" baseType="variant">
      <vt:variant>
        <vt:lpstr>Theme</vt:lpstr>
      </vt:variant>
      <vt:variant>
        <vt:i4>2</vt:i4>
      </vt:variant>
      <vt:variant>
        <vt:lpstr>Embedded OLE Servers</vt:lpstr>
      </vt:variant>
      <vt:variant>
        <vt:i4>4</vt:i4>
      </vt:variant>
      <vt:variant>
        <vt:lpstr>Slide Titles</vt:lpstr>
      </vt:variant>
      <vt:variant>
        <vt:i4>65</vt:i4>
      </vt:variant>
    </vt:vector>
  </HeadingPairs>
  <TitlesOfParts>
    <vt:vector size="71" baseType="lpstr">
      <vt:lpstr>Office Theme</vt:lpstr>
      <vt:lpstr>Verve</vt:lpstr>
      <vt:lpstr>Equation</vt:lpstr>
      <vt:lpstr>Document</vt:lpstr>
      <vt:lpstr>Microsoft Equation</vt:lpstr>
      <vt:lpstr>Microsoft Equation 3.0</vt:lpstr>
      <vt:lpstr>Center for Macromolecular Topology: Center Concept and Summary </vt:lpstr>
      <vt:lpstr>Center Concept</vt:lpstr>
      <vt:lpstr>PowerPoint Presentation</vt:lpstr>
      <vt:lpstr>PowerPoint Presentation</vt:lpstr>
      <vt:lpstr>Activities of the Center   </vt:lpstr>
      <vt:lpstr>Organization</vt:lpstr>
      <vt:lpstr>Organization</vt:lpstr>
      <vt:lpstr>Organization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Center for Macromolecular Topology: Capabilities </vt:lpstr>
      <vt:lpstr>The faculty</vt:lpstr>
      <vt:lpstr>Equipment &amp; Facilities</vt:lpstr>
      <vt:lpstr>Rheometers</vt:lpstr>
      <vt:lpstr>Collective dynamics by means of dynamic light scattering</vt:lpstr>
      <vt:lpstr>PowerPoint Presentation</vt:lpstr>
      <vt:lpstr>Static Light Scattering</vt:lpstr>
      <vt:lpstr>PowerPoint Presentation</vt:lpstr>
      <vt:lpstr>Leica TCS SP2 Confocal Laser Scanning Microscope</vt:lpstr>
      <vt:lpstr>Particle Imaging</vt:lpstr>
      <vt:lpstr>Polymer Synthesis</vt:lpstr>
      <vt:lpstr>PowerPoint Presentation</vt:lpstr>
      <vt:lpstr>Temperature Gradient Interaction Chromatography (TGIC)</vt:lpstr>
      <vt:lpstr>Processing/analysis Equipment</vt:lpstr>
      <vt:lpstr>Electron Microbeam Analysis Laboratory</vt:lpstr>
      <vt:lpstr>PowerPoint Presentation</vt:lpstr>
      <vt:lpstr>Computational Capabilities: Model of Polymer Linear Rheology</vt:lpstr>
      <vt:lpstr>Computational Capabilities: Molecular Simulations</vt:lpstr>
      <vt:lpstr>PowerPoint Presentation</vt:lpstr>
      <vt:lpstr>Project 1: Controlling Polymer Rheological Properties Using  Long-Chain Branching </vt:lpstr>
      <vt:lpstr>Outcomes/Deliverables</vt:lpstr>
      <vt:lpstr>Impact</vt:lpstr>
      <vt:lpstr>Supplementary Material</vt:lpstr>
      <vt:lpstr>Industrial Relevance</vt:lpstr>
      <vt:lpstr>Rheology, Processing and Long-Chain Branching</vt:lpstr>
      <vt:lpstr>Blends of Linear Exact 3128 and Branched PL1880 Polyolefins</vt:lpstr>
      <vt:lpstr>Rheology of Blends of Linear Exact 3128 and Branched PL1880 Polyolefins</vt:lpstr>
      <vt:lpstr>A Priori Predictions of Commercial Branched Polymer Rheology with Levels of LCB down to one Branch per Million Backbone Carbons</vt:lpstr>
      <vt:lpstr>Small-Angle Neutron Scattering</vt:lpstr>
      <vt:lpstr>Metallocene Resins</vt:lpstr>
      <vt:lpstr>PowerPoint Presentation</vt:lpstr>
      <vt:lpstr>Branches per Chain Compare Catalysts</vt:lpstr>
      <vt:lpstr>Hyperbranch Content  Compare Catalysts</vt:lpstr>
      <vt:lpstr>Proposed Work</vt:lpstr>
      <vt:lpstr>PowerPoint Presentation</vt:lpstr>
      <vt:lpstr>Project 3: Effect of Branching on Flow-Induced Crystallization and Crystalline Orientation of Polyolefins</vt:lpstr>
      <vt:lpstr>Outcomes/Deliverables</vt:lpstr>
      <vt:lpstr>Impact</vt:lpstr>
      <vt:lpstr>Prior work and project scope</vt:lpstr>
      <vt:lpstr>Prior work and project scope</vt:lpstr>
      <vt:lpstr>Supplementary Material</vt:lpstr>
      <vt:lpstr>PowerPoint Presentation</vt:lpstr>
      <vt:lpstr>Shear-induced crystallization of polypropylene</vt:lpstr>
      <vt:lpstr>Methods: light scattering</vt:lpstr>
      <vt:lpstr>Master curve behavior: effect of shear strain</vt:lpstr>
      <vt:lpstr>Project will present a comprehensive understanding of topological control over crystallinity in processing</vt:lpstr>
    </vt:vector>
  </TitlesOfParts>
  <Company>National Science Foundation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Division of Industrial Innovation  and Partnerships  (IIP)</dc:title>
  <dc:creator>calbus</dc:creator>
  <cp:lastModifiedBy>Gregory</cp:lastModifiedBy>
  <cp:revision>517</cp:revision>
  <cp:lastPrinted>2012-02-08T15:40:50Z</cp:lastPrinted>
  <dcterms:created xsi:type="dcterms:W3CDTF">2012-01-18T19:12:41Z</dcterms:created>
  <dcterms:modified xsi:type="dcterms:W3CDTF">2012-02-17T15:53:46Z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Document Type">
    <vt:lpwstr>Presentations</vt:lpwstr>
  </property>
  <property fmtid="{D5CDD505-2E9C-101B-9397-08002B2CF9AE}" pid="4" name="Team">
    <vt:lpwstr>;#General IIP;#</vt:lpwstr>
  </property>
  <property fmtid="{D5CDD505-2E9C-101B-9397-08002B2CF9AE}" pid="5" name="Document contents">
    <vt:lpwstr/>
  </property>
</Properties>
</file>