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309" r:id="rId3"/>
    <p:sldId id="284" r:id="rId4"/>
    <p:sldId id="285" r:id="rId5"/>
    <p:sldId id="337" r:id="rId6"/>
    <p:sldId id="286" r:id="rId7"/>
    <p:sldId id="338" r:id="rId8"/>
    <p:sldId id="287" r:id="rId9"/>
    <p:sldId id="288" r:id="rId10"/>
    <p:sldId id="289" r:id="rId11"/>
    <p:sldId id="335" r:id="rId12"/>
    <p:sldId id="336" r:id="rId13"/>
    <p:sldId id="290" r:id="rId14"/>
    <p:sldId id="291" r:id="rId15"/>
    <p:sldId id="293" r:id="rId16"/>
    <p:sldId id="292" r:id="rId17"/>
    <p:sldId id="310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11" r:id="rId26"/>
    <p:sldId id="303" r:id="rId27"/>
    <p:sldId id="301" r:id="rId28"/>
    <p:sldId id="302" r:id="rId29"/>
    <p:sldId id="340" r:id="rId30"/>
    <p:sldId id="339" r:id="rId31"/>
    <p:sldId id="304" r:id="rId32"/>
    <p:sldId id="305" r:id="rId33"/>
    <p:sldId id="277" r:id="rId34"/>
    <p:sldId id="306" r:id="rId35"/>
    <p:sldId id="307" r:id="rId36"/>
    <p:sldId id="30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3"/>
    <p:restoredTop sz="94637"/>
  </p:normalViewPr>
  <p:slideViewPr>
    <p:cSldViewPr snapToGrid="0" snapToObjects="1">
      <p:cViewPr varScale="1">
        <p:scale>
          <a:sx n="131" d="100"/>
          <a:sy n="131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28552-AD72-324C-8FD3-9E339A55F438}" type="datetimeFigureOut">
              <a:rPr lang="en-US" smtClean="0"/>
              <a:t>9/9/23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9EE2-1169-464B-A7BC-F2E17A929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578A-903F-1C42-9A56-1522EE424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8FA50-7A9E-A248-97BF-6797123D0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41A5-2A13-C445-BB89-CFBD7261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8AF3-F0CB-F54B-81E0-7F8BC40E259F}" type="datetime1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A10F1-CD69-0846-9536-FF357445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E9B75-BC9F-1B4A-94D8-807D95DA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5C56-5196-E042-AB78-48D53CF3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09D1A-85DF-E240-8F81-218BEF48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4471A-FA8C-A44D-8318-82CB9692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DDDE-168A-4141-A1AD-4206518E756F}" type="datetime1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B2F49-1938-2640-97E3-046E9AA5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B9CE-E9ED-0C42-B845-EA13EF95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18EFA-E1B7-754A-8CE1-B7DC7B699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5822A-E942-724F-A31D-F312D9216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C155F-7160-C741-8A38-D63A505E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B73C-FA8B-C44B-91C3-1017C59C43FA}" type="datetime1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A5525-63E0-644D-8DB9-18CFF79D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106BD-F24F-F34A-86F7-647F3424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70E8-0C72-DC4E-BF01-38112B77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1EBC5-87F9-DC4A-BD03-E446374D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73E93-6A4E-0543-9B21-54D4B9C5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9C38-C08F-3140-AB3D-C42EAFEF9698}" type="datetime1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8C7F-ABD0-7E4E-BBA3-53C51468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7C52-2032-EB4C-A496-FA120403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5867-F25B-1D4D-8E31-C5BED1A2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D86FD-CB77-174F-9CDB-A2ED9D4A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FD92C-59D0-BC4F-BB46-A4A54A17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14F7-02B6-1B40-A9C8-2766AC477CE7}" type="datetime1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AD891-BEB8-794A-AB55-FD76E9B7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2EC7-ED56-E94D-A2BB-73C711AD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279A-7907-7B41-B4C3-B2B9DA15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FCA3-300C-A146-AE1A-49FD59DBF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6D5D1-D235-5642-89B1-65676938C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2949E-D906-F749-A4A7-D8BE1C68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EB37-ACF3-644A-A6FD-A28CB0F34E4C}" type="datetime1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2B051-091A-1C45-9723-68E7FA6F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44397-EAB5-3841-BBDE-7CE9A8AF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8787-9AA1-484D-A758-80E618FB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1256A-4B66-2A4C-86C4-677825C9B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68A4A-CE06-2746-A40F-080D9AC7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9F626-CA79-BB4D-8CDE-5AB37ABD8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49714-F932-E145-AA1B-1B7599994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C1C8E-8D41-3C4A-AA3B-09B0A0A4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4240-A159-F64D-8233-BFCA0B3B2CB9}" type="datetime1">
              <a:rPr lang="en-US" smtClean="0"/>
              <a:t>9/9/23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47C2A-B7F5-E24B-920A-9455A743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3C06A-1863-5E4C-90AE-239AC51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B5B1-5362-7946-B036-2670E0AA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EE723-C8F6-9341-A7DF-AA88A802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31A3-B2A0-4448-8459-1E863B183A31}" type="datetime1">
              <a:rPr lang="en-US" smtClean="0"/>
              <a:t>9/9/23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88F71-18BF-4748-8861-213BA241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2AE61-F7F0-A946-A4CB-6285322D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275B7-3B3E-CE44-9366-BE506302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B22-FA62-8942-AE1B-416D27F4F905}" type="datetime1">
              <a:rPr lang="en-US" smtClean="0"/>
              <a:t>9/9/23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4DD65-001A-654D-889A-971F37F9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DDA08-0787-7845-AF1E-E94AB6BF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58D8-B69E-7B4A-8A7F-BA514304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86C6-4889-8843-8DAF-C1B3845E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47BDF-E347-9B40-84E3-4FDBB78B8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942DE-99EE-5544-A992-3FB85332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918C-AAD5-1F4A-ABF9-E1D6F1AFAAE2}" type="datetime1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67BA-53E9-F84C-9883-C2472EE3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669F3-E687-3C4F-B796-E7987EBB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ADE7-25E4-C848-8C62-799A812A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84197-81F6-804D-9611-0352B5176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DA963-1B5D-0542-8319-3262EF497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A681B-BFB3-C84A-9F8C-2767AD4C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EB3-E937-EF4E-976C-AB2547883EA7}" type="datetime1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3CD38-848C-C149-BEFF-131AE8B9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E3F2-901A-7C47-8902-65741F9C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4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7DF12-4493-974B-9372-FE23985F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07CB2-76B1-3847-A794-514D9F642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6CB-CABD-AB40-8B37-83DA8E2E1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AFE5-F1D3-A64D-AE55-FA0FF6926E8C}" type="datetime1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BEBFB-68AB-444E-A722-FEA66B0BF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C186-001C-FA46-B3D6-C2F09E747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C417-D63F-5947-9F49-F0288A7D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0982C-1598-5F4E-B0C0-06A03A4D8E0F}"/>
              </a:ext>
            </a:extLst>
          </p:cNvPr>
          <p:cNvSpPr txBox="1"/>
          <p:nvPr/>
        </p:nvSpPr>
        <p:spPr>
          <a:xfrm>
            <a:off x="2674961" y="1433015"/>
            <a:ext cx="3707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 fraction of component A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Fraction of component A = 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Fraction of component A = </a:t>
            </a:r>
            <a:r>
              <a:rPr lang="en-US" dirty="0" err="1">
                <a:latin typeface="Symbol" pitchFamily="2" charset="2"/>
              </a:rPr>
              <a:t>f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F6CD6-6787-B244-971C-27665EBBA09D}"/>
              </a:ext>
            </a:extLst>
          </p:cNvPr>
          <p:cNvSpPr txBox="1"/>
          <p:nvPr/>
        </p:nvSpPr>
        <p:spPr>
          <a:xfrm>
            <a:off x="1473958" y="2674961"/>
            <a:ext cx="9567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we make a binary blend, A + B, with mass fraction, 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want volume fraction, </a:t>
            </a:r>
            <a:r>
              <a:rPr lang="en-US" dirty="0" err="1">
                <a:latin typeface="Symbol" pitchFamily="2" charset="2"/>
              </a:rPr>
              <a:t>f</a:t>
            </a:r>
            <a:r>
              <a:rPr lang="en-US" baseline="-25000" dirty="0" err="1"/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mole fraction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r>
              <a:rPr lang="en-US" dirty="0" err="1">
                <a:latin typeface="Symbol" pitchFamily="2" charset="2"/>
              </a:rPr>
              <a:t>f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/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baseline="-25000" dirty="0" err="1"/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)/((m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baseline="-25000" dirty="0" err="1"/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baseline="-25000" dirty="0" err="1"/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)/((m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B9B85-72AB-2C49-A79B-5F4EA77D8D81}"/>
              </a:ext>
            </a:extLst>
          </p:cNvPr>
          <p:cNvSpPr txBox="1"/>
          <p:nvPr/>
        </p:nvSpPr>
        <p:spPr>
          <a:xfrm>
            <a:off x="5424623" y="274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63968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08ABB-3E92-1A40-90C1-14D2A94529FC}"/>
              </a:ext>
            </a:extLst>
          </p:cNvPr>
          <p:cNvSpPr txBox="1"/>
          <p:nvPr/>
        </p:nvSpPr>
        <p:spPr>
          <a:xfrm>
            <a:off x="817967" y="1513492"/>
            <a:ext cx="106159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“Ideal Solution” means: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on mixing: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(ln x) is always negative or 0,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is always positive for ideal solutions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-T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(ln x) is always negative or 0,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is always negative (or 0) and ideal solutions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mix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is 0, there is no interaction in ideal mixtures, there is no excluded volume, particles are ghosts to each other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there is no loss or gain of volume compared to the summed volume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D48E5-0ECA-D1B8-9AFD-DE0A3FD87964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408109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6DA5-FD9F-424C-8DCB-A7A57AB5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148EC-752F-B649-BCA5-316C436E17EA}"/>
              </a:ext>
            </a:extLst>
          </p:cNvPr>
          <p:cNvSpPr txBox="1"/>
          <p:nvPr/>
        </p:nvSpPr>
        <p:spPr>
          <a:xfrm>
            <a:off x="1794345" y="310102"/>
            <a:ext cx="85476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 Probability of a Thermally Reversible Event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change in free energy for the event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(Const.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an experimental measurement) 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a simulation on a grid)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 ideal gas with no enthalpic interactions,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finding an atom A in a mixture of A and B is the molar concentration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 = -ln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Boltzmann probability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 = 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rule of random mixtures</a:t>
            </a: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always negative since “ln” of a number less than 1 is negative, so mixing always reduces the free energy so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always occurs for an ideal mixture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Hildebrandt Real Solution 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considers binary interactions.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odds of a binary interaction of A and B is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interaction has an average enthalpy (or internal energy)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first term is the Hildebrandt binary interaction parameter and  the second is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one-parameter interaction term.  For polymers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used, the Flory –Huggins interaction parameter (with a few modifications).</a:t>
            </a: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5EAD7-F18A-81B0-FDAC-7A55EFD4FC9F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237005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02652"/>
            <a:ext cx="3683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2255583"/>
            <a:ext cx="55118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22" y="3514584"/>
            <a:ext cx="1016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56" y="3425684"/>
            <a:ext cx="48133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22" y="4316385"/>
            <a:ext cx="61468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449" y="699730"/>
            <a:ext cx="1475641" cy="562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8C439-32D2-7546-8C24-52B117714E7D}"/>
              </a:ext>
            </a:extLst>
          </p:cNvPr>
          <p:cNvSpPr txBox="1"/>
          <p:nvPr/>
        </p:nvSpPr>
        <p:spPr>
          <a:xfrm>
            <a:off x="5437130" y="776188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free energy per mole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E1116-B233-D342-9EA4-355BB76143BB}"/>
              </a:ext>
            </a:extLst>
          </p:cNvPr>
          <p:cNvSpPr txBox="1"/>
          <p:nvPr/>
        </p:nvSpPr>
        <p:spPr>
          <a:xfrm>
            <a:off x="2217886" y="1520021"/>
            <a:ext cx="7530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excess free energy value, so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excess chemical potential of component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phase L or V,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by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DCD72-1E53-2849-BDBE-36A00A01380B}"/>
              </a:ext>
            </a:extLst>
          </p:cNvPr>
          <p:cNvSpPr txBox="1"/>
          <p:nvPr/>
        </p:nvSpPr>
        <p:spPr>
          <a:xfrm>
            <a:off x="2070218" y="5579957"/>
            <a:ext cx="782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how you can find the activity coefficients from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one-parameter coefficient (or the Hildebrandt or Flory-Huggins interaction parameters)</a:t>
            </a:r>
          </a:p>
        </p:txBody>
      </p:sp>
    </p:spTree>
    <p:extLst>
      <p:ext uri="{BB962C8B-B14F-4D97-AF65-F5344CB8AC3E}">
        <p14:creationId xmlns:p14="http://schemas.microsoft.com/office/powerpoint/2010/main" val="307459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CFDE-3E9C-B547-9E6E-4B1269ED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80" y="3559175"/>
            <a:ext cx="6858000" cy="316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4E6C2A-F809-D440-A803-67FDBDD0F31B}"/>
              </a:ext>
            </a:extLst>
          </p:cNvPr>
          <p:cNvSpPr txBox="1"/>
          <p:nvPr/>
        </p:nvSpPr>
        <p:spPr>
          <a:xfrm>
            <a:off x="4587766" y="537605"/>
            <a:ext cx="402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97168-F7B5-904B-9DF8-41B1012605E2}"/>
              </a:ext>
            </a:extLst>
          </p:cNvPr>
          <p:cNvSpPr txBox="1"/>
          <p:nvPr/>
        </p:nvSpPr>
        <p:spPr>
          <a:xfrm>
            <a:off x="3531476" y="1150883"/>
            <a:ext cx="478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Molar excess functions or departure functions: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real value and ideal value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8E3AF-1A4A-524B-824C-AD891008B030}"/>
              </a:ext>
            </a:extLst>
          </p:cNvPr>
          <p:cNvSpPr/>
          <p:nvPr/>
        </p:nvSpPr>
        <p:spPr>
          <a:xfrm>
            <a:off x="3531476" y="2166546"/>
            <a:ext cx="44288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baseline="-25000" dirty="0" err="1"/>
              <a:t>mixing</a:t>
            </a:r>
            <a:r>
              <a:rPr lang="en-US" b="1" dirty="0"/>
              <a:t> =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baseline="-25000" dirty="0" err="1"/>
              <a:t>mixing</a:t>
            </a:r>
            <a:r>
              <a:rPr lang="en-US" b="1" dirty="0"/>
              <a:t> - RT(</a:t>
            </a:r>
            <a:r>
              <a:rPr lang="en-US" b="1" dirty="0" err="1"/>
              <a:t>x</a:t>
            </a:r>
            <a:r>
              <a:rPr lang="en-US" b="1" baseline="-25000" dirty="0" err="1"/>
              <a:t>A</a:t>
            </a:r>
            <a:r>
              <a:rPr lang="en-US" b="1" dirty="0" err="1"/>
              <a:t>lnx</a:t>
            </a:r>
            <a:r>
              <a:rPr lang="en-US" b="1" baseline="-25000" dirty="0" err="1"/>
              <a:t>A</a:t>
            </a:r>
            <a:r>
              <a:rPr lang="en-US" b="1" dirty="0"/>
              <a:t> + </a:t>
            </a:r>
            <a:r>
              <a:rPr lang="en-US" b="1" dirty="0" err="1"/>
              <a:t>x</a:t>
            </a:r>
            <a:r>
              <a:rPr lang="en-US" b="1" baseline="-25000" dirty="0" err="1"/>
              <a:t>A</a:t>
            </a:r>
            <a:r>
              <a:rPr lang="en-US" b="1" dirty="0" err="1"/>
              <a:t>lnx</a:t>
            </a:r>
            <a:r>
              <a:rPr lang="en-US" b="1" baseline="-25000" dirty="0" err="1"/>
              <a:t>B</a:t>
            </a:r>
            <a:r>
              <a:rPr lang="en-US" b="1" dirty="0"/>
              <a:t>)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baseline="-25000" dirty="0" err="1"/>
              <a:t>mixing</a:t>
            </a:r>
            <a:r>
              <a:rPr lang="en-US" b="1" dirty="0"/>
              <a:t> =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baseline="-25000" dirty="0" err="1"/>
              <a:t>mixing</a:t>
            </a:r>
            <a:r>
              <a:rPr lang="en-US" b="1" dirty="0"/>
              <a:t> + R(</a:t>
            </a:r>
            <a:r>
              <a:rPr lang="en-US" b="1" dirty="0" err="1"/>
              <a:t>x</a:t>
            </a:r>
            <a:r>
              <a:rPr lang="en-US" b="1" baseline="-25000" dirty="0" err="1"/>
              <a:t>A</a:t>
            </a:r>
            <a:r>
              <a:rPr lang="en-US" b="1" dirty="0" err="1"/>
              <a:t>lnx</a:t>
            </a:r>
            <a:r>
              <a:rPr lang="en-US" b="1" baseline="-25000" dirty="0" err="1"/>
              <a:t>A</a:t>
            </a:r>
            <a:r>
              <a:rPr lang="en-US" b="1" dirty="0"/>
              <a:t> + </a:t>
            </a:r>
            <a:r>
              <a:rPr lang="en-US" b="1" dirty="0" err="1"/>
              <a:t>x</a:t>
            </a:r>
            <a:r>
              <a:rPr lang="en-US" b="1" baseline="-25000" dirty="0" err="1"/>
              <a:t>A</a:t>
            </a:r>
            <a:r>
              <a:rPr lang="en-US" b="1" dirty="0" err="1"/>
              <a:t>lnx</a:t>
            </a:r>
            <a:r>
              <a:rPr lang="en-US" b="1" baseline="-25000" dirty="0" err="1"/>
              <a:t>B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baseline="-25000" dirty="0" err="1"/>
              <a:t>mixing</a:t>
            </a:r>
            <a:r>
              <a:rPr lang="en-US" b="1" dirty="0"/>
              <a:t> =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baseline="-25000" dirty="0" err="1"/>
              <a:t>mixing</a:t>
            </a:r>
            <a:endParaRPr lang="en-US" b="1" baseline="-25000" dirty="0"/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baseline="-25000" dirty="0" err="1"/>
              <a:t>mixing</a:t>
            </a:r>
            <a:r>
              <a:rPr lang="en-US" b="1" dirty="0"/>
              <a:t> = </a:t>
            </a:r>
            <a:r>
              <a:rPr lang="en-US" b="1" dirty="0" err="1">
                <a:latin typeface="Symbol" pitchFamily="2" charset="2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baseline="-25000" dirty="0" err="1"/>
              <a:t>mixing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7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47E23-D245-144B-80ED-FE166D1E3BA2}"/>
              </a:ext>
            </a:extLst>
          </p:cNvPr>
          <p:cNvSpPr txBox="1"/>
          <p:nvPr/>
        </p:nvSpPr>
        <p:spPr>
          <a:xfrm>
            <a:off x="4587766" y="537605"/>
            <a:ext cx="402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E4757-1B16-244B-BED4-324CFAD37FD7}"/>
              </a:ext>
            </a:extLst>
          </p:cNvPr>
          <p:cNvSpPr txBox="1"/>
          <p:nvPr/>
        </p:nvSpPr>
        <p:spPr>
          <a:xfrm>
            <a:off x="3531476" y="1229709"/>
            <a:ext cx="43279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 becomes </a:t>
            </a:r>
            <a:r>
              <a:rPr lang="en-US" dirty="0" err="1"/>
              <a:t>a</a:t>
            </a:r>
            <a:r>
              <a:rPr lang="en-US" baseline="-25000" dirty="0" err="1"/>
              <a:t>A</a:t>
            </a:r>
            <a:r>
              <a:rPr lang="en-US" dirty="0"/>
              <a:t> the activity so</a:t>
            </a:r>
          </a:p>
          <a:p>
            <a:endParaRPr lang="en-US" dirty="0"/>
          </a:p>
          <a:p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=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lna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lna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=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-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lnx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 err="1"/>
              <a:t>lnx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r>
              <a:rPr lang="en-US" dirty="0"/>
              <a:t>	=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)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) )</a:t>
            </a:r>
          </a:p>
          <a:p>
            <a:r>
              <a:rPr lang="en-US" dirty="0"/>
              <a:t>	=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)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</a:p>
          <a:p>
            <a:r>
              <a:rPr lang="en-US" dirty="0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the activity coefficient</a:t>
            </a:r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Excess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err="1"/>
              <a:t>mixing</a:t>
            </a:r>
            <a:r>
              <a:rPr lang="en-US" dirty="0"/>
              <a:t> = -R(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)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32801-12F3-1E47-94DD-9DD3DF7768A6}"/>
              </a:ext>
            </a:extLst>
          </p:cNvPr>
          <p:cNvSpPr txBox="1"/>
          <p:nvPr/>
        </p:nvSpPr>
        <p:spPr>
          <a:xfrm>
            <a:off x="2672635" y="4303987"/>
            <a:ext cx="73095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to use departure functions for calculations (</a:t>
            </a:r>
            <a:r>
              <a:rPr lang="en-US" dirty="0" err="1"/>
              <a:t>PREOS.xls</a:t>
            </a:r>
            <a:r>
              <a:rPr lang="en-US" dirty="0"/>
              <a:t>)</a:t>
            </a:r>
          </a:p>
          <a:p>
            <a:pPr marL="342900" indent="-342900">
              <a:buAutoNum type="arabicParenR"/>
            </a:pPr>
            <a:r>
              <a:rPr lang="en-US" dirty="0"/>
              <a:t>Calculation of properties in the ideal state is simple</a:t>
            </a:r>
          </a:p>
          <a:p>
            <a:pPr marL="342900" indent="-342900">
              <a:buAutoNum type="arabicParenR"/>
            </a:pPr>
            <a:r>
              <a:rPr lang="en-US" dirty="0"/>
              <a:t>With an equation of state the departure function can be calculated</a:t>
            </a:r>
          </a:p>
          <a:p>
            <a:pPr marL="342900" indent="-342900">
              <a:buAutoNum type="arabicParenR"/>
            </a:pPr>
            <a:r>
              <a:rPr lang="en-US" dirty="0"/>
              <a:t>For any transition first calculate the departure function to the ideal state</a:t>
            </a:r>
          </a:p>
          <a:p>
            <a:pPr marL="342900" indent="-342900">
              <a:buAutoNum type="arabicParenR"/>
            </a:pPr>
            <a:r>
              <a:rPr lang="en-US" dirty="0"/>
              <a:t>Then carry out the desired change as an ideal mixture or gas</a:t>
            </a:r>
          </a:p>
          <a:p>
            <a:pPr marL="342900" indent="-342900">
              <a:buAutoNum type="arabicParenR"/>
            </a:pPr>
            <a:r>
              <a:rPr lang="en-US" dirty="0"/>
              <a:t>Then use the departure function to return to the real state</a:t>
            </a:r>
          </a:p>
        </p:txBody>
      </p:sp>
    </p:spTree>
    <p:extLst>
      <p:ext uri="{BB962C8B-B14F-4D97-AF65-F5344CB8AC3E}">
        <p14:creationId xmlns:p14="http://schemas.microsoft.com/office/powerpoint/2010/main" val="184115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E90D0-6D84-B641-9B1E-D3C3846A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110"/>
            <a:ext cx="12192000" cy="5770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F5CE3D-E633-F74C-B7DC-E89301F9D69D}"/>
              </a:ext>
            </a:extLst>
          </p:cNvPr>
          <p:cNvSpPr/>
          <p:nvPr/>
        </p:nvSpPr>
        <p:spPr>
          <a:xfrm>
            <a:off x="5305166" y="3850300"/>
            <a:ext cx="301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= </a:t>
            </a:r>
            <a:r>
              <a:rPr lang="en-US" dirty="0" err="1"/>
              <a:t>nRT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 err="1"/>
              <a:t>lna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 err="1"/>
              <a:t>lna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847346-6452-D148-BC6A-2E95AD522F5A}"/>
              </a:ext>
            </a:extLst>
          </p:cNvPr>
          <p:cNvSpPr/>
          <p:nvPr/>
        </p:nvSpPr>
        <p:spPr>
          <a:xfrm>
            <a:off x="5803464" y="1955030"/>
            <a:ext cx="2322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RT(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) +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92802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5F222E-9502-AB49-9E7D-B272B0FC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788"/>
            <a:ext cx="9241527" cy="4284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0E891-688D-C64C-967C-D3931B31A81E}"/>
              </a:ext>
            </a:extLst>
          </p:cNvPr>
          <p:cNvSpPr txBox="1"/>
          <p:nvPr/>
        </p:nvSpPr>
        <p:spPr>
          <a:xfrm>
            <a:off x="8468710" y="1497725"/>
            <a:ext cx="3026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the activity coefficient at infinite dilution by extrapolating the slope for pure component to x = 0</a:t>
            </a:r>
          </a:p>
          <a:p>
            <a:r>
              <a:rPr lang="en-US" dirty="0"/>
              <a:t>This is used for Henry’s Law and a few other places.</a:t>
            </a:r>
          </a:p>
          <a:p>
            <a:endParaRPr lang="en-US" dirty="0"/>
          </a:p>
          <a:p>
            <a:r>
              <a:rPr lang="en-US" dirty="0"/>
              <a:t>(Activity coefficient is a/x)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8FA30-5611-A84F-B64B-68367E14A33A}"/>
              </a:ext>
            </a:extLst>
          </p:cNvPr>
          <p:cNvSpPr txBox="1"/>
          <p:nvPr/>
        </p:nvSpPr>
        <p:spPr>
          <a:xfrm>
            <a:off x="3063834" y="62939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da/dx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5F222E-9502-AB49-9E7D-B272B0FC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89" y="1729736"/>
            <a:ext cx="6991004" cy="3241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0E891-688D-C64C-967C-D3931B31A81E}"/>
              </a:ext>
            </a:extLst>
          </p:cNvPr>
          <p:cNvSpPr txBox="1"/>
          <p:nvPr/>
        </p:nvSpPr>
        <p:spPr>
          <a:xfrm>
            <a:off x="8231204" y="1831543"/>
            <a:ext cx="3026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the infinite dilution activity coefficients to write a function to predict the activity and the activity coefficient.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one of the parameters for the functions.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function for activity we can predict the free energy and the miscibility.</a:t>
            </a:r>
          </a:p>
        </p:txBody>
      </p:sp>
    </p:spTree>
    <p:extLst>
      <p:ext uri="{BB962C8B-B14F-4D97-AF65-F5344CB8AC3E}">
        <p14:creationId xmlns:p14="http://schemas.microsoft.com/office/powerpoint/2010/main" val="29626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4DB2E-4FEC-9749-85ED-DE284C6AAB8C}"/>
              </a:ext>
            </a:extLst>
          </p:cNvPr>
          <p:cNvSpPr txBox="1"/>
          <p:nvPr/>
        </p:nvSpPr>
        <p:spPr>
          <a:xfrm>
            <a:off x="1008993" y="1277007"/>
            <a:ext cx="3695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Henry’s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dilute solutions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of solute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Henry’s Law Constant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solute molar fraction (low ~0)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2CF58-6B10-D449-ABCA-269CEDDDB850}"/>
              </a:ext>
            </a:extLst>
          </p:cNvPr>
          <p:cNvSpPr txBox="1"/>
          <p:nvPr/>
        </p:nvSpPr>
        <p:spPr>
          <a:xfrm>
            <a:off x="7064528" y="1277007"/>
            <a:ext cx="4289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solvent or ideal mixtures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= p*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solvent molar fraction (high ~1)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 is the vapor pressure of the pure solvent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B0956-8E6A-8E4D-90DE-C257876BC215}"/>
              </a:ext>
            </a:extLst>
          </p:cNvPr>
          <p:cNvSpPr txBox="1"/>
          <p:nvPr/>
        </p:nvSpPr>
        <p:spPr>
          <a:xfrm>
            <a:off x="2175641" y="55179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A3351-518D-664D-9677-369E49972372}"/>
              </a:ext>
            </a:extLst>
          </p:cNvPr>
          <p:cNvSpPr txBox="1"/>
          <p:nvPr/>
        </p:nvSpPr>
        <p:spPr>
          <a:xfrm>
            <a:off x="7551683" y="662152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Solvent or ideal mixture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B47A1-0CA8-5247-9E90-447C38D7AEF0}"/>
              </a:ext>
            </a:extLst>
          </p:cNvPr>
          <p:cNvSpPr txBox="1"/>
          <p:nvPr/>
        </p:nvSpPr>
        <p:spPr>
          <a:xfrm>
            <a:off x="2175641" y="2999858"/>
            <a:ext cx="596195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solution is ideal, then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=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infinite dilution a solvent is ideal (follows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law) so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= 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  <a:r>
              <a:rPr lang="en-US" baseline="-25000" dirty="0" err="1"/>
              <a:t>xA</a:t>
            </a:r>
            <a:r>
              <a:rPr lang="en-US" baseline="-25000" dirty="0"/>
              <a:t> =&gt;1</a:t>
            </a:r>
            <a:r>
              <a:rPr lang="en-US" dirty="0"/>
              <a:t> =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  <a:r>
              <a:rPr lang="en-US" baseline="-25000" dirty="0" err="1"/>
              <a:t>xA</a:t>
            </a:r>
            <a:r>
              <a:rPr lang="en-US" baseline="-25000" dirty="0"/>
              <a:t> =&gt;1</a:t>
            </a:r>
            <a:endParaRPr lang="en-US" dirty="0"/>
          </a:p>
          <a:p>
            <a:r>
              <a:rPr lang="en-US" dirty="0"/>
              <a:t>But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= 1 at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 =  1, then </a:t>
            </a:r>
            <a:r>
              <a:rPr lang="en-US" b="1" dirty="0" err="1"/>
              <a:t>Raoult’s</a:t>
            </a:r>
            <a:r>
              <a:rPr lang="en-US" b="1" dirty="0"/>
              <a:t> law </a:t>
            </a:r>
            <a:r>
              <a:rPr lang="en-US" dirty="0"/>
              <a:t>is followed if </a:t>
            </a:r>
          </a:p>
          <a:p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  <a:r>
              <a:rPr lang="en-US" baseline="-25000" dirty="0" err="1"/>
              <a:t>xA</a:t>
            </a:r>
            <a:r>
              <a:rPr lang="en-US" baseline="-25000" dirty="0"/>
              <a:t> =&gt;1</a:t>
            </a:r>
            <a:r>
              <a:rPr lang="en-US" dirty="0"/>
              <a:t> =&gt; 0  (</a:t>
            </a:r>
            <a:r>
              <a:rPr lang="en-US" b="1" dirty="0"/>
              <a:t>See next slide</a:t>
            </a:r>
            <a:r>
              <a:rPr lang="en-US" dirty="0"/>
              <a:t>)  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solute follows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Henry’s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/>
              <a:t>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dilution</a:t>
            </a:r>
          </a:p>
          <a:p>
            <a:r>
              <a:rPr lang="en-US" dirty="0"/>
              <a:t>	= 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  <a:r>
              <a:rPr lang="en-US" baseline="-25000" dirty="0" err="1"/>
              <a:t>xB</a:t>
            </a:r>
            <a:r>
              <a:rPr lang="en-US" baseline="-25000" dirty="0"/>
              <a:t> =&gt;0</a:t>
            </a:r>
            <a:r>
              <a:rPr lang="en-US" dirty="0"/>
              <a:t> = (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  <a:r>
              <a:rPr lang="en-US" baseline="-25000" dirty="0" err="1"/>
              <a:t>xB</a:t>
            </a:r>
            <a:r>
              <a:rPr lang="en-US" baseline="-25000" dirty="0"/>
              <a:t> =&gt;0</a:t>
            </a:r>
            <a:r>
              <a:rPr lang="en-US" dirty="0"/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r>
              <a:rPr lang="en-US" dirty="0"/>
              <a:t>	(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baseline="-25000" dirty="0" err="1"/>
              <a:t>B</a:t>
            </a:r>
            <a:r>
              <a:rPr lang="en-US" dirty="0"/>
              <a:t>))</a:t>
            </a:r>
            <a:r>
              <a:rPr lang="en-US" baseline="-25000" dirty="0" err="1"/>
              <a:t>xB</a:t>
            </a:r>
            <a:r>
              <a:rPr lang="en-US" baseline="-25000" dirty="0"/>
              <a:t> =&gt;0</a:t>
            </a:r>
            <a:r>
              <a:rPr lang="en-US" dirty="0"/>
              <a:t> =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isn’t that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1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D32BE-5C6E-B346-B618-92ED844D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47" y="0"/>
            <a:ext cx="787430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0BB0D7-B70C-D346-8A88-204928E6827E}"/>
              </a:ext>
            </a:extLst>
          </p:cNvPr>
          <p:cNvSpPr/>
          <p:nvPr/>
        </p:nvSpPr>
        <p:spPr>
          <a:xfrm>
            <a:off x="8819408" y="152883"/>
            <a:ext cx="3245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Henry’s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dilute solutions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of solute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2653E-AED3-3E49-8B19-75B2D158049D}"/>
              </a:ext>
            </a:extLst>
          </p:cNvPr>
          <p:cNvSpPr/>
          <p:nvPr/>
        </p:nvSpPr>
        <p:spPr>
          <a:xfrm>
            <a:off x="8819408" y="1098905"/>
            <a:ext cx="3388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solvent or ideal mixtures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= p*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7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5F4C-8D2B-A547-8510-48A706C58A7A}"/>
              </a:ext>
            </a:extLst>
          </p:cNvPr>
          <p:cNvSpPr txBox="1"/>
          <p:nvPr/>
        </p:nvSpPr>
        <p:spPr>
          <a:xfrm>
            <a:off x="5424623" y="274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F222E-E007-6B49-BCE3-3CC85625DA1F}"/>
              </a:ext>
            </a:extLst>
          </p:cNvPr>
          <p:cNvSpPr txBox="1"/>
          <p:nvPr/>
        </p:nvSpPr>
        <p:spPr>
          <a:xfrm flipH="1">
            <a:off x="3250190" y="2119419"/>
            <a:ext cx="6655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get entropy and free energy of mixing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free energy expression, pressure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volume expansion approach, volume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statistical thermodynamics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D2CBA-24F4-D646-B35E-922A7EB1FDB6}"/>
              </a:ext>
            </a:extLst>
          </p:cNvPr>
          <p:cNvSpPr txBox="1"/>
          <p:nvPr/>
        </p:nvSpPr>
        <p:spPr>
          <a:xfrm>
            <a:off x="4087958" y="1267637"/>
            <a:ext cx="395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 TS     A = U – ST   U = H – PV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the Entropy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D63E1-9723-DE45-B1FE-422CBE971E0F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96916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DCED0-8E06-1343-9D7C-8E7C4231B92D}"/>
              </a:ext>
            </a:extLst>
          </p:cNvPr>
          <p:cNvSpPr txBox="1"/>
          <p:nvPr/>
        </p:nvSpPr>
        <p:spPr>
          <a:xfrm flipH="1">
            <a:off x="2402711" y="1051202"/>
            <a:ext cx="464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of a component in a solution must be defined relative to a standard state, either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Henrian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(extrapolated)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(measured, x = 1 :: a =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44C2B-ED85-EE4B-B04A-07422CEA2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" y="2339657"/>
            <a:ext cx="9225893" cy="4381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CB79E-C345-B94A-ADC8-108AB010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85" y="1881138"/>
            <a:ext cx="4856202" cy="2466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580E7-4EB4-404A-9A4D-99208087F90C}"/>
              </a:ext>
            </a:extLst>
          </p:cNvPr>
          <p:cNvSpPr txBox="1"/>
          <p:nvPr/>
        </p:nvSpPr>
        <p:spPr>
          <a:xfrm>
            <a:off x="7614459" y="312538"/>
            <a:ext cx="3906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would use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Henrian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state if the solute had limited solubility like PCBs or oil in water and you wanted the infinite dilution of the water component</a:t>
            </a:r>
          </a:p>
        </p:txBody>
      </p:sp>
    </p:spTree>
    <p:extLst>
      <p:ext uri="{BB962C8B-B14F-4D97-AF65-F5344CB8AC3E}">
        <p14:creationId xmlns:p14="http://schemas.microsoft.com/office/powerpoint/2010/main" val="360189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AFCFA-22C9-9749-80ED-F40E70683ACE}"/>
              </a:ext>
            </a:extLst>
          </p:cNvPr>
          <p:cNvSpPr txBox="1"/>
          <p:nvPr/>
        </p:nvSpPr>
        <p:spPr>
          <a:xfrm>
            <a:off x="4367048" y="362607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Solution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B3BFB-152C-C44F-95C1-86B08ACA5F64}"/>
              </a:ext>
            </a:extLst>
          </p:cNvPr>
          <p:cNvSpPr txBox="1"/>
          <p:nvPr/>
        </p:nvSpPr>
        <p:spPr>
          <a:xfrm>
            <a:off x="1960251" y="1135117"/>
            <a:ext cx="9958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calculate the miscibility of components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generate a phase diagram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the vapor pressure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approach could be a polynomial.  However, this generally doesn’t inherently have any real meaning.  The polynomial just reproduces existing data within experimental limits.  Extrapolation is dangerous.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C2D95-C9D5-5548-B1AC-2389A02F0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2" y="3246164"/>
            <a:ext cx="6755086" cy="2517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98FDA-2512-8343-99E5-CAAEE89B0C1E}"/>
              </a:ext>
            </a:extLst>
          </p:cNvPr>
          <p:cNvSpPr txBox="1"/>
          <p:nvPr/>
        </p:nvSpPr>
        <p:spPr>
          <a:xfrm>
            <a:off x="8091236" y="5038395"/>
            <a:ext cx="350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Feature: Phase 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D79FB-64A5-B141-A2C3-ABAFEE9CD548}"/>
              </a:ext>
            </a:extLst>
          </p:cNvPr>
          <p:cNvSpPr txBox="1"/>
          <p:nvPr/>
        </p:nvSpPr>
        <p:spPr>
          <a:xfrm>
            <a:off x="8087710" y="3720440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feature: vapor pressure</a:t>
            </a:r>
          </a:p>
        </p:txBody>
      </p:sp>
    </p:spTree>
    <p:extLst>
      <p:ext uri="{BB962C8B-B14F-4D97-AF65-F5344CB8AC3E}">
        <p14:creationId xmlns:p14="http://schemas.microsoft.com/office/powerpoint/2010/main" val="421739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D9FDE-DCE9-F54E-B604-DC2B6348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69" y="357132"/>
            <a:ext cx="9271000" cy="295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DFB9E-1CBF-5048-81CA-8BB8AC71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072" y="3388491"/>
            <a:ext cx="2565400" cy="1447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1E99DB-D182-8D43-B022-384F044AC9ED}"/>
              </a:ext>
            </a:extLst>
          </p:cNvPr>
          <p:cNvGrpSpPr/>
          <p:nvPr/>
        </p:nvGrpSpPr>
        <p:grpSpPr>
          <a:xfrm>
            <a:off x="7015014" y="2742105"/>
            <a:ext cx="3841531" cy="3150421"/>
            <a:chOff x="6589345" y="3388491"/>
            <a:chExt cx="3841531" cy="31504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1F26CD-1F79-2643-9EDF-14AAB9C127C5}"/>
                </a:ext>
              </a:extLst>
            </p:cNvPr>
            <p:cNvSpPr/>
            <p:nvPr/>
          </p:nvSpPr>
          <p:spPr>
            <a:xfrm>
              <a:off x="6589345" y="3743059"/>
              <a:ext cx="3648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Excess </a:t>
              </a:r>
              <a:r>
                <a:rPr lang="en-US" dirty="0" err="1">
                  <a:latin typeface="Symbol" pitchFamily="2" charset="2"/>
                </a:rPr>
                <a:t>D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baseline="-25000" dirty="0" err="1"/>
                <a:t>mixing</a:t>
              </a:r>
              <a:r>
                <a:rPr lang="en-US" dirty="0"/>
                <a:t> = -R(</a:t>
              </a:r>
              <a:r>
                <a:rPr lang="en-US" dirty="0" err="1"/>
                <a:t>x</a:t>
              </a:r>
              <a:r>
                <a:rPr lang="en-US" baseline="-25000" dirty="0" err="1"/>
                <a:t>A</a:t>
              </a:r>
              <a:r>
                <a:rPr lang="en-US" dirty="0" err="1"/>
                <a:t>ln</a:t>
              </a:r>
              <a:r>
                <a:rPr lang="en-US" dirty="0"/>
                <a:t>(</a:t>
              </a:r>
              <a:r>
                <a:rPr lang="en-US" dirty="0" err="1">
                  <a:latin typeface="Symbol" pitchFamily="2" charset="2"/>
                </a:rPr>
                <a:t>g</a:t>
              </a:r>
              <a:r>
                <a:rPr lang="en-US" baseline="-25000" dirty="0" err="1"/>
                <a:t>A</a:t>
              </a:r>
              <a:r>
                <a:rPr lang="en-US" dirty="0"/>
                <a:t>) + </a:t>
              </a:r>
              <a:r>
                <a:rPr lang="en-US" dirty="0" err="1"/>
                <a:t>x</a:t>
              </a:r>
              <a:r>
                <a:rPr lang="en-US" baseline="-25000" dirty="0" err="1"/>
                <a:t>A</a:t>
              </a:r>
              <a:r>
                <a:rPr lang="en-US" dirty="0" err="1"/>
                <a:t>ln</a:t>
              </a:r>
              <a:r>
                <a:rPr lang="en-US" dirty="0"/>
                <a:t>(</a:t>
              </a:r>
              <a:r>
                <a:rPr lang="en-US" dirty="0" err="1">
                  <a:latin typeface="Symbol" pitchFamily="2" charset="2"/>
                </a:rPr>
                <a:t>g</a:t>
              </a:r>
              <a:r>
                <a:rPr lang="en-US" baseline="-25000" dirty="0" err="1"/>
                <a:t>B</a:t>
              </a:r>
              <a:r>
                <a:rPr lang="en-US" dirty="0"/>
                <a:t>))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0259E1-6CCF-AD4A-949A-C5E968F37903}"/>
                </a:ext>
              </a:extLst>
            </p:cNvPr>
            <p:cNvSpPr/>
            <p:nvPr/>
          </p:nvSpPr>
          <p:spPr>
            <a:xfrm>
              <a:off x="6589345" y="3388491"/>
              <a:ext cx="38415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Excess </a:t>
              </a:r>
              <a:r>
                <a:rPr lang="en-US" dirty="0" err="1">
                  <a:latin typeface="Symbol" pitchFamily="2" charset="2"/>
                </a:rPr>
                <a:t>D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baseline="-25000" dirty="0" err="1"/>
                <a:t>mixing</a:t>
              </a:r>
              <a:r>
                <a:rPr lang="en-US" dirty="0"/>
                <a:t> = RT(</a:t>
              </a:r>
              <a:r>
                <a:rPr lang="en-US" dirty="0" err="1"/>
                <a:t>x</a:t>
              </a:r>
              <a:r>
                <a:rPr lang="en-US" baseline="-25000" dirty="0" err="1"/>
                <a:t>A</a:t>
              </a:r>
              <a:r>
                <a:rPr lang="en-US" dirty="0" err="1"/>
                <a:t>ln</a:t>
              </a:r>
              <a:r>
                <a:rPr lang="en-US" dirty="0"/>
                <a:t>(</a:t>
              </a:r>
              <a:r>
                <a:rPr lang="en-US" dirty="0" err="1">
                  <a:latin typeface="Symbol" pitchFamily="2" charset="2"/>
                </a:rPr>
                <a:t>g</a:t>
              </a:r>
              <a:r>
                <a:rPr lang="en-US" baseline="-25000" dirty="0" err="1"/>
                <a:t>A</a:t>
              </a:r>
              <a:r>
                <a:rPr lang="en-US" dirty="0"/>
                <a:t>) + </a:t>
              </a:r>
              <a:r>
                <a:rPr lang="en-US" dirty="0" err="1"/>
                <a:t>x</a:t>
              </a:r>
              <a:r>
                <a:rPr lang="en-US" baseline="-25000" dirty="0" err="1"/>
                <a:t>A</a:t>
              </a:r>
              <a:r>
                <a:rPr lang="en-US" dirty="0" err="1"/>
                <a:t>ln</a:t>
              </a:r>
              <a:r>
                <a:rPr lang="en-US" dirty="0"/>
                <a:t>(</a:t>
              </a:r>
              <a:r>
                <a:rPr lang="en-US" dirty="0" err="1">
                  <a:latin typeface="Symbol" pitchFamily="2" charset="2"/>
                </a:rPr>
                <a:t>g</a:t>
              </a:r>
              <a:r>
                <a:rPr lang="en-US" baseline="-25000" dirty="0" err="1"/>
                <a:t>B</a:t>
              </a:r>
              <a:r>
                <a:rPr lang="en-US" dirty="0"/>
                <a:t>))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0F1169-0F2E-3245-A85F-82E795724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832" t="43448" r="20502" b="9885"/>
            <a:stretch/>
          </p:blipFill>
          <p:spPr>
            <a:xfrm>
              <a:off x="6589345" y="4232130"/>
              <a:ext cx="3499944" cy="230678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25A1695-5343-4E49-A724-53CED8088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50" y="4739135"/>
            <a:ext cx="2897133" cy="1453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2DAF1-5951-2146-8682-F4F1C2A28752}"/>
              </a:ext>
            </a:extLst>
          </p:cNvPr>
          <p:cNvSpPr txBox="1"/>
          <p:nvPr/>
        </p:nvSpPr>
        <p:spPr>
          <a:xfrm>
            <a:off x="3618083" y="5027953"/>
            <a:ext cx="3987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coefficients</a:t>
            </a:r>
          </a:p>
          <a:p>
            <a:r>
              <a:rPr lang="en-US" dirty="0"/>
              <a:t>Zeroth order infinite dilution (trivial)</a:t>
            </a:r>
          </a:p>
          <a:p>
            <a:r>
              <a:rPr lang="en-US" dirty="0"/>
              <a:t>First order </a:t>
            </a:r>
            <a:r>
              <a:rPr lang="en-US" dirty="0">
                <a:latin typeface="Symbol" pitchFamily="2" charset="2"/>
              </a:rPr>
              <a:t>e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self-interaction coefficient</a:t>
            </a:r>
            <a:endParaRPr lang="en-US" baseline="30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AAE964-2209-4A41-A8E5-3C2460E40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516" y="6142946"/>
            <a:ext cx="3192314" cy="633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504AC8-A403-C542-A5D5-394C3E7CB8BF}"/>
              </a:ext>
            </a:extLst>
          </p:cNvPr>
          <p:cNvSpPr txBox="1"/>
          <p:nvPr/>
        </p:nvSpPr>
        <p:spPr>
          <a:xfrm>
            <a:off x="7107382" y="6276109"/>
            <a:ext cx="343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is similar to a virial expansion</a:t>
            </a:r>
          </a:p>
        </p:txBody>
      </p:sp>
    </p:spTree>
    <p:extLst>
      <p:ext uri="{BB962C8B-B14F-4D97-AF65-F5344CB8AC3E}">
        <p14:creationId xmlns:p14="http://schemas.microsoft.com/office/powerpoint/2010/main" val="98160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57C82C-395C-DF48-9E10-78153FCBB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381000"/>
            <a:ext cx="120269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F70A3-C13E-B246-9AE0-C6EA15A5E979}"/>
              </a:ext>
            </a:extLst>
          </p:cNvPr>
          <p:cNvSpPr txBox="1"/>
          <p:nvPr/>
        </p:nvSpPr>
        <p:spPr>
          <a:xfrm>
            <a:off x="9522372" y="835572"/>
            <a:ext cx="2317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Thallium/Mercury</a:t>
            </a:r>
          </a:p>
          <a:p>
            <a:endParaRPr lang="en-US" dirty="0"/>
          </a:p>
          <a:p>
            <a:r>
              <a:rPr lang="en-US" dirty="0"/>
              <a:t>Lower freezing point of Mercury for thermometer and switches 8.5% -60°C versus -40°C</a:t>
            </a:r>
          </a:p>
          <a:p>
            <a:endParaRPr lang="en-US" dirty="0"/>
          </a:p>
          <a:p>
            <a:r>
              <a:rPr lang="en-US" dirty="0"/>
              <a:t>Also Rat poison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56C94-24F9-4C4D-8DA8-4CF7BBECF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4742572"/>
            <a:ext cx="40132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67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9A1DE-3831-6F4E-930B-993731A4686A}"/>
              </a:ext>
            </a:extLst>
          </p:cNvPr>
          <p:cNvSpPr txBox="1"/>
          <p:nvPr/>
        </p:nvSpPr>
        <p:spPr>
          <a:xfrm>
            <a:off x="3153103" y="504497"/>
            <a:ext cx="354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Hildebrand Regular Solution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98059-6C93-F644-97B4-A6289D0C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86" y="3071889"/>
            <a:ext cx="7370380" cy="3552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492D8-33AB-8A4B-8348-45D08568C5C8}"/>
              </a:ext>
            </a:extLst>
          </p:cNvPr>
          <p:cNvSpPr txBox="1"/>
          <p:nvPr/>
        </p:nvSpPr>
        <p:spPr>
          <a:xfrm>
            <a:off x="849498" y="1072058"/>
            <a:ext cx="938269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change on mixing: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S = -</a:t>
            </a:r>
            <a:r>
              <a:rPr lang="en-US" dirty="0" err="1"/>
              <a:t>nk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 Ideal Solution</a:t>
            </a:r>
          </a:p>
          <a:p>
            <a:r>
              <a:rPr lang="en-US" dirty="0"/>
              <a:t>Since (ln x) is always negative or 0,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 is always positive for ideal solutions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 =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-T</a:t>
            </a:r>
            <a:r>
              <a:rPr lang="en-US" dirty="0">
                <a:latin typeface="Symbol" pitchFamily="2" charset="2"/>
              </a:rPr>
              <a:t> D</a:t>
            </a:r>
            <a:r>
              <a:rPr lang="en-US" dirty="0"/>
              <a:t>S</a:t>
            </a:r>
          </a:p>
          <a:p>
            <a:r>
              <a:rPr lang="en-US" dirty="0"/>
              <a:t>Since (ln x) is always negative or 0,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 is positive or negative depending on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:: can </a:t>
            </a:r>
            <a:r>
              <a:rPr lang="en-US" b="1" dirty="0"/>
              <a:t>mix or </a:t>
            </a:r>
            <a:r>
              <a:rPr lang="en-US" b="1" dirty="0" err="1"/>
              <a:t>demix</a:t>
            </a:r>
            <a:endParaRPr lang="en-US" b="1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Depending on the sign of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</a:t>
            </a:r>
            <a:endParaRPr lang="en-US" b="1" dirty="0"/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V = (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G</a:t>
            </a:r>
            <a:r>
              <a:rPr lang="en-US" dirty="0"/>
              <a:t>/</a:t>
            </a:r>
            <a:r>
              <a:rPr lang="en-US" dirty="0" err="1"/>
              <a:t>dp</a:t>
            </a:r>
            <a:r>
              <a:rPr lang="en-US" dirty="0"/>
              <a:t>)</a:t>
            </a:r>
            <a:r>
              <a:rPr lang="en-US" baseline="-25000" dirty="0"/>
              <a:t>T </a:t>
            </a:r>
            <a:r>
              <a:rPr lang="en-US" dirty="0"/>
              <a:t>= 0, there is no loss or gain of volume compared to the summed volume</a:t>
            </a:r>
          </a:p>
          <a:p>
            <a:endParaRPr lang="en-US" dirty="0"/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= n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is the interaction coefficient or regular solution constant</a:t>
            </a:r>
          </a:p>
          <a:p>
            <a:endParaRPr lang="en-US" dirty="0"/>
          </a:p>
          <a:p>
            <a:r>
              <a:rPr lang="en-US" dirty="0"/>
              <a:t>Molar Gibbs free energy of mixing </a:t>
            </a:r>
          </a:p>
          <a:p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G</a:t>
            </a:r>
            <a:r>
              <a:rPr lang="en-US" baseline="-25000" dirty="0" err="1"/>
              <a:t>m</a:t>
            </a:r>
            <a:r>
              <a:rPr lang="en-US" dirty="0"/>
              <a:t> = RT(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+</a:t>
            </a:r>
            <a:r>
              <a:rPr lang="en-US" dirty="0">
                <a:latin typeface="Symbol" pitchFamily="2" charset="2"/>
              </a:rPr>
              <a:t> 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  <a:p>
            <a:endParaRPr lang="en-US" dirty="0">
              <a:latin typeface="Symbol" pitchFamily="2" charset="2"/>
            </a:endParaRPr>
          </a:p>
          <a:p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= </a:t>
            </a:r>
            <a:r>
              <a:rPr lang="en-US" dirty="0" err="1"/>
              <a:t>zN</a:t>
            </a:r>
            <a:r>
              <a:rPr lang="en-US" baseline="-25000" dirty="0" err="1"/>
              <a:t>A</a:t>
            </a:r>
            <a:r>
              <a:rPr lang="en-US" dirty="0"/>
              <a:t>[</a:t>
            </a:r>
            <a:r>
              <a:rPr lang="en-US" dirty="0" err="1"/>
              <a:t>u</a:t>
            </a:r>
            <a:r>
              <a:rPr lang="en-US" baseline="-25000" dirty="0" err="1"/>
              <a:t>AB</a:t>
            </a:r>
            <a:r>
              <a:rPr lang="en-US" dirty="0"/>
              <a:t> – (</a:t>
            </a:r>
            <a:r>
              <a:rPr lang="en-US" dirty="0" err="1"/>
              <a:t>u</a:t>
            </a:r>
            <a:r>
              <a:rPr lang="en-US" baseline="-25000" dirty="0" err="1"/>
              <a:t>AA</a:t>
            </a:r>
            <a:r>
              <a:rPr lang="en-US" dirty="0" err="1"/>
              <a:t>+u</a:t>
            </a:r>
            <a:r>
              <a:rPr lang="en-US" baseline="-25000" dirty="0" err="1"/>
              <a:t>BB</a:t>
            </a:r>
            <a:r>
              <a:rPr lang="en-US" dirty="0"/>
              <a:t>)/2]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10773-8321-7C4D-80D3-35051ADB116C}"/>
              </a:ext>
            </a:extLst>
          </p:cNvPr>
          <p:cNvSpPr txBox="1"/>
          <p:nvPr/>
        </p:nvSpPr>
        <p:spPr>
          <a:xfrm>
            <a:off x="1261241" y="5864772"/>
            <a:ext cx="26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equation is symmetric</a:t>
            </a:r>
          </a:p>
        </p:txBody>
      </p:sp>
    </p:spTree>
    <p:extLst>
      <p:ext uri="{BB962C8B-B14F-4D97-AF65-F5344CB8AC3E}">
        <p14:creationId xmlns:p14="http://schemas.microsoft.com/office/powerpoint/2010/main" val="332884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9A1DE-3831-6F4E-930B-993731A4686A}"/>
              </a:ext>
            </a:extLst>
          </p:cNvPr>
          <p:cNvSpPr txBox="1"/>
          <p:nvPr/>
        </p:nvSpPr>
        <p:spPr>
          <a:xfrm>
            <a:off x="3153103" y="504497"/>
            <a:ext cx="359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solubility parameter, </a:t>
            </a:r>
            <a:r>
              <a:rPr lang="en-US" b="1" dirty="0">
                <a:latin typeface="Symbol" pitchFamily="2" charset="2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492D8-33AB-8A4B-8348-45D08568C5C8}"/>
              </a:ext>
            </a:extLst>
          </p:cNvPr>
          <p:cNvSpPr txBox="1"/>
          <p:nvPr/>
        </p:nvSpPr>
        <p:spPr>
          <a:xfrm>
            <a:off x="849498" y="1072058"/>
            <a:ext cx="57425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H = n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is the interaction coefficient or regular solution constant</a:t>
            </a:r>
          </a:p>
          <a:p>
            <a:endParaRPr lang="en-US" dirty="0"/>
          </a:p>
          <a:p>
            <a:r>
              <a:rPr lang="en-US" dirty="0"/>
              <a:t>Molar Gibbs free energy of mixing </a:t>
            </a:r>
          </a:p>
          <a:p>
            <a:r>
              <a:rPr lang="en-US" dirty="0"/>
              <a:t>G</a:t>
            </a:r>
            <a:r>
              <a:rPr lang="en-US" baseline="-25000" dirty="0"/>
              <a:t>m</a:t>
            </a:r>
            <a:r>
              <a:rPr lang="en-US" dirty="0"/>
              <a:t> = RT(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+</a:t>
            </a:r>
            <a:r>
              <a:rPr lang="en-US" dirty="0">
                <a:latin typeface="Symbol" pitchFamily="2" charset="2"/>
              </a:rPr>
              <a:t> 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  <a:p>
            <a:endParaRPr lang="en-US" dirty="0">
              <a:latin typeface="Symbol" pitchFamily="2" charset="2"/>
            </a:endParaRPr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= </a:t>
            </a:r>
            <a:r>
              <a:rPr lang="en-US" dirty="0" err="1"/>
              <a:t>zN</a:t>
            </a:r>
            <a:r>
              <a:rPr lang="en-US" baseline="-25000" dirty="0" err="1"/>
              <a:t>A</a:t>
            </a:r>
            <a:r>
              <a:rPr lang="en-US" dirty="0"/>
              <a:t>[</a:t>
            </a:r>
            <a:r>
              <a:rPr lang="en-US" dirty="0" err="1"/>
              <a:t>u</a:t>
            </a:r>
            <a:r>
              <a:rPr lang="en-US" baseline="-25000" dirty="0" err="1"/>
              <a:t>AB</a:t>
            </a:r>
            <a:r>
              <a:rPr lang="en-US" dirty="0"/>
              <a:t> – (</a:t>
            </a:r>
            <a:r>
              <a:rPr lang="en-US" dirty="0" err="1"/>
              <a:t>u</a:t>
            </a:r>
            <a:r>
              <a:rPr lang="en-US" baseline="-25000" dirty="0" err="1"/>
              <a:t>AA</a:t>
            </a:r>
            <a:r>
              <a:rPr lang="en-US" dirty="0" err="1"/>
              <a:t>+u</a:t>
            </a:r>
            <a:r>
              <a:rPr lang="en-US" baseline="-25000" dirty="0" err="1"/>
              <a:t>BB</a:t>
            </a:r>
            <a:r>
              <a:rPr lang="en-US" dirty="0"/>
              <a:t>)/2]</a:t>
            </a:r>
          </a:p>
          <a:p>
            <a:pPr marL="285750" indent="-285750">
              <a:buFont typeface="Symbol" pitchFamily="2" charset="2"/>
              <a:buChar char="W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F4374-B725-0243-832C-16365CE0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31" y="3265060"/>
            <a:ext cx="2336800" cy="1181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B3A69-056A-CA45-907A-667D3BCFCABF}"/>
              </a:ext>
            </a:extLst>
          </p:cNvPr>
          <p:cNvSpPr txBox="1"/>
          <p:nvPr/>
        </p:nvSpPr>
        <p:spPr>
          <a:xfrm>
            <a:off x="4064924" y="3765665"/>
            <a:ext cx="352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Flory-Huggins chi parameter, ~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/</a:t>
            </a:r>
            <a:r>
              <a:rPr lang="en-US" dirty="0" err="1"/>
              <a:t>kT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25950-6B0B-5F4A-8CFC-E5068DF0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924" y="4302221"/>
            <a:ext cx="3225800" cy="88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387217-72A8-334F-A7A8-851359BE94C6}"/>
              </a:ext>
            </a:extLst>
          </p:cNvPr>
          <p:cNvSpPr txBox="1"/>
          <p:nvPr/>
        </p:nvSpPr>
        <p:spPr>
          <a:xfrm>
            <a:off x="1396538" y="5112327"/>
            <a:ext cx="291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Hansen solubility parameters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172B2D-3072-474E-8A09-59632983E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68" y="5575877"/>
            <a:ext cx="6489700" cy="85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1E26CC-CF47-8541-919C-34D0E772B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540" y="4045527"/>
            <a:ext cx="32766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DE4151-9E92-6F4E-A8C3-A2E7CD255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778" y="5558746"/>
            <a:ext cx="4168124" cy="7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605638-F47C-7C42-B017-28838333DF62}"/>
              </a:ext>
            </a:extLst>
          </p:cNvPr>
          <p:cNvSpPr txBox="1"/>
          <p:nvPr/>
        </p:nvSpPr>
        <p:spPr>
          <a:xfrm>
            <a:off x="3925614" y="425669"/>
            <a:ext cx="365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Solubility Parameter, </a:t>
            </a:r>
            <a:r>
              <a:rPr lang="en-US" b="1" dirty="0">
                <a:latin typeface="Symbol" pitchFamily="2" charset="2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E5CCC-9616-B144-A714-B7058B8C0180}"/>
              </a:ext>
            </a:extLst>
          </p:cNvPr>
          <p:cNvSpPr txBox="1"/>
          <p:nvPr/>
        </p:nvSpPr>
        <p:spPr>
          <a:xfrm>
            <a:off x="2065283" y="1229710"/>
            <a:ext cx="399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materials with similar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miscible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1A13-5A7F-3348-9EA5-5B430AB9F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13" y="2033751"/>
            <a:ext cx="4047359" cy="3545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C153A-32D5-B847-8AAB-5D57061D4075}"/>
              </a:ext>
            </a:extLst>
          </p:cNvPr>
          <p:cNvSpPr txBox="1"/>
          <p:nvPr/>
        </p:nvSpPr>
        <p:spPr>
          <a:xfrm>
            <a:off x="6434957" y="934075"/>
            <a:ext cx="5065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Luo Y, Chen X, Wu S, Ca S Luo Z, Shi Y,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Dynamics Simulation Study on Two-Component Solubility Parameters of Carbon Nanotubes and Precisely Tailoring the Thermodynamic Compatibility between Carbon Nanotubes and Polymers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Langmuir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9291-9305 (2020).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CAEAC-740F-D944-8D9D-2D339EDD6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65" y="2688401"/>
            <a:ext cx="27178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0591E-F476-C249-97BB-E1CA53EC3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3141527"/>
            <a:ext cx="20193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B409C5-1DD1-C64D-BD9D-A9954FC0E9B4}"/>
              </a:ext>
            </a:extLst>
          </p:cNvPr>
          <p:cNvSpPr txBox="1"/>
          <p:nvPr/>
        </p:nvSpPr>
        <p:spPr>
          <a:xfrm>
            <a:off x="8894379" y="3254205"/>
            <a:ext cx="2354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Flory-Huggins Equation</a:t>
            </a:r>
          </a:p>
          <a:p>
            <a:r>
              <a:rPr lang="en-US" dirty="0">
                <a:latin typeface="Symbol" pitchFamily="2" charset="2"/>
              </a:rPr>
              <a:t>c</a:t>
            </a:r>
            <a:r>
              <a:rPr lang="en-US" dirty="0"/>
              <a:t> ~ 1/T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06873A-C08D-EB4A-B8FE-C6170081F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3997355"/>
            <a:ext cx="3251200" cy="584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D754EE-1547-0144-BC0C-B3935057039E}"/>
              </a:ext>
            </a:extLst>
          </p:cNvPr>
          <p:cNvSpPr txBox="1"/>
          <p:nvPr/>
        </p:nvSpPr>
        <p:spPr>
          <a:xfrm>
            <a:off x="7308006" y="4650690"/>
            <a:ext cx="267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Hildebrand and </a:t>
            </a:r>
            <a:r>
              <a:rPr lang="en-US" dirty="0" err="1"/>
              <a:t>Scratchard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2A1790-21E2-9F44-8108-B49F70636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006" y="5020022"/>
            <a:ext cx="2717800" cy="850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56894D-A0A7-024E-B7D0-414D42EBF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111" y="5929531"/>
            <a:ext cx="5308600" cy="76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414DAE-EF9C-F003-0E4B-FEDF173E5B58}"/>
              </a:ext>
            </a:extLst>
          </p:cNvPr>
          <p:cNvSpPr txBox="1"/>
          <p:nvPr/>
        </p:nvSpPr>
        <p:spPr>
          <a:xfrm>
            <a:off x="1360213" y="6080289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dispersion forces (attractive)</a:t>
            </a:r>
          </a:p>
        </p:txBody>
      </p:sp>
    </p:spTree>
    <p:extLst>
      <p:ext uri="{BB962C8B-B14F-4D97-AF65-F5344CB8AC3E}">
        <p14:creationId xmlns:p14="http://schemas.microsoft.com/office/powerpoint/2010/main" val="3687492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6E714-3460-EE4C-8224-68156858AF0B}"/>
              </a:ext>
            </a:extLst>
          </p:cNvPr>
          <p:cNvSpPr txBox="1"/>
          <p:nvPr/>
        </p:nvSpPr>
        <p:spPr>
          <a:xfrm>
            <a:off x="2727434" y="425668"/>
            <a:ext cx="547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equations for asymmetric phase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8292F-A0C2-B34B-A261-87175BFA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09" y="1146951"/>
            <a:ext cx="5308600" cy="86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745FF-10C2-8040-A5F9-E04316A7953D}"/>
              </a:ext>
            </a:extLst>
          </p:cNvPr>
          <p:cNvSpPr txBox="1"/>
          <p:nvPr/>
        </p:nvSpPr>
        <p:spPr>
          <a:xfrm>
            <a:off x="3997749" y="1004019"/>
            <a:ext cx="27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Sub-regular solution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676C3-334D-0345-AB69-D3ABEE439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26" y="2904943"/>
            <a:ext cx="4203700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D0A8C2-2759-3341-97AC-D58DCB635213}"/>
              </a:ext>
            </a:extLst>
          </p:cNvPr>
          <p:cNvSpPr txBox="1"/>
          <p:nvPr/>
        </p:nvSpPr>
        <p:spPr>
          <a:xfrm>
            <a:off x="4392488" y="4069722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Redlich-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3FE34-90B8-6B42-AF7E-8A36A2539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289" y="4439054"/>
            <a:ext cx="7823200" cy="139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7390B-822E-81BA-31CA-5F2857EEC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030" y="1770680"/>
            <a:ext cx="6099065" cy="647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BFAB91-AC18-9D84-9582-21A57249A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613" y="2367151"/>
            <a:ext cx="4196118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3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0DEFE-E979-854A-35E0-8F3EDC70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30797"/>
            <a:ext cx="7772400" cy="41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4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1FA0D-718B-4AA7-7AE7-0E5715E4C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65682"/>
            <a:ext cx="7772400" cy="43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29AE3-02CC-F247-AB76-E132B487718D}"/>
              </a:ext>
            </a:extLst>
          </p:cNvPr>
          <p:cNvSpPr txBox="1"/>
          <p:nvPr/>
        </p:nvSpPr>
        <p:spPr>
          <a:xfrm>
            <a:off x="3334347" y="266366"/>
            <a:ext cx="555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Pressure Expression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Mix two ideal gasses, A and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E57F0-9FB9-B04C-8A07-33A6C9697D20}"/>
              </a:ext>
            </a:extLst>
          </p:cNvPr>
          <p:cNvSpPr txBox="1"/>
          <p:nvPr/>
        </p:nvSpPr>
        <p:spPr>
          <a:xfrm>
            <a:off x="2579427" y="724172"/>
            <a:ext cx="122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D25DD-695A-8449-BD5A-5BFC4A1F1E18}"/>
              </a:ext>
            </a:extLst>
          </p:cNvPr>
          <p:cNvSpPr txBox="1"/>
          <p:nvPr/>
        </p:nvSpPr>
        <p:spPr>
          <a:xfrm>
            <a:off x="4195182" y="724172"/>
            <a:ext cx="599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partial pressure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Raoult’s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Mixing Law)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67B4C-418E-304A-8012-EDD7B28CE431}"/>
              </a:ext>
            </a:extLst>
          </p:cNvPr>
          <p:cNvSpPr txBox="1"/>
          <p:nvPr/>
        </p:nvSpPr>
        <p:spPr>
          <a:xfrm>
            <a:off x="2509047" y="1366644"/>
            <a:ext cx="77205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single component molar G = </a:t>
            </a:r>
            <a:r>
              <a:rPr lang="en-US" dirty="0">
                <a:latin typeface="Symbol" pitchFamily="2" charset="2"/>
              </a:rPr>
              <a:t>m</a:t>
            </a:r>
          </a:p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at p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bar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pressure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pure component isothermal ideal gas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Symbol" pitchFamily="2" charset="2"/>
              </a:rPr>
              <a:t>m</a:t>
            </a:r>
            <a:r>
              <a:rPr lang="en-US" b="1" baseline="-25000" dirty="0">
                <a:latin typeface="Symbol" pitchFamily="2" charset="2"/>
              </a:rPr>
              <a:t>A</a:t>
            </a:r>
            <a:r>
              <a:rPr lang="en-US" b="1" dirty="0">
                <a:latin typeface="Symbol" pitchFamily="2" charset="2"/>
              </a:rPr>
              <a:t> = m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RT ln(p/p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Symbol" pitchFamily="2" charset="2"/>
              </a:rPr>
              <a:t> = m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RT ln(p)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mixture of A and B with a total pressure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bar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component A in a binary mixture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Symbol" pitchFamily="2" charset="2"/>
              </a:rPr>
              <a:t>m</a:t>
            </a:r>
            <a:r>
              <a:rPr lang="en-US" b="1" baseline="-25000" dirty="0">
                <a:latin typeface="Symbol" pitchFamily="2" charset="2"/>
              </a:rPr>
              <a:t>A</a:t>
            </a:r>
            <a:r>
              <a:rPr lang="en-US" b="1" dirty="0">
                <a:latin typeface="Symbol" pitchFamily="2" charset="2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Symbol" pitchFamily="2" charset="2"/>
              </a:rPr>
              <a:t>) = m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0.A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RT ln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tot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/p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Symbol" pitchFamily="2" charset="2"/>
              </a:rPr>
              <a:t> = m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0.A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RT ln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Symbol" pitchFamily="2" charset="2"/>
              </a:rPr>
              <a:t> </a:t>
            </a:r>
            <a:endParaRPr lang="en-US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04F6B-DC83-8B43-9FCA-B83750FCA6C6}"/>
              </a:ext>
            </a:extLst>
          </p:cNvPr>
          <p:cNvSpPr txBox="1"/>
          <p:nvPr/>
        </p:nvSpPr>
        <p:spPr>
          <a:xfrm>
            <a:off x="2509047" y="4505965"/>
            <a:ext cx="7410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less than or equal to 1, so ln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negative or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 chemical potential must drop in the solution for a solution to exist.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gasses only have entropy so entropy drives mixing in this case.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F63E2-4B40-7A42-B3A3-DB2E03D403EF}"/>
              </a:ext>
            </a:extLst>
          </p:cNvPr>
          <p:cNvSpPr txBox="1"/>
          <p:nvPr/>
        </p:nvSpPr>
        <p:spPr>
          <a:xfrm>
            <a:off x="2702257" y="5786651"/>
            <a:ext cx="6237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written,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>
                <a:latin typeface="Symbol" pitchFamily="2" charset="2"/>
              </a:rPr>
              <a:t>A</a:t>
            </a:r>
            <a:r>
              <a:rPr lang="en-US" dirty="0">
                <a:latin typeface="Symbol" pitchFamily="2" charset="2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Symbol" pitchFamily="2" charset="2"/>
              </a:rPr>
              <a:t>) - 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0.A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)/RT)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indicates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Boltzmann probability of finding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5223-ACBE-994E-AEAB-FDA865A0F1A3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0FF47-1ED4-6B45-98B6-5C9CE851039E}"/>
              </a:ext>
            </a:extLst>
          </p:cNvPr>
          <p:cNvSpPr txBox="1"/>
          <p:nvPr/>
        </p:nvSpPr>
        <p:spPr>
          <a:xfrm>
            <a:off x="9678390" y="1366644"/>
            <a:ext cx="249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SdT+Vdp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and Ideal Gas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RT ln(p/p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C9EFE-01D1-B249-8B92-96DC14251468}"/>
              </a:ext>
            </a:extLst>
          </p:cNvPr>
          <p:cNvSpPr txBox="1"/>
          <p:nvPr/>
        </p:nvSpPr>
        <p:spPr>
          <a:xfrm>
            <a:off x="8382000" y="3848140"/>
            <a:ext cx="342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ideal gas (no enthalpy)</a:t>
            </a:r>
          </a:p>
        </p:txBody>
      </p:sp>
    </p:spTree>
    <p:extLst>
      <p:ext uri="{BB962C8B-B14F-4D97-AF65-F5344CB8AC3E}">
        <p14:creationId xmlns:p14="http://schemas.microsoft.com/office/powerpoint/2010/main" val="329232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8A51B-9960-D647-8549-5C9599B62671}"/>
              </a:ext>
            </a:extLst>
          </p:cNvPr>
          <p:cNvSpPr txBox="1"/>
          <p:nvPr/>
        </p:nvSpPr>
        <p:spPr>
          <a:xfrm>
            <a:off x="3957145" y="677917"/>
            <a:ext cx="306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Non-ideal entropy of mixing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Quasi-regular solution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CB57A-E6A4-414C-9515-3A4E7D31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0" y="1794860"/>
            <a:ext cx="4330700" cy="1155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942C08-2B2C-4742-BE6F-1C83F7018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191" y="3307912"/>
            <a:ext cx="5930900" cy="128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900CF-C494-CE41-A8EF-76E5CCE7ADB3}"/>
              </a:ext>
            </a:extLst>
          </p:cNvPr>
          <p:cNvSpPr txBox="1"/>
          <p:nvPr/>
        </p:nvSpPr>
        <p:spPr>
          <a:xfrm>
            <a:off x="9551323" y="3487597"/>
            <a:ext cx="228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non-combinatorial entropy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8BBF0-516C-364D-A811-3C26BF7C21FD}"/>
              </a:ext>
            </a:extLst>
          </p:cNvPr>
          <p:cNvSpPr txBox="1"/>
          <p:nvPr/>
        </p:nvSpPr>
        <p:spPr>
          <a:xfrm>
            <a:off x="3020191" y="4867461"/>
            <a:ext cx="8241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would occur if there were ordering on mixing, say when you add oil to water.  The enthalpy of mixing favors mixing!!!  Water organizes at the surface of oil to a great extent; this reduces entropy and makes oil and water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Water actually “likes” oil.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the “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hydrophobic effect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is an important concept for protein folding.</a:t>
            </a:r>
          </a:p>
        </p:txBody>
      </p:sp>
    </p:spTree>
    <p:extLst>
      <p:ext uri="{BB962C8B-B14F-4D97-AF65-F5344CB8AC3E}">
        <p14:creationId xmlns:p14="http://schemas.microsoft.com/office/powerpoint/2010/main" val="63342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67675-2F3A-1147-B9A6-C33BBD73A8DE}"/>
              </a:ext>
            </a:extLst>
          </p:cNvPr>
          <p:cNvSpPr txBox="1"/>
          <p:nvPr/>
        </p:nvSpPr>
        <p:spPr>
          <a:xfrm>
            <a:off x="3184634" y="677917"/>
            <a:ext cx="512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Method to Estimate Chemical Potential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C596E-7940-8240-9D2A-C26DC9A1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" y="2744677"/>
            <a:ext cx="7403385" cy="3794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278B0-ACEB-924D-86A6-5C905FD436C0}"/>
              </a:ext>
            </a:extLst>
          </p:cNvPr>
          <p:cNvSpPr txBox="1"/>
          <p:nvPr/>
        </p:nvSpPr>
        <p:spPr>
          <a:xfrm>
            <a:off x="6984124" y="1576552"/>
            <a:ext cx="4692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</a:t>
            </a:r>
            <a:r>
              <a:rPr lang="en-US" dirty="0" err="1"/>
              <a:t>dG</a:t>
            </a:r>
            <a:r>
              <a:rPr lang="en-US" dirty="0"/>
              <a:t>/dx</a:t>
            </a:r>
            <a:r>
              <a:rPr lang="en-US" baseline="-25000" dirty="0"/>
              <a:t>i </a:t>
            </a:r>
            <a:r>
              <a:rPr lang="en-US" dirty="0"/>
              <a:t>= </a:t>
            </a:r>
            <a:r>
              <a:rPr lang="en-US" dirty="0" err="1"/>
              <a:t>dG</a:t>
            </a:r>
            <a:r>
              <a:rPr lang="en-US" dirty="0"/>
              <a:t>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/>
              <a:t>i</a:t>
            </a:r>
            <a:r>
              <a:rPr lang="en-US" dirty="0"/>
              <a:t>?</a:t>
            </a:r>
          </a:p>
          <a:p>
            <a:r>
              <a:rPr lang="en-US" b="1" dirty="0"/>
              <a:t>No</a:t>
            </a:r>
          </a:p>
          <a:p>
            <a:r>
              <a:rPr lang="en-US" dirty="0" err="1"/>
              <a:t>dG</a:t>
            </a:r>
            <a:r>
              <a:rPr lang="en-US" dirty="0"/>
              <a:t>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dG</a:t>
            </a:r>
            <a:r>
              <a:rPr lang="en-US" dirty="0"/>
              <a:t>/dx</a:t>
            </a:r>
            <a:r>
              <a:rPr lang="en-US" baseline="-25000" dirty="0"/>
              <a:t>i</a:t>
            </a:r>
            <a:r>
              <a:rPr lang="en-US" dirty="0"/>
              <a:t> dx</a:t>
            </a:r>
            <a:r>
              <a:rPr lang="en-US" baseline="-25000" dirty="0"/>
              <a:t>i</a:t>
            </a:r>
            <a:r>
              <a:rPr lang="en-US" dirty="0"/>
              <a:t>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endParaRPr lang="en-US" dirty="0"/>
          </a:p>
          <a:p>
            <a:r>
              <a:rPr lang="en-US" dirty="0"/>
              <a:t>dx</a:t>
            </a:r>
            <a:r>
              <a:rPr lang="en-US" baseline="-25000" dirty="0"/>
              <a:t>i</a:t>
            </a:r>
            <a:r>
              <a:rPr lang="en-US" dirty="0"/>
              <a:t>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 = d(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/(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 err="1"/>
              <a:t>+n</a:t>
            </a:r>
            <a:r>
              <a:rPr lang="en-US" baseline="-25000" dirty="0" err="1"/>
              <a:t>j</a:t>
            </a:r>
            <a:r>
              <a:rPr lang="en-US" dirty="0"/>
              <a:t>))/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 = 1/(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 err="1"/>
              <a:t>+n</a:t>
            </a:r>
            <a:r>
              <a:rPr lang="en-US" baseline="-25000" dirty="0" err="1"/>
              <a:t>j</a:t>
            </a:r>
            <a:r>
              <a:rPr lang="en-US" dirty="0"/>
              <a:t>) –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/(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 err="1"/>
              <a:t>+n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012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6A1A4-1A59-FB48-B758-AE534AA4096F}"/>
              </a:ext>
            </a:extLst>
          </p:cNvPr>
          <p:cNvSpPr txBox="1"/>
          <p:nvPr/>
        </p:nvSpPr>
        <p:spPr>
          <a:xfrm>
            <a:off x="3878317" y="315310"/>
            <a:ext cx="369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the Regular Solution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CE1E7-00FE-A947-AB67-20AB664D970E}"/>
              </a:ext>
            </a:extLst>
          </p:cNvPr>
          <p:cNvSpPr txBox="1"/>
          <p:nvPr/>
        </p:nvSpPr>
        <p:spPr>
          <a:xfrm>
            <a:off x="1325331" y="1282513"/>
            <a:ext cx="99216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the excess Gibbs free energy for mixing is given by: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ln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 expression using activity coefficient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have defined for the regular solution model that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/RT =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Regular Solution expression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propose the answer RT ln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x</a:t>
            </a:r>
            <a:r>
              <a:rPr lang="en-US" baseline="-25000" dirty="0"/>
              <a:t>B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find by substitution generic expression that it equals the regular solution expression since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(Solving this directly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next slide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8BE61-2F3D-2E41-9FF9-EA0A5B0C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98" y="3938680"/>
            <a:ext cx="2788009" cy="19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61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55880"/>
            <a:ext cx="3683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205" y="1299198"/>
            <a:ext cx="55118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65" y="2679700"/>
            <a:ext cx="1016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99" y="2590800"/>
            <a:ext cx="48133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600" y="3840487"/>
            <a:ext cx="61468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480" y="93292"/>
            <a:ext cx="1475641" cy="5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8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6AD6D-56BD-CC49-A776-41AD0ACCA570}"/>
              </a:ext>
            </a:extLst>
          </p:cNvPr>
          <p:cNvSpPr txBox="1"/>
          <p:nvPr/>
        </p:nvSpPr>
        <p:spPr>
          <a:xfrm>
            <a:off x="1468793" y="358077"/>
            <a:ext cx="1007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the Gibbs-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to determine the activity of a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388CD-0CF3-BD4A-9540-E3014DE42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27" y="1186491"/>
            <a:ext cx="3302000" cy="723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357F4-8DDE-204F-A9A6-67C2C4969D3F}"/>
              </a:ext>
            </a:extLst>
          </p:cNvPr>
          <p:cNvSpPr txBox="1"/>
          <p:nvPr/>
        </p:nvSpPr>
        <p:spPr>
          <a:xfrm flipH="1">
            <a:off x="6120246" y="1363775"/>
            <a:ext cx="22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p, 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4F34C-386C-1147-B200-4E6C83A6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792" y="2003923"/>
            <a:ext cx="39624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F6486-6688-114E-826F-96CB46E42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827" y="2561521"/>
            <a:ext cx="7874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E5C36-F4B2-2742-B7B5-DDBDF0A5C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300" y="3281238"/>
            <a:ext cx="8826500" cy="105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C31596-0905-F649-BFC3-F7F7F7568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892" y="4150775"/>
            <a:ext cx="3924300" cy="76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6B49AF-E646-BA44-9386-B74C9A6E1738}"/>
              </a:ext>
            </a:extLst>
          </p:cNvPr>
          <p:cNvSpPr txBox="1"/>
          <p:nvPr/>
        </p:nvSpPr>
        <p:spPr>
          <a:xfrm>
            <a:off x="3364302" y="5055079"/>
            <a:ext cx="453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know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A</a:t>
            </a:r>
            <a:r>
              <a:rPr lang="en-US" dirty="0"/>
              <a:t> you can obtain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baseline="-25000" dirty="0" err="1"/>
              <a:t>B</a:t>
            </a:r>
            <a:r>
              <a:rPr lang="en-US" dirty="0"/>
              <a:t> by integration</a:t>
            </a:r>
            <a:endParaRPr lang="en-US" baseline="-25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CDF2CC-7105-E041-80B4-B0B4E1BC3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827" y="5414334"/>
            <a:ext cx="6007100" cy="135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183D40-2A5C-7F4A-A311-B3415ECD6DE6}"/>
              </a:ext>
            </a:extLst>
          </p:cNvPr>
          <p:cNvSpPr txBox="1"/>
          <p:nvPr/>
        </p:nvSpPr>
        <p:spPr>
          <a:xfrm>
            <a:off x="6790647" y="4347109"/>
            <a:ext cx="427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Restatement of Gibbs-</a:t>
            </a:r>
            <a:r>
              <a:rPr lang="en-US" b="1" dirty="0" err="1"/>
              <a:t>Duhem</a:t>
            </a:r>
            <a:r>
              <a:rPr lang="en-US" b="1" dirty="0"/>
              <a:t> for Solutions</a:t>
            </a:r>
          </a:p>
        </p:txBody>
      </p:sp>
    </p:spTree>
    <p:extLst>
      <p:ext uri="{BB962C8B-B14F-4D97-AF65-F5344CB8AC3E}">
        <p14:creationId xmlns:p14="http://schemas.microsoft.com/office/powerpoint/2010/main" val="1741126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B73EC-C753-4E44-806A-EB58C013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79"/>
            <a:ext cx="12192000" cy="6584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C26F9-AFB3-5D4D-AF21-EC50CEA0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053" y="1411677"/>
            <a:ext cx="3488641" cy="7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79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97F24-899A-2E41-A1DF-560C1ED5E1FF}"/>
              </a:ext>
            </a:extLst>
          </p:cNvPr>
          <p:cNvSpPr txBox="1"/>
          <p:nvPr/>
        </p:nvSpPr>
        <p:spPr>
          <a:xfrm>
            <a:off x="3745131" y="259213"/>
            <a:ext cx="299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two real gasses, A and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FE907-1963-9241-8837-8E8F399F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24" y="1074382"/>
            <a:ext cx="7010400" cy="127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3BB1C3-B520-F940-B977-FA8276E4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61" y="2883516"/>
            <a:ext cx="3314700" cy="977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179403-5E41-A24B-A755-DECF88013619}"/>
              </a:ext>
            </a:extLst>
          </p:cNvPr>
          <p:cNvSpPr/>
          <p:nvPr/>
        </p:nvSpPr>
        <p:spPr>
          <a:xfrm>
            <a:off x="4536182" y="4215884"/>
            <a:ext cx="183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0.A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 = 1 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97C48-7216-434F-9FB5-43E7BD81815E}"/>
              </a:ext>
            </a:extLst>
          </p:cNvPr>
          <p:cNvSpPr txBox="1"/>
          <p:nvPr/>
        </p:nvSpPr>
        <p:spPr>
          <a:xfrm>
            <a:off x="8480612" y="316454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04E04-38AB-DD47-8CBD-711FCD8501D2}"/>
              </a:ext>
            </a:extLst>
          </p:cNvPr>
          <p:cNvSpPr txBox="1"/>
          <p:nvPr/>
        </p:nvSpPr>
        <p:spPr>
          <a:xfrm>
            <a:off x="9501940" y="15247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29994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5F4C-8D2B-A547-8510-48A706C58A7A}"/>
              </a:ext>
            </a:extLst>
          </p:cNvPr>
          <p:cNvSpPr txBox="1"/>
          <p:nvPr/>
        </p:nvSpPr>
        <p:spPr>
          <a:xfrm>
            <a:off x="5424623" y="274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F222E-E007-6B49-BCE3-3CC85625DA1F}"/>
              </a:ext>
            </a:extLst>
          </p:cNvPr>
          <p:cNvSpPr txBox="1"/>
          <p:nvPr/>
        </p:nvSpPr>
        <p:spPr>
          <a:xfrm flipH="1">
            <a:off x="3250190" y="2119419"/>
            <a:ext cx="6655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get entropy and free energy of mixing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free energy expression, pressure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volume expansion approach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statistical thermodynamics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D2CBA-24F4-D646-B35E-922A7EB1FDB6}"/>
              </a:ext>
            </a:extLst>
          </p:cNvPr>
          <p:cNvSpPr txBox="1"/>
          <p:nvPr/>
        </p:nvSpPr>
        <p:spPr>
          <a:xfrm>
            <a:off x="4087958" y="1267637"/>
            <a:ext cx="395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 TS     A = U – ST   U = H – PV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the Entropy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D63E1-9723-DE45-B1FE-422CBE971E0F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304158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ECEE6-ADB0-F24E-9BB7-225B07799AB0}"/>
              </a:ext>
            </a:extLst>
          </p:cNvPr>
          <p:cNvSpPr txBox="1"/>
          <p:nvPr/>
        </p:nvSpPr>
        <p:spPr>
          <a:xfrm>
            <a:off x="2222938" y="583324"/>
            <a:ext cx="76451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isothermal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dT = 0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ideal gas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nRTln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 T</a:t>
            </a:r>
            <a:r>
              <a:rPr lang="en-US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process of expansion of a gas from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entropy is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 isochoric mixing process of ideal gasses A and B.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is originally in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 in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entropy for mixing of A and B 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and 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isothermal, isochoric mixture of ideal gasses (also isobaric since P ~ T/V)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ideal gasses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since there is no interaction</a:t>
            </a: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 molar Gibbs Free energy for mixing is </a:t>
            </a:r>
            <a:r>
              <a:rPr lang="en-US" b="1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RT(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lnx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5BD72-BEDE-2E4E-9054-2060E6088CE8}"/>
              </a:ext>
            </a:extLst>
          </p:cNvPr>
          <p:cNvSpPr txBox="1"/>
          <p:nvPr/>
        </p:nvSpPr>
        <p:spPr>
          <a:xfrm>
            <a:off x="4058248" y="73277"/>
            <a:ext cx="423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Volume Expression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Ideal Gas Mixing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399C4-8AF4-284A-A447-4C6BFAB3DBA1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71736-F3FD-904D-AA8B-CFFC974CC686}"/>
              </a:ext>
            </a:extLst>
          </p:cNvPr>
          <p:cNvSpPr txBox="1"/>
          <p:nvPr/>
        </p:nvSpPr>
        <p:spPr>
          <a:xfrm>
            <a:off x="9678390" y="1366644"/>
            <a:ext cx="249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pdV+TdS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and Ideal Gas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</a:p>
        </p:txBody>
      </p:sp>
    </p:spTree>
    <p:extLst>
      <p:ext uri="{BB962C8B-B14F-4D97-AF65-F5344CB8AC3E}">
        <p14:creationId xmlns:p14="http://schemas.microsoft.com/office/powerpoint/2010/main" val="367300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5F4C-8D2B-A547-8510-48A706C58A7A}"/>
              </a:ext>
            </a:extLst>
          </p:cNvPr>
          <p:cNvSpPr txBox="1"/>
          <p:nvPr/>
        </p:nvSpPr>
        <p:spPr>
          <a:xfrm>
            <a:off x="5424623" y="2745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F222E-E007-6B49-BCE3-3CC85625DA1F}"/>
              </a:ext>
            </a:extLst>
          </p:cNvPr>
          <p:cNvSpPr txBox="1"/>
          <p:nvPr/>
        </p:nvSpPr>
        <p:spPr>
          <a:xfrm flipH="1">
            <a:off x="3250190" y="2119419"/>
            <a:ext cx="6655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get entropy and free energy of mixing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free energy expression, pressure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Isothermal volume expansion approach, volume expression</a:t>
            </a:r>
          </a:p>
          <a:p>
            <a:pPr marL="342900" indent="-342900">
              <a:buAutoNum type="alphaU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statistical thermodynamics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D2CBA-24F4-D646-B35E-922A7EB1FDB6}"/>
              </a:ext>
            </a:extLst>
          </p:cNvPr>
          <p:cNvSpPr txBox="1"/>
          <p:nvPr/>
        </p:nvSpPr>
        <p:spPr>
          <a:xfrm>
            <a:off x="4087958" y="1267637"/>
            <a:ext cx="395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 TS     A = U – ST   U = H – PV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the Entropy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D63E1-9723-DE45-B1FE-422CBE971E0F}"/>
              </a:ext>
            </a:extLst>
          </p:cNvPr>
          <p:cNvSpPr txBox="1"/>
          <p:nvPr/>
        </p:nvSpPr>
        <p:spPr>
          <a:xfrm>
            <a:off x="10229558" y="212113"/>
            <a:ext cx="834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U 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 G T</a:t>
            </a:r>
          </a:p>
        </p:txBody>
      </p:sp>
    </p:spTree>
    <p:extLst>
      <p:ext uri="{BB962C8B-B14F-4D97-AF65-F5344CB8AC3E}">
        <p14:creationId xmlns:p14="http://schemas.microsoft.com/office/powerpoint/2010/main" val="278385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3160D-677F-BF41-B175-752E9F685BC0}"/>
              </a:ext>
            </a:extLst>
          </p:cNvPr>
          <p:cNvSpPr txBox="1"/>
          <p:nvPr/>
        </p:nvSpPr>
        <p:spPr>
          <a:xfrm>
            <a:off x="4209393" y="409904"/>
            <a:ext cx="322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Statistical Thermodynamics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F9406-BC96-5840-A16B-BEDDC4B2CBB1}"/>
              </a:ext>
            </a:extLst>
          </p:cNvPr>
          <p:cNvSpPr txBox="1"/>
          <p:nvPr/>
        </p:nvSpPr>
        <p:spPr>
          <a:xfrm>
            <a:off x="2900855" y="1371600"/>
            <a:ext cx="59538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Boltzmann’s Law: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S = </a:t>
            </a:r>
            <a:r>
              <a:rPr lang="en-US" dirty="0" err="1"/>
              <a:t>k</a:t>
            </a:r>
            <a:r>
              <a:rPr lang="en-US" baseline="-25000" dirty="0" err="1"/>
              <a:t>B</a:t>
            </a:r>
            <a:r>
              <a:rPr lang="en-US" dirty="0" err="1"/>
              <a:t>ln</a:t>
            </a:r>
            <a:r>
              <a:rPr lang="en-US" dirty="0" err="1">
                <a:latin typeface="Symbol" pitchFamily="2" charset="2"/>
              </a:rPr>
              <a:t>W</a:t>
            </a:r>
            <a:endParaRPr lang="en-US" dirty="0">
              <a:latin typeface="Symbol" pitchFamily="2" charset="2"/>
            </a:endParaRPr>
          </a:p>
          <a:p>
            <a:pPr marL="285750" indent="-285750">
              <a:buFont typeface="Symbol" pitchFamily="2" charset="2"/>
              <a:buChar char="W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states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mixing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n total molecules</a:t>
            </a:r>
          </a:p>
          <a:p>
            <a:pPr marL="285750" indent="-285750">
              <a:buFont typeface="Symbol" pitchFamily="2" charset="2"/>
              <a:buChar char="W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n!/(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Sterling’s approximation for large n, n! ~ n ln(n) – 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that n is large then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-(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/n)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/n))</a:t>
            </a:r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S = -k</a:t>
            </a:r>
            <a:r>
              <a:rPr lang="en-US" baseline="-25000" dirty="0"/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/n)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/n)) = </a:t>
            </a:r>
            <a:r>
              <a:rPr lang="en-US" dirty="0"/>
              <a:t>-</a:t>
            </a:r>
            <a:r>
              <a:rPr lang="en-US" dirty="0" err="1"/>
              <a:t>nk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aseline="-25000" dirty="0" err="1"/>
              <a:t>mixing</a:t>
            </a:r>
            <a:r>
              <a:rPr lang="en-US" dirty="0"/>
              <a:t> =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/>
              <a:t>mixing</a:t>
            </a:r>
            <a:r>
              <a:rPr lang="en-US" dirty="0"/>
              <a:t> - </a:t>
            </a:r>
            <a:r>
              <a:rPr lang="en-US" dirty="0" err="1"/>
              <a:t>T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err="1"/>
              <a:t>mixing</a:t>
            </a:r>
            <a:r>
              <a:rPr lang="en-US" dirty="0"/>
              <a:t> = - </a:t>
            </a:r>
            <a:r>
              <a:rPr lang="en-US" dirty="0" err="1"/>
              <a:t>T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err="1"/>
              <a:t>mixing</a:t>
            </a:r>
            <a:r>
              <a:rPr lang="en-US" dirty="0"/>
              <a:t> = </a:t>
            </a:r>
            <a:r>
              <a:rPr lang="en-US" dirty="0" err="1"/>
              <a:t>nRT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 err="1"/>
              <a:t>lnx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 err="1"/>
              <a:t>lnx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5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3EE2-21E6-8541-A23B-AC4EF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C417-D63F-5947-9F49-F0288A7D2840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24E87-D7C4-324E-9DCE-2FEC612266EE}"/>
              </a:ext>
            </a:extLst>
          </p:cNvPr>
          <p:cNvSpPr txBox="1"/>
          <p:nvPr/>
        </p:nvSpPr>
        <p:spPr>
          <a:xfrm>
            <a:off x="2254468" y="1292773"/>
            <a:ext cx="6794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Types of Entropy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entropy measured experimentally, Q/T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Configurational also called Combinatorial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Translational and Rotational Entropy (Brownian motion)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Vibrational entropy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entropy computed in internal or Cartesian coordinates (which can even be different from each other)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entropy computed on a lattice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associated with organization on mixing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Hyrophobic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and many other unexpected features on mixing)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0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71114</TotalTime>
  <Words>2815</Words>
  <Application>Microsoft Macintosh PowerPoint</Application>
  <PresentationFormat>Widescreen</PresentationFormat>
  <Paragraphs>348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beaucage</dc:creator>
  <cp:lastModifiedBy>Beaucage, Gregory (beaucag)</cp:lastModifiedBy>
  <cp:revision>201</cp:revision>
  <cp:lastPrinted>2022-09-08T15:46:06Z</cp:lastPrinted>
  <dcterms:created xsi:type="dcterms:W3CDTF">2020-08-20T20:41:58Z</dcterms:created>
  <dcterms:modified xsi:type="dcterms:W3CDTF">2023-09-12T14:59:31Z</dcterms:modified>
</cp:coreProperties>
</file>