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63"/>
  </p:notesMasterIdLst>
  <p:handoutMasterIdLst>
    <p:handoutMasterId r:id="rId6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15" r:id="rId43"/>
    <p:sldId id="297" r:id="rId44"/>
    <p:sldId id="298" r:id="rId45"/>
    <p:sldId id="299" r:id="rId46"/>
    <p:sldId id="316"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Lst>
  <p:sldSz cx="9144000" cy="6858000" type="letter"/>
  <p:notesSz cx="6858000" cy="9144000"/>
  <p:custShowLst>
    <p:custShow name="Ronney (1998)" id="0">
      <p:sldLst/>
    </p:custShow>
    <p:custShow name="Ju, Masuya, Ronney 1998 on-line" id="1">
      <p:sldLst/>
    </p:custShow>
    <p:custShow name="Planck abs coeff" id="2">
      <p:sldLst/>
    </p:custShow>
    <p:custShow name="Flammability limits in tubes" id="3">
      <p:sldLst/>
    </p:custShow>
  </p:custShowLst>
  <p:defaultTextStyle>
    <a:defPPr>
      <a:defRPr lang="en-US"/>
    </a:defPPr>
    <a:lvl1pPr algn="l" rtl="0" eaLnBrk="0" fontAlgn="base" hangingPunct="0">
      <a:spcBef>
        <a:spcPct val="20000"/>
      </a:spcBef>
      <a:spcAft>
        <a:spcPct val="0"/>
      </a:spcAft>
      <a:buChar char="•"/>
      <a:defRPr kumimoji="1" sz="3000" kern="1200">
        <a:solidFill>
          <a:srgbClr val="CC0099"/>
        </a:solidFill>
        <a:latin typeface="Arial" charset="0"/>
        <a:ea typeface="ＭＳ Ｐゴシック" charset="0"/>
        <a:cs typeface="ＭＳ Ｐゴシック" charset="0"/>
      </a:defRPr>
    </a:lvl1pPr>
    <a:lvl2pPr marL="457200" algn="l" rtl="0" eaLnBrk="0" fontAlgn="base" hangingPunct="0">
      <a:spcBef>
        <a:spcPct val="20000"/>
      </a:spcBef>
      <a:spcAft>
        <a:spcPct val="0"/>
      </a:spcAft>
      <a:buChar char="•"/>
      <a:defRPr kumimoji="1" sz="3000" kern="1200">
        <a:solidFill>
          <a:srgbClr val="CC0099"/>
        </a:solidFill>
        <a:latin typeface="Arial" charset="0"/>
        <a:ea typeface="ＭＳ Ｐゴシック" charset="0"/>
        <a:cs typeface="ＭＳ Ｐゴシック" charset="0"/>
      </a:defRPr>
    </a:lvl2pPr>
    <a:lvl3pPr marL="914400" algn="l" rtl="0" eaLnBrk="0" fontAlgn="base" hangingPunct="0">
      <a:spcBef>
        <a:spcPct val="20000"/>
      </a:spcBef>
      <a:spcAft>
        <a:spcPct val="0"/>
      </a:spcAft>
      <a:buChar char="•"/>
      <a:defRPr kumimoji="1" sz="3000" kern="1200">
        <a:solidFill>
          <a:srgbClr val="CC0099"/>
        </a:solidFill>
        <a:latin typeface="Arial" charset="0"/>
        <a:ea typeface="ＭＳ Ｐゴシック" charset="0"/>
        <a:cs typeface="ＭＳ Ｐゴシック" charset="0"/>
      </a:defRPr>
    </a:lvl3pPr>
    <a:lvl4pPr marL="1371600" algn="l" rtl="0" eaLnBrk="0" fontAlgn="base" hangingPunct="0">
      <a:spcBef>
        <a:spcPct val="20000"/>
      </a:spcBef>
      <a:spcAft>
        <a:spcPct val="0"/>
      </a:spcAft>
      <a:buChar char="•"/>
      <a:defRPr kumimoji="1" sz="3000" kern="1200">
        <a:solidFill>
          <a:srgbClr val="CC0099"/>
        </a:solidFill>
        <a:latin typeface="Arial" charset="0"/>
        <a:ea typeface="ＭＳ Ｐゴシック" charset="0"/>
        <a:cs typeface="ＭＳ Ｐゴシック" charset="0"/>
      </a:defRPr>
    </a:lvl4pPr>
    <a:lvl5pPr marL="1828800" algn="l" rtl="0" eaLnBrk="0" fontAlgn="base" hangingPunct="0">
      <a:spcBef>
        <a:spcPct val="20000"/>
      </a:spcBef>
      <a:spcAft>
        <a:spcPct val="0"/>
      </a:spcAft>
      <a:buChar char="•"/>
      <a:defRPr kumimoji="1" sz="3000" kern="1200">
        <a:solidFill>
          <a:srgbClr val="CC0099"/>
        </a:solidFill>
        <a:latin typeface="Arial" charset="0"/>
        <a:ea typeface="ＭＳ Ｐゴシック" charset="0"/>
        <a:cs typeface="ＭＳ Ｐゴシック" charset="0"/>
      </a:defRPr>
    </a:lvl5pPr>
    <a:lvl6pPr marL="2286000" algn="l" defTabSz="457200" rtl="0" eaLnBrk="1" latinLnBrk="0" hangingPunct="1">
      <a:defRPr kumimoji="1" sz="3000" kern="1200">
        <a:solidFill>
          <a:srgbClr val="CC0099"/>
        </a:solidFill>
        <a:latin typeface="Arial" charset="0"/>
        <a:ea typeface="ＭＳ Ｐゴシック" charset="0"/>
        <a:cs typeface="ＭＳ Ｐゴシック" charset="0"/>
      </a:defRPr>
    </a:lvl6pPr>
    <a:lvl7pPr marL="2743200" algn="l" defTabSz="457200" rtl="0" eaLnBrk="1" latinLnBrk="0" hangingPunct="1">
      <a:defRPr kumimoji="1" sz="3000" kern="1200">
        <a:solidFill>
          <a:srgbClr val="CC0099"/>
        </a:solidFill>
        <a:latin typeface="Arial" charset="0"/>
        <a:ea typeface="ＭＳ Ｐゴシック" charset="0"/>
        <a:cs typeface="ＭＳ Ｐゴシック" charset="0"/>
      </a:defRPr>
    </a:lvl7pPr>
    <a:lvl8pPr marL="3200400" algn="l" defTabSz="457200" rtl="0" eaLnBrk="1" latinLnBrk="0" hangingPunct="1">
      <a:defRPr kumimoji="1" sz="3000" kern="1200">
        <a:solidFill>
          <a:srgbClr val="CC0099"/>
        </a:solidFill>
        <a:latin typeface="Arial" charset="0"/>
        <a:ea typeface="ＭＳ Ｐゴシック" charset="0"/>
        <a:cs typeface="ＭＳ Ｐゴシック" charset="0"/>
      </a:defRPr>
    </a:lvl8pPr>
    <a:lvl9pPr marL="3657600" algn="l" defTabSz="457200" rtl="0" eaLnBrk="1" latinLnBrk="0" hangingPunct="1">
      <a:defRPr kumimoji="1" sz="3000" kern="1200">
        <a:solidFill>
          <a:srgbClr val="CC0099"/>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scaleToFitPaper="1" frameSlides="1"/>
  <p:showPr loop="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CC00"/>
    <a:srgbClr val="990000"/>
    <a:srgbClr val="CD0407"/>
    <a:srgbClr val="2F8B20"/>
    <a:srgbClr val="ED181E"/>
    <a:srgbClr val="EF1F1D"/>
    <a:srgbClr val="00B0B0"/>
    <a:srgbClr val="FFC20F"/>
    <a:srgbClr val="B500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92"/>
    <p:restoredTop sz="94673"/>
  </p:normalViewPr>
  <p:slideViewPr>
    <p:cSldViewPr snapToGrid="0">
      <p:cViewPr varScale="1">
        <p:scale>
          <a:sx n="133" d="100"/>
          <a:sy n="133" d="100"/>
        </p:scale>
        <p:origin x="65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288"/>
    </p:cViewPr>
  </p:sorterViewPr>
  <p:notesViewPr>
    <p:cSldViewPr snapToGrid="0">
      <p:cViewPr varScale="1">
        <p:scale>
          <a:sx n="60" d="100"/>
          <a:sy n="60" d="100"/>
        </p:scale>
        <p:origin x="-121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image" Target="../media/image52.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image" Target="../media/image57.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image" Target="../media/image6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68.e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image" Target="../media/image70.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 Id="rId4"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kumimoji="0" sz="1200" smtClean="0">
                <a:solidFill>
                  <a:schemeClr val="tx1"/>
                </a:solidFill>
                <a:effectLst/>
                <a:cs typeface="+mn-cs"/>
              </a:defRPr>
            </a:lvl1pPr>
          </a:lstStyle>
          <a:p>
            <a:pPr>
              <a:defRPr/>
            </a:pPr>
            <a:endParaRPr lang="en-US"/>
          </a:p>
        </p:txBody>
      </p:sp>
      <p:sp>
        <p:nvSpPr>
          <p:cNvPr id="37785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kumimoji="0" sz="1200" smtClean="0">
                <a:solidFill>
                  <a:schemeClr val="tx1"/>
                </a:solidFill>
                <a:effectLst/>
                <a:cs typeface="+mn-cs"/>
              </a:defRPr>
            </a:lvl1pPr>
          </a:lstStyle>
          <a:p>
            <a:pPr>
              <a:defRPr/>
            </a:pPr>
            <a:endParaRPr lang="en-US"/>
          </a:p>
        </p:txBody>
      </p:sp>
      <p:sp>
        <p:nvSpPr>
          <p:cNvPr id="37786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kumimoji="0" sz="1200" smtClean="0">
                <a:solidFill>
                  <a:schemeClr val="tx1"/>
                </a:solidFill>
                <a:effectLst/>
                <a:cs typeface="+mn-cs"/>
              </a:defRPr>
            </a:lvl1pPr>
          </a:lstStyle>
          <a:p>
            <a:pPr>
              <a:defRPr/>
            </a:pPr>
            <a:endParaRPr lang="en-US"/>
          </a:p>
        </p:txBody>
      </p:sp>
      <p:sp>
        <p:nvSpPr>
          <p:cNvPr id="37786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kumimoji="0" sz="1200" smtClean="0">
                <a:solidFill>
                  <a:schemeClr val="tx1"/>
                </a:solidFill>
                <a:effectLst/>
                <a:cs typeface="+mn-cs"/>
              </a:defRPr>
            </a:lvl1pPr>
          </a:lstStyle>
          <a:p>
            <a:pPr>
              <a:defRPr/>
            </a:pPr>
            <a:fld id="{FA815A17-B16E-6E48-B937-EBE809555FA8}" type="slidenum">
              <a:rPr lang="en-US"/>
              <a:pPr>
                <a:defRPr/>
              </a:pPr>
              <a:t>‹#›</a:t>
            </a:fld>
            <a:endParaRPr lang="en-US"/>
          </a:p>
        </p:txBody>
      </p:sp>
    </p:spTree>
    <p:extLst>
      <p:ext uri="{BB962C8B-B14F-4D97-AF65-F5344CB8AC3E}">
        <p14:creationId xmlns:p14="http://schemas.microsoft.com/office/powerpoint/2010/main" val="6643504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kumimoji="0" sz="1200" smtClean="0">
                <a:solidFill>
                  <a:schemeClr val="tx1"/>
                </a:solidFill>
                <a:effectLst/>
                <a:cs typeface="+mn-cs"/>
              </a:defRPr>
            </a:lvl1pPr>
          </a:lstStyle>
          <a:p>
            <a:pPr>
              <a:defRPr/>
            </a:pPr>
            <a:endParaRPr lang="en-US"/>
          </a:p>
        </p:txBody>
      </p:sp>
      <p:sp>
        <p:nvSpPr>
          <p:cNvPr id="37990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kumimoji="0" sz="1200" smtClean="0">
                <a:solidFill>
                  <a:schemeClr val="tx1"/>
                </a:solidFill>
                <a:effectLst/>
                <a:cs typeface="+mn-cs"/>
              </a:defRPr>
            </a:lvl1pPr>
          </a:lstStyle>
          <a:p>
            <a:pPr>
              <a:defRPr/>
            </a:pPr>
            <a:endParaRPr lang="en-US"/>
          </a:p>
        </p:txBody>
      </p:sp>
      <p:sp>
        <p:nvSpPr>
          <p:cNvPr id="379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7990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991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kumimoji="0" sz="1200" smtClean="0">
                <a:solidFill>
                  <a:schemeClr val="tx1"/>
                </a:solidFill>
                <a:effectLst/>
                <a:cs typeface="+mn-cs"/>
              </a:defRPr>
            </a:lvl1pPr>
          </a:lstStyle>
          <a:p>
            <a:pPr>
              <a:defRPr/>
            </a:pPr>
            <a:endParaRPr lang="en-US"/>
          </a:p>
        </p:txBody>
      </p:sp>
      <p:sp>
        <p:nvSpPr>
          <p:cNvPr id="37991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kumimoji="0" sz="1200" smtClean="0">
                <a:solidFill>
                  <a:schemeClr val="tx1"/>
                </a:solidFill>
                <a:effectLst/>
                <a:cs typeface="+mn-cs"/>
              </a:defRPr>
            </a:lvl1pPr>
          </a:lstStyle>
          <a:p>
            <a:pPr>
              <a:defRPr/>
            </a:pPr>
            <a:fld id="{4A17E37A-A5A8-7A4C-A02A-B6E47500BF88}" type="slidenum">
              <a:rPr lang="en-US"/>
              <a:pPr>
                <a:defRPr/>
              </a:pPr>
              <a:t>‹#›</a:t>
            </a:fld>
            <a:endParaRPr lang="en-US"/>
          </a:p>
        </p:txBody>
      </p:sp>
    </p:spTree>
    <p:extLst>
      <p:ext uri="{BB962C8B-B14F-4D97-AF65-F5344CB8AC3E}">
        <p14:creationId xmlns:p14="http://schemas.microsoft.com/office/powerpoint/2010/main" val="269775639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8886C8-ECA3-B74F-B84C-A3076C900CF2}" type="slidenum">
              <a:rPr lang="en-US"/>
              <a:pPr>
                <a:defRPr/>
              </a:pPr>
              <a:t>1</a:t>
            </a:fld>
            <a:endParaRPr lang="en-US"/>
          </a:p>
        </p:txBody>
      </p:sp>
      <p:sp>
        <p:nvSpPr>
          <p:cNvPr id="158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8720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E5A8E9-863D-C74E-9515-09CA12119338}" type="slidenum">
              <a:rPr lang="en-US"/>
              <a:pPr>
                <a:defRPr/>
              </a:pPr>
              <a:t>10</a:t>
            </a:fld>
            <a:endParaRPr lang="en-US"/>
          </a:p>
        </p:txBody>
      </p:sp>
      <p:sp>
        <p:nvSpPr>
          <p:cNvPr id="1347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7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F15846-4752-1743-89C5-09888DB62777}" type="slidenum">
              <a:rPr lang="en-US"/>
              <a:pPr>
                <a:defRPr/>
              </a:pPr>
              <a:t>11</a:t>
            </a:fld>
            <a:endParaRPr lang="en-US"/>
          </a:p>
        </p:txBody>
      </p:sp>
      <p:sp>
        <p:nvSpPr>
          <p:cNvPr id="1349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9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FAFF3D-6A09-BB42-BEA6-B30A161113A3}" type="slidenum">
              <a:rPr lang="en-US"/>
              <a:pPr>
                <a:defRPr/>
              </a:pPr>
              <a:t>12</a:t>
            </a:fld>
            <a:endParaRPr lang="en-US"/>
          </a:p>
        </p:txBody>
      </p:sp>
      <p:sp>
        <p:nvSpPr>
          <p:cNvPr id="129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536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69704D-6855-6348-9763-52E8DEAB7E69}" type="slidenum">
              <a:rPr lang="en-US"/>
              <a:pPr>
                <a:defRPr/>
              </a:pPr>
              <a:t>13</a:t>
            </a:fld>
            <a:endParaRPr lang="en-US"/>
          </a:p>
        </p:txBody>
      </p:sp>
      <p:sp>
        <p:nvSpPr>
          <p:cNvPr id="124518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451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98DD5B-4001-CB46-855B-9C45C2B0FBA8}" type="slidenum">
              <a:rPr lang="en-US"/>
              <a:pPr>
                <a:defRPr/>
              </a:pPr>
              <a:t>14</a:t>
            </a:fld>
            <a:endParaRPr lang="en-US"/>
          </a:p>
        </p:txBody>
      </p:sp>
      <p:sp>
        <p:nvSpPr>
          <p:cNvPr id="124723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472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1D2C8C-A6A2-7B48-A1A6-54E08F78FD81}" type="slidenum">
              <a:rPr lang="en-US"/>
              <a:pPr>
                <a:defRPr/>
              </a:pPr>
              <a:t>15</a:t>
            </a:fld>
            <a:endParaRPr lang="en-US"/>
          </a:p>
        </p:txBody>
      </p:sp>
      <p:sp>
        <p:nvSpPr>
          <p:cNvPr id="124928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492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A8F223-E6AB-7E4D-A8E7-0029586AA0EB}" type="slidenum">
              <a:rPr lang="en-US"/>
              <a:pPr>
                <a:defRPr/>
              </a:pPr>
              <a:t>16</a:t>
            </a:fld>
            <a:endParaRPr lang="en-US"/>
          </a:p>
        </p:txBody>
      </p:sp>
      <p:sp>
        <p:nvSpPr>
          <p:cNvPr id="125133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513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D45F5D-45A8-A046-9FBB-101522132956}" type="slidenum">
              <a:rPr lang="en-US"/>
              <a:pPr>
                <a:defRPr/>
              </a:pPr>
              <a:t>17</a:t>
            </a:fld>
            <a:endParaRPr lang="en-US"/>
          </a:p>
        </p:txBody>
      </p:sp>
      <p:sp>
        <p:nvSpPr>
          <p:cNvPr id="131891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18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93E359-D9D1-0A47-A14F-C227D13949B3}" type="slidenum">
              <a:rPr lang="en-US"/>
              <a:pPr>
                <a:defRPr/>
              </a:pPr>
              <a:t>18</a:t>
            </a:fld>
            <a:endParaRPr lang="en-US"/>
          </a:p>
        </p:txBody>
      </p:sp>
      <p:sp>
        <p:nvSpPr>
          <p:cNvPr id="139878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987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36C8C9-12C9-904E-BACB-20DEDF894D5D}" type="slidenum">
              <a:rPr lang="en-US"/>
              <a:pPr>
                <a:defRPr/>
              </a:pPr>
              <a:t>19</a:t>
            </a:fld>
            <a:endParaRPr lang="en-US"/>
          </a:p>
        </p:txBody>
      </p:sp>
      <p:sp>
        <p:nvSpPr>
          <p:cNvPr id="125337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533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A319AFD-C0D3-B045-B140-3C1A33B008FF}" type="slidenum">
              <a:rPr lang="en-US"/>
              <a:pPr>
                <a:defRPr/>
              </a:pPr>
              <a:t>2</a:t>
            </a:fld>
            <a:endParaRPr lang="en-US"/>
          </a:p>
        </p:txBody>
      </p:sp>
      <p:sp>
        <p:nvSpPr>
          <p:cNvPr id="123392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33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C7177C-D65F-074F-9EBD-40B08F4F093B}" type="slidenum">
              <a:rPr lang="en-US"/>
              <a:pPr>
                <a:defRPr/>
              </a:pPr>
              <a:t>20</a:t>
            </a:fld>
            <a:endParaRPr lang="en-US"/>
          </a:p>
        </p:txBody>
      </p:sp>
      <p:sp>
        <p:nvSpPr>
          <p:cNvPr id="125542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55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B643DD-5516-CE49-A9D6-D17E09C93ACB}" type="slidenum">
              <a:rPr lang="en-US"/>
              <a:pPr>
                <a:defRPr/>
              </a:pPr>
              <a:t>21</a:t>
            </a:fld>
            <a:endParaRPr lang="en-US"/>
          </a:p>
        </p:txBody>
      </p:sp>
      <p:sp>
        <p:nvSpPr>
          <p:cNvPr id="125747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57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308068-95F0-9145-B031-95EC22024BCA}" type="slidenum">
              <a:rPr lang="en-US"/>
              <a:pPr>
                <a:defRPr/>
              </a:pPr>
              <a:t>22</a:t>
            </a:fld>
            <a:endParaRPr lang="en-US"/>
          </a:p>
        </p:txBody>
      </p:sp>
      <p:sp>
        <p:nvSpPr>
          <p:cNvPr id="125952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595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CADDB8-3E2F-DD44-B1A2-2225FC6CF91B}" type="slidenum">
              <a:rPr lang="en-US"/>
              <a:pPr>
                <a:defRPr/>
              </a:pPr>
              <a:t>23</a:t>
            </a:fld>
            <a:endParaRPr lang="en-US"/>
          </a:p>
        </p:txBody>
      </p:sp>
      <p:sp>
        <p:nvSpPr>
          <p:cNvPr id="126157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61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4F6051-6B98-1449-8CD7-B018DE2A0892}" type="slidenum">
              <a:rPr lang="en-US"/>
              <a:pPr>
                <a:defRPr/>
              </a:pPr>
              <a:t>24</a:t>
            </a:fld>
            <a:endParaRPr lang="en-US"/>
          </a:p>
        </p:txBody>
      </p:sp>
      <p:sp>
        <p:nvSpPr>
          <p:cNvPr id="126361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636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E1B374E-ADAA-4D4D-ACF5-010CC183637C}" type="slidenum">
              <a:rPr lang="en-US"/>
              <a:pPr>
                <a:defRPr/>
              </a:pPr>
              <a:t>25</a:t>
            </a:fld>
            <a:endParaRPr lang="en-US"/>
          </a:p>
        </p:txBody>
      </p:sp>
      <p:sp>
        <p:nvSpPr>
          <p:cNvPr id="129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6387"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C675C2-BE8B-DB41-8E79-C25203DD18CD}" type="slidenum">
              <a:rPr lang="en-US"/>
              <a:pPr>
                <a:defRPr/>
              </a:pPr>
              <a:t>26</a:t>
            </a:fld>
            <a:endParaRPr lang="en-US"/>
          </a:p>
        </p:txBody>
      </p:sp>
      <p:sp>
        <p:nvSpPr>
          <p:cNvPr id="129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7411"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7854FA-5F94-7140-8342-A9896A52ABFA}" type="slidenum">
              <a:rPr lang="en-US"/>
              <a:pPr>
                <a:defRPr/>
              </a:pPr>
              <a:t>27</a:t>
            </a:fld>
            <a:endParaRPr lang="en-US"/>
          </a:p>
        </p:txBody>
      </p:sp>
      <p:sp>
        <p:nvSpPr>
          <p:cNvPr id="129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843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37560A-F87D-6D48-B844-C763481F7BB6}" type="slidenum">
              <a:rPr lang="en-US"/>
              <a:pPr>
                <a:defRPr/>
              </a:pPr>
              <a:t>28</a:t>
            </a:fld>
            <a:endParaRPr lang="en-US"/>
          </a:p>
        </p:txBody>
      </p:sp>
      <p:sp>
        <p:nvSpPr>
          <p:cNvPr id="126873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687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E1DCC8-395F-F94C-84E0-A1F41E5A0846}" type="slidenum">
              <a:rPr lang="en-US"/>
              <a:pPr>
                <a:defRPr/>
              </a:pPr>
              <a:t>29</a:t>
            </a:fld>
            <a:endParaRPr lang="en-US"/>
          </a:p>
        </p:txBody>
      </p:sp>
      <p:sp>
        <p:nvSpPr>
          <p:cNvPr id="127078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707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8F6615-61AA-2048-977A-C6F191D28D22}" type="slidenum">
              <a:rPr lang="en-US"/>
              <a:pPr>
                <a:defRPr/>
              </a:pPr>
              <a:t>3</a:t>
            </a:fld>
            <a:endParaRPr lang="en-US"/>
          </a:p>
        </p:txBody>
      </p:sp>
      <p:sp>
        <p:nvSpPr>
          <p:cNvPr id="123597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359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4D5220-9ECE-FF46-80DD-4D6D1775F640}" type="slidenum">
              <a:rPr lang="en-US"/>
              <a:pPr>
                <a:defRPr/>
              </a:pPr>
              <a:t>30</a:t>
            </a:fld>
            <a:endParaRPr lang="en-US"/>
          </a:p>
        </p:txBody>
      </p:sp>
      <p:sp>
        <p:nvSpPr>
          <p:cNvPr id="127283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72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75F161-8475-194F-8B46-CAC64E0B28C1}" type="slidenum">
              <a:rPr lang="en-US"/>
              <a:pPr>
                <a:defRPr/>
              </a:pPr>
              <a:t>31</a:t>
            </a:fld>
            <a:endParaRPr lang="en-US"/>
          </a:p>
        </p:txBody>
      </p:sp>
      <p:sp>
        <p:nvSpPr>
          <p:cNvPr id="13516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51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E7E633-5D10-6043-9620-8C44D12E2AFA}" type="slidenum">
              <a:rPr lang="en-US"/>
              <a:pPr>
                <a:defRPr/>
              </a:pPr>
              <a:t>32</a:t>
            </a:fld>
            <a:endParaRPr lang="en-US"/>
          </a:p>
        </p:txBody>
      </p:sp>
      <p:sp>
        <p:nvSpPr>
          <p:cNvPr id="1353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53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3A4506F-AF39-EA47-8881-6E6DDA0DA75D}" type="slidenum">
              <a:rPr lang="en-US"/>
              <a:pPr>
                <a:defRPr/>
              </a:pPr>
              <a:t>33</a:t>
            </a:fld>
            <a:endParaRPr lang="en-US"/>
          </a:p>
        </p:txBody>
      </p:sp>
      <p:sp>
        <p:nvSpPr>
          <p:cNvPr id="13557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55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5AEB55-565E-E84D-B2F4-C68E7BAA07A5}" type="slidenum">
              <a:rPr lang="en-US"/>
              <a:pPr>
                <a:defRPr/>
              </a:pPr>
              <a:t>34</a:t>
            </a:fld>
            <a:endParaRPr lang="en-US"/>
          </a:p>
        </p:txBody>
      </p:sp>
      <p:sp>
        <p:nvSpPr>
          <p:cNvPr id="13578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5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15BE5D-AB37-D949-8343-86A67A1E6901}" type="slidenum">
              <a:rPr lang="en-US"/>
              <a:pPr>
                <a:defRPr/>
              </a:pPr>
              <a:t>35</a:t>
            </a:fld>
            <a:endParaRPr lang="en-US"/>
          </a:p>
        </p:txBody>
      </p:sp>
      <p:sp>
        <p:nvSpPr>
          <p:cNvPr id="1400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00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F8EBCF8-C2B9-ED48-A984-95954EA3D5CC}" type="slidenum">
              <a:rPr lang="en-US"/>
              <a:pPr>
                <a:defRPr/>
              </a:pPr>
              <a:t>36</a:t>
            </a:fld>
            <a:endParaRPr lang="en-US"/>
          </a:p>
        </p:txBody>
      </p:sp>
      <p:sp>
        <p:nvSpPr>
          <p:cNvPr id="1402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02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52FBDA-632F-274F-9879-02552CE94354}" type="slidenum">
              <a:rPr lang="en-US"/>
              <a:pPr>
                <a:defRPr/>
              </a:pPr>
              <a:t>37</a:t>
            </a:fld>
            <a:endParaRPr lang="en-US"/>
          </a:p>
        </p:txBody>
      </p:sp>
      <p:sp>
        <p:nvSpPr>
          <p:cNvPr id="1404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0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7BF470-5E27-AF47-BD8F-31D391C8D896}" type="slidenum">
              <a:rPr lang="en-US"/>
              <a:pPr>
                <a:defRPr/>
              </a:pPr>
              <a:t>38</a:t>
            </a:fld>
            <a:endParaRPr lang="en-US"/>
          </a:p>
        </p:txBody>
      </p:sp>
      <p:sp>
        <p:nvSpPr>
          <p:cNvPr id="141721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17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86807E-36FF-7E43-981C-CC86DAB4FE11}" type="slidenum">
              <a:rPr lang="en-US"/>
              <a:pPr>
                <a:defRPr/>
              </a:pPr>
              <a:t>39</a:t>
            </a:fld>
            <a:endParaRPr lang="en-US"/>
          </a:p>
        </p:txBody>
      </p:sp>
      <p:sp>
        <p:nvSpPr>
          <p:cNvPr id="141926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19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EB90D5-02F2-EC45-89AE-5EB0EA7E7C16}" type="slidenum">
              <a:rPr lang="en-US"/>
              <a:pPr>
                <a:defRPr/>
              </a:pPr>
              <a:t>4</a:t>
            </a:fld>
            <a:endParaRPr lang="en-US"/>
          </a:p>
        </p:txBody>
      </p:sp>
      <p:sp>
        <p:nvSpPr>
          <p:cNvPr id="123801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380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586E92-C47F-6F44-B57D-E7FF96CD765F}" type="slidenum">
              <a:rPr lang="en-US"/>
              <a:pPr>
                <a:defRPr/>
              </a:pPr>
              <a:t>40</a:t>
            </a:fld>
            <a:endParaRPr lang="en-US"/>
          </a:p>
        </p:txBody>
      </p:sp>
      <p:sp>
        <p:nvSpPr>
          <p:cNvPr id="142131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21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734F28-5E5F-2343-A0C9-B16298AFACAF}" type="slidenum">
              <a:rPr lang="en-US"/>
              <a:pPr>
                <a:defRPr/>
              </a:pPr>
              <a:t>41</a:t>
            </a:fld>
            <a:endParaRPr lang="en-US"/>
          </a:p>
        </p:txBody>
      </p:sp>
      <p:sp>
        <p:nvSpPr>
          <p:cNvPr id="129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9459"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B8C4D8-02EB-1A46-9D66-C8B704F5949D}" type="slidenum">
              <a:rPr lang="en-US"/>
              <a:pPr>
                <a:defRPr/>
              </a:pPr>
              <a:t>42</a:t>
            </a:fld>
            <a:endParaRPr lang="en-US"/>
          </a:p>
        </p:txBody>
      </p:sp>
      <p:sp>
        <p:nvSpPr>
          <p:cNvPr id="124006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40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A37446-881D-7C4D-9B1C-991E9A8E6C3E}" type="slidenum">
              <a:rPr lang="en-US"/>
              <a:pPr>
                <a:defRPr/>
              </a:pPr>
              <a:t>43</a:t>
            </a:fld>
            <a:endParaRPr lang="en-US"/>
          </a:p>
        </p:txBody>
      </p:sp>
      <p:sp>
        <p:nvSpPr>
          <p:cNvPr id="139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94691"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09FBDB-3BCA-234C-86A4-2F168B9AC192}" type="slidenum">
              <a:rPr lang="en-US"/>
              <a:pPr>
                <a:defRPr/>
              </a:pPr>
              <a:t>44</a:t>
            </a:fld>
            <a:endParaRPr lang="en-US"/>
          </a:p>
        </p:txBody>
      </p:sp>
      <p:sp>
        <p:nvSpPr>
          <p:cNvPr id="139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9264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2A9AE2-71D6-AF4E-9CD7-7F7AD5B5EC5F}" type="slidenum">
              <a:rPr lang="en-US"/>
              <a:pPr>
                <a:defRPr/>
              </a:pPr>
              <a:t>45</a:t>
            </a:fld>
            <a:endParaRPr lang="en-US"/>
          </a:p>
        </p:txBody>
      </p:sp>
      <p:sp>
        <p:nvSpPr>
          <p:cNvPr id="13967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967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2A9AE2-71D6-AF4E-9CD7-7F7AD5B5EC5F}" type="slidenum">
              <a:rPr lang="en-US"/>
              <a:pPr>
                <a:defRPr/>
              </a:pPr>
              <a:t>46</a:t>
            </a:fld>
            <a:endParaRPr lang="en-US"/>
          </a:p>
        </p:txBody>
      </p:sp>
      <p:sp>
        <p:nvSpPr>
          <p:cNvPr id="13967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967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ABCA82-3B2D-BD40-8B76-A5CAD4529061}" type="slidenum">
              <a:rPr lang="en-US"/>
              <a:pPr>
                <a:defRPr/>
              </a:pPr>
              <a:t>47</a:t>
            </a:fld>
            <a:endParaRPr lang="en-US"/>
          </a:p>
        </p:txBody>
      </p:sp>
      <p:sp>
        <p:nvSpPr>
          <p:cNvPr id="130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048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025F77-889D-514E-8D34-613554674778}" type="slidenum">
              <a:rPr lang="en-US"/>
              <a:pPr>
                <a:defRPr/>
              </a:pPr>
              <a:t>48</a:t>
            </a:fld>
            <a:endParaRPr lang="en-US"/>
          </a:p>
        </p:txBody>
      </p:sp>
      <p:sp>
        <p:nvSpPr>
          <p:cNvPr id="135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5987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240250-F1AD-1949-8002-6A2049DAECD1}" type="slidenum">
              <a:rPr lang="en-US"/>
              <a:pPr>
                <a:defRPr/>
              </a:pPr>
              <a:t>49</a:t>
            </a:fld>
            <a:endParaRPr lang="en-US"/>
          </a:p>
        </p:txBody>
      </p:sp>
      <p:sp>
        <p:nvSpPr>
          <p:cNvPr id="130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1507"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B8C4D8-02EB-1A46-9D66-C8B704F5949D}" type="slidenum">
              <a:rPr lang="en-US"/>
              <a:pPr>
                <a:defRPr/>
              </a:pPr>
              <a:t>5</a:t>
            </a:fld>
            <a:endParaRPr lang="en-US"/>
          </a:p>
        </p:txBody>
      </p:sp>
      <p:sp>
        <p:nvSpPr>
          <p:cNvPr id="124006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40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5818FE-79B7-9449-92FA-567774C1F3BA}" type="slidenum">
              <a:rPr lang="en-US"/>
              <a:pPr>
                <a:defRPr/>
              </a:pPr>
              <a:t>50</a:t>
            </a:fld>
            <a:endParaRPr lang="en-US"/>
          </a:p>
        </p:txBody>
      </p:sp>
      <p:sp>
        <p:nvSpPr>
          <p:cNvPr id="130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2531"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5345488-4312-5645-8F72-FCD8F5476AE7}" type="slidenum">
              <a:rPr lang="en-US"/>
              <a:pPr>
                <a:defRPr/>
              </a:pPr>
              <a:t>51</a:t>
            </a:fld>
            <a:endParaRPr lang="en-US"/>
          </a:p>
        </p:txBody>
      </p:sp>
      <p:sp>
        <p:nvSpPr>
          <p:cNvPr id="130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35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3554A3F-5552-1045-A596-592F7A6A21EE}" type="slidenum">
              <a:rPr lang="en-US"/>
              <a:pPr>
                <a:defRPr/>
              </a:pPr>
              <a:t>52</a:t>
            </a:fld>
            <a:endParaRPr lang="en-US"/>
          </a:p>
        </p:txBody>
      </p:sp>
      <p:sp>
        <p:nvSpPr>
          <p:cNvPr id="130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4579"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D18E9F-84BB-4B40-8948-06E008C0F8A2}" type="slidenum">
              <a:rPr lang="en-US"/>
              <a:pPr>
                <a:defRPr/>
              </a:pPr>
              <a:t>53</a:t>
            </a:fld>
            <a:endParaRPr lang="en-US"/>
          </a:p>
        </p:txBody>
      </p:sp>
      <p:sp>
        <p:nvSpPr>
          <p:cNvPr id="130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560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82DFF1-35F1-DB4B-B66E-D0282D3377C9}" type="slidenum">
              <a:rPr lang="en-US"/>
              <a:pPr>
                <a:defRPr/>
              </a:pPr>
              <a:t>54</a:t>
            </a:fld>
            <a:endParaRPr lang="en-US"/>
          </a:p>
        </p:txBody>
      </p:sp>
      <p:sp>
        <p:nvSpPr>
          <p:cNvPr id="1306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6627"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7EAF56-4A67-2840-B98A-C186404F9496}" type="slidenum">
              <a:rPr lang="en-US"/>
              <a:pPr>
                <a:defRPr/>
              </a:pPr>
              <a:t>55</a:t>
            </a:fld>
            <a:endParaRPr lang="en-US"/>
          </a:p>
        </p:txBody>
      </p:sp>
      <p:sp>
        <p:nvSpPr>
          <p:cNvPr id="130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7651"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478580-8E5A-1746-B994-8D059473F384}" type="slidenum">
              <a:rPr lang="en-US"/>
              <a:pPr>
                <a:defRPr/>
              </a:pPr>
              <a:t>56</a:t>
            </a:fld>
            <a:endParaRPr lang="en-US"/>
          </a:p>
        </p:txBody>
      </p:sp>
      <p:sp>
        <p:nvSpPr>
          <p:cNvPr id="130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867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429A24D-57F2-644F-A0B0-0D8AD51DE4CF}" type="slidenum">
              <a:rPr lang="en-US"/>
              <a:pPr>
                <a:defRPr/>
              </a:pPr>
              <a:t>57</a:t>
            </a:fld>
            <a:endParaRPr lang="en-US"/>
          </a:p>
        </p:txBody>
      </p:sp>
      <p:sp>
        <p:nvSpPr>
          <p:cNvPr id="130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9699"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13FCBB-118F-5C4B-AAE6-8E51DEAF8C8B}" type="slidenum">
              <a:rPr lang="en-US"/>
              <a:pPr>
                <a:defRPr/>
              </a:pPr>
              <a:t>58</a:t>
            </a:fld>
            <a:endParaRPr lang="en-US"/>
          </a:p>
        </p:txBody>
      </p:sp>
      <p:sp>
        <p:nvSpPr>
          <p:cNvPr id="131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2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151989-390F-CC48-ACEE-2C5866F182BC}" type="slidenum">
              <a:rPr lang="en-US"/>
              <a:pPr>
                <a:defRPr/>
              </a:pPr>
              <a:t>59</a:t>
            </a:fld>
            <a:endParaRPr lang="en-US"/>
          </a:p>
        </p:txBody>
      </p:sp>
      <p:sp>
        <p:nvSpPr>
          <p:cNvPr id="140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06979"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7DEF78-0045-0A47-BC4F-2A69894BA00B}" type="slidenum">
              <a:rPr lang="en-US"/>
              <a:pPr>
                <a:defRPr/>
              </a:pPr>
              <a:t>6</a:t>
            </a:fld>
            <a:endParaRPr lang="en-US"/>
          </a:p>
        </p:txBody>
      </p:sp>
      <p:sp>
        <p:nvSpPr>
          <p:cNvPr id="129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331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742480-37B1-0345-8B77-F8A0E9D26951}" type="slidenum">
              <a:rPr lang="en-US"/>
              <a:pPr>
                <a:defRPr/>
              </a:pPr>
              <a:t>60</a:t>
            </a:fld>
            <a:endParaRPr lang="en-US"/>
          </a:p>
        </p:txBody>
      </p:sp>
      <p:sp>
        <p:nvSpPr>
          <p:cNvPr id="140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09027"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D23370-8E33-7F4A-95B9-8A08918FE7AC}" type="slidenum">
              <a:rPr lang="en-US"/>
              <a:pPr>
                <a:defRPr/>
              </a:pPr>
              <a:t>61</a:t>
            </a:fld>
            <a:endParaRPr lang="en-US"/>
          </a:p>
        </p:txBody>
      </p:sp>
      <p:sp>
        <p:nvSpPr>
          <p:cNvPr id="138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88547"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C5D86E-96D2-8641-B411-5D6901E99C9F}" type="slidenum">
              <a:rPr lang="en-US"/>
              <a:pPr>
                <a:defRPr/>
              </a:pPr>
              <a:t>7</a:t>
            </a:fld>
            <a:endParaRPr lang="en-US"/>
          </a:p>
        </p:txBody>
      </p:sp>
      <p:sp>
        <p:nvSpPr>
          <p:cNvPr id="129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4339"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74BC20-7A8E-B949-99CB-76DF1638A708}" type="slidenum">
              <a:rPr lang="en-US"/>
              <a:pPr>
                <a:defRPr/>
              </a:pPr>
              <a:t>8</a:t>
            </a:fld>
            <a:endParaRPr lang="en-US"/>
          </a:p>
        </p:txBody>
      </p:sp>
      <p:sp>
        <p:nvSpPr>
          <p:cNvPr id="1343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3491"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CFABBA-BAFC-F64C-BB7B-FC37ED060A40}" type="slidenum">
              <a:rPr lang="en-US"/>
              <a:pPr>
                <a:defRPr/>
              </a:pPr>
              <a:t>9</a:t>
            </a:fld>
            <a:endParaRPr lang="en-US"/>
          </a:p>
        </p:txBody>
      </p:sp>
      <p:sp>
        <p:nvSpPr>
          <p:cNvPr id="134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5539"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75816" name="Rectangle 8"/>
          <p:cNvSpPr>
            <a:spLocks noGrp="1" noChangeArrowheads="1"/>
          </p:cNvSpPr>
          <p:nvPr>
            <p:ph type="ctrTitle" sz="quarter"/>
          </p:nvPr>
        </p:nvSpPr>
        <p:spPr>
          <a:xfrm>
            <a:off x="685800" y="609600"/>
            <a:ext cx="8077200" cy="1295400"/>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12430" tIns="56215" rIns="112430" bIns="56215"/>
          <a:lstStyle>
            <a:lvl1pPr>
              <a:defRPr sz="4500"/>
            </a:lvl1pPr>
          </a:lstStyle>
          <a:p>
            <a:pPr lvl="0"/>
            <a:r>
              <a:rPr lang="en-US" noProof="0"/>
              <a:t>Click to edit Master title style</a:t>
            </a:r>
          </a:p>
        </p:txBody>
      </p:sp>
      <p:sp>
        <p:nvSpPr>
          <p:cNvPr id="375817" name="Rectangle 9"/>
          <p:cNvSpPr>
            <a:spLocks noGrp="1" noChangeArrowheads="1"/>
          </p:cNvSpPr>
          <p:nvPr>
            <p:ph type="subTitle" sz="quarter" idx="1"/>
          </p:nvPr>
        </p:nvSpPr>
        <p:spPr>
          <a:xfrm>
            <a:off x="685800" y="2058988"/>
            <a:ext cx="8077200" cy="4113212"/>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12430" tIns="56215" rIns="112430" bIns="56215"/>
          <a:lstStyle>
            <a:lvl1pPr marL="0" indent="0">
              <a:buFont typeface="Wingdings" charset="0"/>
              <a:buNone/>
              <a:defRPr sz="3300"/>
            </a:lvl1pPr>
          </a:lstStyle>
          <a:p>
            <a:pPr lvl="0"/>
            <a:r>
              <a:rPr lang="en-US" noProof="0"/>
              <a:t>Click to edit Master subtitle style</a:t>
            </a:r>
          </a:p>
        </p:txBody>
      </p:sp>
    </p:spTree>
    <p:extLst>
      <p:ext uri="{BB962C8B-B14F-4D97-AF65-F5344CB8AC3E}">
        <p14:creationId xmlns:p14="http://schemas.microsoft.com/office/powerpoint/2010/main" val="142305872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3"/>
          <p:cNvSpPr>
            <a:spLocks noGrp="1" noChangeArrowheads="1"/>
          </p:cNvSpPr>
          <p:nvPr>
            <p:ph type="ftr" sz="quarter" idx="10"/>
          </p:nvPr>
        </p:nvSpPr>
        <p:spPr>
          <a:ln/>
        </p:spPr>
        <p:txBody>
          <a:bodyPr/>
          <a:lstStyle>
            <a:lvl1pPr>
              <a:defRPr/>
            </a:lvl1pPr>
          </a:lstStyle>
          <a:p>
            <a:pPr>
              <a:defRPr/>
            </a:pPr>
            <a:r>
              <a:rPr lang="en-US"/>
              <a:t>AME 436 - Lecture 8 - Spring 2019 - Ideal cycle analysis</a:t>
            </a:r>
            <a:endParaRPr lang="en-US" sz="1600"/>
          </a:p>
        </p:txBody>
      </p:sp>
    </p:spTree>
    <p:extLst>
      <p:ext uri="{BB962C8B-B14F-4D97-AF65-F5344CB8AC3E}">
        <p14:creationId xmlns:p14="http://schemas.microsoft.com/office/powerpoint/2010/main" val="455687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152400"/>
            <a:ext cx="2184400" cy="63515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0825" y="152400"/>
            <a:ext cx="6403975" cy="6351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3"/>
          <p:cNvSpPr>
            <a:spLocks noGrp="1" noChangeArrowheads="1"/>
          </p:cNvSpPr>
          <p:nvPr>
            <p:ph type="ftr" sz="quarter" idx="10"/>
          </p:nvPr>
        </p:nvSpPr>
        <p:spPr>
          <a:ln/>
        </p:spPr>
        <p:txBody>
          <a:bodyPr/>
          <a:lstStyle>
            <a:lvl1pPr>
              <a:defRPr/>
            </a:lvl1pPr>
          </a:lstStyle>
          <a:p>
            <a:pPr>
              <a:defRPr/>
            </a:pPr>
            <a:r>
              <a:rPr lang="en-US"/>
              <a:t>AME 436 - Lecture 8 - Spring 2019 - Ideal cycle analysis</a:t>
            </a:r>
            <a:endParaRPr lang="en-US" sz="1600"/>
          </a:p>
        </p:txBody>
      </p:sp>
    </p:spTree>
    <p:extLst>
      <p:ext uri="{BB962C8B-B14F-4D97-AF65-F5344CB8AC3E}">
        <p14:creationId xmlns:p14="http://schemas.microsoft.com/office/powerpoint/2010/main" val="162105721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3"/>
          <p:cNvSpPr>
            <a:spLocks noGrp="1" noChangeArrowheads="1"/>
          </p:cNvSpPr>
          <p:nvPr>
            <p:ph type="ftr" sz="quarter" idx="10"/>
          </p:nvPr>
        </p:nvSpPr>
        <p:spPr>
          <a:ln/>
        </p:spPr>
        <p:txBody>
          <a:bodyPr/>
          <a:lstStyle>
            <a:lvl1pPr>
              <a:defRPr/>
            </a:lvl1pPr>
          </a:lstStyle>
          <a:p>
            <a:pPr>
              <a:defRPr/>
            </a:pPr>
            <a:r>
              <a:rPr lang="en-US"/>
              <a:t>AME 436 - Lecture 8 - Spring 2019 - Ideal cycle analysis</a:t>
            </a:r>
            <a:endParaRPr lang="en-US" sz="1600"/>
          </a:p>
        </p:txBody>
      </p:sp>
    </p:spTree>
    <p:extLst>
      <p:ext uri="{BB962C8B-B14F-4D97-AF65-F5344CB8AC3E}">
        <p14:creationId xmlns:p14="http://schemas.microsoft.com/office/powerpoint/2010/main" val="36879682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3"/>
          <p:cNvSpPr>
            <a:spLocks noGrp="1" noChangeArrowheads="1"/>
          </p:cNvSpPr>
          <p:nvPr>
            <p:ph type="ftr" sz="quarter" idx="10"/>
          </p:nvPr>
        </p:nvSpPr>
        <p:spPr>
          <a:ln/>
        </p:spPr>
        <p:txBody>
          <a:bodyPr/>
          <a:lstStyle>
            <a:lvl1pPr>
              <a:defRPr/>
            </a:lvl1pPr>
          </a:lstStyle>
          <a:p>
            <a:pPr>
              <a:defRPr/>
            </a:pPr>
            <a:r>
              <a:rPr lang="en-US"/>
              <a:t>AME 436 - Lecture 8 - Spring 2019 - Ideal cycle analysis</a:t>
            </a:r>
            <a:endParaRPr lang="en-US" sz="1600"/>
          </a:p>
        </p:txBody>
      </p:sp>
    </p:spTree>
    <p:extLst>
      <p:ext uri="{BB962C8B-B14F-4D97-AF65-F5344CB8AC3E}">
        <p14:creationId xmlns:p14="http://schemas.microsoft.com/office/powerpoint/2010/main" val="141890173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9400" y="623888"/>
            <a:ext cx="4279900" cy="5880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1700" y="623888"/>
            <a:ext cx="4279900" cy="5880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3"/>
          <p:cNvSpPr>
            <a:spLocks noGrp="1" noChangeArrowheads="1"/>
          </p:cNvSpPr>
          <p:nvPr>
            <p:ph type="ftr" sz="quarter" idx="10"/>
          </p:nvPr>
        </p:nvSpPr>
        <p:spPr>
          <a:ln/>
        </p:spPr>
        <p:txBody>
          <a:bodyPr/>
          <a:lstStyle>
            <a:lvl1pPr>
              <a:defRPr/>
            </a:lvl1pPr>
          </a:lstStyle>
          <a:p>
            <a:pPr>
              <a:defRPr/>
            </a:pPr>
            <a:r>
              <a:rPr lang="en-US"/>
              <a:t>AME 436 - Lecture 8 - Spring 2019 - Ideal cycle analysis</a:t>
            </a:r>
            <a:endParaRPr lang="en-US" sz="1600"/>
          </a:p>
        </p:txBody>
      </p:sp>
    </p:spTree>
    <p:extLst>
      <p:ext uri="{BB962C8B-B14F-4D97-AF65-F5344CB8AC3E}">
        <p14:creationId xmlns:p14="http://schemas.microsoft.com/office/powerpoint/2010/main" val="19105760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3"/>
          <p:cNvSpPr>
            <a:spLocks noGrp="1" noChangeArrowheads="1"/>
          </p:cNvSpPr>
          <p:nvPr>
            <p:ph type="ftr" sz="quarter" idx="10"/>
          </p:nvPr>
        </p:nvSpPr>
        <p:spPr>
          <a:ln/>
        </p:spPr>
        <p:txBody>
          <a:bodyPr/>
          <a:lstStyle>
            <a:lvl1pPr>
              <a:defRPr/>
            </a:lvl1pPr>
          </a:lstStyle>
          <a:p>
            <a:pPr>
              <a:defRPr/>
            </a:pPr>
            <a:r>
              <a:rPr lang="en-US"/>
              <a:t>AME 436 - Lecture 8 - Spring 2019 - Ideal cycle analysis</a:t>
            </a:r>
            <a:endParaRPr lang="en-US" sz="1600"/>
          </a:p>
        </p:txBody>
      </p:sp>
    </p:spTree>
    <p:extLst>
      <p:ext uri="{BB962C8B-B14F-4D97-AF65-F5344CB8AC3E}">
        <p14:creationId xmlns:p14="http://schemas.microsoft.com/office/powerpoint/2010/main" val="21214721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3"/>
          <p:cNvSpPr>
            <a:spLocks noGrp="1" noChangeArrowheads="1"/>
          </p:cNvSpPr>
          <p:nvPr>
            <p:ph type="ftr" sz="quarter" idx="10"/>
          </p:nvPr>
        </p:nvSpPr>
        <p:spPr>
          <a:ln/>
        </p:spPr>
        <p:txBody>
          <a:bodyPr/>
          <a:lstStyle>
            <a:lvl1pPr>
              <a:defRPr/>
            </a:lvl1pPr>
          </a:lstStyle>
          <a:p>
            <a:pPr>
              <a:defRPr/>
            </a:pPr>
            <a:r>
              <a:rPr lang="en-US"/>
              <a:t>AME 436 - Lecture 8 - Spring 2019 - Ideal cycle analysis</a:t>
            </a:r>
            <a:endParaRPr lang="en-US" sz="1600"/>
          </a:p>
        </p:txBody>
      </p:sp>
    </p:spTree>
    <p:extLst>
      <p:ext uri="{BB962C8B-B14F-4D97-AF65-F5344CB8AC3E}">
        <p14:creationId xmlns:p14="http://schemas.microsoft.com/office/powerpoint/2010/main" val="33477956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3"/>
          <p:cNvSpPr>
            <a:spLocks noGrp="1" noChangeArrowheads="1"/>
          </p:cNvSpPr>
          <p:nvPr>
            <p:ph type="ftr" sz="quarter" idx="10"/>
          </p:nvPr>
        </p:nvSpPr>
        <p:spPr>
          <a:ln/>
        </p:spPr>
        <p:txBody>
          <a:bodyPr/>
          <a:lstStyle>
            <a:lvl1pPr>
              <a:defRPr/>
            </a:lvl1pPr>
          </a:lstStyle>
          <a:p>
            <a:pPr>
              <a:defRPr/>
            </a:pPr>
            <a:r>
              <a:rPr lang="en-US"/>
              <a:t>AME 436 - Lecture 8 - Spring 2019 - Ideal cycle analysis</a:t>
            </a:r>
            <a:endParaRPr lang="en-US" sz="1600"/>
          </a:p>
        </p:txBody>
      </p:sp>
    </p:spTree>
    <p:extLst>
      <p:ext uri="{BB962C8B-B14F-4D97-AF65-F5344CB8AC3E}">
        <p14:creationId xmlns:p14="http://schemas.microsoft.com/office/powerpoint/2010/main" val="28525028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3"/>
          <p:cNvSpPr>
            <a:spLocks noGrp="1" noChangeArrowheads="1"/>
          </p:cNvSpPr>
          <p:nvPr>
            <p:ph type="ftr" sz="quarter" idx="10"/>
          </p:nvPr>
        </p:nvSpPr>
        <p:spPr>
          <a:ln/>
        </p:spPr>
        <p:txBody>
          <a:bodyPr/>
          <a:lstStyle>
            <a:lvl1pPr>
              <a:defRPr/>
            </a:lvl1pPr>
          </a:lstStyle>
          <a:p>
            <a:pPr>
              <a:defRPr/>
            </a:pPr>
            <a:r>
              <a:rPr lang="en-US"/>
              <a:t>AME 436 - Lecture 8 - Spring 2019 - Ideal cycle analysis</a:t>
            </a:r>
            <a:endParaRPr lang="en-US" sz="1600"/>
          </a:p>
        </p:txBody>
      </p:sp>
    </p:spTree>
    <p:extLst>
      <p:ext uri="{BB962C8B-B14F-4D97-AF65-F5344CB8AC3E}">
        <p14:creationId xmlns:p14="http://schemas.microsoft.com/office/powerpoint/2010/main" val="145903420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3"/>
          <p:cNvSpPr>
            <a:spLocks noGrp="1" noChangeArrowheads="1"/>
          </p:cNvSpPr>
          <p:nvPr>
            <p:ph type="ftr" sz="quarter" idx="10"/>
          </p:nvPr>
        </p:nvSpPr>
        <p:spPr>
          <a:ln/>
        </p:spPr>
        <p:txBody>
          <a:bodyPr/>
          <a:lstStyle>
            <a:lvl1pPr>
              <a:defRPr/>
            </a:lvl1pPr>
          </a:lstStyle>
          <a:p>
            <a:pPr>
              <a:defRPr/>
            </a:pPr>
            <a:r>
              <a:rPr lang="en-US"/>
              <a:t>AME 436 - Lecture 8 - Spring 2019 - Ideal cycle analysis</a:t>
            </a:r>
            <a:endParaRPr lang="en-US" sz="1600"/>
          </a:p>
        </p:txBody>
      </p:sp>
    </p:spTree>
    <p:extLst>
      <p:ext uri="{BB962C8B-B14F-4D97-AF65-F5344CB8AC3E}">
        <p14:creationId xmlns:p14="http://schemas.microsoft.com/office/powerpoint/2010/main" val="409974759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4814" name="Rectangle 30"/>
          <p:cNvSpPr>
            <a:spLocks noGrp="1" noChangeArrowheads="1"/>
          </p:cNvSpPr>
          <p:nvPr>
            <p:ph type="body" idx="1"/>
          </p:nvPr>
        </p:nvSpPr>
        <p:spPr bwMode="auto">
          <a:xfrm>
            <a:off x="279400" y="623888"/>
            <a:ext cx="8712200" cy="5880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81320" dir="2319588"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4813" name="Rectangle 29"/>
          <p:cNvSpPr>
            <a:spLocks noGrp="1" noChangeArrowheads="1"/>
          </p:cNvSpPr>
          <p:nvPr>
            <p:ph type="title"/>
          </p:nvPr>
        </p:nvSpPr>
        <p:spPr bwMode="auto">
          <a:xfrm>
            <a:off x="250825" y="152400"/>
            <a:ext cx="82931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4817" name="Rectangle 33"/>
          <p:cNvSpPr>
            <a:spLocks noGrp="1" noChangeArrowheads="1"/>
          </p:cNvSpPr>
          <p:nvPr>
            <p:ph type="ftr" sz="quarter" idx="3"/>
          </p:nvPr>
        </p:nvSpPr>
        <p:spPr bwMode="auto">
          <a:xfrm>
            <a:off x="838200" y="6502400"/>
            <a:ext cx="7772400" cy="35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lgn="ctr">
              <a:buFontTx/>
              <a:buNone/>
              <a:defRPr kumimoji="0" sz="1800" b="0" smtClean="0">
                <a:solidFill>
                  <a:srgbClr val="990000"/>
                </a:solidFill>
                <a:effectLst/>
                <a:cs typeface="+mn-cs"/>
              </a:defRPr>
            </a:lvl1pPr>
          </a:lstStyle>
          <a:p>
            <a:pPr>
              <a:defRPr/>
            </a:pPr>
            <a:r>
              <a:rPr lang="en-US"/>
              <a:t>AME 436 - Lecture 8 - Spring 2019 - Ideal cycle analysis</a:t>
            </a:r>
            <a:endParaRPr lang="en-US" sz="1600" dirty="0"/>
          </a:p>
        </p:txBody>
      </p:sp>
      <p:sp>
        <p:nvSpPr>
          <p:cNvPr id="374822" name="Text Box 38"/>
          <p:cNvSpPr txBox="1">
            <a:spLocks noChangeArrowheads="1"/>
          </p:cNvSpPr>
          <p:nvPr userDrawn="1"/>
        </p:nvSpPr>
        <p:spPr bwMode="auto">
          <a:xfrm>
            <a:off x="8534400" y="6350000"/>
            <a:ext cx="530915" cy="430887"/>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buFontTx/>
              <a:buNone/>
              <a:defRPr/>
            </a:pPr>
            <a:fld id="{7673A838-7BA7-9D42-B804-7F37D14B267E}" type="slidenum">
              <a:rPr lang="en-US" sz="2200" b="0">
                <a:solidFill>
                  <a:srgbClr val="FFCC00"/>
                </a:solidFill>
                <a:effectLst/>
                <a:cs typeface="+mn-cs"/>
              </a:rPr>
              <a:pPr>
                <a:spcBef>
                  <a:spcPct val="50000"/>
                </a:spcBef>
                <a:buFontTx/>
                <a:buNone/>
                <a:defRPr/>
              </a:pPr>
              <a:t>‹#›</a:t>
            </a:fld>
            <a:endParaRPr lang="en-US" sz="2200" b="0" dirty="0">
              <a:solidFill>
                <a:srgbClr val="FFCC00"/>
              </a:solidFill>
              <a:effectLst/>
              <a:cs typeface="+mn-cs"/>
            </a:endParaRPr>
          </a:p>
        </p:txBody>
      </p:sp>
      <p:sp>
        <p:nvSpPr>
          <p:cNvPr id="9" name="Line 46"/>
          <p:cNvSpPr>
            <a:spLocks noChangeShapeType="1"/>
          </p:cNvSpPr>
          <p:nvPr userDrawn="1"/>
        </p:nvSpPr>
        <p:spPr bwMode="auto">
          <a:xfrm>
            <a:off x="253924" y="568693"/>
            <a:ext cx="8734425" cy="0"/>
          </a:xfrm>
          <a:prstGeom prst="line">
            <a:avLst/>
          </a:prstGeom>
          <a:noFill/>
          <a:ln w="38100" cmpd="sng">
            <a:solidFill>
              <a:srgbClr val="9B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10" name="Line 47"/>
          <p:cNvSpPr>
            <a:spLocks noChangeShapeType="1"/>
          </p:cNvSpPr>
          <p:nvPr userDrawn="1"/>
        </p:nvSpPr>
        <p:spPr bwMode="auto">
          <a:xfrm>
            <a:off x="248826" y="602657"/>
            <a:ext cx="8740775" cy="4762"/>
          </a:xfrm>
          <a:prstGeom prst="line">
            <a:avLst/>
          </a:prstGeom>
          <a:noFill/>
          <a:ln w="38100" cmpd="sng">
            <a:solidFill>
              <a:srgbClr val="FFCC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pic>
        <p:nvPicPr>
          <p:cNvPr id="11" name="Picture 10" descr="Formal_Viterbi_CardOnWhit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05643" y="21763"/>
            <a:ext cx="1826716" cy="522549"/>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hf sldNum="0" hdr="0" dt="0"/>
  <p:txStyles>
    <p:titleStyle>
      <a:lvl1pPr algn="l" defTabSz="1123950" rtl="0" eaLnBrk="0" fontAlgn="base" hangingPunct="0">
        <a:lnSpc>
          <a:spcPct val="85000"/>
        </a:lnSpc>
        <a:spcBef>
          <a:spcPct val="0"/>
        </a:spcBef>
        <a:spcAft>
          <a:spcPct val="0"/>
        </a:spcAft>
        <a:defRPr kumimoji="1" sz="2800" b="1" i="1">
          <a:solidFill>
            <a:srgbClr val="990000"/>
          </a:solidFill>
          <a:effectLst/>
          <a:latin typeface="Arial"/>
          <a:ea typeface="+mj-ea"/>
          <a:cs typeface="Arial"/>
        </a:defRPr>
      </a:lvl1pPr>
      <a:lvl2pPr algn="l" defTabSz="1123950" rtl="0" eaLnBrk="0" fontAlgn="base" hangingPunct="0">
        <a:lnSpc>
          <a:spcPct val="85000"/>
        </a:lnSpc>
        <a:spcBef>
          <a:spcPct val="0"/>
        </a:spcBef>
        <a:spcAft>
          <a:spcPct val="0"/>
        </a:spcAft>
        <a:defRPr kumimoji="1" sz="2800" b="1" i="1">
          <a:solidFill>
            <a:schemeClr val="accent2"/>
          </a:solidFill>
          <a:effectLst>
            <a:outerShdw blurRad="38100" dist="38100" dir="2700000" algn="tl">
              <a:srgbClr val="DDDDDD"/>
            </a:outerShdw>
          </a:effectLst>
          <a:latin typeface="Helvetica" charset="0"/>
          <a:ea typeface="ＭＳ Ｐゴシック" charset="0"/>
          <a:cs typeface="ＭＳ Ｐゴシック" charset="0"/>
        </a:defRPr>
      </a:lvl2pPr>
      <a:lvl3pPr algn="l" defTabSz="1123950" rtl="0" eaLnBrk="0" fontAlgn="base" hangingPunct="0">
        <a:lnSpc>
          <a:spcPct val="85000"/>
        </a:lnSpc>
        <a:spcBef>
          <a:spcPct val="0"/>
        </a:spcBef>
        <a:spcAft>
          <a:spcPct val="0"/>
        </a:spcAft>
        <a:defRPr kumimoji="1" sz="2800" b="1" i="1">
          <a:solidFill>
            <a:schemeClr val="accent2"/>
          </a:solidFill>
          <a:effectLst>
            <a:outerShdw blurRad="38100" dist="38100" dir="2700000" algn="tl">
              <a:srgbClr val="DDDDDD"/>
            </a:outerShdw>
          </a:effectLst>
          <a:latin typeface="Helvetica" charset="0"/>
          <a:ea typeface="ＭＳ Ｐゴシック" charset="0"/>
          <a:cs typeface="ＭＳ Ｐゴシック" charset="0"/>
        </a:defRPr>
      </a:lvl3pPr>
      <a:lvl4pPr algn="l" defTabSz="1123950" rtl="0" eaLnBrk="0" fontAlgn="base" hangingPunct="0">
        <a:lnSpc>
          <a:spcPct val="85000"/>
        </a:lnSpc>
        <a:spcBef>
          <a:spcPct val="0"/>
        </a:spcBef>
        <a:spcAft>
          <a:spcPct val="0"/>
        </a:spcAft>
        <a:defRPr kumimoji="1" sz="2800" b="1" i="1">
          <a:solidFill>
            <a:schemeClr val="accent2"/>
          </a:solidFill>
          <a:effectLst>
            <a:outerShdw blurRad="38100" dist="38100" dir="2700000" algn="tl">
              <a:srgbClr val="DDDDDD"/>
            </a:outerShdw>
          </a:effectLst>
          <a:latin typeface="Helvetica" charset="0"/>
          <a:ea typeface="ＭＳ Ｐゴシック" charset="0"/>
          <a:cs typeface="ＭＳ Ｐゴシック" charset="0"/>
        </a:defRPr>
      </a:lvl4pPr>
      <a:lvl5pPr algn="l" defTabSz="1123950" rtl="0" eaLnBrk="0" fontAlgn="base" hangingPunct="0">
        <a:lnSpc>
          <a:spcPct val="85000"/>
        </a:lnSpc>
        <a:spcBef>
          <a:spcPct val="0"/>
        </a:spcBef>
        <a:spcAft>
          <a:spcPct val="0"/>
        </a:spcAft>
        <a:defRPr kumimoji="1" sz="2800" b="1" i="1">
          <a:solidFill>
            <a:schemeClr val="accent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defTabSz="1123950" rtl="0" eaLnBrk="0" fontAlgn="base" hangingPunct="0">
        <a:lnSpc>
          <a:spcPct val="85000"/>
        </a:lnSpc>
        <a:spcBef>
          <a:spcPct val="0"/>
        </a:spcBef>
        <a:spcAft>
          <a:spcPct val="0"/>
        </a:spcAft>
        <a:defRPr kumimoji="1" sz="2800" b="1" i="1">
          <a:solidFill>
            <a:schemeClr val="accent2"/>
          </a:solidFill>
          <a:effectLst>
            <a:outerShdw blurRad="38100" dist="38100" dir="2700000" algn="tl">
              <a:srgbClr val="DDDDDD"/>
            </a:outerShdw>
          </a:effectLst>
          <a:latin typeface="Helvetica" charset="0"/>
          <a:ea typeface="ＭＳ Ｐゴシック" charset="0"/>
        </a:defRPr>
      </a:lvl6pPr>
      <a:lvl7pPr marL="914400" algn="l" defTabSz="1123950" rtl="0" eaLnBrk="0" fontAlgn="base" hangingPunct="0">
        <a:lnSpc>
          <a:spcPct val="85000"/>
        </a:lnSpc>
        <a:spcBef>
          <a:spcPct val="0"/>
        </a:spcBef>
        <a:spcAft>
          <a:spcPct val="0"/>
        </a:spcAft>
        <a:defRPr kumimoji="1" sz="2800" b="1" i="1">
          <a:solidFill>
            <a:schemeClr val="accent2"/>
          </a:solidFill>
          <a:effectLst>
            <a:outerShdw blurRad="38100" dist="38100" dir="2700000" algn="tl">
              <a:srgbClr val="DDDDDD"/>
            </a:outerShdw>
          </a:effectLst>
          <a:latin typeface="Helvetica" charset="0"/>
          <a:ea typeface="ＭＳ Ｐゴシック" charset="0"/>
        </a:defRPr>
      </a:lvl7pPr>
      <a:lvl8pPr marL="1371600" algn="l" defTabSz="1123950" rtl="0" eaLnBrk="0" fontAlgn="base" hangingPunct="0">
        <a:lnSpc>
          <a:spcPct val="85000"/>
        </a:lnSpc>
        <a:spcBef>
          <a:spcPct val="0"/>
        </a:spcBef>
        <a:spcAft>
          <a:spcPct val="0"/>
        </a:spcAft>
        <a:defRPr kumimoji="1" sz="2800" b="1" i="1">
          <a:solidFill>
            <a:schemeClr val="accent2"/>
          </a:solidFill>
          <a:effectLst>
            <a:outerShdw blurRad="38100" dist="38100" dir="2700000" algn="tl">
              <a:srgbClr val="DDDDDD"/>
            </a:outerShdw>
          </a:effectLst>
          <a:latin typeface="Helvetica" charset="0"/>
          <a:ea typeface="ＭＳ Ｐゴシック" charset="0"/>
        </a:defRPr>
      </a:lvl8pPr>
      <a:lvl9pPr marL="1828800" algn="l" defTabSz="1123950" rtl="0" eaLnBrk="0" fontAlgn="base" hangingPunct="0">
        <a:lnSpc>
          <a:spcPct val="85000"/>
        </a:lnSpc>
        <a:spcBef>
          <a:spcPct val="0"/>
        </a:spcBef>
        <a:spcAft>
          <a:spcPct val="0"/>
        </a:spcAft>
        <a:defRPr kumimoji="1" sz="2800" b="1" i="1">
          <a:solidFill>
            <a:schemeClr val="accent2"/>
          </a:solidFill>
          <a:effectLst>
            <a:outerShdw blurRad="38100" dist="38100" dir="2700000" algn="tl">
              <a:srgbClr val="DDDDDD"/>
            </a:outerShdw>
          </a:effectLst>
          <a:latin typeface="Helvetica" charset="0"/>
          <a:ea typeface="ＭＳ Ｐゴシック" charset="0"/>
        </a:defRPr>
      </a:lvl9pPr>
    </p:titleStyle>
    <p:bodyStyle>
      <a:lvl1pPr marL="342900" indent="-342900" algn="l" defTabSz="1123950" rtl="0" eaLnBrk="0" fontAlgn="base" hangingPunct="0">
        <a:spcBef>
          <a:spcPct val="5000"/>
        </a:spcBef>
        <a:spcAft>
          <a:spcPct val="0"/>
        </a:spcAft>
        <a:buClr>
          <a:srgbClr val="1C1C1C"/>
        </a:buClr>
        <a:buFont typeface="Wingdings" charset="0"/>
        <a:buChar char="Ø"/>
        <a:tabLst>
          <a:tab pos="342900" algn="l"/>
          <a:tab pos="571500" algn="l"/>
          <a:tab pos="1092200" algn="l"/>
        </a:tabLst>
        <a:defRPr kumimoji="1" sz="2200" b="0">
          <a:solidFill>
            <a:schemeClr val="tx1"/>
          </a:solidFill>
          <a:effectLst/>
          <a:latin typeface="Arial"/>
          <a:ea typeface="+mn-ea"/>
          <a:cs typeface="Arial"/>
        </a:defRPr>
      </a:lvl1pPr>
      <a:lvl2pPr marL="800100" indent="-342900" algn="l" defTabSz="1123950" rtl="0" eaLnBrk="0" fontAlgn="base" hangingPunct="0">
        <a:spcBef>
          <a:spcPct val="5000"/>
        </a:spcBef>
        <a:spcAft>
          <a:spcPct val="0"/>
        </a:spcAft>
        <a:buClr>
          <a:srgbClr val="1C1C1C"/>
        </a:buClr>
        <a:buFont typeface="Wingdings" charset="0"/>
        <a:buChar char="Ø"/>
        <a:tabLst>
          <a:tab pos="342900" algn="l"/>
          <a:tab pos="571500" algn="l"/>
          <a:tab pos="1092200" algn="l"/>
        </a:tabLst>
        <a:defRPr kumimoji="1" sz="2000" b="0">
          <a:solidFill>
            <a:schemeClr val="tx1"/>
          </a:solidFill>
          <a:effectLst/>
          <a:latin typeface="Arial"/>
          <a:ea typeface="+mn-ea"/>
          <a:cs typeface="Arial"/>
        </a:defRPr>
      </a:lvl2pPr>
      <a:lvl3pPr marL="914400" indent="228600" algn="l" defTabSz="1123950" rtl="0" eaLnBrk="0" fontAlgn="base" hangingPunct="0">
        <a:spcBef>
          <a:spcPct val="5000"/>
        </a:spcBef>
        <a:spcAft>
          <a:spcPct val="0"/>
        </a:spcAft>
        <a:buClr>
          <a:srgbClr val="1C1C1C"/>
        </a:buClr>
        <a:buChar char="»"/>
        <a:tabLst>
          <a:tab pos="342900" algn="l"/>
          <a:tab pos="571500" algn="l"/>
          <a:tab pos="1092200" algn="l"/>
        </a:tabLst>
        <a:defRPr kumimoji="1" sz="1800" b="0">
          <a:solidFill>
            <a:schemeClr val="tx1"/>
          </a:solidFill>
          <a:effectLst/>
          <a:latin typeface="Arial"/>
          <a:ea typeface="+mn-ea"/>
          <a:cs typeface="Arial"/>
        </a:defRPr>
      </a:lvl3pPr>
      <a:lvl4pPr marL="1600200" indent="-123825" algn="l" defTabSz="1123950" rtl="0" eaLnBrk="0" fontAlgn="base" hangingPunct="0">
        <a:spcBef>
          <a:spcPct val="5000"/>
        </a:spcBef>
        <a:spcAft>
          <a:spcPct val="0"/>
        </a:spcAft>
        <a:buClr>
          <a:srgbClr val="1C1C1C"/>
        </a:buClr>
        <a:buChar char="•"/>
        <a:tabLst>
          <a:tab pos="342900" algn="l"/>
          <a:tab pos="571500" algn="l"/>
          <a:tab pos="1092200" algn="l"/>
        </a:tabLst>
        <a:defRPr kumimoji="1" sz="1600" b="0">
          <a:solidFill>
            <a:schemeClr val="tx1"/>
          </a:solidFill>
          <a:effectLst/>
          <a:latin typeface="Arial"/>
          <a:ea typeface="+mn-ea"/>
          <a:cs typeface="Arial"/>
        </a:defRPr>
      </a:lvl4pPr>
      <a:lvl5pPr marL="21859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400" b="0">
          <a:solidFill>
            <a:schemeClr val="tx1"/>
          </a:solidFill>
          <a:effectLst/>
          <a:latin typeface="Arial"/>
          <a:ea typeface="+mn-ea"/>
          <a:cs typeface="Arial"/>
        </a:defRPr>
      </a:lvl5pPr>
      <a:lvl6pPr marL="26431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600" b="1">
          <a:solidFill>
            <a:schemeClr val="tx1"/>
          </a:solidFill>
          <a:effectLst>
            <a:outerShdw blurRad="38100" dist="38100" dir="2700000" algn="tl">
              <a:srgbClr val="DDDDDD"/>
            </a:outerShdw>
          </a:effectLst>
          <a:latin typeface="+mn-lt"/>
          <a:ea typeface="+mn-ea"/>
        </a:defRPr>
      </a:lvl6pPr>
      <a:lvl7pPr marL="31003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600" b="1">
          <a:solidFill>
            <a:schemeClr val="tx1"/>
          </a:solidFill>
          <a:effectLst>
            <a:outerShdw blurRad="38100" dist="38100" dir="2700000" algn="tl">
              <a:srgbClr val="DDDDDD"/>
            </a:outerShdw>
          </a:effectLst>
          <a:latin typeface="+mn-lt"/>
          <a:ea typeface="+mn-ea"/>
        </a:defRPr>
      </a:lvl7pPr>
      <a:lvl8pPr marL="35575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600" b="1">
          <a:solidFill>
            <a:schemeClr val="tx1"/>
          </a:solidFill>
          <a:effectLst>
            <a:outerShdw blurRad="38100" dist="38100" dir="2700000" algn="tl">
              <a:srgbClr val="DDDDDD"/>
            </a:outerShdw>
          </a:effectLst>
          <a:latin typeface="+mn-lt"/>
          <a:ea typeface="+mn-ea"/>
        </a:defRPr>
      </a:lvl8pPr>
      <a:lvl9pPr marL="40147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600" b="1">
          <a:solidFill>
            <a:schemeClr val="tx1"/>
          </a:solidFill>
          <a:effectLst>
            <a:outerShdw blurRad="38100" dist="38100" dir="2700000" algn="tl">
              <a:srgbClr val="DDDDDD"/>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0.xml"/><Relationship Id="rId7"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19.emf"/><Relationship Id="rId5" Type="http://schemas.openxmlformats.org/officeDocument/2006/relationships/image" Target="../media/image16.e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18.e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1.xml"/><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20.emf"/><Relationship Id="rId4" Type="http://schemas.openxmlformats.org/officeDocument/2006/relationships/oleObject" Target="../embeddings/oleObject14.bin"/><Relationship Id="rId9" Type="http://schemas.openxmlformats.org/officeDocument/2006/relationships/image" Target="../media/image22.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4.emf"/><Relationship Id="rId4" Type="http://schemas.openxmlformats.org/officeDocument/2006/relationships/oleObject" Target="../embeddings/oleObject17.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25.emf"/><Relationship Id="rId4" Type="http://schemas.openxmlformats.org/officeDocument/2006/relationships/oleObject" Target="../embeddings/oleObject18.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6.emf"/><Relationship Id="rId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3" Type="http://schemas.openxmlformats.org/officeDocument/2006/relationships/hyperlink" Target="http://www.autospeed.com/A_2618/xBXyt34qy_1/cms/article.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autospeed.com/cms/article.html?&amp;title=Cylinder-Deactivation-Reborn-Part-2&amp;A=2623"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auto.howstuffworks.com/turbo.htm" TargetMode="External"/><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31.emf"/><Relationship Id="rId4" Type="http://schemas.openxmlformats.org/officeDocument/2006/relationships/oleObject" Target="../embeddings/oleObject20.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2.emf"/><Relationship Id="rId4" Type="http://schemas.openxmlformats.org/officeDocument/2006/relationships/oleObject" Target="../embeddings/oleObject2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3.bin"/><Relationship Id="rId5" Type="http://schemas.openxmlformats.org/officeDocument/2006/relationships/image" Target="../media/image33.emf"/><Relationship Id="rId4" Type="http://schemas.openxmlformats.org/officeDocument/2006/relationships/oleObject" Target="../embeddings/oleObject2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5.emf"/><Relationship Id="rId4" Type="http://schemas.openxmlformats.org/officeDocument/2006/relationships/oleObject" Target="../embeddings/oleObject24.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6.bin"/><Relationship Id="rId5" Type="http://schemas.openxmlformats.org/officeDocument/2006/relationships/image" Target="../media/image36.emf"/><Relationship Id="rId4" Type="http://schemas.openxmlformats.org/officeDocument/2006/relationships/oleObject" Target="../embeddings/oleObject25.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38.emf"/><Relationship Id="rId4" Type="http://schemas.openxmlformats.org/officeDocument/2006/relationships/oleObject" Target="../embeddings/oleObject27.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0.e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29.bin"/><Relationship Id="rId5" Type="http://schemas.openxmlformats.org/officeDocument/2006/relationships/image" Target="../media/image39.emf"/><Relationship Id="rId4" Type="http://schemas.openxmlformats.org/officeDocument/2006/relationships/oleObject" Target="../embeddings/oleObject28.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31.bin"/><Relationship Id="rId5" Type="http://schemas.openxmlformats.org/officeDocument/2006/relationships/image" Target="../media/image41.emf"/><Relationship Id="rId4" Type="http://schemas.openxmlformats.org/officeDocument/2006/relationships/oleObject" Target="../embeddings/oleObject30.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31.xml"/><Relationship Id="rId7"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33.bin"/><Relationship Id="rId5" Type="http://schemas.openxmlformats.org/officeDocument/2006/relationships/image" Target="../media/image43.emf"/><Relationship Id="rId4" Type="http://schemas.openxmlformats.org/officeDocument/2006/relationships/oleObject" Target="../embeddings/oleObject32.bin"/><Relationship Id="rId9" Type="http://schemas.openxmlformats.org/officeDocument/2006/relationships/image" Target="../media/image45.e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32.xml"/><Relationship Id="rId7" Type="http://schemas.openxmlformats.org/officeDocument/2006/relationships/image" Target="../media/image47.e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36.bin"/><Relationship Id="rId5" Type="http://schemas.openxmlformats.org/officeDocument/2006/relationships/image" Target="../media/image46.emf"/><Relationship Id="rId4" Type="http://schemas.openxmlformats.org/officeDocument/2006/relationships/oleObject" Target="../embeddings/oleObject35.bin"/><Relationship Id="rId9" Type="http://schemas.openxmlformats.org/officeDocument/2006/relationships/image" Target="../media/image48.e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33.xml"/><Relationship Id="rId7"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39.bin"/><Relationship Id="rId5" Type="http://schemas.openxmlformats.org/officeDocument/2006/relationships/image" Target="../media/image49.emf"/><Relationship Id="rId4" Type="http://schemas.openxmlformats.org/officeDocument/2006/relationships/oleObject" Target="../embeddings/oleObject38.bin"/><Relationship Id="rId9" Type="http://schemas.openxmlformats.org/officeDocument/2006/relationships/image" Target="../media/image51.e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notesSlide" Target="../notesSlides/notesSlide34.xml"/><Relationship Id="rId7" Type="http://schemas.openxmlformats.org/officeDocument/2006/relationships/image" Target="../media/image53.e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42.bin"/><Relationship Id="rId5" Type="http://schemas.openxmlformats.org/officeDocument/2006/relationships/image" Target="../media/image52.emf"/><Relationship Id="rId4" Type="http://schemas.openxmlformats.org/officeDocument/2006/relationships/oleObject" Target="../embeddings/oleObject41.bin"/><Relationship Id="rId9" Type="http://schemas.openxmlformats.org/officeDocument/2006/relationships/image" Target="../media/image54.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56.e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45.bin"/><Relationship Id="rId5" Type="http://schemas.openxmlformats.org/officeDocument/2006/relationships/image" Target="../media/image55.emf"/><Relationship Id="rId4" Type="http://schemas.openxmlformats.org/officeDocument/2006/relationships/oleObject" Target="../embeddings/oleObject44.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58.e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47.bin"/><Relationship Id="rId5" Type="http://schemas.openxmlformats.org/officeDocument/2006/relationships/image" Target="../media/image57.emf"/><Relationship Id="rId4" Type="http://schemas.openxmlformats.org/officeDocument/2006/relationships/oleObject" Target="../embeddings/oleObject46.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60.e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49.bin"/><Relationship Id="rId5" Type="http://schemas.openxmlformats.org/officeDocument/2006/relationships/image" Target="../media/image59.emf"/><Relationship Id="rId4" Type="http://schemas.openxmlformats.org/officeDocument/2006/relationships/oleObject" Target="../embeddings/oleObject48.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2.e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51.bin"/><Relationship Id="rId5" Type="http://schemas.openxmlformats.org/officeDocument/2006/relationships/image" Target="../media/image61.emf"/><Relationship Id="rId4" Type="http://schemas.openxmlformats.org/officeDocument/2006/relationships/oleObject" Target="../embeddings/oleObject50.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62.e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53.bin"/><Relationship Id="rId5" Type="http://schemas.openxmlformats.org/officeDocument/2006/relationships/image" Target="../media/image61.emf"/><Relationship Id="rId4" Type="http://schemas.openxmlformats.org/officeDocument/2006/relationships/oleObject" Target="../embeddings/oleObject52.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62.em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55.bin"/><Relationship Id="rId5" Type="http://schemas.openxmlformats.org/officeDocument/2006/relationships/image" Target="../media/image61.emf"/><Relationship Id="rId4" Type="http://schemas.openxmlformats.org/officeDocument/2006/relationships/oleObject" Target="../embeddings/oleObject54.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64.e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57.bin"/><Relationship Id="rId5" Type="http://schemas.openxmlformats.org/officeDocument/2006/relationships/image" Target="../media/image63.emf"/><Relationship Id="rId4" Type="http://schemas.openxmlformats.org/officeDocument/2006/relationships/oleObject" Target="../embeddings/oleObject56.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29.vml"/><Relationship Id="rId5" Type="http://schemas.openxmlformats.org/officeDocument/2006/relationships/image" Target="../media/image65.emf"/><Relationship Id="rId4" Type="http://schemas.openxmlformats.org/officeDocument/2006/relationships/oleObject" Target="../embeddings/oleObject58.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30.vml"/><Relationship Id="rId5" Type="http://schemas.openxmlformats.org/officeDocument/2006/relationships/image" Target="../media/image66.emf"/><Relationship Id="rId4" Type="http://schemas.openxmlformats.org/officeDocument/2006/relationships/oleObject" Target="../embeddings/oleObject59.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image" Target="../media/image67.emf"/><Relationship Id="rId4" Type="http://schemas.openxmlformats.org/officeDocument/2006/relationships/oleObject" Target="../embeddings/oleObject60.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69.emf"/><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62.bin"/><Relationship Id="rId5" Type="http://schemas.openxmlformats.org/officeDocument/2006/relationships/image" Target="../media/image68.emf"/><Relationship Id="rId4" Type="http://schemas.openxmlformats.org/officeDocument/2006/relationships/oleObject" Target="../embeddings/oleObject61.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gaseq.co.uk/"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71.emf"/><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64.bin"/><Relationship Id="rId5" Type="http://schemas.openxmlformats.org/officeDocument/2006/relationships/image" Target="../media/image70.emf"/><Relationship Id="rId4" Type="http://schemas.openxmlformats.org/officeDocument/2006/relationships/oleObject" Target="../embeddings/oleObject63.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34.vml"/><Relationship Id="rId5" Type="http://schemas.openxmlformats.org/officeDocument/2006/relationships/image" Target="../media/image72.emf"/><Relationship Id="rId4" Type="http://schemas.openxmlformats.org/officeDocument/2006/relationships/oleObject" Target="../embeddings/oleObject65.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35.vml"/><Relationship Id="rId5" Type="http://schemas.openxmlformats.org/officeDocument/2006/relationships/image" Target="../media/image73.emf"/><Relationship Id="rId4" Type="http://schemas.openxmlformats.org/officeDocument/2006/relationships/oleObject" Target="../embeddings/oleObject66.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e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mlDrawing" Target="../drawings/vmlDrawing36.vml"/><Relationship Id="rId5" Type="http://schemas.openxmlformats.org/officeDocument/2006/relationships/image" Target="../media/image74.emf"/><Relationship Id="rId4" Type="http://schemas.openxmlformats.org/officeDocument/2006/relationships/oleObject" Target="../embeddings/oleObject67.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8.xml"/><Relationship Id="rId7"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0.emf"/><Relationship Id="rId4" Type="http://schemas.openxmlformats.org/officeDocument/2006/relationships/oleObject" Target="../embeddings/oleObject4.bin"/><Relationship Id="rId9" Type="http://schemas.openxmlformats.org/officeDocument/2006/relationships/image" Target="../media/image12.e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9.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13.emf"/><Relationship Id="rId4" Type="http://schemas.openxmlformats.org/officeDocument/2006/relationships/oleObject" Target="../embeddings/oleObject7.bin"/><Relationship Id="rId9"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p:cNvPicPr>
            <a:picLocks noChangeAspect="1" noChangeArrowheads="1"/>
          </p:cNvPicPr>
          <p:nvPr/>
        </p:nvPicPr>
        <p:blipFill>
          <a:blip r:embed="rId3">
            <a:lum bright="48000" contrast="-30000"/>
            <a:extLst>
              <a:ext uri="{28A0092B-C50C-407E-A947-70E740481C1C}">
                <a14:useLocalDpi xmlns:a14="http://schemas.microsoft.com/office/drawing/2010/main" val="0"/>
              </a:ext>
            </a:extLst>
          </a:blip>
          <a:srcRect/>
          <a:stretch>
            <a:fillRect/>
          </a:stretch>
        </p:blipFill>
        <p:spPr bwMode="auto">
          <a:xfrm>
            <a:off x="-63500" y="1814513"/>
            <a:ext cx="5475288" cy="365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3171" name="Picture 3"/>
          <p:cNvPicPr>
            <a:picLocks noChangeAspect="1" noChangeArrowheads="1"/>
          </p:cNvPicPr>
          <p:nvPr/>
        </p:nvPicPr>
        <p:blipFill>
          <a:blip r:embed="rId4">
            <a:lum bright="42000" contrast="-48000"/>
            <a:extLst>
              <a:ext uri="{28A0092B-C50C-407E-A947-70E740481C1C}">
                <a14:useLocalDpi xmlns:a14="http://schemas.microsoft.com/office/drawing/2010/main" val="0"/>
              </a:ext>
            </a:extLst>
          </a:blip>
          <a:srcRect l="11456" r="4471"/>
          <a:stretch>
            <a:fillRect/>
          </a:stretch>
        </p:blipFill>
        <p:spPr bwMode="auto">
          <a:xfrm>
            <a:off x="5424488" y="-63500"/>
            <a:ext cx="3821112" cy="5029200"/>
          </a:xfrm>
          <a:prstGeom prst="rect">
            <a:avLst/>
          </a:prstGeom>
          <a:noFill/>
          <a:ln>
            <a:noFill/>
          </a:ln>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123" name="Picture 4"/>
          <p:cNvPicPr>
            <a:picLocks noChangeAspect="1" noChangeArrowheads="1"/>
          </p:cNvPicPr>
          <p:nvPr/>
        </p:nvPicPr>
        <p:blipFill>
          <a:blip r:embed="rId5">
            <a:lum bright="36000" contrast="-12000"/>
            <a:extLst>
              <a:ext uri="{28A0092B-C50C-407E-A947-70E740481C1C}">
                <a14:useLocalDpi xmlns:a14="http://schemas.microsoft.com/office/drawing/2010/main" val="0"/>
              </a:ext>
            </a:extLst>
          </a:blip>
          <a:srcRect l="59459" r="2534"/>
          <a:stretch>
            <a:fillRect/>
          </a:stretch>
        </p:blipFill>
        <p:spPr bwMode="auto">
          <a:xfrm>
            <a:off x="-127000" y="4935538"/>
            <a:ext cx="5867400" cy="192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Picture 5"/>
          <p:cNvPicPr>
            <a:picLocks noChangeAspect="1" noChangeArrowheads="1"/>
          </p:cNvPicPr>
          <p:nvPr/>
        </p:nvPicPr>
        <p:blipFill>
          <a:blip r:embed="rId6">
            <a:lum bright="54000" contrast="-48000"/>
            <a:extLst>
              <a:ext uri="{28A0092B-C50C-407E-A947-70E740481C1C}">
                <a14:useLocalDpi xmlns:a14="http://schemas.microsoft.com/office/drawing/2010/main" val="0"/>
              </a:ext>
            </a:extLst>
          </a:blip>
          <a:srcRect t="21945" b="12636"/>
          <a:stretch>
            <a:fillRect/>
          </a:stretch>
        </p:blipFill>
        <p:spPr bwMode="auto">
          <a:xfrm>
            <a:off x="-88900" y="-50800"/>
            <a:ext cx="5946775" cy="234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3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1825" y="4487863"/>
            <a:ext cx="3546475" cy="2420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43175" name="Rectangle 7"/>
          <p:cNvSpPr>
            <a:spLocks noGrp="1" noChangeArrowheads="1"/>
          </p:cNvSpPr>
          <p:nvPr>
            <p:ph type="ctrTitle"/>
          </p:nvPr>
        </p:nvSpPr>
        <p:spPr>
          <a:xfrm>
            <a:off x="622300" y="1536700"/>
            <a:ext cx="8547100" cy="1295400"/>
          </a:xfrm>
        </p:spPr>
        <p:txBody>
          <a:bodyPr/>
          <a:lstStyle/>
          <a:p>
            <a:pPr algn="ctr">
              <a:defRPr/>
            </a:pPr>
            <a:r>
              <a:rPr lang="en-US" sz="6100" dirty="0">
                <a:solidFill>
                  <a:schemeClr val="tx1"/>
                </a:solidFill>
                <a:cs typeface="+mj-cs"/>
              </a:rPr>
              <a:t>AME 436</a:t>
            </a:r>
            <a:br>
              <a:rPr lang="en-US" sz="6100" dirty="0">
                <a:cs typeface="+mj-cs"/>
              </a:rPr>
            </a:br>
            <a:br>
              <a:rPr lang="en-US" sz="6100">
                <a:cs typeface="+mj-cs"/>
              </a:rPr>
            </a:br>
            <a:r>
              <a:rPr lang="en-US">
                <a:cs typeface="+mj-cs"/>
              </a:rPr>
              <a:t>Energy and </a:t>
            </a:r>
            <a:r>
              <a:rPr lang="en-US" dirty="0">
                <a:cs typeface="+mj-cs"/>
              </a:rPr>
              <a:t>Propulsion</a:t>
            </a:r>
            <a:br>
              <a:rPr lang="en-US" dirty="0">
                <a:cs typeface="+mj-cs"/>
              </a:rPr>
            </a:br>
            <a:endParaRPr lang="en-US" sz="6100" dirty="0">
              <a:cs typeface="+mj-cs"/>
            </a:endParaRPr>
          </a:p>
        </p:txBody>
      </p:sp>
      <p:sp>
        <p:nvSpPr>
          <p:cNvPr id="1543176" name="Rectangle 8"/>
          <p:cNvSpPr>
            <a:spLocks noGrp="1" noChangeArrowheads="1"/>
          </p:cNvSpPr>
          <p:nvPr>
            <p:ph type="subTitle" idx="1"/>
          </p:nvPr>
        </p:nvSpPr>
        <p:spPr>
          <a:xfrm>
            <a:off x="546100" y="4230688"/>
            <a:ext cx="8394700" cy="1420812"/>
          </a:xfrm>
        </p:spPr>
        <p:txBody>
          <a:bodyPr/>
          <a:lstStyle/>
          <a:p>
            <a:pPr algn="ctr">
              <a:defRPr/>
            </a:pPr>
            <a:r>
              <a:rPr lang="en-US" sz="4800" dirty="0">
                <a:solidFill>
                  <a:srgbClr val="008000"/>
                </a:solidFill>
              </a:rPr>
              <a:t>Lecture 8</a:t>
            </a:r>
          </a:p>
          <a:p>
            <a:pPr algn="ctr">
              <a:defRPr/>
            </a:pPr>
            <a:r>
              <a:rPr lang="en-US" dirty="0">
                <a:solidFill>
                  <a:srgbClr val="008000"/>
                </a:solidFill>
              </a:rPr>
              <a:t>Unsteady-flow (reciprocating) engines 3:</a:t>
            </a:r>
          </a:p>
          <a:p>
            <a:pPr algn="ctr">
              <a:defRPr/>
            </a:pPr>
            <a:r>
              <a:rPr lang="en-US" dirty="0">
                <a:solidFill>
                  <a:srgbClr val="008000"/>
                </a:solidFill>
              </a:rPr>
              <a:t>ideal cycle analysis</a:t>
            </a:r>
            <a:endParaRPr lang="en-US" sz="4800" dirty="0">
              <a:solidFill>
                <a:srgbClr val="008000"/>
              </a:solidFill>
            </a:endParaRPr>
          </a:p>
        </p:txBody>
      </p:sp>
    </p:spTree>
    <p:extLst>
      <p:ext uri="{BB962C8B-B14F-4D97-AF65-F5344CB8AC3E}">
        <p14:creationId xmlns:p14="http://schemas.microsoft.com/office/powerpoint/2010/main" val="1337010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graphicFrame>
        <p:nvGraphicFramePr>
          <p:cNvPr id="1346564" name="Object 4"/>
          <p:cNvGraphicFramePr>
            <a:graphicFrameLocks noChangeAspect="1"/>
          </p:cNvGraphicFramePr>
          <p:nvPr/>
        </p:nvGraphicFramePr>
        <p:xfrm>
          <a:off x="1404938" y="1878013"/>
          <a:ext cx="6248400" cy="4884737"/>
        </p:xfrm>
        <a:graphic>
          <a:graphicData uri="http://schemas.openxmlformats.org/presentationml/2006/ole">
            <mc:AlternateContent xmlns:mc="http://schemas.openxmlformats.org/markup-compatibility/2006">
              <mc:Choice xmlns:v="urn:schemas-microsoft-com:vml" Requires="v">
                <p:oleObj spid="_x0000_s118054"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7500" r="27991"/>
                      <a:stretch>
                        <a:fillRect/>
                      </a:stretch>
                    </p:blipFill>
                    <p:spPr bwMode="auto">
                      <a:xfrm>
                        <a:off x="1404938" y="1878013"/>
                        <a:ext cx="6248400" cy="4884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46562" name="Object 2"/>
          <p:cNvGraphicFramePr>
            <a:graphicFrameLocks noChangeAspect="1"/>
          </p:cNvGraphicFramePr>
          <p:nvPr/>
        </p:nvGraphicFramePr>
        <p:xfrm>
          <a:off x="1406525" y="1878013"/>
          <a:ext cx="6249988" cy="4886325"/>
        </p:xfrm>
        <a:graphic>
          <a:graphicData uri="http://schemas.openxmlformats.org/presentationml/2006/ole">
            <mc:AlternateContent xmlns:mc="http://schemas.openxmlformats.org/markup-compatibility/2006">
              <mc:Choice xmlns:v="urn:schemas-microsoft-com:vml" Requires="v">
                <p:oleObj spid="_x0000_s118055" name="Worksheet" r:id="rId6" imgW="36144200" imgH="24714200" progId="Excel.Sheet.8">
                  <p:embed/>
                </p:oleObj>
              </mc:Choice>
              <mc:Fallback>
                <p:oleObj name="Worksheet" r:id="rId6" imgW="36144200" imgH="247142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7500" r="27991"/>
                      <a:stretch>
                        <a:fillRect/>
                      </a:stretch>
                    </p:blipFill>
                    <p:spPr bwMode="auto">
                      <a:xfrm>
                        <a:off x="1406525" y="1878013"/>
                        <a:ext cx="6249988" cy="4886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46563" name="Object 3"/>
          <p:cNvGraphicFramePr>
            <a:graphicFrameLocks noChangeAspect="1"/>
          </p:cNvGraphicFramePr>
          <p:nvPr/>
        </p:nvGraphicFramePr>
        <p:xfrm>
          <a:off x="1406525" y="1958975"/>
          <a:ext cx="6249988" cy="4786313"/>
        </p:xfrm>
        <a:graphic>
          <a:graphicData uri="http://schemas.openxmlformats.org/presentationml/2006/ole">
            <mc:AlternateContent xmlns:mc="http://schemas.openxmlformats.org/markup-compatibility/2006">
              <mc:Choice xmlns:v="urn:schemas-microsoft-com:vml" Requires="v">
                <p:oleObj spid="_x0000_s118056" name="Worksheet" r:id="rId8" imgW="36144200" imgH="24714200" progId="Excel.Sheet.8">
                  <p:embed/>
                </p:oleObj>
              </mc:Choice>
              <mc:Fallback>
                <p:oleObj name="Worksheet" r:id="rId8" imgW="36144200" imgH="24714200"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17500" r="27991"/>
                      <a:stretch>
                        <a:fillRect/>
                      </a:stretch>
                    </p:blipFill>
                    <p:spPr bwMode="auto">
                      <a:xfrm>
                        <a:off x="1406525" y="1958975"/>
                        <a:ext cx="6249988" cy="4786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46565" name="Rectangle 5"/>
          <p:cNvSpPr>
            <a:spLocks noGrp="1" noChangeArrowheads="1"/>
          </p:cNvSpPr>
          <p:nvPr>
            <p:ph type="title"/>
          </p:nvPr>
        </p:nvSpPr>
        <p:spPr/>
        <p:txBody>
          <a:bodyPr/>
          <a:lstStyle/>
          <a:p>
            <a:pPr>
              <a:defRPr/>
            </a:pPr>
            <a:r>
              <a:rPr lang="en-US">
                <a:cs typeface="+mj-cs"/>
              </a:rPr>
              <a:t>Effect of heat input (Otto)</a:t>
            </a:r>
          </a:p>
        </p:txBody>
      </p:sp>
      <p:sp>
        <p:nvSpPr>
          <p:cNvPr id="1346566" name="Rectangle 6"/>
          <p:cNvSpPr>
            <a:spLocks noGrp="1" noChangeArrowheads="1"/>
          </p:cNvSpPr>
          <p:nvPr>
            <p:ph type="body" idx="1"/>
          </p:nvPr>
        </p:nvSpPr>
        <p:spPr/>
        <p:txBody>
          <a:bodyPr/>
          <a:lstStyle/>
          <a:p>
            <a:pPr>
              <a:tabLst>
                <a:tab pos="342900" algn="l"/>
                <a:tab pos="571500" algn="l"/>
                <a:tab pos="1092200" algn="l"/>
              </a:tabLst>
              <a:defRPr/>
            </a:pPr>
            <a:r>
              <a:rPr lang="en-US" sz="2000" dirty="0">
                <a:solidFill>
                  <a:srgbClr val="EF1F1D"/>
                </a:solidFill>
                <a:cs typeface="+mn-cs"/>
              </a:rPr>
              <a:t>Animation:</a:t>
            </a:r>
            <a:r>
              <a:rPr lang="en-US" sz="2000" dirty="0">
                <a:cs typeface="+mn-cs"/>
              </a:rPr>
              <a:t>  P-V diagrams, increasing heat input via increasing f (same displacement volume, same compression ratio)</a:t>
            </a:r>
          </a:p>
        </p:txBody>
      </p:sp>
      <p:graphicFrame>
        <p:nvGraphicFramePr>
          <p:cNvPr id="8" name="Object 4"/>
          <p:cNvGraphicFramePr>
            <a:graphicFrameLocks noChangeAspect="1"/>
          </p:cNvGraphicFramePr>
          <p:nvPr>
            <p:extLst>
              <p:ext uri="{D42A27DB-BD31-4B8C-83A1-F6EECF244321}">
                <p14:modId xmlns:p14="http://schemas.microsoft.com/office/powerpoint/2010/main" val="3501220661"/>
              </p:ext>
            </p:extLst>
          </p:nvPr>
        </p:nvGraphicFramePr>
        <p:xfrm>
          <a:off x="1822658" y="1160584"/>
          <a:ext cx="5720530" cy="841764"/>
        </p:xfrm>
        <a:graphic>
          <a:graphicData uri="http://schemas.openxmlformats.org/presentationml/2006/ole">
            <mc:AlternateContent xmlns:mc="http://schemas.openxmlformats.org/markup-compatibility/2006">
              <mc:Choice xmlns:v="urn:schemas-microsoft-com:vml" Requires="v">
                <p:oleObj spid="_x0000_s118057" name="Equation" r:id="rId10" imgW="3543300" imgH="520700" progId="Equation.3">
                  <p:embed/>
                </p:oleObj>
              </mc:Choice>
              <mc:Fallback>
                <p:oleObj name="Equation" r:id="rId10" imgW="3543300" imgH="520700" progId="Equation.3">
                  <p:embed/>
                  <p:pic>
                    <p:nvPicPr>
                      <p:cNvPr id="0" name=""/>
                      <p:cNvPicPr>
                        <a:picLocks noChangeAspect="1" noChangeArrowheads="1"/>
                      </p:cNvPicPr>
                      <p:nvPr/>
                    </p:nvPicPr>
                    <p:blipFill>
                      <a:blip r:embed="rId11"/>
                      <a:srcRect/>
                      <a:stretch>
                        <a:fillRect/>
                      </a:stretch>
                    </p:blipFill>
                    <p:spPr bwMode="auto">
                      <a:xfrm>
                        <a:off x="1822658" y="1160584"/>
                        <a:ext cx="5720530" cy="841764"/>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8471257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4656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4656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4656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465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346562"/>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1346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46564" grpId="0"/>
      <p:bldOleChart spid="1346562" grpId="0"/>
      <p:bldOleChart spid="1346562" grpId="1"/>
      <p:bldOleChart spid="1346563" grpId="0"/>
      <p:bldOleChart spid="1346563" grpId="1"/>
      <p:bldOleChart spid="1346563"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graphicFrame>
        <p:nvGraphicFramePr>
          <p:cNvPr id="1348611" name="Object 3"/>
          <p:cNvGraphicFramePr>
            <a:graphicFrameLocks noChangeAspect="1"/>
          </p:cNvGraphicFramePr>
          <p:nvPr/>
        </p:nvGraphicFramePr>
        <p:xfrm>
          <a:off x="1660525" y="1700213"/>
          <a:ext cx="6249988" cy="4886325"/>
        </p:xfrm>
        <a:graphic>
          <a:graphicData uri="http://schemas.openxmlformats.org/presentationml/2006/ole">
            <mc:AlternateContent xmlns:mc="http://schemas.openxmlformats.org/markup-compatibility/2006">
              <mc:Choice xmlns:v="urn:schemas-microsoft-com:vml" Requires="v">
                <p:oleObj spid="_x0000_s119008"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7500" r="27991"/>
                      <a:stretch>
                        <a:fillRect/>
                      </a:stretch>
                    </p:blipFill>
                    <p:spPr bwMode="auto">
                      <a:xfrm>
                        <a:off x="1660525" y="1700213"/>
                        <a:ext cx="6249988" cy="4886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48614" name="Object 6"/>
          <p:cNvGraphicFramePr>
            <a:graphicFrameLocks noChangeAspect="1"/>
          </p:cNvGraphicFramePr>
          <p:nvPr/>
        </p:nvGraphicFramePr>
        <p:xfrm>
          <a:off x="1662113" y="1701800"/>
          <a:ext cx="6249987" cy="4886325"/>
        </p:xfrm>
        <a:graphic>
          <a:graphicData uri="http://schemas.openxmlformats.org/presentationml/2006/ole">
            <mc:AlternateContent xmlns:mc="http://schemas.openxmlformats.org/markup-compatibility/2006">
              <mc:Choice xmlns:v="urn:schemas-microsoft-com:vml" Requires="v">
                <p:oleObj spid="_x0000_s119009" name="Worksheet" r:id="rId6" imgW="36144200" imgH="24714200" progId="Excel.Sheet.8">
                  <p:embed/>
                </p:oleObj>
              </mc:Choice>
              <mc:Fallback>
                <p:oleObj name="Worksheet" r:id="rId6" imgW="36144200" imgH="247142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7500" r="27991"/>
                      <a:stretch>
                        <a:fillRect/>
                      </a:stretch>
                    </p:blipFill>
                    <p:spPr bwMode="auto">
                      <a:xfrm>
                        <a:off x="1662113" y="1701800"/>
                        <a:ext cx="6249987" cy="4886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48610" name="Object 2"/>
          <p:cNvGraphicFramePr>
            <a:graphicFrameLocks noChangeAspect="1"/>
          </p:cNvGraphicFramePr>
          <p:nvPr/>
        </p:nvGraphicFramePr>
        <p:xfrm>
          <a:off x="1663700" y="1704975"/>
          <a:ext cx="6249988" cy="4884738"/>
        </p:xfrm>
        <a:graphic>
          <a:graphicData uri="http://schemas.openxmlformats.org/presentationml/2006/ole">
            <mc:AlternateContent xmlns:mc="http://schemas.openxmlformats.org/markup-compatibility/2006">
              <mc:Choice xmlns:v="urn:schemas-microsoft-com:vml" Requires="v">
                <p:oleObj spid="_x0000_s119010" name="Worksheet" r:id="rId8" imgW="36144200" imgH="24714200" progId="Excel.Sheet.8">
                  <p:embed/>
                </p:oleObj>
              </mc:Choice>
              <mc:Fallback>
                <p:oleObj name="Worksheet" r:id="rId8" imgW="36144200" imgH="24714200"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17500" r="27991"/>
                      <a:stretch>
                        <a:fillRect/>
                      </a:stretch>
                    </p:blipFill>
                    <p:spPr bwMode="auto">
                      <a:xfrm>
                        <a:off x="1663700" y="1704975"/>
                        <a:ext cx="6249988" cy="48847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48612" name="Rectangle 4"/>
          <p:cNvSpPr>
            <a:spLocks noGrp="1" noChangeArrowheads="1"/>
          </p:cNvSpPr>
          <p:nvPr>
            <p:ph type="title"/>
          </p:nvPr>
        </p:nvSpPr>
        <p:spPr/>
        <p:txBody>
          <a:bodyPr/>
          <a:lstStyle/>
          <a:p>
            <a:pPr>
              <a:defRPr/>
            </a:pPr>
            <a:r>
              <a:rPr lang="en-US">
                <a:cs typeface="+mj-cs"/>
              </a:rPr>
              <a:t>Effect of heat input (Otto)</a:t>
            </a:r>
          </a:p>
        </p:txBody>
      </p:sp>
      <p:sp>
        <p:nvSpPr>
          <p:cNvPr id="1348613" name="Rectangle 5"/>
          <p:cNvSpPr>
            <a:spLocks noGrp="1" noChangeArrowheads="1"/>
          </p:cNvSpPr>
          <p:nvPr>
            <p:ph type="body" idx="1"/>
          </p:nvPr>
        </p:nvSpPr>
        <p:spPr/>
        <p:txBody>
          <a:bodyPr/>
          <a:lstStyle/>
          <a:p>
            <a:pPr>
              <a:tabLst>
                <a:tab pos="342900" algn="l"/>
                <a:tab pos="571500" algn="l"/>
                <a:tab pos="1092200" algn="l"/>
              </a:tabLst>
              <a:defRPr/>
            </a:pPr>
            <a:r>
              <a:rPr lang="en-US" dirty="0">
                <a:solidFill>
                  <a:srgbClr val="EF1F1D"/>
                </a:solidFill>
                <a:cs typeface="+mn-cs"/>
              </a:rPr>
              <a:t>Animation:</a:t>
            </a:r>
            <a:r>
              <a:rPr lang="en-US" dirty="0">
                <a:cs typeface="+mn-cs"/>
              </a:rPr>
              <a:t>  T-s diagrams, increasing heat input via increasing f (same displacement volume, same compression ratio)</a:t>
            </a:r>
          </a:p>
          <a:p>
            <a:pPr>
              <a:tabLst>
                <a:tab pos="342900" algn="l"/>
                <a:tab pos="571500" algn="l"/>
                <a:tab pos="1092200" algn="l"/>
              </a:tabLst>
              <a:defRPr/>
            </a:pPr>
            <a:r>
              <a:rPr lang="en-US" dirty="0">
                <a:cs typeface="+mn-cs"/>
              </a:rPr>
              <a:t>Heat input does not affect efficiency (same T</a:t>
            </a:r>
            <a:r>
              <a:rPr lang="en-US" baseline="-25000" dirty="0">
                <a:cs typeface="+mn-cs"/>
              </a:rPr>
              <a:t>L</a:t>
            </a:r>
            <a:r>
              <a:rPr lang="en-US" dirty="0">
                <a:cs typeface="+mn-cs"/>
              </a:rPr>
              <a:t>/T</a:t>
            </a:r>
            <a:r>
              <a:rPr lang="en-US" baseline="-25000" dirty="0">
                <a:cs typeface="+mn-cs"/>
              </a:rPr>
              <a:t>H</a:t>
            </a:r>
            <a:r>
              <a:rPr lang="en-US" dirty="0">
                <a:cs typeface="+mn-cs"/>
              </a:rPr>
              <a:t> in Carnot strips)</a:t>
            </a:r>
          </a:p>
        </p:txBody>
      </p:sp>
    </p:spTree>
    <p:extLst>
      <p:ext uri="{BB962C8B-B14F-4D97-AF65-F5344CB8AC3E}">
        <p14:creationId xmlns:p14="http://schemas.microsoft.com/office/powerpoint/2010/main" val="20472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486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486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4861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486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348611"/>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1348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48611" grpId="0"/>
      <p:bldOleChart spid="1348611" grpId="1"/>
      <p:bldOleChart spid="1348614" grpId="0"/>
      <p:bldOleChart spid="1348614" grpId="1"/>
      <p:bldOleChart spid="1348614" grpId="2"/>
      <p:bldOleChart spid="13486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43138" name="Rectangle 2"/>
          <p:cNvSpPr>
            <a:spLocks noGrp="1" noChangeArrowheads="1"/>
          </p:cNvSpPr>
          <p:nvPr>
            <p:ph type="title"/>
          </p:nvPr>
        </p:nvSpPr>
        <p:spPr/>
        <p:txBody>
          <a:bodyPr/>
          <a:lstStyle/>
          <a:p>
            <a:pPr>
              <a:defRPr/>
            </a:pPr>
            <a:r>
              <a:rPr lang="en-US">
                <a:cs typeface="+mj-cs"/>
              </a:rPr>
              <a:t>Otto cycle analysis</a:t>
            </a:r>
          </a:p>
        </p:txBody>
      </p:sp>
      <p:sp>
        <p:nvSpPr>
          <p:cNvPr id="1243139" name="Rectangle 3"/>
          <p:cNvSpPr>
            <a:spLocks noGrp="1" noChangeArrowheads="1"/>
          </p:cNvSpPr>
          <p:nvPr>
            <p:ph type="body" idx="1"/>
          </p:nvPr>
        </p:nvSpPr>
        <p:spPr>
          <a:xfrm>
            <a:off x="279400" y="623888"/>
            <a:ext cx="8417076" cy="5880100"/>
          </a:xfrm>
        </p:spPr>
        <p:txBody>
          <a:bodyPr/>
          <a:lstStyle/>
          <a:p>
            <a:pPr>
              <a:defRPr/>
            </a:pPr>
            <a:r>
              <a:rPr lang="en-US" sz="2000" dirty="0">
                <a:cs typeface="+mn-cs"/>
              </a:rPr>
              <a:t> </a:t>
            </a:r>
            <a:r>
              <a:rPr lang="en-US" dirty="0">
                <a:cs typeface="+mn-cs"/>
                <a:sym typeface="Symbol" charset="0"/>
              </a:rPr>
              <a:t></a:t>
            </a:r>
            <a:r>
              <a:rPr lang="en-US" baseline="-25000" dirty="0" err="1">
                <a:cs typeface="+mn-cs"/>
              </a:rPr>
              <a:t>th</a:t>
            </a:r>
            <a:r>
              <a:rPr lang="en-US" dirty="0">
                <a:cs typeface="+mn-cs"/>
              </a:rPr>
              <a:t> increases as r increases - why not use r </a:t>
            </a:r>
            <a:r>
              <a:rPr lang="en-US" dirty="0">
                <a:cs typeface="+mn-cs"/>
                <a:sym typeface="Symbol" charset="0"/>
              </a:rPr>
              <a:t></a:t>
            </a:r>
            <a:r>
              <a:rPr lang="en-US" dirty="0">
                <a:cs typeface="+mn-cs"/>
              </a:rPr>
              <a:t> ∞ (</a:t>
            </a:r>
            <a:r>
              <a:rPr lang="en-US" dirty="0">
                <a:cs typeface="+mn-cs"/>
                <a:sym typeface="Symbol" charset="0"/>
              </a:rPr>
              <a:t></a:t>
            </a:r>
            <a:r>
              <a:rPr lang="en-US" baseline="-25000" dirty="0" err="1">
                <a:cs typeface="+mn-cs"/>
              </a:rPr>
              <a:t>th</a:t>
            </a:r>
            <a:r>
              <a:rPr lang="en-US" dirty="0">
                <a:cs typeface="+mn-cs"/>
              </a:rPr>
              <a:t> </a:t>
            </a:r>
            <a:r>
              <a:rPr lang="en-US" dirty="0">
                <a:cs typeface="+mn-cs"/>
                <a:sym typeface="Symbol" charset="0"/>
              </a:rPr>
              <a:t> 1)?</a:t>
            </a:r>
          </a:p>
          <a:p>
            <a:pPr lvl="1">
              <a:defRPr/>
            </a:pPr>
            <a:r>
              <a:rPr lang="en-US" dirty="0"/>
              <a:t>M</a:t>
            </a:r>
            <a:r>
              <a:rPr lang="en-US" dirty="0">
                <a:sym typeface="Symbol" charset="0"/>
              </a:rPr>
              <a:t>ain reason:  KNOCK (lecture 10) - limits r to ≈ 10 depending on octane number of fuel</a:t>
            </a:r>
          </a:p>
          <a:p>
            <a:pPr lvl="1">
              <a:defRPr/>
            </a:pPr>
            <a:r>
              <a:rPr lang="en-US" dirty="0"/>
              <a:t>Also - heat losses increase as r increases (but this matters mostly for higher compression ratios as in Diesels discussed later)</a:t>
            </a:r>
          </a:p>
          <a:p>
            <a:pPr>
              <a:defRPr/>
            </a:pPr>
            <a:r>
              <a:rPr lang="en-US" dirty="0">
                <a:cs typeface="+mn-cs"/>
              </a:rPr>
              <a:t>Typical premixed-charge engine with r = 8, </a:t>
            </a:r>
            <a:r>
              <a:rPr lang="en-US" dirty="0">
                <a:cs typeface="+mn-cs"/>
                <a:sym typeface="Symbol" charset="0"/>
              </a:rPr>
              <a:t> = 1.3, theoretical </a:t>
            </a:r>
            <a:r>
              <a:rPr lang="en-US" baseline="-25000" dirty="0" err="1">
                <a:cs typeface="+mn-cs"/>
              </a:rPr>
              <a:t>th</a:t>
            </a:r>
            <a:r>
              <a:rPr lang="en-US" dirty="0">
                <a:cs typeface="+mn-cs"/>
              </a:rPr>
              <a:t> = 0.46; real engine ≈ 0.30 or less - why so different?</a:t>
            </a:r>
          </a:p>
          <a:p>
            <a:pPr lvl="1">
              <a:defRPr/>
            </a:pPr>
            <a:r>
              <a:rPr lang="en-US" dirty="0"/>
              <a:t>Heat losses - to cylinder walls, valves, piston</a:t>
            </a:r>
          </a:p>
          <a:p>
            <a:pPr lvl="1">
              <a:defRPr/>
            </a:pPr>
            <a:r>
              <a:rPr lang="en-US" dirty="0"/>
              <a:t>Friction</a:t>
            </a:r>
          </a:p>
          <a:p>
            <a:pPr lvl="1">
              <a:defRPr/>
            </a:pPr>
            <a:r>
              <a:rPr lang="en-US" dirty="0"/>
              <a:t>Throttling</a:t>
            </a:r>
          </a:p>
          <a:p>
            <a:pPr lvl="1">
              <a:defRPr/>
            </a:pPr>
            <a:r>
              <a:rPr lang="en-US" dirty="0"/>
              <a:t>Slow burn - combustion occurs </a:t>
            </a:r>
            <a:r>
              <a:rPr lang="en-US" dirty="0">
                <a:solidFill>
                  <a:srgbClr val="ED181E"/>
                </a:solidFill>
              </a:rPr>
              <a:t>over a finite time, thus a finite change in volume, not all at minimum volume</a:t>
            </a:r>
            <a:r>
              <a:rPr lang="en-US" dirty="0"/>
              <a:t> (thus maximum T); as shown later this reduces </a:t>
            </a:r>
            <a:r>
              <a:rPr lang="en-US" dirty="0">
                <a:sym typeface="Symbol" charset="0"/>
              </a:rPr>
              <a:t></a:t>
            </a:r>
            <a:r>
              <a:rPr lang="en-US" baseline="-25000" dirty="0" err="1"/>
              <a:t>th</a:t>
            </a:r>
            <a:endParaRPr lang="en-US" dirty="0"/>
          </a:p>
          <a:p>
            <a:pPr lvl="1">
              <a:defRPr/>
            </a:pPr>
            <a:r>
              <a:rPr lang="en-US" dirty="0"/>
              <a:t>Gas leakage past piston rings (</a:t>
            </a:r>
            <a:r>
              <a:rPr lang="en-US" altLang="ja-JP" dirty="0"/>
              <a:t>"</a:t>
            </a:r>
            <a:r>
              <a:rPr lang="en-US" dirty="0"/>
              <a:t>blow-by</a:t>
            </a:r>
            <a:r>
              <a:rPr lang="en-US" altLang="ja-JP" dirty="0"/>
              <a:t>"</a:t>
            </a:r>
            <a:r>
              <a:rPr lang="en-US" dirty="0"/>
              <a:t>) &amp; valves (minor issue)</a:t>
            </a:r>
          </a:p>
          <a:p>
            <a:pPr lvl="1">
              <a:defRPr/>
            </a:pPr>
            <a:r>
              <a:rPr lang="en-US" dirty="0"/>
              <a:t>Incomplete combustion (minor issue)</a:t>
            </a:r>
          </a:p>
        </p:txBody>
      </p:sp>
    </p:spTree>
    <p:extLst>
      <p:ext uri="{BB962C8B-B14F-4D97-AF65-F5344CB8AC3E}">
        <p14:creationId xmlns:p14="http://schemas.microsoft.com/office/powerpoint/2010/main" val="19694560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pic>
        <p:nvPicPr>
          <p:cNvPr id="296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928688"/>
            <a:ext cx="7031038" cy="556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44163" name="Group 3"/>
          <p:cNvGrpSpPr>
            <a:grpSpLocks/>
          </p:cNvGrpSpPr>
          <p:nvPr/>
        </p:nvGrpSpPr>
        <p:grpSpPr bwMode="auto">
          <a:xfrm>
            <a:off x="2794000" y="2705100"/>
            <a:ext cx="4038600" cy="2489200"/>
            <a:chOff x="1752" y="1608"/>
            <a:chExt cx="2544" cy="1568"/>
          </a:xfrm>
        </p:grpSpPr>
        <p:sp>
          <p:nvSpPr>
            <p:cNvPr id="1244164" name="Freeform 4"/>
            <p:cNvSpPr>
              <a:spLocks/>
            </p:cNvSpPr>
            <p:nvPr/>
          </p:nvSpPr>
          <p:spPr bwMode="auto">
            <a:xfrm>
              <a:off x="1752" y="1608"/>
              <a:ext cx="2544" cy="1568"/>
            </a:xfrm>
            <a:custGeom>
              <a:avLst/>
              <a:gdLst>
                <a:gd name="T0" fmla="*/ 0 w 2544"/>
                <a:gd name="T1" fmla="*/ 0 h 1568"/>
                <a:gd name="T2" fmla="*/ 8 w 2544"/>
                <a:gd name="T3" fmla="*/ 1104 h 1568"/>
                <a:gd name="T4" fmla="*/ 560 w 2544"/>
                <a:gd name="T5" fmla="*/ 1272 h 1568"/>
                <a:gd name="T6" fmla="*/ 1384 w 2544"/>
                <a:gd name="T7" fmla="*/ 1456 h 1568"/>
                <a:gd name="T8" fmla="*/ 2344 w 2544"/>
                <a:gd name="T9" fmla="*/ 1560 h 1568"/>
                <a:gd name="T10" fmla="*/ 2544 w 2544"/>
                <a:gd name="T11" fmla="*/ 1568 h 1568"/>
                <a:gd name="T12" fmla="*/ 2536 w 2544"/>
                <a:gd name="T13" fmla="*/ 1184 h 1568"/>
                <a:gd name="T14" fmla="*/ 1792 w 2544"/>
                <a:gd name="T15" fmla="*/ 1008 h 1568"/>
                <a:gd name="T16" fmla="*/ 816 w 2544"/>
                <a:gd name="T17" fmla="*/ 632 h 1568"/>
                <a:gd name="T18" fmla="*/ 336 w 2544"/>
                <a:gd name="T19" fmla="*/ 296 h 1568"/>
                <a:gd name="T20" fmla="*/ 64 w 2544"/>
                <a:gd name="T21" fmla="*/ 48 h 1568"/>
                <a:gd name="T22" fmla="*/ 0 w 2544"/>
                <a:gd name="T23" fmla="*/ 0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44" h="1568">
                  <a:moveTo>
                    <a:pt x="0" y="0"/>
                  </a:moveTo>
                  <a:lnTo>
                    <a:pt x="8" y="1104"/>
                  </a:lnTo>
                  <a:lnTo>
                    <a:pt x="560" y="1272"/>
                  </a:lnTo>
                  <a:lnTo>
                    <a:pt x="1384" y="1456"/>
                  </a:lnTo>
                  <a:lnTo>
                    <a:pt x="2344" y="1560"/>
                  </a:lnTo>
                  <a:lnTo>
                    <a:pt x="2544" y="1568"/>
                  </a:lnTo>
                  <a:lnTo>
                    <a:pt x="2536" y="1184"/>
                  </a:lnTo>
                  <a:lnTo>
                    <a:pt x="1792" y="1008"/>
                  </a:lnTo>
                  <a:lnTo>
                    <a:pt x="816" y="632"/>
                  </a:lnTo>
                  <a:lnTo>
                    <a:pt x="336" y="296"/>
                  </a:lnTo>
                  <a:lnTo>
                    <a:pt x="64" y="48"/>
                  </a:lnTo>
                  <a:lnTo>
                    <a:pt x="0" y="0"/>
                  </a:lnTo>
                  <a:close/>
                </a:path>
              </a:pathLst>
            </a:custGeom>
            <a:solidFill>
              <a:schemeClr val="bg2">
                <a:alpha val="50000"/>
              </a:schemeClr>
            </a:solidFill>
            <a:ln w="3175" cap="flat" cmpd="sng">
              <a:solidFill>
                <a:schemeClr val="bg2"/>
              </a:solidFill>
              <a:prstDash val="solid"/>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244165" name="Text Box 5"/>
            <p:cNvSpPr txBox="1">
              <a:spLocks noChangeArrowheads="1"/>
            </p:cNvSpPr>
            <p:nvPr/>
          </p:nvSpPr>
          <p:spPr bwMode="auto">
            <a:xfrm rot="1241897">
              <a:off x="1998" y="2512"/>
              <a:ext cx="1759" cy="269"/>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200">
                  <a:solidFill>
                    <a:schemeClr val="tx1"/>
                  </a:solidFill>
                  <a:effectLst>
                    <a:outerShdw blurRad="38100" dist="38100" dir="2700000" algn="tl">
                      <a:srgbClr val="DDDDDD"/>
                    </a:outerShdw>
                  </a:effectLst>
                  <a:cs typeface="+mn-cs"/>
                </a:rPr>
                <a:t>Gross indicated work</a:t>
              </a:r>
            </a:p>
          </p:txBody>
        </p:sp>
      </p:grpSp>
      <p:grpSp>
        <p:nvGrpSpPr>
          <p:cNvPr id="1244166" name="Group 6"/>
          <p:cNvGrpSpPr>
            <a:grpSpLocks/>
          </p:cNvGrpSpPr>
          <p:nvPr/>
        </p:nvGrpSpPr>
        <p:grpSpPr bwMode="auto">
          <a:xfrm>
            <a:off x="2806700" y="4826000"/>
            <a:ext cx="4025900" cy="427038"/>
            <a:chOff x="1768" y="2936"/>
            <a:chExt cx="2536" cy="269"/>
          </a:xfrm>
        </p:grpSpPr>
        <p:sp>
          <p:nvSpPr>
            <p:cNvPr id="1244167" name="Freeform 7"/>
            <p:cNvSpPr>
              <a:spLocks/>
            </p:cNvSpPr>
            <p:nvPr/>
          </p:nvSpPr>
          <p:spPr bwMode="auto">
            <a:xfrm>
              <a:off x="1768" y="2944"/>
              <a:ext cx="2536" cy="248"/>
            </a:xfrm>
            <a:custGeom>
              <a:avLst/>
              <a:gdLst>
                <a:gd name="T0" fmla="*/ 0 w 2536"/>
                <a:gd name="T1" fmla="*/ 0 h 248"/>
                <a:gd name="T2" fmla="*/ 0 w 2536"/>
                <a:gd name="T3" fmla="*/ 248 h 248"/>
                <a:gd name="T4" fmla="*/ 2536 w 2536"/>
                <a:gd name="T5" fmla="*/ 240 h 248"/>
                <a:gd name="T6" fmla="*/ 2536 w 2536"/>
                <a:gd name="T7" fmla="*/ 8 h 248"/>
                <a:gd name="T8" fmla="*/ 0 w 2536"/>
                <a:gd name="T9" fmla="*/ 0 h 248"/>
              </a:gdLst>
              <a:ahLst/>
              <a:cxnLst>
                <a:cxn ang="0">
                  <a:pos x="T0" y="T1"/>
                </a:cxn>
                <a:cxn ang="0">
                  <a:pos x="T2" y="T3"/>
                </a:cxn>
                <a:cxn ang="0">
                  <a:pos x="T4" y="T5"/>
                </a:cxn>
                <a:cxn ang="0">
                  <a:pos x="T6" y="T7"/>
                </a:cxn>
                <a:cxn ang="0">
                  <a:pos x="T8" y="T9"/>
                </a:cxn>
              </a:cxnLst>
              <a:rect l="0" t="0" r="r" b="b"/>
              <a:pathLst>
                <a:path w="2536" h="248">
                  <a:moveTo>
                    <a:pt x="0" y="0"/>
                  </a:moveTo>
                  <a:lnTo>
                    <a:pt x="0" y="248"/>
                  </a:lnTo>
                  <a:lnTo>
                    <a:pt x="2536" y="240"/>
                  </a:lnTo>
                  <a:lnTo>
                    <a:pt x="2536" y="8"/>
                  </a:lnTo>
                  <a:lnTo>
                    <a:pt x="0" y="0"/>
                  </a:lnTo>
                  <a:close/>
                </a:path>
              </a:pathLst>
            </a:custGeom>
            <a:solidFill>
              <a:schemeClr val="bg2">
                <a:alpha val="50000"/>
              </a:schemeClr>
            </a:solidFill>
            <a:ln w="9525" cap="flat" cmpd="sng">
              <a:solidFill>
                <a:schemeClr val="bg2"/>
              </a:solidFill>
              <a:prstDash val="solid"/>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244168" name="Text Box 8"/>
            <p:cNvSpPr txBox="1">
              <a:spLocks noChangeArrowheads="1"/>
            </p:cNvSpPr>
            <p:nvPr/>
          </p:nvSpPr>
          <p:spPr bwMode="auto">
            <a:xfrm>
              <a:off x="2158" y="2936"/>
              <a:ext cx="1231" cy="269"/>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200">
                  <a:solidFill>
                    <a:schemeClr val="tx1"/>
                  </a:solidFill>
                  <a:effectLst>
                    <a:outerShdw blurRad="38100" dist="38100" dir="2700000" algn="tl">
                      <a:srgbClr val="DDDDDD"/>
                    </a:outerShdw>
                  </a:effectLst>
                  <a:cs typeface="+mn-cs"/>
                </a:rPr>
                <a:t>Pumping work</a:t>
              </a:r>
            </a:p>
          </p:txBody>
        </p:sp>
      </p:grpSp>
      <p:sp>
        <p:nvSpPr>
          <p:cNvPr id="1244169" name="Rectangle 9"/>
          <p:cNvSpPr>
            <a:spLocks noGrp="1" noChangeArrowheads="1"/>
          </p:cNvSpPr>
          <p:nvPr>
            <p:ph type="title"/>
          </p:nvPr>
        </p:nvSpPr>
        <p:spPr/>
        <p:txBody>
          <a:bodyPr/>
          <a:lstStyle/>
          <a:p>
            <a:pPr>
              <a:defRPr/>
            </a:pPr>
            <a:r>
              <a:rPr lang="en-US">
                <a:cs typeface="+mj-cs"/>
              </a:rPr>
              <a:t>Throttling losses</a:t>
            </a:r>
          </a:p>
        </p:txBody>
      </p:sp>
      <p:sp>
        <p:nvSpPr>
          <p:cNvPr id="1244170" name="Rectangle 10"/>
          <p:cNvSpPr>
            <a:spLocks noGrp="1" noChangeArrowheads="1"/>
          </p:cNvSpPr>
          <p:nvPr>
            <p:ph type="body" idx="1"/>
          </p:nvPr>
        </p:nvSpPr>
        <p:spPr/>
        <p:txBody>
          <a:bodyPr/>
          <a:lstStyle/>
          <a:p>
            <a:pPr>
              <a:defRPr/>
            </a:pPr>
            <a:r>
              <a:rPr lang="en-US">
                <a:solidFill>
                  <a:srgbClr val="ED181E"/>
                </a:solidFill>
                <a:cs typeface="+mn-cs"/>
              </a:rPr>
              <a:t>Animation</a:t>
            </a:r>
            <a:r>
              <a:rPr lang="en-US">
                <a:cs typeface="+mn-cs"/>
              </a:rPr>
              <a:t>:  gross &amp; net indicated work, pumping work</a:t>
            </a:r>
          </a:p>
        </p:txBody>
      </p:sp>
      <p:grpSp>
        <p:nvGrpSpPr>
          <p:cNvPr id="1244171" name="Group 11"/>
          <p:cNvGrpSpPr>
            <a:grpSpLocks/>
          </p:cNvGrpSpPr>
          <p:nvPr/>
        </p:nvGrpSpPr>
        <p:grpSpPr bwMode="auto">
          <a:xfrm>
            <a:off x="2794000" y="2717800"/>
            <a:ext cx="4013200" cy="2552700"/>
            <a:chOff x="3232" y="872"/>
            <a:chExt cx="2528" cy="1608"/>
          </a:xfrm>
        </p:grpSpPr>
        <p:sp>
          <p:nvSpPr>
            <p:cNvPr id="1244172" name="Freeform 12"/>
            <p:cNvSpPr>
              <a:spLocks/>
            </p:cNvSpPr>
            <p:nvPr/>
          </p:nvSpPr>
          <p:spPr bwMode="auto">
            <a:xfrm>
              <a:off x="3232" y="872"/>
              <a:ext cx="2528" cy="1608"/>
            </a:xfrm>
            <a:custGeom>
              <a:avLst/>
              <a:gdLst>
                <a:gd name="T0" fmla="*/ 2528 w 2528"/>
                <a:gd name="T1" fmla="*/ 1312 h 1608"/>
                <a:gd name="T2" fmla="*/ 2528 w 2528"/>
                <a:gd name="T3" fmla="*/ 1176 h 1608"/>
                <a:gd name="T4" fmla="*/ 1976 w 2528"/>
                <a:gd name="T5" fmla="*/ 1056 h 1608"/>
                <a:gd name="T6" fmla="*/ 1376 w 2528"/>
                <a:gd name="T7" fmla="*/ 864 h 1608"/>
                <a:gd name="T8" fmla="*/ 880 w 2528"/>
                <a:gd name="T9" fmla="*/ 680 h 1608"/>
                <a:gd name="T10" fmla="*/ 536 w 2528"/>
                <a:gd name="T11" fmla="*/ 456 h 1608"/>
                <a:gd name="T12" fmla="*/ 120 w 2528"/>
                <a:gd name="T13" fmla="*/ 128 h 1608"/>
                <a:gd name="T14" fmla="*/ 0 w 2528"/>
                <a:gd name="T15" fmla="*/ 0 h 1608"/>
                <a:gd name="T16" fmla="*/ 8 w 2528"/>
                <a:gd name="T17" fmla="*/ 1096 h 1608"/>
                <a:gd name="T18" fmla="*/ 440 w 2528"/>
                <a:gd name="T19" fmla="*/ 1264 h 1608"/>
                <a:gd name="T20" fmla="*/ 568 w 2528"/>
                <a:gd name="T21" fmla="*/ 1304 h 1608"/>
                <a:gd name="T22" fmla="*/ 568 w 2528"/>
                <a:gd name="T23" fmla="*/ 1352 h 1608"/>
                <a:gd name="T24" fmla="*/ 64 w 2528"/>
                <a:gd name="T25" fmla="*/ 1352 h 1608"/>
                <a:gd name="T26" fmla="*/ 0 w 2528"/>
                <a:gd name="T27" fmla="*/ 1352 h 1608"/>
                <a:gd name="T28" fmla="*/ 8 w 2528"/>
                <a:gd name="T29" fmla="*/ 1592 h 1608"/>
                <a:gd name="T30" fmla="*/ 2328 w 2528"/>
                <a:gd name="T31" fmla="*/ 1608 h 1608"/>
                <a:gd name="T32" fmla="*/ 1824 w 2528"/>
                <a:gd name="T33" fmla="*/ 1576 h 1608"/>
                <a:gd name="T34" fmla="*/ 1144 w 2528"/>
                <a:gd name="T35" fmla="*/ 1480 h 1608"/>
                <a:gd name="T36" fmla="*/ 648 w 2528"/>
                <a:gd name="T37" fmla="*/ 1384 h 1608"/>
                <a:gd name="T38" fmla="*/ 584 w 2528"/>
                <a:gd name="T39" fmla="*/ 1352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28" h="1608">
                  <a:moveTo>
                    <a:pt x="2528" y="1312"/>
                  </a:moveTo>
                  <a:lnTo>
                    <a:pt x="2528" y="1176"/>
                  </a:lnTo>
                  <a:lnTo>
                    <a:pt x="1976" y="1056"/>
                  </a:lnTo>
                  <a:lnTo>
                    <a:pt x="1376" y="864"/>
                  </a:lnTo>
                  <a:lnTo>
                    <a:pt x="880" y="680"/>
                  </a:lnTo>
                  <a:lnTo>
                    <a:pt x="536" y="456"/>
                  </a:lnTo>
                  <a:lnTo>
                    <a:pt x="120" y="128"/>
                  </a:lnTo>
                  <a:lnTo>
                    <a:pt x="0" y="0"/>
                  </a:lnTo>
                  <a:lnTo>
                    <a:pt x="8" y="1096"/>
                  </a:lnTo>
                  <a:lnTo>
                    <a:pt x="440" y="1264"/>
                  </a:lnTo>
                  <a:lnTo>
                    <a:pt x="568" y="1304"/>
                  </a:lnTo>
                  <a:lnTo>
                    <a:pt x="568" y="1352"/>
                  </a:lnTo>
                  <a:lnTo>
                    <a:pt x="64" y="1352"/>
                  </a:lnTo>
                  <a:lnTo>
                    <a:pt x="0" y="1352"/>
                  </a:lnTo>
                  <a:lnTo>
                    <a:pt x="8" y="1592"/>
                  </a:lnTo>
                  <a:lnTo>
                    <a:pt x="2328" y="1608"/>
                  </a:lnTo>
                  <a:lnTo>
                    <a:pt x="1824" y="1576"/>
                  </a:lnTo>
                  <a:lnTo>
                    <a:pt x="1144" y="1480"/>
                  </a:lnTo>
                  <a:lnTo>
                    <a:pt x="648" y="1384"/>
                  </a:lnTo>
                  <a:lnTo>
                    <a:pt x="584" y="1352"/>
                  </a:lnTo>
                </a:path>
              </a:pathLst>
            </a:custGeom>
            <a:solidFill>
              <a:srgbClr val="C0C0C0"/>
            </a:solidFill>
            <a:ln w="9525" cap="flat" cmpd="sng">
              <a:solidFill>
                <a:schemeClr val="bg2"/>
              </a:solidFill>
              <a:prstDash val="solid"/>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244173" name="Text Box 13"/>
            <p:cNvSpPr txBox="1">
              <a:spLocks noChangeArrowheads="1"/>
            </p:cNvSpPr>
            <p:nvPr/>
          </p:nvSpPr>
          <p:spPr bwMode="auto">
            <a:xfrm rot="1612887">
              <a:off x="3237" y="1586"/>
              <a:ext cx="1564" cy="522"/>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buFontTx/>
                <a:buNone/>
                <a:defRPr/>
              </a:pPr>
              <a:r>
                <a:rPr lang="en-US" sz="2200">
                  <a:solidFill>
                    <a:schemeClr val="tx1"/>
                  </a:solidFill>
                  <a:effectLst>
                    <a:outerShdw blurRad="38100" dist="38100" dir="2700000" algn="tl">
                      <a:srgbClr val="DDDDDD"/>
                    </a:outerShdw>
                  </a:effectLst>
                  <a:cs typeface="+mn-cs"/>
                </a:rPr>
                <a:t>Net indicated work</a:t>
              </a:r>
            </a:p>
            <a:p>
              <a:pPr algn="ctr">
                <a:buFontTx/>
                <a:buNone/>
                <a:defRPr/>
              </a:pPr>
              <a:r>
                <a:rPr lang="en-US" sz="2200">
                  <a:solidFill>
                    <a:schemeClr val="tx1"/>
                  </a:solidFill>
                  <a:effectLst>
                    <a:outerShdw blurRad="38100" dist="38100" dir="2700000" algn="tl">
                      <a:srgbClr val="DDDDDD"/>
                    </a:outerShdw>
                  </a:effectLst>
                  <a:cs typeface="+mn-cs"/>
                </a:rPr>
                <a:t>(+)</a:t>
              </a:r>
            </a:p>
          </p:txBody>
        </p:sp>
        <p:sp>
          <p:nvSpPr>
            <p:cNvPr id="1244174" name="Text Box 14"/>
            <p:cNvSpPr txBox="1">
              <a:spLocks noChangeArrowheads="1"/>
            </p:cNvSpPr>
            <p:nvPr/>
          </p:nvSpPr>
          <p:spPr bwMode="auto">
            <a:xfrm>
              <a:off x="3486" y="2176"/>
              <a:ext cx="292" cy="269"/>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200">
                  <a:solidFill>
                    <a:schemeClr val="tx1"/>
                  </a:solidFill>
                  <a:effectLst>
                    <a:outerShdw blurRad="38100" dist="38100" dir="2700000" algn="tl">
                      <a:srgbClr val="DDDDDD"/>
                    </a:outerShdw>
                  </a:effectLst>
                  <a:cs typeface="+mn-cs"/>
                </a:rPr>
                <a:t>(-)</a:t>
              </a:r>
              <a:endParaRPr lang="en-US" sz="1800" b="1">
                <a:solidFill>
                  <a:schemeClr val="tx1"/>
                </a:solidFill>
                <a:effectLst>
                  <a:outerShdw blurRad="38100" dist="38100" dir="2700000" algn="tl">
                    <a:srgbClr val="DDDDDD"/>
                  </a:outerShdw>
                </a:effectLst>
                <a:latin typeface="Helvetica" charset="0"/>
                <a:cs typeface="+mn-cs"/>
              </a:endParaRPr>
            </a:p>
          </p:txBody>
        </p:sp>
      </p:grpSp>
    </p:spTree>
    <p:extLst>
      <p:ext uri="{BB962C8B-B14F-4D97-AF65-F5344CB8AC3E}">
        <p14:creationId xmlns:p14="http://schemas.microsoft.com/office/powerpoint/2010/main" val="144385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44163"/>
                                        </p:tgtEl>
                                        <p:attrNameLst>
                                          <p:attrName>style.visibility</p:attrName>
                                        </p:attrNameLst>
                                      </p:cBhvr>
                                      <p:to>
                                        <p:strVal val="visible"/>
                                      </p:to>
                                    </p:set>
                                    <p:animEffect transition="in" filter="fade">
                                      <p:cBhvr>
                                        <p:cTn id="7" dur="500"/>
                                        <p:tgtEl>
                                          <p:spTgt spid="1244163"/>
                                        </p:tgtEl>
                                      </p:cBhvr>
                                    </p:animEffect>
                                  </p:childTnLst>
                                  <p:subTnLst>
                                    <p:set>
                                      <p:cBhvr override="childStyle">
                                        <p:cTn dur="1" fill="hold" display="0" masterRel="nextClick" afterEffect="1"/>
                                        <p:tgtEl>
                                          <p:spTgt spid="124416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244163"/>
                                        </p:tgtEl>
                                      </p:cBhvr>
                                    </p:animEffect>
                                    <p:set>
                                      <p:cBhvr>
                                        <p:cTn id="12" dur="1" fill="hold">
                                          <p:stCondLst>
                                            <p:cond delay="499"/>
                                          </p:stCondLst>
                                        </p:cTn>
                                        <p:tgtEl>
                                          <p:spTgt spid="1244163"/>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244166"/>
                                        </p:tgtEl>
                                        <p:attrNameLst>
                                          <p:attrName>style.visibility</p:attrName>
                                        </p:attrNameLst>
                                      </p:cBhvr>
                                      <p:to>
                                        <p:strVal val="visible"/>
                                      </p:to>
                                    </p:set>
                                    <p:animEffect transition="in" filter="fade">
                                      <p:cBhvr>
                                        <p:cTn id="16" dur="500"/>
                                        <p:tgtEl>
                                          <p:spTgt spid="1244166"/>
                                        </p:tgtEl>
                                      </p:cBhvr>
                                    </p:animEffect>
                                  </p:childTnLst>
                                  <p:subTnLst>
                                    <p:set>
                                      <p:cBhvr override="childStyle">
                                        <p:cTn dur="1" fill="hold" display="0" masterRel="nextClick" afterEffect="1"/>
                                        <p:tgtEl>
                                          <p:spTgt spid="1244166"/>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244166"/>
                                        </p:tgtEl>
                                      </p:cBhvr>
                                    </p:animEffect>
                                    <p:set>
                                      <p:cBhvr>
                                        <p:cTn id="21" dur="1" fill="hold">
                                          <p:stCondLst>
                                            <p:cond delay="499"/>
                                          </p:stCondLst>
                                        </p:cTn>
                                        <p:tgtEl>
                                          <p:spTgt spid="1244166"/>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nodeType="afterEffect">
                                  <p:stCondLst>
                                    <p:cond delay="0"/>
                                  </p:stCondLst>
                                  <p:childTnLst>
                                    <p:set>
                                      <p:cBhvr>
                                        <p:cTn id="24" dur="1" fill="hold">
                                          <p:stCondLst>
                                            <p:cond delay="0"/>
                                          </p:stCondLst>
                                        </p:cTn>
                                        <p:tgtEl>
                                          <p:spTgt spid="1244171"/>
                                        </p:tgtEl>
                                        <p:attrNameLst>
                                          <p:attrName>style.visibility</p:attrName>
                                        </p:attrNameLst>
                                      </p:cBhvr>
                                      <p:to>
                                        <p:strVal val="visible"/>
                                      </p:to>
                                    </p:set>
                                    <p:animEffect transition="in" filter="fade">
                                      <p:cBhvr>
                                        <p:cTn id="25" dur="500"/>
                                        <p:tgtEl>
                                          <p:spTgt spid="1244171"/>
                                        </p:tgtEl>
                                      </p:cBhvr>
                                    </p:animEffect>
                                  </p:childTnLst>
                                  <p:subTnLst>
                                    <p:set>
                                      <p:cBhvr override="childStyle">
                                        <p:cTn dur="1" fill="hold" display="0" masterRel="nextClick" afterEffect="1"/>
                                        <p:tgtEl>
                                          <p:spTgt spid="1244171"/>
                                        </p:tgtEl>
                                        <p:attrNameLst>
                                          <p:attrName>style.visibility</p:attrName>
                                        </p:attrNameLst>
                                      </p:cBhvr>
                                      <p:to>
                                        <p:strVal val="hidden"/>
                                      </p:to>
                                    </p:set>
                                  </p:sub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nodeType="clickEffect">
                                  <p:stCondLst>
                                    <p:cond delay="0"/>
                                  </p:stCondLst>
                                  <p:childTnLst>
                                    <p:animEffect transition="out" filter="fade">
                                      <p:cBhvr>
                                        <p:cTn id="29" dur="500"/>
                                        <p:tgtEl>
                                          <p:spTgt spid="1244171"/>
                                        </p:tgtEl>
                                      </p:cBhvr>
                                    </p:animEffect>
                                    <p:set>
                                      <p:cBhvr>
                                        <p:cTn id="30" dur="1" fill="hold">
                                          <p:stCondLst>
                                            <p:cond delay="499"/>
                                          </p:stCondLst>
                                        </p:cTn>
                                        <p:tgtEl>
                                          <p:spTgt spid="1244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46210" name="Rectangle 2"/>
          <p:cNvSpPr>
            <a:spLocks noGrp="1" noChangeArrowheads="1"/>
          </p:cNvSpPr>
          <p:nvPr>
            <p:ph type="title"/>
          </p:nvPr>
        </p:nvSpPr>
        <p:spPr>
          <a:xfrm>
            <a:off x="469900" y="152400"/>
            <a:ext cx="8445500" cy="381000"/>
          </a:xfrm>
        </p:spPr>
        <p:txBody>
          <a:bodyPr/>
          <a:lstStyle/>
          <a:p>
            <a:pPr>
              <a:defRPr/>
            </a:pPr>
            <a:r>
              <a:rPr lang="en-US">
                <a:cs typeface="+mj-cs"/>
              </a:rPr>
              <a:t>Throttling losses</a:t>
            </a:r>
            <a:endParaRPr lang="en-US" sz="2400">
              <a:cs typeface="+mj-cs"/>
            </a:endParaRPr>
          </a:p>
        </p:txBody>
      </p:sp>
      <p:sp>
        <p:nvSpPr>
          <p:cNvPr id="1246211" name="Rectangle 3"/>
          <p:cNvSpPr>
            <a:spLocks noGrp="1" noChangeArrowheads="1"/>
          </p:cNvSpPr>
          <p:nvPr>
            <p:ph type="body" idx="1"/>
          </p:nvPr>
        </p:nvSpPr>
        <p:spPr>
          <a:xfrm>
            <a:off x="261938" y="631825"/>
            <a:ext cx="8715375" cy="5767388"/>
          </a:xfrm>
        </p:spPr>
        <p:txBody>
          <a:bodyPr/>
          <a:lstStyle/>
          <a:p>
            <a:pPr>
              <a:defRPr/>
            </a:pPr>
            <a:r>
              <a:rPr lang="en-US" sz="2000" dirty="0">
                <a:cs typeface="+mn-cs"/>
              </a:rPr>
              <a:t>When you need less than the maximum IMEP available from a premixed-charge engine at Wide Open Throttle (WOT) (which is most of the time), a </a:t>
            </a:r>
            <a:r>
              <a:rPr lang="en-US" sz="2000" dirty="0">
                <a:solidFill>
                  <a:schemeClr val="accent2"/>
                </a:solidFill>
                <a:cs typeface="+mn-cs"/>
              </a:rPr>
              <a:t>throttle</a:t>
            </a:r>
            <a:r>
              <a:rPr lang="en-US" sz="2000" dirty="0">
                <a:cs typeface="+mn-cs"/>
              </a:rPr>
              <a:t> is used to control IMEP, thus torque &amp; power</a:t>
            </a:r>
          </a:p>
          <a:p>
            <a:pPr>
              <a:defRPr/>
            </a:pPr>
            <a:r>
              <a:rPr lang="en-US" sz="2000" dirty="0">
                <a:cs typeface="+mn-cs"/>
              </a:rPr>
              <a:t>Throttling adjusts torque output by reducing intake </a:t>
            </a:r>
            <a:r>
              <a:rPr lang="en-US" sz="2000" dirty="0">
                <a:latin typeface="Symbol" charset="2"/>
                <a:cs typeface="Symbol" charset="2"/>
              </a:rPr>
              <a:t>r</a:t>
            </a:r>
            <a:r>
              <a:rPr lang="en-US" sz="2000" dirty="0">
                <a:cs typeface="+mn-cs"/>
              </a:rPr>
              <a:t> through decrease in intake P; when throttled, mass flow (thus volumetric efficiency </a:t>
            </a:r>
            <a:r>
              <a:rPr lang="en-US" sz="2000" dirty="0" err="1">
                <a:latin typeface="Symbol" charset="2"/>
                <a:cs typeface="Symbol" charset="2"/>
              </a:rPr>
              <a:t>h</a:t>
            </a:r>
            <a:r>
              <a:rPr lang="en-US" sz="2000" baseline="-25000" dirty="0" err="1">
                <a:cs typeface="+mn-cs"/>
              </a:rPr>
              <a:t>v</a:t>
            </a:r>
            <a:r>
              <a:rPr lang="en-US" sz="2000" dirty="0">
                <a:cs typeface="+mn-cs"/>
              </a:rPr>
              <a:t>) decreases with </a:t>
            </a:r>
            <a:r>
              <a:rPr lang="en-US" altLang="ja-JP" sz="2000" dirty="0" err="1">
                <a:latin typeface="Symbol" charset="2"/>
                <a:cs typeface="Symbol" charset="2"/>
              </a:rPr>
              <a:t>h</a:t>
            </a:r>
            <a:r>
              <a:rPr lang="en-US" altLang="ja-JP" sz="2000" baseline="-25000" dirty="0" err="1"/>
              <a:t>v</a:t>
            </a:r>
            <a:r>
              <a:rPr lang="en-US" altLang="ja-JP" sz="2000" dirty="0"/>
              <a:t> ≈ </a:t>
            </a:r>
            <a:r>
              <a:rPr lang="en-US" altLang="ja-JP" sz="2000" dirty="0" err="1">
                <a:latin typeface="Symbol" charset="2"/>
                <a:cs typeface="Symbol" charset="2"/>
              </a:rPr>
              <a:t>h</a:t>
            </a:r>
            <a:r>
              <a:rPr lang="en-US" altLang="ja-JP" sz="2000" baseline="-25000" dirty="0" err="1"/>
              <a:t>v,WOT</a:t>
            </a:r>
            <a:r>
              <a:rPr lang="en-US" altLang="ja-JP" sz="2000" dirty="0"/>
              <a:t>(</a:t>
            </a:r>
            <a:r>
              <a:rPr lang="en-US" altLang="ja-JP" sz="2000" dirty="0" err="1"/>
              <a:t>P</a:t>
            </a:r>
            <a:r>
              <a:rPr lang="en-US" altLang="ja-JP" sz="2000" baseline="-25000" dirty="0" err="1"/>
              <a:t>intake</a:t>
            </a:r>
            <a:r>
              <a:rPr lang="en-US" altLang="ja-JP" sz="2000" dirty="0"/>
              <a:t>/</a:t>
            </a:r>
            <a:r>
              <a:rPr lang="en-US" altLang="ja-JP" sz="2000" dirty="0" err="1"/>
              <a:t>P</a:t>
            </a:r>
            <a:r>
              <a:rPr lang="en-US" altLang="ja-JP" sz="2000" baseline="-25000" dirty="0" err="1"/>
              <a:t>ambient</a:t>
            </a:r>
            <a:r>
              <a:rPr lang="en-US" altLang="ja-JP" sz="2000" dirty="0"/>
              <a:t>)</a:t>
            </a:r>
            <a:r>
              <a:rPr lang="en-US" altLang="ja-JP" sz="2000" dirty="0">
                <a:cs typeface="+mn-cs"/>
              </a:rPr>
              <a:t>; </a:t>
            </a:r>
            <a:r>
              <a:rPr lang="en-US" sz="2000" dirty="0">
                <a:cs typeface="+mn-cs"/>
              </a:rPr>
              <a:t>recall (Lecture 7)</a:t>
            </a:r>
          </a:p>
          <a:p>
            <a:pPr>
              <a:defRPr/>
            </a:pPr>
            <a:endParaRPr lang="en-US" sz="2000" dirty="0">
              <a:cs typeface="+mn-cs"/>
            </a:endParaRPr>
          </a:p>
          <a:p>
            <a:pPr>
              <a:defRPr/>
            </a:pPr>
            <a:endParaRPr lang="en-US" sz="2000" dirty="0">
              <a:cs typeface="+mn-cs"/>
            </a:endParaRPr>
          </a:p>
          <a:p>
            <a:pPr>
              <a:defRPr/>
            </a:pPr>
            <a:endParaRPr lang="en-US" sz="2000" dirty="0">
              <a:cs typeface="+mn-cs"/>
            </a:endParaRPr>
          </a:p>
          <a:p>
            <a:pPr>
              <a:defRPr/>
            </a:pPr>
            <a:endParaRPr lang="en-US" sz="2000" dirty="0">
              <a:cs typeface="+mn-cs"/>
            </a:endParaRPr>
          </a:p>
          <a:p>
            <a:pPr>
              <a:defRPr/>
            </a:pPr>
            <a:endParaRPr lang="en-US" sz="2000" dirty="0">
              <a:cs typeface="+mn-cs"/>
            </a:endParaRPr>
          </a:p>
          <a:p>
            <a:pPr>
              <a:defRPr/>
            </a:pPr>
            <a:endParaRPr lang="en-US" sz="2000" dirty="0">
              <a:cs typeface="+mn-cs"/>
            </a:endParaRPr>
          </a:p>
          <a:p>
            <a:pPr>
              <a:buFont typeface="Wingdings" charset="0"/>
              <a:buNone/>
              <a:defRPr/>
            </a:pPr>
            <a:r>
              <a:rPr lang="en-US" sz="2000" dirty="0">
                <a:cs typeface="+mn-cs"/>
              </a:rPr>
              <a:t>	</a:t>
            </a:r>
            <a:r>
              <a:rPr lang="en-US" sz="2000" dirty="0">
                <a:solidFill>
                  <a:srgbClr val="008000"/>
                </a:solidFill>
                <a:cs typeface="+mn-cs"/>
              </a:rPr>
              <a:t>where K ≈ constant (not a function of throttle position or </a:t>
            </a:r>
            <a:r>
              <a:rPr lang="en-US" sz="2000" dirty="0" err="1">
                <a:solidFill>
                  <a:srgbClr val="008000"/>
                </a:solidFill>
                <a:cs typeface="+mn-cs"/>
              </a:rPr>
              <a:t>P</a:t>
            </a:r>
            <a:r>
              <a:rPr lang="en-US" sz="2000" baseline="-25000" dirty="0" err="1">
                <a:solidFill>
                  <a:srgbClr val="008000"/>
                </a:solidFill>
                <a:cs typeface="+mn-cs"/>
              </a:rPr>
              <a:t>intake</a:t>
            </a:r>
            <a:r>
              <a:rPr lang="en-US" sz="2000" dirty="0">
                <a:solidFill>
                  <a:srgbClr val="008000"/>
                </a:solidFill>
                <a:cs typeface="+mn-cs"/>
              </a:rPr>
              <a:t>)</a:t>
            </a:r>
            <a:r>
              <a:rPr lang="en-US" sz="2000" b="0" dirty="0">
                <a:cs typeface="+mn-cs"/>
              </a:rPr>
              <a:t> </a:t>
            </a:r>
            <a:r>
              <a:rPr lang="en-US" sz="2000" dirty="0">
                <a:cs typeface="+mn-cs"/>
              </a:rPr>
              <a:t>  </a:t>
            </a:r>
          </a:p>
          <a:p>
            <a:pPr>
              <a:defRPr/>
            </a:pPr>
            <a:r>
              <a:rPr lang="en-US" sz="2000" dirty="0">
                <a:cs typeface="+mn-cs"/>
              </a:rPr>
              <a:t>Throttling loss significant at light loads (see next page)</a:t>
            </a:r>
          </a:p>
          <a:p>
            <a:pPr>
              <a:defRPr/>
            </a:pPr>
            <a:r>
              <a:rPr lang="en-US" sz="2000" dirty="0">
                <a:cs typeface="+mn-cs"/>
              </a:rPr>
              <a:t>Control of fuel/air ratio can adjust torque, but cannot provide sufficient range of control - misfire problems with lean mixtures</a:t>
            </a:r>
          </a:p>
          <a:p>
            <a:pPr>
              <a:defRPr/>
            </a:pPr>
            <a:r>
              <a:rPr lang="en-US" sz="2000" dirty="0">
                <a:cs typeface="+mn-cs"/>
              </a:rPr>
              <a:t>Diesel - nonpremixed-charge - use fuel/air ratio control - no misfire limit - no throttling needed</a:t>
            </a:r>
          </a:p>
        </p:txBody>
      </p:sp>
      <p:graphicFrame>
        <p:nvGraphicFramePr>
          <p:cNvPr id="31748" name="Object 4"/>
          <p:cNvGraphicFramePr>
            <a:graphicFrameLocks noChangeAspect="1"/>
          </p:cNvGraphicFramePr>
          <p:nvPr>
            <p:extLst>
              <p:ext uri="{D42A27DB-BD31-4B8C-83A1-F6EECF244321}">
                <p14:modId xmlns:p14="http://schemas.microsoft.com/office/powerpoint/2010/main" val="1808115046"/>
              </p:ext>
            </p:extLst>
          </p:nvPr>
        </p:nvGraphicFramePr>
        <p:xfrm>
          <a:off x="724121" y="2600591"/>
          <a:ext cx="8197850" cy="1757363"/>
        </p:xfrm>
        <a:graphic>
          <a:graphicData uri="http://schemas.openxmlformats.org/presentationml/2006/ole">
            <mc:AlternateContent xmlns:mc="http://schemas.openxmlformats.org/markup-compatibility/2006">
              <mc:Choice xmlns:v="urn:schemas-microsoft-com:vml" Requires="v">
                <p:oleObj spid="_x0000_s119894" name="Equation" r:id="rId4" imgW="4737100" imgH="1016000" progId="Equation.3">
                  <p:embed/>
                </p:oleObj>
              </mc:Choice>
              <mc:Fallback>
                <p:oleObj name="Equation" r:id="rId4" imgW="4737100" imgH="1016000" progId="Equation.3">
                  <p:embed/>
                  <p:pic>
                    <p:nvPicPr>
                      <p:cNvPr id="0" name=""/>
                      <p:cNvPicPr>
                        <a:picLocks noChangeAspect="1" noChangeArrowheads="1"/>
                      </p:cNvPicPr>
                      <p:nvPr/>
                    </p:nvPicPr>
                    <p:blipFill>
                      <a:blip r:embed="rId5"/>
                      <a:srcRect/>
                      <a:stretch>
                        <a:fillRect/>
                      </a:stretch>
                    </p:blipFill>
                    <p:spPr bwMode="auto">
                      <a:xfrm>
                        <a:off x="724121" y="2600591"/>
                        <a:ext cx="8197850" cy="1757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0537697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48258" name="Rectangle 2"/>
          <p:cNvSpPr>
            <a:spLocks noGrp="1" noChangeArrowheads="1"/>
          </p:cNvSpPr>
          <p:nvPr>
            <p:ph type="title"/>
          </p:nvPr>
        </p:nvSpPr>
        <p:spPr>
          <a:xfrm>
            <a:off x="469900" y="152400"/>
            <a:ext cx="8445500" cy="381000"/>
          </a:xfrm>
        </p:spPr>
        <p:txBody>
          <a:bodyPr/>
          <a:lstStyle/>
          <a:p>
            <a:pPr>
              <a:defRPr/>
            </a:pPr>
            <a:r>
              <a:rPr lang="en-US">
                <a:cs typeface="+mj-cs"/>
              </a:rPr>
              <a:t>Throttling loss</a:t>
            </a:r>
            <a:endParaRPr lang="en-US" sz="2400">
              <a:cs typeface="+mj-cs"/>
            </a:endParaRPr>
          </a:p>
        </p:txBody>
      </p:sp>
      <p:sp>
        <p:nvSpPr>
          <p:cNvPr id="1248259" name="Rectangle 3"/>
          <p:cNvSpPr>
            <a:spLocks noGrp="1" noChangeArrowheads="1"/>
          </p:cNvSpPr>
          <p:nvPr>
            <p:ph type="body" idx="1"/>
          </p:nvPr>
        </p:nvSpPr>
        <p:spPr>
          <a:xfrm>
            <a:off x="482600" y="674688"/>
            <a:ext cx="8661400" cy="5726112"/>
          </a:xfrm>
        </p:spPr>
        <p:txBody>
          <a:bodyPr/>
          <a:lstStyle/>
          <a:p>
            <a:pPr>
              <a:defRPr/>
            </a:pPr>
            <a:r>
              <a:rPr lang="en-US" sz="2000" dirty="0">
                <a:cs typeface="+mn-cs"/>
              </a:rPr>
              <a:t>How much work is lost to throttling for </a:t>
            </a:r>
            <a:r>
              <a:rPr lang="en-US" sz="2000" dirty="0">
                <a:solidFill>
                  <a:srgbClr val="ED181E"/>
                </a:solidFill>
                <a:cs typeface="+mn-cs"/>
              </a:rPr>
              <a:t>fixed work or power output</a:t>
            </a:r>
            <a:r>
              <a:rPr lang="en-US" sz="2000" dirty="0">
                <a:cs typeface="+mn-cs"/>
              </a:rPr>
              <a:t>, i.e. a fixed BMEP, if </a:t>
            </a:r>
            <a:r>
              <a:rPr lang="en-US" sz="2000" dirty="0">
                <a:solidFill>
                  <a:schemeClr val="accent2"/>
                </a:solidFill>
                <a:cs typeface="+mn-cs"/>
              </a:rPr>
              <a:t>fuel mass fraction (f) and N are constant?</a:t>
            </a:r>
          </a:p>
          <a:p>
            <a:pPr>
              <a:defRPr/>
            </a:pPr>
            <a:endParaRPr lang="en-US" sz="2000" dirty="0">
              <a:solidFill>
                <a:schemeClr val="accent2"/>
              </a:solidFill>
              <a:cs typeface="+mn-cs"/>
            </a:endParaRPr>
          </a:p>
          <a:p>
            <a:pPr>
              <a:defRPr/>
            </a:pPr>
            <a:endParaRPr lang="en-US" sz="2000" dirty="0">
              <a:cs typeface="+mn-cs"/>
            </a:endParaRPr>
          </a:p>
          <a:p>
            <a:pPr>
              <a:defRPr/>
            </a:pPr>
            <a:endParaRPr lang="en-US" sz="2000" dirty="0">
              <a:cs typeface="+mn-cs"/>
            </a:endParaRPr>
          </a:p>
          <a:p>
            <a:pPr>
              <a:defRPr/>
            </a:pPr>
            <a:endParaRPr lang="en-US" sz="2000" dirty="0">
              <a:cs typeface="+mn-cs"/>
            </a:endParaRPr>
          </a:p>
          <a:p>
            <a:pPr>
              <a:defRPr/>
            </a:pPr>
            <a:endParaRPr lang="en-US" dirty="0">
              <a:cs typeface="+mn-cs"/>
            </a:endParaRPr>
          </a:p>
        </p:txBody>
      </p:sp>
      <p:graphicFrame>
        <p:nvGraphicFramePr>
          <p:cNvPr id="33796" name="Object 4"/>
          <p:cNvGraphicFramePr>
            <a:graphicFrameLocks noChangeAspect="1"/>
          </p:cNvGraphicFramePr>
          <p:nvPr/>
        </p:nvGraphicFramePr>
        <p:xfrm>
          <a:off x="900113" y="1393825"/>
          <a:ext cx="7429500" cy="4926013"/>
        </p:xfrm>
        <a:graphic>
          <a:graphicData uri="http://schemas.openxmlformats.org/presentationml/2006/ole">
            <mc:AlternateContent xmlns:mc="http://schemas.openxmlformats.org/markup-compatibility/2006">
              <mc:Choice xmlns:v="urn:schemas-microsoft-com:vml" Requires="v">
                <p:oleObj spid="_x0000_s120916" name="Equation" r:id="rId4" imgW="4292600" imgH="2844800" progId="Equation.3">
                  <p:embed/>
                </p:oleObj>
              </mc:Choice>
              <mc:Fallback>
                <p:oleObj name="Equation" r:id="rId4" imgW="4292600" imgH="2844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393825"/>
                        <a:ext cx="7429500" cy="4926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67735376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50306" name="Rectangle 2"/>
          <p:cNvSpPr>
            <a:spLocks noGrp="1" noChangeArrowheads="1"/>
          </p:cNvSpPr>
          <p:nvPr>
            <p:ph type="title"/>
          </p:nvPr>
        </p:nvSpPr>
        <p:spPr>
          <a:xfrm>
            <a:off x="469900" y="152400"/>
            <a:ext cx="8445500" cy="381000"/>
          </a:xfrm>
        </p:spPr>
        <p:txBody>
          <a:bodyPr/>
          <a:lstStyle/>
          <a:p>
            <a:pPr>
              <a:defRPr/>
            </a:pPr>
            <a:r>
              <a:rPr lang="en-US">
                <a:cs typeface="+mj-cs"/>
              </a:rPr>
              <a:t>Throttling loss</a:t>
            </a:r>
            <a:endParaRPr lang="en-US" sz="2400">
              <a:cs typeface="+mj-cs"/>
            </a:endParaRPr>
          </a:p>
        </p:txBody>
      </p:sp>
      <p:sp>
        <p:nvSpPr>
          <p:cNvPr id="1250307" name="Rectangle 3"/>
          <p:cNvSpPr>
            <a:spLocks noGrp="1" noChangeArrowheads="1"/>
          </p:cNvSpPr>
          <p:nvPr>
            <p:ph type="body" idx="1"/>
          </p:nvPr>
        </p:nvSpPr>
        <p:spPr>
          <a:xfrm>
            <a:off x="192088" y="641350"/>
            <a:ext cx="8675687" cy="5759450"/>
          </a:xfrm>
        </p:spPr>
        <p:txBody>
          <a:bodyPr/>
          <a:lstStyle/>
          <a:p>
            <a:pPr>
              <a:defRPr/>
            </a:pPr>
            <a:r>
              <a:rPr lang="en-US" sz="2000" dirty="0">
                <a:cs typeface="+mn-cs"/>
              </a:rPr>
              <a:t>Throttling loss increases from zero at wide-open throttle (WOT) to about half of all fuel usage at idle (other half is friction loss)</a:t>
            </a:r>
          </a:p>
          <a:p>
            <a:pPr>
              <a:defRPr/>
            </a:pPr>
            <a:r>
              <a:rPr lang="en-US" sz="2000" dirty="0">
                <a:cs typeface="+mn-cs"/>
              </a:rPr>
              <a:t>At typical highway cruise condition (≈ 1/3 of BMEP at WOT), about 15% loss due to throttling </a:t>
            </a:r>
          </a:p>
          <a:p>
            <a:pPr>
              <a:defRPr/>
            </a:pPr>
            <a:r>
              <a:rPr lang="en-US" sz="2000" dirty="0">
                <a:cs typeface="+mn-cs"/>
              </a:rPr>
              <a:t>Throttling </a:t>
            </a:r>
            <a:r>
              <a:rPr lang="en-US" sz="2000" dirty="0" err="1">
                <a:cs typeface="+mn-cs"/>
              </a:rPr>
              <a:t>isn</a:t>
            </a:r>
            <a:r>
              <a:rPr lang="fr-FR" sz="2000" dirty="0">
                <a:cs typeface="+mn-cs"/>
              </a:rPr>
              <a:t>’</a:t>
            </a:r>
            <a:r>
              <a:rPr lang="en-US" sz="2000" dirty="0">
                <a:cs typeface="+mn-cs"/>
              </a:rPr>
              <a:t>t always bad, shifting to lower gear to reduce vehicle speed uses throttling loss (negative BMEP) and high N to maximize negative power </a:t>
            </a:r>
          </a:p>
          <a:p>
            <a:pPr>
              <a:defRPr/>
            </a:pPr>
            <a:endParaRPr lang="en-US" sz="2000" dirty="0">
              <a:cs typeface="+mn-cs"/>
            </a:endParaRPr>
          </a:p>
          <a:p>
            <a:pPr>
              <a:defRPr/>
            </a:pPr>
            <a:endParaRPr lang="en-US" sz="2000" dirty="0">
              <a:cs typeface="+mn-cs"/>
            </a:endParaRPr>
          </a:p>
          <a:p>
            <a:pPr>
              <a:defRPr/>
            </a:pPr>
            <a:endParaRPr lang="en-US" sz="2000" dirty="0">
              <a:cs typeface="+mn-cs"/>
            </a:endParaRPr>
          </a:p>
          <a:p>
            <a:pPr>
              <a:defRPr/>
            </a:pPr>
            <a:endParaRPr lang="en-US" sz="2000" dirty="0">
              <a:cs typeface="+mn-cs"/>
            </a:endParaRPr>
          </a:p>
          <a:p>
            <a:pPr>
              <a:defRPr/>
            </a:pPr>
            <a:endParaRPr lang="en-US" dirty="0">
              <a:cs typeface="+mn-cs"/>
            </a:endParaRPr>
          </a:p>
        </p:txBody>
      </p:sp>
      <p:graphicFrame>
        <p:nvGraphicFramePr>
          <p:cNvPr id="35844" name="Object 4"/>
          <p:cNvGraphicFramePr>
            <a:graphicFrameLocks noChangeAspect="1"/>
          </p:cNvGraphicFramePr>
          <p:nvPr>
            <p:extLst>
              <p:ext uri="{D42A27DB-BD31-4B8C-83A1-F6EECF244321}">
                <p14:modId xmlns:p14="http://schemas.microsoft.com/office/powerpoint/2010/main" val="2951311567"/>
              </p:ext>
            </p:extLst>
          </p:nvPr>
        </p:nvGraphicFramePr>
        <p:xfrm>
          <a:off x="2570493" y="1694844"/>
          <a:ext cx="5431701" cy="4961423"/>
        </p:xfrm>
        <a:graphic>
          <a:graphicData uri="http://schemas.openxmlformats.org/presentationml/2006/ole">
            <mc:AlternateContent xmlns:mc="http://schemas.openxmlformats.org/markup-compatibility/2006">
              <mc:Choice xmlns:v="urn:schemas-microsoft-com:vml" Requires="v">
                <p:oleObj spid="_x0000_s121941" name="Worksheet" r:id="rId4" imgW="6007100" imgH="5486400" progId="Excel.Sheet.8">
                  <p:embed/>
                </p:oleObj>
              </mc:Choice>
              <mc:Fallback>
                <p:oleObj name="Worksheet" r:id="rId4" imgW="6007100" imgH="5486400" progId="Excel.Sheet.8">
                  <p:embed/>
                  <p:pic>
                    <p:nvPicPr>
                      <p:cNvPr id="0" name=""/>
                      <p:cNvPicPr>
                        <a:picLocks noChangeAspect="1" noChangeArrowheads="1"/>
                      </p:cNvPicPr>
                      <p:nvPr/>
                    </p:nvPicPr>
                    <p:blipFill>
                      <a:blip r:embed="rId5"/>
                      <a:srcRect/>
                      <a:stretch>
                        <a:fillRect/>
                      </a:stretch>
                    </p:blipFill>
                    <p:spPr bwMode="auto">
                      <a:xfrm>
                        <a:off x="2570493" y="1694844"/>
                        <a:ext cx="5431701" cy="4961423"/>
                      </a:xfrm>
                      <a:prstGeom prst="rect">
                        <a:avLst/>
                      </a:prstGeom>
                      <a:noFill/>
                      <a:ln>
                        <a:noFill/>
                      </a:ln>
                      <a:effectLst/>
                      <a:extLst/>
                    </p:spPr>
                  </p:pic>
                </p:oleObj>
              </mc:Fallback>
            </mc:AlternateContent>
          </a:graphicData>
        </a:graphic>
      </p:graphicFrame>
      <p:sp>
        <p:nvSpPr>
          <p:cNvPr id="1250309" name="Rectangle 5"/>
          <p:cNvSpPr>
            <a:spLocks noChangeArrowheads="1"/>
          </p:cNvSpPr>
          <p:nvPr/>
        </p:nvSpPr>
        <p:spPr bwMode="auto">
          <a:xfrm>
            <a:off x="205301" y="3969526"/>
            <a:ext cx="2212001" cy="646331"/>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buFontTx/>
              <a:buNone/>
              <a:defRPr/>
            </a:pPr>
            <a:r>
              <a:rPr lang="en-US" sz="1800" dirty="0">
                <a:solidFill>
                  <a:srgbClr val="2F8B20"/>
                </a:solidFill>
                <a:latin typeface="Helvetica" charset="0"/>
                <a:cs typeface="+mn-cs"/>
                <a:sym typeface="Symbol" charset="0"/>
              </a:rPr>
              <a:t>Double-click plot</a:t>
            </a:r>
          </a:p>
          <a:p>
            <a:pPr>
              <a:spcBef>
                <a:spcPct val="0"/>
              </a:spcBef>
              <a:buFontTx/>
              <a:buNone/>
              <a:defRPr/>
            </a:pPr>
            <a:r>
              <a:rPr lang="en-US" sz="1800" dirty="0">
                <a:solidFill>
                  <a:srgbClr val="2F8B20"/>
                </a:solidFill>
                <a:latin typeface="Helvetica" charset="0"/>
                <a:cs typeface="+mn-cs"/>
                <a:sym typeface="Symbol" charset="0"/>
              </a:rPr>
              <a:t>To open Excel chart</a:t>
            </a:r>
          </a:p>
        </p:txBody>
      </p:sp>
    </p:spTree>
    <p:extLst>
      <p:ext uri="{BB962C8B-B14F-4D97-AF65-F5344CB8AC3E}">
        <p14:creationId xmlns:p14="http://schemas.microsoft.com/office/powerpoint/2010/main" val="27780235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317890" name="Rectangle 2"/>
          <p:cNvSpPr>
            <a:spLocks noGrp="1" noChangeArrowheads="1"/>
          </p:cNvSpPr>
          <p:nvPr>
            <p:ph type="title"/>
          </p:nvPr>
        </p:nvSpPr>
        <p:spPr>
          <a:xfrm>
            <a:off x="469900" y="152400"/>
            <a:ext cx="8445500" cy="381000"/>
          </a:xfrm>
        </p:spPr>
        <p:txBody>
          <a:bodyPr/>
          <a:lstStyle/>
          <a:p>
            <a:pPr>
              <a:defRPr/>
            </a:pPr>
            <a:r>
              <a:rPr lang="en-US">
                <a:cs typeface="+mj-cs"/>
              </a:rPr>
              <a:t>Throttling loss</a:t>
            </a:r>
            <a:endParaRPr lang="en-US" sz="2400">
              <a:cs typeface="+mj-cs"/>
            </a:endParaRPr>
          </a:p>
        </p:txBody>
      </p:sp>
      <p:sp>
        <p:nvSpPr>
          <p:cNvPr id="1317891" name="Rectangle 3"/>
          <p:cNvSpPr>
            <a:spLocks noGrp="1" noChangeArrowheads="1"/>
          </p:cNvSpPr>
          <p:nvPr>
            <p:ph type="body" idx="1"/>
          </p:nvPr>
        </p:nvSpPr>
        <p:spPr>
          <a:xfrm>
            <a:off x="112713" y="682625"/>
            <a:ext cx="8793162" cy="5759450"/>
          </a:xfrm>
        </p:spPr>
        <p:txBody>
          <a:bodyPr/>
          <a:lstStyle/>
          <a:p>
            <a:pPr>
              <a:defRPr/>
            </a:pPr>
            <a:r>
              <a:rPr lang="en-US" dirty="0">
                <a:cs typeface="+mn-cs"/>
              </a:rPr>
              <a:t>Another way to reduce throttling losses:  close off some cylinders when low power demand</a:t>
            </a:r>
            <a:r>
              <a:rPr lang="en-US" sz="2000" dirty="0">
                <a:cs typeface="+mn-cs"/>
              </a:rPr>
              <a:t> </a:t>
            </a:r>
          </a:p>
          <a:p>
            <a:pPr lvl="1">
              <a:defRPr/>
            </a:pPr>
            <a:r>
              <a:rPr lang="en-US" dirty="0"/>
              <a:t>Cadillac had a 4-6-8 engine in the 1981 but it was a mechanical disaster</a:t>
            </a:r>
          </a:p>
          <a:p>
            <a:pPr lvl="1">
              <a:defRPr/>
            </a:pPr>
            <a:r>
              <a:rPr lang="en-US" dirty="0"/>
              <a:t>Mercedes had </a:t>
            </a:r>
            <a:r>
              <a:rPr lang="en-US" altLang="ja-JP" dirty="0"/>
              <a:t>"</a:t>
            </a:r>
            <a:r>
              <a:rPr lang="en-US" dirty="0"/>
              <a:t>Cylinder deactivation</a:t>
            </a:r>
            <a:r>
              <a:rPr lang="en-US" altLang="ja-JP" dirty="0"/>
              <a:t>"</a:t>
            </a:r>
            <a:r>
              <a:rPr lang="en-US" dirty="0"/>
              <a:t> on V12 engines in 2001 - 2002 </a:t>
            </a:r>
          </a:p>
          <a:p>
            <a:pPr lvl="1">
              <a:defRPr/>
            </a:pPr>
            <a:r>
              <a:rPr lang="en-US" dirty="0"/>
              <a:t>GM uses a 4-8 </a:t>
            </a:r>
            <a:r>
              <a:rPr lang="en-US" altLang="ja-JP" dirty="0"/>
              <a:t>"</a:t>
            </a:r>
            <a:r>
              <a:rPr lang="en-US" dirty="0"/>
              <a:t>Active Fuel Management</a:t>
            </a:r>
            <a:r>
              <a:rPr lang="en-US" altLang="ja-JP" dirty="0"/>
              <a:t>"</a:t>
            </a:r>
            <a:r>
              <a:rPr lang="en-US" dirty="0"/>
              <a:t> (previously called </a:t>
            </a:r>
            <a:r>
              <a:rPr lang="en-US" altLang="ja-JP" dirty="0"/>
              <a:t>"</a:t>
            </a:r>
            <a:r>
              <a:rPr lang="en-US" dirty="0"/>
              <a:t>Displacement On Demand</a:t>
            </a:r>
            <a:r>
              <a:rPr lang="en-US" altLang="ja-JP" dirty="0"/>
              <a:t>"</a:t>
            </a:r>
            <a:r>
              <a:rPr lang="en-US" dirty="0"/>
              <a:t>) engine</a:t>
            </a:r>
          </a:p>
          <a:p>
            <a:pPr lvl="1">
              <a:defRPr/>
            </a:pPr>
            <a:r>
              <a:rPr lang="en-US" dirty="0"/>
              <a:t>Nowadays several manufacturers have variable displacement engines (</a:t>
            </a:r>
            <a:r>
              <a:rPr lang="en-US" dirty="0" err="1"/>
              <a:t>e.g</a:t>
            </a:r>
            <a:r>
              <a:rPr lang="en-US" dirty="0"/>
              <a:t> Chrysler 5.7 L Hemi, </a:t>
            </a:r>
            <a:r>
              <a:rPr lang="en-US" altLang="ja-JP" dirty="0"/>
              <a:t>"</a:t>
            </a:r>
            <a:r>
              <a:rPr lang="en-US" dirty="0"/>
              <a:t>Multi-Displacement System</a:t>
            </a:r>
            <a:r>
              <a:rPr lang="en-US" altLang="ja-JP" dirty="0"/>
              <a:t>"</a:t>
            </a:r>
            <a:r>
              <a:rPr lang="en-US" dirty="0"/>
              <a:t>)</a:t>
            </a:r>
          </a:p>
          <a:p>
            <a:pPr lvl="1">
              <a:defRPr/>
            </a:pPr>
            <a:r>
              <a:rPr lang="en-US" dirty="0"/>
              <a:t>Good summary articles on the mechanical aspects of variable displacement:</a:t>
            </a:r>
          </a:p>
          <a:p>
            <a:pPr lvl="1">
              <a:buFont typeface="Wingdings" charset="0"/>
              <a:buNone/>
              <a:defRPr/>
            </a:pPr>
            <a:r>
              <a:rPr lang="en-US" sz="1600" dirty="0"/>
              <a:t>		</a:t>
            </a:r>
            <a:r>
              <a:rPr lang="en-US" sz="1800" dirty="0">
                <a:hlinkClick r:id="rId3"/>
              </a:rPr>
              <a:t>http://www.autospeed.com/A_2618/xBXyt34qy_1/cms/article.html</a:t>
            </a:r>
            <a:r>
              <a:rPr lang="en-US" dirty="0"/>
              <a:t> </a:t>
            </a:r>
          </a:p>
          <a:p>
            <a:pPr lvl="1">
              <a:buFont typeface="Wingdings" charset="0"/>
              <a:buNone/>
              <a:defRPr/>
            </a:pPr>
            <a:endParaRPr lang="en-US" sz="600" dirty="0">
              <a:hlinkClick r:id="rId4"/>
            </a:endParaRPr>
          </a:p>
          <a:p>
            <a:pPr lvl="1" indent="1588">
              <a:buFont typeface="Wingdings" charset="0"/>
              <a:buNone/>
              <a:tabLst>
                <a:tab pos="342900" algn="l"/>
                <a:tab pos="571500" algn="l"/>
                <a:tab pos="849313" algn="l"/>
                <a:tab pos="1092200" algn="l"/>
              </a:tabLst>
              <a:defRPr/>
            </a:pPr>
            <a:r>
              <a:rPr lang="en-US" sz="1800" dirty="0">
                <a:hlinkClick r:id="rId4"/>
              </a:rPr>
              <a:t>http://www.autospeed.com/cms/article.html?&amp;title=Cylinder-Deactivation-Reborn-Part-2&amp;A=2623</a:t>
            </a:r>
            <a:r>
              <a:rPr lang="en-US" sz="1800" dirty="0"/>
              <a:t> </a:t>
            </a:r>
          </a:p>
          <a:p>
            <a:pPr lvl="1" indent="1588">
              <a:buFont typeface="Wingdings" charset="0"/>
              <a:buNone/>
              <a:tabLst>
                <a:tab pos="342900" algn="l"/>
                <a:tab pos="571500" algn="l"/>
                <a:tab pos="849313" algn="l"/>
                <a:tab pos="1092200" algn="l"/>
              </a:tabLst>
              <a:defRPr/>
            </a:pPr>
            <a:endParaRPr lang="en-US" sz="600" dirty="0"/>
          </a:p>
          <a:p>
            <a:pPr lvl="1">
              <a:defRPr/>
            </a:pPr>
            <a:r>
              <a:rPr lang="en-US" dirty="0"/>
              <a:t>Certainly reduces throttling loss, but still have friction losses in inoperative cylinders</a:t>
            </a:r>
          </a:p>
        </p:txBody>
      </p:sp>
    </p:spTree>
    <p:extLst>
      <p:ext uri="{BB962C8B-B14F-4D97-AF65-F5344CB8AC3E}">
        <p14:creationId xmlns:p14="http://schemas.microsoft.com/office/powerpoint/2010/main" val="249698217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397762" name="Rectangle 2"/>
          <p:cNvSpPr>
            <a:spLocks noGrp="1" noChangeArrowheads="1"/>
          </p:cNvSpPr>
          <p:nvPr>
            <p:ph type="title"/>
          </p:nvPr>
        </p:nvSpPr>
        <p:spPr>
          <a:xfrm>
            <a:off x="469900" y="152400"/>
            <a:ext cx="8445500" cy="381000"/>
          </a:xfrm>
        </p:spPr>
        <p:txBody>
          <a:bodyPr/>
          <a:lstStyle/>
          <a:p>
            <a:pPr>
              <a:defRPr/>
            </a:pPr>
            <a:r>
              <a:rPr lang="en-US">
                <a:cs typeface="+mj-cs"/>
              </a:rPr>
              <a:t>Throttling loss</a:t>
            </a:r>
            <a:endParaRPr lang="en-US" sz="2400">
              <a:cs typeface="+mj-cs"/>
            </a:endParaRPr>
          </a:p>
        </p:txBody>
      </p:sp>
      <p:sp>
        <p:nvSpPr>
          <p:cNvPr id="1397763" name="Rectangle 3"/>
          <p:cNvSpPr>
            <a:spLocks noGrp="1" noChangeArrowheads="1"/>
          </p:cNvSpPr>
          <p:nvPr>
            <p:ph type="body" idx="1"/>
          </p:nvPr>
        </p:nvSpPr>
        <p:spPr>
          <a:xfrm>
            <a:off x="205618" y="587040"/>
            <a:ext cx="8672287" cy="5903913"/>
          </a:xfrm>
        </p:spPr>
        <p:txBody>
          <a:bodyPr/>
          <a:lstStyle/>
          <a:p>
            <a:pPr>
              <a:spcBef>
                <a:spcPts val="0"/>
              </a:spcBef>
              <a:defRPr/>
            </a:pPr>
            <a:r>
              <a:rPr lang="en-US" dirty="0">
                <a:cs typeface="+mn-cs"/>
              </a:rPr>
              <a:t>Aircycles4recips.xls (to be introduced in next lecture) analysis</a:t>
            </a:r>
          </a:p>
          <a:p>
            <a:pPr lvl="1">
              <a:spcBef>
                <a:spcPts val="0"/>
              </a:spcBef>
              <a:defRPr/>
            </a:pPr>
            <a:r>
              <a:rPr lang="en-US" dirty="0"/>
              <a:t>Defaults: r = 9, </a:t>
            </a:r>
            <a:r>
              <a:rPr lang="en-US" dirty="0" err="1"/>
              <a:t>V</a:t>
            </a:r>
            <a:r>
              <a:rPr lang="en-US" baseline="-25000" dirty="0" err="1"/>
              <a:t>d</a:t>
            </a:r>
            <a:r>
              <a:rPr lang="en-US" dirty="0"/>
              <a:t> = 0.5 liter, </a:t>
            </a:r>
            <a:r>
              <a:rPr lang="en-US" dirty="0" err="1"/>
              <a:t>P</a:t>
            </a:r>
            <a:r>
              <a:rPr lang="en-US" baseline="-25000" dirty="0" err="1"/>
              <a:t>intake</a:t>
            </a:r>
            <a:r>
              <a:rPr lang="en-US" dirty="0"/>
              <a:t> = 1 </a:t>
            </a:r>
            <a:r>
              <a:rPr lang="en-US" dirty="0" err="1"/>
              <a:t>atm</a:t>
            </a:r>
            <a:r>
              <a:rPr lang="en-US" dirty="0"/>
              <a:t>, FMEP = 1 </a:t>
            </a:r>
            <a:r>
              <a:rPr lang="en-US" dirty="0" err="1"/>
              <a:t>atm</a:t>
            </a:r>
            <a:r>
              <a:rPr lang="en-US" dirty="0"/>
              <a:t>)</a:t>
            </a:r>
          </a:p>
          <a:p>
            <a:pPr lvl="1">
              <a:spcBef>
                <a:spcPts val="0"/>
              </a:spcBef>
              <a:defRPr/>
            </a:pPr>
            <a:r>
              <a:rPr lang="en-US" dirty="0"/>
              <a:t>Predictions:  </a:t>
            </a:r>
            <a:r>
              <a:rPr lang="en-US" dirty="0" err="1"/>
              <a:t>P</a:t>
            </a:r>
            <a:r>
              <a:rPr lang="en-US" baseline="-25000" dirty="0" err="1"/>
              <a:t>intake</a:t>
            </a:r>
            <a:r>
              <a:rPr lang="en-US" dirty="0"/>
              <a:t> = 1 </a:t>
            </a:r>
            <a:r>
              <a:rPr lang="en-US" dirty="0" err="1"/>
              <a:t>atm</a:t>
            </a:r>
            <a:r>
              <a:rPr lang="en-US" dirty="0"/>
              <a:t>, 13.45 </a:t>
            </a:r>
            <a:r>
              <a:rPr lang="en-US" dirty="0" err="1"/>
              <a:t>hp</a:t>
            </a:r>
            <a:r>
              <a:rPr lang="en-US" dirty="0"/>
              <a:t>, </a:t>
            </a:r>
            <a:r>
              <a:rPr lang="en-US" dirty="0">
                <a:sym typeface="Symbol" charset="0"/>
              </a:rPr>
              <a:t> = 29.96%</a:t>
            </a:r>
          </a:p>
          <a:p>
            <a:pPr lvl="1">
              <a:spcBef>
                <a:spcPts val="0"/>
              </a:spcBef>
              <a:defRPr/>
            </a:pPr>
            <a:r>
              <a:rPr lang="en-US" dirty="0"/>
              <a:t>1/3 of max. power via throttling: </a:t>
            </a:r>
            <a:r>
              <a:rPr lang="en-US" dirty="0" err="1"/>
              <a:t>P</a:t>
            </a:r>
            <a:r>
              <a:rPr lang="en-US" baseline="-25000" dirty="0" err="1"/>
              <a:t>intake</a:t>
            </a:r>
            <a:r>
              <a:rPr lang="en-US" dirty="0"/>
              <a:t> = 0.445 </a:t>
            </a:r>
            <a:r>
              <a:rPr lang="en-US" dirty="0" err="1"/>
              <a:t>atm</a:t>
            </a:r>
            <a:r>
              <a:rPr lang="en-US" dirty="0"/>
              <a:t>, 4.48 </a:t>
            </a:r>
            <a:r>
              <a:rPr lang="en-US" dirty="0" err="1"/>
              <a:t>hp</a:t>
            </a:r>
            <a:r>
              <a:rPr lang="en-US" dirty="0"/>
              <a:t>, </a:t>
            </a:r>
            <a:r>
              <a:rPr lang="en-US" dirty="0">
                <a:sym typeface="Symbol" charset="0"/>
              </a:rPr>
              <a:t> = 22.42%</a:t>
            </a:r>
          </a:p>
          <a:p>
            <a:pPr lvl="1">
              <a:spcBef>
                <a:spcPts val="0"/>
              </a:spcBef>
              <a:defRPr/>
            </a:pPr>
            <a:r>
              <a:rPr lang="en-US" dirty="0"/>
              <a:t>1/3 of max. power via halving displacement </a:t>
            </a:r>
          </a:p>
          <a:p>
            <a:pPr lvl="1">
              <a:spcBef>
                <a:spcPts val="0"/>
              </a:spcBef>
              <a:buFont typeface="Wingdings" charset="0"/>
              <a:buNone/>
              <a:defRPr/>
            </a:pPr>
            <a:r>
              <a:rPr lang="en-US" dirty="0"/>
              <a:t>		(double FMEP to account for friction losses in inoperative cylinders)</a:t>
            </a:r>
          </a:p>
          <a:p>
            <a:pPr lvl="1">
              <a:spcBef>
                <a:spcPts val="0"/>
              </a:spcBef>
              <a:buFont typeface="Wingdings" charset="0"/>
              <a:buNone/>
              <a:defRPr/>
            </a:pPr>
            <a:r>
              <a:rPr lang="en-US" dirty="0"/>
              <a:t>		</a:t>
            </a:r>
            <a:r>
              <a:rPr lang="en-US" dirty="0" err="1"/>
              <a:t>P</a:t>
            </a:r>
            <a:r>
              <a:rPr lang="en-US" baseline="-25000" dirty="0" err="1"/>
              <a:t>intake</a:t>
            </a:r>
            <a:r>
              <a:rPr lang="en-US" dirty="0"/>
              <a:t> = 0.806 </a:t>
            </a:r>
            <a:r>
              <a:rPr lang="en-US" dirty="0" err="1"/>
              <a:t>atm</a:t>
            </a:r>
            <a:r>
              <a:rPr lang="en-US" dirty="0"/>
              <a:t>, 4.48 </a:t>
            </a:r>
            <a:r>
              <a:rPr lang="en-US" dirty="0" err="1"/>
              <a:t>hp</a:t>
            </a:r>
            <a:r>
              <a:rPr lang="en-US" dirty="0"/>
              <a:t>, </a:t>
            </a:r>
            <a:r>
              <a:rPr lang="en-US" dirty="0">
                <a:sym typeface="Symbol" charset="0"/>
              </a:rPr>
              <a:t> = 24.78% </a:t>
            </a:r>
          </a:p>
          <a:p>
            <a:pPr lvl="1">
              <a:spcBef>
                <a:spcPts val="0"/>
              </a:spcBef>
              <a:buFont typeface="Wingdings" charset="0"/>
              <a:buNone/>
              <a:defRPr/>
            </a:pPr>
            <a:r>
              <a:rPr lang="en-US" dirty="0">
                <a:sym typeface="Symbol" charset="0"/>
              </a:rPr>
              <a:t>		</a:t>
            </a:r>
            <a:r>
              <a:rPr lang="en-US" dirty="0">
                <a:solidFill>
                  <a:srgbClr val="008000"/>
                </a:solidFill>
                <a:sym typeface="Symbol" charset="0"/>
              </a:rPr>
              <a:t>(10.3% improvement over throttling)</a:t>
            </a:r>
            <a:endParaRPr lang="en-US" dirty="0">
              <a:solidFill>
                <a:srgbClr val="008000"/>
              </a:solidFill>
            </a:endParaRPr>
          </a:p>
          <a:p>
            <a:pPr lvl="1">
              <a:spcBef>
                <a:spcPts val="0"/>
              </a:spcBef>
              <a:defRPr/>
            </a:pPr>
            <a:r>
              <a:rPr lang="en-US" dirty="0"/>
              <a:t>Smaller engine operating at wide-open throttle to get same power:</a:t>
            </a:r>
          </a:p>
          <a:p>
            <a:pPr lvl="1">
              <a:spcBef>
                <a:spcPts val="0"/>
              </a:spcBef>
              <a:buFont typeface="Wingdings" charset="0"/>
              <a:buNone/>
              <a:defRPr/>
            </a:pPr>
            <a:r>
              <a:rPr lang="en-US" dirty="0"/>
              <a:t>		</a:t>
            </a:r>
            <a:r>
              <a:rPr lang="en-US" dirty="0" err="1"/>
              <a:t>V</a:t>
            </a:r>
            <a:r>
              <a:rPr lang="en-US" baseline="-25000" dirty="0" err="1"/>
              <a:t>d</a:t>
            </a:r>
            <a:r>
              <a:rPr lang="en-US" dirty="0"/>
              <a:t> = 0.5 liter / 3 = 0.167 liter, 4.48 </a:t>
            </a:r>
            <a:r>
              <a:rPr lang="en-US" dirty="0" err="1"/>
              <a:t>hp</a:t>
            </a:r>
            <a:r>
              <a:rPr lang="en-US" dirty="0"/>
              <a:t>, </a:t>
            </a:r>
            <a:r>
              <a:rPr lang="en-US" dirty="0">
                <a:sym typeface="Symbol" charset="0"/>
              </a:rPr>
              <a:t> = 29.96%</a:t>
            </a:r>
          </a:p>
          <a:p>
            <a:pPr lvl="1">
              <a:spcBef>
                <a:spcPts val="0"/>
              </a:spcBef>
              <a:buFont typeface="Wingdings" charset="0"/>
              <a:buNone/>
              <a:defRPr/>
            </a:pPr>
            <a:r>
              <a:rPr lang="en-US" dirty="0">
                <a:sym typeface="Symbol" charset="0"/>
              </a:rPr>
              <a:t>		</a:t>
            </a:r>
            <a:r>
              <a:rPr lang="en-US" dirty="0">
                <a:solidFill>
                  <a:srgbClr val="008000"/>
                </a:solidFill>
                <a:sym typeface="Symbol" charset="0"/>
              </a:rPr>
              <a:t>(33.6% improvement over throttling bigger engine)</a:t>
            </a:r>
          </a:p>
          <a:p>
            <a:pPr>
              <a:spcBef>
                <a:spcPts val="0"/>
              </a:spcBef>
              <a:defRPr/>
            </a:pPr>
            <a:r>
              <a:rPr lang="en-US" dirty="0">
                <a:cs typeface="+mn-cs"/>
                <a:sym typeface="Symbol" charset="0"/>
              </a:rPr>
              <a:t>Moral:  if we all drove under-powered cars (small displacement) we</a:t>
            </a:r>
            <a:r>
              <a:rPr lang="fr-FR" dirty="0">
                <a:cs typeface="+mn-cs"/>
                <a:sym typeface="Symbol" charset="0"/>
              </a:rPr>
              <a:t>'</a:t>
            </a:r>
            <a:r>
              <a:rPr lang="en-US" dirty="0">
                <a:cs typeface="+mn-cs"/>
                <a:sym typeface="Symbol" charset="0"/>
              </a:rPr>
              <a:t>d get much better gas mileage than larger cars with variable displacement – could use turbocharging to regain maximum power (e.g. Ford </a:t>
            </a:r>
            <a:r>
              <a:rPr lang="en-US" dirty="0" err="1">
                <a:cs typeface="+mn-cs"/>
                <a:sym typeface="Symbol" charset="0"/>
              </a:rPr>
              <a:t>EcoBoost</a:t>
            </a:r>
            <a:r>
              <a:rPr lang="en-US" dirty="0">
                <a:cs typeface="+mn-cs"/>
                <a:sym typeface="Symbol" charset="0"/>
              </a:rPr>
              <a:t>)</a:t>
            </a:r>
          </a:p>
          <a:p>
            <a:pPr>
              <a:spcBef>
                <a:spcPts val="0"/>
              </a:spcBef>
              <a:defRPr/>
            </a:pPr>
            <a:r>
              <a:rPr lang="en-US" dirty="0">
                <a:cs typeface="+mn-cs"/>
                <a:sym typeface="Symbol" charset="0"/>
              </a:rPr>
              <a:t>Hybrids use the </a:t>
            </a:r>
            <a:r>
              <a:rPr lang="en-US" altLang="ja-JP" dirty="0">
                <a:cs typeface="+mn-cs"/>
                <a:sym typeface="Symbol" charset="0"/>
              </a:rPr>
              <a:t>"</a:t>
            </a:r>
            <a:r>
              <a:rPr lang="en-US" dirty="0">
                <a:cs typeface="+mn-cs"/>
                <a:sym typeface="Symbol" charset="0"/>
              </a:rPr>
              <a:t>wide-open throttle, small displacement</a:t>
            </a:r>
            <a:r>
              <a:rPr lang="en-US" altLang="ja-JP" dirty="0">
                <a:cs typeface="+mn-cs"/>
                <a:sym typeface="Symbol" charset="0"/>
              </a:rPr>
              <a:t>"</a:t>
            </a:r>
            <a:r>
              <a:rPr lang="en-US" dirty="0">
                <a:cs typeface="+mn-cs"/>
                <a:sym typeface="Symbol" charset="0"/>
              </a:rPr>
              <a:t> idea and store surplus power in battery</a:t>
            </a:r>
            <a:endParaRPr lang="en-US" dirty="0">
              <a:solidFill>
                <a:srgbClr val="008000"/>
              </a:solidFill>
              <a:cs typeface="+mn-cs"/>
              <a:sym typeface="Symbol" charset="0"/>
            </a:endParaRPr>
          </a:p>
        </p:txBody>
      </p:sp>
    </p:spTree>
    <p:extLst>
      <p:ext uri="{BB962C8B-B14F-4D97-AF65-F5344CB8AC3E}">
        <p14:creationId xmlns:p14="http://schemas.microsoft.com/office/powerpoint/2010/main" val="411246221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52354" name="Rectangle 2"/>
          <p:cNvSpPr>
            <a:spLocks noGrp="1" noChangeArrowheads="1"/>
          </p:cNvSpPr>
          <p:nvPr>
            <p:ph type="title"/>
          </p:nvPr>
        </p:nvSpPr>
        <p:spPr>
          <a:xfrm>
            <a:off x="469900" y="101600"/>
            <a:ext cx="8445500" cy="381000"/>
          </a:xfrm>
        </p:spPr>
        <p:txBody>
          <a:bodyPr/>
          <a:lstStyle/>
          <a:p>
            <a:pPr>
              <a:defRPr/>
            </a:pPr>
            <a:r>
              <a:rPr lang="en-US">
                <a:cs typeface="+mj-cs"/>
              </a:rPr>
              <a:t>Turbocharging &amp; supercharging</a:t>
            </a:r>
            <a:endParaRPr lang="en-US" sz="2400">
              <a:cs typeface="+mj-cs"/>
            </a:endParaRPr>
          </a:p>
        </p:txBody>
      </p:sp>
      <p:sp>
        <p:nvSpPr>
          <p:cNvPr id="1252355" name="Rectangle 3"/>
          <p:cNvSpPr>
            <a:spLocks noGrp="1" noChangeArrowheads="1"/>
          </p:cNvSpPr>
          <p:nvPr>
            <p:ph type="body" idx="1"/>
          </p:nvPr>
        </p:nvSpPr>
        <p:spPr>
          <a:xfrm>
            <a:off x="215900" y="666750"/>
            <a:ext cx="8783638" cy="5683250"/>
          </a:xfrm>
        </p:spPr>
        <p:txBody>
          <a:bodyPr/>
          <a:lstStyle/>
          <a:p>
            <a:pPr>
              <a:lnSpc>
                <a:spcPct val="90000"/>
              </a:lnSpc>
              <a:tabLst>
                <a:tab pos="342900" algn="l"/>
                <a:tab pos="571500" algn="l"/>
                <a:tab pos="1092200" algn="l"/>
              </a:tabLst>
              <a:defRPr/>
            </a:pPr>
            <a:r>
              <a:rPr lang="en-US" dirty="0">
                <a:cs typeface="+mn-cs"/>
              </a:rPr>
              <a:t>Best way to increase power is to increase P</a:t>
            </a:r>
            <a:r>
              <a:rPr lang="en-US" baseline="-25000" dirty="0">
                <a:cs typeface="+mn-cs"/>
              </a:rPr>
              <a:t>in</a:t>
            </a:r>
            <a:r>
              <a:rPr lang="en-US" dirty="0">
                <a:cs typeface="+mn-cs"/>
              </a:rPr>
              <a:t> above ambient using an air pump that forces air into engine </a:t>
            </a:r>
          </a:p>
          <a:p>
            <a:pPr>
              <a:lnSpc>
                <a:spcPct val="90000"/>
              </a:lnSpc>
              <a:tabLst>
                <a:tab pos="342900" algn="l"/>
                <a:tab pos="571500" algn="l"/>
                <a:tab pos="1092200" algn="l"/>
              </a:tabLst>
              <a:defRPr/>
            </a:pPr>
            <a:r>
              <a:rPr lang="en-US" dirty="0">
                <a:solidFill>
                  <a:schemeClr val="accent2"/>
                </a:solidFill>
                <a:cs typeface="+mn-cs"/>
              </a:rPr>
              <a:t>Instead of pumping loss, you have a pumping gain! </a:t>
            </a:r>
            <a:r>
              <a:rPr lang="en-US" dirty="0">
                <a:solidFill>
                  <a:schemeClr val="accent2"/>
                </a:solidFill>
                <a:cs typeface="+mn-cs"/>
                <a:sym typeface="Wingdings" charset="0"/>
              </a:rPr>
              <a:t></a:t>
            </a:r>
            <a:endParaRPr lang="en-US" dirty="0">
              <a:cs typeface="+mn-cs"/>
            </a:endParaRPr>
          </a:p>
          <a:p>
            <a:pPr>
              <a:lnSpc>
                <a:spcPct val="90000"/>
              </a:lnSpc>
              <a:tabLst>
                <a:tab pos="342900" algn="l"/>
                <a:tab pos="571500" algn="l"/>
                <a:tab pos="1092200" algn="l"/>
              </a:tabLst>
              <a:defRPr/>
            </a:pPr>
            <a:r>
              <a:rPr lang="en-US" dirty="0">
                <a:cs typeface="+mn-cs"/>
              </a:rPr>
              <a:t>Turbocharging:  instead of </a:t>
            </a:r>
            <a:r>
              <a:rPr lang="en-US" dirty="0" err="1">
                <a:cs typeface="+mn-cs"/>
              </a:rPr>
              <a:t>blowdown</a:t>
            </a:r>
            <a:r>
              <a:rPr lang="en-US" dirty="0">
                <a:cs typeface="+mn-cs"/>
              </a:rPr>
              <a:t> (5 </a:t>
            </a:r>
            <a:r>
              <a:rPr lang="en-US" dirty="0">
                <a:cs typeface="+mn-cs"/>
                <a:sym typeface="Symbol" charset="0"/>
              </a:rPr>
              <a:t></a:t>
            </a:r>
            <a:r>
              <a:rPr lang="en-US" dirty="0">
                <a:cs typeface="+mn-cs"/>
              </a:rPr>
              <a:t> 6), divert exhaust gas through a turbine &amp; use shaft power to drive air pump; makes use of high pressure gas otherwise wasted during </a:t>
            </a:r>
            <a:r>
              <a:rPr lang="en-US" dirty="0" err="1">
                <a:cs typeface="+mn-cs"/>
              </a:rPr>
              <a:t>blowdown</a:t>
            </a:r>
            <a:r>
              <a:rPr lang="en-US" dirty="0">
                <a:cs typeface="+mn-cs"/>
              </a:rPr>
              <a:t>, thus thermal efficiency is </a:t>
            </a:r>
            <a:r>
              <a:rPr lang="en-US" dirty="0">
                <a:solidFill>
                  <a:srgbClr val="ED181E"/>
                </a:solidFill>
                <a:cs typeface="+mn-cs"/>
              </a:rPr>
              <a:t>increased</a:t>
            </a:r>
            <a:r>
              <a:rPr lang="en-US" dirty="0">
                <a:cs typeface="+mn-cs"/>
              </a:rPr>
              <a:t> </a:t>
            </a:r>
          </a:p>
          <a:p>
            <a:pPr>
              <a:lnSpc>
                <a:spcPct val="90000"/>
              </a:lnSpc>
              <a:tabLst>
                <a:tab pos="342900" algn="l"/>
                <a:tab pos="571500" algn="l"/>
                <a:tab pos="1092200" algn="l"/>
              </a:tabLst>
              <a:defRPr/>
            </a:pPr>
            <a:r>
              <a:rPr lang="en-US" dirty="0">
                <a:cs typeface="+mn-cs"/>
              </a:rPr>
              <a:t>Supercharging:  air pump is driven directly from the engine rather than a separate turbine; if pump is 100% efficient (yeah, right…) then no loss or gain of overall cycle efficiency</a:t>
            </a:r>
          </a:p>
          <a:p>
            <a:pPr>
              <a:lnSpc>
                <a:spcPct val="90000"/>
              </a:lnSpc>
              <a:tabLst>
                <a:tab pos="342900" algn="l"/>
                <a:tab pos="571500" algn="l"/>
                <a:tab pos="1092200" algn="l"/>
              </a:tabLst>
              <a:defRPr/>
            </a:pPr>
            <a:r>
              <a:rPr lang="en-US" dirty="0">
                <a:cs typeface="+mn-cs"/>
              </a:rPr>
              <a:t>Limitations / problems</a:t>
            </a:r>
          </a:p>
          <a:p>
            <a:pPr marL="800100" lvl="1" indent="-342900">
              <a:lnSpc>
                <a:spcPct val="90000"/>
              </a:lnSpc>
              <a:tabLst>
                <a:tab pos="342900" algn="l"/>
                <a:tab pos="571500" algn="l"/>
                <a:tab pos="1092200" algn="l"/>
              </a:tabLst>
              <a:defRPr/>
            </a:pPr>
            <a:r>
              <a:rPr lang="en-US" dirty="0"/>
              <a:t>To get maximum benefit, need </a:t>
            </a:r>
            <a:r>
              <a:rPr lang="en-US" altLang="ja-JP" dirty="0"/>
              <a:t>"</a:t>
            </a:r>
            <a:r>
              <a:rPr lang="en-US" dirty="0"/>
              <a:t>intercooler</a:t>
            </a:r>
            <a:r>
              <a:rPr lang="en-US" altLang="ja-JP" dirty="0"/>
              <a:t>"</a:t>
            </a:r>
            <a:r>
              <a:rPr lang="en-US" dirty="0"/>
              <a:t> to cool intake air (thus increase density) after compression but before entering engine</a:t>
            </a:r>
          </a:p>
          <a:p>
            <a:pPr marL="800100" lvl="1" indent="-342900">
              <a:lnSpc>
                <a:spcPct val="90000"/>
              </a:lnSpc>
              <a:tabLst>
                <a:tab pos="342900" algn="l"/>
                <a:tab pos="571500" algn="l"/>
                <a:tab pos="1092200" algn="l"/>
              </a:tabLst>
              <a:defRPr/>
            </a:pPr>
            <a:r>
              <a:rPr lang="en-US" dirty="0"/>
              <a:t>Need time to overcome inertia of rotating parts &amp; fill intake manifold with high-pressure air (</a:t>
            </a:r>
            <a:r>
              <a:rPr lang="en-US" altLang="ja-JP" dirty="0"/>
              <a:t>"</a:t>
            </a:r>
            <a:r>
              <a:rPr lang="en-US" dirty="0"/>
              <a:t>turbo lag</a:t>
            </a:r>
            <a:r>
              <a:rPr lang="en-US" altLang="ja-JP" dirty="0"/>
              <a:t>"</a:t>
            </a:r>
            <a:r>
              <a:rPr lang="en-US" dirty="0"/>
              <a:t>)</a:t>
            </a:r>
          </a:p>
          <a:p>
            <a:pPr marL="800100" lvl="1" indent="-342900">
              <a:lnSpc>
                <a:spcPct val="90000"/>
              </a:lnSpc>
              <a:tabLst>
                <a:tab pos="342900" algn="l"/>
                <a:tab pos="571500" algn="l"/>
                <a:tab pos="1092200" algn="l"/>
              </a:tabLst>
              <a:defRPr/>
            </a:pPr>
            <a:r>
              <a:rPr lang="en-US" dirty="0"/>
              <a:t>Turbochargers: moving parts in hot exhaust system - not durable</a:t>
            </a:r>
          </a:p>
          <a:p>
            <a:pPr marL="800100" lvl="1" indent="-342900">
              <a:lnSpc>
                <a:spcPct val="90000"/>
              </a:lnSpc>
              <a:tabLst>
                <a:tab pos="342900" algn="l"/>
                <a:tab pos="571500" algn="l"/>
                <a:tab pos="1092200" algn="l"/>
              </a:tabLst>
              <a:defRPr/>
            </a:pPr>
            <a:r>
              <a:rPr lang="en-US" dirty="0"/>
              <a:t>Cost, complexity</a:t>
            </a:r>
          </a:p>
          <a:p>
            <a:pPr>
              <a:lnSpc>
                <a:spcPct val="90000"/>
              </a:lnSpc>
              <a:tabLst>
                <a:tab pos="342900" algn="l"/>
                <a:tab pos="571500" algn="l"/>
                <a:tab pos="1092200" algn="l"/>
              </a:tabLst>
              <a:defRPr/>
            </a:pPr>
            <a:r>
              <a:rPr lang="en-US" dirty="0">
                <a:cs typeface="+mn-cs"/>
              </a:rPr>
              <a:t>If an engine </a:t>
            </a:r>
            <a:r>
              <a:rPr lang="en-US" dirty="0" err="1">
                <a:cs typeface="+mn-cs"/>
              </a:rPr>
              <a:t>isn</a:t>
            </a:r>
            <a:r>
              <a:rPr lang="fr-FR" altLang="ja-JP" dirty="0">
                <a:cs typeface="+mn-cs"/>
              </a:rPr>
              <a:t>'</a:t>
            </a:r>
            <a:r>
              <a:rPr lang="en-US" dirty="0">
                <a:cs typeface="+mn-cs"/>
              </a:rPr>
              <a:t>t turbocharged or supercharged, it</a:t>
            </a:r>
            <a:r>
              <a:rPr lang="fr-FR" altLang="ja-JP" dirty="0">
                <a:cs typeface="+mn-cs"/>
              </a:rPr>
              <a:t>'</a:t>
            </a:r>
            <a:r>
              <a:rPr lang="en-US" dirty="0">
                <a:cs typeface="+mn-cs"/>
              </a:rPr>
              <a:t>s called </a:t>
            </a:r>
            <a:r>
              <a:rPr lang="en-US" altLang="ja-JP" dirty="0">
                <a:cs typeface="+mn-cs"/>
              </a:rPr>
              <a:t>"</a:t>
            </a:r>
            <a:r>
              <a:rPr lang="en-US" dirty="0">
                <a:solidFill>
                  <a:schemeClr val="accent2"/>
                </a:solidFill>
                <a:cs typeface="+mn-cs"/>
              </a:rPr>
              <a:t>naturally aspirated</a:t>
            </a:r>
            <a:r>
              <a:rPr lang="en-US" altLang="ja-JP" dirty="0">
                <a:cs typeface="+mn-cs"/>
              </a:rPr>
              <a:t>"</a:t>
            </a:r>
            <a:endParaRPr lang="en-US" dirty="0">
              <a:cs typeface="+mn-cs"/>
            </a:endParaRPr>
          </a:p>
        </p:txBody>
      </p:sp>
    </p:spTree>
    <p:extLst>
      <p:ext uri="{BB962C8B-B14F-4D97-AF65-F5344CB8AC3E}">
        <p14:creationId xmlns:p14="http://schemas.microsoft.com/office/powerpoint/2010/main" val="127803539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32898" name="Rectangle 2"/>
          <p:cNvSpPr>
            <a:spLocks noGrp="1" noChangeArrowheads="1"/>
          </p:cNvSpPr>
          <p:nvPr>
            <p:ph type="title"/>
          </p:nvPr>
        </p:nvSpPr>
        <p:spPr>
          <a:xfrm>
            <a:off x="469900" y="152400"/>
            <a:ext cx="8445500" cy="381000"/>
          </a:xfrm>
        </p:spPr>
        <p:txBody>
          <a:bodyPr/>
          <a:lstStyle/>
          <a:p>
            <a:pPr>
              <a:defRPr/>
            </a:pPr>
            <a:r>
              <a:rPr lang="en-US" sz="2600">
                <a:cs typeface="+mj-cs"/>
              </a:rPr>
              <a:t>Outline</a:t>
            </a:r>
            <a:endParaRPr lang="en-US">
              <a:cs typeface="+mj-cs"/>
            </a:endParaRPr>
          </a:p>
        </p:txBody>
      </p:sp>
      <p:sp>
        <p:nvSpPr>
          <p:cNvPr id="1232899" name="Rectangle 3"/>
          <p:cNvSpPr>
            <a:spLocks noGrp="1" noChangeArrowheads="1"/>
          </p:cNvSpPr>
          <p:nvPr>
            <p:ph type="body" idx="1"/>
          </p:nvPr>
        </p:nvSpPr>
        <p:spPr>
          <a:xfrm>
            <a:off x="219075" y="655638"/>
            <a:ext cx="8396288" cy="5857875"/>
          </a:xfrm>
        </p:spPr>
        <p:txBody>
          <a:bodyPr/>
          <a:lstStyle/>
          <a:p>
            <a:pPr>
              <a:defRPr/>
            </a:pPr>
            <a:r>
              <a:rPr lang="en-US" dirty="0">
                <a:cs typeface="+mn-cs"/>
              </a:rPr>
              <a:t>Common cycle types</a:t>
            </a:r>
          </a:p>
          <a:p>
            <a:pPr>
              <a:defRPr/>
            </a:pPr>
            <a:r>
              <a:rPr lang="en-US" dirty="0">
                <a:cs typeface="+mn-cs"/>
              </a:rPr>
              <a:t>Otto cycle</a:t>
            </a:r>
          </a:p>
          <a:p>
            <a:pPr lvl="1">
              <a:defRPr/>
            </a:pPr>
            <a:r>
              <a:rPr lang="en-US" dirty="0"/>
              <a:t>Why use it to model premixed-charge unsteady-flow engines?</a:t>
            </a:r>
          </a:p>
          <a:p>
            <a:pPr lvl="1">
              <a:defRPr/>
            </a:pPr>
            <a:r>
              <a:rPr lang="en-US" dirty="0"/>
              <a:t>Air-cycle processes</a:t>
            </a:r>
          </a:p>
          <a:p>
            <a:pPr lvl="1">
              <a:defRPr/>
            </a:pPr>
            <a:r>
              <a:rPr lang="en-US" dirty="0"/>
              <a:t>P-V &amp; T-s diagrams</a:t>
            </a:r>
          </a:p>
          <a:p>
            <a:pPr lvl="1">
              <a:defRPr/>
            </a:pPr>
            <a:r>
              <a:rPr lang="en-US" dirty="0"/>
              <a:t>Analysis</a:t>
            </a:r>
          </a:p>
          <a:p>
            <a:pPr lvl="1">
              <a:defRPr/>
            </a:pPr>
            <a:r>
              <a:rPr lang="en-US" dirty="0"/>
              <a:t>Throttling and turbocharging/supercharging</a:t>
            </a:r>
          </a:p>
          <a:p>
            <a:pPr>
              <a:defRPr/>
            </a:pPr>
            <a:r>
              <a:rPr lang="en-US" dirty="0">
                <a:cs typeface="+mn-cs"/>
              </a:rPr>
              <a:t>Diesel cycle</a:t>
            </a:r>
          </a:p>
          <a:p>
            <a:pPr lvl="1">
              <a:defRPr/>
            </a:pPr>
            <a:r>
              <a:rPr lang="en-US" dirty="0"/>
              <a:t>Why use it to model nonpremixed-charge unsteady-flow engines?</a:t>
            </a:r>
          </a:p>
          <a:p>
            <a:pPr lvl="1">
              <a:defRPr/>
            </a:pPr>
            <a:r>
              <a:rPr lang="en-US" dirty="0"/>
              <a:t>P-V &amp; T-s diagrams</a:t>
            </a:r>
          </a:p>
          <a:p>
            <a:pPr lvl="1">
              <a:defRPr/>
            </a:pPr>
            <a:r>
              <a:rPr lang="en-US" dirty="0"/>
              <a:t>Air-cycle analysis</a:t>
            </a:r>
          </a:p>
          <a:p>
            <a:pPr lvl="1">
              <a:defRPr/>
            </a:pPr>
            <a:r>
              <a:rPr lang="en-US" dirty="0"/>
              <a:t>Comparison to Otto</a:t>
            </a:r>
          </a:p>
          <a:p>
            <a:pPr>
              <a:defRPr/>
            </a:pPr>
            <a:r>
              <a:rPr lang="en-US" dirty="0">
                <a:cs typeface="+mn-cs"/>
              </a:rPr>
              <a:t>Complete expansion cycle</a:t>
            </a:r>
          </a:p>
          <a:p>
            <a:pPr>
              <a:defRPr/>
            </a:pPr>
            <a:r>
              <a:rPr lang="en-US" dirty="0">
                <a:cs typeface="+mn-cs"/>
              </a:rPr>
              <a:t>Otto vs. Diesel - Ronney</a:t>
            </a:r>
            <a:r>
              <a:rPr lang="fr-FR" altLang="ja-JP" dirty="0">
                <a:cs typeface="+mn-cs"/>
              </a:rPr>
              <a:t>'</a:t>
            </a:r>
            <a:r>
              <a:rPr lang="en-US" dirty="0">
                <a:cs typeface="+mn-cs"/>
              </a:rPr>
              <a:t>s Catechism</a:t>
            </a:r>
          </a:p>
          <a:p>
            <a:pPr>
              <a:defRPr/>
            </a:pPr>
            <a:r>
              <a:rPr lang="en-US" dirty="0">
                <a:cs typeface="+mn-cs"/>
              </a:rPr>
              <a:t>Fuel-air cycles &amp; comparison to air cycles &amp; </a:t>
            </a:r>
            <a:r>
              <a:rPr lang="en-US" altLang="ja-JP" dirty="0">
                <a:cs typeface="+mn-cs"/>
              </a:rPr>
              <a:t>"</a:t>
            </a:r>
            <a:r>
              <a:rPr lang="en-US" dirty="0">
                <a:cs typeface="+mn-cs"/>
              </a:rPr>
              <a:t>reality</a:t>
            </a:r>
            <a:r>
              <a:rPr lang="en-US" altLang="ja-JP" dirty="0">
                <a:cs typeface="+mn-cs"/>
              </a:rPr>
              <a:t>”</a:t>
            </a:r>
            <a:endParaRPr lang="en-US" dirty="0">
              <a:cs typeface="+mn-cs"/>
            </a:endParaRPr>
          </a:p>
        </p:txBody>
      </p:sp>
    </p:spTree>
    <p:extLst>
      <p:ext uri="{BB962C8B-B14F-4D97-AF65-F5344CB8AC3E}">
        <p14:creationId xmlns:p14="http://schemas.microsoft.com/office/powerpoint/2010/main" val="357776242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54402" name="Rectangle 2"/>
          <p:cNvSpPr>
            <a:spLocks noGrp="1" noChangeArrowheads="1"/>
          </p:cNvSpPr>
          <p:nvPr>
            <p:ph type="title"/>
          </p:nvPr>
        </p:nvSpPr>
        <p:spPr>
          <a:xfrm>
            <a:off x="469900" y="101600"/>
            <a:ext cx="8445500" cy="381000"/>
          </a:xfrm>
        </p:spPr>
        <p:txBody>
          <a:bodyPr/>
          <a:lstStyle/>
          <a:p>
            <a:pPr>
              <a:defRPr/>
            </a:pPr>
            <a:r>
              <a:rPr lang="en-US">
                <a:cs typeface="+mj-cs"/>
              </a:rPr>
              <a:t>Turbocharging &amp; supercharging</a:t>
            </a:r>
            <a:endParaRPr lang="en-US" sz="2400">
              <a:cs typeface="+mj-cs"/>
            </a:endParaRPr>
          </a:p>
        </p:txBody>
      </p:sp>
      <p:sp>
        <p:nvSpPr>
          <p:cNvPr id="1254403" name="Rectangle 3"/>
          <p:cNvSpPr>
            <a:spLocks noGrp="1" noChangeArrowheads="1"/>
          </p:cNvSpPr>
          <p:nvPr>
            <p:ph type="body" idx="1"/>
          </p:nvPr>
        </p:nvSpPr>
        <p:spPr>
          <a:xfrm>
            <a:off x="431800" y="628650"/>
            <a:ext cx="8382000" cy="5880100"/>
          </a:xfrm>
        </p:spPr>
        <p:txBody>
          <a:bodyPr/>
          <a:lstStyle/>
          <a:p>
            <a:pPr>
              <a:buFont typeface="Wingdings" charset="0"/>
              <a:buNone/>
              <a:defRPr/>
            </a:pPr>
            <a:r>
              <a:rPr lang="en-US" sz="2000" dirty="0">
                <a:cs typeface="+mn-cs"/>
              </a:rPr>
              <a:t>Source: </a:t>
            </a:r>
            <a:r>
              <a:rPr lang="en-US" sz="2000" dirty="0">
                <a:cs typeface="+mn-cs"/>
                <a:hlinkClick r:id="rId3"/>
              </a:rPr>
              <a:t>http://auto.howstuffworks.com/turbo.htm</a:t>
            </a:r>
            <a:endParaRPr lang="en-US" sz="2000" dirty="0">
              <a:cs typeface="+mn-cs"/>
            </a:endParaRPr>
          </a:p>
        </p:txBody>
      </p:sp>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2950" y="3684588"/>
            <a:ext cx="2957513" cy="238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1130300"/>
            <a:ext cx="5253038" cy="231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300" y="3506788"/>
            <a:ext cx="5376863" cy="294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9" name="Picture 8" descr="untitl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3738" y="1081088"/>
            <a:ext cx="2990850" cy="2462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02473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56450" name="Freeform 2" descr="Dark upward diagonal"/>
          <p:cNvSpPr>
            <a:spLocks/>
          </p:cNvSpPr>
          <p:nvPr/>
        </p:nvSpPr>
        <p:spPr bwMode="auto">
          <a:xfrm>
            <a:off x="5892800" y="4914900"/>
            <a:ext cx="2311400" cy="596900"/>
          </a:xfrm>
          <a:custGeom>
            <a:avLst/>
            <a:gdLst>
              <a:gd name="T0" fmla="*/ 16 w 1456"/>
              <a:gd name="T1" fmla="*/ 0 h 376"/>
              <a:gd name="T2" fmla="*/ 312 w 1456"/>
              <a:gd name="T3" fmla="*/ 80 h 376"/>
              <a:gd name="T4" fmla="*/ 744 w 1456"/>
              <a:gd name="T5" fmla="*/ 200 h 376"/>
              <a:gd name="T6" fmla="*/ 1024 w 1456"/>
              <a:gd name="T7" fmla="*/ 264 h 376"/>
              <a:gd name="T8" fmla="*/ 1320 w 1456"/>
              <a:gd name="T9" fmla="*/ 344 h 376"/>
              <a:gd name="T10" fmla="*/ 1456 w 1456"/>
              <a:gd name="T11" fmla="*/ 376 h 376"/>
              <a:gd name="T12" fmla="*/ 840 w 1456"/>
              <a:gd name="T13" fmla="*/ 376 h 376"/>
              <a:gd name="T14" fmla="*/ 344 w 1456"/>
              <a:gd name="T15" fmla="*/ 376 h 376"/>
              <a:gd name="T16" fmla="*/ 0 w 1456"/>
              <a:gd name="T17" fmla="*/ 376 h 376"/>
              <a:gd name="T18" fmla="*/ 16 w 1456"/>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6" h="376">
                <a:moveTo>
                  <a:pt x="16" y="0"/>
                </a:moveTo>
                <a:lnTo>
                  <a:pt x="312" y="80"/>
                </a:lnTo>
                <a:lnTo>
                  <a:pt x="744" y="200"/>
                </a:lnTo>
                <a:lnTo>
                  <a:pt x="1024" y="264"/>
                </a:lnTo>
                <a:lnTo>
                  <a:pt x="1320" y="344"/>
                </a:lnTo>
                <a:cubicBezTo>
                  <a:pt x="1450" y="376"/>
                  <a:pt x="1404" y="376"/>
                  <a:pt x="1456" y="376"/>
                </a:cubicBezTo>
                <a:lnTo>
                  <a:pt x="840" y="376"/>
                </a:lnTo>
                <a:lnTo>
                  <a:pt x="344" y="376"/>
                </a:lnTo>
                <a:lnTo>
                  <a:pt x="0" y="376"/>
                </a:lnTo>
                <a:lnTo>
                  <a:pt x="16" y="0"/>
                </a:lnTo>
                <a:close/>
              </a:path>
            </a:pathLst>
          </a:custGeom>
          <a:pattFill prst="dkUpDiag">
            <a:fgClr>
              <a:srgbClr val="ED181E">
                <a:alpha val="50000"/>
              </a:srgbClr>
            </a:fgClr>
            <a:bgClr>
              <a:srgbClr val="FFFFFF"/>
            </a:bgClr>
          </a:pattFill>
          <a:ln w="3175" cap="flat" cmpd="sng">
            <a:solidFill>
              <a:schemeClr val="bg2"/>
            </a:solidFill>
            <a:prstDash val="solid"/>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256451" name="Rectangle 3"/>
          <p:cNvSpPr>
            <a:spLocks noGrp="1" noChangeArrowheads="1"/>
          </p:cNvSpPr>
          <p:nvPr>
            <p:ph type="title"/>
          </p:nvPr>
        </p:nvSpPr>
        <p:spPr>
          <a:xfrm>
            <a:off x="469900" y="152400"/>
            <a:ext cx="8445500" cy="381000"/>
          </a:xfrm>
        </p:spPr>
        <p:txBody>
          <a:bodyPr/>
          <a:lstStyle/>
          <a:p>
            <a:pPr>
              <a:defRPr/>
            </a:pPr>
            <a:r>
              <a:rPr lang="en-US">
                <a:cs typeface="+mj-cs"/>
              </a:rPr>
              <a:t>Turbocharging &amp; supercharging</a:t>
            </a:r>
            <a:endParaRPr lang="en-US" sz="2400">
              <a:cs typeface="+mj-cs"/>
            </a:endParaRPr>
          </a:p>
        </p:txBody>
      </p:sp>
      <p:graphicFrame>
        <p:nvGraphicFramePr>
          <p:cNvPr id="46084" name="Object 4"/>
          <p:cNvGraphicFramePr>
            <a:graphicFrameLocks noChangeAspect="1"/>
          </p:cNvGraphicFramePr>
          <p:nvPr/>
        </p:nvGraphicFramePr>
        <p:xfrm>
          <a:off x="301625" y="406400"/>
          <a:ext cx="6950075" cy="6165850"/>
        </p:xfrm>
        <a:graphic>
          <a:graphicData uri="http://schemas.openxmlformats.org/presentationml/2006/ole">
            <mc:AlternateContent xmlns:mc="http://schemas.openxmlformats.org/markup-compatibility/2006">
              <mc:Choice xmlns:v="urn:schemas-microsoft-com:vml" Requires="v">
                <p:oleObj spid="_x0000_s122964" name="Worksheet" r:id="rId4" imgW="4724400" imgH="4191000" progId="Excel.Sheet.8">
                  <p:embed/>
                </p:oleObj>
              </mc:Choice>
              <mc:Fallback>
                <p:oleObj name="Worksheet" r:id="rId4" imgW="4724400" imgH="41910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25" y="406400"/>
                        <a:ext cx="6950075" cy="6165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56453" name="Rectangle 5" descr="Dark downward diagonal"/>
          <p:cNvSpPr>
            <a:spLocks noChangeArrowheads="1"/>
          </p:cNvSpPr>
          <p:nvPr/>
        </p:nvSpPr>
        <p:spPr bwMode="auto">
          <a:xfrm>
            <a:off x="2971800" y="5346700"/>
            <a:ext cx="2832100" cy="139700"/>
          </a:xfrm>
          <a:prstGeom prst="rect">
            <a:avLst/>
          </a:prstGeom>
          <a:pattFill prst="dkDnDiag">
            <a:fgClr>
              <a:srgbClr val="2F8B20">
                <a:alpha val="50000"/>
              </a:srgbClr>
            </a:fgClr>
            <a:bgClr>
              <a:srgbClr val="FFFFFF"/>
            </a:bgClr>
          </a:patt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256454" name="Line 6"/>
          <p:cNvSpPr>
            <a:spLocks noChangeShapeType="1"/>
          </p:cNvSpPr>
          <p:nvPr/>
        </p:nvSpPr>
        <p:spPr bwMode="auto">
          <a:xfrm>
            <a:off x="2997200" y="4940300"/>
            <a:ext cx="469900" cy="495300"/>
          </a:xfrm>
          <a:prstGeom prst="line">
            <a:avLst/>
          </a:prstGeom>
          <a:noFill/>
          <a:ln w="19050">
            <a:solidFill>
              <a:srgbClr val="2F8B2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256455" name="Text Box 7"/>
          <p:cNvSpPr txBox="1">
            <a:spLocks noChangeArrowheads="1"/>
          </p:cNvSpPr>
          <p:nvPr/>
        </p:nvSpPr>
        <p:spPr bwMode="auto">
          <a:xfrm>
            <a:off x="1647825" y="4595813"/>
            <a:ext cx="1582738" cy="366712"/>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1800" dirty="0">
                <a:solidFill>
                  <a:srgbClr val="2F8B20"/>
                </a:solidFill>
                <a:cs typeface="+mn-cs"/>
              </a:rPr>
              <a:t>Pumping gain</a:t>
            </a:r>
          </a:p>
        </p:txBody>
      </p:sp>
      <p:sp>
        <p:nvSpPr>
          <p:cNvPr id="1256456" name="Line 8"/>
          <p:cNvSpPr>
            <a:spLocks noChangeShapeType="1"/>
          </p:cNvSpPr>
          <p:nvPr/>
        </p:nvSpPr>
        <p:spPr bwMode="auto">
          <a:xfrm flipH="1">
            <a:off x="6959600" y="4864100"/>
            <a:ext cx="393700" cy="457200"/>
          </a:xfrm>
          <a:prstGeom prst="line">
            <a:avLst/>
          </a:prstGeom>
          <a:noFill/>
          <a:ln w="19050">
            <a:solidFill>
              <a:srgbClr val="ED181E"/>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256457" name="Text Box 9"/>
          <p:cNvSpPr txBox="1">
            <a:spLocks noChangeArrowheads="1"/>
          </p:cNvSpPr>
          <p:nvPr/>
        </p:nvSpPr>
        <p:spPr bwMode="auto">
          <a:xfrm>
            <a:off x="6842125" y="4227513"/>
            <a:ext cx="1916113" cy="64135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0"/>
              </a:spcBef>
              <a:buFontTx/>
              <a:buNone/>
              <a:defRPr/>
            </a:pPr>
            <a:r>
              <a:rPr lang="en-US" sz="1800" dirty="0">
                <a:solidFill>
                  <a:srgbClr val="EF1F1D"/>
                </a:solidFill>
                <a:cs typeface="+mn-cs"/>
              </a:rPr>
              <a:t>Work available</a:t>
            </a:r>
          </a:p>
          <a:p>
            <a:pPr>
              <a:spcBef>
                <a:spcPct val="0"/>
              </a:spcBef>
              <a:buFontTx/>
              <a:buNone/>
              <a:defRPr/>
            </a:pPr>
            <a:r>
              <a:rPr lang="en-US" sz="1800" dirty="0">
                <a:solidFill>
                  <a:srgbClr val="EF1F1D"/>
                </a:solidFill>
                <a:cs typeface="+mn-cs"/>
              </a:rPr>
              <a:t>to turbocharger </a:t>
            </a:r>
          </a:p>
        </p:txBody>
      </p:sp>
    </p:spTree>
    <p:extLst>
      <p:ext uri="{BB962C8B-B14F-4D97-AF65-F5344CB8AC3E}">
        <p14:creationId xmlns:p14="http://schemas.microsoft.com/office/powerpoint/2010/main" val="42551727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58498" name="Rectangle 2"/>
          <p:cNvSpPr>
            <a:spLocks noGrp="1" noChangeArrowheads="1"/>
          </p:cNvSpPr>
          <p:nvPr>
            <p:ph type="title"/>
          </p:nvPr>
        </p:nvSpPr>
        <p:spPr>
          <a:xfrm>
            <a:off x="469900" y="152400"/>
            <a:ext cx="8445500" cy="381000"/>
          </a:xfrm>
        </p:spPr>
        <p:txBody>
          <a:bodyPr/>
          <a:lstStyle/>
          <a:p>
            <a:pPr>
              <a:defRPr/>
            </a:pPr>
            <a:r>
              <a:rPr lang="en-US">
                <a:cs typeface="+mj-cs"/>
              </a:rPr>
              <a:t>Turbocharging &amp; supercharging</a:t>
            </a:r>
            <a:endParaRPr lang="en-US" sz="2400">
              <a:cs typeface="+mj-cs"/>
            </a:endParaRPr>
          </a:p>
        </p:txBody>
      </p:sp>
      <p:graphicFrame>
        <p:nvGraphicFramePr>
          <p:cNvPr id="48131" name="Object 4"/>
          <p:cNvGraphicFramePr>
            <a:graphicFrameLocks noChangeAspect="1"/>
          </p:cNvGraphicFramePr>
          <p:nvPr/>
        </p:nvGraphicFramePr>
        <p:xfrm>
          <a:off x="893763" y="287338"/>
          <a:ext cx="7412037" cy="6278562"/>
        </p:xfrm>
        <a:graphic>
          <a:graphicData uri="http://schemas.openxmlformats.org/presentationml/2006/ole">
            <mc:AlternateContent xmlns:mc="http://schemas.openxmlformats.org/markup-compatibility/2006">
              <mc:Choice xmlns:v="urn:schemas-microsoft-com:vml" Requires="v">
                <p:oleObj spid="_x0000_s123988" name="Worksheet" r:id="rId4" imgW="5156200" imgH="4368800" progId="Excel.Sheet.8">
                  <p:embed/>
                </p:oleObj>
              </mc:Choice>
              <mc:Fallback>
                <p:oleObj name="Worksheet" r:id="rId4" imgW="5156200" imgH="43688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763" y="287338"/>
                        <a:ext cx="7412037" cy="62785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58501" name="Line 5"/>
          <p:cNvSpPr>
            <a:spLocks noChangeShapeType="1"/>
          </p:cNvSpPr>
          <p:nvPr/>
        </p:nvSpPr>
        <p:spPr bwMode="auto">
          <a:xfrm flipV="1">
            <a:off x="5948363" y="4135438"/>
            <a:ext cx="957262" cy="898525"/>
          </a:xfrm>
          <a:prstGeom prst="line">
            <a:avLst/>
          </a:prstGeom>
          <a:noFill/>
          <a:ln w="19050">
            <a:solidFill>
              <a:srgbClr val="ED181E"/>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258502" name="Text Box 6"/>
          <p:cNvSpPr txBox="1">
            <a:spLocks noChangeArrowheads="1"/>
          </p:cNvSpPr>
          <p:nvPr/>
        </p:nvSpPr>
        <p:spPr bwMode="auto">
          <a:xfrm>
            <a:off x="4587875" y="4979988"/>
            <a:ext cx="3182938" cy="641350"/>
          </a:xfrm>
          <a:prstGeom prst="rect">
            <a:avLst/>
          </a:prstGeom>
          <a:solidFill>
            <a:srgbClr val="FFFFFF"/>
          </a:solidFill>
          <a:ln>
            <a:noFill/>
          </a:ln>
          <a:effectLst/>
          <a:extLst/>
        </p:spPr>
        <p:txBody>
          <a:bodyPr wrap="none">
            <a:spAutoFit/>
          </a:bodyPr>
          <a:lstStyle/>
          <a:p>
            <a:pPr>
              <a:spcBef>
                <a:spcPct val="0"/>
              </a:spcBef>
              <a:buFontTx/>
              <a:buNone/>
              <a:defRPr/>
            </a:pPr>
            <a:r>
              <a:rPr lang="en-US" sz="1800" dirty="0" err="1">
                <a:solidFill>
                  <a:srgbClr val="EF1F1D"/>
                </a:solidFill>
                <a:cs typeface="+mn-cs"/>
              </a:rPr>
              <a:t>Blowdown</a:t>
            </a:r>
            <a:r>
              <a:rPr lang="en-US" sz="1800" dirty="0">
                <a:solidFill>
                  <a:srgbClr val="EF1F1D"/>
                </a:solidFill>
                <a:cs typeface="+mn-cs"/>
              </a:rPr>
              <a:t> becomes</a:t>
            </a:r>
          </a:p>
          <a:p>
            <a:pPr>
              <a:spcBef>
                <a:spcPct val="0"/>
              </a:spcBef>
              <a:buFontTx/>
              <a:buNone/>
              <a:defRPr/>
            </a:pPr>
            <a:r>
              <a:rPr lang="en-US" sz="1800" dirty="0">
                <a:solidFill>
                  <a:srgbClr val="EF1F1D"/>
                </a:solidFill>
                <a:cs typeface="+mn-cs"/>
              </a:rPr>
              <a:t>expansion process for turbine</a:t>
            </a:r>
          </a:p>
        </p:txBody>
      </p:sp>
      <p:sp>
        <p:nvSpPr>
          <p:cNvPr id="1258503" name="Freeform 7"/>
          <p:cNvSpPr>
            <a:spLocks/>
          </p:cNvSpPr>
          <p:nvPr/>
        </p:nvSpPr>
        <p:spPr bwMode="auto">
          <a:xfrm>
            <a:off x="2732089" y="4162247"/>
            <a:ext cx="4208594" cy="658993"/>
          </a:xfrm>
          <a:custGeom>
            <a:avLst/>
            <a:gdLst>
              <a:gd name="T0" fmla="*/ 0 w 2679"/>
              <a:gd name="T1" fmla="*/ 206 h 206"/>
              <a:gd name="T2" fmla="*/ 588 w 2679"/>
              <a:gd name="T3" fmla="*/ 200 h 206"/>
              <a:gd name="T4" fmla="*/ 1243 w 2679"/>
              <a:gd name="T5" fmla="*/ 175 h 206"/>
              <a:gd name="T6" fmla="*/ 1922 w 2679"/>
              <a:gd name="T7" fmla="*/ 139 h 206"/>
              <a:gd name="T8" fmla="*/ 2309 w 2679"/>
              <a:gd name="T9" fmla="*/ 90 h 206"/>
              <a:gd name="T10" fmla="*/ 2570 w 2679"/>
              <a:gd name="T11" fmla="*/ 30 h 206"/>
              <a:gd name="T12" fmla="*/ 2679 w 2679"/>
              <a:gd name="T13" fmla="*/ 0 h 206"/>
              <a:gd name="connsiteX0" fmla="*/ 0 w 10000"/>
              <a:gd name="connsiteY0" fmla="*/ 10000 h 10000"/>
              <a:gd name="connsiteX1" fmla="*/ 2195 w 10000"/>
              <a:gd name="connsiteY1" fmla="*/ 9709 h 10000"/>
              <a:gd name="connsiteX2" fmla="*/ 4640 w 10000"/>
              <a:gd name="connsiteY2" fmla="*/ 8495 h 10000"/>
              <a:gd name="connsiteX3" fmla="*/ 7174 w 10000"/>
              <a:gd name="connsiteY3" fmla="*/ 5233 h 10000"/>
              <a:gd name="connsiteX4" fmla="*/ 8619 w 10000"/>
              <a:gd name="connsiteY4" fmla="*/ 4369 h 10000"/>
              <a:gd name="connsiteX5" fmla="*/ 9593 w 10000"/>
              <a:gd name="connsiteY5" fmla="*/ 1456 h 10000"/>
              <a:gd name="connsiteX6" fmla="*/ 10000 w 10000"/>
              <a:gd name="connsiteY6" fmla="*/ 0 h 10000"/>
              <a:gd name="connsiteX0" fmla="*/ 0 w 10000"/>
              <a:gd name="connsiteY0" fmla="*/ 10000 h 10000"/>
              <a:gd name="connsiteX1" fmla="*/ 2195 w 10000"/>
              <a:gd name="connsiteY1" fmla="*/ 9709 h 10000"/>
              <a:gd name="connsiteX2" fmla="*/ 4640 w 10000"/>
              <a:gd name="connsiteY2" fmla="*/ 7822 h 10000"/>
              <a:gd name="connsiteX3" fmla="*/ 7174 w 10000"/>
              <a:gd name="connsiteY3" fmla="*/ 5233 h 10000"/>
              <a:gd name="connsiteX4" fmla="*/ 8619 w 10000"/>
              <a:gd name="connsiteY4" fmla="*/ 4369 h 10000"/>
              <a:gd name="connsiteX5" fmla="*/ 9593 w 10000"/>
              <a:gd name="connsiteY5" fmla="*/ 1456 h 10000"/>
              <a:gd name="connsiteX6" fmla="*/ 10000 w 10000"/>
              <a:gd name="connsiteY6" fmla="*/ 0 h 10000"/>
              <a:gd name="connsiteX0" fmla="*/ 0 w 10000"/>
              <a:gd name="connsiteY0" fmla="*/ 10000 h 10000"/>
              <a:gd name="connsiteX1" fmla="*/ 2195 w 10000"/>
              <a:gd name="connsiteY1" fmla="*/ 9709 h 10000"/>
              <a:gd name="connsiteX2" fmla="*/ 4640 w 10000"/>
              <a:gd name="connsiteY2" fmla="*/ 7822 h 10000"/>
              <a:gd name="connsiteX3" fmla="*/ 7174 w 10000"/>
              <a:gd name="connsiteY3" fmla="*/ 5233 h 10000"/>
              <a:gd name="connsiteX4" fmla="*/ 8619 w 10000"/>
              <a:gd name="connsiteY4" fmla="*/ 3527 h 10000"/>
              <a:gd name="connsiteX5" fmla="*/ 9593 w 10000"/>
              <a:gd name="connsiteY5" fmla="*/ 1456 h 10000"/>
              <a:gd name="connsiteX6" fmla="*/ 10000 w 10000"/>
              <a:gd name="connsiteY6" fmla="*/ 0 h 10000"/>
              <a:gd name="connsiteX0" fmla="*/ 0 w 10000"/>
              <a:gd name="connsiteY0" fmla="*/ 10000 h 10000"/>
              <a:gd name="connsiteX1" fmla="*/ 2195 w 10000"/>
              <a:gd name="connsiteY1" fmla="*/ 9204 h 10000"/>
              <a:gd name="connsiteX2" fmla="*/ 4640 w 10000"/>
              <a:gd name="connsiteY2" fmla="*/ 7822 h 10000"/>
              <a:gd name="connsiteX3" fmla="*/ 7174 w 10000"/>
              <a:gd name="connsiteY3" fmla="*/ 5233 h 10000"/>
              <a:gd name="connsiteX4" fmla="*/ 8619 w 10000"/>
              <a:gd name="connsiteY4" fmla="*/ 3527 h 10000"/>
              <a:gd name="connsiteX5" fmla="*/ 9593 w 10000"/>
              <a:gd name="connsiteY5" fmla="*/ 1456 h 10000"/>
              <a:gd name="connsiteX6" fmla="*/ 10000 w 10000"/>
              <a:gd name="connsiteY6" fmla="*/ 0 h 10000"/>
              <a:gd name="connsiteX0" fmla="*/ 0 w 10059"/>
              <a:gd name="connsiteY0" fmla="*/ 9327 h 9327"/>
              <a:gd name="connsiteX1" fmla="*/ 2195 w 10059"/>
              <a:gd name="connsiteY1" fmla="*/ 8531 h 9327"/>
              <a:gd name="connsiteX2" fmla="*/ 4640 w 10059"/>
              <a:gd name="connsiteY2" fmla="*/ 7149 h 9327"/>
              <a:gd name="connsiteX3" fmla="*/ 7174 w 10059"/>
              <a:gd name="connsiteY3" fmla="*/ 4560 h 9327"/>
              <a:gd name="connsiteX4" fmla="*/ 8619 w 10059"/>
              <a:gd name="connsiteY4" fmla="*/ 2854 h 9327"/>
              <a:gd name="connsiteX5" fmla="*/ 9593 w 10059"/>
              <a:gd name="connsiteY5" fmla="*/ 783 h 9327"/>
              <a:gd name="connsiteX6" fmla="*/ 10059 w 10059"/>
              <a:gd name="connsiteY6" fmla="*/ 0 h 9327"/>
              <a:gd name="connsiteX0" fmla="*/ 0 w 10000"/>
              <a:gd name="connsiteY0" fmla="*/ 10000 h 10000"/>
              <a:gd name="connsiteX1" fmla="*/ 2182 w 10000"/>
              <a:gd name="connsiteY1" fmla="*/ 9147 h 10000"/>
              <a:gd name="connsiteX2" fmla="*/ 4613 w 10000"/>
              <a:gd name="connsiteY2" fmla="*/ 7665 h 10000"/>
              <a:gd name="connsiteX3" fmla="*/ 7132 w 10000"/>
              <a:gd name="connsiteY3" fmla="*/ 4889 h 10000"/>
              <a:gd name="connsiteX4" fmla="*/ 8568 w 10000"/>
              <a:gd name="connsiteY4" fmla="*/ 3060 h 10000"/>
              <a:gd name="connsiteX5" fmla="*/ 9391 w 10000"/>
              <a:gd name="connsiteY5" fmla="*/ 1561 h 10000"/>
              <a:gd name="connsiteX6" fmla="*/ 10000 w 10000"/>
              <a:gd name="connsiteY6" fmla="*/ 0 h 10000"/>
              <a:gd name="connsiteX0" fmla="*/ 0 w 10000"/>
              <a:gd name="connsiteY0" fmla="*/ 10000 h 10000"/>
              <a:gd name="connsiteX1" fmla="*/ 2182 w 10000"/>
              <a:gd name="connsiteY1" fmla="*/ 9147 h 10000"/>
              <a:gd name="connsiteX2" fmla="*/ 4613 w 10000"/>
              <a:gd name="connsiteY2" fmla="*/ 7665 h 10000"/>
              <a:gd name="connsiteX3" fmla="*/ 7132 w 10000"/>
              <a:gd name="connsiteY3" fmla="*/ 4889 h 10000"/>
              <a:gd name="connsiteX4" fmla="*/ 8330 w 10000"/>
              <a:gd name="connsiteY4" fmla="*/ 3402 h 10000"/>
              <a:gd name="connsiteX5" fmla="*/ 9391 w 10000"/>
              <a:gd name="connsiteY5" fmla="*/ 1561 h 10000"/>
              <a:gd name="connsiteX6" fmla="*/ 10000 w 10000"/>
              <a:gd name="connsiteY6" fmla="*/ 0 h 10000"/>
              <a:gd name="connsiteX0" fmla="*/ 0 w 10000"/>
              <a:gd name="connsiteY0" fmla="*/ 10000 h 10000"/>
              <a:gd name="connsiteX1" fmla="*/ 2182 w 10000"/>
              <a:gd name="connsiteY1" fmla="*/ 9147 h 10000"/>
              <a:gd name="connsiteX2" fmla="*/ 4613 w 10000"/>
              <a:gd name="connsiteY2" fmla="*/ 7665 h 10000"/>
              <a:gd name="connsiteX3" fmla="*/ 6657 w 10000"/>
              <a:gd name="connsiteY3" fmla="*/ 5745 h 10000"/>
              <a:gd name="connsiteX4" fmla="*/ 8330 w 10000"/>
              <a:gd name="connsiteY4" fmla="*/ 3402 h 10000"/>
              <a:gd name="connsiteX5" fmla="*/ 9391 w 10000"/>
              <a:gd name="connsiteY5" fmla="*/ 1561 h 10000"/>
              <a:gd name="connsiteX6" fmla="*/ 10000 w 10000"/>
              <a:gd name="connsiteY6" fmla="*/ 0 h 10000"/>
              <a:gd name="connsiteX0" fmla="*/ 0 w 10000"/>
              <a:gd name="connsiteY0" fmla="*/ 10000 h 10000"/>
              <a:gd name="connsiteX1" fmla="*/ 2182 w 10000"/>
              <a:gd name="connsiteY1" fmla="*/ 9147 h 10000"/>
              <a:gd name="connsiteX2" fmla="*/ 4613 w 10000"/>
              <a:gd name="connsiteY2" fmla="*/ 7665 h 10000"/>
              <a:gd name="connsiteX3" fmla="*/ 6657 w 10000"/>
              <a:gd name="connsiteY3" fmla="*/ 5745 h 10000"/>
              <a:gd name="connsiteX4" fmla="*/ 8330 w 10000"/>
              <a:gd name="connsiteY4" fmla="*/ 3402 h 10000"/>
              <a:gd name="connsiteX5" fmla="*/ 9213 w 10000"/>
              <a:gd name="connsiteY5" fmla="*/ 1732 h 10000"/>
              <a:gd name="connsiteX6" fmla="*/ 10000 w 10000"/>
              <a:gd name="connsiteY6" fmla="*/ 0 h 10000"/>
              <a:gd name="connsiteX0" fmla="*/ 0 w 9941"/>
              <a:gd name="connsiteY0" fmla="*/ 8973 h 8973"/>
              <a:gd name="connsiteX1" fmla="*/ 2182 w 9941"/>
              <a:gd name="connsiteY1" fmla="*/ 8120 h 8973"/>
              <a:gd name="connsiteX2" fmla="*/ 4613 w 9941"/>
              <a:gd name="connsiteY2" fmla="*/ 6638 h 8973"/>
              <a:gd name="connsiteX3" fmla="*/ 6657 w 9941"/>
              <a:gd name="connsiteY3" fmla="*/ 4718 h 8973"/>
              <a:gd name="connsiteX4" fmla="*/ 8330 w 9941"/>
              <a:gd name="connsiteY4" fmla="*/ 2375 h 8973"/>
              <a:gd name="connsiteX5" fmla="*/ 9213 w 9941"/>
              <a:gd name="connsiteY5" fmla="*/ 705 h 8973"/>
              <a:gd name="connsiteX6" fmla="*/ 9941 w 9941"/>
              <a:gd name="connsiteY6" fmla="*/ 0 h 8973"/>
              <a:gd name="connsiteX0" fmla="*/ 0 w 10000"/>
              <a:gd name="connsiteY0" fmla="*/ 10000 h 10000"/>
              <a:gd name="connsiteX1" fmla="*/ 2195 w 10000"/>
              <a:gd name="connsiteY1" fmla="*/ 9049 h 10000"/>
              <a:gd name="connsiteX2" fmla="*/ 4640 w 10000"/>
              <a:gd name="connsiteY2" fmla="*/ 7398 h 10000"/>
              <a:gd name="connsiteX3" fmla="*/ 6697 w 10000"/>
              <a:gd name="connsiteY3" fmla="*/ 5258 h 10000"/>
              <a:gd name="connsiteX4" fmla="*/ 8379 w 10000"/>
              <a:gd name="connsiteY4" fmla="*/ 2647 h 10000"/>
              <a:gd name="connsiteX5" fmla="*/ 9268 w 10000"/>
              <a:gd name="connsiteY5" fmla="*/ 1549 h 10000"/>
              <a:gd name="connsiteX6" fmla="*/ 10000 w 10000"/>
              <a:gd name="connsiteY6" fmla="*/ 0 h 10000"/>
              <a:gd name="connsiteX0" fmla="*/ 0 w 10000"/>
              <a:gd name="connsiteY0" fmla="*/ 10000 h 10000"/>
              <a:gd name="connsiteX1" fmla="*/ 2195 w 10000"/>
              <a:gd name="connsiteY1" fmla="*/ 9049 h 10000"/>
              <a:gd name="connsiteX2" fmla="*/ 4640 w 10000"/>
              <a:gd name="connsiteY2" fmla="*/ 7398 h 10000"/>
              <a:gd name="connsiteX3" fmla="*/ 6697 w 10000"/>
              <a:gd name="connsiteY3" fmla="*/ 5258 h 10000"/>
              <a:gd name="connsiteX4" fmla="*/ 9268 w 10000"/>
              <a:gd name="connsiteY4" fmla="*/ 1549 h 10000"/>
              <a:gd name="connsiteX5" fmla="*/ 10000 w 10000"/>
              <a:gd name="connsiteY5" fmla="*/ 0 h 10000"/>
              <a:gd name="connsiteX0" fmla="*/ 0 w 10000"/>
              <a:gd name="connsiteY0" fmla="*/ 10000 h 10000"/>
              <a:gd name="connsiteX1" fmla="*/ 2195 w 10000"/>
              <a:gd name="connsiteY1" fmla="*/ 9049 h 10000"/>
              <a:gd name="connsiteX2" fmla="*/ 4640 w 10000"/>
              <a:gd name="connsiteY2" fmla="*/ 7398 h 10000"/>
              <a:gd name="connsiteX3" fmla="*/ 6697 w 10000"/>
              <a:gd name="connsiteY3" fmla="*/ 5258 h 10000"/>
              <a:gd name="connsiteX4" fmla="*/ 8402 w 10000"/>
              <a:gd name="connsiteY4" fmla="*/ 2885 h 10000"/>
              <a:gd name="connsiteX5" fmla="*/ 10000 w 10000"/>
              <a:gd name="connsiteY5" fmla="*/ 0 h 10000"/>
              <a:gd name="connsiteX0" fmla="*/ 0 w 10000"/>
              <a:gd name="connsiteY0" fmla="*/ 10000 h 10000"/>
              <a:gd name="connsiteX1" fmla="*/ 2195 w 10000"/>
              <a:gd name="connsiteY1" fmla="*/ 9049 h 10000"/>
              <a:gd name="connsiteX2" fmla="*/ 4640 w 10000"/>
              <a:gd name="connsiteY2" fmla="*/ 7398 h 10000"/>
              <a:gd name="connsiteX3" fmla="*/ 6697 w 10000"/>
              <a:gd name="connsiteY3" fmla="*/ 5258 h 10000"/>
              <a:gd name="connsiteX4" fmla="*/ 10000 w 10000"/>
              <a:gd name="connsiteY4" fmla="*/ 0 h 10000"/>
              <a:gd name="connsiteX0" fmla="*/ 0 w 10000"/>
              <a:gd name="connsiteY0" fmla="*/ 10000 h 10000"/>
              <a:gd name="connsiteX1" fmla="*/ 2195 w 10000"/>
              <a:gd name="connsiteY1" fmla="*/ 9049 h 10000"/>
              <a:gd name="connsiteX2" fmla="*/ 4640 w 10000"/>
              <a:gd name="connsiteY2" fmla="*/ 7398 h 10000"/>
              <a:gd name="connsiteX3" fmla="*/ 7295 w 10000"/>
              <a:gd name="connsiteY3" fmla="*/ 4304 h 10000"/>
              <a:gd name="connsiteX4" fmla="*/ 10000 w 10000"/>
              <a:gd name="connsiteY4" fmla="*/ 0 h 10000"/>
              <a:gd name="connsiteX0" fmla="*/ 0 w 10000"/>
              <a:gd name="connsiteY0" fmla="*/ 10000 h 10000"/>
              <a:gd name="connsiteX1" fmla="*/ 2195 w 10000"/>
              <a:gd name="connsiteY1" fmla="*/ 9049 h 10000"/>
              <a:gd name="connsiteX2" fmla="*/ 4909 w 10000"/>
              <a:gd name="connsiteY2" fmla="*/ 7016 h 10000"/>
              <a:gd name="connsiteX3" fmla="*/ 7295 w 10000"/>
              <a:gd name="connsiteY3" fmla="*/ 4304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709" y="9941"/>
                  <a:pt x="1377" y="9546"/>
                  <a:pt x="2195" y="9049"/>
                </a:cubicBezTo>
                <a:cubicBezTo>
                  <a:pt x="3013" y="8552"/>
                  <a:pt x="4059" y="7807"/>
                  <a:pt x="4909" y="7016"/>
                </a:cubicBezTo>
                <a:cubicBezTo>
                  <a:pt x="5759" y="6225"/>
                  <a:pt x="6447" y="5473"/>
                  <a:pt x="7295" y="4304"/>
                </a:cubicBezTo>
                <a:cubicBezTo>
                  <a:pt x="8143" y="3135"/>
                  <a:pt x="9312" y="1096"/>
                  <a:pt x="10000" y="0"/>
                </a:cubicBezTo>
              </a:path>
            </a:pathLst>
          </a:custGeom>
          <a:noFill/>
          <a:ln w="25400" cap="flat" cmpd="sng">
            <a:solidFill>
              <a:schemeClr val="tx1"/>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258505" name="Rectangle 9"/>
          <p:cNvSpPr>
            <a:spLocks noGrp="1" noChangeArrowheads="1"/>
          </p:cNvSpPr>
          <p:nvPr>
            <p:ph type="body" idx="1"/>
          </p:nvPr>
        </p:nvSpPr>
        <p:spPr>
          <a:xfrm>
            <a:off x="3439859" y="4754483"/>
            <a:ext cx="1099136" cy="317500"/>
          </a:xfrm>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a:lnSpc>
                <a:spcPct val="90000"/>
              </a:lnSpc>
              <a:buClrTx/>
              <a:buFontTx/>
              <a:buNone/>
              <a:defRPr/>
            </a:pPr>
            <a:r>
              <a:rPr lang="en-US" sz="1600" b="0" dirty="0">
                <a:cs typeface="+mn-cs"/>
              </a:rPr>
              <a:t>P &gt; 1 </a:t>
            </a:r>
            <a:r>
              <a:rPr lang="en-US" sz="1600" b="0" dirty="0" err="1">
                <a:cs typeface="+mn-cs"/>
              </a:rPr>
              <a:t>atm</a:t>
            </a:r>
            <a:endParaRPr lang="en-US" sz="1600" b="0" dirty="0">
              <a:cs typeface="+mn-cs"/>
            </a:endParaRPr>
          </a:p>
        </p:txBody>
      </p:sp>
      <p:sp>
        <p:nvSpPr>
          <p:cNvPr id="1258506" name="Rectangle 10"/>
          <p:cNvSpPr>
            <a:spLocks noChangeArrowheads="1"/>
          </p:cNvSpPr>
          <p:nvPr/>
        </p:nvSpPr>
        <p:spPr bwMode="auto">
          <a:xfrm>
            <a:off x="4424363" y="4108450"/>
            <a:ext cx="290512" cy="31750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marL="342900" indent="-342900" defTabSz="1123950">
              <a:lnSpc>
                <a:spcPct val="90000"/>
              </a:lnSpc>
              <a:spcBef>
                <a:spcPct val="0"/>
              </a:spcBef>
              <a:buFontTx/>
              <a:buNone/>
              <a:tabLst>
                <a:tab pos="346075" algn="l"/>
                <a:tab pos="571500" algn="l"/>
                <a:tab pos="1092200" algn="l"/>
                <a:tab pos="1595438" algn="l"/>
              </a:tabLst>
              <a:defRPr/>
            </a:pPr>
            <a:r>
              <a:rPr lang="en-US" sz="1600" dirty="0">
                <a:solidFill>
                  <a:schemeClr val="tx1"/>
                </a:solidFill>
                <a:effectLst>
                  <a:outerShdw blurRad="38100" dist="38100" dir="2700000" algn="tl">
                    <a:srgbClr val="DDDDDD"/>
                  </a:outerShdw>
                </a:effectLst>
                <a:cs typeface="+mn-cs"/>
              </a:rPr>
              <a:t>v</a:t>
            </a:r>
          </a:p>
        </p:txBody>
      </p:sp>
      <p:sp>
        <p:nvSpPr>
          <p:cNvPr id="10" name="Rectangle 10"/>
          <p:cNvSpPr>
            <a:spLocks noChangeArrowheads="1"/>
          </p:cNvSpPr>
          <p:nvPr/>
        </p:nvSpPr>
        <p:spPr bwMode="auto">
          <a:xfrm>
            <a:off x="4395335" y="3353708"/>
            <a:ext cx="290512" cy="31750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marL="342900" indent="-342900" defTabSz="1123950">
              <a:lnSpc>
                <a:spcPct val="90000"/>
              </a:lnSpc>
              <a:spcBef>
                <a:spcPct val="0"/>
              </a:spcBef>
              <a:buFontTx/>
              <a:buNone/>
              <a:tabLst>
                <a:tab pos="346075" algn="l"/>
                <a:tab pos="571500" algn="l"/>
                <a:tab pos="1092200" algn="l"/>
                <a:tab pos="1595438" algn="l"/>
              </a:tabLst>
              <a:defRPr/>
            </a:pPr>
            <a:r>
              <a:rPr lang="en-US" sz="1600" dirty="0">
                <a:solidFill>
                  <a:schemeClr val="tx1"/>
                </a:solidFill>
                <a:effectLst>
                  <a:outerShdw blurRad="38100" dist="38100" dir="2700000" algn="tl">
                    <a:srgbClr val="DDDDDD"/>
                  </a:outerShdw>
                </a:effectLst>
                <a:cs typeface="+mn-cs"/>
              </a:rPr>
              <a:t>v</a:t>
            </a:r>
          </a:p>
        </p:txBody>
      </p:sp>
      <p:sp>
        <p:nvSpPr>
          <p:cNvPr id="11" name="Rectangle 9"/>
          <p:cNvSpPr txBox="1">
            <a:spLocks noChangeArrowheads="1"/>
          </p:cNvSpPr>
          <p:nvPr/>
        </p:nvSpPr>
        <p:spPr bwMode="auto">
          <a:xfrm>
            <a:off x="6408699" y="4617661"/>
            <a:ext cx="1099136" cy="31750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1123950" rtl="0" eaLnBrk="0" fontAlgn="base" hangingPunct="0">
              <a:spcBef>
                <a:spcPct val="5000"/>
              </a:spcBef>
              <a:spcAft>
                <a:spcPct val="0"/>
              </a:spcAft>
              <a:buClr>
                <a:srgbClr val="1C1C1C"/>
              </a:buClr>
              <a:buFont typeface="Wingdings" charset="0"/>
              <a:buChar char="Ø"/>
              <a:tabLst>
                <a:tab pos="342900" algn="l"/>
                <a:tab pos="571500" algn="l"/>
                <a:tab pos="1092200" algn="l"/>
              </a:tabLst>
              <a:defRPr kumimoji="1" sz="2200" b="0">
                <a:solidFill>
                  <a:schemeClr val="tx1"/>
                </a:solidFill>
                <a:effectLst/>
                <a:latin typeface="Arial"/>
                <a:ea typeface="+mn-ea"/>
                <a:cs typeface="Arial"/>
              </a:defRPr>
            </a:lvl1pPr>
            <a:lvl2pPr marL="800100" indent="-342900" algn="l" defTabSz="1123950" rtl="0" eaLnBrk="0" fontAlgn="base" hangingPunct="0">
              <a:spcBef>
                <a:spcPct val="5000"/>
              </a:spcBef>
              <a:spcAft>
                <a:spcPct val="0"/>
              </a:spcAft>
              <a:buClr>
                <a:srgbClr val="1C1C1C"/>
              </a:buClr>
              <a:buFont typeface="Wingdings" charset="0"/>
              <a:buChar char="Ø"/>
              <a:tabLst>
                <a:tab pos="342900" algn="l"/>
                <a:tab pos="571500" algn="l"/>
                <a:tab pos="1092200" algn="l"/>
              </a:tabLst>
              <a:defRPr kumimoji="1" sz="2000" b="0">
                <a:solidFill>
                  <a:schemeClr val="tx1"/>
                </a:solidFill>
                <a:effectLst/>
                <a:latin typeface="Arial"/>
                <a:ea typeface="+mn-ea"/>
                <a:cs typeface="Arial"/>
              </a:defRPr>
            </a:lvl2pPr>
            <a:lvl3pPr marL="914400" indent="228600" algn="l" defTabSz="1123950" rtl="0" eaLnBrk="0" fontAlgn="base" hangingPunct="0">
              <a:spcBef>
                <a:spcPct val="5000"/>
              </a:spcBef>
              <a:spcAft>
                <a:spcPct val="0"/>
              </a:spcAft>
              <a:buClr>
                <a:srgbClr val="1C1C1C"/>
              </a:buClr>
              <a:buChar char="»"/>
              <a:tabLst>
                <a:tab pos="342900" algn="l"/>
                <a:tab pos="571500" algn="l"/>
                <a:tab pos="1092200" algn="l"/>
              </a:tabLst>
              <a:defRPr kumimoji="1" sz="1800" b="0">
                <a:solidFill>
                  <a:schemeClr val="tx1"/>
                </a:solidFill>
                <a:effectLst/>
                <a:latin typeface="Arial"/>
                <a:ea typeface="+mn-ea"/>
                <a:cs typeface="Arial"/>
              </a:defRPr>
            </a:lvl3pPr>
            <a:lvl4pPr marL="1600200" indent="-123825" algn="l" defTabSz="1123950" rtl="0" eaLnBrk="0" fontAlgn="base" hangingPunct="0">
              <a:spcBef>
                <a:spcPct val="5000"/>
              </a:spcBef>
              <a:spcAft>
                <a:spcPct val="0"/>
              </a:spcAft>
              <a:buClr>
                <a:srgbClr val="1C1C1C"/>
              </a:buClr>
              <a:buChar char="•"/>
              <a:tabLst>
                <a:tab pos="342900" algn="l"/>
                <a:tab pos="571500" algn="l"/>
                <a:tab pos="1092200" algn="l"/>
              </a:tabLst>
              <a:defRPr kumimoji="1" sz="1600" b="0">
                <a:solidFill>
                  <a:schemeClr val="tx1"/>
                </a:solidFill>
                <a:effectLst/>
                <a:latin typeface="Arial"/>
                <a:ea typeface="+mn-ea"/>
                <a:cs typeface="Arial"/>
              </a:defRPr>
            </a:lvl4pPr>
            <a:lvl5pPr marL="21859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400" b="0">
                <a:solidFill>
                  <a:schemeClr val="tx1"/>
                </a:solidFill>
                <a:effectLst/>
                <a:latin typeface="Arial"/>
                <a:ea typeface="+mn-ea"/>
                <a:cs typeface="Arial"/>
              </a:defRPr>
            </a:lvl5pPr>
            <a:lvl6pPr marL="26431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600" b="1">
                <a:solidFill>
                  <a:schemeClr val="tx1"/>
                </a:solidFill>
                <a:effectLst>
                  <a:outerShdw blurRad="38100" dist="38100" dir="2700000" algn="tl">
                    <a:srgbClr val="DDDDDD"/>
                  </a:outerShdw>
                </a:effectLst>
                <a:latin typeface="+mn-lt"/>
                <a:ea typeface="+mn-ea"/>
              </a:defRPr>
            </a:lvl6pPr>
            <a:lvl7pPr marL="31003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600" b="1">
                <a:solidFill>
                  <a:schemeClr val="tx1"/>
                </a:solidFill>
                <a:effectLst>
                  <a:outerShdw blurRad="38100" dist="38100" dir="2700000" algn="tl">
                    <a:srgbClr val="DDDDDD"/>
                  </a:outerShdw>
                </a:effectLst>
                <a:latin typeface="+mn-lt"/>
                <a:ea typeface="+mn-ea"/>
              </a:defRPr>
            </a:lvl7pPr>
            <a:lvl8pPr marL="35575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600" b="1">
                <a:solidFill>
                  <a:schemeClr val="tx1"/>
                </a:solidFill>
                <a:effectLst>
                  <a:outerShdw blurRad="38100" dist="38100" dir="2700000" algn="tl">
                    <a:srgbClr val="DDDDDD"/>
                  </a:outerShdw>
                </a:effectLst>
                <a:latin typeface="+mn-lt"/>
                <a:ea typeface="+mn-ea"/>
              </a:defRPr>
            </a:lvl8pPr>
            <a:lvl9pPr marL="40147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600" b="1">
                <a:solidFill>
                  <a:schemeClr val="tx1"/>
                </a:solidFill>
                <a:effectLst>
                  <a:outerShdw blurRad="38100" dist="38100" dir="2700000" algn="tl">
                    <a:srgbClr val="DDDDDD"/>
                  </a:outerShdw>
                </a:effectLst>
                <a:latin typeface="+mn-lt"/>
                <a:ea typeface="+mn-ea"/>
              </a:defRPr>
            </a:lvl9pPr>
          </a:lstStyle>
          <a:p>
            <a:pPr>
              <a:lnSpc>
                <a:spcPct val="90000"/>
              </a:lnSpc>
              <a:buClrTx/>
              <a:buFontTx/>
              <a:buNone/>
              <a:defRPr/>
            </a:pPr>
            <a:r>
              <a:rPr lang="en-US" sz="1600" dirty="0">
                <a:cs typeface="+mn-cs"/>
              </a:rPr>
              <a:t>P = 1 </a:t>
            </a:r>
            <a:r>
              <a:rPr lang="en-US" sz="1600" dirty="0" err="1">
                <a:cs typeface="+mn-cs"/>
              </a:rPr>
              <a:t>atm</a:t>
            </a:r>
            <a:endParaRPr lang="en-US" sz="1600" dirty="0">
              <a:cs typeface="+mn-cs"/>
            </a:endParaRPr>
          </a:p>
        </p:txBody>
      </p:sp>
      <p:sp>
        <p:nvSpPr>
          <p:cNvPr id="13" name="Rectangle 9"/>
          <p:cNvSpPr txBox="1">
            <a:spLocks noChangeArrowheads="1"/>
          </p:cNvSpPr>
          <p:nvPr/>
        </p:nvSpPr>
        <p:spPr bwMode="auto">
          <a:xfrm>
            <a:off x="5365108" y="4202692"/>
            <a:ext cx="343213" cy="31750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1123950" rtl="0" eaLnBrk="0" fontAlgn="base" hangingPunct="0">
              <a:spcBef>
                <a:spcPct val="5000"/>
              </a:spcBef>
              <a:spcAft>
                <a:spcPct val="0"/>
              </a:spcAft>
              <a:buClr>
                <a:srgbClr val="1C1C1C"/>
              </a:buClr>
              <a:buFont typeface="Wingdings" charset="0"/>
              <a:buChar char="Ø"/>
              <a:tabLst>
                <a:tab pos="342900" algn="l"/>
                <a:tab pos="571500" algn="l"/>
                <a:tab pos="1092200" algn="l"/>
              </a:tabLst>
              <a:defRPr kumimoji="1" sz="2200" b="0">
                <a:solidFill>
                  <a:schemeClr val="tx1"/>
                </a:solidFill>
                <a:effectLst/>
                <a:latin typeface="Arial"/>
                <a:ea typeface="+mn-ea"/>
                <a:cs typeface="Arial"/>
              </a:defRPr>
            </a:lvl1pPr>
            <a:lvl2pPr marL="800100" indent="-342900" algn="l" defTabSz="1123950" rtl="0" eaLnBrk="0" fontAlgn="base" hangingPunct="0">
              <a:spcBef>
                <a:spcPct val="5000"/>
              </a:spcBef>
              <a:spcAft>
                <a:spcPct val="0"/>
              </a:spcAft>
              <a:buClr>
                <a:srgbClr val="1C1C1C"/>
              </a:buClr>
              <a:buFont typeface="Wingdings" charset="0"/>
              <a:buChar char="Ø"/>
              <a:tabLst>
                <a:tab pos="342900" algn="l"/>
                <a:tab pos="571500" algn="l"/>
                <a:tab pos="1092200" algn="l"/>
              </a:tabLst>
              <a:defRPr kumimoji="1" sz="2000" b="0">
                <a:solidFill>
                  <a:schemeClr val="tx1"/>
                </a:solidFill>
                <a:effectLst/>
                <a:latin typeface="Arial"/>
                <a:ea typeface="+mn-ea"/>
                <a:cs typeface="Arial"/>
              </a:defRPr>
            </a:lvl2pPr>
            <a:lvl3pPr marL="914400" indent="228600" algn="l" defTabSz="1123950" rtl="0" eaLnBrk="0" fontAlgn="base" hangingPunct="0">
              <a:spcBef>
                <a:spcPct val="5000"/>
              </a:spcBef>
              <a:spcAft>
                <a:spcPct val="0"/>
              </a:spcAft>
              <a:buClr>
                <a:srgbClr val="1C1C1C"/>
              </a:buClr>
              <a:buChar char="»"/>
              <a:tabLst>
                <a:tab pos="342900" algn="l"/>
                <a:tab pos="571500" algn="l"/>
                <a:tab pos="1092200" algn="l"/>
              </a:tabLst>
              <a:defRPr kumimoji="1" sz="1800" b="0">
                <a:solidFill>
                  <a:schemeClr val="tx1"/>
                </a:solidFill>
                <a:effectLst/>
                <a:latin typeface="Arial"/>
                <a:ea typeface="+mn-ea"/>
                <a:cs typeface="Arial"/>
              </a:defRPr>
            </a:lvl3pPr>
            <a:lvl4pPr marL="1600200" indent="-123825" algn="l" defTabSz="1123950" rtl="0" eaLnBrk="0" fontAlgn="base" hangingPunct="0">
              <a:spcBef>
                <a:spcPct val="5000"/>
              </a:spcBef>
              <a:spcAft>
                <a:spcPct val="0"/>
              </a:spcAft>
              <a:buClr>
                <a:srgbClr val="1C1C1C"/>
              </a:buClr>
              <a:buChar char="•"/>
              <a:tabLst>
                <a:tab pos="342900" algn="l"/>
                <a:tab pos="571500" algn="l"/>
                <a:tab pos="1092200" algn="l"/>
              </a:tabLst>
              <a:defRPr kumimoji="1" sz="1600" b="0">
                <a:solidFill>
                  <a:schemeClr val="tx1"/>
                </a:solidFill>
                <a:effectLst/>
                <a:latin typeface="Arial"/>
                <a:ea typeface="+mn-ea"/>
                <a:cs typeface="Arial"/>
              </a:defRPr>
            </a:lvl4pPr>
            <a:lvl5pPr marL="21859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400" b="0">
                <a:solidFill>
                  <a:schemeClr val="tx1"/>
                </a:solidFill>
                <a:effectLst/>
                <a:latin typeface="Arial"/>
                <a:ea typeface="+mn-ea"/>
                <a:cs typeface="Arial"/>
              </a:defRPr>
            </a:lvl5pPr>
            <a:lvl6pPr marL="26431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600" b="1">
                <a:solidFill>
                  <a:schemeClr val="tx1"/>
                </a:solidFill>
                <a:effectLst>
                  <a:outerShdw blurRad="38100" dist="38100" dir="2700000" algn="tl">
                    <a:srgbClr val="DDDDDD"/>
                  </a:outerShdw>
                </a:effectLst>
                <a:latin typeface="+mn-lt"/>
                <a:ea typeface="+mn-ea"/>
              </a:defRPr>
            </a:lvl6pPr>
            <a:lvl7pPr marL="31003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600" b="1">
                <a:solidFill>
                  <a:schemeClr val="tx1"/>
                </a:solidFill>
                <a:effectLst>
                  <a:outerShdw blurRad="38100" dist="38100" dir="2700000" algn="tl">
                    <a:srgbClr val="DDDDDD"/>
                  </a:outerShdw>
                </a:effectLst>
                <a:latin typeface="+mn-lt"/>
                <a:ea typeface="+mn-ea"/>
              </a:defRPr>
            </a:lvl7pPr>
            <a:lvl8pPr marL="35575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600" b="1">
                <a:solidFill>
                  <a:schemeClr val="tx1"/>
                </a:solidFill>
                <a:effectLst>
                  <a:outerShdw blurRad="38100" dist="38100" dir="2700000" algn="tl">
                    <a:srgbClr val="DDDDDD"/>
                  </a:outerShdw>
                </a:effectLst>
                <a:latin typeface="+mn-lt"/>
                <a:ea typeface="+mn-ea"/>
              </a:defRPr>
            </a:lvl8pPr>
            <a:lvl9pPr marL="4014788" indent="-296863" algn="l" defTabSz="1123950" rtl="0" eaLnBrk="0" fontAlgn="base" hangingPunct="0">
              <a:spcBef>
                <a:spcPct val="10000"/>
              </a:spcBef>
              <a:spcAft>
                <a:spcPct val="0"/>
              </a:spcAft>
              <a:buClr>
                <a:srgbClr val="1C1C1C"/>
              </a:buClr>
              <a:buChar char="»"/>
              <a:tabLst>
                <a:tab pos="342900" algn="l"/>
                <a:tab pos="571500" algn="l"/>
                <a:tab pos="1092200" algn="l"/>
              </a:tabLst>
              <a:defRPr kumimoji="1" sz="1600" b="1">
                <a:solidFill>
                  <a:schemeClr val="tx1"/>
                </a:solidFill>
                <a:effectLst>
                  <a:outerShdw blurRad="38100" dist="38100" dir="2700000" algn="tl">
                    <a:srgbClr val="DDDDDD"/>
                  </a:outerShdw>
                </a:effectLst>
                <a:latin typeface="+mn-lt"/>
                <a:ea typeface="+mn-ea"/>
              </a:defRPr>
            </a:lvl9pPr>
          </a:lstStyle>
          <a:p>
            <a:pPr>
              <a:lnSpc>
                <a:spcPct val="90000"/>
              </a:lnSpc>
              <a:buClrTx/>
              <a:buFontTx/>
              <a:buNone/>
              <a:defRPr/>
            </a:pPr>
            <a:r>
              <a:rPr lang="en-US" sz="1600" dirty="0">
                <a:cs typeface="+mn-cs"/>
              </a:rPr>
              <a:t>P</a:t>
            </a:r>
          </a:p>
        </p:txBody>
      </p:sp>
    </p:spTree>
    <p:extLst>
      <p:ext uri="{BB962C8B-B14F-4D97-AF65-F5344CB8AC3E}">
        <p14:creationId xmlns:p14="http://schemas.microsoft.com/office/powerpoint/2010/main" val="30414582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60546" name="Rectangle 2"/>
          <p:cNvSpPr>
            <a:spLocks noGrp="1" noChangeArrowheads="1"/>
          </p:cNvSpPr>
          <p:nvPr>
            <p:ph type="title"/>
          </p:nvPr>
        </p:nvSpPr>
        <p:spPr>
          <a:xfrm>
            <a:off x="111125" y="96838"/>
            <a:ext cx="7678738" cy="460375"/>
          </a:xfrm>
        </p:spPr>
        <p:txBody>
          <a:bodyPr/>
          <a:lstStyle/>
          <a:p>
            <a:pPr>
              <a:defRPr/>
            </a:pPr>
            <a:r>
              <a:rPr lang="en-US" sz="2000" dirty="0">
                <a:cs typeface="+mj-cs"/>
              </a:rPr>
              <a:t>Why use Diesel cycle to model nonpremixed-charge engines?</a:t>
            </a:r>
            <a:endParaRPr lang="en-US" sz="2400" dirty="0">
              <a:cs typeface="+mj-cs"/>
            </a:endParaRPr>
          </a:p>
        </p:txBody>
      </p:sp>
      <p:sp>
        <p:nvSpPr>
          <p:cNvPr id="1260547" name="Rectangle 3"/>
          <p:cNvSpPr>
            <a:spLocks noGrp="1" noChangeArrowheads="1"/>
          </p:cNvSpPr>
          <p:nvPr>
            <p:ph type="body" idx="1"/>
          </p:nvPr>
        </p:nvSpPr>
        <p:spPr>
          <a:xfrm>
            <a:off x="246063" y="732460"/>
            <a:ext cx="8669337" cy="5489575"/>
          </a:xfrm>
        </p:spPr>
        <p:txBody>
          <a:bodyPr/>
          <a:lstStyle/>
          <a:p>
            <a:pPr>
              <a:tabLst>
                <a:tab pos="342900" algn="l"/>
                <a:tab pos="571500" algn="l"/>
                <a:tab pos="1092200" algn="l"/>
              </a:tabLst>
              <a:defRPr/>
            </a:pPr>
            <a:r>
              <a:rPr lang="en-US" dirty="0">
                <a:cs typeface="+mn-cs"/>
              </a:rPr>
              <a:t>Volume compression ratio = (volume ratio during heat addition) x (volume expansion ratio) as with reciprocating piston/cylinder arrangement </a:t>
            </a:r>
            <a:r>
              <a:rPr lang="en-US" dirty="0">
                <a:solidFill>
                  <a:srgbClr val="008000"/>
                </a:solidFill>
                <a:cs typeface="+mn-cs"/>
              </a:rPr>
              <a:t>(same reason as Otto/premixed)</a:t>
            </a:r>
            <a:endParaRPr lang="en-US" dirty="0">
              <a:cs typeface="+mn-cs"/>
            </a:endParaRPr>
          </a:p>
          <a:p>
            <a:pPr>
              <a:tabLst>
                <a:tab pos="342900" algn="l"/>
                <a:tab pos="571500" algn="l"/>
                <a:tab pos="1092200" algn="l"/>
              </a:tabLst>
              <a:defRPr/>
            </a:pPr>
            <a:r>
              <a:rPr lang="en-US" dirty="0">
                <a:cs typeface="+mn-cs"/>
              </a:rPr>
              <a:t>Heat input at constant pressure corresponds to </a:t>
            </a:r>
            <a:r>
              <a:rPr lang="en-US" dirty="0">
                <a:solidFill>
                  <a:schemeClr val="accent2"/>
                </a:solidFill>
                <a:cs typeface="+mn-cs"/>
              </a:rPr>
              <a:t>slower combustion than constant-volume combustion</a:t>
            </a:r>
            <a:r>
              <a:rPr lang="en-US" dirty="0">
                <a:cs typeface="+mn-cs"/>
              </a:rPr>
              <a:t> - represents slower combustion than premixed-charge engine while still maintaining simple cycle analysis</a:t>
            </a:r>
          </a:p>
          <a:p>
            <a:pPr>
              <a:tabLst>
                <a:tab pos="342900" algn="l"/>
                <a:tab pos="571500" algn="l"/>
                <a:tab pos="1092200" algn="l"/>
              </a:tabLst>
              <a:defRPr/>
            </a:pPr>
            <a:r>
              <a:rPr lang="en-US" dirty="0">
                <a:solidFill>
                  <a:srgbClr val="FF0000"/>
                </a:solidFill>
                <a:cs typeface="+mn-cs"/>
              </a:rPr>
              <a:t>In reality, if burning were slow you would never wait until TDC to inject fuel, plus there is no way to ensure cylinder expansion rate exactly matches burning rate to obtain constant-P combustion</a:t>
            </a:r>
          </a:p>
          <a:p>
            <a:pPr>
              <a:tabLst>
                <a:tab pos="342900" algn="l"/>
                <a:tab pos="571500" algn="l"/>
                <a:tab pos="1092200" algn="l"/>
              </a:tabLst>
              <a:defRPr/>
            </a:pPr>
            <a:r>
              <a:rPr lang="en-US" dirty="0">
                <a:cs typeface="+mn-cs"/>
              </a:rPr>
              <a:t>Diesels have slower combustion since fuel is injected after compression, thus need to </a:t>
            </a:r>
            <a:r>
              <a:rPr lang="en-US" dirty="0">
                <a:solidFill>
                  <a:srgbClr val="ED181E"/>
                </a:solidFill>
                <a:cs typeface="+mn-cs"/>
              </a:rPr>
              <a:t>mix and burn</a:t>
            </a:r>
            <a:r>
              <a:rPr lang="en-US" dirty="0">
                <a:cs typeface="+mn-cs"/>
              </a:rPr>
              <a:t>, instead of just burn (already mixed before spark is fired) in premixed-charge engine</a:t>
            </a:r>
          </a:p>
          <a:p>
            <a:pPr>
              <a:tabLst>
                <a:tab pos="342900" algn="l"/>
                <a:tab pos="571500" algn="l"/>
                <a:tab pos="1092200" algn="l"/>
              </a:tabLst>
              <a:defRPr/>
            </a:pPr>
            <a:r>
              <a:rPr lang="en-US" dirty="0">
                <a:cs typeface="+mn-cs"/>
              </a:rPr>
              <a:t>Constant s compression/expansion corresponds to adiabatic &amp; reversible process - not exactly true but a good first assumption</a:t>
            </a:r>
          </a:p>
          <a:p>
            <a:pPr>
              <a:tabLst>
                <a:tab pos="342900" algn="l"/>
                <a:tab pos="571500" algn="l"/>
                <a:tab pos="1092200" algn="l"/>
              </a:tabLst>
              <a:defRPr/>
            </a:pPr>
            <a:r>
              <a:rPr lang="en-US" dirty="0">
                <a:cs typeface="+mn-cs"/>
              </a:rPr>
              <a:t>Diesels not throttled (for reasons discussed later) </a:t>
            </a:r>
            <a:r>
              <a:rPr lang="en-US" dirty="0">
                <a:cs typeface="+mn-cs"/>
                <a:sym typeface="Symbol" charset="0"/>
              </a:rPr>
              <a:t>(though often turbo/supercharged)</a:t>
            </a:r>
          </a:p>
          <a:p>
            <a:pPr>
              <a:buFont typeface="Wingdings" charset="0"/>
              <a:buNone/>
              <a:tabLst>
                <a:tab pos="342900" algn="l"/>
                <a:tab pos="571500" algn="l"/>
                <a:tab pos="1092200" algn="l"/>
              </a:tabLst>
              <a:defRPr/>
            </a:pPr>
            <a:endParaRPr lang="en-US" sz="1800" dirty="0">
              <a:cs typeface="+mn-cs"/>
            </a:endParaRPr>
          </a:p>
        </p:txBody>
      </p:sp>
    </p:spTree>
    <p:extLst>
      <p:ext uri="{BB962C8B-B14F-4D97-AF65-F5344CB8AC3E}">
        <p14:creationId xmlns:p14="http://schemas.microsoft.com/office/powerpoint/2010/main" val="2742236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62594" name="Rectangle 2"/>
          <p:cNvSpPr>
            <a:spLocks noGrp="1" noChangeArrowheads="1"/>
          </p:cNvSpPr>
          <p:nvPr>
            <p:ph type="title"/>
          </p:nvPr>
        </p:nvSpPr>
        <p:spPr>
          <a:xfrm>
            <a:off x="469900" y="76200"/>
            <a:ext cx="8445500" cy="381000"/>
          </a:xfrm>
        </p:spPr>
        <p:txBody>
          <a:bodyPr/>
          <a:lstStyle/>
          <a:p>
            <a:pPr>
              <a:defRPr/>
            </a:pPr>
            <a:r>
              <a:rPr lang="en-US" sz="2600">
                <a:cs typeface="+mj-cs"/>
              </a:rPr>
              <a:t>Ideal Diesel cycle analysis</a:t>
            </a:r>
            <a:endParaRPr lang="en-US">
              <a:cs typeface="+mj-cs"/>
            </a:endParaRPr>
          </a:p>
        </p:txBody>
      </p:sp>
      <p:sp>
        <p:nvSpPr>
          <p:cNvPr id="1262595" name="Rectangle 3"/>
          <p:cNvSpPr>
            <a:spLocks noGrp="1" noChangeArrowheads="1"/>
          </p:cNvSpPr>
          <p:nvPr>
            <p:ph type="body" idx="1"/>
          </p:nvPr>
        </p:nvSpPr>
        <p:spPr>
          <a:xfrm>
            <a:off x="230188" y="590550"/>
            <a:ext cx="8748712" cy="5721350"/>
          </a:xfrm>
        </p:spPr>
        <p:txBody>
          <a:bodyPr/>
          <a:lstStyle/>
          <a:p>
            <a:pPr>
              <a:defRPr/>
            </a:pPr>
            <a:r>
              <a:rPr lang="en-US" sz="1600" dirty="0">
                <a:cs typeface="+mn-cs"/>
              </a:rPr>
              <a:t>Compression ratio r = V</a:t>
            </a:r>
            <a:r>
              <a:rPr lang="en-US" sz="1600" baseline="-25000" dirty="0">
                <a:cs typeface="+mn-cs"/>
              </a:rPr>
              <a:t>1</a:t>
            </a:r>
            <a:r>
              <a:rPr lang="en-US" sz="1600" dirty="0">
                <a:cs typeface="+mn-cs"/>
              </a:rPr>
              <a:t>/V</a:t>
            </a:r>
            <a:r>
              <a:rPr lang="en-US" sz="1600" baseline="-25000" dirty="0">
                <a:cs typeface="+mn-cs"/>
              </a:rPr>
              <a:t>2</a:t>
            </a:r>
            <a:r>
              <a:rPr lang="en-US" sz="1600" dirty="0">
                <a:cs typeface="+mn-cs"/>
              </a:rPr>
              <a:t> = V</a:t>
            </a:r>
            <a:r>
              <a:rPr lang="en-US" sz="1600" baseline="-25000" dirty="0">
                <a:cs typeface="+mn-cs"/>
              </a:rPr>
              <a:t>2</a:t>
            </a:r>
            <a:r>
              <a:rPr lang="en-US" sz="1600" dirty="0">
                <a:cs typeface="+mn-cs"/>
              </a:rPr>
              <a:t>/V</a:t>
            </a:r>
            <a:r>
              <a:rPr lang="en-US" sz="1600" baseline="-25000" dirty="0">
                <a:cs typeface="+mn-cs"/>
              </a:rPr>
              <a:t>3</a:t>
            </a:r>
            <a:r>
              <a:rPr lang="en-US" sz="1600" dirty="0">
                <a:cs typeface="+mn-cs"/>
              </a:rPr>
              <a:t> = </a:t>
            </a:r>
            <a:r>
              <a:rPr lang="en-US" sz="1600" dirty="0">
                <a:solidFill>
                  <a:srgbClr val="ED181E"/>
                </a:solidFill>
                <a:cs typeface="+mn-cs"/>
              </a:rPr>
              <a:t>V</a:t>
            </a:r>
            <a:r>
              <a:rPr lang="en-US" sz="1600" baseline="-25000" dirty="0">
                <a:solidFill>
                  <a:srgbClr val="ED181E"/>
                </a:solidFill>
                <a:cs typeface="+mn-cs"/>
              </a:rPr>
              <a:t>5</a:t>
            </a:r>
            <a:r>
              <a:rPr lang="en-US" sz="1600" dirty="0">
                <a:solidFill>
                  <a:srgbClr val="ED181E"/>
                </a:solidFill>
                <a:cs typeface="+mn-cs"/>
              </a:rPr>
              <a:t>/V</a:t>
            </a:r>
            <a:r>
              <a:rPr lang="en-US" sz="1600" baseline="-25000" dirty="0">
                <a:solidFill>
                  <a:srgbClr val="ED181E"/>
                </a:solidFill>
                <a:cs typeface="+mn-cs"/>
              </a:rPr>
              <a:t>3</a:t>
            </a:r>
            <a:r>
              <a:rPr lang="en-US" sz="1600" dirty="0">
                <a:cs typeface="+mn-cs"/>
              </a:rPr>
              <a:t> = V</a:t>
            </a:r>
            <a:r>
              <a:rPr lang="en-US" sz="1600" baseline="-25000" dirty="0">
                <a:cs typeface="+mn-cs"/>
              </a:rPr>
              <a:t>6</a:t>
            </a:r>
            <a:r>
              <a:rPr lang="en-US" sz="1600" dirty="0">
                <a:cs typeface="+mn-cs"/>
              </a:rPr>
              <a:t>/V</a:t>
            </a:r>
            <a:r>
              <a:rPr lang="en-US" sz="1600" baseline="-25000" dirty="0">
                <a:cs typeface="+mn-cs"/>
              </a:rPr>
              <a:t>7</a:t>
            </a:r>
            <a:endParaRPr lang="en-US" sz="1600" dirty="0">
              <a:cs typeface="+mn-cs"/>
            </a:endParaRPr>
          </a:p>
          <a:p>
            <a:pPr>
              <a:defRPr/>
            </a:pPr>
            <a:r>
              <a:rPr lang="en-US" sz="1600" dirty="0">
                <a:cs typeface="+mn-cs"/>
              </a:rPr>
              <a:t>New parameter:</a:t>
            </a:r>
            <a:r>
              <a:rPr lang="en-US" sz="1600" dirty="0">
                <a:solidFill>
                  <a:schemeClr val="accent2"/>
                </a:solidFill>
                <a:cs typeface="+mn-cs"/>
              </a:rPr>
              <a:t>  Cutoff ratio</a:t>
            </a:r>
            <a:r>
              <a:rPr lang="en-US" sz="1600" dirty="0">
                <a:cs typeface="+mn-cs"/>
              </a:rPr>
              <a:t> </a:t>
            </a:r>
            <a:r>
              <a:rPr lang="en-US" sz="1600" dirty="0">
                <a:cs typeface="+mn-cs"/>
                <a:sym typeface="Symbol" charset="0"/>
              </a:rPr>
              <a:t></a:t>
            </a:r>
            <a:r>
              <a:rPr lang="en-US" sz="1600" dirty="0">
                <a:cs typeface="+mn-cs"/>
              </a:rPr>
              <a:t> = V</a:t>
            </a:r>
            <a:r>
              <a:rPr lang="en-US" sz="1600" baseline="-25000" dirty="0">
                <a:cs typeface="+mn-cs"/>
              </a:rPr>
              <a:t>4</a:t>
            </a:r>
            <a:r>
              <a:rPr lang="en-US" sz="1600" dirty="0">
                <a:cs typeface="+mn-cs"/>
              </a:rPr>
              <a:t>/V</a:t>
            </a:r>
            <a:r>
              <a:rPr lang="en-US" sz="1600" baseline="-25000" dirty="0">
                <a:cs typeface="+mn-cs"/>
              </a:rPr>
              <a:t>3</a:t>
            </a:r>
            <a:r>
              <a:rPr lang="en-US" sz="1600" dirty="0">
                <a:cs typeface="+mn-cs"/>
              </a:rPr>
              <a:t>; s</a:t>
            </a:r>
            <a:r>
              <a:rPr lang="en-US" sz="1600" dirty="0">
                <a:cs typeface="+mn-cs"/>
                <a:sym typeface="Symbol" charset="0"/>
              </a:rPr>
              <a:t>ince 3  4 is const. P not const. V</a:t>
            </a:r>
          </a:p>
          <a:p>
            <a:pPr>
              <a:buFont typeface="Wingdings" charset="0"/>
              <a:buNone/>
              <a:defRPr/>
            </a:pPr>
            <a:r>
              <a:rPr lang="en-US" sz="1600" dirty="0">
                <a:cs typeface="+mn-cs"/>
                <a:sym typeface="Symbol" charset="0"/>
              </a:rPr>
              <a:t>	 = V</a:t>
            </a:r>
            <a:r>
              <a:rPr lang="en-US" sz="1600" baseline="-25000" dirty="0">
                <a:cs typeface="+mn-cs"/>
                <a:sym typeface="Symbol" charset="0"/>
              </a:rPr>
              <a:t>4</a:t>
            </a:r>
            <a:r>
              <a:rPr lang="en-US" sz="1600" dirty="0">
                <a:cs typeface="+mn-cs"/>
                <a:sym typeface="Symbol" charset="0"/>
              </a:rPr>
              <a:t>/V</a:t>
            </a:r>
            <a:r>
              <a:rPr lang="en-US" sz="1600" baseline="-25000" dirty="0">
                <a:cs typeface="+mn-cs"/>
                <a:sym typeface="Symbol" charset="0"/>
              </a:rPr>
              <a:t>3</a:t>
            </a:r>
            <a:r>
              <a:rPr lang="en-US" sz="1600" dirty="0">
                <a:cs typeface="+mn-cs"/>
                <a:sym typeface="Symbol" charset="0"/>
              </a:rPr>
              <a:t> = (mRT</a:t>
            </a:r>
            <a:r>
              <a:rPr lang="en-US" sz="1600" baseline="-25000" dirty="0">
                <a:cs typeface="+mn-cs"/>
                <a:sym typeface="Symbol" charset="0"/>
              </a:rPr>
              <a:t>4</a:t>
            </a:r>
            <a:r>
              <a:rPr lang="en-US" sz="1600" dirty="0">
                <a:cs typeface="+mn-cs"/>
                <a:sym typeface="Symbol" charset="0"/>
              </a:rPr>
              <a:t>/P</a:t>
            </a:r>
            <a:r>
              <a:rPr lang="en-US" sz="1600" baseline="-25000" dirty="0">
                <a:cs typeface="+mn-cs"/>
                <a:sym typeface="Symbol" charset="0"/>
              </a:rPr>
              <a:t>4</a:t>
            </a:r>
            <a:r>
              <a:rPr lang="en-US" sz="1600" dirty="0">
                <a:cs typeface="+mn-cs"/>
                <a:sym typeface="Symbol" charset="0"/>
              </a:rPr>
              <a:t>)/(mRT</a:t>
            </a:r>
            <a:r>
              <a:rPr lang="en-US" sz="1600" baseline="-25000" dirty="0">
                <a:cs typeface="+mn-cs"/>
                <a:sym typeface="Symbol" charset="0"/>
              </a:rPr>
              <a:t>3</a:t>
            </a:r>
            <a:r>
              <a:rPr lang="en-US" sz="1600" dirty="0">
                <a:cs typeface="+mn-cs"/>
                <a:sym typeface="Symbol" charset="0"/>
              </a:rPr>
              <a:t>/P</a:t>
            </a:r>
            <a:r>
              <a:rPr lang="en-US" sz="1600" baseline="-25000" dirty="0">
                <a:cs typeface="+mn-cs"/>
                <a:sym typeface="Symbol" charset="0"/>
              </a:rPr>
              <a:t>3</a:t>
            </a:r>
            <a:r>
              <a:rPr lang="en-US" sz="1600" dirty="0">
                <a:cs typeface="+mn-cs"/>
                <a:sym typeface="Symbol" charset="0"/>
              </a:rPr>
              <a:t>) = T</a:t>
            </a:r>
            <a:r>
              <a:rPr lang="en-US" sz="1600" baseline="-25000" dirty="0">
                <a:cs typeface="+mn-cs"/>
                <a:sym typeface="Symbol" charset="0"/>
              </a:rPr>
              <a:t>4</a:t>
            </a:r>
            <a:r>
              <a:rPr lang="en-US" sz="1600" dirty="0">
                <a:cs typeface="+mn-cs"/>
                <a:sym typeface="Symbol" charset="0"/>
              </a:rPr>
              <a:t>/T</a:t>
            </a:r>
            <a:r>
              <a:rPr lang="en-US" sz="1600" baseline="-25000" dirty="0">
                <a:cs typeface="+mn-cs"/>
                <a:sym typeface="Symbol" charset="0"/>
              </a:rPr>
              <a:t>3  </a:t>
            </a:r>
            <a:r>
              <a:rPr lang="en-US" sz="1600" dirty="0">
                <a:solidFill>
                  <a:srgbClr val="ED181E"/>
                </a:solidFill>
                <a:cs typeface="+mn-cs"/>
                <a:sym typeface="Symbol" charset="0"/>
              </a:rPr>
              <a:t>(Cutoff ratio  not to be confused with non-dimensional activation energy )</a:t>
            </a:r>
            <a:endParaRPr lang="en-US" sz="1800" dirty="0">
              <a:cs typeface="+mn-cs"/>
            </a:endParaRPr>
          </a:p>
          <a:p>
            <a:pPr>
              <a:buFont typeface="Wingdings" charset="0"/>
              <a:buNone/>
              <a:defRPr/>
            </a:pPr>
            <a:endParaRPr lang="en-US" sz="2000" baseline="-25000" dirty="0">
              <a:cs typeface="+mn-cs"/>
              <a:sym typeface="Symbol" charset="0"/>
            </a:endParaRPr>
          </a:p>
          <a:p>
            <a:pPr>
              <a:defRPr/>
            </a:pPr>
            <a:endParaRPr lang="en-US" sz="2000" dirty="0">
              <a:cs typeface="+mn-cs"/>
            </a:endParaRPr>
          </a:p>
          <a:p>
            <a:pPr>
              <a:defRPr/>
            </a:pPr>
            <a:endParaRPr lang="en-US" sz="2000" dirty="0">
              <a:cs typeface="+mn-cs"/>
            </a:endParaRPr>
          </a:p>
        </p:txBody>
      </p:sp>
      <p:graphicFrame>
        <p:nvGraphicFramePr>
          <p:cNvPr id="1262655" name="Group 63"/>
          <p:cNvGraphicFramePr>
            <a:graphicFrameLocks noGrp="1"/>
          </p:cNvGraphicFramePr>
          <p:nvPr>
            <p:extLst>
              <p:ext uri="{D42A27DB-BD31-4B8C-83A1-F6EECF244321}">
                <p14:modId xmlns:p14="http://schemas.microsoft.com/office/powerpoint/2010/main" val="2686728493"/>
              </p:ext>
            </p:extLst>
          </p:nvPr>
        </p:nvGraphicFramePr>
        <p:xfrm>
          <a:off x="576263" y="1693863"/>
          <a:ext cx="8250237" cy="4794509"/>
        </p:xfrm>
        <a:graphic>
          <a:graphicData uri="http://schemas.openxmlformats.org/drawingml/2006/table">
            <a:tbl>
              <a:tblPr/>
              <a:tblGrid>
                <a:gridCol w="860425">
                  <a:extLst>
                    <a:ext uri="{9D8B030D-6E8A-4147-A177-3AD203B41FA5}">
                      <a16:colId xmlns:a16="http://schemas.microsoft.com/office/drawing/2014/main" val="20000"/>
                    </a:ext>
                  </a:extLst>
                </a:gridCol>
                <a:gridCol w="984250">
                  <a:extLst>
                    <a:ext uri="{9D8B030D-6E8A-4147-A177-3AD203B41FA5}">
                      <a16:colId xmlns:a16="http://schemas.microsoft.com/office/drawing/2014/main" val="20001"/>
                    </a:ext>
                  </a:extLst>
                </a:gridCol>
                <a:gridCol w="1346200">
                  <a:extLst>
                    <a:ext uri="{9D8B030D-6E8A-4147-A177-3AD203B41FA5}">
                      <a16:colId xmlns:a16="http://schemas.microsoft.com/office/drawing/2014/main" val="20002"/>
                    </a:ext>
                  </a:extLst>
                </a:gridCol>
                <a:gridCol w="1108075">
                  <a:extLst>
                    <a:ext uri="{9D8B030D-6E8A-4147-A177-3AD203B41FA5}">
                      <a16:colId xmlns:a16="http://schemas.microsoft.com/office/drawing/2014/main" val="20003"/>
                    </a:ext>
                  </a:extLst>
                </a:gridCol>
                <a:gridCol w="1084262">
                  <a:extLst>
                    <a:ext uri="{9D8B030D-6E8A-4147-A177-3AD203B41FA5}">
                      <a16:colId xmlns:a16="http://schemas.microsoft.com/office/drawing/2014/main" val="20004"/>
                    </a:ext>
                  </a:extLst>
                </a:gridCol>
                <a:gridCol w="2867025">
                  <a:extLst>
                    <a:ext uri="{9D8B030D-6E8A-4147-A177-3AD203B41FA5}">
                      <a16:colId xmlns:a16="http://schemas.microsoft.com/office/drawing/2014/main" val="20005"/>
                    </a:ext>
                  </a:extLst>
                </a:gridCol>
              </a:tblGrid>
              <a:tr h="579082">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accent2"/>
                          </a:solidFill>
                          <a:effectLst/>
                          <a:latin typeface="Arial" charset="0"/>
                          <a:ea typeface="ＭＳ Ｐゴシック" charset="0"/>
                        </a:rPr>
                        <a:t>Stroke</a:t>
                      </a:r>
                    </a:p>
                  </a:txBody>
                  <a:tcPr marT="45717" marB="4571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Process</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Name</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Constant</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Mass in cylinder</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Other info</a:t>
                      </a:r>
                    </a:p>
                  </a:txBody>
                  <a:tcPr marT="45717" marB="4571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905">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a:t>
                      </a:r>
                    </a:p>
                  </a:txBody>
                  <a:tcPr marT="45717" marB="4571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1 </a:t>
                      </a:r>
                      <a:r>
                        <a:rPr kumimoji="1" lang="en-US" sz="1600" b="0" i="0" u="none" strike="noStrike" cap="none" normalizeH="0" baseline="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rPr>
                        <a:t> 2</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Intake</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Increases</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2</a:t>
                      </a:r>
                      <a:r>
                        <a:rPr kumimoji="1" lang="en-US" sz="1600" b="0" i="0" u="none" strike="noStrike" cap="none" normalizeH="0" baseline="0">
                          <a:ln>
                            <a:noFill/>
                          </a:ln>
                          <a:solidFill>
                            <a:schemeClr val="tx1"/>
                          </a:solidFill>
                          <a:effectLst/>
                          <a:latin typeface="Arial" charset="0"/>
                          <a:ea typeface="ＭＳ Ｐゴシック" charset="0"/>
                        </a:rPr>
                        <a:t> = P</a:t>
                      </a:r>
                      <a:r>
                        <a:rPr kumimoji="1" lang="en-US" sz="1600" b="0" i="0" u="none" strike="noStrike" cap="none" normalizeH="0" baseline="-25000">
                          <a:ln>
                            <a:noFill/>
                          </a:ln>
                          <a:solidFill>
                            <a:schemeClr val="tx1"/>
                          </a:solidFill>
                          <a:effectLst/>
                          <a:latin typeface="Arial" charset="0"/>
                          <a:ea typeface="ＭＳ Ｐゴシック" charset="0"/>
                        </a:rPr>
                        <a:t>1</a:t>
                      </a:r>
                      <a:r>
                        <a:rPr kumimoji="1" lang="en-US" sz="1600" b="0" i="0" u="none" strike="noStrike" cap="none" normalizeH="0" baseline="0">
                          <a:ln>
                            <a:noFill/>
                          </a:ln>
                          <a:solidFill>
                            <a:schemeClr val="tx1"/>
                          </a:solidFill>
                          <a:effectLst/>
                          <a:latin typeface="Arial" charset="0"/>
                          <a:ea typeface="ＭＳ Ｐゴシック" charset="0"/>
                          <a:sym typeface="Symbol" charset="0"/>
                        </a:rPr>
                        <a:t>; </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2</a:t>
                      </a:r>
                      <a:r>
                        <a:rPr kumimoji="1" lang="en-US" sz="1600" b="0" i="0" u="none" strike="noStrike" cap="none" normalizeH="0" baseline="0">
                          <a:ln>
                            <a:noFill/>
                          </a:ln>
                          <a:solidFill>
                            <a:schemeClr val="tx1"/>
                          </a:solidFill>
                          <a:effectLst/>
                          <a:latin typeface="Arial" charset="0"/>
                          <a:ea typeface="ＭＳ Ｐゴシック" charset="0"/>
                        </a:rPr>
                        <a:t> = T</a:t>
                      </a:r>
                      <a:r>
                        <a:rPr kumimoji="1" lang="en-US" sz="1600" b="0" i="0" u="none" strike="noStrike" cap="none" normalizeH="0" baseline="-25000">
                          <a:ln>
                            <a:noFill/>
                          </a:ln>
                          <a:solidFill>
                            <a:schemeClr val="tx1"/>
                          </a:solidFill>
                          <a:effectLst/>
                          <a:latin typeface="Arial" charset="0"/>
                          <a:ea typeface="ＭＳ Ｐゴシック" charset="0"/>
                        </a:rPr>
                        <a:t>1</a:t>
                      </a:r>
                      <a:endParaRPr kumimoji="1" lang="en-US" sz="1600" b="0" i="0" u="none" strike="noStrike" cap="none" normalizeH="0" baseline="0">
                        <a:ln>
                          <a:noFill/>
                        </a:ln>
                        <a:solidFill>
                          <a:schemeClr val="tx1"/>
                        </a:solidFill>
                        <a:effectLst/>
                        <a:latin typeface="Arial" charset="0"/>
                        <a:ea typeface="ＭＳ Ｐゴシック" charset="0"/>
                      </a:endParaRP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At 1, exhaust valve opens, intake valve closes</a:t>
                      </a:r>
                    </a:p>
                  </a:txBody>
                  <a:tcPr marT="45717" marB="4571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082">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B</a:t>
                      </a:r>
                    </a:p>
                  </a:txBody>
                  <a:tcPr marT="45717" marB="4571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2 </a:t>
                      </a:r>
                      <a:r>
                        <a:rPr kumimoji="1" lang="en-US" sz="1600" b="0" i="0" u="none" strike="noStrike" cap="none" normalizeH="0" baseline="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rPr>
                        <a:t> 3</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Compression</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s</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Constant</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3</a:t>
                      </a: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2</a:t>
                      </a:r>
                      <a:r>
                        <a:rPr kumimoji="1" lang="en-US" sz="1600" b="0" i="0" u="none" strike="noStrike" cap="none" normalizeH="0" baseline="0">
                          <a:ln>
                            <a:noFill/>
                          </a:ln>
                          <a:solidFill>
                            <a:schemeClr val="tx1"/>
                          </a:solidFill>
                          <a:effectLst/>
                          <a:latin typeface="Arial" charset="0"/>
                          <a:ea typeface="ＭＳ Ｐゴシック" charset="0"/>
                        </a:rPr>
                        <a:t> = r</a:t>
                      </a:r>
                      <a:r>
                        <a:rPr kumimoji="1" lang="en-US" sz="1600" b="0" i="0" u="none" strike="noStrike" cap="none" normalizeH="0" baseline="3000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sym typeface="Symbol" charset="0"/>
                        </a:rPr>
                        <a:t>; </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3</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2</a:t>
                      </a:r>
                      <a:r>
                        <a:rPr kumimoji="1" lang="en-US" sz="1600" b="0" i="0" u="none" strike="noStrike" cap="none" normalizeH="0" baseline="0">
                          <a:ln>
                            <a:noFill/>
                          </a:ln>
                          <a:solidFill>
                            <a:schemeClr val="tx1"/>
                          </a:solidFill>
                          <a:effectLst/>
                          <a:latin typeface="Arial" charset="0"/>
                          <a:ea typeface="ＭＳ Ｐゴシック" charset="0"/>
                        </a:rPr>
                        <a:t> = r</a:t>
                      </a:r>
                      <a:r>
                        <a:rPr kumimoji="1" lang="en-US" sz="1600" b="0" i="0" u="none" strike="noStrike" cap="none" normalizeH="0" baseline="30000">
                          <a:ln>
                            <a:noFill/>
                          </a:ln>
                          <a:solidFill>
                            <a:schemeClr val="tx1"/>
                          </a:solidFill>
                          <a:effectLst/>
                          <a:latin typeface="Arial" charset="0"/>
                          <a:ea typeface="ＭＳ Ｐゴシック" charset="0"/>
                        </a:rPr>
                        <a:t>(</a:t>
                      </a:r>
                      <a:r>
                        <a:rPr kumimoji="1" lang="en-US" sz="1600" b="0" i="0" u="none" strike="noStrike" cap="none" normalizeH="0" baseline="30000">
                          <a:ln>
                            <a:noFill/>
                          </a:ln>
                          <a:solidFill>
                            <a:schemeClr val="tx1"/>
                          </a:solidFill>
                          <a:effectLst/>
                          <a:latin typeface="Arial" charset="0"/>
                          <a:ea typeface="ＭＳ Ｐゴシック" charset="0"/>
                          <a:sym typeface="Symbol" charset="0"/>
                        </a:rPr>
                        <a:t>-1)</a:t>
                      </a:r>
                      <a:endParaRPr kumimoji="1" lang="en-US" sz="1600" b="0" i="0" u="none" strike="noStrike" cap="none" normalizeH="0" baseline="0">
                        <a:ln>
                          <a:noFill/>
                        </a:ln>
                        <a:solidFill>
                          <a:schemeClr val="tx1"/>
                        </a:solidFill>
                        <a:effectLst/>
                        <a:latin typeface="Arial" charset="0"/>
                        <a:ea typeface="ＭＳ Ｐゴシック" charset="0"/>
                      </a:endParaRP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At 2, intake valve closes</a:t>
                      </a:r>
                    </a:p>
                  </a:txBody>
                  <a:tcPr marT="45717" marB="4571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05">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t>
                      </a:r>
                    </a:p>
                  </a:txBody>
                  <a:tcPr marT="45717" marB="4571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sym typeface="Symbol" charset="0"/>
                        </a:rPr>
                        <a:t>3</a:t>
                      </a:r>
                      <a:r>
                        <a:rPr kumimoji="1" lang="en-US" sz="1600" b="0" i="0" u="none" strike="noStrike" cap="none" normalizeH="0" baseline="0">
                          <a:ln>
                            <a:noFill/>
                          </a:ln>
                          <a:solidFill>
                            <a:schemeClr val="tx1"/>
                          </a:solidFill>
                          <a:effectLst/>
                          <a:latin typeface="Arial" charset="0"/>
                          <a:ea typeface="ＭＳ Ｐゴシック" charset="0"/>
                        </a:rPr>
                        <a:t> 4</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Combustion</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P</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Constant</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 = T</a:t>
                      </a:r>
                      <a:r>
                        <a:rPr kumimoji="1" lang="en-US" sz="1600" b="0" i="0" u="none" strike="noStrike" cap="none" normalizeH="0" baseline="-25000">
                          <a:ln>
                            <a:noFill/>
                          </a:ln>
                          <a:solidFill>
                            <a:schemeClr val="tx1"/>
                          </a:solidFill>
                          <a:effectLst/>
                          <a:latin typeface="Arial" charset="0"/>
                          <a:ea typeface="ＭＳ Ｐゴシック" charset="0"/>
                        </a:rPr>
                        <a:t>3</a:t>
                      </a:r>
                      <a:r>
                        <a:rPr kumimoji="1" lang="en-US" sz="1600" b="0" i="0" u="none" strike="noStrike" cap="none" normalizeH="0" baseline="0">
                          <a:ln>
                            <a:noFill/>
                          </a:ln>
                          <a:solidFill>
                            <a:schemeClr val="tx1"/>
                          </a:solidFill>
                          <a:effectLst/>
                          <a:latin typeface="Arial" charset="0"/>
                          <a:ea typeface="ＭＳ Ｐゴシック" charset="0"/>
                        </a:rPr>
                        <a:t> + fQ</a:t>
                      </a:r>
                      <a:r>
                        <a:rPr kumimoji="1" lang="en-US" sz="1600" b="0" i="0" u="none" strike="noStrike" cap="none" normalizeH="0" baseline="-25000">
                          <a:ln>
                            <a:noFill/>
                          </a:ln>
                          <a:solidFill>
                            <a:schemeClr val="tx1"/>
                          </a:solidFill>
                          <a:effectLst/>
                          <a:latin typeface="Arial" charset="0"/>
                          <a:ea typeface="ＭＳ Ｐゴシック" charset="0"/>
                        </a:rPr>
                        <a:t>R</a:t>
                      </a:r>
                      <a:r>
                        <a:rPr kumimoji="1" lang="en-US" sz="1600" b="0" i="0" u="none" strike="noStrike" cap="none" normalizeH="0" baseline="0">
                          <a:ln>
                            <a:noFill/>
                          </a:ln>
                          <a:solidFill>
                            <a:schemeClr val="tx1"/>
                          </a:solidFill>
                          <a:effectLst/>
                          <a:latin typeface="Arial" charset="0"/>
                          <a:ea typeface="ＭＳ Ｐゴシック" charset="0"/>
                        </a:rPr>
                        <a:t>/C</a:t>
                      </a:r>
                      <a:r>
                        <a:rPr kumimoji="1" lang="en-US" sz="1600" b="0" i="0" u="none" strike="noStrike" cap="none" normalizeH="0" baseline="-25000">
                          <a:ln>
                            <a:noFill/>
                          </a:ln>
                          <a:solidFill>
                            <a:schemeClr val="tx1"/>
                          </a:solidFill>
                          <a:effectLst/>
                          <a:latin typeface="Arial" charset="0"/>
                          <a:ea typeface="ＭＳ Ｐゴシック" charset="0"/>
                        </a:rPr>
                        <a:t>P</a:t>
                      </a:r>
                      <a:r>
                        <a:rPr kumimoji="1" lang="en-US" sz="1600" b="0" i="0" u="none" strike="noStrike" cap="none" normalizeH="0" baseline="0">
                          <a:ln>
                            <a:noFill/>
                          </a:ln>
                          <a:solidFill>
                            <a:schemeClr val="tx1"/>
                          </a:solidFill>
                          <a:effectLst/>
                          <a:latin typeface="Arial" charset="0"/>
                          <a:ea typeface="ＭＳ Ｐゴシック" charset="0"/>
                        </a:rPr>
                        <a:t>; </a:t>
                      </a: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3</a:t>
                      </a:r>
                      <a:r>
                        <a:rPr kumimoji="1" lang="en-US" sz="1600" b="0" i="0" u="none" strike="noStrike" cap="none" normalizeH="0" baseline="0">
                          <a:ln>
                            <a:noFill/>
                          </a:ln>
                          <a:solidFill>
                            <a:schemeClr val="tx1"/>
                          </a:solidFill>
                          <a:effectLst/>
                          <a:latin typeface="Arial" charset="0"/>
                          <a:ea typeface="ＭＳ Ｐゴシック" charset="0"/>
                        </a:rPr>
                        <a:t> = V</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/V</a:t>
                      </a:r>
                      <a:r>
                        <a:rPr kumimoji="1" lang="en-US" sz="1600" b="0" i="0" u="none" strike="noStrike" cap="none" normalizeH="0" baseline="-25000">
                          <a:ln>
                            <a:noFill/>
                          </a:ln>
                          <a:solidFill>
                            <a:schemeClr val="tx1"/>
                          </a:solidFill>
                          <a:effectLst/>
                          <a:latin typeface="Arial" charset="0"/>
                          <a:ea typeface="ＭＳ Ｐゴシック" charset="0"/>
                        </a:rPr>
                        <a:t>3</a:t>
                      </a:r>
                      <a:endParaRPr kumimoji="1" lang="en-US" sz="1600" b="0" i="0" u="none" strike="noStrike" cap="none" normalizeH="0" baseline="0">
                        <a:ln>
                          <a:noFill/>
                        </a:ln>
                        <a:solidFill>
                          <a:schemeClr val="tx1"/>
                        </a:solidFill>
                        <a:effectLst/>
                        <a:latin typeface="Arial" charset="0"/>
                        <a:ea typeface="ＭＳ Ｐゴシック" charset="0"/>
                      </a:endParaRP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At 3, fuel is injected</a:t>
                      </a:r>
                    </a:p>
                  </a:txBody>
                  <a:tcPr marT="45717" marB="4571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4465">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C</a:t>
                      </a:r>
                    </a:p>
                  </a:txBody>
                  <a:tcPr marT="45717" marB="4571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4 </a:t>
                      </a:r>
                      <a:r>
                        <a:rPr kumimoji="1" lang="en-US" sz="1600" b="0" i="0" u="none" strike="noStrike" cap="none" normalizeH="0" baseline="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rPr>
                        <a:t> 5</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Expansion</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s</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Constant</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5</a:t>
                      </a:r>
                      <a:r>
                        <a:rPr kumimoji="1" lang="en-US" sz="1600" b="0" i="0" u="none" strike="noStrike" cap="none" normalizeH="0" baseline="0">
                          <a:ln>
                            <a:noFill/>
                          </a:ln>
                          <a:solidFill>
                            <a:schemeClr val="tx1"/>
                          </a:solidFill>
                          <a:effectLst/>
                          <a:latin typeface="Arial" charset="0"/>
                          <a:ea typeface="ＭＳ Ｐゴシック" charset="0"/>
                        </a:rPr>
                        <a:t> = (r/</a:t>
                      </a:r>
                      <a:r>
                        <a:rPr kumimoji="1" lang="en-US" sz="1600" b="0" i="0" u="none" strike="noStrike" cap="none" normalizeH="0" baseline="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rPr>
                        <a:t>)</a:t>
                      </a:r>
                      <a:r>
                        <a:rPr kumimoji="1" lang="en-US" sz="1600" b="0" i="0" u="none" strike="noStrike" cap="none" normalizeH="0" baseline="3000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sym typeface="Symbol" charset="0"/>
                        </a:rPr>
                        <a:t>; </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5</a:t>
                      </a:r>
                      <a:r>
                        <a:rPr kumimoji="1" lang="en-US" sz="1600" b="0" i="0" u="none" strike="noStrike" cap="none" normalizeH="0" baseline="0">
                          <a:ln>
                            <a:noFill/>
                          </a:ln>
                          <a:solidFill>
                            <a:schemeClr val="tx1"/>
                          </a:solidFill>
                          <a:effectLst/>
                          <a:latin typeface="Arial" charset="0"/>
                          <a:ea typeface="ＭＳ Ｐゴシック" charset="0"/>
                        </a:rPr>
                        <a:t> = (r/</a:t>
                      </a:r>
                      <a:r>
                        <a:rPr kumimoji="1" lang="en-US" sz="1600" b="0" i="0" u="none" strike="noStrike" cap="none" normalizeH="0" baseline="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rPr>
                        <a:t>)</a:t>
                      </a:r>
                      <a:r>
                        <a:rPr kumimoji="1" lang="en-US" sz="1600" b="0" i="0" u="none" strike="noStrike" cap="none" normalizeH="0" baseline="30000">
                          <a:ln>
                            <a:noFill/>
                          </a:ln>
                          <a:solidFill>
                            <a:schemeClr val="tx1"/>
                          </a:solidFill>
                          <a:effectLst/>
                          <a:latin typeface="Arial" charset="0"/>
                          <a:ea typeface="ＭＳ Ｐゴシック" charset="0"/>
                        </a:rPr>
                        <a:t>(</a:t>
                      </a:r>
                      <a:r>
                        <a:rPr kumimoji="1" lang="en-US" sz="1600" b="0" i="0" u="none" strike="noStrike" cap="none" normalizeH="0" baseline="30000">
                          <a:ln>
                            <a:noFill/>
                          </a:ln>
                          <a:solidFill>
                            <a:schemeClr val="tx1"/>
                          </a:solidFill>
                          <a:effectLst/>
                          <a:latin typeface="Arial" charset="0"/>
                          <a:ea typeface="ＭＳ Ｐゴシック" charset="0"/>
                          <a:sym typeface="Symbol" charset="0"/>
                        </a:rPr>
                        <a:t>-1)</a:t>
                      </a:r>
                    </a:p>
                  </a:txBody>
                  <a:tcPr marT="45717" marB="4571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310553">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t>
                      </a:r>
                    </a:p>
                  </a:txBody>
                  <a:tcPr marT="45717" marB="4571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5 </a:t>
                      </a:r>
                      <a:r>
                        <a:rPr kumimoji="1" lang="en-US" sz="1600" b="0" i="0" u="none" strike="noStrike" cap="none" normalizeH="0" baseline="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rPr>
                        <a:t> 6</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Blowdown</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V</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Decreases</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P</a:t>
                      </a:r>
                      <a:r>
                        <a:rPr kumimoji="1" lang="en-US" sz="1600" b="0" i="0" u="none" strike="noStrike" cap="none" normalizeH="0" baseline="-25000" dirty="0">
                          <a:ln>
                            <a:noFill/>
                          </a:ln>
                          <a:solidFill>
                            <a:schemeClr val="tx1"/>
                          </a:solidFill>
                          <a:effectLst/>
                          <a:latin typeface="Arial" charset="0"/>
                          <a:ea typeface="ＭＳ Ｐゴシック" charset="0"/>
                        </a:rPr>
                        <a:t>6</a:t>
                      </a:r>
                      <a:r>
                        <a:rPr kumimoji="1" lang="en-US" sz="1600" b="0" i="0" u="none" strike="noStrike" cap="none" normalizeH="0" baseline="0" dirty="0">
                          <a:ln>
                            <a:noFill/>
                          </a:ln>
                          <a:solidFill>
                            <a:schemeClr val="tx1"/>
                          </a:solidFill>
                          <a:effectLst/>
                          <a:latin typeface="Arial" charset="0"/>
                          <a:ea typeface="ＭＳ Ｐゴシック" charset="0"/>
                        </a:rPr>
                        <a:t> = </a:t>
                      </a:r>
                      <a:r>
                        <a:rPr kumimoji="1" lang="en-US" sz="1600" b="0" i="0" u="none" strike="noStrike" cap="none" normalizeH="0" baseline="0" dirty="0" err="1">
                          <a:ln>
                            <a:noFill/>
                          </a:ln>
                          <a:solidFill>
                            <a:schemeClr val="tx1"/>
                          </a:solidFill>
                          <a:effectLst/>
                          <a:latin typeface="Arial" charset="0"/>
                          <a:ea typeface="ＭＳ Ｐゴシック" charset="0"/>
                        </a:rPr>
                        <a:t>P</a:t>
                      </a:r>
                      <a:r>
                        <a:rPr kumimoji="1" lang="en-US" sz="1600" b="0" i="0" u="none" strike="noStrike" cap="none" normalizeH="0" baseline="-25000" dirty="0" err="1">
                          <a:ln>
                            <a:noFill/>
                          </a:ln>
                          <a:solidFill>
                            <a:schemeClr val="tx1"/>
                          </a:solidFill>
                          <a:effectLst/>
                          <a:latin typeface="Arial" charset="0"/>
                          <a:ea typeface="ＭＳ Ｐゴシック" charset="0"/>
                        </a:rPr>
                        <a:t>ambient</a:t>
                      </a:r>
                      <a:r>
                        <a:rPr kumimoji="1" lang="en-US" sz="1600" b="0" i="0" u="none" strike="noStrike" cap="none" normalizeH="0" baseline="0" dirty="0">
                          <a:ln>
                            <a:noFill/>
                          </a:ln>
                          <a:solidFill>
                            <a:schemeClr val="tx1"/>
                          </a:solidFill>
                          <a:effectLst/>
                          <a:latin typeface="Arial" charset="0"/>
                          <a:ea typeface="ＭＳ Ｐゴシック" charset="0"/>
                        </a:rPr>
                        <a:t>; </a:t>
                      </a: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T</a:t>
                      </a:r>
                      <a:r>
                        <a:rPr kumimoji="1" lang="en-US" sz="1600" b="0" i="0" u="none" strike="noStrike" cap="none" normalizeH="0" baseline="-25000" dirty="0">
                          <a:ln>
                            <a:noFill/>
                          </a:ln>
                          <a:solidFill>
                            <a:schemeClr val="tx1"/>
                          </a:solidFill>
                          <a:effectLst/>
                          <a:latin typeface="Arial" charset="0"/>
                          <a:ea typeface="ＭＳ Ｐゴシック" charset="0"/>
                        </a:rPr>
                        <a:t>6</a:t>
                      </a:r>
                      <a:r>
                        <a:rPr kumimoji="1" lang="en-US" sz="1600" b="0" i="0" u="none" strike="noStrike" cap="none" normalizeH="0" baseline="0" dirty="0">
                          <a:ln>
                            <a:noFill/>
                          </a:ln>
                          <a:solidFill>
                            <a:schemeClr val="tx1"/>
                          </a:solidFill>
                          <a:effectLst/>
                          <a:latin typeface="Arial" charset="0"/>
                          <a:ea typeface="ＭＳ Ｐゴシック" charset="0"/>
                        </a:rPr>
                        <a:t>/T</a:t>
                      </a:r>
                      <a:r>
                        <a:rPr kumimoji="1" lang="en-US" sz="1600" b="0" i="0" u="none" strike="noStrike" cap="none" normalizeH="0" baseline="-25000" dirty="0">
                          <a:ln>
                            <a:noFill/>
                          </a:ln>
                          <a:solidFill>
                            <a:schemeClr val="tx1"/>
                          </a:solidFill>
                          <a:effectLst/>
                          <a:latin typeface="Arial" charset="0"/>
                          <a:ea typeface="ＭＳ Ｐゴシック" charset="0"/>
                        </a:rPr>
                        <a:t>5</a:t>
                      </a:r>
                      <a:r>
                        <a:rPr kumimoji="1" lang="en-US" sz="1600" b="0" i="0" u="none" strike="noStrike" cap="none" normalizeH="0" baseline="0" dirty="0">
                          <a:ln>
                            <a:noFill/>
                          </a:ln>
                          <a:solidFill>
                            <a:schemeClr val="tx1"/>
                          </a:solidFill>
                          <a:effectLst/>
                          <a:latin typeface="Arial" charset="0"/>
                          <a:ea typeface="ＭＳ Ｐゴシック" charset="0"/>
                        </a:rPr>
                        <a:t> = (P</a:t>
                      </a:r>
                      <a:r>
                        <a:rPr kumimoji="1" lang="en-US" sz="1600" b="0" i="0" u="none" strike="noStrike" cap="none" normalizeH="0" baseline="-25000" dirty="0">
                          <a:ln>
                            <a:noFill/>
                          </a:ln>
                          <a:solidFill>
                            <a:schemeClr val="tx1"/>
                          </a:solidFill>
                          <a:effectLst/>
                          <a:latin typeface="Arial" charset="0"/>
                          <a:ea typeface="ＭＳ Ｐゴシック" charset="0"/>
                        </a:rPr>
                        <a:t>6</a:t>
                      </a:r>
                      <a:r>
                        <a:rPr kumimoji="1" lang="en-US" sz="1600" b="0" i="0" u="none" strike="noStrike" cap="none" normalizeH="0" baseline="0" dirty="0">
                          <a:ln>
                            <a:noFill/>
                          </a:ln>
                          <a:solidFill>
                            <a:schemeClr val="tx1"/>
                          </a:solidFill>
                          <a:effectLst/>
                          <a:latin typeface="Arial" charset="0"/>
                          <a:ea typeface="ＭＳ Ｐゴシック" charset="0"/>
                        </a:rPr>
                        <a:t>/P</a:t>
                      </a:r>
                      <a:r>
                        <a:rPr kumimoji="1" lang="en-US" sz="1600" b="0" i="0" u="none" strike="noStrike" cap="none" normalizeH="0" baseline="-25000" dirty="0">
                          <a:ln>
                            <a:noFill/>
                          </a:ln>
                          <a:solidFill>
                            <a:schemeClr val="tx1"/>
                          </a:solidFill>
                          <a:effectLst/>
                          <a:latin typeface="Arial" charset="0"/>
                          <a:ea typeface="ＭＳ Ｐゴシック" charset="0"/>
                        </a:rPr>
                        <a:t>5</a:t>
                      </a:r>
                      <a:r>
                        <a:rPr kumimoji="1" lang="en-US" sz="1600" b="0" i="0" u="none" strike="noStrike" cap="none" normalizeH="0" baseline="0" dirty="0">
                          <a:ln>
                            <a:noFill/>
                          </a:ln>
                          <a:solidFill>
                            <a:schemeClr val="tx1"/>
                          </a:solidFill>
                          <a:effectLst/>
                          <a:latin typeface="Arial" charset="0"/>
                          <a:ea typeface="ＭＳ Ｐゴシック" charset="0"/>
                        </a:rPr>
                        <a:t>)</a:t>
                      </a:r>
                      <a:r>
                        <a:rPr kumimoji="1" lang="en-US" sz="1600" b="0" i="0" u="none" strike="noStrike" cap="none" normalizeH="0" baseline="30000" dirty="0">
                          <a:ln>
                            <a:noFill/>
                          </a:ln>
                          <a:solidFill>
                            <a:schemeClr val="tx1"/>
                          </a:solidFill>
                          <a:effectLst/>
                          <a:latin typeface="Arial" charset="0"/>
                          <a:ea typeface="ＭＳ Ｐゴシック" charset="0"/>
                        </a:rPr>
                        <a:t>(</a:t>
                      </a:r>
                      <a:r>
                        <a:rPr kumimoji="1" lang="en-US" sz="1600" b="0" i="0" u="none" strike="noStrike" cap="none" normalizeH="0" baseline="30000" dirty="0">
                          <a:ln>
                            <a:noFill/>
                          </a:ln>
                          <a:solidFill>
                            <a:schemeClr val="tx1"/>
                          </a:solidFill>
                          <a:effectLst/>
                          <a:latin typeface="Arial" charset="0"/>
                          <a:ea typeface="ＭＳ Ｐゴシック" charset="0"/>
                          <a:sym typeface="Symbol" charset="0"/>
                        </a:rPr>
                        <a:t>-1)/</a:t>
                      </a:r>
                      <a:endParaRPr kumimoji="1" lang="en-US" sz="1600" b="0" i="0" u="none" strike="noStrike" cap="none" normalizeH="0" baseline="0" dirty="0">
                        <a:ln>
                          <a:noFill/>
                        </a:ln>
                        <a:solidFill>
                          <a:schemeClr val="tx1"/>
                        </a:solidFill>
                        <a:effectLst/>
                        <a:latin typeface="Arial" charset="0"/>
                        <a:ea typeface="ＭＳ Ｐゴシック" charset="0"/>
                      </a:endParaRP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At 5, exhaust valve opens, exhaust gas </a:t>
                      </a:r>
                      <a:r>
                        <a:rPr kumimoji="1" lang="en-US" altLang="ja-JP" sz="1600" b="0" i="0" u="none" strike="noStrike" cap="none" normalizeH="0" baseline="0" dirty="0">
                          <a:ln>
                            <a:noFill/>
                          </a:ln>
                          <a:solidFill>
                            <a:schemeClr val="tx1"/>
                          </a:solidFill>
                          <a:effectLst/>
                          <a:latin typeface="Arial" charset="0"/>
                          <a:ea typeface="ＭＳ Ｐゴシック" charset="0"/>
                        </a:rPr>
                        <a:t>"</a:t>
                      </a:r>
                      <a:r>
                        <a:rPr kumimoji="1" lang="en-US" sz="1600" b="0" i="0" u="none" strike="noStrike" cap="none" normalizeH="0" baseline="0" dirty="0">
                          <a:ln>
                            <a:noFill/>
                          </a:ln>
                          <a:solidFill>
                            <a:schemeClr val="tx1"/>
                          </a:solidFill>
                          <a:effectLst/>
                          <a:latin typeface="Arial" charset="0"/>
                          <a:ea typeface="ＭＳ Ｐゴシック" charset="0"/>
                        </a:rPr>
                        <a:t>blows down</a:t>
                      </a:r>
                      <a:r>
                        <a:rPr kumimoji="1" lang="en-US" altLang="ja-JP" sz="1600" b="0" i="0" u="none" strike="noStrike" cap="none" normalizeH="0" baseline="0" dirty="0">
                          <a:ln>
                            <a:noFill/>
                          </a:ln>
                          <a:solidFill>
                            <a:schemeClr val="tx1"/>
                          </a:solidFill>
                          <a:effectLst/>
                          <a:latin typeface="Arial" charset="0"/>
                          <a:ea typeface="ＭＳ Ｐゴシック" charset="0"/>
                        </a:rPr>
                        <a:t>"</a:t>
                      </a:r>
                      <a:r>
                        <a:rPr kumimoji="1" lang="en-US" sz="1600" b="0" i="0" u="none" strike="noStrike" cap="none" normalizeH="0" baseline="0" dirty="0">
                          <a:ln>
                            <a:noFill/>
                          </a:ln>
                          <a:solidFill>
                            <a:schemeClr val="tx1"/>
                          </a:solidFill>
                          <a:effectLst/>
                          <a:latin typeface="Arial" charset="0"/>
                          <a:ea typeface="ＭＳ Ｐゴシック" charset="0"/>
                        </a:rPr>
                        <a:t> as with Otto</a:t>
                      </a:r>
                    </a:p>
                  </a:txBody>
                  <a:tcPr marT="45717" marB="4571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58">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D</a:t>
                      </a:r>
                    </a:p>
                  </a:txBody>
                  <a:tcPr marT="45717" marB="4571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6 </a:t>
                      </a:r>
                      <a:r>
                        <a:rPr kumimoji="1" lang="en-US" sz="1600" b="0" i="0" u="none" strike="noStrike" cap="none" normalizeH="0" baseline="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rPr>
                        <a:t> 7</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Exhaust</a:t>
                      </a:r>
                      <a:endParaRPr kumimoji="1" lang="en-US" sz="1600" b="0" i="0" u="none" strike="noStrike" cap="none" normalizeH="0" baseline="0">
                        <a:ln>
                          <a:noFill/>
                        </a:ln>
                        <a:solidFill>
                          <a:schemeClr val="tx1"/>
                        </a:solidFill>
                        <a:effectLst/>
                        <a:latin typeface="Arial" charset="0"/>
                        <a:ea typeface="ＭＳ Ｐゴシック" charset="0"/>
                      </a:endParaRP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Decreases</a:t>
                      </a:r>
                    </a:p>
                  </a:txBody>
                  <a:tcPr marT="45717" marB="4571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P</a:t>
                      </a:r>
                      <a:r>
                        <a:rPr kumimoji="1" lang="en-US" sz="1600" b="0" i="0" u="none" strike="noStrike" cap="none" normalizeH="0" baseline="-25000" dirty="0">
                          <a:ln>
                            <a:noFill/>
                          </a:ln>
                          <a:solidFill>
                            <a:schemeClr val="tx1"/>
                          </a:solidFill>
                          <a:effectLst/>
                          <a:latin typeface="Arial" charset="0"/>
                          <a:ea typeface="ＭＳ Ｐゴシック" charset="0"/>
                        </a:rPr>
                        <a:t>7</a:t>
                      </a:r>
                      <a:r>
                        <a:rPr kumimoji="1" lang="en-US" sz="1600" b="0" i="0" u="none" strike="noStrike" cap="none" normalizeH="0" baseline="0" dirty="0">
                          <a:ln>
                            <a:noFill/>
                          </a:ln>
                          <a:solidFill>
                            <a:schemeClr val="tx1"/>
                          </a:solidFill>
                          <a:effectLst/>
                          <a:latin typeface="Arial" charset="0"/>
                          <a:ea typeface="ＭＳ Ｐゴシック" charset="0"/>
                        </a:rPr>
                        <a:t> = P</a:t>
                      </a:r>
                      <a:r>
                        <a:rPr kumimoji="1" lang="en-US" sz="1600" b="0" i="0" u="none" strike="noStrike" cap="none" normalizeH="0" baseline="-25000" dirty="0">
                          <a:ln>
                            <a:noFill/>
                          </a:ln>
                          <a:solidFill>
                            <a:schemeClr val="tx1"/>
                          </a:solidFill>
                          <a:effectLst/>
                          <a:latin typeface="Arial" charset="0"/>
                          <a:ea typeface="ＭＳ Ｐゴシック" charset="0"/>
                        </a:rPr>
                        <a:t>6</a:t>
                      </a:r>
                      <a:r>
                        <a:rPr kumimoji="1" lang="en-US" sz="1600" b="0" i="0" u="none" strike="noStrike" cap="none" normalizeH="0" baseline="0" dirty="0">
                          <a:ln>
                            <a:noFill/>
                          </a:ln>
                          <a:solidFill>
                            <a:schemeClr val="tx1"/>
                          </a:solidFill>
                          <a:effectLst/>
                          <a:latin typeface="Arial" charset="0"/>
                          <a:ea typeface="ＭＳ Ｐゴシック" charset="0"/>
                        </a:rPr>
                        <a:t>; T</a:t>
                      </a:r>
                      <a:r>
                        <a:rPr kumimoji="1" lang="en-US" sz="1600" b="0" i="0" u="none" strike="noStrike" cap="none" normalizeH="0" baseline="-25000" dirty="0">
                          <a:ln>
                            <a:noFill/>
                          </a:ln>
                          <a:solidFill>
                            <a:schemeClr val="tx1"/>
                          </a:solidFill>
                          <a:effectLst/>
                          <a:latin typeface="Arial" charset="0"/>
                          <a:ea typeface="ＭＳ Ｐゴシック" charset="0"/>
                        </a:rPr>
                        <a:t>7</a:t>
                      </a:r>
                      <a:r>
                        <a:rPr kumimoji="1" lang="en-US" sz="1600" b="0" i="0" u="none" strike="noStrike" cap="none" normalizeH="0" baseline="0" dirty="0">
                          <a:ln>
                            <a:noFill/>
                          </a:ln>
                          <a:solidFill>
                            <a:schemeClr val="tx1"/>
                          </a:solidFill>
                          <a:effectLst/>
                          <a:latin typeface="Arial" charset="0"/>
                          <a:ea typeface="ＭＳ Ｐゴシック" charset="0"/>
                        </a:rPr>
                        <a:t> = T</a:t>
                      </a:r>
                      <a:r>
                        <a:rPr kumimoji="1" lang="en-US" sz="1600" b="0" i="0" u="none" strike="noStrike" cap="none" normalizeH="0" baseline="-25000" dirty="0">
                          <a:ln>
                            <a:noFill/>
                          </a:ln>
                          <a:solidFill>
                            <a:schemeClr val="tx1"/>
                          </a:solidFill>
                          <a:effectLst/>
                          <a:latin typeface="Arial" charset="0"/>
                          <a:ea typeface="ＭＳ Ｐゴシック" charset="0"/>
                        </a:rPr>
                        <a:t>6</a:t>
                      </a:r>
                      <a:endParaRPr kumimoji="1" lang="en-US" sz="1600" b="0" i="0" u="none" strike="noStrike" cap="none" normalizeH="0" baseline="0" dirty="0">
                        <a:ln>
                          <a:noFill/>
                        </a:ln>
                        <a:solidFill>
                          <a:schemeClr val="tx1"/>
                        </a:solidFill>
                        <a:effectLst/>
                        <a:latin typeface="Arial" charset="0"/>
                        <a:ea typeface="ＭＳ Ｐゴシック" charset="0"/>
                      </a:endParaRPr>
                    </a:p>
                  </a:txBody>
                  <a:tcPr marT="45717" marB="4571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9894303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64642" name="Rectangle 2"/>
          <p:cNvSpPr>
            <a:spLocks noGrp="1" noChangeArrowheads="1"/>
          </p:cNvSpPr>
          <p:nvPr>
            <p:ph type="title"/>
          </p:nvPr>
        </p:nvSpPr>
        <p:spPr>
          <a:xfrm>
            <a:off x="214313" y="152400"/>
            <a:ext cx="8293100" cy="381000"/>
          </a:xfrm>
        </p:spPr>
        <p:txBody>
          <a:bodyPr/>
          <a:lstStyle/>
          <a:p>
            <a:pPr>
              <a:defRPr/>
            </a:pPr>
            <a:r>
              <a:rPr lang="en-US">
                <a:cs typeface="+mj-cs"/>
              </a:rPr>
              <a:t>P-V &amp; T-s diagrams for ideal Diesel cycle</a:t>
            </a:r>
          </a:p>
        </p:txBody>
      </p:sp>
      <p:sp>
        <p:nvSpPr>
          <p:cNvPr id="1264643" name="Rectangle 3"/>
          <p:cNvSpPr>
            <a:spLocks noGrp="1" noChangeArrowheads="1"/>
          </p:cNvSpPr>
          <p:nvPr>
            <p:ph type="body" idx="1"/>
          </p:nvPr>
        </p:nvSpPr>
        <p:spPr>
          <a:xfrm>
            <a:off x="209550" y="728663"/>
            <a:ext cx="8782050" cy="5851525"/>
          </a:xfrm>
        </p:spPr>
        <p:txBody>
          <a:bodyPr/>
          <a:lstStyle/>
          <a:p>
            <a:pPr>
              <a:defRPr/>
            </a:pPr>
            <a:r>
              <a:rPr lang="en-US" dirty="0">
                <a:cs typeface="+mn-cs"/>
              </a:rPr>
              <a:t>Work is done during both </a:t>
            </a:r>
            <a:r>
              <a:rPr lang="en-US" dirty="0">
                <a:cs typeface="+mn-cs"/>
                <a:sym typeface="Symbol" charset="0"/>
              </a:rPr>
              <a:t>4  5 AND 3  4 (const. P combustion, volume increasing, thus w</a:t>
            </a:r>
            <a:r>
              <a:rPr lang="en-US" baseline="-25000" dirty="0">
                <a:cs typeface="+mn-cs"/>
                <a:sym typeface="Symbol" charset="0"/>
              </a:rPr>
              <a:t>34</a:t>
            </a:r>
            <a:r>
              <a:rPr lang="en-US" dirty="0">
                <a:cs typeface="+mn-cs"/>
                <a:sym typeface="Symbol" charset="0"/>
              </a:rPr>
              <a:t> = P</a:t>
            </a:r>
            <a:r>
              <a:rPr lang="en-US" baseline="-25000" dirty="0">
                <a:cs typeface="+mn-cs"/>
                <a:sym typeface="Symbol" charset="0"/>
              </a:rPr>
              <a:t>3</a:t>
            </a:r>
            <a:r>
              <a:rPr lang="en-US" dirty="0">
                <a:cs typeface="+mn-cs"/>
                <a:sym typeface="Symbol" charset="0"/>
              </a:rPr>
              <a:t>(v</a:t>
            </a:r>
            <a:r>
              <a:rPr lang="en-US" baseline="-25000" dirty="0">
                <a:cs typeface="+mn-cs"/>
                <a:sym typeface="Symbol" charset="0"/>
              </a:rPr>
              <a:t>4</a:t>
            </a:r>
            <a:r>
              <a:rPr lang="en-US" dirty="0">
                <a:cs typeface="+mn-cs"/>
                <a:sym typeface="Symbol" charset="0"/>
              </a:rPr>
              <a:t> - v</a:t>
            </a:r>
            <a:r>
              <a:rPr lang="en-US" baseline="-25000" dirty="0">
                <a:cs typeface="+mn-cs"/>
                <a:sym typeface="Symbol" charset="0"/>
              </a:rPr>
              <a:t>3</a:t>
            </a:r>
            <a:r>
              <a:rPr lang="en-US" dirty="0">
                <a:cs typeface="+mn-cs"/>
                <a:sym typeface="Symbol" charset="0"/>
              </a:rPr>
              <a:t>)</a:t>
            </a:r>
          </a:p>
          <a:p>
            <a:pPr>
              <a:defRPr/>
            </a:pPr>
            <a:r>
              <a:rPr lang="en-US" dirty="0">
                <a:cs typeface="+mn-cs"/>
              </a:rPr>
              <a:t>A</a:t>
            </a:r>
            <a:r>
              <a:rPr lang="en-US" dirty="0">
                <a:cs typeface="+mn-cs"/>
                <a:sym typeface="Symbol" charset="0"/>
              </a:rPr>
              <a:t>mbient intake pressure case shown (no pumping loop)</a:t>
            </a:r>
          </a:p>
        </p:txBody>
      </p:sp>
      <p:graphicFrame>
        <p:nvGraphicFramePr>
          <p:cNvPr id="54276" name="Object 4"/>
          <p:cNvGraphicFramePr>
            <a:graphicFrameLocks noChangeAspect="1"/>
          </p:cNvGraphicFramePr>
          <p:nvPr/>
        </p:nvGraphicFramePr>
        <p:xfrm>
          <a:off x="4551363" y="1976438"/>
          <a:ext cx="4900612" cy="4151312"/>
        </p:xfrm>
        <a:graphic>
          <a:graphicData uri="http://schemas.openxmlformats.org/presentationml/2006/ole">
            <mc:AlternateContent xmlns:mc="http://schemas.openxmlformats.org/markup-compatibility/2006">
              <mc:Choice xmlns:v="urn:schemas-microsoft-com:vml" Requires="v">
                <p:oleObj spid="_x0000_s125082" name="Worksheet" r:id="rId4" imgW="5156200" imgH="4368800" progId="Excel.Sheet.8">
                  <p:embed/>
                </p:oleObj>
              </mc:Choice>
              <mc:Fallback>
                <p:oleObj name="Worksheet" r:id="rId4" imgW="5156200" imgH="43688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363" y="1976438"/>
                        <a:ext cx="4900612" cy="4151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277" name="Object 5"/>
          <p:cNvGraphicFramePr>
            <a:graphicFrameLocks noChangeAspect="1"/>
          </p:cNvGraphicFramePr>
          <p:nvPr/>
        </p:nvGraphicFramePr>
        <p:xfrm>
          <a:off x="288925" y="2146300"/>
          <a:ext cx="4486275" cy="3979863"/>
        </p:xfrm>
        <a:graphic>
          <a:graphicData uri="http://schemas.openxmlformats.org/presentationml/2006/ole">
            <mc:AlternateContent xmlns:mc="http://schemas.openxmlformats.org/markup-compatibility/2006">
              <mc:Choice xmlns:v="urn:schemas-microsoft-com:vml" Requires="v">
                <p:oleObj spid="_x0000_s125083" name="Worksheet" r:id="rId6" imgW="4724400" imgH="4191000" progId="Excel.Sheet.8">
                  <p:embed/>
                </p:oleObj>
              </mc:Choice>
              <mc:Fallback>
                <p:oleObj name="Worksheet" r:id="rId6" imgW="4724400" imgH="41910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925" y="2146300"/>
                        <a:ext cx="4486275" cy="397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56698799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65666" name="Rectangle 2"/>
          <p:cNvSpPr>
            <a:spLocks noGrp="1" noChangeArrowheads="1"/>
          </p:cNvSpPr>
          <p:nvPr>
            <p:ph type="title"/>
          </p:nvPr>
        </p:nvSpPr>
        <p:spPr/>
        <p:txBody>
          <a:bodyPr/>
          <a:lstStyle/>
          <a:p>
            <a:pPr>
              <a:defRPr/>
            </a:pPr>
            <a:r>
              <a:rPr lang="en-US">
                <a:cs typeface="+mj-cs"/>
              </a:rPr>
              <a:t>Diesel cycle analysis</a:t>
            </a:r>
          </a:p>
        </p:txBody>
      </p:sp>
      <p:sp>
        <p:nvSpPr>
          <p:cNvPr id="1265667" name="Rectangle 3"/>
          <p:cNvSpPr>
            <a:spLocks noGrp="1" noChangeArrowheads="1"/>
          </p:cNvSpPr>
          <p:nvPr>
            <p:ph type="body" idx="1"/>
          </p:nvPr>
        </p:nvSpPr>
        <p:spPr>
          <a:xfrm>
            <a:off x="239713" y="596900"/>
            <a:ext cx="8751887" cy="5867400"/>
          </a:xfrm>
        </p:spPr>
        <p:txBody>
          <a:bodyPr/>
          <a:lstStyle/>
          <a:p>
            <a:pPr>
              <a:defRPr/>
            </a:pPr>
            <a:r>
              <a:rPr lang="en-US" sz="2000">
                <a:cs typeface="+mn-cs"/>
              </a:rPr>
              <a:t>Thermal efficiency (ideal cycle, no throttling or friction loss)</a:t>
            </a:r>
          </a:p>
        </p:txBody>
      </p:sp>
      <p:graphicFrame>
        <p:nvGraphicFramePr>
          <p:cNvPr id="56324" name="Object 4"/>
          <p:cNvGraphicFramePr>
            <a:graphicFrameLocks noChangeAspect="1"/>
          </p:cNvGraphicFramePr>
          <p:nvPr/>
        </p:nvGraphicFramePr>
        <p:xfrm>
          <a:off x="685800" y="996950"/>
          <a:ext cx="8161338" cy="5573713"/>
        </p:xfrm>
        <a:graphic>
          <a:graphicData uri="http://schemas.openxmlformats.org/presentationml/2006/ole">
            <mc:AlternateContent xmlns:mc="http://schemas.openxmlformats.org/markup-compatibility/2006">
              <mc:Choice xmlns:v="urn:schemas-microsoft-com:vml" Requires="v">
                <p:oleObj spid="_x0000_s126036" name="Equation" r:id="rId4" imgW="4597400" imgH="3136900" progId="Equation.3">
                  <p:embed/>
                </p:oleObj>
              </mc:Choice>
              <mc:Fallback>
                <p:oleObj name="Equation" r:id="rId4" imgW="4597400" imgH="3136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996950"/>
                        <a:ext cx="8161338" cy="557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4541520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66690" name="Rectangle 2"/>
          <p:cNvSpPr>
            <a:spLocks noGrp="1" noChangeArrowheads="1"/>
          </p:cNvSpPr>
          <p:nvPr>
            <p:ph type="title"/>
          </p:nvPr>
        </p:nvSpPr>
        <p:spPr/>
        <p:txBody>
          <a:bodyPr/>
          <a:lstStyle/>
          <a:p>
            <a:pPr>
              <a:defRPr/>
            </a:pPr>
            <a:r>
              <a:rPr lang="en-US">
                <a:cs typeface="+mj-cs"/>
              </a:rPr>
              <a:t>Otto vs. Diesel cycle comparison</a:t>
            </a:r>
          </a:p>
        </p:txBody>
      </p:sp>
      <p:sp>
        <p:nvSpPr>
          <p:cNvPr id="1266691" name="Rectangle 3"/>
          <p:cNvSpPr>
            <a:spLocks noGrp="1" noChangeArrowheads="1"/>
          </p:cNvSpPr>
          <p:nvPr>
            <p:ph type="body" idx="1"/>
          </p:nvPr>
        </p:nvSpPr>
        <p:spPr/>
        <p:txBody>
          <a:bodyPr/>
          <a:lstStyle/>
          <a:p>
            <a:pPr>
              <a:tabLst>
                <a:tab pos="342900" algn="l"/>
                <a:tab pos="571500" algn="l"/>
                <a:tab pos="1092200" algn="l"/>
              </a:tabLst>
              <a:defRPr/>
            </a:pPr>
            <a:r>
              <a:rPr lang="en-US" dirty="0">
                <a:cs typeface="+mn-cs"/>
              </a:rPr>
              <a:t>Thermal efficiency (ideal cycle, no throttling or friction loss)</a:t>
            </a:r>
          </a:p>
          <a:p>
            <a:pPr>
              <a:lnSpc>
                <a:spcPct val="110000"/>
              </a:lnSpc>
              <a:tabLst>
                <a:tab pos="342900" algn="l"/>
                <a:tab pos="571500" algn="l"/>
                <a:tab pos="1092200" algn="l"/>
              </a:tabLst>
              <a:defRPr/>
            </a:pPr>
            <a:endParaRPr lang="en-US" dirty="0">
              <a:solidFill>
                <a:srgbClr val="ED181E"/>
              </a:solidFill>
              <a:cs typeface="+mn-cs"/>
              <a:sym typeface="Symbol" charset="0"/>
            </a:endParaRPr>
          </a:p>
          <a:p>
            <a:pPr>
              <a:lnSpc>
                <a:spcPct val="110000"/>
              </a:lnSpc>
              <a:tabLst>
                <a:tab pos="342900" algn="l"/>
                <a:tab pos="571500" algn="l"/>
                <a:tab pos="1092200" algn="l"/>
              </a:tabLst>
              <a:defRPr/>
            </a:pPr>
            <a:endParaRPr lang="en-US" dirty="0">
              <a:solidFill>
                <a:srgbClr val="ED181E"/>
              </a:solidFill>
              <a:cs typeface="+mn-cs"/>
              <a:sym typeface="Symbol" charset="0"/>
            </a:endParaRPr>
          </a:p>
          <a:p>
            <a:pPr>
              <a:lnSpc>
                <a:spcPct val="120000"/>
              </a:lnSpc>
              <a:buFont typeface="Wingdings" charset="0"/>
              <a:buNone/>
              <a:tabLst>
                <a:tab pos="342900" algn="l"/>
                <a:tab pos="571500" algn="l"/>
                <a:tab pos="1092200" algn="l"/>
              </a:tabLst>
              <a:defRPr/>
            </a:pPr>
            <a:r>
              <a:rPr lang="en-US" dirty="0">
                <a:cs typeface="+mn-cs"/>
                <a:sym typeface="Symbol" charset="0"/>
              </a:rPr>
              <a:t>	</a:t>
            </a:r>
          </a:p>
          <a:p>
            <a:pPr>
              <a:lnSpc>
                <a:spcPct val="120000"/>
              </a:lnSpc>
              <a:buFont typeface="Wingdings" charset="0"/>
              <a:buNone/>
              <a:tabLst>
                <a:tab pos="342900" algn="l"/>
                <a:tab pos="571500" algn="l"/>
                <a:tab pos="1092200" algn="l"/>
              </a:tabLst>
              <a:defRPr/>
            </a:pPr>
            <a:endParaRPr lang="en-US" dirty="0">
              <a:cs typeface="+mn-cs"/>
              <a:sym typeface="Symbol" charset="0"/>
            </a:endParaRPr>
          </a:p>
          <a:p>
            <a:pPr>
              <a:lnSpc>
                <a:spcPct val="120000"/>
              </a:lnSpc>
              <a:buFont typeface="Wingdings" charset="0"/>
              <a:buNone/>
              <a:tabLst>
                <a:tab pos="342900" algn="l"/>
                <a:tab pos="571500" algn="l"/>
                <a:tab pos="1092200" algn="l"/>
              </a:tabLst>
              <a:defRPr/>
            </a:pPr>
            <a:endParaRPr lang="en-US" dirty="0">
              <a:cs typeface="+mn-cs"/>
              <a:sym typeface="Symbol" charset="0"/>
            </a:endParaRPr>
          </a:p>
          <a:p>
            <a:pPr>
              <a:buFont typeface="Wingdings" charset="0"/>
              <a:buNone/>
              <a:tabLst>
                <a:tab pos="342900" algn="l"/>
                <a:tab pos="571500" algn="l"/>
                <a:tab pos="1092200" algn="l"/>
              </a:tabLst>
              <a:defRPr/>
            </a:pPr>
            <a:r>
              <a:rPr lang="en-US" dirty="0">
                <a:cs typeface="+mn-cs"/>
                <a:sym typeface="Symbol" charset="0"/>
              </a:rPr>
              <a:t>	 For same r, </a:t>
            </a:r>
            <a:r>
              <a:rPr lang="en-US" baseline="-25000" dirty="0" err="1">
                <a:cs typeface="+mn-cs"/>
                <a:sym typeface="Symbol" charset="0"/>
              </a:rPr>
              <a:t>th</a:t>
            </a:r>
            <a:r>
              <a:rPr lang="en-US" dirty="0">
                <a:cs typeface="+mn-cs"/>
                <a:sym typeface="Symbol" charset="0"/>
              </a:rPr>
              <a:t> (Otto) &gt; </a:t>
            </a:r>
            <a:r>
              <a:rPr lang="en-US" baseline="-25000" dirty="0" err="1">
                <a:cs typeface="+mn-cs"/>
                <a:sym typeface="Symbol" charset="0"/>
              </a:rPr>
              <a:t>th</a:t>
            </a:r>
            <a:r>
              <a:rPr lang="en-US" dirty="0">
                <a:cs typeface="+mn-cs"/>
                <a:sym typeface="Symbol" charset="0"/>
              </a:rPr>
              <a:t> (Diesel) </a:t>
            </a:r>
          </a:p>
          <a:p>
            <a:pPr>
              <a:buFont typeface="Wingdings" charset="0"/>
              <a:buNone/>
              <a:tabLst>
                <a:tab pos="342900" algn="l"/>
                <a:tab pos="571500" algn="l"/>
                <a:tab pos="1092200" algn="l"/>
              </a:tabLst>
              <a:defRPr/>
            </a:pPr>
            <a:r>
              <a:rPr lang="en-US" dirty="0">
                <a:cs typeface="+mn-cs"/>
                <a:sym typeface="Symbol" charset="0"/>
              </a:rPr>
              <a:t>	 </a:t>
            </a:r>
            <a:r>
              <a:rPr lang="en-US" baseline="-25000" dirty="0" err="1">
                <a:cs typeface="+mn-cs"/>
                <a:sym typeface="Symbol" charset="0"/>
              </a:rPr>
              <a:t>th</a:t>
            </a:r>
            <a:r>
              <a:rPr lang="en-US" dirty="0">
                <a:cs typeface="+mn-cs"/>
                <a:sym typeface="Symbol" charset="0"/>
              </a:rPr>
              <a:t> (Otto) ≈ </a:t>
            </a:r>
            <a:r>
              <a:rPr lang="en-US" baseline="-25000" dirty="0" err="1">
                <a:cs typeface="+mn-cs"/>
                <a:sym typeface="Symbol" charset="0"/>
              </a:rPr>
              <a:t>th</a:t>
            </a:r>
            <a:r>
              <a:rPr lang="en-US" dirty="0">
                <a:cs typeface="+mn-cs"/>
                <a:sym typeface="Symbol" charset="0"/>
              </a:rPr>
              <a:t> (Diesel) as   1 (small heat input)</a:t>
            </a:r>
          </a:p>
          <a:p>
            <a:pPr>
              <a:tabLst>
                <a:tab pos="342900" algn="l"/>
                <a:tab pos="571500" algn="l"/>
                <a:tab pos="1092200" algn="l"/>
              </a:tabLst>
              <a:defRPr/>
            </a:pPr>
            <a:r>
              <a:rPr lang="en-US" dirty="0">
                <a:cs typeface="+mn-cs"/>
              </a:rPr>
              <a:t>Lower </a:t>
            </a:r>
            <a:r>
              <a:rPr lang="en-US" dirty="0">
                <a:cs typeface="+mn-cs"/>
                <a:sym typeface="Symbol" charset="0"/>
              </a:rPr>
              <a:t></a:t>
            </a:r>
            <a:r>
              <a:rPr lang="en-US" baseline="-25000" dirty="0" err="1">
                <a:cs typeface="+mn-cs"/>
                <a:sym typeface="Symbol" charset="0"/>
              </a:rPr>
              <a:t>th</a:t>
            </a:r>
            <a:r>
              <a:rPr lang="en-US" dirty="0">
                <a:cs typeface="+mn-cs"/>
                <a:sym typeface="Symbol" charset="0"/>
              </a:rPr>
              <a:t> is due to burning at </a:t>
            </a:r>
            <a:r>
              <a:rPr lang="en-US" dirty="0">
                <a:solidFill>
                  <a:schemeClr val="accent2"/>
                </a:solidFill>
                <a:cs typeface="+mn-cs"/>
                <a:sym typeface="Symbol" charset="0"/>
              </a:rPr>
              <a:t>increasing volume</a:t>
            </a:r>
            <a:r>
              <a:rPr lang="en-US" dirty="0">
                <a:cs typeface="+mn-cs"/>
                <a:sym typeface="Symbol" charset="0"/>
              </a:rPr>
              <a:t>, thus </a:t>
            </a:r>
            <a:r>
              <a:rPr lang="en-US" dirty="0">
                <a:solidFill>
                  <a:schemeClr val="accent2"/>
                </a:solidFill>
                <a:cs typeface="+mn-cs"/>
                <a:sym typeface="Symbol" charset="0"/>
              </a:rPr>
              <a:t>decreasing T</a:t>
            </a:r>
            <a:r>
              <a:rPr lang="en-US" dirty="0">
                <a:cs typeface="+mn-cs"/>
                <a:sym typeface="Symbol" charset="0"/>
              </a:rPr>
              <a:t> - thus less efficient Carnot-cycle strips; </a:t>
            </a:r>
            <a:r>
              <a:rPr lang="en-US" dirty="0">
                <a:solidFill>
                  <a:srgbClr val="ED181E"/>
                </a:solidFill>
                <a:cs typeface="+mn-cs"/>
                <a:sym typeface="Symbol" charset="0"/>
              </a:rPr>
              <a:t>most efficient burning strategy is at minimum volume, thus maximum T</a:t>
            </a:r>
            <a:endParaRPr lang="en-US" dirty="0">
              <a:solidFill>
                <a:srgbClr val="ED181E"/>
              </a:solidFill>
              <a:cs typeface="+mn-cs"/>
            </a:endParaRPr>
          </a:p>
          <a:p>
            <a:pPr>
              <a:tabLst>
                <a:tab pos="342900" algn="l"/>
                <a:tab pos="571500" algn="l"/>
                <a:tab pos="1092200" algn="l"/>
              </a:tabLst>
              <a:defRPr/>
            </a:pPr>
            <a:r>
              <a:rPr lang="en-US" dirty="0">
                <a:cs typeface="+mn-cs"/>
              </a:rPr>
              <a:t>Note that (unlike Otto cycle) </a:t>
            </a:r>
            <a:r>
              <a:rPr lang="en-US" dirty="0">
                <a:cs typeface="+mn-cs"/>
                <a:sym typeface="Symbol" charset="0"/>
              </a:rPr>
              <a:t></a:t>
            </a:r>
            <a:r>
              <a:rPr lang="en-US" baseline="-25000" dirty="0" err="1">
                <a:cs typeface="+mn-cs"/>
              </a:rPr>
              <a:t>th</a:t>
            </a:r>
            <a:r>
              <a:rPr lang="en-US" dirty="0">
                <a:cs typeface="+mn-cs"/>
              </a:rPr>
              <a:t> is </a:t>
            </a:r>
            <a:r>
              <a:rPr lang="en-US" dirty="0">
                <a:solidFill>
                  <a:srgbClr val="ED181E"/>
                </a:solidFill>
                <a:cs typeface="+mn-cs"/>
              </a:rPr>
              <a:t>dependent on the heat input</a:t>
            </a:r>
            <a:r>
              <a:rPr lang="en-US" dirty="0">
                <a:cs typeface="+mn-cs"/>
              </a:rPr>
              <a:t> </a:t>
            </a:r>
            <a:endParaRPr lang="en-US" dirty="0">
              <a:solidFill>
                <a:srgbClr val="ED181E"/>
              </a:solidFill>
              <a:cs typeface="+mn-cs"/>
              <a:sym typeface="Symbol" charset="0"/>
            </a:endParaRPr>
          </a:p>
          <a:p>
            <a:pPr>
              <a:lnSpc>
                <a:spcPct val="120000"/>
              </a:lnSpc>
              <a:tabLst>
                <a:tab pos="342900" algn="l"/>
                <a:tab pos="571500" algn="l"/>
                <a:tab pos="1092200" algn="l"/>
              </a:tabLst>
              <a:defRPr/>
            </a:pPr>
            <a:endParaRPr lang="en-US" dirty="0">
              <a:solidFill>
                <a:srgbClr val="ED181E"/>
              </a:solidFill>
              <a:cs typeface="+mn-cs"/>
              <a:sym typeface="Symbol" charset="0"/>
            </a:endParaRPr>
          </a:p>
          <a:p>
            <a:pPr>
              <a:lnSpc>
                <a:spcPct val="120000"/>
              </a:lnSpc>
              <a:tabLst>
                <a:tab pos="342900" algn="l"/>
                <a:tab pos="571500" algn="l"/>
                <a:tab pos="1092200" algn="l"/>
              </a:tabLst>
              <a:defRPr/>
            </a:pPr>
            <a:endParaRPr lang="en-US" dirty="0">
              <a:solidFill>
                <a:srgbClr val="ED181E"/>
              </a:solidFill>
              <a:cs typeface="+mn-cs"/>
              <a:sym typeface="Symbol" charset="0"/>
            </a:endParaRPr>
          </a:p>
          <a:p>
            <a:pPr>
              <a:buFont typeface="Wingdings" charset="0"/>
              <a:buNone/>
              <a:tabLst>
                <a:tab pos="342900" algn="l"/>
                <a:tab pos="571500" algn="l"/>
                <a:tab pos="1092200" algn="l"/>
              </a:tabLst>
              <a:defRPr/>
            </a:pPr>
            <a:r>
              <a:rPr lang="en-US" dirty="0">
                <a:cs typeface="+mn-cs"/>
              </a:rPr>
              <a:t>	</a:t>
            </a:r>
            <a:r>
              <a:rPr lang="en-US" dirty="0">
                <a:solidFill>
                  <a:srgbClr val="008000"/>
                </a:solidFill>
                <a:cs typeface="+mn-cs"/>
                <a:sym typeface="Symbol" charset="0"/>
              </a:rPr>
              <a:t>Higher heat input  higher f  larger    lower </a:t>
            </a:r>
            <a:r>
              <a:rPr lang="en-US" baseline="-25000" dirty="0" err="1">
                <a:solidFill>
                  <a:srgbClr val="008000"/>
                </a:solidFill>
                <a:cs typeface="+mn-cs"/>
                <a:sym typeface="Symbol" charset="0"/>
              </a:rPr>
              <a:t>th</a:t>
            </a:r>
            <a:r>
              <a:rPr lang="en-US" dirty="0">
                <a:solidFill>
                  <a:srgbClr val="2F8B20"/>
                </a:solidFill>
                <a:cs typeface="+mn-cs"/>
                <a:sym typeface="Symbol" charset="0"/>
              </a:rPr>
              <a:t> </a:t>
            </a:r>
          </a:p>
        </p:txBody>
      </p:sp>
      <p:graphicFrame>
        <p:nvGraphicFramePr>
          <p:cNvPr id="58372" name="Object 4"/>
          <p:cNvGraphicFramePr>
            <a:graphicFrameLocks noChangeAspect="1"/>
          </p:cNvGraphicFramePr>
          <p:nvPr>
            <p:extLst>
              <p:ext uri="{D42A27DB-BD31-4B8C-83A1-F6EECF244321}">
                <p14:modId xmlns:p14="http://schemas.microsoft.com/office/powerpoint/2010/main" val="2576847823"/>
              </p:ext>
            </p:extLst>
          </p:nvPr>
        </p:nvGraphicFramePr>
        <p:xfrm>
          <a:off x="772361" y="1096131"/>
          <a:ext cx="6590414" cy="1855107"/>
        </p:xfrm>
        <a:graphic>
          <a:graphicData uri="http://schemas.openxmlformats.org/presentationml/2006/ole">
            <mc:AlternateContent xmlns:mc="http://schemas.openxmlformats.org/markup-compatibility/2006">
              <mc:Choice xmlns:v="urn:schemas-microsoft-com:vml" Requires="v">
                <p:oleObj spid="_x0000_s127130" name="Equation" r:id="rId4" imgW="3200400" imgH="901700" progId="Equation.3">
                  <p:embed/>
                </p:oleObj>
              </mc:Choice>
              <mc:Fallback>
                <p:oleObj name="Equation" r:id="rId4" imgW="3200400" imgH="901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361" y="1096131"/>
                        <a:ext cx="6590414" cy="1855107"/>
                      </a:xfrm>
                      <a:prstGeom prst="rect">
                        <a:avLst/>
                      </a:prstGeom>
                      <a:noFill/>
                      <a:ln>
                        <a:noFill/>
                      </a:ln>
                      <a:effectLst/>
                      <a:extLst/>
                    </p:spPr>
                  </p:pic>
                </p:oleObj>
              </mc:Fallback>
            </mc:AlternateContent>
          </a:graphicData>
        </a:graphic>
      </p:graphicFrame>
      <p:graphicFrame>
        <p:nvGraphicFramePr>
          <p:cNvPr id="58373" name="Object 5"/>
          <p:cNvGraphicFramePr>
            <a:graphicFrameLocks noChangeAspect="1"/>
          </p:cNvGraphicFramePr>
          <p:nvPr>
            <p:extLst>
              <p:ext uri="{D42A27DB-BD31-4B8C-83A1-F6EECF244321}">
                <p14:modId xmlns:p14="http://schemas.microsoft.com/office/powerpoint/2010/main" val="2236675391"/>
              </p:ext>
            </p:extLst>
          </p:nvPr>
        </p:nvGraphicFramePr>
        <p:xfrm>
          <a:off x="911301" y="5152294"/>
          <a:ext cx="6205658" cy="846944"/>
        </p:xfrm>
        <a:graphic>
          <a:graphicData uri="http://schemas.openxmlformats.org/presentationml/2006/ole">
            <mc:AlternateContent xmlns:mc="http://schemas.openxmlformats.org/markup-compatibility/2006">
              <mc:Choice xmlns:v="urn:schemas-microsoft-com:vml" Requires="v">
                <p:oleObj spid="_x0000_s127131" name="Equation" r:id="rId6" imgW="3162300" imgH="431800" progId="Equation.3">
                  <p:embed/>
                </p:oleObj>
              </mc:Choice>
              <mc:Fallback>
                <p:oleObj name="Equation" r:id="rId6" imgW="3162300" imgH="431800" progId="Equation.3">
                  <p:embed/>
                  <p:pic>
                    <p:nvPicPr>
                      <p:cNvPr id="0" name=""/>
                      <p:cNvPicPr>
                        <a:picLocks noChangeAspect="1" noChangeArrowheads="1"/>
                      </p:cNvPicPr>
                      <p:nvPr/>
                    </p:nvPicPr>
                    <p:blipFill>
                      <a:blip r:embed="rId7"/>
                      <a:srcRect/>
                      <a:stretch>
                        <a:fillRect/>
                      </a:stretch>
                    </p:blipFill>
                    <p:spPr bwMode="auto">
                      <a:xfrm>
                        <a:off x="911301" y="5152294"/>
                        <a:ext cx="6205658" cy="846944"/>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58205113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67714" name="Rectangle 2"/>
          <p:cNvSpPr>
            <a:spLocks noGrp="1" noChangeArrowheads="1"/>
          </p:cNvSpPr>
          <p:nvPr>
            <p:ph type="title"/>
          </p:nvPr>
        </p:nvSpPr>
        <p:spPr/>
        <p:txBody>
          <a:bodyPr/>
          <a:lstStyle/>
          <a:p>
            <a:pPr>
              <a:defRPr/>
            </a:pPr>
            <a:r>
              <a:rPr lang="en-US">
                <a:cs typeface="+mj-cs"/>
              </a:rPr>
              <a:t>Otto vs. Diesel cycle comparison</a:t>
            </a:r>
          </a:p>
        </p:txBody>
      </p:sp>
      <p:sp>
        <p:nvSpPr>
          <p:cNvPr id="1267715" name="Rectangle 3"/>
          <p:cNvSpPr>
            <a:spLocks noGrp="1" noChangeArrowheads="1"/>
          </p:cNvSpPr>
          <p:nvPr>
            <p:ph type="body" idx="1"/>
          </p:nvPr>
        </p:nvSpPr>
        <p:spPr>
          <a:xfrm>
            <a:off x="265113" y="612775"/>
            <a:ext cx="8431363" cy="6245225"/>
          </a:xfrm>
        </p:spPr>
        <p:txBody>
          <a:bodyPr/>
          <a:lstStyle/>
          <a:p>
            <a:pPr>
              <a:spcBef>
                <a:spcPts val="0"/>
              </a:spcBef>
              <a:defRPr/>
            </a:pPr>
            <a:r>
              <a:rPr lang="en-US" sz="2000" dirty="0">
                <a:cs typeface="+mn-cs"/>
              </a:rPr>
              <a:t>Must have V</a:t>
            </a:r>
            <a:r>
              <a:rPr lang="en-US" sz="2000" baseline="-25000" dirty="0">
                <a:cs typeface="+mn-cs"/>
              </a:rPr>
              <a:t>4</a:t>
            </a:r>
            <a:r>
              <a:rPr lang="en-US" sz="2000" dirty="0">
                <a:cs typeface="+mn-cs"/>
              </a:rPr>
              <a:t>/V</a:t>
            </a:r>
            <a:r>
              <a:rPr lang="en-US" sz="2000" baseline="-25000" dirty="0">
                <a:cs typeface="+mn-cs"/>
              </a:rPr>
              <a:t>3</a:t>
            </a:r>
            <a:r>
              <a:rPr lang="en-US" sz="2000" dirty="0">
                <a:cs typeface="+mn-cs"/>
              </a:rPr>
              <a:t> ≤ V</a:t>
            </a:r>
            <a:r>
              <a:rPr lang="en-US" sz="2000" baseline="-25000" dirty="0">
                <a:cs typeface="+mn-cs"/>
              </a:rPr>
              <a:t>5</a:t>
            </a:r>
            <a:r>
              <a:rPr lang="en-US" sz="2000" dirty="0">
                <a:cs typeface="+mn-cs"/>
              </a:rPr>
              <a:t>/V</a:t>
            </a:r>
            <a:r>
              <a:rPr lang="en-US" sz="2000" baseline="-25000" dirty="0">
                <a:cs typeface="+mn-cs"/>
              </a:rPr>
              <a:t>3</a:t>
            </a:r>
            <a:r>
              <a:rPr lang="en-US" sz="2000" dirty="0">
                <a:cs typeface="+mn-cs"/>
              </a:rPr>
              <a:t> (otherwise burning is still occurring at bottom of piston travel) thus we require </a:t>
            </a:r>
            <a:r>
              <a:rPr lang="en-US" sz="2000" dirty="0">
                <a:cs typeface="+mn-cs"/>
                <a:sym typeface="Symbol" charset="0"/>
              </a:rPr>
              <a:t></a:t>
            </a:r>
            <a:r>
              <a:rPr lang="en-US" sz="2000" dirty="0">
                <a:cs typeface="+mn-cs"/>
              </a:rPr>
              <a:t> ≤ r</a:t>
            </a:r>
          </a:p>
          <a:p>
            <a:pPr>
              <a:spcBef>
                <a:spcPts val="0"/>
              </a:spcBef>
              <a:defRPr/>
            </a:pPr>
            <a:endParaRPr lang="en-US" sz="2000" dirty="0">
              <a:cs typeface="+mn-cs"/>
            </a:endParaRPr>
          </a:p>
          <a:p>
            <a:pPr>
              <a:lnSpc>
                <a:spcPct val="150000"/>
              </a:lnSpc>
              <a:spcBef>
                <a:spcPts val="0"/>
              </a:spcBef>
              <a:defRPr/>
            </a:pPr>
            <a:endParaRPr lang="en-US" sz="2000" dirty="0">
              <a:cs typeface="+mn-cs"/>
            </a:endParaRPr>
          </a:p>
          <a:p>
            <a:pPr>
              <a:spcBef>
                <a:spcPts val="0"/>
              </a:spcBef>
              <a:buFont typeface="Wingdings" charset="0"/>
              <a:buNone/>
              <a:defRPr/>
            </a:pPr>
            <a:r>
              <a:rPr lang="en-US" sz="2000" dirty="0">
                <a:cs typeface="+mn-cs"/>
              </a:rPr>
              <a:t>	</a:t>
            </a:r>
            <a:r>
              <a:rPr lang="en-US" sz="1800" dirty="0">
                <a:solidFill>
                  <a:srgbClr val="008000"/>
                </a:solidFill>
                <a:cs typeface="+mn-cs"/>
              </a:rPr>
              <a:t>For r = 20, Q</a:t>
            </a:r>
            <a:r>
              <a:rPr lang="en-US" sz="1800" baseline="-25000" dirty="0">
                <a:solidFill>
                  <a:srgbClr val="008000"/>
                </a:solidFill>
                <a:cs typeface="+mn-cs"/>
              </a:rPr>
              <a:t>R</a:t>
            </a:r>
            <a:r>
              <a:rPr lang="en-US" sz="1800" dirty="0">
                <a:solidFill>
                  <a:srgbClr val="008000"/>
                </a:solidFill>
                <a:cs typeface="+mn-cs"/>
              </a:rPr>
              <a:t> = 4.3 x 10</a:t>
            </a:r>
            <a:r>
              <a:rPr lang="en-US" sz="1800" baseline="30000" dirty="0">
                <a:solidFill>
                  <a:srgbClr val="008000"/>
                </a:solidFill>
                <a:cs typeface="+mn-cs"/>
              </a:rPr>
              <a:t>7</a:t>
            </a:r>
            <a:r>
              <a:rPr lang="en-US" sz="1800" dirty="0">
                <a:solidFill>
                  <a:srgbClr val="008000"/>
                </a:solidFill>
                <a:cs typeface="+mn-cs"/>
              </a:rPr>
              <a:t> J/kg, C</a:t>
            </a:r>
            <a:r>
              <a:rPr lang="en-US" sz="1800" baseline="-25000" dirty="0">
                <a:solidFill>
                  <a:srgbClr val="008000"/>
                </a:solidFill>
                <a:cs typeface="+mn-cs"/>
              </a:rPr>
              <a:t>P</a:t>
            </a:r>
            <a:r>
              <a:rPr lang="en-US" sz="1800" dirty="0">
                <a:solidFill>
                  <a:srgbClr val="008000"/>
                </a:solidFill>
                <a:cs typeface="+mn-cs"/>
              </a:rPr>
              <a:t> = 1400 J/</a:t>
            </a:r>
            <a:r>
              <a:rPr lang="en-US" sz="1800" dirty="0" err="1">
                <a:solidFill>
                  <a:srgbClr val="008000"/>
                </a:solidFill>
                <a:cs typeface="+mn-cs"/>
              </a:rPr>
              <a:t>kgK</a:t>
            </a:r>
            <a:r>
              <a:rPr lang="en-US" sz="1800" dirty="0">
                <a:solidFill>
                  <a:srgbClr val="008000"/>
                </a:solidFill>
                <a:cs typeface="+mn-cs"/>
              </a:rPr>
              <a:t>, </a:t>
            </a:r>
            <a:r>
              <a:rPr lang="en-US" sz="1800" dirty="0">
                <a:solidFill>
                  <a:srgbClr val="008000"/>
                </a:solidFill>
                <a:cs typeface="+mn-cs"/>
                <a:sym typeface="Symbol" charset="0"/>
              </a:rPr>
              <a:t></a:t>
            </a:r>
            <a:r>
              <a:rPr lang="en-US" sz="1800" dirty="0">
                <a:solidFill>
                  <a:srgbClr val="008000"/>
                </a:solidFill>
                <a:cs typeface="+mn-cs"/>
              </a:rPr>
              <a:t> = 1.3, T</a:t>
            </a:r>
            <a:r>
              <a:rPr lang="en-US" sz="1800" baseline="-25000" dirty="0">
                <a:solidFill>
                  <a:srgbClr val="008000"/>
                </a:solidFill>
                <a:cs typeface="+mn-cs"/>
              </a:rPr>
              <a:t>2</a:t>
            </a:r>
            <a:r>
              <a:rPr lang="en-US" sz="1800" dirty="0">
                <a:solidFill>
                  <a:srgbClr val="008000"/>
                </a:solidFill>
                <a:cs typeface="+mn-cs"/>
              </a:rPr>
              <a:t> = 300K, requirement is f &lt; 0.417, which is much greater than stoichiometric f </a:t>
            </a:r>
          </a:p>
          <a:p>
            <a:pPr>
              <a:spcBef>
                <a:spcPts val="0"/>
              </a:spcBef>
              <a:buFont typeface="Wingdings" charset="0"/>
              <a:buNone/>
              <a:defRPr/>
            </a:pPr>
            <a:r>
              <a:rPr lang="en-US" sz="1800" dirty="0">
                <a:solidFill>
                  <a:srgbClr val="008000"/>
                </a:solidFill>
                <a:cs typeface="+mn-cs"/>
              </a:rPr>
              <a:t>	(≈ 0.065) anyway so in practice this limit is never reached</a:t>
            </a:r>
          </a:p>
          <a:p>
            <a:pPr>
              <a:spcBef>
                <a:spcPts val="0"/>
              </a:spcBef>
              <a:buFont typeface="Wingdings" charset="0"/>
              <a:buNone/>
              <a:defRPr/>
            </a:pPr>
            <a:endParaRPr lang="en-US" sz="900" dirty="0">
              <a:solidFill>
                <a:srgbClr val="008000"/>
              </a:solidFill>
              <a:cs typeface="+mn-cs"/>
            </a:endParaRPr>
          </a:p>
          <a:p>
            <a:pPr>
              <a:spcBef>
                <a:spcPts val="0"/>
              </a:spcBef>
              <a:defRPr/>
            </a:pPr>
            <a:r>
              <a:rPr lang="en-US" sz="2000" dirty="0">
                <a:cs typeface="+mn-cs"/>
              </a:rPr>
              <a:t>Typical f ≈ 0.04 (other parameters as above): </a:t>
            </a:r>
            <a:r>
              <a:rPr lang="en-US" sz="2000" dirty="0">
                <a:cs typeface="+mn-cs"/>
                <a:sym typeface="Symbol" charset="0"/>
              </a:rPr>
              <a:t></a:t>
            </a:r>
            <a:r>
              <a:rPr lang="en-US" sz="2000" dirty="0">
                <a:cs typeface="+mn-cs"/>
              </a:rPr>
              <a:t> ≈ 2.67, </a:t>
            </a:r>
            <a:r>
              <a:rPr lang="en-US" sz="2000" dirty="0">
                <a:cs typeface="+mn-cs"/>
                <a:sym typeface="Symbol" charset="0"/>
              </a:rPr>
              <a:t></a:t>
            </a:r>
            <a:r>
              <a:rPr lang="en-US" sz="2000" baseline="-25000" dirty="0" err="1">
                <a:cs typeface="+mn-cs"/>
              </a:rPr>
              <a:t>th</a:t>
            </a:r>
            <a:r>
              <a:rPr lang="en-US" sz="2000" dirty="0">
                <a:cs typeface="+mn-cs"/>
              </a:rPr>
              <a:t> ≈ 0.515 (Diesel) vs. 0.593 (Otto), so difference not large for realistic conditions</a:t>
            </a:r>
          </a:p>
          <a:p>
            <a:pPr>
              <a:spcBef>
                <a:spcPts val="0"/>
              </a:spcBef>
              <a:defRPr/>
            </a:pPr>
            <a:r>
              <a:rPr lang="en-US" sz="2000" dirty="0">
                <a:cs typeface="+mn-cs"/>
              </a:rPr>
              <a:t>As with Otto, </a:t>
            </a:r>
            <a:r>
              <a:rPr lang="en-US" sz="2000" dirty="0">
                <a:cs typeface="+mn-cs"/>
                <a:sym typeface="Symbol" charset="0"/>
              </a:rPr>
              <a:t></a:t>
            </a:r>
            <a:r>
              <a:rPr lang="en-US" sz="2000" baseline="-25000" dirty="0" err="1">
                <a:cs typeface="+mn-cs"/>
                <a:sym typeface="Symbol" charset="0"/>
              </a:rPr>
              <a:t>th</a:t>
            </a:r>
            <a:r>
              <a:rPr lang="en-US" sz="2000" dirty="0">
                <a:cs typeface="+mn-cs"/>
                <a:sym typeface="Symbol" charset="0"/>
              </a:rPr>
              <a:t> increases as r increases - </a:t>
            </a:r>
            <a:r>
              <a:rPr lang="en-US" sz="2000" dirty="0">
                <a:cs typeface="+mn-cs"/>
              </a:rPr>
              <a:t>why not use r </a:t>
            </a:r>
            <a:r>
              <a:rPr lang="en-US" sz="2000" dirty="0">
                <a:cs typeface="+mn-cs"/>
                <a:sym typeface="Symbol" charset="0"/>
              </a:rPr>
              <a:t></a:t>
            </a:r>
            <a:r>
              <a:rPr lang="en-US" sz="2000" dirty="0">
                <a:cs typeface="+mn-cs"/>
              </a:rPr>
              <a:t> ∞ </a:t>
            </a:r>
          </a:p>
          <a:p>
            <a:pPr>
              <a:spcBef>
                <a:spcPts val="0"/>
              </a:spcBef>
              <a:buFont typeface="Wingdings" charset="0"/>
              <a:buNone/>
              <a:defRPr/>
            </a:pPr>
            <a:r>
              <a:rPr lang="en-US" sz="2000" dirty="0">
                <a:cs typeface="+mn-cs"/>
              </a:rPr>
              <a:t>	(</a:t>
            </a:r>
            <a:r>
              <a:rPr lang="en-US" sz="2000" dirty="0">
                <a:cs typeface="+mn-cs"/>
                <a:sym typeface="Symbol" charset="0"/>
              </a:rPr>
              <a:t></a:t>
            </a:r>
            <a:r>
              <a:rPr lang="en-US" sz="2000" baseline="-25000" dirty="0" err="1">
                <a:cs typeface="+mn-cs"/>
              </a:rPr>
              <a:t>th</a:t>
            </a:r>
            <a:r>
              <a:rPr lang="en-US" sz="2000" dirty="0">
                <a:cs typeface="+mn-cs"/>
              </a:rPr>
              <a:t> </a:t>
            </a:r>
            <a:r>
              <a:rPr lang="en-US" sz="2000" dirty="0">
                <a:cs typeface="+mn-cs"/>
                <a:sym typeface="Symbol" charset="0"/>
              </a:rPr>
              <a:t> 1)?  Unlike Otto, </a:t>
            </a:r>
            <a:r>
              <a:rPr lang="en-US" sz="2000" dirty="0">
                <a:cs typeface="+mn-cs"/>
              </a:rPr>
              <a:t>knock is not an issue - Diesel compresses air, not fuel/air mixture; main reason: </a:t>
            </a:r>
            <a:r>
              <a:rPr lang="en-US" sz="2000" dirty="0">
                <a:solidFill>
                  <a:srgbClr val="ED181E"/>
                </a:solidFill>
                <a:cs typeface="+mn-cs"/>
              </a:rPr>
              <a:t>heat losses</a:t>
            </a:r>
            <a:endParaRPr lang="en-US" sz="2000" dirty="0">
              <a:cs typeface="+mn-cs"/>
            </a:endParaRPr>
          </a:p>
          <a:p>
            <a:pPr lvl="1">
              <a:spcBef>
                <a:spcPts val="0"/>
              </a:spcBef>
              <a:defRPr/>
            </a:pPr>
            <a:r>
              <a:rPr lang="en-US" sz="1800" dirty="0"/>
              <a:t>No knock issue so Diesels use much higher r</a:t>
            </a:r>
          </a:p>
          <a:p>
            <a:pPr lvl="1">
              <a:spcBef>
                <a:spcPts val="0"/>
              </a:spcBef>
              <a:defRPr/>
            </a:pPr>
            <a:r>
              <a:rPr lang="en-US" sz="1800" dirty="0"/>
              <a:t>As gas is compressed more, T increases and V decreases, increasing temperature gradient </a:t>
            </a:r>
            <a:r>
              <a:rPr lang="en-US" sz="1800" dirty="0">
                <a:sym typeface="Symbol" charset="0"/>
              </a:rPr>
              <a:t></a:t>
            </a:r>
            <a:r>
              <a:rPr lang="en-US" sz="1800" dirty="0"/>
              <a:t>T/</a:t>
            </a:r>
            <a:r>
              <a:rPr lang="en-US" sz="1800" dirty="0">
                <a:sym typeface="Symbol" charset="0"/>
              </a:rPr>
              <a:t></a:t>
            </a:r>
            <a:r>
              <a:rPr lang="en-US" sz="1800" dirty="0"/>
              <a:t>X for conduction loss</a:t>
            </a:r>
          </a:p>
          <a:p>
            <a:pPr lvl="1">
              <a:spcBef>
                <a:spcPts val="0"/>
              </a:spcBef>
              <a:defRPr/>
            </a:pPr>
            <a:r>
              <a:rPr lang="en-US" sz="1800" dirty="0"/>
              <a:t>As conduction loss increases, compression work lost increases</a:t>
            </a:r>
          </a:p>
          <a:p>
            <a:pPr lvl="1">
              <a:spcBef>
                <a:spcPts val="0"/>
              </a:spcBef>
              <a:defRPr/>
            </a:pPr>
            <a:r>
              <a:rPr lang="en-US" sz="1800" dirty="0"/>
              <a:t>At some point, lost work outweighs higher </a:t>
            </a:r>
            <a:r>
              <a:rPr lang="en-US" sz="1800" dirty="0">
                <a:sym typeface="Symbol" charset="0"/>
              </a:rPr>
              <a:t></a:t>
            </a:r>
            <a:r>
              <a:rPr lang="en-US" sz="1800" baseline="-25000" dirty="0" err="1">
                <a:sym typeface="Symbol" charset="0"/>
              </a:rPr>
              <a:t>th</a:t>
            </a:r>
            <a:r>
              <a:rPr lang="en-US" sz="1800" dirty="0">
                <a:sym typeface="Symbol" charset="0"/>
              </a:rPr>
              <a:t> of cycle having higher r</a:t>
            </a:r>
          </a:p>
          <a:p>
            <a:pPr lvl="1">
              <a:spcBef>
                <a:spcPts val="0"/>
              </a:spcBef>
              <a:defRPr/>
            </a:pPr>
            <a:r>
              <a:rPr lang="en-US" sz="1800" dirty="0">
                <a:sym typeface="Symbol" charset="0"/>
              </a:rPr>
              <a:t>Also - as r increases, peak pressure increases - larger mechanical stresses for little improvement in </a:t>
            </a:r>
            <a:r>
              <a:rPr lang="en-US" sz="1800" baseline="-25000" dirty="0" err="1"/>
              <a:t>th</a:t>
            </a:r>
            <a:r>
              <a:rPr lang="en-US" sz="1800" dirty="0"/>
              <a:t> </a:t>
            </a:r>
          </a:p>
        </p:txBody>
      </p:sp>
      <p:graphicFrame>
        <p:nvGraphicFramePr>
          <p:cNvPr id="60420" name="Object 4"/>
          <p:cNvGraphicFramePr>
            <a:graphicFrameLocks noChangeAspect="1"/>
          </p:cNvGraphicFramePr>
          <p:nvPr>
            <p:extLst>
              <p:ext uri="{D42A27DB-BD31-4B8C-83A1-F6EECF244321}">
                <p14:modId xmlns:p14="http://schemas.microsoft.com/office/powerpoint/2010/main" val="3149378747"/>
              </p:ext>
            </p:extLst>
          </p:nvPr>
        </p:nvGraphicFramePr>
        <p:xfrm>
          <a:off x="833515" y="1261004"/>
          <a:ext cx="5006975" cy="742950"/>
        </p:xfrm>
        <a:graphic>
          <a:graphicData uri="http://schemas.openxmlformats.org/presentationml/2006/ole">
            <mc:AlternateContent xmlns:mc="http://schemas.openxmlformats.org/markup-compatibility/2006">
              <mc:Choice xmlns:v="urn:schemas-microsoft-com:vml" Requires="v">
                <p:oleObj spid="_x0000_s128084" name="Equation" r:id="rId4" imgW="2819400" imgH="419100" progId="Equation.3">
                  <p:embed/>
                </p:oleObj>
              </mc:Choice>
              <mc:Fallback>
                <p:oleObj name="Equation" r:id="rId4" imgW="28194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515" y="1261004"/>
                        <a:ext cx="5006975" cy="742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76491338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69762" name="Rectangle 2"/>
          <p:cNvSpPr>
            <a:spLocks noGrp="1" noChangeArrowheads="1"/>
          </p:cNvSpPr>
          <p:nvPr>
            <p:ph type="title"/>
          </p:nvPr>
        </p:nvSpPr>
        <p:spPr>
          <a:xfrm>
            <a:off x="469900" y="152400"/>
            <a:ext cx="8445500" cy="381000"/>
          </a:xfrm>
        </p:spPr>
        <p:txBody>
          <a:bodyPr/>
          <a:lstStyle/>
          <a:p>
            <a:pPr>
              <a:defRPr/>
            </a:pPr>
            <a:r>
              <a:rPr lang="en-US" sz="2600">
                <a:cs typeface="+mj-cs"/>
              </a:rPr>
              <a:t>Otto vs. Diesel cycle comparison</a:t>
            </a:r>
            <a:endParaRPr lang="en-US" sz="2400">
              <a:cs typeface="+mj-cs"/>
            </a:endParaRPr>
          </a:p>
        </p:txBody>
      </p:sp>
      <p:sp>
        <p:nvSpPr>
          <p:cNvPr id="1269763" name="Rectangle 3"/>
          <p:cNvSpPr>
            <a:spLocks noGrp="1" noChangeArrowheads="1"/>
          </p:cNvSpPr>
          <p:nvPr>
            <p:ph type="body" idx="1"/>
          </p:nvPr>
        </p:nvSpPr>
        <p:spPr>
          <a:xfrm>
            <a:off x="482600" y="520700"/>
            <a:ext cx="8661400" cy="5880100"/>
          </a:xfrm>
        </p:spPr>
        <p:txBody>
          <a:bodyPr/>
          <a:lstStyle/>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endParaRPr lang="en-US" sz="1800">
              <a:cs typeface="+mn-cs"/>
            </a:endParaRPr>
          </a:p>
          <a:p>
            <a:pPr>
              <a:tabLst>
                <a:tab pos="342900" algn="l"/>
                <a:tab pos="571500" algn="l"/>
                <a:tab pos="1092200" algn="l"/>
              </a:tabLst>
              <a:defRPr/>
            </a:pPr>
            <a:r>
              <a:rPr lang="en-US" sz="2000">
                <a:cs typeface="+mn-cs"/>
              </a:rPr>
              <a:t>Unthrottled Otto &amp; Diesel with </a:t>
            </a:r>
            <a:r>
              <a:rPr lang="en-US" sz="2000">
                <a:solidFill>
                  <a:srgbClr val="ED181E"/>
                </a:solidFill>
                <a:cs typeface="+mn-cs"/>
              </a:rPr>
              <a:t>same compression ratio &amp; heat input</a:t>
            </a:r>
            <a:r>
              <a:rPr lang="en-US" sz="2000">
                <a:cs typeface="+mn-cs"/>
              </a:rPr>
              <a:t>: Otto has higher peak P &amp; T, more work output</a:t>
            </a:r>
            <a:endParaRPr lang="en-US" sz="1800">
              <a:cs typeface="+mn-cs"/>
            </a:endParaRPr>
          </a:p>
        </p:txBody>
      </p:sp>
      <p:graphicFrame>
        <p:nvGraphicFramePr>
          <p:cNvPr id="62468" name="Object 4"/>
          <p:cNvGraphicFramePr>
            <a:graphicFrameLocks noChangeAspect="1"/>
          </p:cNvGraphicFramePr>
          <p:nvPr>
            <p:extLst>
              <p:ext uri="{D42A27DB-BD31-4B8C-83A1-F6EECF244321}">
                <p14:modId xmlns:p14="http://schemas.microsoft.com/office/powerpoint/2010/main" val="106996986"/>
              </p:ext>
            </p:extLst>
          </p:nvPr>
        </p:nvGraphicFramePr>
        <p:xfrm>
          <a:off x="914400" y="673100"/>
          <a:ext cx="7092950" cy="4781550"/>
        </p:xfrm>
        <a:graphic>
          <a:graphicData uri="http://schemas.openxmlformats.org/presentationml/2006/ole">
            <mc:AlternateContent xmlns:mc="http://schemas.openxmlformats.org/markup-compatibility/2006">
              <mc:Choice xmlns:v="urn:schemas-microsoft-com:vml" Requires="v">
                <p:oleObj spid="_x0000_s129178" name="Worksheet" r:id="rId4" imgW="4724400" imgH="4191000" progId="Excel.Sheet.8">
                  <p:embed/>
                </p:oleObj>
              </mc:Choice>
              <mc:Fallback>
                <p:oleObj name="Worksheet" r:id="rId4" imgW="4724400" imgH="41910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4001"/>
                      <a:stretch>
                        <a:fillRect/>
                      </a:stretch>
                    </p:blipFill>
                    <p:spPr bwMode="auto">
                      <a:xfrm>
                        <a:off x="914400" y="673100"/>
                        <a:ext cx="7092950" cy="4781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2469" name="Object 5"/>
          <p:cNvGraphicFramePr>
            <a:graphicFrameLocks noChangeAspect="1"/>
          </p:cNvGraphicFramePr>
          <p:nvPr>
            <p:extLst>
              <p:ext uri="{D42A27DB-BD31-4B8C-83A1-F6EECF244321}">
                <p14:modId xmlns:p14="http://schemas.microsoft.com/office/powerpoint/2010/main" val="2290468596"/>
              </p:ext>
            </p:extLst>
          </p:nvPr>
        </p:nvGraphicFramePr>
        <p:xfrm>
          <a:off x="914400" y="673100"/>
          <a:ext cx="7092950" cy="4781550"/>
        </p:xfrm>
        <a:graphic>
          <a:graphicData uri="http://schemas.openxmlformats.org/presentationml/2006/ole">
            <mc:AlternateContent xmlns:mc="http://schemas.openxmlformats.org/markup-compatibility/2006">
              <mc:Choice xmlns:v="urn:schemas-microsoft-com:vml" Requires="v">
                <p:oleObj spid="_x0000_s129179" name="Worksheet" r:id="rId6" imgW="4724400" imgH="4191000" progId="Excel.Sheet.8">
                  <p:embed/>
                </p:oleObj>
              </mc:Choice>
              <mc:Fallback>
                <p:oleObj name="Worksheet" r:id="rId6" imgW="4724400" imgH="41910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24001"/>
                      <a:stretch>
                        <a:fillRect/>
                      </a:stretch>
                    </p:blipFill>
                    <p:spPr bwMode="auto">
                      <a:xfrm>
                        <a:off x="914400" y="673100"/>
                        <a:ext cx="7092950" cy="4781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69766" name="Text Box 6"/>
          <p:cNvSpPr txBox="1">
            <a:spLocks noChangeArrowheads="1"/>
          </p:cNvSpPr>
          <p:nvPr/>
        </p:nvSpPr>
        <p:spPr bwMode="auto">
          <a:xfrm>
            <a:off x="3959225" y="1636713"/>
            <a:ext cx="669324" cy="40011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000" dirty="0">
                <a:solidFill>
                  <a:schemeClr val="accent2"/>
                </a:solidFill>
                <a:cs typeface="+mn-cs"/>
              </a:rPr>
              <a:t>Otto</a:t>
            </a:r>
          </a:p>
        </p:txBody>
      </p:sp>
      <p:sp>
        <p:nvSpPr>
          <p:cNvPr id="1269767" name="Text Box 7"/>
          <p:cNvSpPr txBox="1">
            <a:spLocks noChangeArrowheads="1"/>
          </p:cNvSpPr>
          <p:nvPr/>
        </p:nvSpPr>
        <p:spPr bwMode="auto">
          <a:xfrm>
            <a:off x="4278313" y="3338513"/>
            <a:ext cx="931862" cy="396875"/>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000">
                <a:solidFill>
                  <a:schemeClr val="hlink"/>
                </a:solidFill>
                <a:cs typeface="+mn-cs"/>
              </a:rPr>
              <a:t>Diesel</a:t>
            </a:r>
          </a:p>
        </p:txBody>
      </p:sp>
    </p:spTree>
    <p:extLst>
      <p:ext uri="{BB962C8B-B14F-4D97-AF65-F5344CB8AC3E}">
        <p14:creationId xmlns:p14="http://schemas.microsoft.com/office/powerpoint/2010/main" val="392645316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34946" name="Rectangle 2"/>
          <p:cNvSpPr>
            <a:spLocks noGrp="1" noChangeArrowheads="1"/>
          </p:cNvSpPr>
          <p:nvPr>
            <p:ph type="title"/>
          </p:nvPr>
        </p:nvSpPr>
        <p:spPr>
          <a:xfrm>
            <a:off x="469900" y="152400"/>
            <a:ext cx="8445500" cy="381000"/>
          </a:xfrm>
        </p:spPr>
        <p:txBody>
          <a:bodyPr/>
          <a:lstStyle/>
          <a:p>
            <a:pPr>
              <a:defRPr/>
            </a:pPr>
            <a:r>
              <a:rPr lang="en-US" sz="2600">
                <a:cs typeface="+mj-cs"/>
              </a:rPr>
              <a:t>Common cycles for IC engines</a:t>
            </a:r>
            <a:endParaRPr lang="en-US">
              <a:cs typeface="+mj-cs"/>
            </a:endParaRPr>
          </a:p>
        </p:txBody>
      </p:sp>
      <p:sp>
        <p:nvSpPr>
          <p:cNvPr id="1234947" name="Rectangle 3"/>
          <p:cNvSpPr>
            <a:spLocks noGrp="1" noChangeArrowheads="1"/>
          </p:cNvSpPr>
          <p:nvPr>
            <p:ph type="body" idx="1"/>
          </p:nvPr>
        </p:nvSpPr>
        <p:spPr>
          <a:xfrm>
            <a:off x="482600" y="641350"/>
            <a:ext cx="8661400" cy="5759450"/>
          </a:xfrm>
        </p:spPr>
        <p:txBody>
          <a:bodyPr/>
          <a:lstStyle/>
          <a:p>
            <a:pPr>
              <a:defRPr/>
            </a:pPr>
            <a:r>
              <a:rPr lang="en-US" sz="2000">
                <a:cs typeface="+mn-cs"/>
              </a:rPr>
              <a:t>No real cycle behaves exactly like one of the ideal cycles, but for simple cycle analysis we need to hold one property constant during each process in the cycle</a:t>
            </a:r>
          </a:p>
          <a:p>
            <a:pPr>
              <a:defRPr/>
            </a:pPr>
            <a:endParaRPr lang="en-US" sz="2000">
              <a:cs typeface="+mn-cs"/>
            </a:endParaRPr>
          </a:p>
        </p:txBody>
      </p:sp>
      <p:graphicFrame>
        <p:nvGraphicFramePr>
          <p:cNvPr id="1235007" name="Group 63"/>
          <p:cNvGraphicFramePr>
            <a:graphicFrameLocks noGrp="1"/>
          </p:cNvGraphicFramePr>
          <p:nvPr>
            <p:extLst>
              <p:ext uri="{D42A27DB-BD31-4B8C-83A1-F6EECF244321}">
                <p14:modId xmlns:p14="http://schemas.microsoft.com/office/powerpoint/2010/main" val="360412667"/>
              </p:ext>
            </p:extLst>
          </p:nvPr>
        </p:nvGraphicFramePr>
        <p:xfrm>
          <a:off x="636588" y="1716088"/>
          <a:ext cx="8229600" cy="4754629"/>
        </p:xfrm>
        <a:graphic>
          <a:graphicData uri="http://schemas.openxmlformats.org/drawingml/2006/table">
            <a:tbl>
              <a:tblPr/>
              <a:tblGrid>
                <a:gridCol w="1663700">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11176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193800">
                  <a:extLst>
                    <a:ext uri="{9D8B030D-6E8A-4147-A177-3AD203B41FA5}">
                      <a16:colId xmlns:a16="http://schemas.microsoft.com/office/drawing/2014/main" val="20004"/>
                    </a:ext>
                  </a:extLst>
                </a:gridCol>
                <a:gridCol w="2235200">
                  <a:extLst>
                    <a:ext uri="{9D8B030D-6E8A-4147-A177-3AD203B41FA5}">
                      <a16:colId xmlns:a16="http://schemas.microsoft.com/office/drawing/2014/main" val="20005"/>
                    </a:ext>
                  </a:extLst>
                </a:gridCol>
              </a:tblGrid>
              <a:tr h="660312">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accent2"/>
                          </a:solidFill>
                          <a:effectLst/>
                          <a:latin typeface="Arial" charset="0"/>
                          <a:ea typeface="ＭＳ Ｐゴシック" charset="0"/>
                        </a:rPr>
                        <a:t>Process </a:t>
                      </a:r>
                      <a:r>
                        <a:rPr kumimoji="1" lang="en-US" sz="1600" b="0" i="0" u="none" strike="noStrike" cap="none" normalizeH="0" baseline="0" dirty="0">
                          <a:ln>
                            <a:noFill/>
                          </a:ln>
                          <a:solidFill>
                            <a:schemeClr val="accent2"/>
                          </a:solidFill>
                          <a:effectLst/>
                          <a:latin typeface="Arial" charset="0"/>
                          <a:ea typeface="ＭＳ Ｐゴシック" charset="0"/>
                          <a:sym typeface="Symbol" charset="0"/>
                        </a:rPr>
                        <a:t></a:t>
                      </a:r>
                      <a:endParaRPr kumimoji="1" lang="en-US" sz="1600" b="0" i="0" u="none" strike="noStrike" cap="none" normalizeH="0" baseline="0" dirty="0">
                        <a:ln>
                          <a:noFill/>
                        </a:ln>
                        <a:solidFill>
                          <a:schemeClr val="accent2"/>
                        </a:solidFill>
                        <a:effectLst/>
                        <a:latin typeface="Arial" charset="0"/>
                        <a:ea typeface="ＭＳ Ｐゴシック" charset="0"/>
                      </a:endParaRPr>
                    </a:p>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rgbClr val="2F8B20"/>
                          </a:solidFill>
                          <a:effectLst/>
                          <a:latin typeface="Arial" charset="0"/>
                          <a:ea typeface="ＭＳ Ｐゴシック" charset="0"/>
                          <a:sym typeface="Symbol" charset="0"/>
                        </a:rPr>
                        <a:t> </a:t>
                      </a:r>
                      <a:r>
                        <a:rPr kumimoji="1" lang="en-US" sz="1600" b="0" i="0" u="none" strike="noStrike" cap="none" normalizeH="0" baseline="0" dirty="0">
                          <a:ln>
                            <a:noFill/>
                          </a:ln>
                          <a:solidFill>
                            <a:srgbClr val="2F8B20"/>
                          </a:solidFill>
                          <a:effectLst/>
                          <a:latin typeface="Arial" charset="0"/>
                          <a:ea typeface="ＭＳ Ｐゴシック" charset="0"/>
                        </a:rPr>
                        <a:t>Cycle Name</a:t>
                      </a:r>
                      <a:r>
                        <a:rPr kumimoji="1" lang="en-US" sz="1600" b="0" i="0" u="none" strike="noStrike" cap="none" normalizeH="0" baseline="0" dirty="0">
                          <a:ln>
                            <a:noFill/>
                          </a:ln>
                          <a:solidFill>
                            <a:srgbClr val="2F8B20"/>
                          </a:solidFill>
                          <a:effectLst/>
                          <a:latin typeface="Arial" charset="0"/>
                          <a:ea typeface="ＭＳ Ｐゴシック" charset="0"/>
                          <a:sym typeface="Symbol" charset="0"/>
                        </a:rPr>
                        <a:t></a:t>
                      </a:r>
                      <a:r>
                        <a:rPr kumimoji="1" lang="en-US" sz="1600" b="0" i="0" u="none" strike="noStrike" cap="none" normalizeH="0" baseline="0" dirty="0">
                          <a:ln>
                            <a:noFill/>
                          </a:ln>
                          <a:solidFill>
                            <a:schemeClr val="accent2"/>
                          </a:solidFill>
                          <a:effectLst/>
                          <a:latin typeface="Arial" charset="0"/>
                          <a:ea typeface="ＭＳ Ｐゴシック" charset="0"/>
                          <a:sym typeface="Symbol" charset="0"/>
                        </a:rPr>
                        <a:t> </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Comp-ression</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Heat addition</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Expan-sion</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Heat rejection</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Model for</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850">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rgbClr val="2F8B20"/>
                          </a:solidFill>
                          <a:effectLst/>
                          <a:latin typeface="Arial" charset="0"/>
                          <a:ea typeface="ＭＳ Ｐゴシック" charset="0"/>
                        </a:rPr>
                        <a:t>Otto</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dirty="0">
                          <a:ln>
                            <a:noFill/>
                          </a:ln>
                          <a:solidFill>
                            <a:schemeClr val="tx1"/>
                          </a:solidFill>
                          <a:effectLst/>
                          <a:latin typeface="Arial" charset="0"/>
                          <a:ea typeface="ＭＳ Ｐゴシック" charset="0"/>
                        </a:rPr>
                        <a:t>s</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v</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s</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v</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Premixed-charge unsteady-flow engine</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850">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rgbClr val="2F8B20"/>
                          </a:solidFill>
                          <a:effectLst/>
                          <a:latin typeface="Arial" charset="0"/>
                          <a:ea typeface="ＭＳ Ｐゴシック" charset="0"/>
                        </a:rPr>
                        <a:t>Diesel</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s</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P</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s</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v</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Nonpremixed-charge unsteady-flow engine</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9043">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rgbClr val="2F8B20"/>
                          </a:solidFill>
                          <a:effectLst/>
                          <a:latin typeface="Arial" charset="0"/>
                          <a:ea typeface="ＭＳ Ｐゴシック" charset="0"/>
                        </a:rPr>
                        <a:t>Brayton</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s</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P</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s</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P</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Steady-flow gas turbine</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278">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rgbClr val="2F8B20"/>
                          </a:solidFill>
                          <a:effectLst/>
                          <a:latin typeface="Arial" charset="0"/>
                          <a:ea typeface="ＭＳ Ｐゴシック" charset="0"/>
                        </a:rPr>
                        <a:t>Complete expansion</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s</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v</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dirty="0">
                          <a:ln>
                            <a:noFill/>
                          </a:ln>
                          <a:solidFill>
                            <a:schemeClr val="tx1"/>
                          </a:solidFill>
                          <a:effectLst/>
                          <a:latin typeface="Arial" charset="0"/>
                          <a:ea typeface="ＭＳ Ｐゴシック" charset="0"/>
                        </a:rPr>
                        <a:t>s</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dirty="0">
                          <a:ln>
                            <a:noFill/>
                          </a:ln>
                          <a:solidFill>
                            <a:schemeClr val="tx1"/>
                          </a:solidFill>
                          <a:effectLst/>
                          <a:latin typeface="Arial" charset="0"/>
                          <a:ea typeface="ＭＳ Ｐゴシック" charset="0"/>
                        </a:rPr>
                        <a:t>P</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altLang="ja-JP" sz="1600" b="0" i="0" u="none" strike="noStrike" cap="none" normalizeH="0" baseline="0" dirty="0">
                          <a:ln>
                            <a:noFill/>
                          </a:ln>
                          <a:solidFill>
                            <a:schemeClr val="tx1"/>
                          </a:solidFill>
                          <a:effectLst/>
                          <a:latin typeface="Arial" charset="0"/>
                          <a:ea typeface="ＭＳ Ｐゴシック" charset="0"/>
                        </a:rPr>
                        <a:t>"</a:t>
                      </a:r>
                      <a:r>
                        <a:rPr kumimoji="1" lang="en-US" sz="1600" b="0" i="0" u="none" strike="noStrike" cap="none" normalizeH="0" baseline="0" dirty="0">
                          <a:ln>
                            <a:noFill/>
                          </a:ln>
                          <a:solidFill>
                            <a:schemeClr val="tx1"/>
                          </a:solidFill>
                          <a:effectLst/>
                          <a:latin typeface="Arial" charset="0"/>
                          <a:ea typeface="ＭＳ Ｐゴシック" charset="0"/>
                        </a:rPr>
                        <a:t>Late intake valve closing</a:t>
                      </a:r>
                      <a:r>
                        <a:rPr kumimoji="1" lang="en-US" altLang="ja-JP" sz="1600" b="0" i="0" u="none" strike="noStrike" cap="none" normalizeH="0" baseline="0" dirty="0">
                          <a:ln>
                            <a:noFill/>
                          </a:ln>
                          <a:solidFill>
                            <a:schemeClr val="tx1"/>
                          </a:solidFill>
                          <a:effectLst/>
                          <a:latin typeface="Arial" charset="0"/>
                          <a:ea typeface="ＭＳ Ｐゴシック" charset="0"/>
                        </a:rPr>
                        <a:t>"</a:t>
                      </a:r>
                      <a:r>
                        <a:rPr kumimoji="1" lang="en-US" sz="1600" b="0" i="0" u="none" strike="noStrike" cap="none" normalizeH="0" baseline="0" dirty="0">
                          <a:ln>
                            <a:noFill/>
                          </a:ln>
                          <a:solidFill>
                            <a:schemeClr val="tx1"/>
                          </a:solidFill>
                          <a:effectLst/>
                          <a:latin typeface="Arial" charset="0"/>
                          <a:ea typeface="ＭＳ Ｐゴシック" charset="0"/>
                        </a:rPr>
                        <a:t> premixed-charge engine</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6188">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err="1">
                          <a:ln>
                            <a:noFill/>
                          </a:ln>
                          <a:solidFill>
                            <a:srgbClr val="2F8B20"/>
                          </a:solidFill>
                          <a:effectLst/>
                          <a:latin typeface="Arial" charset="0"/>
                          <a:ea typeface="ＭＳ Ｐゴシック" charset="0"/>
                        </a:rPr>
                        <a:t>Stirling</a:t>
                      </a:r>
                      <a:endParaRPr kumimoji="1" lang="en-US" sz="1600" b="0" i="0" u="none" strike="noStrike" cap="none" normalizeH="0" baseline="0" dirty="0">
                        <a:ln>
                          <a:noFill/>
                        </a:ln>
                        <a:solidFill>
                          <a:srgbClr val="2F8B20"/>
                        </a:solidFill>
                        <a:effectLst/>
                        <a:latin typeface="Arial" charset="0"/>
                        <a:ea typeface="ＭＳ Ｐゴシック" charset="0"/>
                      </a:endParaRP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v</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T</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v</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dirty="0">
                          <a:ln>
                            <a:noFill/>
                          </a:ln>
                          <a:solidFill>
                            <a:schemeClr val="tx1"/>
                          </a:solidFill>
                          <a:effectLst/>
                          <a:latin typeface="Arial" charset="0"/>
                          <a:ea typeface="ＭＳ Ｐゴシック" charset="0"/>
                        </a:rPr>
                        <a:t>T</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altLang="ja-JP" sz="1600" b="0" i="0" u="none" strike="noStrike" cap="none" normalizeH="0" baseline="0" dirty="0">
                          <a:ln>
                            <a:noFill/>
                          </a:ln>
                          <a:solidFill>
                            <a:schemeClr val="tx1"/>
                          </a:solidFill>
                          <a:effectLst/>
                          <a:latin typeface="Arial" charset="0"/>
                          <a:ea typeface="ＭＳ Ｐゴシック" charset="0"/>
                        </a:rPr>
                        <a:t>"</a:t>
                      </a:r>
                      <a:r>
                        <a:rPr kumimoji="1" lang="en-US" sz="1600" b="0" i="0" u="none" strike="noStrike" cap="none" normalizeH="0" baseline="0" dirty="0" err="1">
                          <a:ln>
                            <a:noFill/>
                          </a:ln>
                          <a:solidFill>
                            <a:schemeClr val="tx1"/>
                          </a:solidFill>
                          <a:effectLst/>
                          <a:latin typeface="Arial" charset="0"/>
                          <a:ea typeface="ＭＳ Ｐゴシック" charset="0"/>
                        </a:rPr>
                        <a:t>Stirling</a:t>
                      </a:r>
                      <a:r>
                        <a:rPr kumimoji="1" lang="en-US" altLang="ja-JP" sz="1600" b="0" i="0" u="none" strike="noStrike" cap="none" normalizeH="0" baseline="0" dirty="0">
                          <a:ln>
                            <a:noFill/>
                          </a:ln>
                          <a:solidFill>
                            <a:schemeClr val="tx1"/>
                          </a:solidFill>
                          <a:effectLst/>
                          <a:latin typeface="Arial" charset="0"/>
                          <a:ea typeface="ＭＳ Ｐゴシック" charset="0"/>
                        </a:rPr>
                        <a:t>"</a:t>
                      </a:r>
                      <a:r>
                        <a:rPr kumimoji="1" lang="en-US" sz="1600" b="0" i="0" u="none" strike="noStrike" cap="none" normalizeH="0" baseline="0" dirty="0">
                          <a:ln>
                            <a:noFill/>
                          </a:ln>
                          <a:solidFill>
                            <a:schemeClr val="tx1"/>
                          </a:solidFill>
                          <a:effectLst/>
                          <a:latin typeface="Arial" charset="0"/>
                          <a:ea typeface="ＭＳ Ｐゴシック" charset="0"/>
                        </a:rPr>
                        <a:t> engine</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79043">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rgbClr val="2F8B20"/>
                          </a:solidFill>
                          <a:effectLst/>
                          <a:latin typeface="Arial" charset="0"/>
                          <a:ea typeface="ＭＳ Ｐゴシック" charset="0"/>
                        </a:rPr>
                        <a:t>Carnot</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s</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T</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s</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800" b="0" i="0" u="none" strike="noStrike" cap="none" normalizeH="0" baseline="0">
                          <a:ln>
                            <a:noFill/>
                          </a:ln>
                          <a:solidFill>
                            <a:schemeClr val="tx1"/>
                          </a:solidFill>
                          <a:effectLst/>
                          <a:latin typeface="Arial" charset="0"/>
                          <a:ea typeface="ＭＳ Ｐゴシック" charset="0"/>
                        </a:rPr>
                        <a:t>T</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Ideal reversible engine</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4400206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grpSp>
        <p:nvGrpSpPr>
          <p:cNvPr id="1271810" name="Group 2"/>
          <p:cNvGrpSpPr>
            <a:grpSpLocks/>
          </p:cNvGrpSpPr>
          <p:nvPr/>
        </p:nvGrpSpPr>
        <p:grpSpPr bwMode="auto">
          <a:xfrm>
            <a:off x="3200400" y="1714500"/>
            <a:ext cx="3822700" cy="1752600"/>
            <a:chOff x="2016" y="1080"/>
            <a:chExt cx="2408" cy="1104"/>
          </a:xfrm>
        </p:grpSpPr>
        <p:sp>
          <p:nvSpPr>
            <p:cNvPr id="1271811" name="Freeform 3" descr="Dark downward diagonal"/>
            <p:cNvSpPr>
              <a:spLocks/>
            </p:cNvSpPr>
            <p:nvPr/>
          </p:nvSpPr>
          <p:spPr bwMode="auto">
            <a:xfrm>
              <a:off x="2016" y="1080"/>
              <a:ext cx="2408" cy="1104"/>
            </a:xfrm>
            <a:custGeom>
              <a:avLst/>
              <a:gdLst>
                <a:gd name="T0" fmla="*/ 8 w 2408"/>
                <a:gd name="T1" fmla="*/ 1104 h 1104"/>
                <a:gd name="T2" fmla="*/ 0 w 2408"/>
                <a:gd name="T3" fmla="*/ 832 h 1104"/>
                <a:gd name="T4" fmla="*/ 544 w 2408"/>
                <a:gd name="T5" fmla="*/ 688 h 1104"/>
                <a:gd name="T6" fmla="*/ 1272 w 2408"/>
                <a:gd name="T7" fmla="*/ 456 h 1104"/>
                <a:gd name="T8" fmla="*/ 1960 w 2408"/>
                <a:gd name="T9" fmla="*/ 208 h 1104"/>
                <a:gd name="T10" fmla="*/ 2408 w 2408"/>
                <a:gd name="T11" fmla="*/ 0 h 1104"/>
                <a:gd name="T12" fmla="*/ 2408 w 2408"/>
                <a:gd name="T13" fmla="*/ 224 h 1104"/>
                <a:gd name="T14" fmla="*/ 2120 w 2408"/>
                <a:gd name="T15" fmla="*/ 336 h 1104"/>
                <a:gd name="T16" fmla="*/ 1768 w 2408"/>
                <a:gd name="T17" fmla="*/ 512 h 1104"/>
                <a:gd name="T18" fmla="*/ 1296 w 2408"/>
                <a:gd name="T19" fmla="*/ 704 h 1104"/>
                <a:gd name="T20" fmla="*/ 872 w 2408"/>
                <a:gd name="T21" fmla="*/ 856 h 1104"/>
                <a:gd name="T22" fmla="*/ 512 w 2408"/>
                <a:gd name="T23" fmla="*/ 952 h 1104"/>
                <a:gd name="T24" fmla="*/ 8 w 2408"/>
                <a:gd name="T25" fmla="*/ 1104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8" h="1104">
                  <a:moveTo>
                    <a:pt x="8" y="1104"/>
                  </a:moveTo>
                  <a:lnTo>
                    <a:pt x="0" y="832"/>
                  </a:lnTo>
                  <a:lnTo>
                    <a:pt x="544" y="688"/>
                  </a:lnTo>
                  <a:lnTo>
                    <a:pt x="1272" y="456"/>
                  </a:lnTo>
                  <a:lnTo>
                    <a:pt x="1960" y="208"/>
                  </a:lnTo>
                  <a:lnTo>
                    <a:pt x="2408" y="0"/>
                  </a:lnTo>
                  <a:lnTo>
                    <a:pt x="2408" y="224"/>
                  </a:lnTo>
                  <a:cubicBezTo>
                    <a:pt x="2125" y="336"/>
                    <a:pt x="2228" y="336"/>
                    <a:pt x="2120" y="336"/>
                  </a:cubicBezTo>
                  <a:lnTo>
                    <a:pt x="1768" y="512"/>
                  </a:lnTo>
                  <a:lnTo>
                    <a:pt x="1296" y="704"/>
                  </a:lnTo>
                  <a:lnTo>
                    <a:pt x="872" y="856"/>
                  </a:lnTo>
                  <a:lnTo>
                    <a:pt x="512" y="952"/>
                  </a:lnTo>
                  <a:lnTo>
                    <a:pt x="8" y="1104"/>
                  </a:lnTo>
                  <a:close/>
                </a:path>
              </a:pathLst>
            </a:custGeom>
            <a:pattFill prst="dkDnDiag">
              <a:fgClr>
                <a:srgbClr val="7F7F7F">
                  <a:alpha val="50000"/>
                </a:srgbClr>
              </a:fgClr>
              <a:bgClr>
                <a:srgbClr val="FFFFFF"/>
              </a:bgClr>
            </a:pattFill>
            <a:ln w="9525" cap="flat" cmpd="sng">
              <a:solidFill>
                <a:schemeClr val="tx1"/>
              </a:solidFill>
              <a:prstDash val="solid"/>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271812" name="Text Box 4"/>
            <p:cNvSpPr txBox="1">
              <a:spLocks noChangeArrowheads="1"/>
            </p:cNvSpPr>
            <p:nvPr/>
          </p:nvSpPr>
          <p:spPr bwMode="auto">
            <a:xfrm rot="-1105161">
              <a:off x="2622" y="1591"/>
              <a:ext cx="1005" cy="25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000" b="1">
                  <a:solidFill>
                    <a:schemeClr val="hlink"/>
                  </a:solidFill>
                  <a:cs typeface="+mn-cs"/>
                </a:rPr>
                <a:t>Diesel work</a:t>
              </a:r>
            </a:p>
          </p:txBody>
        </p:sp>
      </p:grpSp>
      <p:grpSp>
        <p:nvGrpSpPr>
          <p:cNvPr id="1271813" name="Group 5"/>
          <p:cNvGrpSpPr>
            <a:grpSpLocks/>
          </p:cNvGrpSpPr>
          <p:nvPr/>
        </p:nvGrpSpPr>
        <p:grpSpPr bwMode="auto">
          <a:xfrm>
            <a:off x="3213100" y="1168400"/>
            <a:ext cx="3454400" cy="2286000"/>
            <a:chOff x="2024" y="736"/>
            <a:chExt cx="2176" cy="1440"/>
          </a:xfrm>
        </p:grpSpPr>
        <p:sp>
          <p:nvSpPr>
            <p:cNvPr id="1271814" name="Freeform 6" descr="Dark downward diagonal"/>
            <p:cNvSpPr>
              <a:spLocks/>
            </p:cNvSpPr>
            <p:nvPr/>
          </p:nvSpPr>
          <p:spPr bwMode="auto">
            <a:xfrm>
              <a:off x="2024" y="736"/>
              <a:ext cx="2176" cy="1440"/>
            </a:xfrm>
            <a:custGeom>
              <a:avLst/>
              <a:gdLst>
                <a:gd name="T0" fmla="*/ 8 w 2176"/>
                <a:gd name="T1" fmla="*/ 1440 h 1440"/>
                <a:gd name="T2" fmla="*/ 0 w 2176"/>
                <a:gd name="T3" fmla="*/ 1168 h 1440"/>
                <a:gd name="T4" fmla="*/ 744 w 2176"/>
                <a:gd name="T5" fmla="*/ 880 h 1440"/>
                <a:gd name="T6" fmla="*/ 1328 w 2176"/>
                <a:gd name="T7" fmla="*/ 584 h 1440"/>
                <a:gd name="T8" fmla="*/ 1912 w 2176"/>
                <a:gd name="T9" fmla="*/ 200 h 1440"/>
                <a:gd name="T10" fmla="*/ 2176 w 2176"/>
                <a:gd name="T11" fmla="*/ 0 h 1440"/>
                <a:gd name="T12" fmla="*/ 2176 w 2176"/>
                <a:gd name="T13" fmla="*/ 664 h 1440"/>
                <a:gd name="T14" fmla="*/ 1728 w 2176"/>
                <a:gd name="T15" fmla="*/ 880 h 1440"/>
                <a:gd name="T16" fmla="*/ 1152 w 2176"/>
                <a:gd name="T17" fmla="*/ 1096 h 1440"/>
                <a:gd name="T18" fmla="*/ 744 w 2176"/>
                <a:gd name="T19" fmla="*/ 1240 h 1440"/>
                <a:gd name="T20" fmla="*/ 328 w 2176"/>
                <a:gd name="T21" fmla="*/ 1352 h 1440"/>
                <a:gd name="T22" fmla="*/ 8 w 2176"/>
                <a:gd name="T23" fmla="*/ 144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6" h="1440">
                  <a:moveTo>
                    <a:pt x="8" y="1440"/>
                  </a:moveTo>
                  <a:lnTo>
                    <a:pt x="0" y="1168"/>
                  </a:lnTo>
                  <a:lnTo>
                    <a:pt x="744" y="880"/>
                  </a:lnTo>
                  <a:lnTo>
                    <a:pt x="1328" y="584"/>
                  </a:lnTo>
                  <a:lnTo>
                    <a:pt x="1912" y="200"/>
                  </a:lnTo>
                  <a:lnTo>
                    <a:pt x="2176" y="0"/>
                  </a:lnTo>
                  <a:lnTo>
                    <a:pt x="2176" y="664"/>
                  </a:lnTo>
                  <a:lnTo>
                    <a:pt x="1728" y="880"/>
                  </a:lnTo>
                  <a:lnTo>
                    <a:pt x="1152" y="1096"/>
                  </a:lnTo>
                  <a:lnTo>
                    <a:pt x="744" y="1240"/>
                  </a:lnTo>
                  <a:lnTo>
                    <a:pt x="328" y="1352"/>
                  </a:lnTo>
                  <a:lnTo>
                    <a:pt x="8" y="1440"/>
                  </a:lnTo>
                  <a:close/>
                </a:path>
              </a:pathLst>
            </a:custGeom>
            <a:pattFill prst="dkDnDiag">
              <a:fgClr>
                <a:srgbClr val="7F7F7F">
                  <a:alpha val="50000"/>
                </a:srgbClr>
              </a:fgClr>
              <a:bgClr>
                <a:srgbClr val="FFFFFF"/>
              </a:bgClr>
            </a:pattFill>
            <a:ln w="9525" cap="flat" cmpd="sng">
              <a:solidFill>
                <a:schemeClr val="tx1"/>
              </a:solidFill>
              <a:prstDash val="solid"/>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271815" name="Text Box 7"/>
            <p:cNvSpPr txBox="1">
              <a:spLocks noChangeArrowheads="1"/>
            </p:cNvSpPr>
            <p:nvPr/>
          </p:nvSpPr>
          <p:spPr bwMode="auto">
            <a:xfrm rot="-1447380">
              <a:off x="2918" y="1423"/>
              <a:ext cx="863" cy="25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000" b="1">
                  <a:solidFill>
                    <a:schemeClr val="accent2"/>
                  </a:solidFill>
                  <a:cs typeface="+mn-cs"/>
                </a:rPr>
                <a:t>Otto work</a:t>
              </a:r>
            </a:p>
          </p:txBody>
        </p:sp>
      </p:grpSp>
      <p:grpSp>
        <p:nvGrpSpPr>
          <p:cNvPr id="1271816" name="Group 8"/>
          <p:cNvGrpSpPr>
            <a:grpSpLocks/>
          </p:cNvGrpSpPr>
          <p:nvPr/>
        </p:nvGrpSpPr>
        <p:grpSpPr bwMode="auto">
          <a:xfrm>
            <a:off x="3200400" y="1177925"/>
            <a:ext cx="3454400" cy="3190875"/>
            <a:chOff x="2016" y="742"/>
            <a:chExt cx="2176" cy="2010"/>
          </a:xfrm>
        </p:grpSpPr>
        <p:sp>
          <p:nvSpPr>
            <p:cNvPr id="1271817" name="Freeform 9" descr="Dark downward diagonal"/>
            <p:cNvSpPr>
              <a:spLocks/>
            </p:cNvSpPr>
            <p:nvPr/>
          </p:nvSpPr>
          <p:spPr bwMode="auto">
            <a:xfrm>
              <a:off x="2016" y="742"/>
              <a:ext cx="2176" cy="2010"/>
            </a:xfrm>
            <a:custGeom>
              <a:avLst/>
              <a:gdLst>
                <a:gd name="T0" fmla="*/ 16 w 2176"/>
                <a:gd name="T1" fmla="*/ 2010 h 2010"/>
                <a:gd name="T2" fmla="*/ 0 w 2176"/>
                <a:gd name="T3" fmla="*/ 1170 h 2010"/>
                <a:gd name="T4" fmla="*/ 592 w 2176"/>
                <a:gd name="T5" fmla="*/ 946 h 2010"/>
                <a:gd name="T6" fmla="*/ 1192 w 2176"/>
                <a:gd name="T7" fmla="*/ 658 h 2010"/>
                <a:gd name="T8" fmla="*/ 1704 w 2176"/>
                <a:gd name="T9" fmla="*/ 362 h 2010"/>
                <a:gd name="T10" fmla="*/ 2176 w 2176"/>
                <a:gd name="T11" fmla="*/ 2 h 2010"/>
                <a:gd name="T12" fmla="*/ 2168 w 2176"/>
                <a:gd name="T13" fmla="*/ 266 h 2010"/>
                <a:gd name="T14" fmla="*/ 2168 w 2176"/>
                <a:gd name="T15" fmla="*/ 762 h 2010"/>
                <a:gd name="T16" fmla="*/ 2176 w 2176"/>
                <a:gd name="T17" fmla="*/ 2010 h 2010"/>
                <a:gd name="T18" fmla="*/ 16 w 2176"/>
                <a:gd name="T19" fmla="*/ 2010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6" h="2010">
                  <a:moveTo>
                    <a:pt x="16" y="2010"/>
                  </a:moveTo>
                  <a:lnTo>
                    <a:pt x="0" y="1170"/>
                  </a:lnTo>
                  <a:lnTo>
                    <a:pt x="592" y="946"/>
                  </a:lnTo>
                  <a:lnTo>
                    <a:pt x="1192" y="658"/>
                  </a:lnTo>
                  <a:lnTo>
                    <a:pt x="1704" y="362"/>
                  </a:lnTo>
                  <a:cubicBezTo>
                    <a:pt x="2170" y="0"/>
                    <a:pt x="1972" y="2"/>
                    <a:pt x="2176" y="2"/>
                  </a:cubicBezTo>
                  <a:lnTo>
                    <a:pt x="2168" y="266"/>
                  </a:lnTo>
                  <a:lnTo>
                    <a:pt x="2168" y="762"/>
                  </a:lnTo>
                  <a:lnTo>
                    <a:pt x="2176" y="2010"/>
                  </a:lnTo>
                  <a:lnTo>
                    <a:pt x="16" y="2010"/>
                  </a:lnTo>
                  <a:close/>
                </a:path>
              </a:pathLst>
            </a:custGeom>
            <a:pattFill prst="dkDnDiag">
              <a:fgClr>
                <a:schemeClr val="bg2">
                  <a:alpha val="50000"/>
                </a:schemeClr>
              </a:fgClr>
              <a:bgClr>
                <a:srgbClr val="FFFFFF"/>
              </a:bgClr>
            </a:pattFill>
            <a:ln w="9525" cap="flat" cmpd="sng">
              <a:solidFill>
                <a:schemeClr val="bg2"/>
              </a:solidFill>
              <a:prstDash val="solid"/>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271818" name="Text Box 10"/>
            <p:cNvSpPr txBox="1">
              <a:spLocks noChangeArrowheads="1"/>
            </p:cNvSpPr>
            <p:nvPr/>
          </p:nvSpPr>
          <p:spPr bwMode="auto">
            <a:xfrm>
              <a:off x="2470" y="2335"/>
              <a:ext cx="1254" cy="25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000" b="1">
                  <a:solidFill>
                    <a:schemeClr val="accent2"/>
                  </a:solidFill>
                  <a:cs typeface="+mn-cs"/>
                </a:rPr>
                <a:t>Otto heat input</a:t>
              </a:r>
            </a:p>
          </p:txBody>
        </p:sp>
      </p:grpSp>
      <p:grpSp>
        <p:nvGrpSpPr>
          <p:cNvPr id="1271819" name="Group 11"/>
          <p:cNvGrpSpPr>
            <a:grpSpLocks/>
          </p:cNvGrpSpPr>
          <p:nvPr/>
        </p:nvGrpSpPr>
        <p:grpSpPr bwMode="auto">
          <a:xfrm>
            <a:off x="3187700" y="1727200"/>
            <a:ext cx="3822700" cy="2654300"/>
            <a:chOff x="2008" y="1088"/>
            <a:chExt cx="2408" cy="1672"/>
          </a:xfrm>
        </p:grpSpPr>
        <p:sp>
          <p:nvSpPr>
            <p:cNvPr id="1271820" name="Freeform 12" descr="Dark upward diagonal"/>
            <p:cNvSpPr>
              <a:spLocks/>
            </p:cNvSpPr>
            <p:nvPr/>
          </p:nvSpPr>
          <p:spPr bwMode="auto">
            <a:xfrm>
              <a:off x="2008" y="1088"/>
              <a:ext cx="2408" cy="1672"/>
            </a:xfrm>
            <a:custGeom>
              <a:avLst/>
              <a:gdLst>
                <a:gd name="T0" fmla="*/ 0 w 2408"/>
                <a:gd name="T1" fmla="*/ 1664 h 1672"/>
                <a:gd name="T2" fmla="*/ 8 w 2408"/>
                <a:gd name="T3" fmla="*/ 816 h 1672"/>
                <a:gd name="T4" fmla="*/ 384 w 2408"/>
                <a:gd name="T5" fmla="*/ 744 h 1672"/>
                <a:gd name="T6" fmla="*/ 936 w 2408"/>
                <a:gd name="T7" fmla="*/ 568 h 1672"/>
                <a:gd name="T8" fmla="*/ 1504 w 2408"/>
                <a:gd name="T9" fmla="*/ 384 h 1672"/>
                <a:gd name="T10" fmla="*/ 1968 w 2408"/>
                <a:gd name="T11" fmla="*/ 192 h 1672"/>
                <a:gd name="T12" fmla="*/ 2408 w 2408"/>
                <a:gd name="T13" fmla="*/ 0 h 1672"/>
                <a:gd name="T14" fmla="*/ 2400 w 2408"/>
                <a:gd name="T15" fmla="*/ 1672 h 1672"/>
                <a:gd name="T16" fmla="*/ 0 w 2408"/>
                <a:gd name="T17" fmla="*/ 1664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8" h="1672">
                  <a:moveTo>
                    <a:pt x="0" y="1664"/>
                  </a:moveTo>
                  <a:lnTo>
                    <a:pt x="8" y="816"/>
                  </a:lnTo>
                  <a:cubicBezTo>
                    <a:pt x="378" y="743"/>
                    <a:pt x="251" y="744"/>
                    <a:pt x="384" y="744"/>
                  </a:cubicBezTo>
                  <a:lnTo>
                    <a:pt x="936" y="568"/>
                  </a:lnTo>
                  <a:lnTo>
                    <a:pt x="1504" y="384"/>
                  </a:lnTo>
                  <a:lnTo>
                    <a:pt x="1968" y="192"/>
                  </a:lnTo>
                  <a:lnTo>
                    <a:pt x="2408" y="0"/>
                  </a:lnTo>
                  <a:lnTo>
                    <a:pt x="2400" y="1672"/>
                  </a:lnTo>
                  <a:lnTo>
                    <a:pt x="0" y="1664"/>
                  </a:lnTo>
                  <a:close/>
                </a:path>
              </a:pathLst>
            </a:custGeom>
            <a:pattFill prst="dkUpDiag">
              <a:fgClr>
                <a:schemeClr val="bg2">
                  <a:alpha val="50000"/>
                </a:schemeClr>
              </a:fgClr>
              <a:bgClr>
                <a:srgbClr val="FFFFFF"/>
              </a:bgClr>
            </a:pattFill>
            <a:ln w="9525" cap="flat" cmpd="sng">
              <a:solidFill>
                <a:schemeClr val="bg2"/>
              </a:solidFill>
              <a:prstDash val="solid"/>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271821" name="Text Box 13"/>
            <p:cNvSpPr txBox="1">
              <a:spLocks noChangeArrowheads="1"/>
            </p:cNvSpPr>
            <p:nvPr/>
          </p:nvSpPr>
          <p:spPr bwMode="auto">
            <a:xfrm>
              <a:off x="2486" y="2367"/>
              <a:ext cx="1396" cy="25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000" b="1">
                  <a:solidFill>
                    <a:srgbClr val="ED181E"/>
                  </a:solidFill>
                  <a:cs typeface="+mn-cs"/>
                </a:rPr>
                <a:t>Diesel heat input</a:t>
              </a:r>
            </a:p>
          </p:txBody>
        </p:sp>
      </p:grpSp>
      <p:grpSp>
        <p:nvGrpSpPr>
          <p:cNvPr id="1271822" name="Group 14"/>
          <p:cNvGrpSpPr>
            <a:grpSpLocks/>
          </p:cNvGrpSpPr>
          <p:nvPr/>
        </p:nvGrpSpPr>
        <p:grpSpPr bwMode="auto">
          <a:xfrm>
            <a:off x="2955925" y="1130300"/>
            <a:ext cx="4041775" cy="3263900"/>
            <a:chOff x="1862" y="712"/>
            <a:chExt cx="2546" cy="2056"/>
          </a:xfrm>
        </p:grpSpPr>
        <p:sp>
          <p:nvSpPr>
            <p:cNvPr id="1271823" name="Freeform 15" descr="Dark downward diagonal"/>
            <p:cNvSpPr>
              <a:spLocks/>
            </p:cNvSpPr>
            <p:nvPr/>
          </p:nvSpPr>
          <p:spPr bwMode="auto">
            <a:xfrm>
              <a:off x="2024" y="712"/>
              <a:ext cx="2176" cy="1160"/>
            </a:xfrm>
            <a:custGeom>
              <a:avLst/>
              <a:gdLst>
                <a:gd name="T0" fmla="*/ 0 w 2176"/>
                <a:gd name="T1" fmla="*/ 1160 h 1160"/>
                <a:gd name="T2" fmla="*/ 504 w 2176"/>
                <a:gd name="T3" fmla="*/ 984 h 1160"/>
                <a:gd name="T4" fmla="*/ 944 w 2176"/>
                <a:gd name="T5" fmla="*/ 800 h 1160"/>
                <a:gd name="T6" fmla="*/ 1472 w 2176"/>
                <a:gd name="T7" fmla="*/ 512 h 1160"/>
                <a:gd name="T8" fmla="*/ 1832 w 2176"/>
                <a:gd name="T9" fmla="*/ 280 h 1160"/>
                <a:gd name="T10" fmla="*/ 2176 w 2176"/>
                <a:gd name="T11" fmla="*/ 0 h 1160"/>
                <a:gd name="T12" fmla="*/ 2168 w 2176"/>
                <a:gd name="T13" fmla="*/ 400 h 1160"/>
                <a:gd name="T14" fmla="*/ 1904 w 2176"/>
                <a:gd name="T15" fmla="*/ 520 h 1160"/>
                <a:gd name="T16" fmla="*/ 1536 w 2176"/>
                <a:gd name="T17" fmla="*/ 672 h 1160"/>
                <a:gd name="T18" fmla="*/ 1080 w 2176"/>
                <a:gd name="T19" fmla="*/ 832 h 1160"/>
                <a:gd name="T20" fmla="*/ 688 w 2176"/>
                <a:gd name="T21" fmla="*/ 960 h 1160"/>
                <a:gd name="T22" fmla="*/ 488 w 2176"/>
                <a:gd name="T23" fmla="*/ 1016 h 1160"/>
                <a:gd name="T24" fmla="*/ 0 w 2176"/>
                <a:gd name="T25" fmla="*/ 116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6" h="1160">
                  <a:moveTo>
                    <a:pt x="0" y="1160"/>
                  </a:moveTo>
                  <a:lnTo>
                    <a:pt x="504" y="984"/>
                  </a:lnTo>
                  <a:lnTo>
                    <a:pt x="944" y="800"/>
                  </a:lnTo>
                  <a:lnTo>
                    <a:pt x="1472" y="512"/>
                  </a:lnTo>
                  <a:lnTo>
                    <a:pt x="1832" y="280"/>
                  </a:lnTo>
                  <a:lnTo>
                    <a:pt x="2176" y="0"/>
                  </a:lnTo>
                  <a:lnTo>
                    <a:pt x="2168" y="400"/>
                  </a:lnTo>
                  <a:lnTo>
                    <a:pt x="1904" y="520"/>
                  </a:lnTo>
                  <a:lnTo>
                    <a:pt x="1536" y="672"/>
                  </a:lnTo>
                  <a:lnTo>
                    <a:pt x="1080" y="832"/>
                  </a:lnTo>
                  <a:lnTo>
                    <a:pt x="688" y="960"/>
                  </a:lnTo>
                  <a:lnTo>
                    <a:pt x="488" y="1016"/>
                  </a:lnTo>
                  <a:lnTo>
                    <a:pt x="0" y="1160"/>
                  </a:lnTo>
                  <a:close/>
                </a:path>
              </a:pathLst>
            </a:custGeom>
            <a:pattFill prst="dkDnDiag">
              <a:fgClr>
                <a:schemeClr val="bg2">
                  <a:alpha val="50000"/>
                </a:schemeClr>
              </a:fgClr>
              <a:bgClr>
                <a:srgbClr val="FFFFFF"/>
              </a:bgClr>
            </a:pattFill>
            <a:ln w="9525" cap="flat" cmpd="sng">
              <a:solidFill>
                <a:schemeClr val="bg2"/>
              </a:solidFill>
              <a:prstDash val="solid"/>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271824" name="Freeform 16" descr="Dark downward diagonal"/>
            <p:cNvSpPr>
              <a:spLocks/>
            </p:cNvSpPr>
            <p:nvPr/>
          </p:nvSpPr>
          <p:spPr bwMode="auto">
            <a:xfrm>
              <a:off x="4232" y="1072"/>
              <a:ext cx="176" cy="1696"/>
            </a:xfrm>
            <a:custGeom>
              <a:avLst/>
              <a:gdLst>
                <a:gd name="T0" fmla="*/ 0 w 176"/>
                <a:gd name="T1" fmla="*/ 88 h 1696"/>
                <a:gd name="T2" fmla="*/ 176 w 176"/>
                <a:gd name="T3" fmla="*/ 0 h 1696"/>
                <a:gd name="T4" fmla="*/ 176 w 176"/>
                <a:gd name="T5" fmla="*/ 1696 h 1696"/>
                <a:gd name="T6" fmla="*/ 0 w 176"/>
                <a:gd name="T7" fmla="*/ 1696 h 1696"/>
                <a:gd name="T8" fmla="*/ 0 w 176"/>
                <a:gd name="T9" fmla="*/ 88 h 1696"/>
              </a:gdLst>
              <a:ahLst/>
              <a:cxnLst>
                <a:cxn ang="0">
                  <a:pos x="T0" y="T1"/>
                </a:cxn>
                <a:cxn ang="0">
                  <a:pos x="T2" y="T3"/>
                </a:cxn>
                <a:cxn ang="0">
                  <a:pos x="T4" y="T5"/>
                </a:cxn>
                <a:cxn ang="0">
                  <a:pos x="T6" y="T7"/>
                </a:cxn>
                <a:cxn ang="0">
                  <a:pos x="T8" y="T9"/>
                </a:cxn>
              </a:cxnLst>
              <a:rect l="0" t="0" r="r" b="b"/>
              <a:pathLst>
                <a:path w="176" h="1696">
                  <a:moveTo>
                    <a:pt x="0" y="88"/>
                  </a:moveTo>
                  <a:lnTo>
                    <a:pt x="176" y="0"/>
                  </a:lnTo>
                  <a:lnTo>
                    <a:pt x="176" y="1696"/>
                  </a:lnTo>
                  <a:lnTo>
                    <a:pt x="0" y="1696"/>
                  </a:lnTo>
                  <a:lnTo>
                    <a:pt x="0" y="88"/>
                  </a:lnTo>
                  <a:close/>
                </a:path>
              </a:pathLst>
            </a:custGeom>
            <a:pattFill prst="dkDnDiag">
              <a:fgClr>
                <a:schemeClr val="bg2">
                  <a:alpha val="50000"/>
                </a:schemeClr>
              </a:fgClr>
              <a:bgClr>
                <a:srgbClr val="FFFFFF"/>
              </a:bgClr>
            </a:pattFill>
            <a:ln w="9525" cap="flat" cmpd="sng">
              <a:solidFill>
                <a:schemeClr val="bg2"/>
              </a:solidFill>
              <a:prstDash val="solid"/>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271825" name="Text Box 17"/>
            <p:cNvSpPr txBox="1">
              <a:spLocks noChangeArrowheads="1"/>
            </p:cNvSpPr>
            <p:nvPr/>
          </p:nvSpPr>
          <p:spPr bwMode="auto">
            <a:xfrm>
              <a:off x="1862" y="983"/>
              <a:ext cx="1014" cy="25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000" b="1">
                  <a:solidFill>
                    <a:srgbClr val="2F8B20"/>
                  </a:solidFill>
                  <a:cs typeface="+mn-cs"/>
                </a:rPr>
                <a:t>Equal areas</a:t>
              </a:r>
            </a:p>
          </p:txBody>
        </p:sp>
        <p:sp>
          <p:nvSpPr>
            <p:cNvPr id="1271826" name="Line 18"/>
            <p:cNvSpPr>
              <a:spLocks noChangeShapeType="1"/>
            </p:cNvSpPr>
            <p:nvPr/>
          </p:nvSpPr>
          <p:spPr bwMode="auto">
            <a:xfrm>
              <a:off x="2840" y="1128"/>
              <a:ext cx="808" cy="112"/>
            </a:xfrm>
            <a:prstGeom prst="line">
              <a:avLst/>
            </a:prstGeom>
            <a:noFill/>
            <a:ln w="19050">
              <a:solidFill>
                <a:srgbClr val="2F8B2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1827" name="Line 19"/>
            <p:cNvSpPr>
              <a:spLocks noChangeShapeType="1"/>
            </p:cNvSpPr>
            <p:nvPr/>
          </p:nvSpPr>
          <p:spPr bwMode="auto">
            <a:xfrm>
              <a:off x="2848" y="1160"/>
              <a:ext cx="1496" cy="936"/>
            </a:xfrm>
            <a:prstGeom prst="line">
              <a:avLst/>
            </a:prstGeom>
            <a:noFill/>
            <a:ln w="19050">
              <a:solidFill>
                <a:srgbClr val="2F8B2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1271828" name="Rectangle 20"/>
          <p:cNvSpPr>
            <a:spLocks noGrp="1" noChangeArrowheads="1"/>
          </p:cNvSpPr>
          <p:nvPr>
            <p:ph type="body" idx="1"/>
          </p:nvPr>
        </p:nvSpPr>
        <p:spPr>
          <a:xfrm>
            <a:off x="482600" y="596900"/>
            <a:ext cx="8661400" cy="5880100"/>
          </a:xfrm>
        </p:spPr>
        <p:txBody>
          <a:bodyPr/>
          <a:lstStyle/>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endParaRPr lang="en-US" sz="1800" dirty="0">
              <a:cs typeface="+mn-cs"/>
            </a:endParaRPr>
          </a:p>
          <a:p>
            <a:pPr marL="0" indent="0">
              <a:buNone/>
              <a:tabLst>
                <a:tab pos="342900" algn="l"/>
                <a:tab pos="571500" algn="l"/>
                <a:tab pos="1092200" algn="l"/>
              </a:tabLst>
              <a:defRPr/>
            </a:pPr>
            <a:endParaRPr lang="en-US" sz="1800" dirty="0">
              <a:cs typeface="+mn-cs"/>
            </a:endParaRPr>
          </a:p>
          <a:p>
            <a:pPr>
              <a:tabLst>
                <a:tab pos="342900" algn="l"/>
                <a:tab pos="571500" algn="l"/>
                <a:tab pos="1092200" algn="l"/>
              </a:tabLst>
              <a:defRPr/>
            </a:pPr>
            <a:r>
              <a:rPr lang="en-US" sz="1800" dirty="0">
                <a:cs typeface="+mn-cs"/>
              </a:rPr>
              <a:t>Otto clearly has higher </a:t>
            </a:r>
            <a:r>
              <a:rPr lang="en-US" sz="1800" dirty="0">
                <a:cs typeface="+mn-cs"/>
                <a:sym typeface="Symbol" charset="0"/>
              </a:rPr>
              <a:t></a:t>
            </a:r>
            <a:r>
              <a:rPr lang="en-US" sz="1800" baseline="-25000" dirty="0" err="1">
                <a:cs typeface="+mn-cs"/>
              </a:rPr>
              <a:t>th</a:t>
            </a:r>
            <a:r>
              <a:rPr lang="en-US" sz="1800" dirty="0">
                <a:cs typeface="+mn-cs"/>
              </a:rPr>
              <a:t>  - </a:t>
            </a:r>
            <a:r>
              <a:rPr lang="en-US" sz="1800" dirty="0">
                <a:solidFill>
                  <a:schemeClr val="accent2"/>
                </a:solidFill>
                <a:cs typeface="+mn-cs"/>
              </a:rPr>
              <a:t>every Carnot strip has same T</a:t>
            </a:r>
            <a:r>
              <a:rPr lang="en-US" sz="1800" baseline="-25000" dirty="0">
                <a:solidFill>
                  <a:schemeClr val="accent2"/>
                </a:solidFill>
                <a:cs typeface="+mn-cs"/>
              </a:rPr>
              <a:t>L</a:t>
            </a:r>
            <a:r>
              <a:rPr lang="en-US" sz="1800" dirty="0">
                <a:solidFill>
                  <a:schemeClr val="accent2"/>
                </a:solidFill>
                <a:cs typeface="+mn-cs"/>
              </a:rPr>
              <a:t> for both cycles, but every Otto strip has higher T</a:t>
            </a:r>
            <a:r>
              <a:rPr lang="en-US" sz="1800" baseline="-25000" dirty="0">
                <a:solidFill>
                  <a:schemeClr val="accent2"/>
                </a:solidFill>
                <a:cs typeface="+mn-cs"/>
              </a:rPr>
              <a:t>H</a:t>
            </a:r>
            <a:r>
              <a:rPr lang="en-US" sz="1800" dirty="0">
                <a:solidFill>
                  <a:schemeClr val="accent2"/>
                </a:solidFill>
                <a:cs typeface="+mn-cs"/>
              </a:rPr>
              <a:t> </a:t>
            </a:r>
          </a:p>
          <a:p>
            <a:pPr>
              <a:tabLst>
                <a:tab pos="342900" algn="l"/>
                <a:tab pos="571500" algn="l"/>
                <a:tab pos="1092200" algn="l"/>
              </a:tabLst>
              <a:defRPr/>
            </a:pPr>
            <a:r>
              <a:rPr lang="en-US" sz="1800" dirty="0">
                <a:cs typeface="+mn-cs"/>
              </a:rPr>
              <a:t>Unlike Otto cycle, </a:t>
            </a:r>
            <a:r>
              <a:rPr lang="en-US" sz="1800" dirty="0">
                <a:cs typeface="+mn-cs"/>
                <a:sym typeface="Symbol" charset="0"/>
              </a:rPr>
              <a:t></a:t>
            </a:r>
            <a:r>
              <a:rPr lang="en-US" sz="1800" baseline="-25000" dirty="0" err="1">
                <a:cs typeface="+mn-cs"/>
              </a:rPr>
              <a:t>th</a:t>
            </a:r>
            <a:r>
              <a:rPr lang="en-US" sz="1800" dirty="0">
                <a:cs typeface="+mn-cs"/>
              </a:rPr>
              <a:t> for Diesel cannot be determined by inspection of the T - s diagram since each Carnot cycle strip has a different 1 - T</a:t>
            </a:r>
            <a:r>
              <a:rPr lang="en-US" sz="1800" baseline="-25000" dirty="0">
                <a:cs typeface="+mn-cs"/>
              </a:rPr>
              <a:t>L</a:t>
            </a:r>
            <a:r>
              <a:rPr lang="en-US" sz="1800" dirty="0">
                <a:cs typeface="+mn-cs"/>
              </a:rPr>
              <a:t>/T</a:t>
            </a:r>
            <a:r>
              <a:rPr lang="en-US" sz="1800" baseline="-25000" dirty="0">
                <a:cs typeface="+mn-cs"/>
              </a:rPr>
              <a:t>H</a:t>
            </a:r>
            <a:endParaRPr lang="en-US" sz="1600" baseline="-25000" dirty="0">
              <a:cs typeface="+mn-cs"/>
            </a:endParaRPr>
          </a:p>
        </p:txBody>
      </p:sp>
      <p:graphicFrame>
        <p:nvGraphicFramePr>
          <p:cNvPr id="64520" name="Object 21"/>
          <p:cNvGraphicFramePr>
            <a:graphicFrameLocks noChangeAspect="1"/>
          </p:cNvGraphicFramePr>
          <p:nvPr>
            <p:extLst>
              <p:ext uri="{D42A27DB-BD31-4B8C-83A1-F6EECF244321}">
                <p14:modId xmlns:p14="http://schemas.microsoft.com/office/powerpoint/2010/main" val="3860497820"/>
              </p:ext>
            </p:extLst>
          </p:nvPr>
        </p:nvGraphicFramePr>
        <p:xfrm>
          <a:off x="812800" y="579438"/>
          <a:ext cx="7742238" cy="4773612"/>
        </p:xfrm>
        <a:graphic>
          <a:graphicData uri="http://schemas.openxmlformats.org/presentationml/2006/ole">
            <mc:AlternateContent xmlns:mc="http://schemas.openxmlformats.org/markup-compatibility/2006">
              <mc:Choice xmlns:v="urn:schemas-microsoft-com:vml" Requires="v">
                <p:oleObj spid="_x0000_s130202" name="Worksheet" r:id="rId4" imgW="5156200" imgH="4368800" progId="Excel.Sheet.8">
                  <p:embed/>
                </p:oleObj>
              </mc:Choice>
              <mc:Fallback>
                <p:oleObj name="Worksheet" r:id="rId4" imgW="5156200" imgH="43688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7216"/>
                      <a:stretch>
                        <a:fillRect/>
                      </a:stretch>
                    </p:blipFill>
                    <p:spPr bwMode="auto">
                      <a:xfrm>
                        <a:off x="812800" y="579438"/>
                        <a:ext cx="7742238" cy="47736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4521" name="Object 22"/>
          <p:cNvGraphicFramePr>
            <a:graphicFrameLocks noChangeAspect="1"/>
          </p:cNvGraphicFramePr>
          <p:nvPr>
            <p:extLst>
              <p:ext uri="{D42A27DB-BD31-4B8C-83A1-F6EECF244321}">
                <p14:modId xmlns:p14="http://schemas.microsoft.com/office/powerpoint/2010/main" val="3648601475"/>
              </p:ext>
            </p:extLst>
          </p:nvPr>
        </p:nvGraphicFramePr>
        <p:xfrm>
          <a:off x="812800" y="579438"/>
          <a:ext cx="7742238" cy="4773612"/>
        </p:xfrm>
        <a:graphic>
          <a:graphicData uri="http://schemas.openxmlformats.org/presentationml/2006/ole">
            <mc:AlternateContent xmlns:mc="http://schemas.openxmlformats.org/markup-compatibility/2006">
              <mc:Choice xmlns:v="urn:schemas-microsoft-com:vml" Requires="v">
                <p:oleObj spid="_x0000_s130203" name="Worksheet" r:id="rId6" imgW="5156200" imgH="4368800" progId="Excel.Sheet.8">
                  <p:embed/>
                </p:oleObj>
              </mc:Choice>
              <mc:Fallback>
                <p:oleObj name="Worksheet" r:id="rId6" imgW="5156200" imgH="43688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27216"/>
                      <a:stretch>
                        <a:fillRect/>
                      </a:stretch>
                    </p:blipFill>
                    <p:spPr bwMode="auto">
                      <a:xfrm>
                        <a:off x="812800" y="579438"/>
                        <a:ext cx="7742238" cy="47736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71831" name="Rectangle 23"/>
          <p:cNvSpPr>
            <a:spLocks noGrp="1" noChangeArrowheads="1"/>
          </p:cNvSpPr>
          <p:nvPr>
            <p:ph type="title"/>
          </p:nvPr>
        </p:nvSpPr>
        <p:spPr>
          <a:xfrm>
            <a:off x="469900" y="152400"/>
            <a:ext cx="8445500" cy="381000"/>
          </a:xfrm>
        </p:spPr>
        <p:txBody>
          <a:bodyPr/>
          <a:lstStyle/>
          <a:p>
            <a:pPr>
              <a:defRPr/>
            </a:pPr>
            <a:r>
              <a:rPr lang="en-US" sz="2600">
                <a:cs typeface="+mj-cs"/>
              </a:rPr>
              <a:t>Otto vs. Diesel cycle </a:t>
            </a:r>
            <a:r>
              <a:rPr lang="en-US" sz="2600">
                <a:solidFill>
                  <a:srgbClr val="ED181E"/>
                </a:solidFill>
                <a:cs typeface="+mj-cs"/>
              </a:rPr>
              <a:t>(animation)</a:t>
            </a:r>
            <a:endParaRPr lang="en-US" sz="2400">
              <a:cs typeface="+mj-cs"/>
            </a:endParaRPr>
          </a:p>
        </p:txBody>
      </p:sp>
      <p:sp>
        <p:nvSpPr>
          <p:cNvPr id="1271832" name="Text Box 24"/>
          <p:cNvSpPr txBox="1">
            <a:spLocks noChangeArrowheads="1"/>
          </p:cNvSpPr>
          <p:nvPr/>
        </p:nvSpPr>
        <p:spPr bwMode="auto">
          <a:xfrm>
            <a:off x="4949825" y="989013"/>
            <a:ext cx="669324" cy="40011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000" dirty="0">
                <a:solidFill>
                  <a:schemeClr val="accent2"/>
                </a:solidFill>
                <a:cs typeface="+mn-cs"/>
              </a:rPr>
              <a:t>Otto</a:t>
            </a:r>
          </a:p>
        </p:txBody>
      </p:sp>
      <p:sp>
        <p:nvSpPr>
          <p:cNvPr id="1271833" name="Text Box 25"/>
          <p:cNvSpPr txBox="1">
            <a:spLocks noChangeArrowheads="1"/>
          </p:cNvSpPr>
          <p:nvPr/>
        </p:nvSpPr>
        <p:spPr bwMode="auto">
          <a:xfrm>
            <a:off x="3019425" y="2106613"/>
            <a:ext cx="931863" cy="396875"/>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000" dirty="0">
                <a:solidFill>
                  <a:schemeClr val="hlink"/>
                </a:solidFill>
                <a:cs typeface="+mn-cs"/>
              </a:rPr>
              <a:t>Diesel</a:t>
            </a:r>
          </a:p>
        </p:txBody>
      </p:sp>
      <p:sp>
        <p:nvSpPr>
          <p:cNvPr id="1271834" name="Line 26"/>
          <p:cNvSpPr>
            <a:spLocks noChangeShapeType="1"/>
          </p:cNvSpPr>
          <p:nvPr/>
        </p:nvSpPr>
        <p:spPr bwMode="auto">
          <a:xfrm>
            <a:off x="3987800" y="2324100"/>
            <a:ext cx="876300" cy="177800"/>
          </a:xfrm>
          <a:prstGeom prst="line">
            <a:avLst/>
          </a:prstGeom>
          <a:noFill/>
          <a:ln w="19050">
            <a:solidFill>
              <a:schemeClr val="hlink"/>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1835" name="Line 27"/>
          <p:cNvSpPr>
            <a:spLocks noChangeShapeType="1"/>
          </p:cNvSpPr>
          <p:nvPr/>
        </p:nvSpPr>
        <p:spPr bwMode="auto">
          <a:xfrm>
            <a:off x="5600700" y="1244600"/>
            <a:ext cx="520700" cy="228600"/>
          </a:xfrm>
          <a:prstGeom prst="line">
            <a:avLst/>
          </a:prstGeom>
          <a:noFill/>
          <a:ln w="19050">
            <a:solidFill>
              <a:schemeClr val="accent2"/>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831448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71819"/>
                                        </p:tgtEl>
                                        <p:attrNameLst>
                                          <p:attrName>style.visibility</p:attrName>
                                        </p:attrNameLst>
                                      </p:cBhvr>
                                      <p:to>
                                        <p:strVal val="visible"/>
                                      </p:to>
                                    </p:set>
                                    <p:animEffect transition="in" filter="fade">
                                      <p:cBhvr>
                                        <p:cTn id="7" dur="500"/>
                                        <p:tgtEl>
                                          <p:spTgt spid="1271819"/>
                                        </p:tgtEl>
                                      </p:cBhvr>
                                    </p:animEffect>
                                  </p:childTnLst>
                                  <p:subTnLst>
                                    <p:set>
                                      <p:cBhvr override="childStyle">
                                        <p:cTn dur="1" fill="hold" display="0" masterRel="nextClick" afterEffect="1"/>
                                        <p:tgtEl>
                                          <p:spTgt spid="127181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271819"/>
                                        </p:tgtEl>
                                      </p:cBhvr>
                                    </p:animEffect>
                                    <p:set>
                                      <p:cBhvr>
                                        <p:cTn id="12" dur="1" fill="hold">
                                          <p:stCondLst>
                                            <p:cond delay="499"/>
                                          </p:stCondLst>
                                        </p:cTn>
                                        <p:tgtEl>
                                          <p:spTgt spid="1271819"/>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271816"/>
                                        </p:tgtEl>
                                        <p:attrNameLst>
                                          <p:attrName>style.visibility</p:attrName>
                                        </p:attrNameLst>
                                      </p:cBhvr>
                                      <p:to>
                                        <p:strVal val="visible"/>
                                      </p:to>
                                    </p:set>
                                    <p:animEffect transition="in" filter="fade">
                                      <p:cBhvr>
                                        <p:cTn id="16" dur="500"/>
                                        <p:tgtEl>
                                          <p:spTgt spid="1271816"/>
                                        </p:tgtEl>
                                      </p:cBhvr>
                                    </p:animEffect>
                                  </p:childTnLst>
                                  <p:subTnLst>
                                    <p:set>
                                      <p:cBhvr override="childStyle">
                                        <p:cTn dur="1" fill="hold" display="0" masterRel="nextClick" afterEffect="1"/>
                                        <p:tgtEl>
                                          <p:spTgt spid="1271816"/>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271816"/>
                                        </p:tgtEl>
                                      </p:cBhvr>
                                    </p:animEffect>
                                    <p:set>
                                      <p:cBhvr>
                                        <p:cTn id="21" dur="1" fill="hold">
                                          <p:stCondLst>
                                            <p:cond delay="499"/>
                                          </p:stCondLst>
                                        </p:cTn>
                                        <p:tgtEl>
                                          <p:spTgt spid="1271816"/>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nodeType="afterEffect">
                                  <p:stCondLst>
                                    <p:cond delay="0"/>
                                  </p:stCondLst>
                                  <p:childTnLst>
                                    <p:set>
                                      <p:cBhvr>
                                        <p:cTn id="24" dur="1" fill="hold">
                                          <p:stCondLst>
                                            <p:cond delay="0"/>
                                          </p:stCondLst>
                                        </p:cTn>
                                        <p:tgtEl>
                                          <p:spTgt spid="1271822"/>
                                        </p:tgtEl>
                                        <p:attrNameLst>
                                          <p:attrName>style.visibility</p:attrName>
                                        </p:attrNameLst>
                                      </p:cBhvr>
                                      <p:to>
                                        <p:strVal val="visible"/>
                                      </p:to>
                                    </p:set>
                                    <p:animEffect transition="in" filter="fade">
                                      <p:cBhvr>
                                        <p:cTn id="25" dur="500"/>
                                        <p:tgtEl>
                                          <p:spTgt spid="1271822"/>
                                        </p:tgtEl>
                                      </p:cBhvr>
                                    </p:animEffect>
                                  </p:childTnLst>
                                  <p:subTnLst>
                                    <p:set>
                                      <p:cBhvr override="childStyle">
                                        <p:cTn dur="1" fill="hold" display="0" masterRel="nextClick" afterEffect="1"/>
                                        <p:tgtEl>
                                          <p:spTgt spid="1271822"/>
                                        </p:tgtEl>
                                        <p:attrNameLst>
                                          <p:attrName>style.visibility</p:attrName>
                                        </p:attrNameLst>
                                      </p:cBhvr>
                                      <p:to>
                                        <p:strVal val="hidden"/>
                                      </p:to>
                                    </p:set>
                                  </p:sub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nodeType="clickEffect">
                                  <p:stCondLst>
                                    <p:cond delay="0"/>
                                  </p:stCondLst>
                                  <p:childTnLst>
                                    <p:animEffect transition="out" filter="fade">
                                      <p:cBhvr>
                                        <p:cTn id="29" dur="500"/>
                                        <p:tgtEl>
                                          <p:spTgt spid="1271822"/>
                                        </p:tgtEl>
                                      </p:cBhvr>
                                    </p:animEffect>
                                    <p:set>
                                      <p:cBhvr>
                                        <p:cTn id="30" dur="1" fill="hold">
                                          <p:stCondLst>
                                            <p:cond delay="499"/>
                                          </p:stCondLst>
                                        </p:cTn>
                                        <p:tgtEl>
                                          <p:spTgt spid="1271822"/>
                                        </p:tgtEl>
                                        <p:attrNameLst>
                                          <p:attrName>style.visibility</p:attrName>
                                        </p:attrNameLst>
                                      </p:cBhvr>
                                      <p:to>
                                        <p:strVal val="hidden"/>
                                      </p:to>
                                    </p:set>
                                  </p:childTnLst>
                                </p:cTn>
                              </p:par>
                            </p:childTnLst>
                          </p:cTn>
                        </p:par>
                        <p:par>
                          <p:cTn id="31" fill="hold" nodeType="afterGroup">
                            <p:stCondLst>
                              <p:cond delay="500"/>
                            </p:stCondLst>
                            <p:childTnLst>
                              <p:par>
                                <p:cTn id="32" presetID="10" presetClass="entr" presetSubtype="0" fill="hold" nodeType="afterEffect">
                                  <p:stCondLst>
                                    <p:cond delay="0"/>
                                  </p:stCondLst>
                                  <p:childTnLst>
                                    <p:set>
                                      <p:cBhvr>
                                        <p:cTn id="33" dur="1" fill="hold">
                                          <p:stCondLst>
                                            <p:cond delay="0"/>
                                          </p:stCondLst>
                                        </p:cTn>
                                        <p:tgtEl>
                                          <p:spTgt spid="1271810"/>
                                        </p:tgtEl>
                                        <p:attrNameLst>
                                          <p:attrName>style.visibility</p:attrName>
                                        </p:attrNameLst>
                                      </p:cBhvr>
                                      <p:to>
                                        <p:strVal val="visible"/>
                                      </p:to>
                                    </p:set>
                                    <p:animEffect transition="in" filter="fade">
                                      <p:cBhvr>
                                        <p:cTn id="34" dur="500"/>
                                        <p:tgtEl>
                                          <p:spTgt spid="1271810"/>
                                        </p:tgtEl>
                                      </p:cBhvr>
                                    </p:animEffect>
                                  </p:childTnLst>
                                  <p:subTnLst>
                                    <p:set>
                                      <p:cBhvr override="childStyle">
                                        <p:cTn dur="1" fill="hold" display="0" masterRel="nextClick" afterEffect="1"/>
                                        <p:tgtEl>
                                          <p:spTgt spid="1271810"/>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1271810"/>
                                        </p:tgtEl>
                                      </p:cBhvr>
                                    </p:animEffect>
                                    <p:set>
                                      <p:cBhvr>
                                        <p:cTn id="39" dur="1" fill="hold">
                                          <p:stCondLst>
                                            <p:cond delay="499"/>
                                          </p:stCondLst>
                                        </p:cTn>
                                        <p:tgtEl>
                                          <p:spTgt spid="1271810"/>
                                        </p:tgtEl>
                                        <p:attrNameLst>
                                          <p:attrName>style.visibility</p:attrName>
                                        </p:attrNameLst>
                                      </p:cBhvr>
                                      <p:to>
                                        <p:strVal val="hidden"/>
                                      </p:to>
                                    </p:set>
                                  </p:childTnLst>
                                </p:cTn>
                              </p:par>
                            </p:childTnLst>
                          </p:cTn>
                        </p:par>
                        <p:par>
                          <p:cTn id="40" fill="hold" nodeType="afterGroup">
                            <p:stCondLst>
                              <p:cond delay="500"/>
                            </p:stCondLst>
                            <p:childTnLst>
                              <p:par>
                                <p:cTn id="41" presetID="10" presetClass="entr" presetSubtype="0" fill="hold" nodeType="afterEffect">
                                  <p:stCondLst>
                                    <p:cond delay="0"/>
                                  </p:stCondLst>
                                  <p:childTnLst>
                                    <p:set>
                                      <p:cBhvr>
                                        <p:cTn id="42" dur="1" fill="hold">
                                          <p:stCondLst>
                                            <p:cond delay="0"/>
                                          </p:stCondLst>
                                        </p:cTn>
                                        <p:tgtEl>
                                          <p:spTgt spid="1271813"/>
                                        </p:tgtEl>
                                        <p:attrNameLst>
                                          <p:attrName>style.visibility</p:attrName>
                                        </p:attrNameLst>
                                      </p:cBhvr>
                                      <p:to>
                                        <p:strVal val="visible"/>
                                      </p:to>
                                    </p:set>
                                    <p:animEffect transition="in" filter="fade">
                                      <p:cBhvr>
                                        <p:cTn id="43" dur="500"/>
                                        <p:tgtEl>
                                          <p:spTgt spid="1271813"/>
                                        </p:tgtEl>
                                      </p:cBhvr>
                                    </p:animEffect>
                                  </p:childTnLst>
                                  <p:subTnLst>
                                    <p:set>
                                      <p:cBhvr override="childStyle">
                                        <p:cTn dur="1" fill="hold" display="0" masterRel="nextClick" afterEffect="1"/>
                                        <p:tgtEl>
                                          <p:spTgt spid="1271813"/>
                                        </p:tgtEl>
                                        <p:attrNameLst>
                                          <p:attrName>style.visibility</p:attrName>
                                        </p:attrNameLst>
                                      </p:cBhvr>
                                      <p:to>
                                        <p:strVal val="hidden"/>
                                      </p:to>
                                    </p:set>
                                  </p:sub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500"/>
                                        <p:tgtEl>
                                          <p:spTgt spid="1271813"/>
                                        </p:tgtEl>
                                      </p:cBhvr>
                                    </p:animEffect>
                                    <p:set>
                                      <p:cBhvr>
                                        <p:cTn id="48" dur="1" fill="hold">
                                          <p:stCondLst>
                                            <p:cond delay="499"/>
                                          </p:stCondLst>
                                        </p:cTn>
                                        <p:tgtEl>
                                          <p:spTgt spid="12718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graphicFrame>
        <p:nvGraphicFramePr>
          <p:cNvPr id="1350659" name="Object 3"/>
          <p:cNvGraphicFramePr>
            <a:graphicFrameLocks noChangeAspect="1"/>
          </p:cNvGraphicFramePr>
          <p:nvPr/>
        </p:nvGraphicFramePr>
        <p:xfrm>
          <a:off x="1406525" y="1958975"/>
          <a:ext cx="6249988" cy="4786313"/>
        </p:xfrm>
        <a:graphic>
          <a:graphicData uri="http://schemas.openxmlformats.org/presentationml/2006/ole">
            <mc:AlternateContent xmlns:mc="http://schemas.openxmlformats.org/markup-compatibility/2006">
              <mc:Choice xmlns:v="urn:schemas-microsoft-com:vml" Requires="v">
                <p:oleObj spid="_x0000_s131296"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7500" r="27991"/>
                      <a:stretch>
                        <a:fillRect/>
                      </a:stretch>
                    </p:blipFill>
                    <p:spPr bwMode="auto">
                      <a:xfrm>
                        <a:off x="1406525" y="1958975"/>
                        <a:ext cx="6249988" cy="4786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50660" name="Object 4"/>
          <p:cNvGraphicFramePr>
            <a:graphicFrameLocks noChangeAspect="1"/>
          </p:cNvGraphicFramePr>
          <p:nvPr/>
        </p:nvGraphicFramePr>
        <p:xfrm>
          <a:off x="1404938" y="1878013"/>
          <a:ext cx="6248400" cy="4884737"/>
        </p:xfrm>
        <a:graphic>
          <a:graphicData uri="http://schemas.openxmlformats.org/presentationml/2006/ole">
            <mc:AlternateContent xmlns:mc="http://schemas.openxmlformats.org/markup-compatibility/2006">
              <mc:Choice xmlns:v="urn:schemas-microsoft-com:vml" Requires="v">
                <p:oleObj spid="_x0000_s131297" name="Worksheet" r:id="rId6" imgW="36144200" imgH="24714200" progId="Excel.Sheet.8">
                  <p:embed/>
                </p:oleObj>
              </mc:Choice>
              <mc:Fallback>
                <p:oleObj name="Worksheet" r:id="rId6" imgW="36144200" imgH="247142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7500" r="27991"/>
                      <a:stretch>
                        <a:fillRect/>
                      </a:stretch>
                    </p:blipFill>
                    <p:spPr bwMode="auto">
                      <a:xfrm>
                        <a:off x="1404938" y="1878013"/>
                        <a:ext cx="6248400" cy="4884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50658" name="Object 2"/>
          <p:cNvGraphicFramePr>
            <a:graphicFrameLocks noChangeAspect="1"/>
          </p:cNvGraphicFramePr>
          <p:nvPr/>
        </p:nvGraphicFramePr>
        <p:xfrm>
          <a:off x="1406525" y="1878013"/>
          <a:ext cx="6249988" cy="4886325"/>
        </p:xfrm>
        <a:graphic>
          <a:graphicData uri="http://schemas.openxmlformats.org/presentationml/2006/ole">
            <mc:AlternateContent xmlns:mc="http://schemas.openxmlformats.org/markup-compatibility/2006">
              <mc:Choice xmlns:v="urn:schemas-microsoft-com:vml" Requires="v">
                <p:oleObj spid="_x0000_s131298" name="Worksheet" r:id="rId8" imgW="36144200" imgH="24714200" progId="Excel.Sheet.8">
                  <p:embed/>
                </p:oleObj>
              </mc:Choice>
              <mc:Fallback>
                <p:oleObj name="Worksheet" r:id="rId8" imgW="36144200" imgH="24714200"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17500" r="27991"/>
                      <a:stretch>
                        <a:fillRect/>
                      </a:stretch>
                    </p:blipFill>
                    <p:spPr bwMode="auto">
                      <a:xfrm>
                        <a:off x="1406525" y="1878013"/>
                        <a:ext cx="6249988" cy="4886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50661" name="Rectangle 5"/>
          <p:cNvSpPr>
            <a:spLocks noGrp="1" noChangeArrowheads="1"/>
          </p:cNvSpPr>
          <p:nvPr>
            <p:ph type="title"/>
          </p:nvPr>
        </p:nvSpPr>
        <p:spPr/>
        <p:txBody>
          <a:bodyPr/>
          <a:lstStyle/>
          <a:p>
            <a:pPr>
              <a:defRPr/>
            </a:pPr>
            <a:r>
              <a:rPr lang="en-US">
                <a:cs typeface="+mj-cs"/>
              </a:rPr>
              <a:t>Effect of compression ratio (Diesel)</a:t>
            </a:r>
          </a:p>
        </p:txBody>
      </p:sp>
      <p:sp>
        <p:nvSpPr>
          <p:cNvPr id="1350662" name="Rectangle 6"/>
          <p:cNvSpPr>
            <a:spLocks noGrp="1" noChangeArrowheads="1"/>
          </p:cNvSpPr>
          <p:nvPr>
            <p:ph type="body" idx="1"/>
          </p:nvPr>
        </p:nvSpPr>
        <p:spPr/>
        <p:txBody>
          <a:bodyPr/>
          <a:lstStyle/>
          <a:p>
            <a:pPr>
              <a:tabLst>
                <a:tab pos="342900" algn="l"/>
                <a:tab pos="571500" algn="l"/>
                <a:tab pos="1092200" algn="l"/>
              </a:tabLst>
              <a:defRPr/>
            </a:pPr>
            <a:r>
              <a:rPr lang="en-US" dirty="0">
                <a:solidFill>
                  <a:srgbClr val="EF1F1D"/>
                </a:solidFill>
                <a:cs typeface="+mn-cs"/>
              </a:rPr>
              <a:t>Animation:</a:t>
            </a:r>
            <a:r>
              <a:rPr lang="en-US" dirty="0">
                <a:cs typeface="+mn-cs"/>
              </a:rPr>
              <a:t>  P-V diagrams, increasing compression ratio (same displacement volume, same fuel mass fraction (f), thus same heat input)</a:t>
            </a:r>
          </a:p>
        </p:txBody>
      </p:sp>
    </p:spTree>
    <p:extLst>
      <p:ext uri="{BB962C8B-B14F-4D97-AF65-F5344CB8AC3E}">
        <p14:creationId xmlns:p14="http://schemas.microsoft.com/office/powerpoint/2010/main" val="36120689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5065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5065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5065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506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350658"/>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1350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50659" grpId="0"/>
      <p:bldOleChart spid="1350659" grpId="1"/>
      <p:bldOleChart spid="1350659" grpId="2"/>
      <p:bldOleChart spid="1350660" grpId="0"/>
      <p:bldOleChart spid="1350658" grpId="0"/>
      <p:bldOleChart spid="135065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graphicFrame>
        <p:nvGraphicFramePr>
          <p:cNvPr id="1352707" name="Object 3"/>
          <p:cNvGraphicFramePr>
            <a:graphicFrameLocks noChangeAspect="1"/>
          </p:cNvGraphicFramePr>
          <p:nvPr/>
        </p:nvGraphicFramePr>
        <p:xfrm>
          <a:off x="1660525" y="1700213"/>
          <a:ext cx="6249988" cy="4886325"/>
        </p:xfrm>
        <a:graphic>
          <a:graphicData uri="http://schemas.openxmlformats.org/presentationml/2006/ole">
            <mc:AlternateContent xmlns:mc="http://schemas.openxmlformats.org/markup-compatibility/2006">
              <mc:Choice xmlns:v="urn:schemas-microsoft-com:vml" Requires="v">
                <p:oleObj spid="_x0000_s132320"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7500" r="27991"/>
                      <a:stretch>
                        <a:fillRect/>
                      </a:stretch>
                    </p:blipFill>
                    <p:spPr bwMode="auto">
                      <a:xfrm>
                        <a:off x="1660525" y="1700213"/>
                        <a:ext cx="6249988" cy="4886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52710" name="Object 6"/>
          <p:cNvGraphicFramePr>
            <a:graphicFrameLocks noChangeAspect="1"/>
          </p:cNvGraphicFramePr>
          <p:nvPr/>
        </p:nvGraphicFramePr>
        <p:xfrm>
          <a:off x="1662113" y="1701800"/>
          <a:ext cx="6249987" cy="4886325"/>
        </p:xfrm>
        <a:graphic>
          <a:graphicData uri="http://schemas.openxmlformats.org/presentationml/2006/ole">
            <mc:AlternateContent xmlns:mc="http://schemas.openxmlformats.org/markup-compatibility/2006">
              <mc:Choice xmlns:v="urn:schemas-microsoft-com:vml" Requires="v">
                <p:oleObj spid="_x0000_s132321" name="Worksheet" r:id="rId6" imgW="36144200" imgH="24714200" progId="Excel.Sheet.8">
                  <p:embed/>
                </p:oleObj>
              </mc:Choice>
              <mc:Fallback>
                <p:oleObj name="Worksheet" r:id="rId6" imgW="36144200" imgH="247142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7500" r="27991"/>
                      <a:stretch>
                        <a:fillRect/>
                      </a:stretch>
                    </p:blipFill>
                    <p:spPr bwMode="auto">
                      <a:xfrm>
                        <a:off x="1662113" y="1701800"/>
                        <a:ext cx="6249987" cy="4886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52706" name="Object 2"/>
          <p:cNvGraphicFramePr>
            <a:graphicFrameLocks noChangeAspect="1"/>
          </p:cNvGraphicFramePr>
          <p:nvPr/>
        </p:nvGraphicFramePr>
        <p:xfrm>
          <a:off x="1663700" y="1704975"/>
          <a:ext cx="6249988" cy="4884738"/>
        </p:xfrm>
        <a:graphic>
          <a:graphicData uri="http://schemas.openxmlformats.org/presentationml/2006/ole">
            <mc:AlternateContent xmlns:mc="http://schemas.openxmlformats.org/markup-compatibility/2006">
              <mc:Choice xmlns:v="urn:schemas-microsoft-com:vml" Requires="v">
                <p:oleObj spid="_x0000_s132322" name="Worksheet" r:id="rId8" imgW="36144200" imgH="24714200" progId="Excel.Sheet.8">
                  <p:embed/>
                </p:oleObj>
              </mc:Choice>
              <mc:Fallback>
                <p:oleObj name="Worksheet" r:id="rId8" imgW="36144200" imgH="24714200"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17500" r="27991"/>
                      <a:stretch>
                        <a:fillRect/>
                      </a:stretch>
                    </p:blipFill>
                    <p:spPr bwMode="auto">
                      <a:xfrm>
                        <a:off x="1663700" y="1704975"/>
                        <a:ext cx="6249988" cy="48847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52708" name="Rectangle 4"/>
          <p:cNvSpPr>
            <a:spLocks noGrp="1" noChangeArrowheads="1"/>
          </p:cNvSpPr>
          <p:nvPr>
            <p:ph type="title"/>
          </p:nvPr>
        </p:nvSpPr>
        <p:spPr/>
        <p:txBody>
          <a:bodyPr/>
          <a:lstStyle/>
          <a:p>
            <a:pPr>
              <a:defRPr/>
            </a:pPr>
            <a:r>
              <a:rPr lang="en-US">
                <a:cs typeface="+mj-cs"/>
              </a:rPr>
              <a:t>Effect of compression ratio (Diesel)</a:t>
            </a:r>
          </a:p>
        </p:txBody>
      </p:sp>
      <p:sp>
        <p:nvSpPr>
          <p:cNvPr id="1352709" name="Rectangle 5"/>
          <p:cNvSpPr>
            <a:spLocks noGrp="1" noChangeArrowheads="1"/>
          </p:cNvSpPr>
          <p:nvPr>
            <p:ph type="body" idx="1"/>
          </p:nvPr>
        </p:nvSpPr>
        <p:spPr/>
        <p:txBody>
          <a:bodyPr/>
          <a:lstStyle/>
          <a:p>
            <a:pPr>
              <a:tabLst>
                <a:tab pos="342900" algn="l"/>
                <a:tab pos="571500" algn="l"/>
                <a:tab pos="1092200" algn="l"/>
              </a:tabLst>
              <a:defRPr/>
            </a:pPr>
            <a:r>
              <a:rPr lang="en-US" dirty="0">
                <a:solidFill>
                  <a:srgbClr val="EF1F1D"/>
                </a:solidFill>
                <a:cs typeface="+mn-cs"/>
              </a:rPr>
              <a:t>Animation:</a:t>
            </a:r>
            <a:r>
              <a:rPr lang="en-US" dirty="0">
                <a:cs typeface="+mn-cs"/>
              </a:rPr>
              <a:t>  T-s diagrams, increasing compression ratio (same displacement volume, same fuel mass fraction (f), thus same heat input)</a:t>
            </a:r>
          </a:p>
          <a:p>
            <a:pPr>
              <a:tabLst>
                <a:tab pos="342900" algn="l"/>
                <a:tab pos="571500" algn="l"/>
                <a:tab pos="1092200" algn="l"/>
              </a:tabLst>
              <a:defRPr/>
            </a:pPr>
            <a:r>
              <a:rPr lang="en-US" dirty="0">
                <a:cs typeface="+mn-cs"/>
              </a:rPr>
              <a:t>Higher compression clearly more efficient (taller Carnot strips)</a:t>
            </a:r>
          </a:p>
        </p:txBody>
      </p:sp>
    </p:spTree>
    <p:extLst>
      <p:ext uri="{BB962C8B-B14F-4D97-AF65-F5344CB8AC3E}">
        <p14:creationId xmlns:p14="http://schemas.microsoft.com/office/powerpoint/2010/main" val="21956679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5270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527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5271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527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352707"/>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1352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52707" grpId="0"/>
      <p:bldOleChart spid="1352707" grpId="1"/>
      <p:bldOleChart spid="1352710" grpId="0"/>
      <p:bldOleChart spid="1352710" grpId="1"/>
      <p:bldOleChart spid="1352710" grpId="2"/>
      <p:bldOleChart spid="135270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graphicFrame>
        <p:nvGraphicFramePr>
          <p:cNvPr id="1354754" name="Object 2"/>
          <p:cNvGraphicFramePr>
            <a:graphicFrameLocks noChangeAspect="1"/>
          </p:cNvGraphicFramePr>
          <p:nvPr/>
        </p:nvGraphicFramePr>
        <p:xfrm>
          <a:off x="1404938" y="1878013"/>
          <a:ext cx="6248400" cy="4884737"/>
        </p:xfrm>
        <a:graphic>
          <a:graphicData uri="http://schemas.openxmlformats.org/presentationml/2006/ole">
            <mc:AlternateContent xmlns:mc="http://schemas.openxmlformats.org/markup-compatibility/2006">
              <mc:Choice xmlns:v="urn:schemas-microsoft-com:vml" Requires="v">
                <p:oleObj spid="_x0000_s133344"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7500" r="27991"/>
                      <a:stretch>
                        <a:fillRect/>
                      </a:stretch>
                    </p:blipFill>
                    <p:spPr bwMode="auto">
                      <a:xfrm>
                        <a:off x="1404938" y="1878013"/>
                        <a:ext cx="6248400" cy="4884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54755" name="Object 3"/>
          <p:cNvGraphicFramePr>
            <a:graphicFrameLocks noChangeAspect="1"/>
          </p:cNvGraphicFramePr>
          <p:nvPr/>
        </p:nvGraphicFramePr>
        <p:xfrm>
          <a:off x="1406525" y="1878013"/>
          <a:ext cx="6249988" cy="4886325"/>
        </p:xfrm>
        <a:graphic>
          <a:graphicData uri="http://schemas.openxmlformats.org/presentationml/2006/ole">
            <mc:AlternateContent xmlns:mc="http://schemas.openxmlformats.org/markup-compatibility/2006">
              <mc:Choice xmlns:v="urn:schemas-microsoft-com:vml" Requires="v">
                <p:oleObj spid="_x0000_s133345" name="Worksheet" r:id="rId6" imgW="36144200" imgH="24714200" progId="Excel.Sheet.8">
                  <p:embed/>
                </p:oleObj>
              </mc:Choice>
              <mc:Fallback>
                <p:oleObj name="Worksheet" r:id="rId6" imgW="36144200" imgH="247142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7500" r="27991"/>
                      <a:stretch>
                        <a:fillRect/>
                      </a:stretch>
                    </p:blipFill>
                    <p:spPr bwMode="auto">
                      <a:xfrm>
                        <a:off x="1406525" y="1878013"/>
                        <a:ext cx="6249988" cy="4886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54756" name="Object 4"/>
          <p:cNvGraphicFramePr>
            <a:graphicFrameLocks noChangeAspect="1"/>
          </p:cNvGraphicFramePr>
          <p:nvPr/>
        </p:nvGraphicFramePr>
        <p:xfrm>
          <a:off x="1406525" y="1966913"/>
          <a:ext cx="6249988" cy="4786312"/>
        </p:xfrm>
        <a:graphic>
          <a:graphicData uri="http://schemas.openxmlformats.org/presentationml/2006/ole">
            <mc:AlternateContent xmlns:mc="http://schemas.openxmlformats.org/markup-compatibility/2006">
              <mc:Choice xmlns:v="urn:schemas-microsoft-com:vml" Requires="v">
                <p:oleObj spid="_x0000_s133346" name="Worksheet" r:id="rId8" imgW="36144200" imgH="24714200" progId="Excel.Sheet.8">
                  <p:embed/>
                </p:oleObj>
              </mc:Choice>
              <mc:Fallback>
                <p:oleObj name="Worksheet" r:id="rId8" imgW="36144200" imgH="24714200"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17500" r="27991"/>
                      <a:stretch>
                        <a:fillRect/>
                      </a:stretch>
                    </p:blipFill>
                    <p:spPr bwMode="auto">
                      <a:xfrm>
                        <a:off x="1406525" y="1966913"/>
                        <a:ext cx="6249988" cy="4786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54757" name="Rectangle 5"/>
          <p:cNvSpPr>
            <a:spLocks noGrp="1" noChangeArrowheads="1"/>
          </p:cNvSpPr>
          <p:nvPr>
            <p:ph type="title"/>
          </p:nvPr>
        </p:nvSpPr>
        <p:spPr/>
        <p:txBody>
          <a:bodyPr/>
          <a:lstStyle/>
          <a:p>
            <a:pPr>
              <a:defRPr/>
            </a:pPr>
            <a:r>
              <a:rPr lang="en-US">
                <a:cs typeface="+mj-cs"/>
              </a:rPr>
              <a:t>Effect of heat input (Diesel)</a:t>
            </a:r>
          </a:p>
        </p:txBody>
      </p:sp>
      <p:sp>
        <p:nvSpPr>
          <p:cNvPr id="1354758" name="Rectangle 6"/>
          <p:cNvSpPr>
            <a:spLocks noGrp="1" noChangeArrowheads="1"/>
          </p:cNvSpPr>
          <p:nvPr>
            <p:ph type="body" idx="1"/>
          </p:nvPr>
        </p:nvSpPr>
        <p:spPr/>
        <p:txBody>
          <a:bodyPr/>
          <a:lstStyle/>
          <a:p>
            <a:pPr>
              <a:tabLst>
                <a:tab pos="342900" algn="l"/>
                <a:tab pos="571500" algn="l"/>
                <a:tab pos="1092200" algn="l"/>
              </a:tabLst>
              <a:defRPr/>
            </a:pPr>
            <a:r>
              <a:rPr lang="en-US" dirty="0">
                <a:solidFill>
                  <a:srgbClr val="EF1F1D"/>
                </a:solidFill>
                <a:cs typeface="+mn-cs"/>
              </a:rPr>
              <a:t>Animation:</a:t>
            </a:r>
            <a:r>
              <a:rPr lang="en-US" dirty="0">
                <a:cs typeface="+mn-cs"/>
              </a:rPr>
              <a:t>  P-V diagrams, increasing heat input via increasing f (same displacement volume, same compression ratio)</a:t>
            </a:r>
          </a:p>
        </p:txBody>
      </p:sp>
    </p:spTree>
    <p:extLst>
      <p:ext uri="{BB962C8B-B14F-4D97-AF65-F5344CB8AC3E}">
        <p14:creationId xmlns:p14="http://schemas.microsoft.com/office/powerpoint/2010/main" val="9451169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5475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5475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5475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547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354755"/>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1354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54754" grpId="0"/>
      <p:bldOleChart spid="1354755" grpId="0"/>
      <p:bldOleChart spid="1354755" grpId="1"/>
      <p:bldOleChart spid="1354756" grpId="0"/>
      <p:bldOleChart spid="1354756" grpId="1"/>
      <p:bldOleChart spid="1354756"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graphicFrame>
        <p:nvGraphicFramePr>
          <p:cNvPr id="1356803" name="Object 3"/>
          <p:cNvGraphicFramePr>
            <a:graphicFrameLocks noChangeAspect="1"/>
          </p:cNvGraphicFramePr>
          <p:nvPr/>
        </p:nvGraphicFramePr>
        <p:xfrm>
          <a:off x="1662113" y="1701800"/>
          <a:ext cx="6249987" cy="4886325"/>
        </p:xfrm>
        <a:graphic>
          <a:graphicData uri="http://schemas.openxmlformats.org/presentationml/2006/ole">
            <mc:AlternateContent xmlns:mc="http://schemas.openxmlformats.org/markup-compatibility/2006">
              <mc:Choice xmlns:v="urn:schemas-microsoft-com:vml" Requires="v">
                <p:oleObj spid="_x0000_s134368"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7500" r="27991"/>
                      <a:stretch>
                        <a:fillRect/>
                      </a:stretch>
                    </p:blipFill>
                    <p:spPr bwMode="auto">
                      <a:xfrm>
                        <a:off x="1662113" y="1701800"/>
                        <a:ext cx="6249987" cy="4886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56804" name="Object 4"/>
          <p:cNvGraphicFramePr>
            <a:graphicFrameLocks noChangeAspect="1"/>
          </p:cNvGraphicFramePr>
          <p:nvPr/>
        </p:nvGraphicFramePr>
        <p:xfrm>
          <a:off x="1663700" y="1704975"/>
          <a:ext cx="6249988" cy="4884738"/>
        </p:xfrm>
        <a:graphic>
          <a:graphicData uri="http://schemas.openxmlformats.org/presentationml/2006/ole">
            <mc:AlternateContent xmlns:mc="http://schemas.openxmlformats.org/markup-compatibility/2006">
              <mc:Choice xmlns:v="urn:schemas-microsoft-com:vml" Requires="v">
                <p:oleObj spid="_x0000_s134369" name="Worksheet" r:id="rId6" imgW="36144200" imgH="24714200" progId="Excel.Sheet.8">
                  <p:embed/>
                </p:oleObj>
              </mc:Choice>
              <mc:Fallback>
                <p:oleObj name="Worksheet" r:id="rId6" imgW="36144200" imgH="247142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7500" r="27991"/>
                      <a:stretch>
                        <a:fillRect/>
                      </a:stretch>
                    </p:blipFill>
                    <p:spPr bwMode="auto">
                      <a:xfrm>
                        <a:off x="1663700" y="1704975"/>
                        <a:ext cx="6249988" cy="48847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56802" name="Object 2"/>
          <p:cNvGraphicFramePr>
            <a:graphicFrameLocks noChangeAspect="1"/>
          </p:cNvGraphicFramePr>
          <p:nvPr/>
        </p:nvGraphicFramePr>
        <p:xfrm>
          <a:off x="1660525" y="1700213"/>
          <a:ext cx="6249988" cy="4886325"/>
        </p:xfrm>
        <a:graphic>
          <a:graphicData uri="http://schemas.openxmlformats.org/presentationml/2006/ole">
            <mc:AlternateContent xmlns:mc="http://schemas.openxmlformats.org/markup-compatibility/2006">
              <mc:Choice xmlns:v="urn:schemas-microsoft-com:vml" Requires="v">
                <p:oleObj spid="_x0000_s134370" name="Worksheet" r:id="rId8" imgW="36144200" imgH="24714200" progId="Excel.Sheet.8">
                  <p:embed/>
                </p:oleObj>
              </mc:Choice>
              <mc:Fallback>
                <p:oleObj name="Worksheet" r:id="rId8" imgW="36144200" imgH="24714200"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17500" r="27991"/>
                      <a:stretch>
                        <a:fillRect/>
                      </a:stretch>
                    </p:blipFill>
                    <p:spPr bwMode="auto">
                      <a:xfrm>
                        <a:off x="1660525" y="1700213"/>
                        <a:ext cx="6249988" cy="4886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56805" name="Rectangle 5"/>
          <p:cNvSpPr>
            <a:spLocks noGrp="1" noChangeArrowheads="1"/>
          </p:cNvSpPr>
          <p:nvPr>
            <p:ph type="title"/>
          </p:nvPr>
        </p:nvSpPr>
        <p:spPr/>
        <p:txBody>
          <a:bodyPr/>
          <a:lstStyle/>
          <a:p>
            <a:pPr>
              <a:defRPr/>
            </a:pPr>
            <a:r>
              <a:rPr lang="en-US">
                <a:cs typeface="+mj-cs"/>
              </a:rPr>
              <a:t>Effect of heat input (Diesel)</a:t>
            </a:r>
          </a:p>
        </p:txBody>
      </p:sp>
      <p:sp>
        <p:nvSpPr>
          <p:cNvPr id="1356806" name="Rectangle 6"/>
          <p:cNvSpPr>
            <a:spLocks noGrp="1" noChangeArrowheads="1"/>
          </p:cNvSpPr>
          <p:nvPr>
            <p:ph type="body" idx="1"/>
          </p:nvPr>
        </p:nvSpPr>
        <p:spPr/>
        <p:txBody>
          <a:bodyPr/>
          <a:lstStyle/>
          <a:p>
            <a:pPr>
              <a:tabLst>
                <a:tab pos="342900" algn="l"/>
                <a:tab pos="571500" algn="l"/>
                <a:tab pos="1092200" algn="l"/>
              </a:tabLst>
              <a:defRPr/>
            </a:pPr>
            <a:r>
              <a:rPr lang="en-US" dirty="0">
                <a:solidFill>
                  <a:srgbClr val="EF1F1D"/>
                </a:solidFill>
                <a:cs typeface="+mn-cs"/>
              </a:rPr>
              <a:t>Animation:</a:t>
            </a:r>
            <a:r>
              <a:rPr lang="en-US" dirty="0">
                <a:cs typeface="+mn-cs"/>
              </a:rPr>
              <a:t>  T-s diagrams, increasing heat input via increasing f (same displacement volume, same compression ratio)</a:t>
            </a:r>
          </a:p>
          <a:p>
            <a:pPr>
              <a:tabLst>
                <a:tab pos="342900" algn="l"/>
                <a:tab pos="571500" algn="l"/>
                <a:tab pos="1092200" algn="l"/>
              </a:tabLst>
              <a:defRPr/>
            </a:pPr>
            <a:r>
              <a:rPr lang="en-US" dirty="0">
                <a:cs typeface="+mn-cs"/>
              </a:rPr>
              <a:t>Heat input </a:t>
            </a:r>
            <a:r>
              <a:rPr lang="en-US" dirty="0">
                <a:solidFill>
                  <a:srgbClr val="ED181E"/>
                </a:solidFill>
                <a:cs typeface="+mn-cs"/>
              </a:rPr>
              <a:t>does</a:t>
            </a:r>
            <a:r>
              <a:rPr lang="en-US" dirty="0">
                <a:cs typeface="+mn-cs"/>
              </a:rPr>
              <a:t> affect efficiency (shrinking T</a:t>
            </a:r>
            <a:r>
              <a:rPr lang="en-US" baseline="-25000" dirty="0">
                <a:cs typeface="+mn-cs"/>
              </a:rPr>
              <a:t>L</a:t>
            </a:r>
            <a:r>
              <a:rPr lang="en-US" dirty="0">
                <a:cs typeface="+mn-cs"/>
              </a:rPr>
              <a:t>/T</a:t>
            </a:r>
            <a:r>
              <a:rPr lang="en-US" baseline="-25000" dirty="0">
                <a:cs typeface="+mn-cs"/>
              </a:rPr>
              <a:t>H</a:t>
            </a:r>
            <a:r>
              <a:rPr lang="en-US" dirty="0">
                <a:cs typeface="+mn-cs"/>
              </a:rPr>
              <a:t> in Carnot strips as f increases)</a:t>
            </a:r>
          </a:p>
        </p:txBody>
      </p:sp>
    </p:spTree>
    <p:extLst>
      <p:ext uri="{BB962C8B-B14F-4D97-AF65-F5344CB8AC3E}">
        <p14:creationId xmlns:p14="http://schemas.microsoft.com/office/powerpoint/2010/main" val="37394931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5680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568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5680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568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356802"/>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1356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56803" grpId="0"/>
      <p:bldOleChart spid="1356803" grpId="1"/>
      <p:bldOleChart spid="1356803" grpId="2"/>
      <p:bldOleChart spid="1356804" grpId="0"/>
      <p:bldOleChart spid="1356802" grpId="0"/>
      <p:bldOleChart spid="135680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399815" name="Rectangle 7"/>
          <p:cNvSpPr>
            <a:spLocks noGrp="1" noChangeArrowheads="1"/>
          </p:cNvSpPr>
          <p:nvPr>
            <p:ph type="title"/>
          </p:nvPr>
        </p:nvSpPr>
        <p:spPr/>
        <p:txBody>
          <a:bodyPr/>
          <a:lstStyle/>
          <a:p>
            <a:pPr>
              <a:defRPr/>
            </a:pPr>
            <a:r>
              <a:rPr lang="en-US">
                <a:cs typeface="+mj-cs"/>
              </a:rPr>
              <a:t>Example</a:t>
            </a:r>
          </a:p>
        </p:txBody>
      </p:sp>
      <p:sp>
        <p:nvSpPr>
          <p:cNvPr id="1399816" name="Rectangle 8"/>
          <p:cNvSpPr>
            <a:spLocks noGrp="1" noChangeArrowheads="1"/>
          </p:cNvSpPr>
          <p:nvPr>
            <p:ph type="body" idx="1"/>
          </p:nvPr>
        </p:nvSpPr>
        <p:spPr>
          <a:xfrm>
            <a:off x="217488" y="654050"/>
            <a:ext cx="8782050" cy="5851525"/>
          </a:xfrm>
        </p:spPr>
        <p:txBody>
          <a:bodyPr/>
          <a:lstStyle/>
          <a:p>
            <a:pPr marL="0" indent="0" algn="just">
              <a:buFont typeface="Wingdings" charset="0"/>
              <a:buNone/>
              <a:tabLst>
                <a:tab pos="455613" algn="l"/>
                <a:tab pos="571500" algn="l"/>
                <a:tab pos="1092200" algn="l"/>
                <a:tab pos="1595438" algn="l"/>
              </a:tabLst>
              <a:defRPr/>
            </a:pPr>
            <a:r>
              <a:rPr lang="en-US" sz="2000" b="0" dirty="0">
                <a:effectLst/>
                <a:latin typeface="Garamond" charset="0"/>
                <a:cs typeface="+mn-cs"/>
              </a:rPr>
              <a:t>For an ideal Diesel cycle with the following parameters:  r = 20, </a:t>
            </a:r>
            <a:r>
              <a:rPr lang="en-US" sz="2000" b="0" dirty="0">
                <a:effectLst/>
                <a:latin typeface="Garamond" charset="0"/>
                <a:cs typeface="+mn-cs"/>
                <a:sym typeface="Symbol" charset="0"/>
              </a:rPr>
              <a:t></a:t>
            </a:r>
            <a:r>
              <a:rPr lang="en-US" sz="2000" b="0" dirty="0">
                <a:effectLst/>
                <a:latin typeface="Garamond" charset="0"/>
                <a:cs typeface="+mn-cs"/>
              </a:rPr>
              <a:t> = 1.3, M = 0.029 kg/mole, f = 0.05, Q</a:t>
            </a:r>
            <a:r>
              <a:rPr lang="en-US" sz="2000" b="0" baseline="-25000" dirty="0">
                <a:effectLst/>
                <a:latin typeface="Garamond" charset="0"/>
                <a:cs typeface="+mn-cs"/>
              </a:rPr>
              <a:t>R</a:t>
            </a:r>
            <a:r>
              <a:rPr lang="en-US" sz="2000" b="0" dirty="0">
                <a:effectLst/>
                <a:latin typeface="Garamond" charset="0"/>
                <a:cs typeface="+mn-cs"/>
              </a:rPr>
              <a:t> = 4.45 x 10</a:t>
            </a:r>
            <a:r>
              <a:rPr lang="en-US" sz="2000" b="0" baseline="30000" dirty="0">
                <a:effectLst/>
                <a:latin typeface="Garamond" charset="0"/>
                <a:cs typeface="+mn-cs"/>
              </a:rPr>
              <a:t>7</a:t>
            </a:r>
            <a:r>
              <a:rPr lang="en-US" sz="2000" b="0" dirty="0">
                <a:effectLst/>
                <a:latin typeface="Garamond" charset="0"/>
                <a:cs typeface="+mn-cs"/>
              </a:rPr>
              <a:t> J/kg, initial temperature T</a:t>
            </a:r>
            <a:r>
              <a:rPr lang="en-US" sz="2000" b="0" baseline="-25000" dirty="0">
                <a:effectLst/>
                <a:latin typeface="Garamond" charset="0"/>
                <a:cs typeface="+mn-cs"/>
              </a:rPr>
              <a:t>2</a:t>
            </a:r>
            <a:r>
              <a:rPr lang="en-US" sz="2000" b="0" dirty="0">
                <a:effectLst/>
                <a:latin typeface="Garamond" charset="0"/>
                <a:cs typeface="+mn-cs"/>
              </a:rPr>
              <a:t> = 300K, initial pressure P</a:t>
            </a:r>
            <a:r>
              <a:rPr lang="en-US" sz="2000" b="0" baseline="-25000" dirty="0">
                <a:effectLst/>
                <a:latin typeface="Garamond" charset="0"/>
                <a:cs typeface="+mn-cs"/>
              </a:rPr>
              <a:t>2</a:t>
            </a:r>
            <a:r>
              <a:rPr lang="en-US" sz="2000" b="0" dirty="0">
                <a:effectLst/>
                <a:latin typeface="Garamond" charset="0"/>
                <a:cs typeface="+mn-cs"/>
              </a:rPr>
              <a:t> = 1 </a:t>
            </a:r>
            <a:r>
              <a:rPr lang="en-US" sz="2000" b="0" dirty="0" err="1">
                <a:effectLst/>
                <a:latin typeface="Garamond" charset="0"/>
                <a:cs typeface="+mn-cs"/>
              </a:rPr>
              <a:t>atm</a:t>
            </a:r>
            <a:r>
              <a:rPr lang="en-US" sz="2000" b="0" dirty="0">
                <a:effectLst/>
                <a:latin typeface="Garamond" charset="0"/>
                <a:cs typeface="+mn-cs"/>
              </a:rPr>
              <a:t>, </a:t>
            </a:r>
            <a:r>
              <a:rPr lang="en-US" sz="2000" b="0" dirty="0" err="1">
                <a:effectLst/>
                <a:latin typeface="Garamond" charset="0"/>
                <a:cs typeface="+mn-cs"/>
              </a:rPr>
              <a:t>P</a:t>
            </a:r>
            <a:r>
              <a:rPr lang="en-US" sz="2000" b="0" baseline="-25000" dirty="0" err="1">
                <a:effectLst/>
                <a:latin typeface="Garamond" charset="0"/>
                <a:cs typeface="+mn-cs"/>
              </a:rPr>
              <a:t>exh</a:t>
            </a:r>
            <a:r>
              <a:rPr lang="en-US" sz="2000" b="0" dirty="0">
                <a:effectLst/>
                <a:latin typeface="Garamond" charset="0"/>
                <a:cs typeface="+mn-cs"/>
              </a:rPr>
              <a:t> = 1 </a:t>
            </a:r>
            <a:r>
              <a:rPr lang="en-US" sz="2000" b="0" dirty="0" err="1">
                <a:effectLst/>
                <a:latin typeface="Garamond" charset="0"/>
                <a:cs typeface="+mn-cs"/>
              </a:rPr>
              <a:t>atm</a:t>
            </a:r>
            <a:r>
              <a:rPr lang="en-US" sz="2000" b="0" dirty="0">
                <a:effectLst/>
                <a:latin typeface="Garamond" charset="0"/>
                <a:cs typeface="+mn-cs"/>
              </a:rPr>
              <a:t>, determine:</a:t>
            </a:r>
          </a:p>
          <a:p>
            <a:pPr marL="0" indent="0" algn="just">
              <a:buFont typeface="Wingdings" charset="0"/>
              <a:buNone/>
              <a:tabLst>
                <a:tab pos="455613" algn="l"/>
                <a:tab pos="571500" algn="l"/>
                <a:tab pos="1092200" algn="l"/>
                <a:tab pos="1595438" algn="l"/>
              </a:tabLst>
              <a:defRPr/>
            </a:pPr>
            <a:r>
              <a:rPr lang="en-US" sz="2000" b="0" dirty="0">
                <a:effectLst/>
                <a:latin typeface="Garamond" charset="0"/>
                <a:cs typeface="+mn-cs"/>
              </a:rPr>
              <a:t>a)	Temperature (T</a:t>
            </a:r>
            <a:r>
              <a:rPr lang="en-US" sz="2000" b="0" baseline="-25000" dirty="0">
                <a:effectLst/>
                <a:latin typeface="Garamond" charset="0"/>
                <a:cs typeface="+mn-cs"/>
              </a:rPr>
              <a:t>3</a:t>
            </a:r>
            <a:r>
              <a:rPr lang="en-US" sz="2000" b="0" dirty="0">
                <a:effectLst/>
                <a:latin typeface="Garamond" charset="0"/>
                <a:cs typeface="+mn-cs"/>
              </a:rPr>
              <a:t>) &amp; pressure (P</a:t>
            </a:r>
            <a:r>
              <a:rPr lang="en-US" sz="2000" b="0" baseline="-25000" dirty="0">
                <a:effectLst/>
                <a:latin typeface="Garamond" charset="0"/>
                <a:cs typeface="+mn-cs"/>
              </a:rPr>
              <a:t>3</a:t>
            </a:r>
            <a:r>
              <a:rPr lang="en-US" sz="2000" b="0" dirty="0">
                <a:effectLst/>
                <a:latin typeface="Garamond" charset="0"/>
                <a:cs typeface="+mn-cs"/>
              </a:rPr>
              <a:t>) after compression &amp; compression work per kg</a:t>
            </a:r>
            <a:endParaRPr lang="en-US" i="1" dirty="0">
              <a:effectLst/>
              <a:latin typeface="Garamond" charset="0"/>
              <a:cs typeface="+mn-cs"/>
            </a:endParaRPr>
          </a:p>
          <a:p>
            <a:pPr marL="0" indent="0">
              <a:tabLst>
                <a:tab pos="455613" algn="l"/>
                <a:tab pos="571500" algn="l"/>
                <a:tab pos="1092200" algn="l"/>
                <a:tab pos="1595438" algn="l"/>
              </a:tabLst>
              <a:defRPr/>
            </a:pPr>
            <a:endParaRPr lang="en-US" b="0" dirty="0">
              <a:effectLst/>
              <a:latin typeface="Garamond" charset="0"/>
              <a:cs typeface="+mn-cs"/>
            </a:endParaRPr>
          </a:p>
          <a:p>
            <a:pPr marL="0" indent="0">
              <a:buFont typeface="Wingdings" charset="0"/>
              <a:buNone/>
              <a:tabLst>
                <a:tab pos="455613" algn="l"/>
                <a:tab pos="571500" algn="l"/>
                <a:tab pos="1092200" algn="l"/>
                <a:tab pos="1595438" algn="l"/>
              </a:tabLst>
              <a:defRPr/>
            </a:pPr>
            <a:endParaRPr lang="en-US" b="0" dirty="0">
              <a:effectLst/>
              <a:latin typeface="Garamond" charset="0"/>
              <a:cs typeface="+mn-cs"/>
            </a:endParaRPr>
          </a:p>
          <a:p>
            <a:pPr marL="0" indent="0">
              <a:tabLst>
                <a:tab pos="455613" algn="l"/>
                <a:tab pos="571500" algn="l"/>
                <a:tab pos="1092200" algn="l"/>
                <a:tab pos="1595438" algn="l"/>
              </a:tabLst>
              <a:defRPr/>
            </a:pPr>
            <a:endParaRPr lang="en-US" b="0" dirty="0">
              <a:effectLst/>
              <a:latin typeface="Garamond" charset="0"/>
              <a:cs typeface="+mn-cs"/>
            </a:endParaRPr>
          </a:p>
          <a:p>
            <a:pPr marL="0" indent="0">
              <a:tabLst>
                <a:tab pos="455613" algn="l"/>
                <a:tab pos="571500" algn="l"/>
                <a:tab pos="1092200" algn="l"/>
                <a:tab pos="1595438" algn="l"/>
              </a:tabLst>
              <a:defRPr/>
            </a:pPr>
            <a:endParaRPr lang="en-US" b="0" dirty="0">
              <a:effectLst/>
              <a:latin typeface="Garamond" charset="0"/>
              <a:cs typeface="+mn-cs"/>
            </a:endParaRPr>
          </a:p>
          <a:p>
            <a:pPr marL="0" indent="0">
              <a:tabLst>
                <a:tab pos="455613" algn="l"/>
                <a:tab pos="571500" algn="l"/>
                <a:tab pos="1092200" algn="l"/>
                <a:tab pos="1595438" algn="l"/>
              </a:tabLst>
              <a:defRPr/>
            </a:pPr>
            <a:endParaRPr lang="en-US" b="0" dirty="0">
              <a:effectLst/>
              <a:latin typeface="Garamond" charset="0"/>
              <a:cs typeface="+mn-cs"/>
            </a:endParaRPr>
          </a:p>
          <a:p>
            <a:pPr marL="0" indent="0">
              <a:tabLst>
                <a:tab pos="455613" algn="l"/>
                <a:tab pos="571500" algn="l"/>
                <a:tab pos="1092200" algn="l"/>
                <a:tab pos="1595438" algn="l"/>
              </a:tabLst>
              <a:defRPr/>
            </a:pPr>
            <a:endParaRPr lang="en-US" b="0" dirty="0">
              <a:effectLst/>
              <a:latin typeface="Garamond" charset="0"/>
              <a:cs typeface="+mn-cs"/>
            </a:endParaRPr>
          </a:p>
          <a:p>
            <a:pPr marL="0" indent="0" algn="just">
              <a:buFont typeface="Wingdings" charset="0"/>
              <a:buNone/>
              <a:tabLst>
                <a:tab pos="455613" algn="l"/>
                <a:tab pos="571500" algn="l"/>
                <a:tab pos="1092200" algn="l"/>
                <a:tab pos="1595438" algn="l"/>
              </a:tabLst>
              <a:defRPr/>
            </a:pPr>
            <a:r>
              <a:rPr lang="en-US" b="0" dirty="0">
                <a:effectLst/>
                <a:latin typeface="Garamond" charset="0"/>
                <a:cs typeface="+mn-cs"/>
              </a:rPr>
              <a:t>b)	Temperature (T</a:t>
            </a:r>
            <a:r>
              <a:rPr lang="en-US" b="0" baseline="-25000" dirty="0">
                <a:effectLst/>
                <a:latin typeface="Garamond" charset="0"/>
                <a:cs typeface="+mn-cs"/>
              </a:rPr>
              <a:t>4</a:t>
            </a:r>
            <a:r>
              <a:rPr lang="en-US" b="0" dirty="0">
                <a:effectLst/>
                <a:latin typeface="Garamond" charset="0"/>
                <a:cs typeface="+mn-cs"/>
              </a:rPr>
              <a:t>) and pressure (P</a:t>
            </a:r>
            <a:r>
              <a:rPr lang="en-US" b="0" baseline="-25000" dirty="0">
                <a:effectLst/>
                <a:latin typeface="Garamond" charset="0"/>
                <a:cs typeface="+mn-cs"/>
              </a:rPr>
              <a:t>4</a:t>
            </a:r>
            <a:r>
              <a:rPr lang="en-US" b="0" dirty="0">
                <a:effectLst/>
                <a:latin typeface="Garamond" charset="0"/>
                <a:cs typeface="+mn-cs"/>
              </a:rPr>
              <a:t>) after combustion, and the work output during combustion per kg of mixture</a:t>
            </a:r>
            <a:endParaRPr lang="en-US" i="1" dirty="0">
              <a:effectLst/>
              <a:latin typeface="Garamond" charset="0"/>
              <a:cs typeface="+mn-cs"/>
            </a:endParaRPr>
          </a:p>
          <a:p>
            <a:pPr marL="0" indent="0" algn="just">
              <a:tabLst>
                <a:tab pos="455613" algn="l"/>
                <a:tab pos="571500" algn="l"/>
                <a:tab pos="1092200" algn="l"/>
                <a:tab pos="1595438" algn="l"/>
              </a:tabLst>
              <a:defRPr/>
            </a:pPr>
            <a:endParaRPr lang="en-US" i="1" dirty="0">
              <a:effectLst/>
              <a:latin typeface="Garamond" charset="0"/>
              <a:cs typeface="+mn-cs"/>
            </a:endParaRPr>
          </a:p>
          <a:p>
            <a:pPr marL="0" indent="0">
              <a:tabLst>
                <a:tab pos="455613" algn="l"/>
                <a:tab pos="571500" algn="l"/>
                <a:tab pos="1092200" algn="l"/>
                <a:tab pos="1595438" algn="l"/>
              </a:tabLst>
              <a:defRPr/>
            </a:pPr>
            <a:endParaRPr lang="en-US" dirty="0">
              <a:cs typeface="+mn-cs"/>
            </a:endParaRPr>
          </a:p>
        </p:txBody>
      </p:sp>
      <p:graphicFrame>
        <p:nvGraphicFramePr>
          <p:cNvPr id="74756" name="Object 9"/>
          <p:cNvGraphicFramePr>
            <a:graphicFrameLocks noChangeAspect="1"/>
          </p:cNvGraphicFramePr>
          <p:nvPr>
            <p:extLst>
              <p:ext uri="{D42A27DB-BD31-4B8C-83A1-F6EECF244321}">
                <p14:modId xmlns:p14="http://schemas.microsoft.com/office/powerpoint/2010/main" val="2577480704"/>
              </p:ext>
            </p:extLst>
          </p:nvPr>
        </p:nvGraphicFramePr>
        <p:xfrm>
          <a:off x="634678" y="1899618"/>
          <a:ext cx="7827962" cy="2090737"/>
        </p:xfrm>
        <a:graphic>
          <a:graphicData uri="http://schemas.openxmlformats.org/presentationml/2006/ole">
            <mc:AlternateContent xmlns:mc="http://schemas.openxmlformats.org/markup-compatibility/2006">
              <mc:Choice xmlns:v="urn:schemas-microsoft-com:vml" Requires="v">
                <p:oleObj spid="_x0000_s135322" name="Equation" r:id="rId4" imgW="6184900" imgH="1651000" progId="Equation.3">
                  <p:embed/>
                </p:oleObj>
              </mc:Choice>
              <mc:Fallback>
                <p:oleObj name="Equation" r:id="rId4" imgW="6184900" imgH="1651000" progId="Equation.3">
                  <p:embed/>
                  <p:pic>
                    <p:nvPicPr>
                      <p:cNvPr id="0" name=""/>
                      <p:cNvPicPr>
                        <a:picLocks noChangeAspect="1" noChangeArrowheads="1"/>
                      </p:cNvPicPr>
                      <p:nvPr/>
                    </p:nvPicPr>
                    <p:blipFill>
                      <a:blip r:embed="rId5"/>
                      <a:srcRect/>
                      <a:stretch>
                        <a:fillRect/>
                      </a:stretch>
                    </p:blipFill>
                    <p:spPr bwMode="auto">
                      <a:xfrm>
                        <a:off x="634678" y="1899618"/>
                        <a:ext cx="7827962" cy="2090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4757" name="Object 12"/>
          <p:cNvGraphicFramePr>
            <a:graphicFrameLocks noChangeAspect="1"/>
          </p:cNvGraphicFramePr>
          <p:nvPr>
            <p:extLst>
              <p:ext uri="{D42A27DB-BD31-4B8C-83A1-F6EECF244321}">
                <p14:modId xmlns:p14="http://schemas.microsoft.com/office/powerpoint/2010/main" val="1956225425"/>
              </p:ext>
            </p:extLst>
          </p:nvPr>
        </p:nvGraphicFramePr>
        <p:xfrm>
          <a:off x="323146" y="4672461"/>
          <a:ext cx="8764588" cy="1898650"/>
        </p:xfrm>
        <a:graphic>
          <a:graphicData uri="http://schemas.openxmlformats.org/presentationml/2006/ole">
            <mc:AlternateContent xmlns:mc="http://schemas.openxmlformats.org/markup-compatibility/2006">
              <mc:Choice xmlns:v="urn:schemas-microsoft-com:vml" Requires="v">
                <p:oleObj spid="_x0000_s135323" name="Equation" r:id="rId6" imgW="6629400" imgH="1435100" progId="Equation.3">
                  <p:embed/>
                </p:oleObj>
              </mc:Choice>
              <mc:Fallback>
                <p:oleObj name="Equation" r:id="rId6" imgW="6629400" imgH="1435100" progId="Equation.3">
                  <p:embed/>
                  <p:pic>
                    <p:nvPicPr>
                      <p:cNvPr id="0" name=""/>
                      <p:cNvPicPr>
                        <a:picLocks noChangeAspect="1" noChangeArrowheads="1"/>
                      </p:cNvPicPr>
                      <p:nvPr/>
                    </p:nvPicPr>
                    <p:blipFill>
                      <a:blip r:embed="rId7"/>
                      <a:srcRect/>
                      <a:stretch>
                        <a:fillRect/>
                      </a:stretch>
                    </p:blipFill>
                    <p:spPr bwMode="auto">
                      <a:xfrm>
                        <a:off x="323146" y="4672461"/>
                        <a:ext cx="8764588" cy="1898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05083141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401858" name="Rectangle 2"/>
          <p:cNvSpPr>
            <a:spLocks noGrp="1" noChangeArrowheads="1"/>
          </p:cNvSpPr>
          <p:nvPr>
            <p:ph type="title"/>
          </p:nvPr>
        </p:nvSpPr>
        <p:spPr/>
        <p:txBody>
          <a:bodyPr/>
          <a:lstStyle/>
          <a:p>
            <a:pPr>
              <a:defRPr/>
            </a:pPr>
            <a:r>
              <a:rPr lang="en-US">
                <a:cs typeface="+mj-cs"/>
              </a:rPr>
              <a:t>Example (continued)</a:t>
            </a:r>
          </a:p>
        </p:txBody>
      </p:sp>
      <p:sp>
        <p:nvSpPr>
          <p:cNvPr id="1401859" name="Rectangle 3"/>
          <p:cNvSpPr>
            <a:spLocks noGrp="1" noChangeArrowheads="1"/>
          </p:cNvSpPr>
          <p:nvPr>
            <p:ph type="body" idx="1"/>
          </p:nvPr>
        </p:nvSpPr>
        <p:spPr/>
        <p:txBody>
          <a:bodyPr/>
          <a:lstStyle/>
          <a:p>
            <a:pPr algn="just">
              <a:lnSpc>
                <a:spcPct val="90000"/>
              </a:lnSpc>
              <a:buFont typeface="Wingdings" charset="0"/>
              <a:buNone/>
              <a:tabLst>
                <a:tab pos="455613" algn="l"/>
                <a:tab pos="571500" algn="l"/>
                <a:tab pos="1092200" algn="l"/>
                <a:tab pos="1595438" algn="l"/>
              </a:tabLst>
              <a:defRPr/>
            </a:pPr>
            <a:r>
              <a:rPr lang="en-US" sz="1800" b="0">
                <a:effectLst/>
                <a:latin typeface="Garamond" charset="0"/>
                <a:cs typeface="+mn-cs"/>
              </a:rPr>
              <a:t>c)	Cutoff Ratio</a:t>
            </a:r>
          </a:p>
          <a:p>
            <a:pPr>
              <a:lnSpc>
                <a:spcPct val="90000"/>
              </a:lnSpc>
              <a:tabLst>
                <a:tab pos="455613" algn="l"/>
                <a:tab pos="571500" algn="l"/>
                <a:tab pos="1092200" algn="l"/>
                <a:tab pos="1595438" algn="l"/>
              </a:tabLst>
              <a:defRPr/>
            </a:pPr>
            <a:endParaRPr lang="en-US" sz="1800" b="0">
              <a:effectLst/>
              <a:latin typeface="Garamond" charset="0"/>
              <a:cs typeface="+mn-cs"/>
            </a:endParaRPr>
          </a:p>
          <a:p>
            <a:pPr>
              <a:lnSpc>
                <a:spcPct val="90000"/>
              </a:lnSpc>
              <a:tabLst>
                <a:tab pos="455613" algn="l"/>
                <a:tab pos="571500" algn="l"/>
                <a:tab pos="1092200" algn="l"/>
                <a:tab pos="1595438" algn="l"/>
              </a:tabLst>
              <a:defRPr/>
            </a:pPr>
            <a:endParaRPr lang="en-US" sz="1800" b="0">
              <a:effectLst/>
              <a:latin typeface="Garamond" charset="0"/>
              <a:cs typeface="+mn-cs"/>
            </a:endParaRPr>
          </a:p>
          <a:p>
            <a:pPr>
              <a:lnSpc>
                <a:spcPct val="90000"/>
              </a:lnSpc>
              <a:tabLst>
                <a:tab pos="455613" algn="l"/>
                <a:tab pos="571500" algn="l"/>
                <a:tab pos="1092200" algn="l"/>
                <a:tab pos="1595438" algn="l"/>
              </a:tabLst>
              <a:defRPr/>
            </a:pPr>
            <a:endParaRPr lang="en-US" sz="1800" b="0">
              <a:effectLst/>
              <a:latin typeface="Garamond" charset="0"/>
              <a:cs typeface="+mn-cs"/>
            </a:endParaRPr>
          </a:p>
          <a:p>
            <a:pPr>
              <a:lnSpc>
                <a:spcPct val="90000"/>
              </a:lnSpc>
              <a:buFont typeface="Wingdings" charset="0"/>
              <a:buNone/>
              <a:tabLst>
                <a:tab pos="455613" algn="l"/>
                <a:tab pos="571500" algn="l"/>
                <a:tab pos="1092200" algn="l"/>
                <a:tab pos="1595438" algn="l"/>
              </a:tabLst>
              <a:defRPr/>
            </a:pPr>
            <a:r>
              <a:rPr lang="en-US" sz="1800" b="0">
                <a:effectLst/>
                <a:latin typeface="Garamond" charset="0"/>
                <a:cs typeface="+mn-cs"/>
              </a:rPr>
              <a:t>d)	Temperature (T</a:t>
            </a:r>
            <a:r>
              <a:rPr lang="en-US" sz="1800" b="0" baseline="-25000">
                <a:effectLst/>
                <a:latin typeface="Garamond" charset="0"/>
                <a:cs typeface="+mn-cs"/>
              </a:rPr>
              <a:t>5</a:t>
            </a:r>
            <a:r>
              <a:rPr lang="en-US" sz="1800" b="0">
                <a:effectLst/>
                <a:latin typeface="Garamond" charset="0"/>
                <a:cs typeface="+mn-cs"/>
              </a:rPr>
              <a:t>) and pressure (P</a:t>
            </a:r>
            <a:r>
              <a:rPr lang="en-US" sz="1800" b="0" baseline="-25000">
                <a:effectLst/>
                <a:latin typeface="Garamond" charset="0"/>
                <a:cs typeface="+mn-cs"/>
              </a:rPr>
              <a:t>5</a:t>
            </a:r>
            <a:r>
              <a:rPr lang="en-US" sz="1800" b="0">
                <a:effectLst/>
                <a:latin typeface="Garamond" charset="0"/>
                <a:cs typeface="+mn-cs"/>
              </a:rPr>
              <a:t>) after expansion, and the expansion work per kg of mixture</a:t>
            </a:r>
          </a:p>
          <a:p>
            <a:pPr>
              <a:lnSpc>
                <a:spcPct val="90000"/>
              </a:lnSpc>
              <a:buFont typeface="Wingdings" charset="0"/>
              <a:buNone/>
              <a:tabLst>
                <a:tab pos="455613" algn="l"/>
                <a:tab pos="571500" algn="l"/>
                <a:tab pos="1092200" algn="l"/>
                <a:tab pos="1595438" algn="l"/>
              </a:tabLst>
              <a:defRPr/>
            </a:pPr>
            <a:endParaRPr lang="en-US" sz="1800" b="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1800" b="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1800" b="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1800" b="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1800" b="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1800" b="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1800" b="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900" b="0">
              <a:effectLst/>
              <a:latin typeface="Garamond" charset="0"/>
              <a:cs typeface="+mn-cs"/>
            </a:endParaRPr>
          </a:p>
          <a:p>
            <a:pPr>
              <a:lnSpc>
                <a:spcPct val="90000"/>
              </a:lnSpc>
              <a:buFont typeface="Wingdings" charset="0"/>
              <a:buNone/>
              <a:tabLst>
                <a:tab pos="455613" algn="l"/>
                <a:tab pos="571500" algn="l"/>
                <a:tab pos="1092200" algn="l"/>
                <a:tab pos="1595438" algn="l"/>
              </a:tabLst>
              <a:defRPr/>
            </a:pPr>
            <a:r>
              <a:rPr lang="en-US" sz="1800" b="0">
                <a:effectLst/>
                <a:latin typeface="Garamond" charset="0"/>
                <a:cs typeface="+mn-cs"/>
              </a:rPr>
              <a:t>e)	Net work per kg of mixture</a:t>
            </a:r>
          </a:p>
          <a:p>
            <a:pPr algn="just">
              <a:lnSpc>
                <a:spcPct val="90000"/>
              </a:lnSpc>
              <a:buFont typeface="Wingdings" charset="0"/>
              <a:buNone/>
              <a:tabLst>
                <a:tab pos="455613" algn="l"/>
                <a:tab pos="571500" algn="l"/>
                <a:tab pos="1092200" algn="l"/>
                <a:tab pos="1595438" algn="l"/>
              </a:tabLst>
              <a:defRPr/>
            </a:pPr>
            <a:endParaRPr lang="en-US" sz="900" b="0">
              <a:effectLst/>
              <a:latin typeface="Garamond" charset="0"/>
              <a:cs typeface="+mn-cs"/>
            </a:endParaRPr>
          </a:p>
          <a:p>
            <a:pPr algn="just">
              <a:lnSpc>
                <a:spcPct val="90000"/>
              </a:lnSpc>
              <a:buFont typeface="Wingdings" charset="0"/>
              <a:buNone/>
              <a:tabLst>
                <a:tab pos="455613" algn="l"/>
                <a:tab pos="571500" algn="l"/>
                <a:tab pos="1092200" algn="l"/>
                <a:tab pos="1595438" algn="l"/>
              </a:tabLst>
              <a:defRPr/>
            </a:pPr>
            <a:r>
              <a:rPr lang="en-US" sz="1800" b="0">
                <a:effectLst/>
                <a:latin typeface="Garamond" charset="0"/>
                <a:cs typeface="+mn-cs"/>
              </a:rPr>
              <a:t>		</a:t>
            </a:r>
            <a:r>
              <a:rPr lang="en-US" sz="1800" b="0">
                <a:effectLst/>
                <a:cs typeface="+mn-cs"/>
              </a:rPr>
              <a:t>Net work = Compression work + Work during combustion + Expansion work </a:t>
            </a:r>
          </a:p>
          <a:p>
            <a:pPr>
              <a:lnSpc>
                <a:spcPct val="90000"/>
              </a:lnSpc>
              <a:buFont typeface="Wingdings" charset="0"/>
              <a:buNone/>
              <a:tabLst>
                <a:tab pos="455613" algn="l"/>
                <a:tab pos="571500" algn="l"/>
                <a:tab pos="1092200" algn="l"/>
                <a:tab pos="1595438" algn="l"/>
              </a:tabLst>
              <a:defRPr/>
            </a:pPr>
            <a:r>
              <a:rPr lang="en-US" sz="1800" b="0">
                <a:effectLst/>
                <a:cs typeface="+mn-cs"/>
              </a:rPr>
              <a:t>				    = -417.6 + 992.9 + 513.5 = 1089 kJ/kg</a:t>
            </a:r>
          </a:p>
        </p:txBody>
      </p:sp>
      <p:graphicFrame>
        <p:nvGraphicFramePr>
          <p:cNvPr id="76804" name="Object 5"/>
          <p:cNvGraphicFramePr>
            <a:graphicFrameLocks noChangeAspect="1"/>
          </p:cNvGraphicFramePr>
          <p:nvPr>
            <p:extLst>
              <p:ext uri="{D42A27DB-BD31-4B8C-83A1-F6EECF244321}">
                <p14:modId xmlns:p14="http://schemas.microsoft.com/office/powerpoint/2010/main" val="3755438924"/>
              </p:ext>
            </p:extLst>
          </p:nvPr>
        </p:nvGraphicFramePr>
        <p:xfrm>
          <a:off x="712788" y="865510"/>
          <a:ext cx="5145087" cy="788988"/>
        </p:xfrm>
        <a:graphic>
          <a:graphicData uri="http://schemas.openxmlformats.org/presentationml/2006/ole">
            <mc:AlternateContent xmlns:mc="http://schemas.openxmlformats.org/markup-compatibility/2006">
              <mc:Choice xmlns:v="urn:schemas-microsoft-com:vml" Requires="v">
                <p:oleObj spid="_x0000_s136346" name="Equation" r:id="rId4" imgW="3149600" imgH="482600" progId="Equation.3">
                  <p:embed/>
                </p:oleObj>
              </mc:Choice>
              <mc:Fallback>
                <p:oleObj name="Equation" r:id="rId4" imgW="31496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88" y="865510"/>
                        <a:ext cx="5145087" cy="788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6805" name="Object 6"/>
          <p:cNvGraphicFramePr>
            <a:graphicFrameLocks noChangeAspect="1"/>
          </p:cNvGraphicFramePr>
          <p:nvPr>
            <p:extLst>
              <p:ext uri="{D42A27DB-BD31-4B8C-83A1-F6EECF244321}">
                <p14:modId xmlns:p14="http://schemas.microsoft.com/office/powerpoint/2010/main" val="1416183007"/>
              </p:ext>
            </p:extLst>
          </p:nvPr>
        </p:nvGraphicFramePr>
        <p:xfrm>
          <a:off x="712788" y="2168538"/>
          <a:ext cx="6149975" cy="1814512"/>
        </p:xfrm>
        <a:graphic>
          <a:graphicData uri="http://schemas.openxmlformats.org/presentationml/2006/ole">
            <mc:AlternateContent xmlns:mc="http://schemas.openxmlformats.org/markup-compatibility/2006">
              <mc:Choice xmlns:v="urn:schemas-microsoft-com:vml" Requires="v">
                <p:oleObj spid="_x0000_s136347" name="Equation" r:id="rId6" imgW="4178300" imgH="1231900" progId="Equation.3">
                  <p:embed/>
                </p:oleObj>
              </mc:Choice>
              <mc:Fallback>
                <p:oleObj name="Equation" r:id="rId6" imgW="4178300" imgH="1231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788" y="2168538"/>
                        <a:ext cx="6149975" cy="1814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55713058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403906" name="Rectangle 2"/>
          <p:cNvSpPr>
            <a:spLocks noGrp="1" noChangeArrowheads="1"/>
          </p:cNvSpPr>
          <p:nvPr>
            <p:ph type="title"/>
          </p:nvPr>
        </p:nvSpPr>
        <p:spPr/>
        <p:txBody>
          <a:bodyPr/>
          <a:lstStyle/>
          <a:p>
            <a:pPr>
              <a:defRPr/>
            </a:pPr>
            <a:r>
              <a:rPr lang="en-US">
                <a:cs typeface="+mj-cs"/>
              </a:rPr>
              <a:t>Example (continued)</a:t>
            </a:r>
          </a:p>
        </p:txBody>
      </p:sp>
      <p:sp>
        <p:nvSpPr>
          <p:cNvPr id="1403907" name="Rectangle 3"/>
          <p:cNvSpPr>
            <a:spLocks noGrp="1" noChangeArrowheads="1"/>
          </p:cNvSpPr>
          <p:nvPr>
            <p:ph type="body" idx="1"/>
          </p:nvPr>
        </p:nvSpPr>
        <p:spPr/>
        <p:txBody>
          <a:bodyPr/>
          <a:lstStyle/>
          <a:p>
            <a:pPr>
              <a:lnSpc>
                <a:spcPct val="90000"/>
              </a:lnSpc>
              <a:buFont typeface="Wingdings" charset="0"/>
              <a:buNone/>
              <a:tabLst>
                <a:tab pos="455613" algn="l"/>
                <a:tab pos="571500" algn="l"/>
                <a:tab pos="1092200" algn="l"/>
                <a:tab pos="1595438" algn="l"/>
              </a:tabLst>
              <a:defRPr/>
            </a:pPr>
            <a:r>
              <a:rPr lang="en-US" sz="2000" b="0" dirty="0">
                <a:effectLst/>
                <a:latin typeface="Garamond" charset="0"/>
                <a:cs typeface="+mn-cs"/>
              </a:rPr>
              <a:t>f)	Thermal Efficiency</a:t>
            </a:r>
          </a:p>
          <a:p>
            <a:pPr>
              <a:lnSpc>
                <a:spcPct val="90000"/>
              </a:lnSpc>
              <a:buFont typeface="Wingdings" charset="0"/>
              <a:buNone/>
              <a:tabLst>
                <a:tab pos="455613" algn="l"/>
                <a:tab pos="571500" algn="l"/>
                <a:tab pos="1092200" algn="l"/>
                <a:tab pos="1595438" algn="l"/>
              </a:tabLst>
              <a:defRPr/>
            </a:pPr>
            <a:endParaRPr lang="en-US" sz="1000" b="0" dirty="0">
              <a:effectLst/>
              <a:latin typeface="Garamond" charset="0"/>
              <a:cs typeface="+mn-cs"/>
            </a:endParaRPr>
          </a:p>
          <a:p>
            <a:pPr>
              <a:lnSpc>
                <a:spcPct val="90000"/>
              </a:lnSpc>
              <a:buFont typeface="Wingdings" charset="0"/>
              <a:buNone/>
              <a:tabLst>
                <a:tab pos="455613" algn="l"/>
                <a:tab pos="571500" algn="l"/>
                <a:tab pos="1092200" algn="l"/>
                <a:tab pos="1595438" algn="l"/>
              </a:tabLst>
              <a:defRPr/>
            </a:pPr>
            <a:r>
              <a:rPr lang="en-US" sz="2000" b="0" dirty="0">
                <a:effectLst/>
                <a:latin typeface="Garamond" charset="0"/>
                <a:cs typeface="+mn-cs"/>
                <a:sym typeface="Symbol" charset="0"/>
              </a:rPr>
              <a:t>		</a:t>
            </a:r>
            <a:r>
              <a:rPr lang="en-US" sz="1800" b="0" dirty="0">
                <a:effectLst/>
                <a:latin typeface="Garamond" charset="0"/>
                <a:cs typeface="+mn-cs"/>
                <a:sym typeface="Symbol" charset="0"/>
              </a:rPr>
              <a:t></a:t>
            </a:r>
            <a:r>
              <a:rPr lang="en-US" sz="1800" b="0" baseline="-25000" dirty="0" err="1">
                <a:effectLst/>
                <a:cs typeface="+mn-cs"/>
              </a:rPr>
              <a:t>th</a:t>
            </a:r>
            <a:r>
              <a:rPr lang="en-US" sz="1800" b="0" dirty="0">
                <a:effectLst/>
                <a:cs typeface="+mn-cs"/>
              </a:rPr>
              <a:t> = (Net work per unit mass) / (Heat input per unit mass)</a:t>
            </a:r>
          </a:p>
          <a:p>
            <a:pPr>
              <a:lnSpc>
                <a:spcPct val="90000"/>
              </a:lnSpc>
              <a:buFont typeface="Wingdings" charset="0"/>
              <a:buNone/>
              <a:tabLst>
                <a:tab pos="455613" algn="l"/>
                <a:tab pos="571500" algn="l"/>
                <a:tab pos="1092200" algn="l"/>
                <a:tab pos="1595438" algn="l"/>
              </a:tabLst>
              <a:defRPr/>
            </a:pPr>
            <a:r>
              <a:rPr lang="en-US" sz="1800" b="0" dirty="0">
                <a:effectLst/>
                <a:cs typeface="+mn-cs"/>
              </a:rPr>
              <a:t>			   = (Net work)/</a:t>
            </a:r>
            <a:r>
              <a:rPr lang="en-US" sz="1800" b="0" dirty="0" err="1">
                <a:effectLst/>
                <a:cs typeface="+mn-cs"/>
              </a:rPr>
              <a:t>fQ</a:t>
            </a:r>
            <a:r>
              <a:rPr lang="en-US" sz="1800" b="0" baseline="-25000" dirty="0" err="1">
                <a:effectLst/>
                <a:cs typeface="+mn-cs"/>
              </a:rPr>
              <a:t>R</a:t>
            </a:r>
            <a:r>
              <a:rPr lang="en-US" sz="1800" b="0" dirty="0">
                <a:effectLst/>
                <a:cs typeface="+mn-cs"/>
              </a:rPr>
              <a:t> = (1.089 x 10</a:t>
            </a:r>
            <a:r>
              <a:rPr lang="en-US" sz="1800" b="0" baseline="30000" dirty="0">
                <a:effectLst/>
                <a:cs typeface="+mn-cs"/>
              </a:rPr>
              <a:t>6</a:t>
            </a:r>
            <a:r>
              <a:rPr lang="en-US" sz="1800" b="0" dirty="0">
                <a:effectLst/>
                <a:cs typeface="+mn-cs"/>
              </a:rPr>
              <a:t> J/kg)/(0.05)(4.45 x 10</a:t>
            </a:r>
            <a:r>
              <a:rPr lang="en-US" sz="1800" b="0" baseline="30000" dirty="0">
                <a:effectLst/>
                <a:cs typeface="+mn-cs"/>
              </a:rPr>
              <a:t>7</a:t>
            </a:r>
            <a:r>
              <a:rPr lang="en-US" sz="1800" b="0" dirty="0">
                <a:effectLst/>
                <a:cs typeface="+mn-cs"/>
              </a:rPr>
              <a:t> J/kg) = 0.489 = 48.9%</a:t>
            </a:r>
            <a:endParaRPr lang="en-US" sz="1800" b="0" dirty="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1000" b="0" dirty="0">
              <a:effectLst/>
              <a:latin typeface="Garamond" charset="0"/>
              <a:cs typeface="+mn-cs"/>
            </a:endParaRPr>
          </a:p>
          <a:p>
            <a:pPr>
              <a:lnSpc>
                <a:spcPct val="90000"/>
              </a:lnSpc>
              <a:buFont typeface="Wingdings" charset="0"/>
              <a:buNone/>
              <a:tabLst>
                <a:tab pos="455613" algn="l"/>
                <a:tab pos="571500" algn="l"/>
                <a:tab pos="1092200" algn="l"/>
                <a:tab pos="1595438" algn="l"/>
              </a:tabLst>
              <a:defRPr/>
            </a:pPr>
            <a:r>
              <a:rPr lang="en-US" sz="2000" b="0" dirty="0">
                <a:effectLst/>
                <a:latin typeface="Garamond" charset="0"/>
                <a:cs typeface="+mn-cs"/>
              </a:rPr>
              <a:t>	compare this to the theoretical efficiency (should be the same since this is an </a:t>
            </a:r>
            <a:r>
              <a:rPr lang="en-US" sz="2000" dirty="0">
                <a:effectLst/>
                <a:latin typeface="Garamond" charset="0"/>
                <a:cs typeface="+mn-cs"/>
              </a:rPr>
              <a:t>ideal</a:t>
            </a:r>
            <a:r>
              <a:rPr lang="en-US" sz="2000" b="0" dirty="0">
                <a:effectLst/>
                <a:latin typeface="Garamond" charset="0"/>
                <a:cs typeface="+mn-cs"/>
              </a:rPr>
              <a:t> cycle analysis)</a:t>
            </a:r>
          </a:p>
          <a:p>
            <a:pPr>
              <a:lnSpc>
                <a:spcPct val="90000"/>
              </a:lnSpc>
              <a:tabLst>
                <a:tab pos="455613" algn="l"/>
                <a:tab pos="571500" algn="l"/>
                <a:tab pos="1092200" algn="l"/>
                <a:tab pos="1595438" algn="l"/>
              </a:tabLst>
              <a:defRPr/>
            </a:pPr>
            <a:endParaRPr lang="en-US" sz="2000" b="0" dirty="0">
              <a:effectLst/>
              <a:latin typeface="Garamond" charset="0"/>
              <a:cs typeface="+mn-cs"/>
            </a:endParaRPr>
          </a:p>
          <a:p>
            <a:pPr>
              <a:lnSpc>
                <a:spcPct val="90000"/>
              </a:lnSpc>
              <a:tabLst>
                <a:tab pos="455613" algn="l"/>
                <a:tab pos="571500" algn="l"/>
                <a:tab pos="1092200" algn="l"/>
                <a:tab pos="1595438" algn="l"/>
              </a:tabLst>
              <a:defRPr/>
            </a:pPr>
            <a:endParaRPr lang="en-US" sz="2000" b="0" dirty="0">
              <a:effectLst/>
              <a:latin typeface="Garamond" charset="0"/>
              <a:cs typeface="+mn-cs"/>
            </a:endParaRPr>
          </a:p>
          <a:p>
            <a:pPr>
              <a:lnSpc>
                <a:spcPct val="90000"/>
              </a:lnSpc>
              <a:tabLst>
                <a:tab pos="455613" algn="l"/>
                <a:tab pos="571500" algn="l"/>
                <a:tab pos="1092200" algn="l"/>
                <a:tab pos="1595438" algn="l"/>
              </a:tabLst>
              <a:defRPr/>
            </a:pPr>
            <a:endParaRPr lang="en-US" sz="2000" b="0" dirty="0">
              <a:effectLst/>
              <a:latin typeface="Garamond" charset="0"/>
              <a:cs typeface="+mn-cs"/>
            </a:endParaRPr>
          </a:p>
          <a:p>
            <a:pPr>
              <a:lnSpc>
                <a:spcPct val="90000"/>
              </a:lnSpc>
              <a:buFont typeface="Wingdings" charset="0"/>
              <a:buNone/>
              <a:tabLst>
                <a:tab pos="455613" algn="l"/>
                <a:tab pos="571500" algn="l"/>
                <a:tab pos="1092200" algn="l"/>
                <a:tab pos="1595438" algn="l"/>
              </a:tabLst>
              <a:defRPr/>
            </a:pPr>
            <a:r>
              <a:rPr lang="en-US" sz="2000" b="0" dirty="0">
                <a:effectLst/>
                <a:latin typeface="Garamond" charset="0"/>
                <a:cs typeface="+mn-cs"/>
              </a:rPr>
              <a:t>g) IMEP</a:t>
            </a:r>
          </a:p>
          <a:p>
            <a:pPr>
              <a:lnSpc>
                <a:spcPct val="90000"/>
              </a:lnSpc>
              <a:buFont typeface="Wingdings" charset="0"/>
              <a:buNone/>
              <a:tabLst>
                <a:tab pos="455613" algn="l"/>
                <a:tab pos="571500" algn="l"/>
                <a:tab pos="1092200" algn="l"/>
                <a:tab pos="1595438" algn="l"/>
              </a:tabLst>
              <a:defRPr/>
            </a:pPr>
            <a:endParaRPr lang="en-US" sz="2000" b="0" dirty="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2000" b="0" dirty="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2000" b="0" dirty="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2000" b="0" dirty="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2000" b="0" dirty="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2000" b="0" dirty="0">
              <a:effectLst/>
              <a:latin typeface="Garamond" charset="0"/>
              <a:cs typeface="+mn-cs"/>
            </a:endParaRPr>
          </a:p>
          <a:p>
            <a:pPr>
              <a:lnSpc>
                <a:spcPct val="90000"/>
              </a:lnSpc>
              <a:buFont typeface="Wingdings" charset="0"/>
              <a:buNone/>
              <a:tabLst>
                <a:tab pos="455613" algn="l"/>
                <a:tab pos="571500" algn="l"/>
                <a:tab pos="1092200" algn="l"/>
                <a:tab pos="1595438" algn="l"/>
              </a:tabLst>
              <a:defRPr/>
            </a:pPr>
            <a:endParaRPr lang="en-US" sz="2000" b="0" dirty="0">
              <a:effectLst/>
              <a:latin typeface="Garamond" charset="0"/>
              <a:cs typeface="+mn-cs"/>
            </a:endParaRPr>
          </a:p>
          <a:p>
            <a:pPr>
              <a:lnSpc>
                <a:spcPct val="90000"/>
              </a:lnSpc>
              <a:buFont typeface="Wingdings" charset="0"/>
              <a:buNone/>
              <a:tabLst>
                <a:tab pos="455613" algn="l"/>
                <a:tab pos="571500" algn="l"/>
                <a:tab pos="1092200" algn="l"/>
                <a:tab pos="1595438" algn="l"/>
              </a:tabLst>
              <a:defRPr/>
            </a:pPr>
            <a:r>
              <a:rPr lang="en-US" sz="2000" b="0" dirty="0">
                <a:effectLst/>
                <a:latin typeface="Garamond" charset="0"/>
                <a:cs typeface="+mn-cs"/>
              </a:rPr>
              <a:t>	Note that the </a:t>
            </a:r>
            <a:r>
              <a:rPr lang="en-US" altLang="ja-JP" sz="2000" b="0" dirty="0">
                <a:effectLst/>
                <a:latin typeface="Garamond" charset="0"/>
                <a:cs typeface="+mn-cs"/>
              </a:rPr>
              <a:t>"</a:t>
            </a:r>
            <a:r>
              <a:rPr lang="en-US" sz="2000" b="0" dirty="0">
                <a:effectLst/>
                <a:latin typeface="Garamond" charset="0"/>
                <a:cs typeface="+mn-cs"/>
              </a:rPr>
              <a:t>mass</a:t>
            </a:r>
            <a:r>
              <a:rPr lang="en-US" altLang="ja-JP" sz="2000" b="0" dirty="0">
                <a:effectLst/>
                <a:latin typeface="Garamond" charset="0"/>
                <a:cs typeface="+mn-cs"/>
              </a:rPr>
              <a:t>"</a:t>
            </a:r>
            <a:r>
              <a:rPr lang="en-US" sz="2000" b="0" dirty="0">
                <a:effectLst/>
                <a:latin typeface="Garamond" charset="0"/>
                <a:cs typeface="+mn-cs"/>
              </a:rPr>
              <a:t> does not include the mass in the clearance volume; it is assumed that this mass is inert (i.e. exhaust gas) which does not yield additional heat release, plus its compression/expansion work cancels out</a:t>
            </a:r>
            <a:endParaRPr lang="en-US" sz="2000" b="0" dirty="0">
              <a:cs typeface="+mn-cs"/>
            </a:endParaRPr>
          </a:p>
        </p:txBody>
      </p:sp>
      <p:graphicFrame>
        <p:nvGraphicFramePr>
          <p:cNvPr id="78852" name="Object 6"/>
          <p:cNvGraphicFramePr>
            <a:graphicFrameLocks noChangeAspect="1"/>
          </p:cNvGraphicFramePr>
          <p:nvPr/>
        </p:nvGraphicFramePr>
        <p:xfrm>
          <a:off x="774700" y="2271713"/>
          <a:ext cx="6281738" cy="757237"/>
        </p:xfrm>
        <a:graphic>
          <a:graphicData uri="http://schemas.openxmlformats.org/presentationml/2006/ole">
            <mc:AlternateContent xmlns:mc="http://schemas.openxmlformats.org/markup-compatibility/2006">
              <mc:Choice xmlns:v="urn:schemas-microsoft-com:vml" Requires="v">
                <p:oleObj spid="_x0000_s137370" name="Equation" r:id="rId4" imgW="4000500" imgH="482600" progId="Equation.3">
                  <p:embed/>
                </p:oleObj>
              </mc:Choice>
              <mc:Fallback>
                <p:oleObj name="Equation" r:id="rId4" imgW="40005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700" y="2271713"/>
                        <a:ext cx="6281738" cy="7572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8853" name="Object 7"/>
          <p:cNvGraphicFramePr>
            <a:graphicFrameLocks noChangeAspect="1"/>
          </p:cNvGraphicFramePr>
          <p:nvPr>
            <p:extLst>
              <p:ext uri="{D42A27DB-BD31-4B8C-83A1-F6EECF244321}">
                <p14:modId xmlns:p14="http://schemas.microsoft.com/office/powerpoint/2010/main" val="968328914"/>
              </p:ext>
            </p:extLst>
          </p:nvPr>
        </p:nvGraphicFramePr>
        <p:xfrm>
          <a:off x="1217246" y="3233860"/>
          <a:ext cx="6405563" cy="2036763"/>
        </p:xfrm>
        <a:graphic>
          <a:graphicData uri="http://schemas.openxmlformats.org/presentationml/2006/ole">
            <mc:AlternateContent xmlns:mc="http://schemas.openxmlformats.org/markup-compatibility/2006">
              <mc:Choice xmlns:v="urn:schemas-microsoft-com:vml" Requires="v">
                <p:oleObj spid="_x0000_s137371" name="Equation" r:id="rId6" imgW="4787900" imgH="1524000" progId="Equation.3">
                  <p:embed/>
                </p:oleObj>
              </mc:Choice>
              <mc:Fallback>
                <p:oleObj name="Equation" r:id="rId6" imgW="4787900" imgH="1524000" progId="Equation.3">
                  <p:embed/>
                  <p:pic>
                    <p:nvPicPr>
                      <p:cNvPr id="0" name=""/>
                      <p:cNvPicPr>
                        <a:picLocks noChangeAspect="1" noChangeArrowheads="1"/>
                      </p:cNvPicPr>
                      <p:nvPr/>
                    </p:nvPicPr>
                    <p:blipFill>
                      <a:blip r:embed="rId7"/>
                      <a:srcRect/>
                      <a:stretch>
                        <a:fillRect/>
                      </a:stretch>
                    </p:blipFill>
                    <p:spPr bwMode="auto">
                      <a:xfrm>
                        <a:off x="1217246" y="3233860"/>
                        <a:ext cx="6405563" cy="20367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68280359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416194" name="Rectangle 2"/>
          <p:cNvSpPr>
            <a:spLocks noGrp="1" noChangeArrowheads="1"/>
          </p:cNvSpPr>
          <p:nvPr>
            <p:ph type="title"/>
          </p:nvPr>
        </p:nvSpPr>
        <p:spPr>
          <a:xfrm>
            <a:off x="469900" y="152400"/>
            <a:ext cx="8445500" cy="381000"/>
          </a:xfrm>
        </p:spPr>
        <p:txBody>
          <a:bodyPr/>
          <a:lstStyle/>
          <a:p>
            <a:pPr>
              <a:defRPr/>
            </a:pPr>
            <a:r>
              <a:rPr lang="en-US">
                <a:cs typeface="+mj-cs"/>
              </a:rPr>
              <a:t>Examples of using P-V &amp; T-s diagrams</a:t>
            </a:r>
            <a:endParaRPr lang="en-US" sz="2400">
              <a:cs typeface="+mj-cs"/>
            </a:endParaRPr>
          </a:p>
        </p:txBody>
      </p:sp>
      <p:sp>
        <p:nvSpPr>
          <p:cNvPr id="1416195" name="Rectangle 3"/>
          <p:cNvSpPr>
            <a:spLocks noGrp="1" noChangeArrowheads="1"/>
          </p:cNvSpPr>
          <p:nvPr>
            <p:ph type="body" idx="1"/>
          </p:nvPr>
        </p:nvSpPr>
        <p:spPr>
          <a:xfrm>
            <a:off x="431800" y="576263"/>
            <a:ext cx="8382000" cy="5880100"/>
          </a:xfrm>
        </p:spPr>
        <p:txBody>
          <a:bodyPr/>
          <a:lstStyle/>
          <a:p>
            <a:pPr marL="0" indent="0" algn="just">
              <a:lnSpc>
                <a:spcPct val="90000"/>
              </a:lnSpc>
              <a:buFont typeface="Wingdings" charset="0"/>
              <a:buNone/>
              <a:tabLst>
                <a:tab pos="0" algn="l"/>
                <a:tab pos="571500" algn="l"/>
                <a:tab pos="630238" algn="l"/>
                <a:tab pos="1092200" algn="l"/>
                <a:tab pos="1595438" algn="l"/>
              </a:tabLst>
              <a:defRPr/>
            </a:pPr>
            <a:r>
              <a:rPr lang="en-US" sz="1800" b="0" dirty="0">
                <a:solidFill>
                  <a:srgbClr val="000000"/>
                </a:solidFill>
                <a:effectLst/>
                <a:latin typeface="Garamond" charset="0"/>
                <a:cs typeface="+mn-cs"/>
              </a:rPr>
              <a:t>Consider the </a:t>
            </a:r>
            <a:r>
              <a:rPr lang="en-US" sz="1800" b="0" dirty="0">
                <a:solidFill>
                  <a:srgbClr val="000000"/>
                </a:solidFill>
                <a:effectLst/>
                <a:latin typeface="Arial"/>
                <a:ea typeface="ヒラギノ角ゴ ProN W3" charset="0"/>
                <a:cs typeface="ヒラギノ角ゴ ProN W3" charset="0"/>
              </a:rPr>
              <a:t>"</a:t>
            </a:r>
            <a:r>
              <a:rPr lang="en-US" sz="1800" b="0" dirty="0">
                <a:solidFill>
                  <a:srgbClr val="000000"/>
                </a:solidFill>
                <a:effectLst/>
                <a:latin typeface="Garamond" charset="0"/>
                <a:ea typeface="ヒラギノ角ゴ ProN W3" charset="0"/>
                <a:cs typeface="ヒラギノ角ゴ ProN W3" charset="0"/>
              </a:rPr>
              <a:t>b</a:t>
            </a:r>
            <a:r>
              <a:rPr lang="en-US" sz="1800" b="0" dirty="0">
                <a:solidFill>
                  <a:srgbClr val="000000"/>
                </a:solidFill>
                <a:effectLst/>
                <a:latin typeface="Garamond" charset="0"/>
                <a:cs typeface="+mn-cs"/>
              </a:rPr>
              <a:t>aseline</a:t>
            </a:r>
            <a:r>
              <a:rPr lang="en-US" altLang="ja-JP" sz="1800" b="0" dirty="0">
                <a:solidFill>
                  <a:srgbClr val="000000"/>
                </a:solidFill>
                <a:effectLst/>
                <a:latin typeface="Arial"/>
                <a:cs typeface="+mn-cs"/>
              </a:rPr>
              <a:t>"</a:t>
            </a:r>
            <a:r>
              <a:rPr lang="en-US" sz="1800" b="0" dirty="0">
                <a:solidFill>
                  <a:srgbClr val="000000"/>
                </a:solidFill>
                <a:effectLst/>
                <a:latin typeface="Garamond" charset="0"/>
                <a:cs typeface="+mn-cs"/>
              </a:rPr>
              <a:t> ideal Diesel cycle shown on the P-V and T-s diagrams.  Sketch modified diagrams if the following changes are made.  Unless otherwise noted, assume in each case the initial T &amp; P, r, f, Q</a:t>
            </a:r>
            <a:r>
              <a:rPr lang="en-US" sz="1800" b="0" baseline="-25000" dirty="0">
                <a:solidFill>
                  <a:srgbClr val="000000"/>
                </a:solidFill>
                <a:effectLst/>
                <a:latin typeface="Garamond" charset="0"/>
                <a:cs typeface="+mn-cs"/>
              </a:rPr>
              <a:t>R</a:t>
            </a:r>
            <a:r>
              <a:rPr lang="en-US" sz="1800" b="0" dirty="0">
                <a:solidFill>
                  <a:srgbClr val="000000"/>
                </a:solidFill>
                <a:effectLst/>
                <a:latin typeface="Garamond" charset="0"/>
                <a:cs typeface="+mn-cs"/>
              </a:rPr>
              <a:t>, etc. are unchanged.  </a:t>
            </a:r>
            <a:endParaRPr lang="en-US" sz="1800" b="0" dirty="0">
              <a:effectLst/>
              <a:latin typeface="Garamond" charset="0"/>
              <a:cs typeface="+mn-cs"/>
            </a:endParaRPr>
          </a:p>
          <a:p>
            <a:pPr marL="0" indent="0" algn="just">
              <a:lnSpc>
                <a:spcPct val="90000"/>
              </a:lnSpc>
              <a:buFont typeface="Wingdings" charset="0"/>
              <a:buNone/>
              <a:tabLst>
                <a:tab pos="0" algn="l"/>
                <a:tab pos="571500" algn="l"/>
                <a:tab pos="630238" algn="l"/>
                <a:tab pos="1092200" algn="l"/>
                <a:tab pos="1595438" algn="l"/>
              </a:tabLst>
              <a:defRPr/>
            </a:pPr>
            <a:r>
              <a:rPr lang="en-US" sz="1800" b="0" dirty="0">
                <a:effectLst/>
                <a:latin typeface="Garamond" charset="0"/>
                <a:cs typeface="+mn-cs"/>
              </a:rPr>
              <a:t>a)	The compression ratio is increased (same </a:t>
            </a:r>
            <a:r>
              <a:rPr lang="en-US" sz="1800" b="1" dirty="0">
                <a:effectLst/>
                <a:latin typeface="Garamond" charset="0"/>
                <a:cs typeface="+mn-cs"/>
              </a:rPr>
              <a:t>maximum</a:t>
            </a:r>
            <a:r>
              <a:rPr lang="en-US" sz="1800" b="0" dirty="0">
                <a:effectLst/>
                <a:latin typeface="Garamond" charset="0"/>
                <a:cs typeface="+mn-cs"/>
              </a:rPr>
              <a:t> volume)</a:t>
            </a:r>
          </a:p>
          <a:p>
            <a:pPr marL="0" indent="0">
              <a:lnSpc>
                <a:spcPct val="90000"/>
              </a:lnSpc>
              <a:tabLst>
                <a:tab pos="0" algn="l"/>
                <a:tab pos="571500" algn="l"/>
                <a:tab pos="630238" algn="l"/>
                <a:tab pos="1092200" algn="l"/>
                <a:tab pos="1595438" algn="l"/>
              </a:tabLst>
              <a:defRPr/>
            </a:pPr>
            <a:endParaRPr lang="en-US" sz="1600" dirty="0">
              <a:cs typeface="+mn-cs"/>
            </a:endParaRPr>
          </a:p>
          <a:p>
            <a:pPr marL="0" indent="0">
              <a:lnSpc>
                <a:spcPct val="90000"/>
              </a:lnSpc>
              <a:tabLst>
                <a:tab pos="0" algn="l"/>
                <a:tab pos="571500" algn="l"/>
                <a:tab pos="630238" algn="l"/>
                <a:tab pos="1092200" algn="l"/>
                <a:tab pos="1595438" algn="l"/>
              </a:tabLst>
              <a:defRPr/>
            </a:pPr>
            <a:endParaRPr lang="en-US" sz="1600" dirty="0">
              <a:cs typeface="+mn-cs"/>
            </a:endParaRPr>
          </a:p>
          <a:p>
            <a:pPr marL="0" indent="0">
              <a:lnSpc>
                <a:spcPct val="90000"/>
              </a:lnSpc>
              <a:tabLst>
                <a:tab pos="0" algn="l"/>
                <a:tab pos="571500" algn="l"/>
                <a:tab pos="630238" algn="l"/>
                <a:tab pos="1092200" algn="l"/>
                <a:tab pos="1595438" algn="l"/>
              </a:tabLst>
              <a:defRPr/>
            </a:pPr>
            <a:endParaRPr lang="en-US" sz="1600" dirty="0">
              <a:cs typeface="+mn-cs"/>
            </a:endParaRPr>
          </a:p>
          <a:p>
            <a:pPr marL="0" indent="0">
              <a:lnSpc>
                <a:spcPct val="90000"/>
              </a:lnSpc>
              <a:tabLst>
                <a:tab pos="0" algn="l"/>
                <a:tab pos="571500" algn="l"/>
                <a:tab pos="630238" algn="l"/>
                <a:tab pos="1092200" algn="l"/>
                <a:tab pos="1595438" algn="l"/>
              </a:tabLst>
              <a:defRPr/>
            </a:pPr>
            <a:endParaRPr lang="en-US" sz="1600" dirty="0">
              <a:cs typeface="+mn-cs"/>
            </a:endParaRPr>
          </a:p>
          <a:p>
            <a:pPr marL="0" indent="0">
              <a:lnSpc>
                <a:spcPct val="90000"/>
              </a:lnSpc>
              <a:tabLst>
                <a:tab pos="0" algn="l"/>
                <a:tab pos="571500" algn="l"/>
                <a:tab pos="630238" algn="l"/>
                <a:tab pos="1092200" algn="l"/>
                <a:tab pos="1595438" algn="l"/>
              </a:tabLst>
              <a:defRPr/>
            </a:pPr>
            <a:endParaRPr lang="en-US" sz="1600" dirty="0">
              <a:cs typeface="+mn-cs"/>
            </a:endParaRPr>
          </a:p>
          <a:p>
            <a:pPr marL="0" indent="0">
              <a:lnSpc>
                <a:spcPct val="90000"/>
              </a:lnSpc>
              <a:tabLst>
                <a:tab pos="0" algn="l"/>
                <a:tab pos="571500" algn="l"/>
                <a:tab pos="630238" algn="l"/>
                <a:tab pos="1092200" algn="l"/>
                <a:tab pos="1595438" algn="l"/>
              </a:tabLst>
              <a:defRPr/>
            </a:pPr>
            <a:endParaRPr lang="en-US" sz="1600" dirty="0">
              <a:cs typeface="+mn-cs"/>
            </a:endParaRPr>
          </a:p>
          <a:p>
            <a:pPr marL="0" indent="0">
              <a:lnSpc>
                <a:spcPct val="90000"/>
              </a:lnSpc>
              <a:tabLst>
                <a:tab pos="0" algn="l"/>
                <a:tab pos="571500" algn="l"/>
                <a:tab pos="630238" algn="l"/>
                <a:tab pos="1092200" algn="l"/>
                <a:tab pos="1595438" algn="l"/>
              </a:tabLst>
              <a:defRPr/>
            </a:pPr>
            <a:endParaRPr lang="en-US" sz="1600" dirty="0">
              <a:cs typeface="+mn-cs"/>
            </a:endParaRPr>
          </a:p>
          <a:p>
            <a:pPr marL="0" indent="0">
              <a:lnSpc>
                <a:spcPct val="90000"/>
              </a:lnSpc>
              <a:tabLst>
                <a:tab pos="0" algn="l"/>
                <a:tab pos="571500" algn="l"/>
                <a:tab pos="630238" algn="l"/>
                <a:tab pos="1092200" algn="l"/>
                <a:tab pos="1595438" algn="l"/>
              </a:tabLst>
              <a:defRPr/>
            </a:pPr>
            <a:endParaRPr lang="en-US" sz="1600" dirty="0">
              <a:cs typeface="+mn-cs"/>
            </a:endParaRPr>
          </a:p>
          <a:p>
            <a:pPr marL="0" indent="0">
              <a:lnSpc>
                <a:spcPct val="90000"/>
              </a:lnSpc>
              <a:tabLst>
                <a:tab pos="0" algn="l"/>
                <a:tab pos="571500" algn="l"/>
                <a:tab pos="630238" algn="l"/>
                <a:tab pos="1092200" algn="l"/>
                <a:tab pos="1595438" algn="l"/>
              </a:tabLst>
              <a:defRPr/>
            </a:pPr>
            <a:endParaRPr lang="en-US" sz="1600" dirty="0">
              <a:cs typeface="+mn-cs"/>
            </a:endParaRPr>
          </a:p>
          <a:p>
            <a:pPr marL="0" indent="0">
              <a:lnSpc>
                <a:spcPct val="90000"/>
              </a:lnSpc>
              <a:tabLst>
                <a:tab pos="0" algn="l"/>
                <a:tab pos="571500" algn="l"/>
                <a:tab pos="630238" algn="l"/>
                <a:tab pos="1092200" algn="l"/>
                <a:tab pos="1595438" algn="l"/>
              </a:tabLst>
              <a:defRPr/>
            </a:pPr>
            <a:endParaRPr lang="en-US" sz="1600" dirty="0">
              <a:cs typeface="+mn-cs"/>
            </a:endParaRPr>
          </a:p>
          <a:p>
            <a:pPr marL="0" indent="0">
              <a:lnSpc>
                <a:spcPct val="90000"/>
              </a:lnSpc>
              <a:tabLst>
                <a:tab pos="0" algn="l"/>
                <a:tab pos="571500" algn="l"/>
                <a:tab pos="630238" algn="l"/>
                <a:tab pos="1092200" algn="l"/>
                <a:tab pos="1595438" algn="l"/>
              </a:tabLst>
              <a:defRPr/>
            </a:pPr>
            <a:endParaRPr lang="en-US" sz="1600" dirty="0">
              <a:cs typeface="+mn-cs"/>
            </a:endParaRPr>
          </a:p>
          <a:p>
            <a:pPr marL="0" indent="0">
              <a:lnSpc>
                <a:spcPct val="90000"/>
              </a:lnSpc>
              <a:tabLst>
                <a:tab pos="0" algn="l"/>
                <a:tab pos="571500" algn="l"/>
                <a:tab pos="630238" algn="l"/>
                <a:tab pos="1092200" algn="l"/>
                <a:tab pos="1595438" algn="l"/>
              </a:tabLst>
              <a:defRPr/>
            </a:pPr>
            <a:endParaRPr lang="en-US" sz="1600" dirty="0">
              <a:cs typeface="+mn-cs"/>
            </a:endParaRPr>
          </a:p>
          <a:p>
            <a:pPr marL="0" indent="0">
              <a:lnSpc>
                <a:spcPct val="90000"/>
              </a:lnSpc>
              <a:buFont typeface="Wingdings" charset="0"/>
              <a:buNone/>
              <a:tabLst>
                <a:tab pos="0" algn="l"/>
                <a:tab pos="571500" algn="l"/>
                <a:tab pos="630238" algn="l"/>
                <a:tab pos="1092200" algn="l"/>
                <a:tab pos="1595438" algn="l"/>
              </a:tabLst>
              <a:defRPr/>
            </a:pPr>
            <a:endParaRPr lang="en-US" sz="1800" b="0" i="1" dirty="0">
              <a:effectLst/>
              <a:latin typeface="Garamond" charset="0"/>
              <a:cs typeface="+mn-cs"/>
            </a:endParaRPr>
          </a:p>
          <a:p>
            <a:pPr marL="0" indent="0">
              <a:lnSpc>
                <a:spcPct val="90000"/>
              </a:lnSpc>
              <a:buFont typeface="Wingdings" charset="0"/>
              <a:buNone/>
              <a:tabLst>
                <a:tab pos="0" algn="l"/>
                <a:tab pos="571500" algn="l"/>
                <a:tab pos="630238" algn="l"/>
                <a:tab pos="1092200" algn="l"/>
                <a:tab pos="1595438" algn="l"/>
              </a:tabLst>
              <a:defRPr/>
            </a:pPr>
            <a:endParaRPr lang="en-US" sz="1800" b="0" dirty="0">
              <a:effectLst/>
              <a:latin typeface="Garamond" charset="0"/>
              <a:cs typeface="+mn-cs"/>
            </a:endParaRPr>
          </a:p>
          <a:p>
            <a:pPr marL="0" indent="0">
              <a:lnSpc>
                <a:spcPct val="90000"/>
              </a:lnSpc>
              <a:buFont typeface="Wingdings" charset="0"/>
              <a:buNone/>
              <a:tabLst>
                <a:tab pos="0" algn="l"/>
                <a:tab pos="571500" algn="l"/>
                <a:tab pos="630238" algn="l"/>
                <a:tab pos="1092200" algn="l"/>
                <a:tab pos="1595438" algn="l"/>
              </a:tabLst>
              <a:defRPr/>
            </a:pPr>
            <a:endParaRPr lang="en-US" sz="1800" b="0" dirty="0">
              <a:effectLst/>
              <a:latin typeface="Garamond" charset="0"/>
              <a:cs typeface="+mn-cs"/>
            </a:endParaRPr>
          </a:p>
          <a:p>
            <a:pPr marL="0" indent="0">
              <a:lnSpc>
                <a:spcPct val="90000"/>
              </a:lnSpc>
              <a:buFont typeface="Wingdings" charset="0"/>
              <a:buNone/>
              <a:tabLst>
                <a:tab pos="0" algn="l"/>
                <a:tab pos="571500" algn="l"/>
                <a:tab pos="630238" algn="l"/>
                <a:tab pos="1092200" algn="l"/>
                <a:tab pos="1595438" algn="l"/>
              </a:tabLst>
              <a:defRPr/>
            </a:pPr>
            <a:r>
              <a:rPr lang="en-US" sz="1800" b="0" dirty="0">
                <a:effectLst/>
                <a:latin typeface="Garamond" charset="0"/>
                <a:cs typeface="+mn-cs"/>
              </a:rPr>
              <a:t>The minimum volume must decrease since r increases but the maximum volume does not.  The cutoff ratio = 1 + </a:t>
            </a:r>
            <a:r>
              <a:rPr lang="en-US" sz="1800" b="0" dirty="0" err="1">
                <a:effectLst/>
                <a:latin typeface="Garamond" charset="0"/>
                <a:cs typeface="+mn-cs"/>
              </a:rPr>
              <a:t>fQ</a:t>
            </a:r>
            <a:r>
              <a:rPr lang="en-US" sz="1800" b="0" baseline="-25000" dirty="0" err="1">
                <a:effectLst/>
                <a:latin typeface="Garamond" charset="0"/>
                <a:cs typeface="+mn-cs"/>
              </a:rPr>
              <a:t>R</a:t>
            </a:r>
            <a:r>
              <a:rPr lang="en-US" sz="1800" b="0" dirty="0">
                <a:effectLst/>
                <a:latin typeface="Garamond" charset="0"/>
                <a:cs typeface="+mn-cs"/>
              </a:rPr>
              <a:t>/C</a:t>
            </a:r>
            <a:r>
              <a:rPr lang="en-US" sz="1800" b="0" baseline="-25000" dirty="0">
                <a:effectLst/>
                <a:latin typeface="Garamond" charset="0"/>
                <a:cs typeface="+mn-cs"/>
              </a:rPr>
              <a:t>P</a:t>
            </a:r>
            <a:r>
              <a:rPr lang="en-US" sz="1800" b="0" dirty="0">
                <a:effectLst/>
                <a:latin typeface="Garamond" charset="0"/>
                <a:cs typeface="+mn-cs"/>
              </a:rPr>
              <a:t>T</a:t>
            </a:r>
            <a:r>
              <a:rPr lang="en-US" sz="1800" b="0" baseline="-25000" dirty="0">
                <a:effectLst/>
                <a:latin typeface="Garamond" charset="0"/>
                <a:cs typeface="+mn-cs"/>
              </a:rPr>
              <a:t>2</a:t>
            </a:r>
            <a:r>
              <a:rPr lang="en-US" sz="1800" b="0" dirty="0">
                <a:effectLst/>
                <a:latin typeface="Garamond" charset="0"/>
                <a:cs typeface="+mn-cs"/>
              </a:rPr>
              <a:t>r</a:t>
            </a:r>
            <a:r>
              <a:rPr lang="en-US" sz="1800" b="0" baseline="30000" dirty="0">
                <a:effectLst/>
                <a:latin typeface="Garamond" charset="0"/>
                <a:cs typeface="+mn-cs"/>
                <a:sym typeface="Symbol" charset="0"/>
              </a:rPr>
              <a:t></a:t>
            </a:r>
            <a:r>
              <a:rPr lang="en-US" sz="1800" b="0" baseline="30000" dirty="0">
                <a:effectLst/>
                <a:latin typeface="Garamond" charset="0"/>
                <a:cs typeface="+mn-cs"/>
              </a:rPr>
              <a:t>-1</a:t>
            </a:r>
            <a:r>
              <a:rPr lang="en-US" sz="1800" b="0" dirty="0">
                <a:effectLst/>
                <a:latin typeface="Garamond" charset="0"/>
                <a:cs typeface="+mn-cs"/>
              </a:rPr>
              <a:t> decreases.  The temperature after compression T</a:t>
            </a:r>
            <a:r>
              <a:rPr lang="en-US" sz="1800" b="0" baseline="-25000" dirty="0">
                <a:effectLst/>
                <a:latin typeface="Garamond" charset="0"/>
                <a:cs typeface="+mn-cs"/>
              </a:rPr>
              <a:t>3</a:t>
            </a:r>
            <a:r>
              <a:rPr lang="en-US" sz="1800" b="0" dirty="0">
                <a:effectLst/>
                <a:latin typeface="Garamond" charset="0"/>
                <a:cs typeface="+mn-cs"/>
              </a:rPr>
              <a:t> as well as the maximum temperature T</a:t>
            </a:r>
            <a:r>
              <a:rPr lang="en-US" sz="1800" b="0" baseline="-25000" dirty="0">
                <a:effectLst/>
                <a:latin typeface="Garamond" charset="0"/>
                <a:cs typeface="+mn-cs"/>
              </a:rPr>
              <a:t>4</a:t>
            </a:r>
            <a:r>
              <a:rPr lang="en-US" sz="1800" b="0" dirty="0">
                <a:effectLst/>
                <a:latin typeface="Garamond" charset="0"/>
                <a:cs typeface="+mn-cs"/>
              </a:rPr>
              <a:t> = T</a:t>
            </a:r>
            <a:r>
              <a:rPr lang="en-US" sz="1800" b="0" baseline="-25000" dirty="0">
                <a:effectLst/>
                <a:latin typeface="Garamond" charset="0"/>
                <a:cs typeface="+mn-cs"/>
              </a:rPr>
              <a:t>3</a:t>
            </a:r>
            <a:r>
              <a:rPr lang="en-US" sz="1800" b="0" dirty="0">
                <a:effectLst/>
                <a:latin typeface="Garamond" charset="0"/>
                <a:cs typeface="+mn-cs"/>
              </a:rPr>
              <a:t> + </a:t>
            </a:r>
            <a:r>
              <a:rPr lang="en-US" sz="1800" b="0" dirty="0" err="1">
                <a:effectLst/>
                <a:latin typeface="Garamond" charset="0"/>
                <a:cs typeface="+mn-cs"/>
              </a:rPr>
              <a:t>fQ</a:t>
            </a:r>
            <a:r>
              <a:rPr lang="en-US" sz="1800" b="0" baseline="-25000" dirty="0" err="1">
                <a:effectLst/>
                <a:latin typeface="Garamond" charset="0"/>
                <a:cs typeface="+mn-cs"/>
              </a:rPr>
              <a:t>R</a:t>
            </a:r>
            <a:r>
              <a:rPr lang="en-US" sz="1800" b="0" dirty="0">
                <a:effectLst/>
                <a:latin typeface="Garamond" charset="0"/>
                <a:cs typeface="+mn-cs"/>
              </a:rPr>
              <a:t>/C</a:t>
            </a:r>
            <a:r>
              <a:rPr lang="en-US" sz="1800" b="0" baseline="-25000" dirty="0">
                <a:effectLst/>
                <a:latin typeface="Garamond" charset="0"/>
                <a:cs typeface="+mn-cs"/>
              </a:rPr>
              <a:t>P</a:t>
            </a:r>
            <a:r>
              <a:rPr lang="en-US" sz="1800" b="0" dirty="0">
                <a:effectLst/>
                <a:latin typeface="Garamond" charset="0"/>
                <a:cs typeface="+mn-cs"/>
              </a:rPr>
              <a:t> increase.  In order to maintain equal heat addition and thus equal areas on the T-s diagram, s</a:t>
            </a:r>
            <a:r>
              <a:rPr lang="en-US" sz="1800" b="0" baseline="-25000" dirty="0">
                <a:effectLst/>
                <a:latin typeface="Garamond" charset="0"/>
                <a:cs typeface="+mn-cs"/>
              </a:rPr>
              <a:t>4</a:t>
            </a:r>
            <a:r>
              <a:rPr lang="en-US" sz="1800" b="0" dirty="0">
                <a:effectLst/>
                <a:latin typeface="Garamond" charset="0"/>
                <a:cs typeface="+mn-cs"/>
              </a:rPr>
              <a:t> decreases.</a:t>
            </a:r>
            <a:endParaRPr lang="en-US" sz="1800" b="0" i="1" dirty="0">
              <a:effectLst/>
              <a:latin typeface="Garamond" charset="0"/>
              <a:cs typeface="+mn-cs"/>
            </a:endParaRPr>
          </a:p>
          <a:p>
            <a:pPr marL="0" indent="0">
              <a:lnSpc>
                <a:spcPct val="90000"/>
              </a:lnSpc>
              <a:tabLst>
                <a:tab pos="0" algn="l"/>
                <a:tab pos="571500" algn="l"/>
                <a:tab pos="630238" algn="l"/>
                <a:tab pos="1092200" algn="l"/>
                <a:tab pos="1595438" algn="l"/>
              </a:tabLst>
              <a:defRPr/>
            </a:pPr>
            <a:endParaRPr lang="en-US" sz="1600" dirty="0">
              <a:cs typeface="+mn-cs"/>
            </a:endParaRPr>
          </a:p>
        </p:txBody>
      </p:sp>
      <p:graphicFrame>
        <p:nvGraphicFramePr>
          <p:cNvPr id="80900" name="Object 4"/>
          <p:cNvGraphicFramePr>
            <a:graphicFrameLocks noChangeAspect="1"/>
          </p:cNvGraphicFramePr>
          <p:nvPr/>
        </p:nvGraphicFramePr>
        <p:xfrm>
          <a:off x="449263" y="1995488"/>
          <a:ext cx="4129087" cy="3040062"/>
        </p:xfrm>
        <a:graphic>
          <a:graphicData uri="http://schemas.openxmlformats.org/presentationml/2006/ole">
            <mc:AlternateContent xmlns:mc="http://schemas.openxmlformats.org/markup-compatibility/2006">
              <mc:Choice xmlns:v="urn:schemas-microsoft-com:vml" Requires="v">
                <p:oleObj spid="_x0000_s138396" name="Document" r:id="rId4" imgW="12865100" imgH="9474200" progId="Word.Document.8">
                  <p:embed/>
                </p:oleObj>
              </mc:Choice>
              <mc:Fallback>
                <p:oleObj name="Document" r:id="rId4" imgW="12865100" imgH="94742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263" y="1995488"/>
                        <a:ext cx="4129087" cy="3040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0901" name="Object 5"/>
          <p:cNvGraphicFramePr>
            <a:graphicFrameLocks noChangeAspect="1"/>
          </p:cNvGraphicFramePr>
          <p:nvPr/>
        </p:nvGraphicFramePr>
        <p:xfrm>
          <a:off x="4565650" y="2071688"/>
          <a:ext cx="4140200" cy="3016250"/>
        </p:xfrm>
        <a:graphic>
          <a:graphicData uri="http://schemas.openxmlformats.org/presentationml/2006/ole">
            <mc:AlternateContent xmlns:mc="http://schemas.openxmlformats.org/markup-compatibility/2006">
              <mc:Choice xmlns:v="urn:schemas-microsoft-com:vml" Requires="v">
                <p:oleObj spid="_x0000_s138397" name="Document" r:id="rId6" imgW="12954000" imgH="9436100" progId="Word.Document.8">
                  <p:embed/>
                </p:oleObj>
              </mc:Choice>
              <mc:Fallback>
                <p:oleObj name="Document" r:id="rId6" imgW="12954000" imgH="94361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5650" y="2071688"/>
                        <a:ext cx="4140200" cy="3016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16198" name="Freeform 6"/>
          <p:cNvSpPr>
            <a:spLocks/>
          </p:cNvSpPr>
          <p:nvPr/>
        </p:nvSpPr>
        <p:spPr bwMode="auto">
          <a:xfrm>
            <a:off x="1023938" y="2109788"/>
            <a:ext cx="3275012" cy="2498725"/>
          </a:xfrm>
          <a:custGeom>
            <a:avLst/>
            <a:gdLst>
              <a:gd name="T0" fmla="*/ 3851 w 3851"/>
              <a:gd name="T1" fmla="*/ 3168 h 3168"/>
              <a:gd name="T2" fmla="*/ 3371 w 3851"/>
              <a:gd name="T3" fmla="*/ 3120 h 3168"/>
              <a:gd name="T4" fmla="*/ 3211 w 3851"/>
              <a:gd name="T5" fmla="*/ 3136 h 3168"/>
              <a:gd name="T6" fmla="*/ 2699 w 3851"/>
              <a:gd name="T7" fmla="*/ 3088 h 3168"/>
              <a:gd name="T8" fmla="*/ 2203 w 3851"/>
              <a:gd name="T9" fmla="*/ 3056 h 3168"/>
              <a:gd name="T10" fmla="*/ 1707 w 3851"/>
              <a:gd name="T11" fmla="*/ 2960 h 3168"/>
              <a:gd name="T12" fmla="*/ 1227 w 3851"/>
              <a:gd name="T13" fmla="*/ 2800 h 3168"/>
              <a:gd name="T14" fmla="*/ 875 w 3851"/>
              <a:gd name="T15" fmla="*/ 2560 h 3168"/>
              <a:gd name="T16" fmla="*/ 635 w 3851"/>
              <a:gd name="T17" fmla="*/ 2336 h 3168"/>
              <a:gd name="T18" fmla="*/ 443 w 3851"/>
              <a:gd name="T19" fmla="*/ 1920 h 3168"/>
              <a:gd name="T20" fmla="*/ 299 w 3851"/>
              <a:gd name="T21" fmla="*/ 1472 h 3168"/>
              <a:gd name="T22" fmla="*/ 203 w 3851"/>
              <a:gd name="T23" fmla="*/ 944 h 3168"/>
              <a:gd name="T24" fmla="*/ 139 w 3851"/>
              <a:gd name="T25" fmla="*/ 592 h 3168"/>
              <a:gd name="T26" fmla="*/ 91 w 3851"/>
              <a:gd name="T27" fmla="*/ 192 h 3168"/>
              <a:gd name="T28" fmla="*/ 75 w 3851"/>
              <a:gd name="T29" fmla="*/ 32 h 3168"/>
              <a:gd name="T30" fmla="*/ 539 w 3851"/>
              <a:gd name="T31" fmla="*/ 48 h 3168"/>
              <a:gd name="T32" fmla="*/ 667 w 3851"/>
              <a:gd name="T33" fmla="*/ 32 h 3168"/>
              <a:gd name="T34" fmla="*/ 715 w 3851"/>
              <a:gd name="T35" fmla="*/ 240 h 3168"/>
              <a:gd name="T36" fmla="*/ 763 w 3851"/>
              <a:gd name="T37" fmla="*/ 432 h 3168"/>
              <a:gd name="T38" fmla="*/ 827 w 3851"/>
              <a:gd name="T39" fmla="*/ 624 h 3168"/>
              <a:gd name="T40" fmla="*/ 987 w 3851"/>
              <a:gd name="T41" fmla="*/ 992 h 3168"/>
              <a:gd name="T42" fmla="*/ 1147 w 3851"/>
              <a:gd name="T43" fmla="*/ 1232 h 3168"/>
              <a:gd name="T44" fmla="*/ 1307 w 3851"/>
              <a:gd name="T45" fmla="*/ 1488 h 3168"/>
              <a:gd name="T46" fmla="*/ 1467 w 3851"/>
              <a:gd name="T47" fmla="*/ 1680 h 3168"/>
              <a:gd name="T48" fmla="*/ 1739 w 3851"/>
              <a:gd name="T49" fmla="*/ 1968 h 3168"/>
              <a:gd name="T50" fmla="*/ 2027 w 3851"/>
              <a:gd name="T51" fmla="*/ 2208 h 3168"/>
              <a:gd name="T52" fmla="*/ 2251 w 3851"/>
              <a:gd name="T53" fmla="*/ 2368 h 3168"/>
              <a:gd name="T54" fmla="*/ 2539 w 3851"/>
              <a:gd name="T55" fmla="*/ 2496 h 3168"/>
              <a:gd name="T56" fmla="*/ 2859 w 3851"/>
              <a:gd name="T57" fmla="*/ 2608 h 3168"/>
              <a:gd name="T58" fmla="*/ 3307 w 3851"/>
              <a:gd name="T59" fmla="*/ 2752 h 3168"/>
              <a:gd name="T60" fmla="*/ 3547 w 3851"/>
              <a:gd name="T61" fmla="*/ 2784 h 3168"/>
              <a:gd name="T62" fmla="*/ 3803 w 3851"/>
              <a:gd name="T63" fmla="*/ 2848 h 3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51" h="3168">
                <a:moveTo>
                  <a:pt x="3851" y="3168"/>
                </a:moveTo>
                <a:cubicBezTo>
                  <a:pt x="3664" y="3146"/>
                  <a:pt x="3478" y="3125"/>
                  <a:pt x="3371" y="3120"/>
                </a:cubicBezTo>
                <a:cubicBezTo>
                  <a:pt x="3264" y="3115"/>
                  <a:pt x="3323" y="3141"/>
                  <a:pt x="3211" y="3136"/>
                </a:cubicBezTo>
                <a:cubicBezTo>
                  <a:pt x="3099" y="3131"/>
                  <a:pt x="2867" y="3101"/>
                  <a:pt x="2699" y="3088"/>
                </a:cubicBezTo>
                <a:cubicBezTo>
                  <a:pt x="2531" y="3075"/>
                  <a:pt x="2368" y="3077"/>
                  <a:pt x="2203" y="3056"/>
                </a:cubicBezTo>
                <a:cubicBezTo>
                  <a:pt x="2038" y="3035"/>
                  <a:pt x="1870" y="3003"/>
                  <a:pt x="1707" y="2960"/>
                </a:cubicBezTo>
                <a:cubicBezTo>
                  <a:pt x="1544" y="2917"/>
                  <a:pt x="1366" y="2867"/>
                  <a:pt x="1227" y="2800"/>
                </a:cubicBezTo>
                <a:cubicBezTo>
                  <a:pt x="1088" y="2733"/>
                  <a:pt x="974" y="2637"/>
                  <a:pt x="875" y="2560"/>
                </a:cubicBezTo>
                <a:cubicBezTo>
                  <a:pt x="776" y="2483"/>
                  <a:pt x="707" y="2443"/>
                  <a:pt x="635" y="2336"/>
                </a:cubicBezTo>
                <a:cubicBezTo>
                  <a:pt x="563" y="2229"/>
                  <a:pt x="499" y="2064"/>
                  <a:pt x="443" y="1920"/>
                </a:cubicBezTo>
                <a:cubicBezTo>
                  <a:pt x="387" y="1776"/>
                  <a:pt x="339" y="1635"/>
                  <a:pt x="299" y="1472"/>
                </a:cubicBezTo>
                <a:cubicBezTo>
                  <a:pt x="259" y="1309"/>
                  <a:pt x="230" y="1091"/>
                  <a:pt x="203" y="944"/>
                </a:cubicBezTo>
                <a:cubicBezTo>
                  <a:pt x="176" y="797"/>
                  <a:pt x="158" y="717"/>
                  <a:pt x="139" y="592"/>
                </a:cubicBezTo>
                <a:cubicBezTo>
                  <a:pt x="120" y="467"/>
                  <a:pt x="102" y="285"/>
                  <a:pt x="91" y="192"/>
                </a:cubicBezTo>
                <a:cubicBezTo>
                  <a:pt x="80" y="99"/>
                  <a:pt x="0" y="56"/>
                  <a:pt x="75" y="32"/>
                </a:cubicBezTo>
                <a:cubicBezTo>
                  <a:pt x="150" y="8"/>
                  <a:pt x="440" y="48"/>
                  <a:pt x="539" y="48"/>
                </a:cubicBezTo>
                <a:cubicBezTo>
                  <a:pt x="638" y="48"/>
                  <a:pt x="638" y="0"/>
                  <a:pt x="667" y="32"/>
                </a:cubicBezTo>
                <a:cubicBezTo>
                  <a:pt x="696" y="64"/>
                  <a:pt x="699" y="173"/>
                  <a:pt x="715" y="240"/>
                </a:cubicBezTo>
                <a:cubicBezTo>
                  <a:pt x="731" y="307"/>
                  <a:pt x="744" y="368"/>
                  <a:pt x="763" y="432"/>
                </a:cubicBezTo>
                <a:cubicBezTo>
                  <a:pt x="782" y="496"/>
                  <a:pt x="790" y="531"/>
                  <a:pt x="827" y="624"/>
                </a:cubicBezTo>
                <a:cubicBezTo>
                  <a:pt x="864" y="717"/>
                  <a:pt x="934" y="891"/>
                  <a:pt x="987" y="992"/>
                </a:cubicBezTo>
                <a:cubicBezTo>
                  <a:pt x="1040" y="1093"/>
                  <a:pt x="1094" y="1149"/>
                  <a:pt x="1147" y="1232"/>
                </a:cubicBezTo>
                <a:cubicBezTo>
                  <a:pt x="1200" y="1315"/>
                  <a:pt x="1254" y="1413"/>
                  <a:pt x="1307" y="1488"/>
                </a:cubicBezTo>
                <a:cubicBezTo>
                  <a:pt x="1360" y="1563"/>
                  <a:pt x="1395" y="1600"/>
                  <a:pt x="1467" y="1680"/>
                </a:cubicBezTo>
                <a:cubicBezTo>
                  <a:pt x="1539" y="1760"/>
                  <a:pt x="1646" y="1880"/>
                  <a:pt x="1739" y="1968"/>
                </a:cubicBezTo>
                <a:cubicBezTo>
                  <a:pt x="1832" y="2056"/>
                  <a:pt x="1942" y="2141"/>
                  <a:pt x="2027" y="2208"/>
                </a:cubicBezTo>
                <a:cubicBezTo>
                  <a:pt x="2112" y="2275"/>
                  <a:pt x="2166" y="2320"/>
                  <a:pt x="2251" y="2368"/>
                </a:cubicBezTo>
                <a:cubicBezTo>
                  <a:pt x="2336" y="2416"/>
                  <a:pt x="2438" y="2456"/>
                  <a:pt x="2539" y="2496"/>
                </a:cubicBezTo>
                <a:cubicBezTo>
                  <a:pt x="2640" y="2536"/>
                  <a:pt x="2731" y="2565"/>
                  <a:pt x="2859" y="2608"/>
                </a:cubicBezTo>
                <a:cubicBezTo>
                  <a:pt x="2987" y="2651"/>
                  <a:pt x="3192" y="2723"/>
                  <a:pt x="3307" y="2752"/>
                </a:cubicBezTo>
                <a:cubicBezTo>
                  <a:pt x="3422" y="2781"/>
                  <a:pt x="3464" y="2768"/>
                  <a:pt x="3547" y="2784"/>
                </a:cubicBezTo>
                <a:cubicBezTo>
                  <a:pt x="3630" y="2800"/>
                  <a:pt x="3752" y="2837"/>
                  <a:pt x="3803" y="2848"/>
                </a:cubicBezTo>
              </a:path>
            </a:pathLst>
          </a:custGeom>
          <a:noFill/>
          <a:ln w="28575" cap="flat" cmpd="sng">
            <a:solidFill>
              <a:srgbClr val="0000FF"/>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16199" name="Freeform 7"/>
          <p:cNvSpPr>
            <a:spLocks/>
          </p:cNvSpPr>
          <p:nvPr/>
        </p:nvSpPr>
        <p:spPr bwMode="auto">
          <a:xfrm>
            <a:off x="7675563" y="2501900"/>
            <a:ext cx="368300" cy="2149475"/>
          </a:xfrm>
          <a:custGeom>
            <a:avLst/>
            <a:gdLst>
              <a:gd name="T0" fmla="*/ 0 w 432"/>
              <a:gd name="T1" fmla="*/ 320 h 2432"/>
              <a:gd name="T2" fmla="*/ 192 w 432"/>
              <a:gd name="T3" fmla="*/ 224 h 2432"/>
              <a:gd name="T4" fmla="*/ 416 w 432"/>
              <a:gd name="T5" fmla="*/ 0 h 2432"/>
              <a:gd name="T6" fmla="*/ 432 w 432"/>
              <a:gd name="T7" fmla="*/ 2432 h 2432"/>
              <a:gd name="T8" fmla="*/ 0 w 432"/>
              <a:gd name="T9" fmla="*/ 2432 h 2432"/>
              <a:gd name="T10" fmla="*/ 0 w 432"/>
              <a:gd name="T11" fmla="*/ 320 h 2432"/>
            </a:gdLst>
            <a:ahLst/>
            <a:cxnLst>
              <a:cxn ang="0">
                <a:pos x="T0" y="T1"/>
              </a:cxn>
              <a:cxn ang="0">
                <a:pos x="T2" y="T3"/>
              </a:cxn>
              <a:cxn ang="0">
                <a:pos x="T4" y="T5"/>
              </a:cxn>
              <a:cxn ang="0">
                <a:pos x="T6" y="T7"/>
              </a:cxn>
              <a:cxn ang="0">
                <a:pos x="T8" y="T9"/>
              </a:cxn>
              <a:cxn ang="0">
                <a:pos x="T10" y="T11"/>
              </a:cxn>
            </a:cxnLst>
            <a:rect l="0" t="0" r="r" b="b"/>
            <a:pathLst>
              <a:path w="432" h="2432">
                <a:moveTo>
                  <a:pt x="0" y="320"/>
                </a:moveTo>
                <a:cubicBezTo>
                  <a:pt x="208" y="192"/>
                  <a:pt x="123" y="277"/>
                  <a:pt x="192" y="224"/>
                </a:cubicBezTo>
                <a:lnTo>
                  <a:pt x="416" y="0"/>
                </a:lnTo>
                <a:lnTo>
                  <a:pt x="432" y="2432"/>
                </a:lnTo>
                <a:lnTo>
                  <a:pt x="0" y="2432"/>
                </a:lnTo>
                <a:lnTo>
                  <a:pt x="0" y="320"/>
                </a:lnTo>
                <a:close/>
              </a:path>
            </a:pathLst>
          </a:custGeom>
          <a:solidFill>
            <a:srgbClr val="C0C0C0">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16200" name="Freeform 8"/>
          <p:cNvSpPr>
            <a:spLocks/>
          </p:cNvSpPr>
          <p:nvPr/>
        </p:nvSpPr>
        <p:spPr bwMode="auto">
          <a:xfrm>
            <a:off x="5448300" y="2236788"/>
            <a:ext cx="2185988" cy="1597025"/>
          </a:xfrm>
          <a:custGeom>
            <a:avLst/>
            <a:gdLst>
              <a:gd name="T0" fmla="*/ 16 w 2528"/>
              <a:gd name="T1" fmla="*/ 1808 h 1808"/>
              <a:gd name="T2" fmla="*/ 0 w 2528"/>
              <a:gd name="T3" fmla="*/ 1616 h 1808"/>
              <a:gd name="T4" fmla="*/ 48 w 2528"/>
              <a:gd name="T5" fmla="*/ 1520 h 1808"/>
              <a:gd name="T6" fmla="*/ 576 w 2528"/>
              <a:gd name="T7" fmla="*/ 1312 h 1808"/>
              <a:gd name="T8" fmla="*/ 1040 w 2528"/>
              <a:gd name="T9" fmla="*/ 1088 h 1808"/>
              <a:gd name="T10" fmla="*/ 1504 w 2528"/>
              <a:gd name="T11" fmla="*/ 832 h 1808"/>
              <a:gd name="T12" fmla="*/ 1920 w 2528"/>
              <a:gd name="T13" fmla="*/ 512 h 1808"/>
              <a:gd name="T14" fmla="*/ 2288 w 2528"/>
              <a:gd name="T15" fmla="*/ 240 h 1808"/>
              <a:gd name="T16" fmla="*/ 2496 w 2528"/>
              <a:gd name="T17" fmla="*/ 0 h 1808"/>
              <a:gd name="T18" fmla="*/ 2496 w 2528"/>
              <a:gd name="T19" fmla="*/ 304 h 1808"/>
              <a:gd name="T20" fmla="*/ 2528 w 2528"/>
              <a:gd name="T21" fmla="*/ 592 h 1808"/>
              <a:gd name="T22" fmla="*/ 2176 w 2528"/>
              <a:gd name="T23" fmla="*/ 816 h 1808"/>
              <a:gd name="T24" fmla="*/ 1744 w 2528"/>
              <a:gd name="T25" fmla="*/ 1056 h 1808"/>
              <a:gd name="T26" fmla="*/ 1376 w 2528"/>
              <a:gd name="T27" fmla="*/ 1264 h 1808"/>
              <a:gd name="T28" fmla="*/ 1136 w 2528"/>
              <a:gd name="T29" fmla="*/ 1392 h 1808"/>
              <a:gd name="T30" fmla="*/ 832 w 2528"/>
              <a:gd name="T31" fmla="*/ 1504 h 1808"/>
              <a:gd name="T32" fmla="*/ 320 w 2528"/>
              <a:gd name="T33" fmla="*/ 1712 h 1808"/>
              <a:gd name="T34" fmla="*/ 16 w 2528"/>
              <a:gd name="T35" fmla="*/ 1808 h 1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28" h="1808">
                <a:moveTo>
                  <a:pt x="16" y="1808"/>
                </a:moveTo>
                <a:lnTo>
                  <a:pt x="0" y="1616"/>
                </a:lnTo>
                <a:lnTo>
                  <a:pt x="48" y="1520"/>
                </a:lnTo>
                <a:lnTo>
                  <a:pt x="576" y="1312"/>
                </a:lnTo>
                <a:lnTo>
                  <a:pt x="1040" y="1088"/>
                </a:lnTo>
                <a:lnTo>
                  <a:pt x="1504" y="832"/>
                </a:lnTo>
                <a:lnTo>
                  <a:pt x="1920" y="512"/>
                </a:lnTo>
                <a:lnTo>
                  <a:pt x="2288" y="240"/>
                </a:lnTo>
                <a:lnTo>
                  <a:pt x="2496" y="0"/>
                </a:lnTo>
                <a:lnTo>
                  <a:pt x="2496" y="304"/>
                </a:lnTo>
                <a:lnTo>
                  <a:pt x="2528" y="592"/>
                </a:lnTo>
                <a:lnTo>
                  <a:pt x="2176" y="816"/>
                </a:lnTo>
                <a:lnTo>
                  <a:pt x="1744" y="1056"/>
                </a:lnTo>
                <a:lnTo>
                  <a:pt x="1376" y="1264"/>
                </a:lnTo>
                <a:lnTo>
                  <a:pt x="1136" y="1392"/>
                </a:lnTo>
                <a:lnTo>
                  <a:pt x="832" y="1504"/>
                </a:lnTo>
                <a:lnTo>
                  <a:pt x="320" y="1712"/>
                </a:lnTo>
                <a:lnTo>
                  <a:pt x="16" y="1808"/>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16201" name="Freeform 9"/>
          <p:cNvSpPr>
            <a:spLocks/>
          </p:cNvSpPr>
          <p:nvPr/>
        </p:nvSpPr>
        <p:spPr bwMode="auto">
          <a:xfrm>
            <a:off x="5427663" y="2144713"/>
            <a:ext cx="2236787" cy="2235200"/>
          </a:xfrm>
          <a:custGeom>
            <a:avLst/>
            <a:gdLst>
              <a:gd name="T0" fmla="*/ 16 w 2603"/>
              <a:gd name="T1" fmla="*/ 2531 h 2531"/>
              <a:gd name="T2" fmla="*/ 16 w 2603"/>
              <a:gd name="T3" fmla="*/ 1683 h 2531"/>
              <a:gd name="T4" fmla="*/ 112 w 2603"/>
              <a:gd name="T5" fmla="*/ 1603 h 2531"/>
              <a:gd name="T6" fmla="*/ 320 w 2603"/>
              <a:gd name="T7" fmla="*/ 1507 h 2531"/>
              <a:gd name="T8" fmla="*/ 640 w 2603"/>
              <a:gd name="T9" fmla="*/ 1331 h 2531"/>
              <a:gd name="T10" fmla="*/ 1056 w 2603"/>
              <a:gd name="T11" fmla="*/ 1155 h 2531"/>
              <a:gd name="T12" fmla="*/ 1424 w 2603"/>
              <a:gd name="T13" fmla="*/ 931 h 2531"/>
              <a:gd name="T14" fmla="*/ 1760 w 2603"/>
              <a:gd name="T15" fmla="*/ 707 h 2531"/>
              <a:gd name="T16" fmla="*/ 2208 w 2603"/>
              <a:gd name="T17" fmla="*/ 387 h 2531"/>
              <a:gd name="T18" fmla="*/ 2416 w 2603"/>
              <a:gd name="T19" fmla="*/ 147 h 2531"/>
              <a:gd name="T20" fmla="*/ 2576 w 2603"/>
              <a:gd name="T21" fmla="*/ 3 h 2531"/>
              <a:gd name="T22" fmla="*/ 2576 w 2603"/>
              <a:gd name="T23" fmla="*/ 131 h 2531"/>
              <a:gd name="T24" fmla="*/ 2576 w 2603"/>
              <a:gd name="T25" fmla="*/ 547 h 2531"/>
              <a:gd name="T26" fmla="*/ 2576 w 2603"/>
              <a:gd name="T27" fmla="*/ 835 h 2531"/>
              <a:gd name="T28" fmla="*/ 2576 w 2603"/>
              <a:gd name="T29" fmla="*/ 1571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03" h="2531">
                <a:moveTo>
                  <a:pt x="16" y="2531"/>
                </a:moveTo>
                <a:cubicBezTo>
                  <a:pt x="8" y="2184"/>
                  <a:pt x="0" y="1838"/>
                  <a:pt x="16" y="1683"/>
                </a:cubicBezTo>
                <a:cubicBezTo>
                  <a:pt x="32" y="1528"/>
                  <a:pt x="61" y="1632"/>
                  <a:pt x="112" y="1603"/>
                </a:cubicBezTo>
                <a:cubicBezTo>
                  <a:pt x="163" y="1574"/>
                  <a:pt x="232" y="1552"/>
                  <a:pt x="320" y="1507"/>
                </a:cubicBezTo>
                <a:cubicBezTo>
                  <a:pt x="408" y="1462"/>
                  <a:pt x="517" y="1390"/>
                  <a:pt x="640" y="1331"/>
                </a:cubicBezTo>
                <a:cubicBezTo>
                  <a:pt x="763" y="1272"/>
                  <a:pt x="925" y="1222"/>
                  <a:pt x="1056" y="1155"/>
                </a:cubicBezTo>
                <a:cubicBezTo>
                  <a:pt x="1187" y="1088"/>
                  <a:pt x="1307" y="1006"/>
                  <a:pt x="1424" y="931"/>
                </a:cubicBezTo>
                <a:cubicBezTo>
                  <a:pt x="1541" y="856"/>
                  <a:pt x="1629" y="798"/>
                  <a:pt x="1760" y="707"/>
                </a:cubicBezTo>
                <a:cubicBezTo>
                  <a:pt x="1891" y="616"/>
                  <a:pt x="2099" y="480"/>
                  <a:pt x="2208" y="387"/>
                </a:cubicBezTo>
                <a:cubicBezTo>
                  <a:pt x="2317" y="294"/>
                  <a:pt x="2355" y="211"/>
                  <a:pt x="2416" y="147"/>
                </a:cubicBezTo>
                <a:cubicBezTo>
                  <a:pt x="2477" y="83"/>
                  <a:pt x="2549" y="6"/>
                  <a:pt x="2576" y="3"/>
                </a:cubicBezTo>
                <a:cubicBezTo>
                  <a:pt x="2603" y="0"/>
                  <a:pt x="2576" y="40"/>
                  <a:pt x="2576" y="131"/>
                </a:cubicBezTo>
                <a:cubicBezTo>
                  <a:pt x="2576" y="222"/>
                  <a:pt x="2576" y="430"/>
                  <a:pt x="2576" y="547"/>
                </a:cubicBezTo>
                <a:cubicBezTo>
                  <a:pt x="2576" y="664"/>
                  <a:pt x="2576" y="664"/>
                  <a:pt x="2576" y="835"/>
                </a:cubicBezTo>
                <a:cubicBezTo>
                  <a:pt x="2576" y="1006"/>
                  <a:pt x="2576" y="1448"/>
                  <a:pt x="2576" y="1571"/>
                </a:cubicBezTo>
              </a:path>
            </a:pathLst>
          </a:custGeom>
          <a:noFill/>
          <a:ln w="28575" cap="flat" cmpd="sng">
            <a:solidFill>
              <a:srgbClr val="0000FF"/>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16202" name="Line 10"/>
          <p:cNvSpPr>
            <a:spLocks noChangeShapeType="1"/>
          </p:cNvSpPr>
          <p:nvPr/>
        </p:nvSpPr>
        <p:spPr bwMode="auto">
          <a:xfrm flipH="1" flipV="1">
            <a:off x="7440613" y="2592388"/>
            <a:ext cx="777875" cy="915987"/>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16203" name="Line 11"/>
          <p:cNvSpPr>
            <a:spLocks noChangeShapeType="1"/>
          </p:cNvSpPr>
          <p:nvPr/>
        </p:nvSpPr>
        <p:spPr bwMode="auto">
          <a:xfrm flipH="1" flipV="1">
            <a:off x="7820025" y="3352800"/>
            <a:ext cx="374650" cy="284163"/>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80908" name="Text Box 12"/>
          <p:cNvSpPr txBox="1">
            <a:spLocks noChangeArrowheads="1"/>
          </p:cNvSpPr>
          <p:nvPr/>
        </p:nvSpPr>
        <p:spPr bwMode="auto">
          <a:xfrm>
            <a:off x="8018463" y="3465513"/>
            <a:ext cx="777875"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rgbClr val="CC0099"/>
                </a:solidFill>
                <a:latin typeface="Arial" charset="0"/>
                <a:ea typeface="ＭＳ Ｐゴシック" charset="0"/>
                <a:cs typeface="ＭＳ Ｐゴシック" charset="0"/>
              </a:defRPr>
            </a:lvl1pPr>
            <a:lvl2pPr marL="742950" indent="-285750">
              <a:defRPr kumimoji="1" sz="3000">
                <a:solidFill>
                  <a:srgbClr val="CC0099"/>
                </a:solidFill>
                <a:latin typeface="Arial" charset="0"/>
                <a:ea typeface="ＭＳ Ｐゴシック" charset="0"/>
              </a:defRPr>
            </a:lvl2pPr>
            <a:lvl3pPr marL="1143000" indent="-228600">
              <a:defRPr kumimoji="1" sz="3000">
                <a:solidFill>
                  <a:srgbClr val="CC0099"/>
                </a:solidFill>
                <a:latin typeface="Arial" charset="0"/>
                <a:ea typeface="ＭＳ Ｐゴシック" charset="0"/>
              </a:defRPr>
            </a:lvl3pPr>
            <a:lvl4pPr marL="1600200" indent="-228600">
              <a:defRPr kumimoji="1" sz="3000">
                <a:solidFill>
                  <a:srgbClr val="CC0099"/>
                </a:solidFill>
                <a:latin typeface="Arial" charset="0"/>
                <a:ea typeface="ＭＳ Ｐゴシック" charset="0"/>
              </a:defRPr>
            </a:lvl4pPr>
            <a:lvl5pPr marL="2057400" indent="-228600">
              <a:defRPr kumimoji="1" sz="3000">
                <a:solidFill>
                  <a:srgbClr val="CC0099"/>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rgbClr val="CC0099"/>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rgbClr val="CC0099"/>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rgbClr val="CC0099"/>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rgbClr val="CC0099"/>
                </a:solidFill>
                <a:latin typeface="Arial" charset="0"/>
                <a:ea typeface="ＭＳ Ｐゴシック" charset="0"/>
              </a:defRPr>
            </a:lvl9pPr>
          </a:lstStyle>
          <a:p>
            <a:pPr algn="ctr">
              <a:spcBef>
                <a:spcPct val="0"/>
              </a:spcBef>
              <a:buFontTx/>
              <a:buNone/>
            </a:pPr>
            <a:r>
              <a:rPr kumimoji="0" lang="en-US" sz="1000" b="1">
                <a:solidFill>
                  <a:schemeClr val="tx1"/>
                </a:solidFill>
              </a:rPr>
              <a:t>Equal areas</a:t>
            </a:r>
          </a:p>
        </p:txBody>
      </p:sp>
    </p:spTree>
    <p:extLst>
      <p:ext uri="{BB962C8B-B14F-4D97-AF65-F5344CB8AC3E}">
        <p14:creationId xmlns:p14="http://schemas.microsoft.com/office/powerpoint/2010/main" val="134806422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418242" name="Rectangle 2"/>
          <p:cNvSpPr>
            <a:spLocks noGrp="1" noChangeArrowheads="1"/>
          </p:cNvSpPr>
          <p:nvPr>
            <p:ph type="title"/>
          </p:nvPr>
        </p:nvSpPr>
        <p:spPr>
          <a:xfrm>
            <a:off x="469900" y="152400"/>
            <a:ext cx="8445500" cy="381000"/>
          </a:xfrm>
        </p:spPr>
        <p:txBody>
          <a:bodyPr/>
          <a:lstStyle/>
          <a:p>
            <a:pPr>
              <a:defRPr/>
            </a:pPr>
            <a:r>
              <a:rPr lang="en-US">
                <a:cs typeface="+mj-cs"/>
              </a:rPr>
              <a:t>Examples of using P-V &amp; T-s diagrams</a:t>
            </a:r>
            <a:endParaRPr lang="en-US" sz="2400">
              <a:cs typeface="+mj-cs"/>
            </a:endParaRPr>
          </a:p>
        </p:txBody>
      </p:sp>
      <p:sp>
        <p:nvSpPr>
          <p:cNvPr id="1418243" name="Rectangle 3"/>
          <p:cNvSpPr>
            <a:spLocks noGrp="1" noChangeArrowheads="1"/>
          </p:cNvSpPr>
          <p:nvPr>
            <p:ph type="body" idx="1"/>
          </p:nvPr>
        </p:nvSpPr>
        <p:spPr>
          <a:xfrm>
            <a:off x="431800" y="720725"/>
            <a:ext cx="8382000" cy="5880100"/>
          </a:xfrm>
        </p:spPr>
        <p:txBody>
          <a:bodyPr/>
          <a:lstStyle/>
          <a:p>
            <a:pPr marL="0" indent="0" algn="just">
              <a:buFont typeface="Wingdings" charset="0"/>
              <a:buNone/>
              <a:tabLst>
                <a:tab pos="0" algn="l"/>
                <a:tab pos="571500" algn="l"/>
                <a:tab pos="630238" algn="l"/>
                <a:tab pos="1092200" algn="l"/>
                <a:tab pos="1595438" algn="l"/>
              </a:tabLst>
              <a:defRPr/>
            </a:pPr>
            <a:r>
              <a:rPr lang="en-US" sz="2000" b="0" dirty="0">
                <a:effectLst/>
                <a:latin typeface="Garamond" charset="0"/>
                <a:cs typeface="+mn-cs"/>
              </a:rPr>
              <a:t>b) Part way through the constant-pressure burn, the remainder of the burn occurs instantaneously at constant volume</a:t>
            </a:r>
            <a:endParaRPr lang="en-US" sz="1800" b="0" dirty="0">
              <a:effectLst/>
              <a:latin typeface="Garamond" charset="0"/>
              <a:cs typeface="+mn-cs"/>
            </a:endParaRPr>
          </a:p>
          <a:p>
            <a:pPr marL="0" indent="0">
              <a:tabLst>
                <a:tab pos="0" algn="l"/>
                <a:tab pos="571500" algn="l"/>
                <a:tab pos="630238" algn="l"/>
                <a:tab pos="1092200" algn="l"/>
                <a:tab pos="1595438" algn="l"/>
              </a:tabLst>
              <a:defRPr/>
            </a:pPr>
            <a:endParaRPr lang="en-US" sz="1600" dirty="0">
              <a:cs typeface="+mn-cs"/>
            </a:endParaRPr>
          </a:p>
          <a:p>
            <a:pPr marL="0" indent="0">
              <a:tabLst>
                <a:tab pos="0" algn="l"/>
                <a:tab pos="571500" algn="l"/>
                <a:tab pos="630238" algn="l"/>
                <a:tab pos="1092200" algn="l"/>
                <a:tab pos="1595438" algn="l"/>
              </a:tabLst>
              <a:defRPr/>
            </a:pPr>
            <a:endParaRPr lang="en-US" sz="1600" dirty="0">
              <a:cs typeface="+mn-cs"/>
            </a:endParaRPr>
          </a:p>
          <a:p>
            <a:pPr marL="0" indent="0">
              <a:tabLst>
                <a:tab pos="0" algn="l"/>
                <a:tab pos="571500" algn="l"/>
                <a:tab pos="630238" algn="l"/>
                <a:tab pos="1092200" algn="l"/>
                <a:tab pos="1595438" algn="l"/>
              </a:tabLst>
              <a:defRPr/>
            </a:pPr>
            <a:endParaRPr lang="en-US" sz="1600" dirty="0">
              <a:cs typeface="+mn-cs"/>
            </a:endParaRPr>
          </a:p>
          <a:p>
            <a:pPr marL="0" indent="0">
              <a:tabLst>
                <a:tab pos="0" algn="l"/>
                <a:tab pos="571500" algn="l"/>
                <a:tab pos="630238" algn="l"/>
                <a:tab pos="1092200" algn="l"/>
                <a:tab pos="1595438" algn="l"/>
              </a:tabLst>
              <a:defRPr/>
            </a:pPr>
            <a:endParaRPr lang="en-US" sz="1600" dirty="0">
              <a:cs typeface="+mn-cs"/>
            </a:endParaRPr>
          </a:p>
          <a:p>
            <a:pPr marL="0" indent="0">
              <a:tabLst>
                <a:tab pos="0" algn="l"/>
                <a:tab pos="571500" algn="l"/>
                <a:tab pos="630238" algn="l"/>
                <a:tab pos="1092200" algn="l"/>
                <a:tab pos="1595438" algn="l"/>
              </a:tabLst>
              <a:defRPr/>
            </a:pPr>
            <a:endParaRPr lang="en-US" sz="1600" dirty="0">
              <a:cs typeface="+mn-cs"/>
            </a:endParaRPr>
          </a:p>
          <a:p>
            <a:pPr marL="0" indent="0">
              <a:tabLst>
                <a:tab pos="0" algn="l"/>
                <a:tab pos="571500" algn="l"/>
                <a:tab pos="630238" algn="l"/>
                <a:tab pos="1092200" algn="l"/>
                <a:tab pos="1595438" algn="l"/>
              </a:tabLst>
              <a:defRPr/>
            </a:pPr>
            <a:endParaRPr lang="en-US" sz="1600" dirty="0">
              <a:cs typeface="+mn-cs"/>
            </a:endParaRPr>
          </a:p>
          <a:p>
            <a:pPr marL="0" indent="0">
              <a:tabLst>
                <a:tab pos="0" algn="l"/>
                <a:tab pos="571500" algn="l"/>
                <a:tab pos="630238" algn="l"/>
                <a:tab pos="1092200" algn="l"/>
                <a:tab pos="1595438" algn="l"/>
              </a:tabLst>
              <a:defRPr/>
            </a:pPr>
            <a:endParaRPr lang="en-US" sz="1600" dirty="0">
              <a:cs typeface="+mn-cs"/>
            </a:endParaRPr>
          </a:p>
          <a:p>
            <a:pPr marL="0" indent="0">
              <a:tabLst>
                <a:tab pos="0" algn="l"/>
                <a:tab pos="571500" algn="l"/>
                <a:tab pos="630238" algn="l"/>
                <a:tab pos="1092200" algn="l"/>
                <a:tab pos="1595438" algn="l"/>
              </a:tabLst>
              <a:defRPr/>
            </a:pPr>
            <a:endParaRPr lang="en-US" sz="1600" dirty="0">
              <a:cs typeface="+mn-cs"/>
            </a:endParaRPr>
          </a:p>
          <a:p>
            <a:pPr marL="0" indent="0">
              <a:tabLst>
                <a:tab pos="0" algn="l"/>
                <a:tab pos="571500" algn="l"/>
                <a:tab pos="630238" algn="l"/>
                <a:tab pos="1092200" algn="l"/>
                <a:tab pos="1595438" algn="l"/>
              </a:tabLst>
              <a:defRPr/>
            </a:pPr>
            <a:endParaRPr lang="en-US" sz="1600" dirty="0">
              <a:cs typeface="+mn-cs"/>
            </a:endParaRPr>
          </a:p>
          <a:p>
            <a:pPr marL="0" indent="0">
              <a:tabLst>
                <a:tab pos="0" algn="l"/>
                <a:tab pos="571500" algn="l"/>
                <a:tab pos="630238" algn="l"/>
                <a:tab pos="1092200" algn="l"/>
                <a:tab pos="1595438" algn="l"/>
              </a:tabLst>
              <a:defRPr/>
            </a:pPr>
            <a:endParaRPr lang="en-US" sz="1600" dirty="0">
              <a:cs typeface="+mn-cs"/>
            </a:endParaRPr>
          </a:p>
          <a:p>
            <a:pPr marL="0" indent="0">
              <a:tabLst>
                <a:tab pos="0" algn="l"/>
                <a:tab pos="571500" algn="l"/>
                <a:tab pos="630238" algn="l"/>
                <a:tab pos="1092200" algn="l"/>
                <a:tab pos="1595438" algn="l"/>
              </a:tabLst>
              <a:defRPr/>
            </a:pPr>
            <a:endParaRPr lang="en-US" sz="1600" dirty="0">
              <a:cs typeface="+mn-cs"/>
            </a:endParaRPr>
          </a:p>
          <a:p>
            <a:pPr marL="0" indent="0">
              <a:buFont typeface="Wingdings" charset="0"/>
              <a:buNone/>
              <a:tabLst>
                <a:tab pos="0" algn="l"/>
                <a:tab pos="571500" algn="l"/>
                <a:tab pos="630238" algn="l"/>
                <a:tab pos="1092200" algn="l"/>
                <a:tab pos="1595438" algn="l"/>
              </a:tabLst>
              <a:defRPr/>
            </a:pPr>
            <a:endParaRPr lang="en-US" sz="1800" b="0" i="1" dirty="0">
              <a:effectLst/>
              <a:latin typeface="Garamond" charset="0"/>
              <a:cs typeface="+mn-cs"/>
            </a:endParaRPr>
          </a:p>
          <a:p>
            <a:pPr marL="0" indent="0">
              <a:buFont typeface="Wingdings" charset="0"/>
              <a:buNone/>
              <a:tabLst>
                <a:tab pos="0" algn="l"/>
                <a:tab pos="571500" algn="l"/>
                <a:tab pos="630238" algn="l"/>
                <a:tab pos="1092200" algn="l"/>
                <a:tab pos="1595438" algn="l"/>
              </a:tabLst>
              <a:defRPr/>
            </a:pPr>
            <a:endParaRPr lang="en-US" sz="1800" b="0" dirty="0">
              <a:effectLst/>
              <a:latin typeface="Garamond" charset="0"/>
              <a:cs typeface="+mn-cs"/>
            </a:endParaRPr>
          </a:p>
          <a:p>
            <a:pPr marL="0" indent="0">
              <a:buFont typeface="Wingdings" charset="0"/>
              <a:buNone/>
              <a:tabLst>
                <a:tab pos="0" algn="l"/>
                <a:tab pos="571500" algn="l"/>
                <a:tab pos="630238" algn="l"/>
                <a:tab pos="1092200" algn="l"/>
                <a:tab pos="1595438" algn="l"/>
              </a:tabLst>
              <a:defRPr/>
            </a:pPr>
            <a:r>
              <a:rPr lang="en-US" sz="2000" b="0" dirty="0">
                <a:effectLst/>
                <a:latin typeface="Garamond" charset="0"/>
                <a:cs typeface="+mn-cs"/>
              </a:rPr>
              <a:t>The cycle is the same until the 2</a:t>
            </a:r>
            <a:r>
              <a:rPr lang="en-US" sz="2000" b="0" baseline="30000" dirty="0">
                <a:effectLst/>
                <a:latin typeface="Garamond" charset="0"/>
                <a:cs typeface="+mn-cs"/>
              </a:rPr>
              <a:t>nd</a:t>
            </a:r>
            <a:r>
              <a:rPr lang="en-US" sz="2000" b="0" dirty="0">
                <a:effectLst/>
                <a:latin typeface="Garamond" charset="0"/>
                <a:cs typeface="+mn-cs"/>
              </a:rPr>
              <a:t> part of the burn occurs at constant volume rather than constant pressure, which has a higher slope on the T-s diagram.  To maintain the same total heat release, s</a:t>
            </a:r>
            <a:r>
              <a:rPr lang="en-US" sz="2000" b="0" baseline="-25000" dirty="0">
                <a:effectLst/>
                <a:latin typeface="Garamond" charset="0"/>
                <a:cs typeface="+mn-cs"/>
              </a:rPr>
              <a:t>4</a:t>
            </a:r>
            <a:r>
              <a:rPr lang="en-US" sz="2000" b="0" dirty="0">
                <a:effectLst/>
                <a:latin typeface="Garamond" charset="0"/>
                <a:cs typeface="+mn-cs"/>
              </a:rPr>
              <a:t> must decrease.  Also, because constant volume combustion results in higher T than constant pressure combustion (since C</a:t>
            </a:r>
            <a:r>
              <a:rPr lang="en-US" sz="2000" baseline="-25000" dirty="0">
                <a:latin typeface="Garamond" charset="0"/>
                <a:cs typeface="+mn-cs"/>
              </a:rPr>
              <a:t>V</a:t>
            </a:r>
            <a:r>
              <a:rPr lang="en-US" sz="2000" b="0" dirty="0">
                <a:effectLst/>
                <a:latin typeface="Garamond" charset="0"/>
                <a:cs typeface="+mn-cs"/>
              </a:rPr>
              <a:t> &lt; C</a:t>
            </a:r>
            <a:r>
              <a:rPr lang="en-US" sz="2000" b="0" baseline="-25000" dirty="0">
                <a:effectLst/>
                <a:latin typeface="Garamond" charset="0"/>
                <a:cs typeface="+mn-cs"/>
              </a:rPr>
              <a:t>P</a:t>
            </a:r>
            <a:r>
              <a:rPr lang="en-US" sz="2000" b="0" dirty="0">
                <a:effectLst/>
                <a:latin typeface="Garamond" charset="0"/>
                <a:cs typeface="+mn-cs"/>
              </a:rPr>
              <a:t>), the maximum T increases.</a:t>
            </a:r>
            <a:endParaRPr lang="en-US" sz="1600" dirty="0">
              <a:cs typeface="+mn-cs"/>
            </a:endParaRPr>
          </a:p>
        </p:txBody>
      </p:sp>
      <p:graphicFrame>
        <p:nvGraphicFramePr>
          <p:cNvPr id="82948" name="Object 4"/>
          <p:cNvGraphicFramePr>
            <a:graphicFrameLocks noChangeAspect="1"/>
          </p:cNvGraphicFramePr>
          <p:nvPr/>
        </p:nvGraphicFramePr>
        <p:xfrm>
          <a:off x="433388" y="1604963"/>
          <a:ext cx="4129087" cy="3040062"/>
        </p:xfrm>
        <a:graphic>
          <a:graphicData uri="http://schemas.openxmlformats.org/presentationml/2006/ole">
            <mc:AlternateContent xmlns:mc="http://schemas.openxmlformats.org/markup-compatibility/2006">
              <mc:Choice xmlns:v="urn:schemas-microsoft-com:vml" Requires="v">
                <p:oleObj spid="_x0000_s139418" name="Document" r:id="rId4" imgW="12865100" imgH="9474200" progId="Word.Document.8">
                  <p:embed/>
                </p:oleObj>
              </mc:Choice>
              <mc:Fallback>
                <p:oleObj name="Document" r:id="rId4" imgW="12865100" imgH="94742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88" y="1604963"/>
                        <a:ext cx="4129087" cy="3040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2949" name="Object 5"/>
          <p:cNvGraphicFramePr>
            <a:graphicFrameLocks noChangeAspect="1"/>
          </p:cNvGraphicFramePr>
          <p:nvPr/>
        </p:nvGraphicFramePr>
        <p:xfrm>
          <a:off x="4549775" y="1681163"/>
          <a:ext cx="4140200" cy="3016250"/>
        </p:xfrm>
        <a:graphic>
          <a:graphicData uri="http://schemas.openxmlformats.org/presentationml/2006/ole">
            <mc:AlternateContent xmlns:mc="http://schemas.openxmlformats.org/markup-compatibility/2006">
              <mc:Choice xmlns:v="urn:schemas-microsoft-com:vml" Requires="v">
                <p:oleObj spid="_x0000_s139419" name="Document" r:id="rId6" imgW="12954000" imgH="9436100" progId="Word.Document.8">
                  <p:embed/>
                </p:oleObj>
              </mc:Choice>
              <mc:Fallback>
                <p:oleObj name="Document" r:id="rId6" imgW="12954000" imgH="94361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9775" y="1681163"/>
                        <a:ext cx="4140200" cy="3016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18246" name="Freeform 6"/>
          <p:cNvSpPr>
            <a:spLocks/>
          </p:cNvSpPr>
          <p:nvPr/>
        </p:nvSpPr>
        <p:spPr bwMode="auto">
          <a:xfrm>
            <a:off x="1057275" y="1471613"/>
            <a:ext cx="3238500" cy="2738437"/>
          </a:xfrm>
          <a:custGeom>
            <a:avLst/>
            <a:gdLst>
              <a:gd name="T0" fmla="*/ 3626 w 3690"/>
              <a:gd name="T1" fmla="*/ 3117 h 3117"/>
              <a:gd name="T2" fmla="*/ 3098 w 3690"/>
              <a:gd name="T3" fmla="*/ 3085 h 3117"/>
              <a:gd name="T4" fmla="*/ 2442 w 3690"/>
              <a:gd name="T5" fmla="*/ 3037 h 3117"/>
              <a:gd name="T6" fmla="*/ 1850 w 3690"/>
              <a:gd name="T7" fmla="*/ 2957 h 3117"/>
              <a:gd name="T8" fmla="*/ 1322 w 3690"/>
              <a:gd name="T9" fmla="*/ 2813 h 3117"/>
              <a:gd name="T10" fmla="*/ 922 w 3690"/>
              <a:gd name="T11" fmla="*/ 2637 h 3117"/>
              <a:gd name="T12" fmla="*/ 634 w 3690"/>
              <a:gd name="T13" fmla="*/ 2413 h 3117"/>
              <a:gd name="T14" fmla="*/ 394 w 3690"/>
              <a:gd name="T15" fmla="*/ 2077 h 3117"/>
              <a:gd name="T16" fmla="*/ 250 w 3690"/>
              <a:gd name="T17" fmla="*/ 1661 h 3117"/>
              <a:gd name="T18" fmla="*/ 122 w 3690"/>
              <a:gd name="T19" fmla="*/ 1117 h 3117"/>
              <a:gd name="T20" fmla="*/ 74 w 3690"/>
              <a:gd name="T21" fmla="*/ 749 h 3117"/>
              <a:gd name="T22" fmla="*/ 58 w 3690"/>
              <a:gd name="T23" fmla="*/ 637 h 3117"/>
              <a:gd name="T24" fmla="*/ 426 w 3690"/>
              <a:gd name="T25" fmla="*/ 653 h 3117"/>
              <a:gd name="T26" fmla="*/ 474 w 3690"/>
              <a:gd name="T27" fmla="*/ 541 h 3117"/>
              <a:gd name="T28" fmla="*/ 474 w 3690"/>
              <a:gd name="T29" fmla="*/ 365 h 3117"/>
              <a:gd name="T30" fmla="*/ 458 w 3690"/>
              <a:gd name="T31" fmla="*/ 205 h 3117"/>
              <a:gd name="T32" fmla="*/ 474 w 3690"/>
              <a:gd name="T33" fmla="*/ 29 h 3117"/>
              <a:gd name="T34" fmla="*/ 538 w 3690"/>
              <a:gd name="T35" fmla="*/ 381 h 3117"/>
              <a:gd name="T36" fmla="*/ 618 w 3690"/>
              <a:gd name="T37" fmla="*/ 653 h 3117"/>
              <a:gd name="T38" fmla="*/ 762 w 3690"/>
              <a:gd name="T39" fmla="*/ 1021 h 3117"/>
              <a:gd name="T40" fmla="*/ 970 w 3690"/>
              <a:gd name="T41" fmla="*/ 1421 h 3117"/>
              <a:gd name="T42" fmla="*/ 1146 w 3690"/>
              <a:gd name="T43" fmla="*/ 1629 h 3117"/>
              <a:gd name="T44" fmla="*/ 1354 w 3690"/>
              <a:gd name="T45" fmla="*/ 1885 h 3117"/>
              <a:gd name="T46" fmla="*/ 1738 w 3690"/>
              <a:gd name="T47" fmla="*/ 2189 h 3117"/>
              <a:gd name="T48" fmla="*/ 2058 w 3690"/>
              <a:gd name="T49" fmla="*/ 2333 h 3117"/>
              <a:gd name="T50" fmla="*/ 2522 w 3690"/>
              <a:gd name="T51" fmla="*/ 2541 h 3117"/>
              <a:gd name="T52" fmla="*/ 2938 w 3690"/>
              <a:gd name="T53" fmla="*/ 2685 h 3117"/>
              <a:gd name="T54" fmla="*/ 3322 w 3690"/>
              <a:gd name="T55" fmla="*/ 2781 h 3117"/>
              <a:gd name="T56" fmla="*/ 3690 w 3690"/>
              <a:gd name="T57" fmla="*/ 2829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90" h="3117">
                <a:moveTo>
                  <a:pt x="3626" y="3117"/>
                </a:moveTo>
                <a:cubicBezTo>
                  <a:pt x="3460" y="3107"/>
                  <a:pt x="3295" y="3098"/>
                  <a:pt x="3098" y="3085"/>
                </a:cubicBezTo>
                <a:cubicBezTo>
                  <a:pt x="2901" y="3072"/>
                  <a:pt x="2650" y="3058"/>
                  <a:pt x="2442" y="3037"/>
                </a:cubicBezTo>
                <a:cubicBezTo>
                  <a:pt x="2234" y="3016"/>
                  <a:pt x="2037" y="2994"/>
                  <a:pt x="1850" y="2957"/>
                </a:cubicBezTo>
                <a:cubicBezTo>
                  <a:pt x="1663" y="2920"/>
                  <a:pt x="1477" y="2866"/>
                  <a:pt x="1322" y="2813"/>
                </a:cubicBezTo>
                <a:cubicBezTo>
                  <a:pt x="1167" y="2760"/>
                  <a:pt x="1037" y="2704"/>
                  <a:pt x="922" y="2637"/>
                </a:cubicBezTo>
                <a:cubicBezTo>
                  <a:pt x="807" y="2570"/>
                  <a:pt x="722" y="2506"/>
                  <a:pt x="634" y="2413"/>
                </a:cubicBezTo>
                <a:cubicBezTo>
                  <a:pt x="546" y="2320"/>
                  <a:pt x="458" y="2202"/>
                  <a:pt x="394" y="2077"/>
                </a:cubicBezTo>
                <a:cubicBezTo>
                  <a:pt x="330" y="1952"/>
                  <a:pt x="295" y="1821"/>
                  <a:pt x="250" y="1661"/>
                </a:cubicBezTo>
                <a:cubicBezTo>
                  <a:pt x="205" y="1501"/>
                  <a:pt x="151" y="1269"/>
                  <a:pt x="122" y="1117"/>
                </a:cubicBezTo>
                <a:cubicBezTo>
                  <a:pt x="93" y="965"/>
                  <a:pt x="85" y="829"/>
                  <a:pt x="74" y="749"/>
                </a:cubicBezTo>
                <a:cubicBezTo>
                  <a:pt x="63" y="669"/>
                  <a:pt x="0" y="653"/>
                  <a:pt x="58" y="637"/>
                </a:cubicBezTo>
                <a:cubicBezTo>
                  <a:pt x="116" y="621"/>
                  <a:pt x="357" y="669"/>
                  <a:pt x="426" y="653"/>
                </a:cubicBezTo>
                <a:cubicBezTo>
                  <a:pt x="495" y="637"/>
                  <a:pt x="466" y="589"/>
                  <a:pt x="474" y="541"/>
                </a:cubicBezTo>
                <a:cubicBezTo>
                  <a:pt x="482" y="493"/>
                  <a:pt x="477" y="421"/>
                  <a:pt x="474" y="365"/>
                </a:cubicBezTo>
                <a:cubicBezTo>
                  <a:pt x="471" y="309"/>
                  <a:pt x="458" y="261"/>
                  <a:pt x="458" y="205"/>
                </a:cubicBezTo>
                <a:cubicBezTo>
                  <a:pt x="458" y="149"/>
                  <a:pt x="461" y="0"/>
                  <a:pt x="474" y="29"/>
                </a:cubicBezTo>
                <a:cubicBezTo>
                  <a:pt x="487" y="58"/>
                  <a:pt x="514" y="277"/>
                  <a:pt x="538" y="381"/>
                </a:cubicBezTo>
                <a:cubicBezTo>
                  <a:pt x="562" y="485"/>
                  <a:pt x="581" y="546"/>
                  <a:pt x="618" y="653"/>
                </a:cubicBezTo>
                <a:cubicBezTo>
                  <a:pt x="655" y="760"/>
                  <a:pt x="703" y="893"/>
                  <a:pt x="762" y="1021"/>
                </a:cubicBezTo>
                <a:cubicBezTo>
                  <a:pt x="821" y="1149"/>
                  <a:pt x="906" y="1320"/>
                  <a:pt x="970" y="1421"/>
                </a:cubicBezTo>
                <a:cubicBezTo>
                  <a:pt x="1034" y="1522"/>
                  <a:pt x="1082" y="1552"/>
                  <a:pt x="1146" y="1629"/>
                </a:cubicBezTo>
                <a:cubicBezTo>
                  <a:pt x="1210" y="1706"/>
                  <a:pt x="1255" y="1792"/>
                  <a:pt x="1354" y="1885"/>
                </a:cubicBezTo>
                <a:cubicBezTo>
                  <a:pt x="1453" y="1978"/>
                  <a:pt x="1621" y="2114"/>
                  <a:pt x="1738" y="2189"/>
                </a:cubicBezTo>
                <a:cubicBezTo>
                  <a:pt x="1855" y="2264"/>
                  <a:pt x="1927" y="2274"/>
                  <a:pt x="2058" y="2333"/>
                </a:cubicBezTo>
                <a:cubicBezTo>
                  <a:pt x="2189" y="2392"/>
                  <a:pt x="2375" y="2482"/>
                  <a:pt x="2522" y="2541"/>
                </a:cubicBezTo>
                <a:cubicBezTo>
                  <a:pt x="2669" y="2600"/>
                  <a:pt x="2805" y="2645"/>
                  <a:pt x="2938" y="2685"/>
                </a:cubicBezTo>
                <a:cubicBezTo>
                  <a:pt x="3071" y="2725"/>
                  <a:pt x="3197" y="2757"/>
                  <a:pt x="3322" y="2781"/>
                </a:cubicBezTo>
                <a:cubicBezTo>
                  <a:pt x="3447" y="2805"/>
                  <a:pt x="3613" y="2819"/>
                  <a:pt x="3690" y="2829"/>
                </a:cubicBezTo>
              </a:path>
            </a:pathLst>
          </a:custGeom>
          <a:noFill/>
          <a:ln w="28575" cap="flat" cmpd="sng">
            <a:solidFill>
              <a:srgbClr val="0000FF"/>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18248" name="Freeform 8"/>
          <p:cNvSpPr>
            <a:spLocks/>
          </p:cNvSpPr>
          <p:nvPr/>
        </p:nvSpPr>
        <p:spPr bwMode="auto">
          <a:xfrm>
            <a:off x="7037388" y="1350963"/>
            <a:ext cx="698500" cy="1517650"/>
          </a:xfrm>
          <a:custGeom>
            <a:avLst/>
            <a:gdLst>
              <a:gd name="T0" fmla="*/ 0 w 343"/>
              <a:gd name="T1" fmla="*/ 816 h 816"/>
              <a:gd name="T2" fmla="*/ 79 w 343"/>
              <a:gd name="T3" fmla="*/ 675 h 816"/>
              <a:gd name="T4" fmla="*/ 108 w 343"/>
              <a:gd name="T5" fmla="*/ 631 h 816"/>
              <a:gd name="T6" fmla="*/ 128 w 343"/>
              <a:gd name="T7" fmla="*/ 588 h 816"/>
              <a:gd name="T8" fmla="*/ 177 w 343"/>
              <a:gd name="T9" fmla="*/ 479 h 816"/>
              <a:gd name="T10" fmla="*/ 226 w 343"/>
              <a:gd name="T11" fmla="*/ 338 h 816"/>
              <a:gd name="T12" fmla="*/ 283 w 343"/>
              <a:gd name="T13" fmla="*/ 173 h 816"/>
              <a:gd name="T14" fmla="*/ 328 w 343"/>
              <a:gd name="T15" fmla="*/ 2 h 816"/>
              <a:gd name="T16" fmla="*/ 338 w 343"/>
              <a:gd name="T17" fmla="*/ 178 h 816"/>
              <a:gd name="T18" fmla="*/ 334 w 343"/>
              <a:gd name="T19" fmla="*/ 316 h 816"/>
              <a:gd name="T20" fmla="*/ 334 w 343"/>
              <a:gd name="T21" fmla="*/ 435 h 816"/>
              <a:gd name="T22" fmla="*/ 343 w 343"/>
              <a:gd name="T23" fmla="*/ 556 h 816"/>
              <a:gd name="T24" fmla="*/ 258 w 343"/>
              <a:gd name="T25" fmla="*/ 616 h 816"/>
              <a:gd name="T26" fmla="*/ 172 w 343"/>
              <a:gd name="T27" fmla="*/ 671 h 816"/>
              <a:gd name="T28" fmla="*/ 59 w 343"/>
              <a:gd name="T29" fmla="*/ 751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3" h="816">
                <a:moveTo>
                  <a:pt x="0" y="816"/>
                </a:moveTo>
                <a:cubicBezTo>
                  <a:pt x="26" y="768"/>
                  <a:pt x="51" y="721"/>
                  <a:pt x="79" y="675"/>
                </a:cubicBezTo>
                <a:cubicBezTo>
                  <a:pt x="87" y="659"/>
                  <a:pt x="99" y="646"/>
                  <a:pt x="108" y="631"/>
                </a:cubicBezTo>
                <a:cubicBezTo>
                  <a:pt x="115" y="617"/>
                  <a:pt x="128" y="588"/>
                  <a:pt x="128" y="588"/>
                </a:cubicBezTo>
                <a:cubicBezTo>
                  <a:pt x="180" y="494"/>
                  <a:pt x="177" y="535"/>
                  <a:pt x="177" y="479"/>
                </a:cubicBezTo>
                <a:cubicBezTo>
                  <a:pt x="227" y="345"/>
                  <a:pt x="226" y="395"/>
                  <a:pt x="226" y="338"/>
                </a:cubicBezTo>
                <a:lnTo>
                  <a:pt x="283" y="173"/>
                </a:lnTo>
                <a:cubicBezTo>
                  <a:pt x="334" y="49"/>
                  <a:pt x="317" y="0"/>
                  <a:pt x="328" y="2"/>
                </a:cubicBezTo>
                <a:lnTo>
                  <a:pt x="338" y="178"/>
                </a:lnTo>
                <a:lnTo>
                  <a:pt x="334" y="316"/>
                </a:lnTo>
                <a:lnTo>
                  <a:pt x="334" y="435"/>
                </a:lnTo>
                <a:lnTo>
                  <a:pt x="343" y="556"/>
                </a:lnTo>
                <a:lnTo>
                  <a:pt x="258" y="616"/>
                </a:lnTo>
                <a:lnTo>
                  <a:pt x="172" y="671"/>
                </a:lnTo>
                <a:lnTo>
                  <a:pt x="59" y="751"/>
                </a:lnTo>
              </a:path>
            </a:pathLst>
          </a:custGeom>
          <a:solidFill>
            <a:srgbClr val="C0C0C0">
              <a:alpha val="6000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18249" name="Freeform 9"/>
          <p:cNvSpPr>
            <a:spLocks/>
          </p:cNvSpPr>
          <p:nvPr/>
        </p:nvSpPr>
        <p:spPr bwMode="auto">
          <a:xfrm>
            <a:off x="7747000" y="2244725"/>
            <a:ext cx="249238" cy="2084388"/>
          </a:xfrm>
          <a:custGeom>
            <a:avLst/>
            <a:gdLst>
              <a:gd name="T0" fmla="*/ 16 w 192"/>
              <a:gd name="T1" fmla="*/ 160 h 2512"/>
              <a:gd name="T2" fmla="*/ 192 w 192"/>
              <a:gd name="T3" fmla="*/ 0 h 2512"/>
              <a:gd name="T4" fmla="*/ 192 w 192"/>
              <a:gd name="T5" fmla="*/ 2512 h 2512"/>
              <a:gd name="T6" fmla="*/ 0 w 192"/>
              <a:gd name="T7" fmla="*/ 2512 h 2512"/>
              <a:gd name="T8" fmla="*/ 16 w 192"/>
              <a:gd name="T9" fmla="*/ 160 h 2512"/>
            </a:gdLst>
            <a:ahLst/>
            <a:cxnLst>
              <a:cxn ang="0">
                <a:pos x="T0" y="T1"/>
              </a:cxn>
              <a:cxn ang="0">
                <a:pos x="T2" y="T3"/>
              </a:cxn>
              <a:cxn ang="0">
                <a:pos x="T4" y="T5"/>
              </a:cxn>
              <a:cxn ang="0">
                <a:pos x="T6" y="T7"/>
              </a:cxn>
              <a:cxn ang="0">
                <a:pos x="T8" y="T9"/>
              </a:cxn>
            </a:cxnLst>
            <a:rect l="0" t="0" r="r" b="b"/>
            <a:pathLst>
              <a:path w="192" h="2512">
                <a:moveTo>
                  <a:pt x="16" y="160"/>
                </a:moveTo>
                <a:lnTo>
                  <a:pt x="192" y="0"/>
                </a:lnTo>
                <a:lnTo>
                  <a:pt x="192" y="2512"/>
                </a:lnTo>
                <a:lnTo>
                  <a:pt x="0" y="2512"/>
                </a:lnTo>
                <a:lnTo>
                  <a:pt x="16" y="160"/>
                </a:lnTo>
                <a:close/>
              </a:path>
            </a:pathLst>
          </a:custGeom>
          <a:solidFill>
            <a:srgbClr val="C0C0C0">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18250" name="Line 10"/>
          <p:cNvSpPr>
            <a:spLocks noChangeShapeType="1"/>
          </p:cNvSpPr>
          <p:nvPr/>
        </p:nvSpPr>
        <p:spPr bwMode="auto">
          <a:xfrm flipH="1" flipV="1">
            <a:off x="7475538" y="2255838"/>
            <a:ext cx="720725" cy="639762"/>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18251" name="Line 11"/>
          <p:cNvSpPr>
            <a:spLocks noChangeShapeType="1"/>
          </p:cNvSpPr>
          <p:nvPr/>
        </p:nvSpPr>
        <p:spPr bwMode="auto">
          <a:xfrm flipH="1">
            <a:off x="7780338" y="3059113"/>
            <a:ext cx="415925" cy="414337"/>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82955" name="Text Box 12"/>
          <p:cNvSpPr txBox="1">
            <a:spLocks noChangeArrowheads="1"/>
          </p:cNvSpPr>
          <p:nvPr/>
        </p:nvSpPr>
        <p:spPr bwMode="auto">
          <a:xfrm>
            <a:off x="8104188" y="2778125"/>
            <a:ext cx="681037" cy="38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rgbClr val="CC0099"/>
                </a:solidFill>
                <a:latin typeface="Arial" charset="0"/>
                <a:ea typeface="ＭＳ Ｐゴシック" charset="0"/>
                <a:cs typeface="ＭＳ Ｐゴシック" charset="0"/>
              </a:defRPr>
            </a:lvl1pPr>
            <a:lvl2pPr marL="742950" indent="-285750">
              <a:defRPr kumimoji="1" sz="3000">
                <a:solidFill>
                  <a:srgbClr val="CC0099"/>
                </a:solidFill>
                <a:latin typeface="Arial" charset="0"/>
                <a:ea typeface="ＭＳ Ｐゴシック" charset="0"/>
              </a:defRPr>
            </a:lvl2pPr>
            <a:lvl3pPr marL="1143000" indent="-228600">
              <a:defRPr kumimoji="1" sz="3000">
                <a:solidFill>
                  <a:srgbClr val="CC0099"/>
                </a:solidFill>
                <a:latin typeface="Arial" charset="0"/>
                <a:ea typeface="ＭＳ Ｐゴシック" charset="0"/>
              </a:defRPr>
            </a:lvl3pPr>
            <a:lvl4pPr marL="1600200" indent="-228600">
              <a:defRPr kumimoji="1" sz="3000">
                <a:solidFill>
                  <a:srgbClr val="CC0099"/>
                </a:solidFill>
                <a:latin typeface="Arial" charset="0"/>
                <a:ea typeface="ＭＳ Ｐゴシック" charset="0"/>
              </a:defRPr>
            </a:lvl4pPr>
            <a:lvl5pPr marL="2057400" indent="-228600">
              <a:defRPr kumimoji="1" sz="3000">
                <a:solidFill>
                  <a:srgbClr val="CC0099"/>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rgbClr val="CC0099"/>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rgbClr val="CC0099"/>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rgbClr val="CC0099"/>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rgbClr val="CC0099"/>
                </a:solidFill>
                <a:latin typeface="Arial" charset="0"/>
                <a:ea typeface="ＭＳ Ｐゴシック" charset="0"/>
              </a:defRPr>
            </a:lvl9pPr>
          </a:lstStyle>
          <a:p>
            <a:pPr algn="ctr">
              <a:spcBef>
                <a:spcPct val="0"/>
              </a:spcBef>
              <a:buFontTx/>
              <a:buNone/>
            </a:pPr>
            <a:r>
              <a:rPr kumimoji="0" lang="en-US" sz="1000" b="1">
                <a:solidFill>
                  <a:schemeClr val="tx1"/>
                </a:solidFill>
              </a:rPr>
              <a:t>Equal areas</a:t>
            </a:r>
          </a:p>
        </p:txBody>
      </p:sp>
      <p:sp>
        <p:nvSpPr>
          <p:cNvPr id="82956" name="Text Box 13"/>
          <p:cNvSpPr txBox="1">
            <a:spLocks noChangeArrowheads="1"/>
          </p:cNvSpPr>
          <p:nvPr/>
        </p:nvSpPr>
        <p:spPr bwMode="auto">
          <a:xfrm>
            <a:off x="6937375" y="2173288"/>
            <a:ext cx="436563"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rgbClr val="CC0099"/>
                </a:solidFill>
                <a:latin typeface="Arial" charset="0"/>
                <a:ea typeface="ＭＳ Ｐゴシック" charset="0"/>
                <a:cs typeface="ＭＳ Ｐゴシック" charset="0"/>
              </a:defRPr>
            </a:lvl1pPr>
            <a:lvl2pPr marL="742950" indent="-285750">
              <a:defRPr kumimoji="1" sz="3000">
                <a:solidFill>
                  <a:srgbClr val="CC0099"/>
                </a:solidFill>
                <a:latin typeface="Arial" charset="0"/>
                <a:ea typeface="ＭＳ Ｐゴシック" charset="0"/>
              </a:defRPr>
            </a:lvl2pPr>
            <a:lvl3pPr marL="1143000" indent="-228600">
              <a:defRPr kumimoji="1" sz="3000">
                <a:solidFill>
                  <a:srgbClr val="CC0099"/>
                </a:solidFill>
                <a:latin typeface="Arial" charset="0"/>
                <a:ea typeface="ＭＳ Ｐゴシック" charset="0"/>
              </a:defRPr>
            </a:lvl3pPr>
            <a:lvl4pPr marL="1600200" indent="-228600">
              <a:defRPr kumimoji="1" sz="3000">
                <a:solidFill>
                  <a:srgbClr val="CC0099"/>
                </a:solidFill>
                <a:latin typeface="Arial" charset="0"/>
                <a:ea typeface="ＭＳ Ｐゴシック" charset="0"/>
              </a:defRPr>
            </a:lvl4pPr>
            <a:lvl5pPr marL="2057400" indent="-228600">
              <a:defRPr kumimoji="1" sz="3000">
                <a:solidFill>
                  <a:srgbClr val="CC0099"/>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rgbClr val="CC0099"/>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rgbClr val="CC0099"/>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rgbClr val="CC0099"/>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rgbClr val="CC0099"/>
                </a:solidFill>
                <a:latin typeface="Arial" charset="0"/>
                <a:ea typeface="ＭＳ Ｐゴシック" charset="0"/>
              </a:defRPr>
            </a:lvl9pPr>
          </a:lstStyle>
          <a:p>
            <a:pPr algn="ctr">
              <a:spcBef>
                <a:spcPct val="0"/>
              </a:spcBef>
              <a:buFontTx/>
              <a:buNone/>
            </a:pPr>
            <a:r>
              <a:rPr kumimoji="0" lang="en-US" sz="1000" b="1">
                <a:solidFill>
                  <a:schemeClr val="tx1"/>
                </a:solidFill>
              </a:rPr>
              <a:t>v</a:t>
            </a:r>
          </a:p>
        </p:txBody>
      </p:sp>
      <p:sp>
        <p:nvSpPr>
          <p:cNvPr id="82957" name="Text Box 14"/>
          <p:cNvSpPr txBox="1">
            <a:spLocks noChangeArrowheads="1"/>
          </p:cNvSpPr>
          <p:nvPr/>
        </p:nvSpPr>
        <p:spPr bwMode="auto">
          <a:xfrm>
            <a:off x="6056313" y="1662113"/>
            <a:ext cx="1431925" cy="38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rgbClr val="CC0099"/>
                </a:solidFill>
                <a:latin typeface="Arial" charset="0"/>
                <a:ea typeface="ＭＳ Ｐゴシック" charset="0"/>
                <a:cs typeface="ＭＳ Ｐゴシック" charset="0"/>
              </a:defRPr>
            </a:lvl1pPr>
            <a:lvl2pPr marL="742950" indent="-285750">
              <a:defRPr kumimoji="1" sz="3000">
                <a:solidFill>
                  <a:srgbClr val="CC0099"/>
                </a:solidFill>
                <a:latin typeface="Arial" charset="0"/>
                <a:ea typeface="ＭＳ Ｐゴシック" charset="0"/>
              </a:defRPr>
            </a:lvl2pPr>
            <a:lvl3pPr marL="1143000" indent="-228600">
              <a:defRPr kumimoji="1" sz="3000">
                <a:solidFill>
                  <a:srgbClr val="CC0099"/>
                </a:solidFill>
                <a:latin typeface="Arial" charset="0"/>
                <a:ea typeface="ＭＳ Ｐゴシック" charset="0"/>
              </a:defRPr>
            </a:lvl3pPr>
            <a:lvl4pPr marL="1600200" indent="-228600">
              <a:defRPr kumimoji="1" sz="3000">
                <a:solidFill>
                  <a:srgbClr val="CC0099"/>
                </a:solidFill>
                <a:latin typeface="Arial" charset="0"/>
                <a:ea typeface="ＭＳ Ｐゴシック" charset="0"/>
              </a:defRPr>
            </a:lvl4pPr>
            <a:lvl5pPr marL="2057400" indent="-228600">
              <a:defRPr kumimoji="1" sz="3000">
                <a:solidFill>
                  <a:srgbClr val="CC0099"/>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rgbClr val="CC0099"/>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rgbClr val="CC0099"/>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rgbClr val="CC0099"/>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rgbClr val="CC0099"/>
                </a:solidFill>
                <a:latin typeface="Arial" charset="0"/>
                <a:ea typeface="ＭＳ Ｐゴシック" charset="0"/>
              </a:defRPr>
            </a:lvl9pPr>
          </a:lstStyle>
          <a:p>
            <a:pPr algn="ctr">
              <a:spcBef>
                <a:spcPct val="0"/>
              </a:spcBef>
              <a:buFontTx/>
              <a:buNone/>
            </a:pPr>
            <a:r>
              <a:rPr kumimoji="0" lang="en-US" sz="1000" b="1">
                <a:solidFill>
                  <a:schemeClr val="tx1"/>
                </a:solidFill>
              </a:rPr>
              <a:t>Higher max. T for modified cycle</a:t>
            </a:r>
          </a:p>
        </p:txBody>
      </p:sp>
      <p:sp>
        <p:nvSpPr>
          <p:cNvPr id="1418247" name="Freeform 7"/>
          <p:cNvSpPr>
            <a:spLocks/>
          </p:cNvSpPr>
          <p:nvPr/>
        </p:nvSpPr>
        <p:spPr bwMode="auto">
          <a:xfrm>
            <a:off x="5351463" y="1192213"/>
            <a:ext cx="2395537" cy="2768600"/>
          </a:xfrm>
          <a:custGeom>
            <a:avLst/>
            <a:gdLst>
              <a:gd name="T0" fmla="*/ 44 w 1418"/>
              <a:gd name="T1" fmla="*/ 1617 h 1617"/>
              <a:gd name="T2" fmla="*/ 51 w 1418"/>
              <a:gd name="T3" fmla="*/ 1475 h 1617"/>
              <a:gd name="T4" fmla="*/ 56 w 1418"/>
              <a:gd name="T5" fmla="*/ 1351 h 1617"/>
              <a:gd name="T6" fmla="*/ 388 w 1418"/>
              <a:gd name="T7" fmla="*/ 1232 h 1617"/>
              <a:gd name="T8" fmla="*/ 593 w 1418"/>
              <a:gd name="T9" fmla="*/ 1139 h 1617"/>
              <a:gd name="T10" fmla="*/ 850 w 1418"/>
              <a:gd name="T11" fmla="*/ 1008 h 1617"/>
              <a:gd name="T12" fmla="*/ 1012 w 1418"/>
              <a:gd name="T13" fmla="*/ 924 h 1617"/>
              <a:gd name="T14" fmla="*/ 1091 w 1418"/>
              <a:gd name="T15" fmla="*/ 835 h 1617"/>
              <a:gd name="T16" fmla="*/ 1206 w 1418"/>
              <a:gd name="T17" fmla="*/ 622 h 1617"/>
              <a:gd name="T18" fmla="*/ 1263 w 1418"/>
              <a:gd name="T19" fmla="*/ 466 h 1617"/>
              <a:gd name="T20" fmla="*/ 1311 w 1418"/>
              <a:gd name="T21" fmla="*/ 311 h 1617"/>
              <a:gd name="T22" fmla="*/ 1359 w 1418"/>
              <a:gd name="T23" fmla="*/ 194 h 1617"/>
              <a:gd name="T24" fmla="*/ 1409 w 1418"/>
              <a:gd name="T25" fmla="*/ 53 h 1617"/>
              <a:gd name="T26" fmla="*/ 1414 w 1418"/>
              <a:gd name="T27" fmla="*/ 511 h 1617"/>
              <a:gd name="T28" fmla="*/ 1404 w 1418"/>
              <a:gd name="T29" fmla="*/ 833 h 1617"/>
              <a:gd name="T30" fmla="*/ 1409 w 1418"/>
              <a:gd name="T31" fmla="*/ 948 h 1617"/>
              <a:gd name="T32" fmla="*/ 1414 w 1418"/>
              <a:gd name="T33" fmla="*/ 1104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8" h="1617">
                <a:moveTo>
                  <a:pt x="44" y="1617"/>
                </a:moveTo>
                <a:cubicBezTo>
                  <a:pt x="44" y="1594"/>
                  <a:pt x="49" y="1519"/>
                  <a:pt x="51" y="1475"/>
                </a:cubicBezTo>
                <a:cubicBezTo>
                  <a:pt x="53" y="1431"/>
                  <a:pt x="0" y="1392"/>
                  <a:pt x="56" y="1351"/>
                </a:cubicBezTo>
                <a:cubicBezTo>
                  <a:pt x="112" y="1310"/>
                  <a:pt x="298" y="1267"/>
                  <a:pt x="388" y="1232"/>
                </a:cubicBezTo>
                <a:cubicBezTo>
                  <a:pt x="478" y="1197"/>
                  <a:pt x="516" y="1176"/>
                  <a:pt x="593" y="1139"/>
                </a:cubicBezTo>
                <a:cubicBezTo>
                  <a:pt x="670" y="1102"/>
                  <a:pt x="780" y="1044"/>
                  <a:pt x="850" y="1008"/>
                </a:cubicBezTo>
                <a:cubicBezTo>
                  <a:pt x="920" y="973"/>
                  <a:pt x="973" y="953"/>
                  <a:pt x="1012" y="924"/>
                </a:cubicBezTo>
                <a:cubicBezTo>
                  <a:pt x="1052" y="896"/>
                  <a:pt x="1059" y="886"/>
                  <a:pt x="1091" y="835"/>
                </a:cubicBezTo>
                <a:cubicBezTo>
                  <a:pt x="1123" y="785"/>
                  <a:pt x="1177" y="683"/>
                  <a:pt x="1206" y="622"/>
                </a:cubicBezTo>
                <a:cubicBezTo>
                  <a:pt x="1235" y="561"/>
                  <a:pt x="1246" y="518"/>
                  <a:pt x="1263" y="466"/>
                </a:cubicBezTo>
                <a:cubicBezTo>
                  <a:pt x="1281" y="414"/>
                  <a:pt x="1295" y="356"/>
                  <a:pt x="1311" y="311"/>
                </a:cubicBezTo>
                <a:cubicBezTo>
                  <a:pt x="1327" y="265"/>
                  <a:pt x="1343" y="237"/>
                  <a:pt x="1359" y="194"/>
                </a:cubicBezTo>
                <a:cubicBezTo>
                  <a:pt x="1375" y="151"/>
                  <a:pt x="1400" y="0"/>
                  <a:pt x="1409" y="53"/>
                </a:cubicBezTo>
                <a:cubicBezTo>
                  <a:pt x="1418" y="106"/>
                  <a:pt x="1415" y="381"/>
                  <a:pt x="1414" y="511"/>
                </a:cubicBezTo>
                <a:cubicBezTo>
                  <a:pt x="1413" y="641"/>
                  <a:pt x="1405" y="760"/>
                  <a:pt x="1404" y="833"/>
                </a:cubicBezTo>
                <a:cubicBezTo>
                  <a:pt x="1403" y="906"/>
                  <a:pt x="1407" y="903"/>
                  <a:pt x="1409" y="948"/>
                </a:cubicBezTo>
                <a:cubicBezTo>
                  <a:pt x="1411" y="993"/>
                  <a:pt x="1413" y="1072"/>
                  <a:pt x="1414" y="1104"/>
                </a:cubicBezTo>
              </a:path>
            </a:pathLst>
          </a:custGeom>
          <a:noFill/>
          <a:ln w="28575" cap="flat" cmpd="sng">
            <a:solidFill>
              <a:srgbClr val="0000FF"/>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193115801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36994" name="Rectangle 2"/>
          <p:cNvSpPr>
            <a:spLocks noGrp="1" noChangeArrowheads="1"/>
          </p:cNvSpPr>
          <p:nvPr>
            <p:ph type="title"/>
          </p:nvPr>
        </p:nvSpPr>
        <p:spPr>
          <a:xfrm>
            <a:off x="0" y="92075"/>
            <a:ext cx="8493125" cy="481013"/>
          </a:xfrm>
        </p:spPr>
        <p:txBody>
          <a:bodyPr/>
          <a:lstStyle/>
          <a:p>
            <a:pPr>
              <a:defRPr/>
            </a:pPr>
            <a:r>
              <a:rPr lang="en-US" sz="2200" dirty="0">
                <a:cs typeface="+mj-cs"/>
              </a:rPr>
              <a:t>Why use Otto cycle to model premixed-charge engines?</a:t>
            </a:r>
            <a:endParaRPr lang="en-US" dirty="0">
              <a:cs typeface="+mj-cs"/>
            </a:endParaRPr>
          </a:p>
        </p:txBody>
      </p:sp>
      <p:sp>
        <p:nvSpPr>
          <p:cNvPr id="1236995" name="Rectangle 3"/>
          <p:cNvSpPr>
            <a:spLocks noGrp="1" noChangeArrowheads="1"/>
          </p:cNvSpPr>
          <p:nvPr>
            <p:ph type="body" idx="1"/>
          </p:nvPr>
        </p:nvSpPr>
        <p:spPr>
          <a:xfrm>
            <a:off x="217488" y="698500"/>
            <a:ext cx="8782050" cy="5375275"/>
          </a:xfrm>
        </p:spPr>
        <p:txBody>
          <a:bodyPr/>
          <a:lstStyle/>
          <a:p>
            <a:pPr>
              <a:tabLst>
                <a:tab pos="342900" algn="l"/>
                <a:tab pos="571500" algn="l"/>
                <a:tab pos="1092200" algn="l"/>
              </a:tabLst>
              <a:defRPr/>
            </a:pPr>
            <a:r>
              <a:rPr lang="en-US" dirty="0">
                <a:cs typeface="+mn-cs"/>
              </a:rPr>
              <a:t>Volume compression ratio (r) = volume expansion ratio as reciprocating piston/cylinder arrangement provides</a:t>
            </a:r>
          </a:p>
          <a:p>
            <a:pPr>
              <a:tabLst>
                <a:tab pos="342900" algn="l"/>
                <a:tab pos="571500" algn="l"/>
                <a:tab pos="1092200" algn="l"/>
              </a:tabLst>
              <a:defRPr/>
            </a:pPr>
            <a:r>
              <a:rPr lang="en-US" dirty="0">
                <a:cs typeface="+mn-cs"/>
              </a:rPr>
              <a:t>Heat input at constant volume corresponds to infinitely fast combustion - not exactly true for real cycle, but for premixed-charge engine, burning time is a small fraction of total cycle time</a:t>
            </a:r>
          </a:p>
          <a:p>
            <a:pPr>
              <a:tabLst>
                <a:tab pos="342900" algn="l"/>
                <a:tab pos="571500" algn="l"/>
                <a:tab pos="1092200" algn="l"/>
              </a:tabLst>
              <a:defRPr/>
            </a:pPr>
            <a:r>
              <a:rPr lang="en-US" dirty="0">
                <a:cs typeface="+mn-cs"/>
              </a:rPr>
              <a:t>As always, constant entropy (s) compression/expansion corresponds to an adiabatic and reversible process - not exactly true but not bad either</a:t>
            </a:r>
          </a:p>
          <a:p>
            <a:pPr>
              <a:tabLst>
                <a:tab pos="342900" algn="l"/>
                <a:tab pos="571500" algn="l"/>
                <a:tab pos="1092200" algn="l"/>
              </a:tabLst>
              <a:defRPr/>
            </a:pPr>
            <a:r>
              <a:rPr lang="en-US" dirty="0">
                <a:cs typeface="+mn-cs"/>
              </a:rPr>
              <a:t>Recall that V on P-V diagram is </a:t>
            </a:r>
            <a:r>
              <a:rPr lang="en-US" dirty="0">
                <a:solidFill>
                  <a:schemeClr val="accent2"/>
                </a:solidFill>
                <a:cs typeface="+mn-cs"/>
              </a:rPr>
              <a:t>cylinder volume</a:t>
            </a:r>
            <a:r>
              <a:rPr lang="en-US" dirty="0">
                <a:cs typeface="+mn-cs"/>
              </a:rPr>
              <a:t> (m</a:t>
            </a:r>
            <a:r>
              <a:rPr lang="en-US" baseline="30000" dirty="0">
                <a:cs typeface="+mn-cs"/>
              </a:rPr>
              <a:t>3</a:t>
            </a:r>
            <a:r>
              <a:rPr lang="en-US" dirty="0">
                <a:cs typeface="+mn-cs"/>
              </a:rPr>
              <a:t>), a property of the </a:t>
            </a:r>
            <a:r>
              <a:rPr lang="en-US" dirty="0">
                <a:solidFill>
                  <a:srgbClr val="0000CC"/>
                </a:solidFill>
                <a:cs typeface="+mn-cs"/>
              </a:rPr>
              <a:t>cylinder</a:t>
            </a:r>
            <a:r>
              <a:rPr lang="en-US" dirty="0">
                <a:cs typeface="+mn-cs"/>
              </a:rPr>
              <a:t>, NOT </a:t>
            </a:r>
            <a:r>
              <a:rPr lang="en-US" dirty="0">
                <a:solidFill>
                  <a:srgbClr val="008000"/>
                </a:solidFill>
                <a:cs typeface="+mn-cs"/>
              </a:rPr>
              <a:t>specific volume </a:t>
            </a:r>
            <a:r>
              <a:rPr lang="en-US" dirty="0">
                <a:cs typeface="+mn-cs"/>
              </a:rPr>
              <a:t>(v, units m</a:t>
            </a:r>
            <a:r>
              <a:rPr lang="en-US" baseline="30000" dirty="0">
                <a:cs typeface="+mn-cs"/>
              </a:rPr>
              <a:t>3</a:t>
            </a:r>
            <a:r>
              <a:rPr lang="en-US" dirty="0">
                <a:cs typeface="+mn-cs"/>
              </a:rPr>
              <a:t>/kg), a property of the </a:t>
            </a:r>
            <a:r>
              <a:rPr lang="en-US" dirty="0">
                <a:solidFill>
                  <a:srgbClr val="008000"/>
                </a:solidFill>
                <a:cs typeface="+mn-cs"/>
              </a:rPr>
              <a:t>gas</a:t>
            </a:r>
          </a:p>
          <a:p>
            <a:pPr>
              <a:tabLst>
                <a:tab pos="342900" algn="l"/>
                <a:tab pos="571500" algn="l"/>
                <a:tab pos="1092200" algn="l"/>
              </a:tabLst>
              <a:defRPr/>
            </a:pPr>
            <a:r>
              <a:rPr lang="en-US" dirty="0">
                <a:cs typeface="+mn-cs"/>
              </a:rPr>
              <a:t>Note that s is specific entropy (J/</a:t>
            </a:r>
            <a:r>
              <a:rPr lang="en-US" dirty="0" err="1">
                <a:cs typeface="+mn-cs"/>
              </a:rPr>
              <a:t>kgK</a:t>
            </a:r>
            <a:r>
              <a:rPr lang="en-US" dirty="0">
                <a:cs typeface="+mn-cs"/>
              </a:rPr>
              <a:t>) which IS a property of the gas, heat transfer = ∫ </a:t>
            </a:r>
            <a:r>
              <a:rPr lang="en-US" dirty="0" err="1">
                <a:cs typeface="+mn-cs"/>
              </a:rPr>
              <a:t>Tds</a:t>
            </a:r>
            <a:r>
              <a:rPr lang="en-US" dirty="0">
                <a:cs typeface="+mn-cs"/>
              </a:rPr>
              <a:t> if mass </a:t>
            </a:r>
            <a:r>
              <a:rPr lang="en-US" dirty="0" err="1">
                <a:cs typeface="+mn-cs"/>
              </a:rPr>
              <a:t>doesn</a:t>
            </a:r>
            <a:r>
              <a:rPr lang="fr-FR" dirty="0">
                <a:cs typeface="+mn-cs"/>
              </a:rPr>
              <a:t>'</a:t>
            </a:r>
            <a:r>
              <a:rPr lang="en-US" dirty="0">
                <a:cs typeface="+mn-cs"/>
              </a:rPr>
              <a:t>t change during heat addition</a:t>
            </a:r>
          </a:p>
          <a:p>
            <a:pPr>
              <a:tabLst>
                <a:tab pos="342900" algn="l"/>
                <a:tab pos="571500" algn="l"/>
                <a:tab pos="1092200" algn="l"/>
              </a:tabLst>
              <a:defRPr/>
            </a:pPr>
            <a:endParaRPr lang="en-US" dirty="0">
              <a:cs typeface="+mn-cs"/>
            </a:endParaRPr>
          </a:p>
          <a:p>
            <a:pPr>
              <a:tabLst>
                <a:tab pos="342900" algn="l"/>
                <a:tab pos="571500" algn="l"/>
                <a:tab pos="1092200" algn="l"/>
              </a:tabLst>
              <a:defRPr/>
            </a:pPr>
            <a:endParaRPr lang="en-US" dirty="0">
              <a:cs typeface="+mn-cs"/>
            </a:endParaRPr>
          </a:p>
        </p:txBody>
      </p:sp>
    </p:spTree>
    <p:extLst>
      <p:ext uri="{BB962C8B-B14F-4D97-AF65-F5344CB8AC3E}">
        <p14:creationId xmlns:p14="http://schemas.microsoft.com/office/powerpoint/2010/main" val="213939222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420290" name="Rectangle 2"/>
          <p:cNvSpPr>
            <a:spLocks noGrp="1" noChangeArrowheads="1"/>
          </p:cNvSpPr>
          <p:nvPr>
            <p:ph type="title"/>
          </p:nvPr>
        </p:nvSpPr>
        <p:spPr>
          <a:xfrm>
            <a:off x="469900" y="152400"/>
            <a:ext cx="8445500" cy="381000"/>
          </a:xfrm>
        </p:spPr>
        <p:txBody>
          <a:bodyPr/>
          <a:lstStyle/>
          <a:p>
            <a:pPr>
              <a:defRPr/>
            </a:pPr>
            <a:r>
              <a:rPr lang="en-US">
                <a:cs typeface="+mj-cs"/>
              </a:rPr>
              <a:t>Examples of using P-V &amp; T-s diagrams</a:t>
            </a:r>
            <a:endParaRPr lang="en-US" sz="2400">
              <a:cs typeface="+mj-cs"/>
            </a:endParaRPr>
          </a:p>
        </p:txBody>
      </p:sp>
      <p:sp>
        <p:nvSpPr>
          <p:cNvPr id="1420291" name="Rectangle 3"/>
          <p:cNvSpPr>
            <a:spLocks noGrp="1" noChangeArrowheads="1"/>
          </p:cNvSpPr>
          <p:nvPr>
            <p:ph type="body" idx="1"/>
          </p:nvPr>
        </p:nvSpPr>
        <p:spPr>
          <a:xfrm>
            <a:off x="431800" y="720725"/>
            <a:ext cx="8382000" cy="5880100"/>
          </a:xfrm>
        </p:spPr>
        <p:txBody>
          <a:bodyPr/>
          <a:lstStyle/>
          <a:p>
            <a:pPr marL="0" indent="0" algn="just">
              <a:lnSpc>
                <a:spcPct val="90000"/>
              </a:lnSpc>
              <a:buFont typeface="Wingdings" charset="0"/>
              <a:buNone/>
              <a:tabLst>
                <a:tab pos="0" algn="l"/>
                <a:tab pos="571500" algn="l"/>
                <a:tab pos="630238" algn="l"/>
                <a:tab pos="1092200" algn="l"/>
                <a:tab pos="1595438" algn="l"/>
              </a:tabLst>
              <a:defRPr/>
            </a:pPr>
            <a:r>
              <a:rPr lang="en-US" sz="1800" b="0" dirty="0">
                <a:effectLst/>
                <a:latin typeface="Garamond" charset="0"/>
                <a:cs typeface="+mn-cs"/>
              </a:rPr>
              <a:t>c) </a:t>
            </a:r>
            <a:r>
              <a:rPr lang="en-US" sz="2000" b="0" dirty="0">
                <a:effectLst/>
                <a:latin typeface="Garamond" charset="0"/>
                <a:cs typeface="+mn-cs"/>
              </a:rPr>
              <a:t>The intake valve closes late (i.e. after part of the compression stroke has started; the pressure stays at ambient pressure and no compression occurs until after the intake valve closes) in such a way that the pressure after the expansion is ambient.</a:t>
            </a:r>
          </a:p>
          <a:p>
            <a:pPr marL="0" indent="0" algn="just">
              <a:lnSpc>
                <a:spcPct val="90000"/>
              </a:lnSpc>
              <a:buFont typeface="Wingdings" charset="0"/>
              <a:buNone/>
              <a:tabLst>
                <a:tab pos="0" algn="l"/>
                <a:tab pos="571500" algn="l"/>
                <a:tab pos="630238" algn="l"/>
                <a:tab pos="1092200" algn="l"/>
                <a:tab pos="1595438" algn="l"/>
              </a:tabLst>
              <a:defRPr/>
            </a:pPr>
            <a:endParaRPr lang="en-US" sz="1600" b="0" dirty="0">
              <a:effectLst/>
              <a:latin typeface="Garamond" charset="0"/>
              <a:cs typeface="+mn-cs"/>
            </a:endParaRPr>
          </a:p>
          <a:p>
            <a:pPr marL="0" indent="0">
              <a:lnSpc>
                <a:spcPct val="90000"/>
              </a:lnSpc>
              <a:tabLst>
                <a:tab pos="0" algn="l"/>
                <a:tab pos="571500" algn="l"/>
                <a:tab pos="630238" algn="l"/>
                <a:tab pos="1092200" algn="l"/>
                <a:tab pos="1595438" algn="l"/>
              </a:tabLst>
              <a:defRPr/>
            </a:pPr>
            <a:endParaRPr lang="en-US" sz="1500" dirty="0">
              <a:cs typeface="+mn-cs"/>
            </a:endParaRPr>
          </a:p>
          <a:p>
            <a:pPr marL="0" indent="0">
              <a:lnSpc>
                <a:spcPct val="90000"/>
              </a:lnSpc>
              <a:tabLst>
                <a:tab pos="0" algn="l"/>
                <a:tab pos="571500" algn="l"/>
                <a:tab pos="630238" algn="l"/>
                <a:tab pos="1092200" algn="l"/>
                <a:tab pos="1595438" algn="l"/>
              </a:tabLst>
              <a:defRPr/>
            </a:pPr>
            <a:endParaRPr lang="en-US" sz="1500" dirty="0">
              <a:cs typeface="+mn-cs"/>
            </a:endParaRPr>
          </a:p>
          <a:p>
            <a:pPr marL="0" indent="0">
              <a:lnSpc>
                <a:spcPct val="90000"/>
              </a:lnSpc>
              <a:tabLst>
                <a:tab pos="0" algn="l"/>
                <a:tab pos="571500" algn="l"/>
                <a:tab pos="630238" algn="l"/>
                <a:tab pos="1092200" algn="l"/>
                <a:tab pos="1595438" algn="l"/>
              </a:tabLst>
              <a:defRPr/>
            </a:pPr>
            <a:endParaRPr lang="en-US" sz="1500" dirty="0">
              <a:cs typeface="+mn-cs"/>
            </a:endParaRPr>
          </a:p>
          <a:p>
            <a:pPr marL="0" indent="0">
              <a:lnSpc>
                <a:spcPct val="90000"/>
              </a:lnSpc>
              <a:tabLst>
                <a:tab pos="0" algn="l"/>
                <a:tab pos="571500" algn="l"/>
                <a:tab pos="630238" algn="l"/>
                <a:tab pos="1092200" algn="l"/>
                <a:tab pos="1595438" algn="l"/>
              </a:tabLst>
              <a:defRPr/>
            </a:pPr>
            <a:endParaRPr lang="en-US" sz="1500" dirty="0">
              <a:cs typeface="+mn-cs"/>
            </a:endParaRPr>
          </a:p>
          <a:p>
            <a:pPr marL="0" indent="0">
              <a:lnSpc>
                <a:spcPct val="90000"/>
              </a:lnSpc>
              <a:tabLst>
                <a:tab pos="0" algn="l"/>
                <a:tab pos="571500" algn="l"/>
                <a:tab pos="630238" algn="l"/>
                <a:tab pos="1092200" algn="l"/>
                <a:tab pos="1595438" algn="l"/>
              </a:tabLst>
              <a:defRPr/>
            </a:pPr>
            <a:endParaRPr lang="en-US" sz="1500" dirty="0">
              <a:cs typeface="+mn-cs"/>
            </a:endParaRPr>
          </a:p>
          <a:p>
            <a:pPr marL="0" indent="0">
              <a:lnSpc>
                <a:spcPct val="90000"/>
              </a:lnSpc>
              <a:tabLst>
                <a:tab pos="0" algn="l"/>
                <a:tab pos="571500" algn="l"/>
                <a:tab pos="630238" algn="l"/>
                <a:tab pos="1092200" algn="l"/>
                <a:tab pos="1595438" algn="l"/>
              </a:tabLst>
              <a:defRPr/>
            </a:pPr>
            <a:endParaRPr lang="en-US" sz="1500" dirty="0">
              <a:cs typeface="+mn-cs"/>
            </a:endParaRPr>
          </a:p>
          <a:p>
            <a:pPr marL="0" indent="0">
              <a:lnSpc>
                <a:spcPct val="90000"/>
              </a:lnSpc>
              <a:tabLst>
                <a:tab pos="0" algn="l"/>
                <a:tab pos="571500" algn="l"/>
                <a:tab pos="630238" algn="l"/>
                <a:tab pos="1092200" algn="l"/>
                <a:tab pos="1595438" algn="l"/>
              </a:tabLst>
              <a:defRPr/>
            </a:pPr>
            <a:endParaRPr lang="en-US" sz="1500" dirty="0">
              <a:cs typeface="+mn-cs"/>
            </a:endParaRPr>
          </a:p>
          <a:p>
            <a:pPr marL="0" indent="0">
              <a:lnSpc>
                <a:spcPct val="90000"/>
              </a:lnSpc>
              <a:tabLst>
                <a:tab pos="0" algn="l"/>
                <a:tab pos="571500" algn="l"/>
                <a:tab pos="630238" algn="l"/>
                <a:tab pos="1092200" algn="l"/>
                <a:tab pos="1595438" algn="l"/>
              </a:tabLst>
              <a:defRPr/>
            </a:pPr>
            <a:endParaRPr lang="en-US" sz="1500" dirty="0">
              <a:cs typeface="+mn-cs"/>
            </a:endParaRPr>
          </a:p>
          <a:p>
            <a:pPr marL="0" indent="0">
              <a:lnSpc>
                <a:spcPct val="90000"/>
              </a:lnSpc>
              <a:tabLst>
                <a:tab pos="0" algn="l"/>
                <a:tab pos="571500" algn="l"/>
                <a:tab pos="630238" algn="l"/>
                <a:tab pos="1092200" algn="l"/>
                <a:tab pos="1595438" algn="l"/>
              </a:tabLst>
              <a:defRPr/>
            </a:pPr>
            <a:endParaRPr lang="en-US" sz="1500" dirty="0">
              <a:cs typeface="+mn-cs"/>
            </a:endParaRPr>
          </a:p>
          <a:p>
            <a:pPr marL="0" indent="0">
              <a:lnSpc>
                <a:spcPct val="90000"/>
              </a:lnSpc>
              <a:tabLst>
                <a:tab pos="0" algn="l"/>
                <a:tab pos="571500" algn="l"/>
                <a:tab pos="630238" algn="l"/>
                <a:tab pos="1092200" algn="l"/>
                <a:tab pos="1595438" algn="l"/>
              </a:tabLst>
              <a:defRPr/>
            </a:pPr>
            <a:endParaRPr lang="en-US" sz="1500" dirty="0">
              <a:cs typeface="+mn-cs"/>
            </a:endParaRPr>
          </a:p>
          <a:p>
            <a:pPr marL="0" indent="0">
              <a:lnSpc>
                <a:spcPct val="90000"/>
              </a:lnSpc>
              <a:tabLst>
                <a:tab pos="0" algn="l"/>
                <a:tab pos="571500" algn="l"/>
                <a:tab pos="630238" algn="l"/>
                <a:tab pos="1092200" algn="l"/>
                <a:tab pos="1595438" algn="l"/>
              </a:tabLst>
              <a:defRPr/>
            </a:pPr>
            <a:endParaRPr lang="en-US" sz="1500" dirty="0">
              <a:cs typeface="+mn-cs"/>
            </a:endParaRPr>
          </a:p>
          <a:p>
            <a:pPr marL="0" indent="0">
              <a:lnSpc>
                <a:spcPct val="90000"/>
              </a:lnSpc>
              <a:buFont typeface="Wingdings" charset="0"/>
              <a:buNone/>
              <a:tabLst>
                <a:tab pos="0" algn="l"/>
                <a:tab pos="571500" algn="l"/>
                <a:tab pos="630238" algn="l"/>
                <a:tab pos="1092200" algn="l"/>
                <a:tab pos="1595438" algn="l"/>
              </a:tabLst>
              <a:defRPr/>
            </a:pPr>
            <a:endParaRPr lang="en-US" sz="1600" b="0" i="1" dirty="0">
              <a:effectLst/>
              <a:latin typeface="Garamond" charset="0"/>
              <a:cs typeface="+mn-cs"/>
            </a:endParaRPr>
          </a:p>
          <a:p>
            <a:pPr marL="0" indent="0">
              <a:lnSpc>
                <a:spcPct val="90000"/>
              </a:lnSpc>
              <a:buFont typeface="Wingdings" charset="0"/>
              <a:buNone/>
              <a:tabLst>
                <a:tab pos="0" algn="l"/>
                <a:tab pos="571500" algn="l"/>
                <a:tab pos="630238" algn="l"/>
                <a:tab pos="1092200" algn="l"/>
                <a:tab pos="1595438" algn="l"/>
              </a:tabLst>
              <a:defRPr/>
            </a:pPr>
            <a:endParaRPr lang="en-US" sz="1600" b="0" dirty="0">
              <a:effectLst/>
              <a:latin typeface="Garamond" charset="0"/>
              <a:cs typeface="+mn-cs"/>
            </a:endParaRPr>
          </a:p>
          <a:p>
            <a:pPr marL="0" indent="0">
              <a:lnSpc>
                <a:spcPct val="50000"/>
              </a:lnSpc>
              <a:buFont typeface="Wingdings" charset="0"/>
              <a:buNone/>
              <a:tabLst>
                <a:tab pos="0" algn="l"/>
                <a:tab pos="571500" algn="l"/>
                <a:tab pos="630238" algn="l"/>
                <a:tab pos="1092200" algn="l"/>
                <a:tab pos="1595438" algn="l"/>
              </a:tabLst>
              <a:defRPr/>
            </a:pPr>
            <a:endParaRPr lang="en-US" sz="1600" b="0" dirty="0">
              <a:effectLst/>
              <a:latin typeface="Garamond" charset="0"/>
              <a:cs typeface="+mn-cs"/>
            </a:endParaRPr>
          </a:p>
          <a:p>
            <a:pPr marL="0" indent="0">
              <a:lnSpc>
                <a:spcPct val="90000"/>
              </a:lnSpc>
              <a:buFont typeface="Wingdings" charset="0"/>
              <a:buNone/>
              <a:tabLst>
                <a:tab pos="0" algn="l"/>
                <a:tab pos="571500" algn="l"/>
                <a:tab pos="630238" algn="l"/>
                <a:tab pos="1092200" algn="l"/>
                <a:tab pos="1595438" algn="l"/>
              </a:tabLst>
              <a:defRPr/>
            </a:pPr>
            <a:r>
              <a:rPr lang="en-US" sz="2000" b="0" dirty="0">
                <a:effectLst/>
                <a:latin typeface="Garamond" charset="0"/>
                <a:cs typeface="+mn-cs"/>
              </a:rPr>
              <a:t>In order to have the pressure after expansion be ambient, the P-V curve for the expansion part of the modified cycle must be the same as the compression part of the base cycle.  The pressure remains at ambient part way through the compression stroke, until the intake valve closes.  The compression ratio is lower, thus the P and T after compression (state 3) are lower.  s</a:t>
            </a:r>
            <a:r>
              <a:rPr lang="en-US" sz="2000" b="0" baseline="-25000" dirty="0">
                <a:effectLst/>
                <a:latin typeface="Garamond" charset="0"/>
                <a:cs typeface="+mn-cs"/>
              </a:rPr>
              <a:t>4</a:t>
            </a:r>
            <a:r>
              <a:rPr lang="en-US" sz="2000" b="0" dirty="0">
                <a:effectLst/>
                <a:latin typeface="Garamond" charset="0"/>
                <a:cs typeface="+mn-cs"/>
              </a:rPr>
              <a:t> must increase in order for the heat release (thus area) of the modified cycle to be the same as that of the baseline cycle.</a:t>
            </a:r>
            <a:endParaRPr lang="en-US" sz="2000" b="0" i="1" dirty="0">
              <a:effectLst/>
              <a:latin typeface="Garamond" charset="0"/>
              <a:cs typeface="+mn-cs"/>
            </a:endParaRPr>
          </a:p>
        </p:txBody>
      </p:sp>
      <p:graphicFrame>
        <p:nvGraphicFramePr>
          <p:cNvPr id="84996" name="Object 4"/>
          <p:cNvGraphicFramePr>
            <a:graphicFrameLocks noChangeAspect="1"/>
          </p:cNvGraphicFramePr>
          <p:nvPr/>
        </p:nvGraphicFramePr>
        <p:xfrm>
          <a:off x="433388" y="1604963"/>
          <a:ext cx="4129087" cy="3040062"/>
        </p:xfrm>
        <a:graphic>
          <a:graphicData uri="http://schemas.openxmlformats.org/presentationml/2006/ole">
            <mc:AlternateContent xmlns:mc="http://schemas.openxmlformats.org/markup-compatibility/2006">
              <mc:Choice xmlns:v="urn:schemas-microsoft-com:vml" Requires="v">
                <p:oleObj spid="_x0000_s140442" name="Document" r:id="rId4" imgW="12865100" imgH="9474200" progId="Word.Document.8">
                  <p:embed/>
                </p:oleObj>
              </mc:Choice>
              <mc:Fallback>
                <p:oleObj name="Document" r:id="rId4" imgW="12865100" imgH="94742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88" y="1604963"/>
                        <a:ext cx="4129087" cy="3040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4997" name="Object 5"/>
          <p:cNvGraphicFramePr>
            <a:graphicFrameLocks noChangeAspect="1"/>
          </p:cNvGraphicFramePr>
          <p:nvPr/>
        </p:nvGraphicFramePr>
        <p:xfrm>
          <a:off x="4549775" y="1681163"/>
          <a:ext cx="4140200" cy="3016250"/>
        </p:xfrm>
        <a:graphic>
          <a:graphicData uri="http://schemas.openxmlformats.org/presentationml/2006/ole">
            <mc:AlternateContent xmlns:mc="http://schemas.openxmlformats.org/markup-compatibility/2006">
              <mc:Choice xmlns:v="urn:schemas-microsoft-com:vml" Requires="v">
                <p:oleObj spid="_x0000_s140443" name="Document" r:id="rId6" imgW="12954000" imgH="9436100" progId="Word.Document.8">
                  <p:embed/>
                </p:oleObj>
              </mc:Choice>
              <mc:Fallback>
                <p:oleObj name="Document" r:id="rId6" imgW="12954000" imgH="94361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9775" y="1681163"/>
                        <a:ext cx="4140200" cy="3016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20294" name="Line 6"/>
          <p:cNvSpPr>
            <a:spLocks noChangeShapeType="1"/>
          </p:cNvSpPr>
          <p:nvPr/>
        </p:nvSpPr>
        <p:spPr bwMode="auto">
          <a:xfrm flipH="1" flipV="1">
            <a:off x="7500938" y="2624138"/>
            <a:ext cx="1055687" cy="695325"/>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20295" name="Line 7"/>
          <p:cNvSpPr>
            <a:spLocks noChangeShapeType="1"/>
          </p:cNvSpPr>
          <p:nvPr/>
        </p:nvSpPr>
        <p:spPr bwMode="auto">
          <a:xfrm flipH="1">
            <a:off x="8178800" y="3497263"/>
            <a:ext cx="361950" cy="17145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85000" name="Text Box 8"/>
          <p:cNvSpPr txBox="1">
            <a:spLocks noChangeArrowheads="1"/>
          </p:cNvSpPr>
          <p:nvPr/>
        </p:nvSpPr>
        <p:spPr bwMode="auto">
          <a:xfrm>
            <a:off x="8462963" y="3233738"/>
            <a:ext cx="681037" cy="38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rgbClr val="CC0099"/>
                </a:solidFill>
                <a:latin typeface="Arial" charset="0"/>
                <a:ea typeface="ＭＳ Ｐゴシック" charset="0"/>
                <a:cs typeface="ＭＳ Ｐゴシック" charset="0"/>
              </a:defRPr>
            </a:lvl1pPr>
            <a:lvl2pPr marL="742950" indent="-285750">
              <a:defRPr kumimoji="1" sz="3000">
                <a:solidFill>
                  <a:srgbClr val="CC0099"/>
                </a:solidFill>
                <a:latin typeface="Arial" charset="0"/>
                <a:ea typeface="ＭＳ Ｐゴシック" charset="0"/>
              </a:defRPr>
            </a:lvl2pPr>
            <a:lvl3pPr marL="1143000" indent="-228600">
              <a:defRPr kumimoji="1" sz="3000">
                <a:solidFill>
                  <a:srgbClr val="CC0099"/>
                </a:solidFill>
                <a:latin typeface="Arial" charset="0"/>
                <a:ea typeface="ＭＳ Ｐゴシック" charset="0"/>
              </a:defRPr>
            </a:lvl3pPr>
            <a:lvl4pPr marL="1600200" indent="-228600">
              <a:defRPr kumimoji="1" sz="3000">
                <a:solidFill>
                  <a:srgbClr val="CC0099"/>
                </a:solidFill>
                <a:latin typeface="Arial" charset="0"/>
                <a:ea typeface="ＭＳ Ｐゴシック" charset="0"/>
              </a:defRPr>
            </a:lvl4pPr>
            <a:lvl5pPr marL="2057400" indent="-228600">
              <a:defRPr kumimoji="1" sz="3000">
                <a:solidFill>
                  <a:srgbClr val="CC0099"/>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rgbClr val="CC0099"/>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rgbClr val="CC0099"/>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rgbClr val="CC0099"/>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rgbClr val="CC0099"/>
                </a:solidFill>
                <a:latin typeface="Arial" charset="0"/>
                <a:ea typeface="ＭＳ Ｐゴシック" charset="0"/>
              </a:defRPr>
            </a:lvl9pPr>
          </a:lstStyle>
          <a:p>
            <a:pPr algn="ctr">
              <a:spcBef>
                <a:spcPct val="0"/>
              </a:spcBef>
              <a:buFontTx/>
              <a:buNone/>
            </a:pPr>
            <a:r>
              <a:rPr kumimoji="0" lang="en-US" sz="1000" b="1">
                <a:solidFill>
                  <a:schemeClr val="tx1"/>
                </a:solidFill>
              </a:rPr>
              <a:t>Equal areas</a:t>
            </a:r>
          </a:p>
        </p:txBody>
      </p:sp>
      <p:sp>
        <p:nvSpPr>
          <p:cNvPr id="85001" name="Text Box 9"/>
          <p:cNvSpPr txBox="1">
            <a:spLocks noChangeArrowheads="1"/>
          </p:cNvSpPr>
          <p:nvPr/>
        </p:nvSpPr>
        <p:spPr bwMode="auto">
          <a:xfrm>
            <a:off x="7169150" y="3044825"/>
            <a:ext cx="436563"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rgbClr val="CC0099"/>
                </a:solidFill>
                <a:latin typeface="Arial" charset="0"/>
                <a:ea typeface="ＭＳ Ｐゴシック" charset="0"/>
                <a:cs typeface="ＭＳ Ｐゴシック" charset="0"/>
              </a:defRPr>
            </a:lvl1pPr>
            <a:lvl2pPr marL="742950" indent="-285750">
              <a:defRPr kumimoji="1" sz="3000">
                <a:solidFill>
                  <a:srgbClr val="CC0099"/>
                </a:solidFill>
                <a:latin typeface="Arial" charset="0"/>
                <a:ea typeface="ＭＳ Ｐゴシック" charset="0"/>
              </a:defRPr>
            </a:lvl2pPr>
            <a:lvl3pPr marL="1143000" indent="-228600">
              <a:defRPr kumimoji="1" sz="3000">
                <a:solidFill>
                  <a:srgbClr val="CC0099"/>
                </a:solidFill>
                <a:latin typeface="Arial" charset="0"/>
                <a:ea typeface="ＭＳ Ｐゴシック" charset="0"/>
              </a:defRPr>
            </a:lvl3pPr>
            <a:lvl4pPr marL="1600200" indent="-228600">
              <a:defRPr kumimoji="1" sz="3000">
                <a:solidFill>
                  <a:srgbClr val="CC0099"/>
                </a:solidFill>
                <a:latin typeface="Arial" charset="0"/>
                <a:ea typeface="ＭＳ Ｐゴシック" charset="0"/>
              </a:defRPr>
            </a:lvl4pPr>
            <a:lvl5pPr marL="2057400" indent="-228600">
              <a:defRPr kumimoji="1" sz="3000">
                <a:solidFill>
                  <a:srgbClr val="CC0099"/>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rgbClr val="CC0099"/>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rgbClr val="CC0099"/>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rgbClr val="CC0099"/>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rgbClr val="CC0099"/>
                </a:solidFill>
                <a:latin typeface="Arial" charset="0"/>
                <a:ea typeface="ＭＳ Ｐゴシック" charset="0"/>
              </a:defRPr>
            </a:lvl9pPr>
          </a:lstStyle>
          <a:p>
            <a:pPr algn="ctr">
              <a:spcBef>
                <a:spcPct val="0"/>
              </a:spcBef>
              <a:buFontTx/>
              <a:buNone/>
            </a:pPr>
            <a:r>
              <a:rPr kumimoji="0" lang="en-US" sz="1000" b="1">
                <a:solidFill>
                  <a:schemeClr val="tx1"/>
                </a:solidFill>
              </a:rPr>
              <a:t>v</a:t>
            </a:r>
          </a:p>
        </p:txBody>
      </p:sp>
      <p:sp>
        <p:nvSpPr>
          <p:cNvPr id="85002" name="Text Box 10"/>
          <p:cNvSpPr txBox="1">
            <a:spLocks noChangeArrowheads="1"/>
          </p:cNvSpPr>
          <p:nvPr/>
        </p:nvSpPr>
        <p:spPr bwMode="auto">
          <a:xfrm>
            <a:off x="7896225" y="1733550"/>
            <a:ext cx="1263650" cy="38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rgbClr val="CC0099"/>
                </a:solidFill>
                <a:latin typeface="Arial" charset="0"/>
                <a:ea typeface="ＭＳ Ｐゴシック" charset="0"/>
                <a:cs typeface="ＭＳ Ｐゴシック" charset="0"/>
              </a:defRPr>
            </a:lvl1pPr>
            <a:lvl2pPr marL="742950" indent="-285750">
              <a:defRPr kumimoji="1" sz="3000">
                <a:solidFill>
                  <a:srgbClr val="CC0099"/>
                </a:solidFill>
                <a:latin typeface="Arial" charset="0"/>
                <a:ea typeface="ＭＳ Ｐゴシック" charset="0"/>
              </a:defRPr>
            </a:lvl2pPr>
            <a:lvl3pPr marL="1143000" indent="-228600">
              <a:defRPr kumimoji="1" sz="3000">
                <a:solidFill>
                  <a:srgbClr val="CC0099"/>
                </a:solidFill>
                <a:latin typeface="Arial" charset="0"/>
                <a:ea typeface="ＭＳ Ｐゴシック" charset="0"/>
              </a:defRPr>
            </a:lvl3pPr>
            <a:lvl4pPr marL="1600200" indent="-228600">
              <a:defRPr kumimoji="1" sz="3000">
                <a:solidFill>
                  <a:srgbClr val="CC0099"/>
                </a:solidFill>
                <a:latin typeface="Arial" charset="0"/>
                <a:ea typeface="ＭＳ Ｐゴシック" charset="0"/>
              </a:defRPr>
            </a:lvl4pPr>
            <a:lvl5pPr marL="2057400" indent="-228600">
              <a:defRPr kumimoji="1" sz="3000">
                <a:solidFill>
                  <a:srgbClr val="CC0099"/>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rgbClr val="CC0099"/>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rgbClr val="CC0099"/>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rgbClr val="CC0099"/>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rgbClr val="CC0099"/>
                </a:solidFill>
                <a:latin typeface="Arial" charset="0"/>
                <a:ea typeface="ＭＳ Ｐゴシック" charset="0"/>
              </a:defRPr>
            </a:lvl9pPr>
          </a:lstStyle>
          <a:p>
            <a:pPr algn="ctr">
              <a:spcBef>
                <a:spcPct val="0"/>
              </a:spcBef>
              <a:buFontTx/>
              <a:buNone/>
            </a:pPr>
            <a:r>
              <a:rPr kumimoji="0" lang="en-US" sz="1000" b="1">
                <a:solidFill>
                  <a:schemeClr val="tx1"/>
                </a:solidFill>
              </a:rPr>
              <a:t>Lower max. T for modified cycle</a:t>
            </a:r>
          </a:p>
        </p:txBody>
      </p:sp>
      <p:sp>
        <p:nvSpPr>
          <p:cNvPr id="1420299" name="Freeform 11"/>
          <p:cNvSpPr>
            <a:spLocks/>
          </p:cNvSpPr>
          <p:nvPr/>
        </p:nvSpPr>
        <p:spPr bwMode="auto">
          <a:xfrm>
            <a:off x="1122363" y="3570288"/>
            <a:ext cx="3167062" cy="627062"/>
          </a:xfrm>
          <a:custGeom>
            <a:avLst/>
            <a:gdLst>
              <a:gd name="T0" fmla="*/ 1403 w 3579"/>
              <a:gd name="T1" fmla="*/ 752 h 760"/>
              <a:gd name="T2" fmla="*/ 907 w 3579"/>
              <a:gd name="T3" fmla="*/ 704 h 760"/>
              <a:gd name="T4" fmla="*/ 619 w 3579"/>
              <a:gd name="T5" fmla="*/ 640 h 760"/>
              <a:gd name="T6" fmla="*/ 475 w 3579"/>
              <a:gd name="T7" fmla="*/ 576 h 760"/>
              <a:gd name="T8" fmla="*/ 315 w 3579"/>
              <a:gd name="T9" fmla="*/ 496 h 760"/>
              <a:gd name="T10" fmla="*/ 171 w 3579"/>
              <a:gd name="T11" fmla="*/ 416 h 760"/>
              <a:gd name="T12" fmla="*/ 59 w 3579"/>
              <a:gd name="T13" fmla="*/ 256 h 760"/>
              <a:gd name="T14" fmla="*/ 11 w 3579"/>
              <a:gd name="T15" fmla="*/ 48 h 760"/>
              <a:gd name="T16" fmla="*/ 123 w 3579"/>
              <a:gd name="T17" fmla="*/ 32 h 760"/>
              <a:gd name="T18" fmla="*/ 315 w 3579"/>
              <a:gd name="T19" fmla="*/ 32 h 760"/>
              <a:gd name="T20" fmla="*/ 443 w 3579"/>
              <a:gd name="T21" fmla="*/ 16 h 760"/>
              <a:gd name="T22" fmla="*/ 587 w 3579"/>
              <a:gd name="T23" fmla="*/ 32 h 760"/>
              <a:gd name="T24" fmla="*/ 747 w 3579"/>
              <a:gd name="T25" fmla="*/ 208 h 760"/>
              <a:gd name="T26" fmla="*/ 1179 w 3579"/>
              <a:gd name="T27" fmla="*/ 448 h 760"/>
              <a:gd name="T28" fmla="*/ 1659 w 3579"/>
              <a:gd name="T29" fmla="*/ 560 h 760"/>
              <a:gd name="T30" fmla="*/ 2123 w 3579"/>
              <a:gd name="T31" fmla="*/ 624 h 760"/>
              <a:gd name="T32" fmla="*/ 2619 w 3579"/>
              <a:gd name="T33" fmla="*/ 688 h 760"/>
              <a:gd name="T34" fmla="*/ 3003 w 3579"/>
              <a:gd name="T35" fmla="*/ 704 h 760"/>
              <a:gd name="T36" fmla="*/ 3371 w 3579"/>
              <a:gd name="T37" fmla="*/ 752 h 760"/>
              <a:gd name="T38" fmla="*/ 3579 w 3579"/>
              <a:gd name="T39" fmla="*/ 752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9" h="760">
                <a:moveTo>
                  <a:pt x="1403" y="752"/>
                </a:moveTo>
                <a:cubicBezTo>
                  <a:pt x="1220" y="737"/>
                  <a:pt x="1038" y="723"/>
                  <a:pt x="907" y="704"/>
                </a:cubicBezTo>
                <a:cubicBezTo>
                  <a:pt x="776" y="685"/>
                  <a:pt x="691" y="661"/>
                  <a:pt x="619" y="640"/>
                </a:cubicBezTo>
                <a:cubicBezTo>
                  <a:pt x="547" y="619"/>
                  <a:pt x="526" y="600"/>
                  <a:pt x="475" y="576"/>
                </a:cubicBezTo>
                <a:cubicBezTo>
                  <a:pt x="424" y="552"/>
                  <a:pt x="366" y="523"/>
                  <a:pt x="315" y="496"/>
                </a:cubicBezTo>
                <a:cubicBezTo>
                  <a:pt x="264" y="469"/>
                  <a:pt x="214" y="456"/>
                  <a:pt x="171" y="416"/>
                </a:cubicBezTo>
                <a:cubicBezTo>
                  <a:pt x="128" y="376"/>
                  <a:pt x="86" y="317"/>
                  <a:pt x="59" y="256"/>
                </a:cubicBezTo>
                <a:cubicBezTo>
                  <a:pt x="32" y="195"/>
                  <a:pt x="0" y="85"/>
                  <a:pt x="11" y="48"/>
                </a:cubicBezTo>
                <a:cubicBezTo>
                  <a:pt x="22" y="11"/>
                  <a:pt x="72" y="35"/>
                  <a:pt x="123" y="32"/>
                </a:cubicBezTo>
                <a:cubicBezTo>
                  <a:pt x="174" y="29"/>
                  <a:pt x="262" y="35"/>
                  <a:pt x="315" y="32"/>
                </a:cubicBezTo>
                <a:cubicBezTo>
                  <a:pt x="368" y="29"/>
                  <a:pt x="398" y="16"/>
                  <a:pt x="443" y="16"/>
                </a:cubicBezTo>
                <a:cubicBezTo>
                  <a:pt x="488" y="16"/>
                  <a:pt x="536" y="0"/>
                  <a:pt x="587" y="32"/>
                </a:cubicBezTo>
                <a:cubicBezTo>
                  <a:pt x="638" y="64"/>
                  <a:pt x="648" y="139"/>
                  <a:pt x="747" y="208"/>
                </a:cubicBezTo>
                <a:cubicBezTo>
                  <a:pt x="846" y="277"/>
                  <a:pt x="1027" y="389"/>
                  <a:pt x="1179" y="448"/>
                </a:cubicBezTo>
                <a:cubicBezTo>
                  <a:pt x="1331" y="507"/>
                  <a:pt x="1502" y="531"/>
                  <a:pt x="1659" y="560"/>
                </a:cubicBezTo>
                <a:cubicBezTo>
                  <a:pt x="1816" y="589"/>
                  <a:pt x="1963" y="603"/>
                  <a:pt x="2123" y="624"/>
                </a:cubicBezTo>
                <a:cubicBezTo>
                  <a:pt x="2283" y="645"/>
                  <a:pt x="2472" y="675"/>
                  <a:pt x="2619" y="688"/>
                </a:cubicBezTo>
                <a:cubicBezTo>
                  <a:pt x="2766" y="701"/>
                  <a:pt x="2878" y="693"/>
                  <a:pt x="3003" y="704"/>
                </a:cubicBezTo>
                <a:cubicBezTo>
                  <a:pt x="3128" y="715"/>
                  <a:pt x="3275" y="744"/>
                  <a:pt x="3371" y="752"/>
                </a:cubicBezTo>
                <a:cubicBezTo>
                  <a:pt x="3467" y="760"/>
                  <a:pt x="3544" y="752"/>
                  <a:pt x="3579" y="752"/>
                </a:cubicBezTo>
              </a:path>
            </a:pathLst>
          </a:custGeom>
          <a:noFill/>
          <a:ln w="28575" cap="flat" cmpd="sng">
            <a:solidFill>
              <a:srgbClr val="0000FF"/>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20300" name="Freeform 12"/>
          <p:cNvSpPr>
            <a:spLocks/>
          </p:cNvSpPr>
          <p:nvPr/>
        </p:nvSpPr>
        <p:spPr bwMode="auto">
          <a:xfrm>
            <a:off x="5430838" y="2170113"/>
            <a:ext cx="3043237" cy="1498600"/>
          </a:xfrm>
          <a:custGeom>
            <a:avLst/>
            <a:gdLst>
              <a:gd name="T0" fmla="*/ 0 w 3835"/>
              <a:gd name="T1" fmla="*/ 1784 h 1784"/>
              <a:gd name="T2" fmla="*/ 496 w 3835"/>
              <a:gd name="T3" fmla="*/ 1688 h 1784"/>
              <a:gd name="T4" fmla="*/ 1040 w 3835"/>
              <a:gd name="T5" fmla="*/ 1496 h 1784"/>
              <a:gd name="T6" fmla="*/ 1488 w 3835"/>
              <a:gd name="T7" fmla="*/ 1336 h 1784"/>
              <a:gd name="T8" fmla="*/ 2016 w 3835"/>
              <a:gd name="T9" fmla="*/ 1080 h 1784"/>
              <a:gd name="T10" fmla="*/ 2480 w 3835"/>
              <a:gd name="T11" fmla="*/ 840 h 1784"/>
              <a:gd name="T12" fmla="*/ 2848 w 3835"/>
              <a:gd name="T13" fmla="*/ 616 h 1784"/>
              <a:gd name="T14" fmla="*/ 3184 w 3835"/>
              <a:gd name="T15" fmla="*/ 424 h 1784"/>
              <a:gd name="T16" fmla="*/ 3648 w 3835"/>
              <a:gd name="T17" fmla="*/ 120 h 1784"/>
              <a:gd name="T18" fmla="*/ 3808 w 3835"/>
              <a:gd name="T19" fmla="*/ 8 h 1784"/>
              <a:gd name="T20" fmla="*/ 3808 w 3835"/>
              <a:gd name="T21" fmla="*/ 168 h 1784"/>
              <a:gd name="T22" fmla="*/ 3808 w 3835"/>
              <a:gd name="T23" fmla="*/ 344 h 1784"/>
              <a:gd name="T24" fmla="*/ 3808 w 3835"/>
              <a:gd name="T25" fmla="*/ 552 h 1784"/>
              <a:gd name="T26" fmla="*/ 3808 w 3835"/>
              <a:gd name="T27" fmla="*/ 744 h 1784"/>
              <a:gd name="T28" fmla="*/ 3808 w 3835"/>
              <a:gd name="T29" fmla="*/ 872 h 1784"/>
              <a:gd name="T30" fmla="*/ 3808 w 3835"/>
              <a:gd name="T31" fmla="*/ 1128 h 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35" h="1784">
                <a:moveTo>
                  <a:pt x="0" y="1784"/>
                </a:moveTo>
                <a:cubicBezTo>
                  <a:pt x="161" y="1760"/>
                  <a:pt x="323" y="1736"/>
                  <a:pt x="496" y="1688"/>
                </a:cubicBezTo>
                <a:cubicBezTo>
                  <a:pt x="669" y="1640"/>
                  <a:pt x="875" y="1555"/>
                  <a:pt x="1040" y="1496"/>
                </a:cubicBezTo>
                <a:cubicBezTo>
                  <a:pt x="1205" y="1437"/>
                  <a:pt x="1325" y="1405"/>
                  <a:pt x="1488" y="1336"/>
                </a:cubicBezTo>
                <a:cubicBezTo>
                  <a:pt x="1651" y="1267"/>
                  <a:pt x="1851" y="1163"/>
                  <a:pt x="2016" y="1080"/>
                </a:cubicBezTo>
                <a:cubicBezTo>
                  <a:pt x="2181" y="997"/>
                  <a:pt x="2341" y="917"/>
                  <a:pt x="2480" y="840"/>
                </a:cubicBezTo>
                <a:cubicBezTo>
                  <a:pt x="2619" y="763"/>
                  <a:pt x="2731" y="685"/>
                  <a:pt x="2848" y="616"/>
                </a:cubicBezTo>
                <a:cubicBezTo>
                  <a:pt x="2965" y="547"/>
                  <a:pt x="3051" y="507"/>
                  <a:pt x="3184" y="424"/>
                </a:cubicBezTo>
                <a:cubicBezTo>
                  <a:pt x="3317" y="341"/>
                  <a:pt x="3544" y="189"/>
                  <a:pt x="3648" y="120"/>
                </a:cubicBezTo>
                <a:cubicBezTo>
                  <a:pt x="3752" y="51"/>
                  <a:pt x="3781" y="0"/>
                  <a:pt x="3808" y="8"/>
                </a:cubicBezTo>
                <a:cubicBezTo>
                  <a:pt x="3835" y="16"/>
                  <a:pt x="3808" y="112"/>
                  <a:pt x="3808" y="168"/>
                </a:cubicBezTo>
                <a:cubicBezTo>
                  <a:pt x="3808" y="224"/>
                  <a:pt x="3808" y="280"/>
                  <a:pt x="3808" y="344"/>
                </a:cubicBezTo>
                <a:cubicBezTo>
                  <a:pt x="3808" y="408"/>
                  <a:pt x="3808" y="485"/>
                  <a:pt x="3808" y="552"/>
                </a:cubicBezTo>
                <a:cubicBezTo>
                  <a:pt x="3808" y="619"/>
                  <a:pt x="3808" y="691"/>
                  <a:pt x="3808" y="744"/>
                </a:cubicBezTo>
                <a:cubicBezTo>
                  <a:pt x="3808" y="797"/>
                  <a:pt x="3808" y="808"/>
                  <a:pt x="3808" y="872"/>
                </a:cubicBezTo>
                <a:cubicBezTo>
                  <a:pt x="3808" y="936"/>
                  <a:pt x="3808" y="1077"/>
                  <a:pt x="3808" y="1128"/>
                </a:cubicBezTo>
              </a:path>
            </a:pathLst>
          </a:custGeom>
          <a:noFill/>
          <a:ln w="28575" cap="flat" cmpd="sng">
            <a:solidFill>
              <a:srgbClr val="0000FF"/>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20301" name="Freeform 13"/>
          <p:cNvSpPr>
            <a:spLocks/>
          </p:cNvSpPr>
          <p:nvPr/>
        </p:nvSpPr>
        <p:spPr bwMode="auto">
          <a:xfrm>
            <a:off x="5468938" y="3038475"/>
            <a:ext cx="2970212" cy="944563"/>
          </a:xfrm>
          <a:custGeom>
            <a:avLst/>
            <a:gdLst>
              <a:gd name="T0" fmla="*/ 0 w 4160"/>
              <a:gd name="T1" fmla="*/ 1184 h 1184"/>
              <a:gd name="T2" fmla="*/ 832 w 4160"/>
              <a:gd name="T3" fmla="*/ 1104 h 1184"/>
              <a:gd name="T4" fmla="*/ 1616 w 4160"/>
              <a:gd name="T5" fmla="*/ 960 h 1184"/>
              <a:gd name="T6" fmla="*/ 2112 w 4160"/>
              <a:gd name="T7" fmla="*/ 832 h 1184"/>
              <a:gd name="T8" fmla="*/ 2560 w 4160"/>
              <a:gd name="T9" fmla="*/ 704 h 1184"/>
              <a:gd name="T10" fmla="*/ 3168 w 4160"/>
              <a:gd name="T11" fmla="*/ 480 h 1184"/>
              <a:gd name="T12" fmla="*/ 3536 w 4160"/>
              <a:gd name="T13" fmla="*/ 320 h 1184"/>
              <a:gd name="T14" fmla="*/ 3824 w 4160"/>
              <a:gd name="T15" fmla="*/ 160 h 1184"/>
              <a:gd name="T16" fmla="*/ 4160 w 4160"/>
              <a:gd name="T17"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0" h="1184">
                <a:moveTo>
                  <a:pt x="0" y="1184"/>
                </a:moveTo>
                <a:cubicBezTo>
                  <a:pt x="281" y="1162"/>
                  <a:pt x="563" y="1141"/>
                  <a:pt x="832" y="1104"/>
                </a:cubicBezTo>
                <a:cubicBezTo>
                  <a:pt x="1101" y="1067"/>
                  <a:pt x="1403" y="1005"/>
                  <a:pt x="1616" y="960"/>
                </a:cubicBezTo>
                <a:cubicBezTo>
                  <a:pt x="1829" y="915"/>
                  <a:pt x="1955" y="875"/>
                  <a:pt x="2112" y="832"/>
                </a:cubicBezTo>
                <a:cubicBezTo>
                  <a:pt x="2269" y="789"/>
                  <a:pt x="2384" y="763"/>
                  <a:pt x="2560" y="704"/>
                </a:cubicBezTo>
                <a:cubicBezTo>
                  <a:pt x="2736" y="645"/>
                  <a:pt x="3005" y="544"/>
                  <a:pt x="3168" y="480"/>
                </a:cubicBezTo>
                <a:cubicBezTo>
                  <a:pt x="3331" y="416"/>
                  <a:pt x="3427" y="373"/>
                  <a:pt x="3536" y="320"/>
                </a:cubicBezTo>
                <a:cubicBezTo>
                  <a:pt x="3645" y="267"/>
                  <a:pt x="3720" y="213"/>
                  <a:pt x="3824" y="160"/>
                </a:cubicBezTo>
                <a:cubicBezTo>
                  <a:pt x="3928" y="107"/>
                  <a:pt x="4044" y="53"/>
                  <a:pt x="4160" y="0"/>
                </a:cubicBezTo>
              </a:path>
            </a:pathLst>
          </a:custGeom>
          <a:noFill/>
          <a:ln w="9525" cap="flat">
            <a:solidFill>
              <a:srgbClr val="000000"/>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85006" name="Text Box 14"/>
          <p:cNvSpPr txBox="1">
            <a:spLocks noChangeArrowheads="1"/>
          </p:cNvSpPr>
          <p:nvPr/>
        </p:nvSpPr>
        <p:spPr bwMode="auto">
          <a:xfrm>
            <a:off x="7378700" y="3484563"/>
            <a:ext cx="436563"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rgbClr val="CC0099"/>
                </a:solidFill>
                <a:latin typeface="Arial" charset="0"/>
                <a:ea typeface="ＭＳ Ｐゴシック" charset="0"/>
                <a:cs typeface="ＭＳ Ｐゴシック" charset="0"/>
              </a:defRPr>
            </a:lvl1pPr>
            <a:lvl2pPr marL="742950" indent="-285750">
              <a:defRPr kumimoji="1" sz="3000">
                <a:solidFill>
                  <a:srgbClr val="CC0099"/>
                </a:solidFill>
                <a:latin typeface="Arial" charset="0"/>
                <a:ea typeface="ＭＳ Ｐゴシック" charset="0"/>
              </a:defRPr>
            </a:lvl2pPr>
            <a:lvl3pPr marL="1143000" indent="-228600">
              <a:defRPr kumimoji="1" sz="3000">
                <a:solidFill>
                  <a:srgbClr val="CC0099"/>
                </a:solidFill>
                <a:latin typeface="Arial" charset="0"/>
                <a:ea typeface="ＭＳ Ｐゴシック" charset="0"/>
              </a:defRPr>
            </a:lvl3pPr>
            <a:lvl4pPr marL="1600200" indent="-228600">
              <a:defRPr kumimoji="1" sz="3000">
                <a:solidFill>
                  <a:srgbClr val="CC0099"/>
                </a:solidFill>
                <a:latin typeface="Arial" charset="0"/>
                <a:ea typeface="ＭＳ Ｐゴシック" charset="0"/>
              </a:defRPr>
            </a:lvl4pPr>
            <a:lvl5pPr marL="2057400" indent="-228600">
              <a:defRPr kumimoji="1" sz="3000">
                <a:solidFill>
                  <a:srgbClr val="CC0099"/>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rgbClr val="CC0099"/>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rgbClr val="CC0099"/>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rgbClr val="CC0099"/>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rgbClr val="CC0099"/>
                </a:solidFill>
                <a:latin typeface="Arial" charset="0"/>
                <a:ea typeface="ＭＳ Ｐゴシック" charset="0"/>
              </a:defRPr>
            </a:lvl9pPr>
          </a:lstStyle>
          <a:p>
            <a:pPr algn="ctr">
              <a:spcBef>
                <a:spcPct val="0"/>
              </a:spcBef>
              <a:buFontTx/>
              <a:buNone/>
            </a:pPr>
            <a:r>
              <a:rPr kumimoji="0" lang="en-US" sz="1000" b="1">
                <a:solidFill>
                  <a:schemeClr val="tx1"/>
                </a:solidFill>
              </a:rPr>
              <a:t>P</a:t>
            </a:r>
          </a:p>
        </p:txBody>
      </p:sp>
      <p:sp>
        <p:nvSpPr>
          <p:cNvPr id="1420303" name="Freeform 15"/>
          <p:cNvSpPr>
            <a:spLocks/>
          </p:cNvSpPr>
          <p:nvPr/>
        </p:nvSpPr>
        <p:spPr bwMode="auto">
          <a:xfrm>
            <a:off x="5456238" y="2217738"/>
            <a:ext cx="2525712" cy="1433512"/>
          </a:xfrm>
          <a:custGeom>
            <a:avLst/>
            <a:gdLst>
              <a:gd name="T0" fmla="*/ 0 w 3008"/>
              <a:gd name="T1" fmla="*/ 1728 h 1728"/>
              <a:gd name="T2" fmla="*/ 0 w 3008"/>
              <a:gd name="T3" fmla="*/ 1616 h 1728"/>
              <a:gd name="T4" fmla="*/ 48 w 3008"/>
              <a:gd name="T5" fmla="*/ 1536 h 1728"/>
              <a:gd name="T6" fmla="*/ 416 w 3008"/>
              <a:gd name="T7" fmla="*/ 1440 h 1728"/>
              <a:gd name="T8" fmla="*/ 784 w 3008"/>
              <a:gd name="T9" fmla="*/ 1296 h 1728"/>
              <a:gd name="T10" fmla="*/ 1104 w 3008"/>
              <a:gd name="T11" fmla="*/ 1168 h 1728"/>
              <a:gd name="T12" fmla="*/ 1584 w 3008"/>
              <a:gd name="T13" fmla="*/ 944 h 1728"/>
              <a:gd name="T14" fmla="*/ 2080 w 3008"/>
              <a:gd name="T15" fmla="*/ 640 h 1728"/>
              <a:gd name="T16" fmla="*/ 2544 w 3008"/>
              <a:gd name="T17" fmla="*/ 336 h 1728"/>
              <a:gd name="T18" fmla="*/ 2784 w 3008"/>
              <a:gd name="T19" fmla="*/ 144 h 1728"/>
              <a:gd name="T20" fmla="*/ 2976 w 3008"/>
              <a:gd name="T21" fmla="*/ 0 h 1728"/>
              <a:gd name="T22" fmla="*/ 3008 w 3008"/>
              <a:gd name="T23" fmla="*/ 128 h 1728"/>
              <a:gd name="T24" fmla="*/ 3008 w 3008"/>
              <a:gd name="T25" fmla="*/ 368 h 1728"/>
              <a:gd name="T26" fmla="*/ 2800 w 3008"/>
              <a:gd name="T27" fmla="*/ 560 h 1728"/>
              <a:gd name="T28" fmla="*/ 2496 w 3008"/>
              <a:gd name="T29" fmla="*/ 736 h 1728"/>
              <a:gd name="T30" fmla="*/ 2288 w 3008"/>
              <a:gd name="T31" fmla="*/ 832 h 1728"/>
              <a:gd name="T32" fmla="*/ 2080 w 3008"/>
              <a:gd name="T33" fmla="*/ 944 h 1728"/>
              <a:gd name="T34" fmla="*/ 1904 w 3008"/>
              <a:gd name="T35" fmla="*/ 1008 h 1728"/>
              <a:gd name="T36" fmla="*/ 1568 w 3008"/>
              <a:gd name="T37" fmla="*/ 1184 h 1728"/>
              <a:gd name="T38" fmla="*/ 1152 w 3008"/>
              <a:gd name="T39" fmla="*/ 1360 h 1728"/>
              <a:gd name="T40" fmla="*/ 880 w 3008"/>
              <a:gd name="T41" fmla="*/ 1440 h 1728"/>
              <a:gd name="T42" fmla="*/ 656 w 3008"/>
              <a:gd name="T43" fmla="*/ 1552 h 1728"/>
              <a:gd name="T44" fmla="*/ 464 w 3008"/>
              <a:gd name="T45" fmla="*/ 1584 h 1728"/>
              <a:gd name="T46" fmla="*/ 224 w 3008"/>
              <a:gd name="T47" fmla="*/ 1648 h 1728"/>
              <a:gd name="T48" fmla="*/ 112 w 3008"/>
              <a:gd name="T49" fmla="*/ 1664 h 1728"/>
              <a:gd name="T50" fmla="*/ 0 w 3008"/>
              <a:gd name="T51" fmla="*/ 1728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08" h="1728">
                <a:moveTo>
                  <a:pt x="0" y="1728"/>
                </a:moveTo>
                <a:lnTo>
                  <a:pt x="0" y="1616"/>
                </a:lnTo>
                <a:lnTo>
                  <a:pt x="48" y="1536"/>
                </a:lnTo>
                <a:lnTo>
                  <a:pt x="416" y="1440"/>
                </a:lnTo>
                <a:lnTo>
                  <a:pt x="784" y="1296"/>
                </a:lnTo>
                <a:lnTo>
                  <a:pt x="1104" y="1168"/>
                </a:lnTo>
                <a:lnTo>
                  <a:pt x="1584" y="944"/>
                </a:lnTo>
                <a:lnTo>
                  <a:pt x="2080" y="640"/>
                </a:lnTo>
                <a:lnTo>
                  <a:pt x="2544" y="336"/>
                </a:lnTo>
                <a:lnTo>
                  <a:pt x="2784" y="144"/>
                </a:lnTo>
                <a:lnTo>
                  <a:pt x="2976" y="0"/>
                </a:lnTo>
                <a:lnTo>
                  <a:pt x="3008" y="128"/>
                </a:lnTo>
                <a:lnTo>
                  <a:pt x="3008" y="368"/>
                </a:lnTo>
                <a:lnTo>
                  <a:pt x="2800" y="560"/>
                </a:lnTo>
                <a:lnTo>
                  <a:pt x="2496" y="736"/>
                </a:lnTo>
                <a:lnTo>
                  <a:pt x="2288" y="832"/>
                </a:lnTo>
                <a:lnTo>
                  <a:pt x="2080" y="944"/>
                </a:lnTo>
                <a:lnTo>
                  <a:pt x="1904" y="1008"/>
                </a:lnTo>
                <a:lnTo>
                  <a:pt x="1568" y="1184"/>
                </a:lnTo>
                <a:lnTo>
                  <a:pt x="1152" y="1360"/>
                </a:lnTo>
                <a:lnTo>
                  <a:pt x="880" y="1440"/>
                </a:lnTo>
                <a:lnTo>
                  <a:pt x="656" y="1552"/>
                </a:lnTo>
                <a:lnTo>
                  <a:pt x="464" y="1584"/>
                </a:lnTo>
                <a:lnTo>
                  <a:pt x="224" y="1648"/>
                </a:lnTo>
                <a:lnTo>
                  <a:pt x="112" y="1664"/>
                </a:lnTo>
                <a:lnTo>
                  <a:pt x="0" y="1728"/>
                </a:lnTo>
                <a:close/>
              </a:path>
            </a:pathLst>
          </a:custGeom>
          <a:solidFill>
            <a:srgbClr val="C0C0C0">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20304" name="Freeform 16"/>
          <p:cNvSpPr>
            <a:spLocks/>
          </p:cNvSpPr>
          <p:nvPr/>
        </p:nvSpPr>
        <p:spPr bwMode="auto">
          <a:xfrm>
            <a:off x="8074025" y="2192338"/>
            <a:ext cx="346075" cy="2109787"/>
          </a:xfrm>
          <a:custGeom>
            <a:avLst/>
            <a:gdLst>
              <a:gd name="T0" fmla="*/ 0 w 656"/>
              <a:gd name="T1" fmla="*/ 464 h 2416"/>
              <a:gd name="T2" fmla="*/ 256 w 656"/>
              <a:gd name="T3" fmla="*/ 256 h 2416"/>
              <a:gd name="T4" fmla="*/ 448 w 656"/>
              <a:gd name="T5" fmla="*/ 192 h 2416"/>
              <a:gd name="T6" fmla="*/ 560 w 656"/>
              <a:gd name="T7" fmla="*/ 80 h 2416"/>
              <a:gd name="T8" fmla="*/ 640 w 656"/>
              <a:gd name="T9" fmla="*/ 0 h 2416"/>
              <a:gd name="T10" fmla="*/ 656 w 656"/>
              <a:gd name="T11" fmla="*/ 224 h 2416"/>
              <a:gd name="T12" fmla="*/ 656 w 656"/>
              <a:gd name="T13" fmla="*/ 432 h 2416"/>
              <a:gd name="T14" fmla="*/ 656 w 656"/>
              <a:gd name="T15" fmla="*/ 864 h 2416"/>
              <a:gd name="T16" fmla="*/ 656 w 656"/>
              <a:gd name="T17" fmla="*/ 1664 h 2416"/>
              <a:gd name="T18" fmla="*/ 656 w 656"/>
              <a:gd name="T19" fmla="*/ 2416 h 2416"/>
              <a:gd name="T20" fmla="*/ 0 w 656"/>
              <a:gd name="T21" fmla="*/ 2416 h 2416"/>
              <a:gd name="T22" fmla="*/ 0 w 656"/>
              <a:gd name="T23" fmla="*/ 464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6" h="2416">
                <a:moveTo>
                  <a:pt x="0" y="464"/>
                </a:moveTo>
                <a:lnTo>
                  <a:pt x="256" y="256"/>
                </a:lnTo>
                <a:lnTo>
                  <a:pt x="448" y="192"/>
                </a:lnTo>
                <a:lnTo>
                  <a:pt x="560" y="80"/>
                </a:lnTo>
                <a:lnTo>
                  <a:pt x="640" y="0"/>
                </a:lnTo>
                <a:lnTo>
                  <a:pt x="656" y="224"/>
                </a:lnTo>
                <a:lnTo>
                  <a:pt x="656" y="432"/>
                </a:lnTo>
                <a:lnTo>
                  <a:pt x="656" y="864"/>
                </a:lnTo>
                <a:lnTo>
                  <a:pt x="656" y="1664"/>
                </a:lnTo>
                <a:lnTo>
                  <a:pt x="656" y="2416"/>
                </a:lnTo>
                <a:lnTo>
                  <a:pt x="0" y="2416"/>
                </a:lnTo>
                <a:lnTo>
                  <a:pt x="0" y="464"/>
                </a:lnTo>
                <a:close/>
              </a:path>
            </a:pathLst>
          </a:custGeom>
          <a:solidFill>
            <a:srgbClr val="C0C0C0">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139087695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5" name="Object 5"/>
          <p:cNvGraphicFramePr>
            <a:graphicFrameLocks noChangeAspect="1"/>
          </p:cNvGraphicFramePr>
          <p:nvPr>
            <p:extLst>
              <p:ext uri="{D42A27DB-BD31-4B8C-83A1-F6EECF244321}">
                <p14:modId xmlns:p14="http://schemas.microsoft.com/office/powerpoint/2010/main" val="560330483"/>
              </p:ext>
            </p:extLst>
          </p:nvPr>
        </p:nvGraphicFramePr>
        <p:xfrm>
          <a:off x="4749800" y="2392374"/>
          <a:ext cx="4930775" cy="4470400"/>
        </p:xfrm>
        <a:graphic>
          <a:graphicData uri="http://schemas.openxmlformats.org/presentationml/2006/ole">
            <mc:AlternateContent xmlns:mc="http://schemas.openxmlformats.org/markup-compatibility/2006">
              <mc:Choice xmlns:v="urn:schemas-microsoft-com:vml" Requires="v">
                <p:oleObj spid="_x0000_s141466" name="Worksheet" r:id="rId4" imgW="5702300" imgH="4953000" progId="Excel.Sheet.8">
                  <p:embed/>
                </p:oleObj>
              </mc:Choice>
              <mc:Fallback>
                <p:oleObj name="Worksheet" r:id="rId4" imgW="5702300" imgH="49530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4224"/>
                      <a:stretch>
                        <a:fillRect/>
                      </a:stretch>
                    </p:blipFill>
                    <p:spPr bwMode="auto">
                      <a:xfrm>
                        <a:off x="4749800" y="2392374"/>
                        <a:ext cx="4930775" cy="4470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7044" name="Object 4"/>
          <p:cNvGraphicFramePr>
            <a:graphicFrameLocks noChangeAspect="1"/>
          </p:cNvGraphicFramePr>
          <p:nvPr>
            <p:extLst>
              <p:ext uri="{D42A27DB-BD31-4B8C-83A1-F6EECF244321}">
                <p14:modId xmlns:p14="http://schemas.microsoft.com/office/powerpoint/2010/main" val="989680251"/>
              </p:ext>
            </p:extLst>
          </p:nvPr>
        </p:nvGraphicFramePr>
        <p:xfrm>
          <a:off x="484188" y="2517787"/>
          <a:ext cx="4325937" cy="4268787"/>
        </p:xfrm>
        <a:graphic>
          <a:graphicData uri="http://schemas.openxmlformats.org/presentationml/2006/ole">
            <mc:AlternateContent xmlns:mc="http://schemas.openxmlformats.org/markup-compatibility/2006">
              <mc:Choice xmlns:v="urn:schemas-microsoft-com:vml" Requires="v">
                <p:oleObj spid="_x0000_s141467" name="Worksheet" r:id="rId6" imgW="4724400" imgH="4660900" progId="Excel.Sheet.8">
                  <p:embed/>
                </p:oleObj>
              </mc:Choice>
              <mc:Fallback>
                <p:oleObj name="Worksheet" r:id="rId6" imgW="4724400" imgH="46609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188" y="2517787"/>
                        <a:ext cx="4325937" cy="426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2"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73858" name="Rectangle 2"/>
          <p:cNvSpPr>
            <a:spLocks noGrp="1" noChangeArrowheads="1"/>
          </p:cNvSpPr>
          <p:nvPr>
            <p:ph type="title"/>
          </p:nvPr>
        </p:nvSpPr>
        <p:spPr/>
        <p:txBody>
          <a:bodyPr/>
          <a:lstStyle/>
          <a:p>
            <a:pPr>
              <a:defRPr/>
            </a:pPr>
            <a:r>
              <a:rPr lang="en-US" dirty="0">
                <a:cs typeface="+mj-cs"/>
              </a:rPr>
              <a:t>Complete Expansion cycle</a:t>
            </a:r>
          </a:p>
        </p:txBody>
      </p:sp>
      <p:sp>
        <p:nvSpPr>
          <p:cNvPr id="1273859" name="Rectangle 3"/>
          <p:cNvSpPr>
            <a:spLocks noGrp="1" noChangeArrowheads="1"/>
          </p:cNvSpPr>
          <p:nvPr>
            <p:ph type="body" idx="1"/>
          </p:nvPr>
        </p:nvSpPr>
        <p:spPr>
          <a:xfrm>
            <a:off x="168275" y="642938"/>
            <a:ext cx="8959850" cy="2923695"/>
          </a:xfrm>
          <a:solidFill>
            <a:srgbClr val="FFFFFF"/>
          </a:solidFill>
        </p:spPr>
        <p:txBody>
          <a:bodyPr/>
          <a:lstStyle/>
          <a:p>
            <a:pPr>
              <a:defRPr/>
            </a:pPr>
            <a:r>
              <a:rPr lang="en-US" sz="2000" dirty="0">
                <a:cs typeface="+mn-cs"/>
              </a:rPr>
              <a:t>Highest efficiency cycle consistent with piston/cylinder engine has constant-V combustion but expansion back to ambient P – </a:t>
            </a:r>
            <a:r>
              <a:rPr lang="en-US" sz="2000" dirty="0">
                <a:solidFill>
                  <a:srgbClr val="B50014"/>
                </a:solidFill>
                <a:cs typeface="+mn-cs"/>
              </a:rPr>
              <a:t>Complete Expansion</a:t>
            </a:r>
            <a:r>
              <a:rPr lang="en-US" sz="2000" dirty="0">
                <a:cs typeface="+mn-cs"/>
              </a:rPr>
              <a:t> or </a:t>
            </a:r>
            <a:r>
              <a:rPr lang="en-US" sz="2000" dirty="0">
                <a:solidFill>
                  <a:srgbClr val="B50014"/>
                </a:solidFill>
                <a:cs typeface="+mn-cs"/>
              </a:rPr>
              <a:t>Humphrey</a:t>
            </a:r>
            <a:r>
              <a:rPr lang="en-US" sz="2000" dirty="0">
                <a:cs typeface="+mn-cs"/>
              </a:rPr>
              <a:t> cycle </a:t>
            </a:r>
            <a:r>
              <a:rPr lang="en-US" sz="2000" dirty="0">
                <a:solidFill>
                  <a:srgbClr val="008000"/>
                </a:solidFill>
                <a:cs typeface="+mn-cs"/>
              </a:rPr>
              <a:t>(caution: different sources have different cycle naming conventions – Atkinson, Humphrey, Miller etc. – </a:t>
            </a:r>
            <a:r>
              <a:rPr lang="en-US" sz="2000" dirty="0" err="1">
                <a:solidFill>
                  <a:srgbClr val="008000"/>
                </a:solidFill>
                <a:cs typeface="+mn-cs"/>
              </a:rPr>
              <a:t>wikipedia.com</a:t>
            </a:r>
            <a:r>
              <a:rPr lang="en-US" sz="2000" dirty="0">
                <a:solidFill>
                  <a:srgbClr val="008000"/>
                </a:solidFill>
                <a:cs typeface="+mn-cs"/>
              </a:rPr>
              <a:t> is becoming the new default standard!)</a:t>
            </a:r>
          </a:p>
          <a:p>
            <a:pPr>
              <a:defRPr/>
            </a:pPr>
            <a:r>
              <a:rPr lang="en-US" sz="2000" dirty="0">
                <a:cs typeface="+mn-cs"/>
              </a:rPr>
              <a:t>Needs different compression &amp; expansion ratios - can be done by closing the intake valve AFTER the </a:t>
            </a:r>
            <a:r>
              <a:rPr lang="en-US" altLang="ja-JP" sz="2000" dirty="0">
                <a:cs typeface="+mn-cs"/>
              </a:rPr>
              <a:t>"</a:t>
            </a:r>
            <a:r>
              <a:rPr lang="en-US" sz="2000" dirty="0">
                <a:cs typeface="+mn-cs"/>
              </a:rPr>
              <a:t>compression</a:t>
            </a:r>
            <a:r>
              <a:rPr lang="en-US" altLang="ja-JP" sz="2000" dirty="0">
                <a:cs typeface="+mn-cs"/>
              </a:rPr>
              <a:t>"</a:t>
            </a:r>
            <a:r>
              <a:rPr lang="en-US" sz="2000" dirty="0">
                <a:cs typeface="+mn-cs"/>
              </a:rPr>
              <a:t> starts or by extracting power in a turbine whose work is somehow connected to the main shaft power output</a:t>
            </a:r>
            <a:endParaRPr lang="en-US" sz="2000" dirty="0">
              <a:solidFill>
                <a:srgbClr val="ED181E"/>
              </a:solidFill>
              <a:cs typeface="+mn-cs"/>
              <a:sym typeface="Symbol" charset="0"/>
            </a:endParaRPr>
          </a:p>
        </p:txBody>
      </p:sp>
      <p:sp>
        <p:nvSpPr>
          <p:cNvPr id="1273862" name="Text Box 6"/>
          <p:cNvSpPr txBox="1">
            <a:spLocks noChangeArrowheads="1"/>
          </p:cNvSpPr>
          <p:nvPr/>
        </p:nvSpPr>
        <p:spPr bwMode="auto">
          <a:xfrm>
            <a:off x="1881188" y="3816350"/>
            <a:ext cx="1533525" cy="696913"/>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1800" dirty="0" err="1">
                <a:solidFill>
                  <a:srgbClr val="008000"/>
                </a:solidFill>
                <a:cs typeface="+mn-cs"/>
              </a:rPr>
              <a:t>r</a:t>
            </a:r>
            <a:r>
              <a:rPr lang="en-US" sz="1800" baseline="-25000" dirty="0" err="1">
                <a:solidFill>
                  <a:srgbClr val="008000"/>
                </a:solidFill>
                <a:cs typeface="+mn-cs"/>
              </a:rPr>
              <a:t>compression</a:t>
            </a:r>
            <a:r>
              <a:rPr lang="en-US" sz="1800" dirty="0">
                <a:solidFill>
                  <a:srgbClr val="008000"/>
                </a:solidFill>
                <a:cs typeface="+mn-cs"/>
              </a:rPr>
              <a:t> = 3</a:t>
            </a:r>
          </a:p>
          <a:p>
            <a:pPr>
              <a:buFontTx/>
              <a:buNone/>
              <a:defRPr/>
            </a:pPr>
            <a:r>
              <a:rPr lang="en-US" sz="1800" dirty="0" err="1">
                <a:solidFill>
                  <a:srgbClr val="008000"/>
                </a:solidFill>
                <a:cs typeface="+mn-cs"/>
              </a:rPr>
              <a:t>r</a:t>
            </a:r>
            <a:r>
              <a:rPr lang="en-US" sz="1800" baseline="-25000" dirty="0" err="1">
                <a:solidFill>
                  <a:srgbClr val="008000"/>
                </a:solidFill>
                <a:cs typeface="+mn-cs"/>
              </a:rPr>
              <a:t>expansion</a:t>
            </a:r>
            <a:r>
              <a:rPr lang="en-US" sz="1800" dirty="0">
                <a:solidFill>
                  <a:srgbClr val="008000"/>
                </a:solidFill>
                <a:cs typeface="+mn-cs"/>
              </a:rPr>
              <a:t> = 5.5</a:t>
            </a:r>
            <a:endParaRPr lang="en-US" sz="1800" dirty="0">
              <a:solidFill>
                <a:srgbClr val="2F8B20"/>
              </a:solidFill>
              <a:cs typeface="+mn-cs"/>
            </a:endParaRPr>
          </a:p>
        </p:txBody>
      </p:sp>
      <p:sp>
        <p:nvSpPr>
          <p:cNvPr id="1273863" name="Text Box 7"/>
          <p:cNvSpPr txBox="1">
            <a:spLocks noChangeArrowheads="1"/>
          </p:cNvSpPr>
          <p:nvPr/>
        </p:nvSpPr>
        <p:spPr bwMode="auto">
          <a:xfrm rot="-1642473">
            <a:off x="6334125" y="4327525"/>
            <a:ext cx="1200150" cy="33655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1600" b="1">
                <a:solidFill>
                  <a:schemeClr val="tx1"/>
                </a:solidFill>
                <a:cs typeface="+mn-cs"/>
              </a:rPr>
              <a:t>constant v</a:t>
            </a:r>
            <a:endParaRPr lang="en-US" sz="1600" b="1">
              <a:solidFill>
                <a:srgbClr val="2F8B20"/>
              </a:solidFill>
              <a:cs typeface="+mn-cs"/>
            </a:endParaRPr>
          </a:p>
        </p:txBody>
      </p:sp>
      <p:sp>
        <p:nvSpPr>
          <p:cNvPr id="1273864" name="Text Box 8"/>
          <p:cNvSpPr txBox="1">
            <a:spLocks noChangeArrowheads="1"/>
          </p:cNvSpPr>
          <p:nvPr/>
        </p:nvSpPr>
        <p:spPr bwMode="auto">
          <a:xfrm rot="-863363">
            <a:off x="6664325" y="5276850"/>
            <a:ext cx="1222375" cy="33655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1600" b="1">
                <a:solidFill>
                  <a:schemeClr val="tx1"/>
                </a:solidFill>
                <a:cs typeface="+mn-cs"/>
              </a:rPr>
              <a:t>constant P</a:t>
            </a:r>
            <a:endParaRPr lang="en-US" sz="1600" b="1">
              <a:solidFill>
                <a:srgbClr val="2F8B20"/>
              </a:solidFill>
              <a:cs typeface="+mn-cs"/>
            </a:endParaRPr>
          </a:p>
        </p:txBody>
      </p:sp>
      <p:sp>
        <p:nvSpPr>
          <p:cNvPr id="1273865" name="Rectangle 9"/>
          <p:cNvSpPr>
            <a:spLocks noChangeArrowheads="1"/>
          </p:cNvSpPr>
          <p:nvPr/>
        </p:nvSpPr>
        <p:spPr bwMode="auto">
          <a:xfrm>
            <a:off x="2839607" y="5926246"/>
            <a:ext cx="1349805" cy="153007"/>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273866" name="Line 10"/>
          <p:cNvSpPr>
            <a:spLocks noChangeShapeType="1"/>
          </p:cNvSpPr>
          <p:nvPr/>
        </p:nvSpPr>
        <p:spPr bwMode="auto">
          <a:xfrm flipV="1">
            <a:off x="3340100" y="5364174"/>
            <a:ext cx="239713" cy="558800"/>
          </a:xfrm>
          <a:prstGeom prst="line">
            <a:avLst/>
          </a:prstGeom>
          <a:noFill/>
          <a:ln w="1905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273867" name="Text Box 11"/>
          <p:cNvSpPr txBox="1">
            <a:spLocks noChangeArrowheads="1"/>
          </p:cNvSpPr>
          <p:nvPr/>
        </p:nvSpPr>
        <p:spPr bwMode="auto">
          <a:xfrm>
            <a:off x="2505075" y="4838712"/>
            <a:ext cx="1993900" cy="523220"/>
          </a:xfrm>
          <a:prstGeom prst="rect">
            <a:avLst/>
          </a:prstGeom>
          <a:noFill/>
          <a:ln>
            <a:noFill/>
          </a:ln>
          <a:effectLst/>
          <a:extLst>
            <a:ext uri="{909E8E84-426E-40dd-AFC4-6F175D3DCCD1}">
              <a14:hiddenFill xmlns:a14="http://schemas.microsoft.com/office/drawing/2010/main" xmlns="">
                <a:solidFill>
                  <a:schemeClr val="accent1">
                    <a:alpha val="5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Tx/>
              <a:buNone/>
              <a:defRPr/>
            </a:pPr>
            <a:r>
              <a:rPr lang="en-US" sz="1400" dirty="0">
                <a:solidFill>
                  <a:schemeClr val="tx1"/>
                </a:solidFill>
                <a:cs typeface="+mn-cs"/>
              </a:rPr>
              <a:t>Don</a:t>
            </a:r>
            <a:r>
              <a:rPr lang="fr-FR" altLang="ja-JP" sz="1400" dirty="0">
                <a:solidFill>
                  <a:schemeClr val="tx1"/>
                </a:solidFill>
                <a:latin typeface="Arial"/>
                <a:cs typeface="+mn-cs"/>
              </a:rPr>
              <a:t>'</a:t>
            </a:r>
            <a:r>
              <a:rPr lang="en-US" sz="1400" dirty="0">
                <a:solidFill>
                  <a:schemeClr val="tx1"/>
                </a:solidFill>
                <a:cs typeface="+mn-cs"/>
              </a:rPr>
              <a:t>t forget this -work when computing </a:t>
            </a:r>
            <a:r>
              <a:rPr lang="en-US" sz="1400" dirty="0">
                <a:solidFill>
                  <a:schemeClr val="tx1"/>
                </a:solidFill>
                <a:cs typeface="+mn-cs"/>
                <a:sym typeface="Symbol" charset="0"/>
              </a:rPr>
              <a:t></a:t>
            </a:r>
            <a:r>
              <a:rPr lang="en-US" sz="1400" dirty="0">
                <a:solidFill>
                  <a:schemeClr val="tx1"/>
                </a:solidFill>
                <a:cs typeface="+mn-cs"/>
              </a:rPr>
              <a:t>! </a:t>
            </a:r>
          </a:p>
        </p:txBody>
      </p:sp>
    </p:spTree>
    <p:extLst>
      <p:ext uri="{BB962C8B-B14F-4D97-AF65-F5344CB8AC3E}">
        <p14:creationId xmlns:p14="http://schemas.microsoft.com/office/powerpoint/2010/main" val="160657160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39042" name="Rectangle 2"/>
          <p:cNvSpPr>
            <a:spLocks noGrp="1" noChangeArrowheads="1"/>
          </p:cNvSpPr>
          <p:nvPr>
            <p:ph type="title"/>
          </p:nvPr>
        </p:nvSpPr>
        <p:spPr>
          <a:xfrm>
            <a:off x="469900" y="152400"/>
            <a:ext cx="8445500" cy="381000"/>
          </a:xfrm>
        </p:spPr>
        <p:txBody>
          <a:bodyPr/>
          <a:lstStyle/>
          <a:p>
            <a:pPr>
              <a:defRPr/>
            </a:pPr>
            <a:r>
              <a:rPr lang="en-US" sz="2600" dirty="0">
                <a:cs typeface="+mj-cs"/>
              </a:rPr>
              <a:t>Ideal 4-stroke Complete expansion cycle</a:t>
            </a:r>
            <a:endParaRPr lang="en-US" dirty="0">
              <a:cs typeface="+mj-cs"/>
            </a:endParaRPr>
          </a:p>
        </p:txBody>
      </p:sp>
      <p:sp>
        <p:nvSpPr>
          <p:cNvPr id="1239043" name="Rectangle 3"/>
          <p:cNvSpPr>
            <a:spLocks noGrp="1" noChangeArrowheads="1"/>
          </p:cNvSpPr>
          <p:nvPr>
            <p:ph type="body" idx="1"/>
          </p:nvPr>
        </p:nvSpPr>
        <p:spPr>
          <a:xfrm>
            <a:off x="377825" y="615950"/>
            <a:ext cx="8661400" cy="5880100"/>
          </a:xfrm>
        </p:spPr>
        <p:txBody>
          <a:bodyPr/>
          <a:lstStyle/>
          <a:p>
            <a:pPr>
              <a:defRPr/>
            </a:pPr>
            <a:r>
              <a:rPr lang="en-US" sz="2000" dirty="0">
                <a:cs typeface="+mn-cs"/>
              </a:rPr>
              <a:t>Compression ratio </a:t>
            </a:r>
            <a:r>
              <a:rPr lang="en-US" sz="2000" dirty="0" err="1">
                <a:cs typeface="+mn-cs"/>
              </a:rPr>
              <a:t>r</a:t>
            </a:r>
            <a:r>
              <a:rPr lang="en-US" sz="2000" baseline="-25000" dirty="0" err="1">
                <a:cs typeface="+mn-cs"/>
              </a:rPr>
              <a:t>c</a:t>
            </a:r>
            <a:r>
              <a:rPr lang="en-US" sz="2000" dirty="0">
                <a:cs typeface="+mn-cs"/>
              </a:rPr>
              <a:t> = V</a:t>
            </a:r>
            <a:r>
              <a:rPr lang="en-US" sz="2000" baseline="-25000" dirty="0">
                <a:cs typeface="+mn-cs"/>
              </a:rPr>
              <a:t>2</a:t>
            </a:r>
            <a:r>
              <a:rPr lang="en-US" sz="2000" dirty="0">
                <a:cs typeface="+mn-cs"/>
              </a:rPr>
              <a:t>/V</a:t>
            </a:r>
            <a:r>
              <a:rPr lang="en-US" sz="2000" baseline="-25000" dirty="0">
                <a:cs typeface="+mn-cs"/>
              </a:rPr>
              <a:t>3</a:t>
            </a:r>
            <a:r>
              <a:rPr lang="en-US" sz="2000" dirty="0">
                <a:cs typeface="+mn-cs"/>
              </a:rPr>
              <a:t>; Expansion ratio r</a:t>
            </a:r>
            <a:r>
              <a:rPr lang="en-US" sz="2000" baseline="-25000" dirty="0">
                <a:cs typeface="+mn-cs"/>
              </a:rPr>
              <a:t>e</a:t>
            </a:r>
            <a:r>
              <a:rPr lang="en-US" sz="2000" dirty="0">
                <a:cs typeface="+mn-cs"/>
              </a:rPr>
              <a:t> = V</a:t>
            </a:r>
            <a:r>
              <a:rPr lang="en-US" sz="2000" baseline="-25000" dirty="0">
                <a:cs typeface="+mn-cs"/>
              </a:rPr>
              <a:t>5</a:t>
            </a:r>
            <a:r>
              <a:rPr lang="en-US" sz="2000" dirty="0">
                <a:cs typeface="+mn-cs"/>
              </a:rPr>
              <a:t>/V</a:t>
            </a:r>
            <a:r>
              <a:rPr lang="en-US" sz="2000" baseline="-25000" dirty="0">
                <a:cs typeface="+mn-cs"/>
              </a:rPr>
              <a:t>4</a:t>
            </a:r>
            <a:endParaRPr lang="en-US" sz="2000" dirty="0">
              <a:cs typeface="+mn-cs"/>
            </a:endParaRPr>
          </a:p>
          <a:p>
            <a:pPr>
              <a:defRPr/>
            </a:pPr>
            <a:endParaRPr lang="en-US" sz="2000" dirty="0">
              <a:cs typeface="+mn-cs"/>
            </a:endParaRPr>
          </a:p>
        </p:txBody>
      </p:sp>
      <p:graphicFrame>
        <p:nvGraphicFramePr>
          <p:cNvPr id="1239102" name="Group 62"/>
          <p:cNvGraphicFramePr>
            <a:graphicFrameLocks noGrp="1"/>
          </p:cNvGraphicFramePr>
          <p:nvPr>
            <p:extLst>
              <p:ext uri="{D42A27DB-BD31-4B8C-83A1-F6EECF244321}">
                <p14:modId xmlns:p14="http://schemas.microsoft.com/office/powerpoint/2010/main" val="1261067423"/>
              </p:ext>
            </p:extLst>
          </p:nvPr>
        </p:nvGraphicFramePr>
        <p:xfrm>
          <a:off x="369712" y="1165755"/>
          <a:ext cx="8619067" cy="5362466"/>
        </p:xfrm>
        <a:graphic>
          <a:graphicData uri="http://schemas.openxmlformats.org/drawingml/2006/table">
            <a:tbl>
              <a:tblPr/>
              <a:tblGrid>
                <a:gridCol w="801511">
                  <a:extLst>
                    <a:ext uri="{9D8B030D-6E8A-4147-A177-3AD203B41FA5}">
                      <a16:colId xmlns:a16="http://schemas.microsoft.com/office/drawing/2014/main" val="20000"/>
                    </a:ext>
                  </a:extLst>
                </a:gridCol>
                <a:gridCol w="945445">
                  <a:extLst>
                    <a:ext uri="{9D8B030D-6E8A-4147-A177-3AD203B41FA5}">
                      <a16:colId xmlns:a16="http://schemas.microsoft.com/office/drawing/2014/main" val="20001"/>
                    </a:ext>
                  </a:extLst>
                </a:gridCol>
                <a:gridCol w="1340555">
                  <a:extLst>
                    <a:ext uri="{9D8B030D-6E8A-4147-A177-3AD203B41FA5}">
                      <a16:colId xmlns:a16="http://schemas.microsoft.com/office/drawing/2014/main" val="20002"/>
                    </a:ext>
                  </a:extLst>
                </a:gridCol>
                <a:gridCol w="1001889">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3386667">
                  <a:extLst>
                    <a:ext uri="{9D8B030D-6E8A-4147-A177-3AD203B41FA5}">
                      <a16:colId xmlns:a16="http://schemas.microsoft.com/office/drawing/2014/main" val="20005"/>
                    </a:ext>
                  </a:extLst>
                </a:gridCol>
              </a:tblGrid>
              <a:tr h="579154">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accent2"/>
                          </a:solidFill>
                          <a:effectLst/>
                          <a:latin typeface="Arial" charset="0"/>
                          <a:ea typeface="ＭＳ Ｐゴシック" charset="0"/>
                        </a:rPr>
                        <a:t>Stroke</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Process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Name</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Constant</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Mass in cylinder</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accent2"/>
                          </a:solidFill>
                          <a:effectLst/>
                          <a:latin typeface="Arial" charset="0"/>
                          <a:ea typeface="ＭＳ Ｐゴシック" charset="0"/>
                        </a:rPr>
                        <a:t>Other info</a:t>
                      </a: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6662">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1 </a:t>
                      </a:r>
                      <a:r>
                        <a:rPr kumimoji="1" lang="en-US" sz="1600" b="0" i="0" u="none" strike="noStrike" cap="none" normalizeH="0" baseline="0" dirty="0">
                          <a:ln>
                            <a:noFill/>
                          </a:ln>
                          <a:solidFill>
                            <a:schemeClr val="tx1"/>
                          </a:solidFill>
                          <a:effectLst/>
                          <a:latin typeface="Arial" charset="0"/>
                          <a:ea typeface="ＭＳ Ｐゴシック" charset="0"/>
                          <a:sym typeface="Symbol" charset="0"/>
                        </a:rPr>
                        <a:t></a:t>
                      </a:r>
                      <a:r>
                        <a:rPr kumimoji="1" lang="en-US" sz="1600" b="0" i="0" u="none" strike="noStrike" cap="none" normalizeH="0" baseline="0" dirty="0">
                          <a:ln>
                            <a:noFill/>
                          </a:ln>
                          <a:solidFill>
                            <a:schemeClr val="tx1"/>
                          </a:solidFill>
                          <a:effectLst/>
                          <a:latin typeface="Arial" charset="0"/>
                          <a:ea typeface="ＭＳ Ｐゴシック" charset="0"/>
                        </a:rPr>
                        <a:t> 2</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Intake</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Increases then decreases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P</a:t>
                      </a:r>
                      <a:r>
                        <a:rPr kumimoji="1" lang="en-US" sz="1600" b="0" i="0" u="none" strike="noStrike" cap="none" normalizeH="0" baseline="-25000" dirty="0">
                          <a:ln>
                            <a:noFill/>
                          </a:ln>
                          <a:solidFill>
                            <a:schemeClr val="tx1"/>
                          </a:solidFill>
                          <a:effectLst/>
                          <a:latin typeface="Arial" charset="0"/>
                          <a:ea typeface="ＭＳ Ｐゴシック" charset="0"/>
                        </a:rPr>
                        <a:t>2</a:t>
                      </a:r>
                      <a:r>
                        <a:rPr kumimoji="1" lang="en-US" sz="1600" b="0" i="0" u="none" strike="noStrike" cap="none" normalizeH="0" baseline="0" dirty="0">
                          <a:ln>
                            <a:noFill/>
                          </a:ln>
                          <a:solidFill>
                            <a:schemeClr val="tx1"/>
                          </a:solidFill>
                          <a:effectLst/>
                          <a:latin typeface="Arial" charset="0"/>
                          <a:ea typeface="ＭＳ Ｐゴシック" charset="0"/>
                        </a:rPr>
                        <a:t> = P</a:t>
                      </a:r>
                      <a:r>
                        <a:rPr kumimoji="1" lang="en-US" sz="1600" b="0" i="0" u="none" strike="noStrike" cap="none" normalizeH="0" baseline="-25000" dirty="0">
                          <a:ln>
                            <a:noFill/>
                          </a:ln>
                          <a:solidFill>
                            <a:schemeClr val="tx1"/>
                          </a:solidFill>
                          <a:effectLst/>
                          <a:latin typeface="Arial" charset="0"/>
                          <a:ea typeface="ＭＳ Ｐゴシック" charset="0"/>
                        </a:rPr>
                        <a:t>1</a:t>
                      </a:r>
                      <a:r>
                        <a:rPr kumimoji="1" lang="en-US" sz="1600" b="0" i="0" u="none" strike="noStrike" cap="none" normalizeH="0" baseline="0" dirty="0">
                          <a:ln>
                            <a:noFill/>
                          </a:ln>
                          <a:solidFill>
                            <a:schemeClr val="tx1"/>
                          </a:solidFill>
                          <a:effectLst/>
                          <a:latin typeface="Arial" charset="0"/>
                          <a:ea typeface="ＭＳ Ｐゴシック" charset="0"/>
                          <a:sym typeface="Symbol" charset="0"/>
                        </a:rPr>
                        <a:t>; </a:t>
                      </a:r>
                      <a:r>
                        <a:rPr kumimoji="1" lang="en-US" sz="1600" b="0" i="0" u="none" strike="noStrike" cap="none" normalizeH="0" baseline="0" dirty="0">
                          <a:ln>
                            <a:noFill/>
                          </a:ln>
                          <a:solidFill>
                            <a:schemeClr val="tx1"/>
                          </a:solidFill>
                          <a:effectLst/>
                          <a:latin typeface="Arial" charset="0"/>
                          <a:ea typeface="ＭＳ Ｐゴシック" charset="0"/>
                        </a:rPr>
                        <a:t>T</a:t>
                      </a:r>
                      <a:r>
                        <a:rPr kumimoji="1" lang="en-US" sz="1600" b="0" i="0" u="none" strike="noStrike" cap="none" normalizeH="0" baseline="-25000" dirty="0">
                          <a:ln>
                            <a:noFill/>
                          </a:ln>
                          <a:solidFill>
                            <a:schemeClr val="tx1"/>
                          </a:solidFill>
                          <a:effectLst/>
                          <a:latin typeface="Arial" charset="0"/>
                          <a:ea typeface="ＭＳ Ｐゴシック" charset="0"/>
                        </a:rPr>
                        <a:t>2</a:t>
                      </a:r>
                      <a:r>
                        <a:rPr kumimoji="1" lang="en-US" sz="1600" b="0" i="0" u="none" strike="noStrike" cap="none" normalizeH="0" baseline="0" dirty="0">
                          <a:ln>
                            <a:noFill/>
                          </a:ln>
                          <a:solidFill>
                            <a:schemeClr val="tx1"/>
                          </a:solidFill>
                          <a:effectLst/>
                          <a:latin typeface="Arial" charset="0"/>
                          <a:ea typeface="ＭＳ Ｐゴシック" charset="0"/>
                        </a:rPr>
                        <a:t> = T</a:t>
                      </a:r>
                      <a:r>
                        <a:rPr kumimoji="1" lang="en-US" sz="1600" b="0" i="0" u="none" strike="noStrike" cap="none" normalizeH="0" baseline="-25000" dirty="0">
                          <a:ln>
                            <a:noFill/>
                          </a:ln>
                          <a:solidFill>
                            <a:schemeClr val="tx1"/>
                          </a:solidFill>
                          <a:effectLst/>
                          <a:latin typeface="Arial" charset="0"/>
                          <a:ea typeface="ＭＳ Ｐゴシック" charset="0"/>
                        </a:rPr>
                        <a:t>1</a:t>
                      </a:r>
                      <a:endParaRPr kumimoji="1" lang="en-US" sz="1600" b="0" i="0" u="none" strike="noStrike" cap="none" normalizeH="0" baseline="0" dirty="0">
                        <a:ln>
                          <a:noFill/>
                        </a:ln>
                        <a:solidFill>
                          <a:schemeClr val="tx1"/>
                        </a:solidFill>
                        <a:effectLst/>
                        <a:latin typeface="Arial" charset="0"/>
                        <a:ea typeface="ＭＳ Ｐゴシック" charset="0"/>
                      </a:endParaRP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At 1, exhaust valve closes, intake valve opens; volume increases from V</a:t>
                      </a:r>
                      <a:r>
                        <a:rPr kumimoji="1" lang="en-US" sz="1600" b="0" i="0" u="none" strike="noStrike" cap="none" normalizeH="0" baseline="-25000" dirty="0">
                          <a:ln>
                            <a:noFill/>
                          </a:ln>
                          <a:solidFill>
                            <a:schemeClr val="tx1"/>
                          </a:solidFill>
                          <a:effectLst/>
                          <a:latin typeface="Arial" charset="0"/>
                          <a:ea typeface="ＭＳ Ｐゴシック" charset="0"/>
                        </a:rPr>
                        <a:t>1</a:t>
                      </a:r>
                      <a:r>
                        <a:rPr kumimoji="1" lang="en-US" sz="1600" b="0" i="0" u="none" strike="noStrike" cap="none" normalizeH="0" baseline="0" dirty="0">
                          <a:ln>
                            <a:noFill/>
                          </a:ln>
                          <a:solidFill>
                            <a:schemeClr val="tx1"/>
                          </a:solidFill>
                          <a:effectLst/>
                          <a:latin typeface="Arial" charset="0"/>
                          <a:ea typeface="ＭＳ Ｐゴシック" charset="0"/>
                        </a:rPr>
                        <a:t> (minimum) to V</a:t>
                      </a:r>
                      <a:r>
                        <a:rPr kumimoji="1" lang="en-US" sz="1600" b="0" i="0" u="none" strike="noStrike" cap="none" normalizeH="0" baseline="-25000" dirty="0">
                          <a:ln>
                            <a:noFill/>
                          </a:ln>
                          <a:solidFill>
                            <a:schemeClr val="tx1"/>
                          </a:solidFill>
                          <a:effectLst/>
                          <a:latin typeface="Arial" charset="0"/>
                          <a:ea typeface="ＭＳ Ｐゴシック" charset="0"/>
                        </a:rPr>
                        <a:t>5</a:t>
                      </a:r>
                      <a:r>
                        <a:rPr kumimoji="1" lang="en-US" sz="1600" b="0" i="0" u="none" strike="noStrike" cap="none" normalizeH="0" baseline="0" dirty="0">
                          <a:ln>
                            <a:noFill/>
                          </a:ln>
                          <a:solidFill>
                            <a:schemeClr val="tx1"/>
                          </a:solidFill>
                          <a:effectLst/>
                          <a:latin typeface="Arial" charset="0"/>
                          <a:ea typeface="ＭＳ Ｐゴシック" charset="0"/>
                        </a:rPr>
                        <a:t> (maximum) then back to V</a:t>
                      </a:r>
                      <a:r>
                        <a:rPr kumimoji="1" lang="en-US" sz="1600" b="0" i="0" u="none" strike="noStrike" cap="none" normalizeH="0" baseline="-25000" dirty="0">
                          <a:ln>
                            <a:noFill/>
                          </a:ln>
                          <a:solidFill>
                            <a:schemeClr val="tx1"/>
                          </a:solidFill>
                          <a:effectLst/>
                          <a:latin typeface="Arial" charset="0"/>
                          <a:ea typeface="ＭＳ Ｐゴシック" charset="0"/>
                        </a:rPr>
                        <a:t>2</a:t>
                      </a:r>
                      <a:endParaRPr kumimoji="1" lang="en-US" sz="1600" b="0" i="0" u="none" strike="noStrike" cap="none" normalizeH="0" baseline="0" dirty="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2173">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B</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2 </a:t>
                      </a:r>
                      <a:r>
                        <a:rPr kumimoji="1" lang="en-US" sz="1600" b="0" i="0" u="none" strike="noStrike" cap="none" normalizeH="0" baseline="0" dirty="0">
                          <a:ln>
                            <a:noFill/>
                          </a:ln>
                          <a:solidFill>
                            <a:schemeClr val="tx1"/>
                          </a:solidFill>
                          <a:effectLst/>
                          <a:latin typeface="Arial" charset="0"/>
                          <a:ea typeface="ＭＳ Ｐゴシック" charset="0"/>
                          <a:sym typeface="Symbol" charset="0"/>
                        </a:rPr>
                        <a:t></a:t>
                      </a:r>
                      <a:r>
                        <a:rPr kumimoji="1" lang="en-US" sz="1600" b="0" i="0" u="none" strike="noStrike" cap="none" normalizeH="0" baseline="0" dirty="0">
                          <a:ln>
                            <a:noFill/>
                          </a:ln>
                          <a:solidFill>
                            <a:schemeClr val="tx1"/>
                          </a:solidFill>
                          <a:effectLst/>
                          <a:latin typeface="Arial" charset="0"/>
                          <a:ea typeface="ＭＳ Ｐゴシック" charset="0"/>
                        </a:rPr>
                        <a:t> 3</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Compression</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Constant</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P</a:t>
                      </a:r>
                      <a:r>
                        <a:rPr kumimoji="1" lang="en-US" sz="1600" b="0" i="0" u="none" strike="noStrike" cap="none" normalizeH="0" baseline="-25000" dirty="0">
                          <a:ln>
                            <a:noFill/>
                          </a:ln>
                          <a:solidFill>
                            <a:schemeClr val="tx1"/>
                          </a:solidFill>
                          <a:effectLst/>
                          <a:latin typeface="Arial" charset="0"/>
                          <a:ea typeface="ＭＳ Ｐゴシック" charset="0"/>
                        </a:rPr>
                        <a:t>3</a:t>
                      </a:r>
                      <a:r>
                        <a:rPr kumimoji="1" lang="en-US" sz="1600" b="0" i="0" u="none" strike="noStrike" cap="none" normalizeH="0" baseline="0" dirty="0">
                          <a:ln>
                            <a:noFill/>
                          </a:ln>
                          <a:solidFill>
                            <a:schemeClr val="tx1"/>
                          </a:solidFill>
                          <a:effectLst/>
                          <a:latin typeface="Arial" charset="0"/>
                          <a:ea typeface="ＭＳ Ｐゴシック" charset="0"/>
                        </a:rPr>
                        <a:t>/P</a:t>
                      </a:r>
                      <a:r>
                        <a:rPr kumimoji="1" lang="en-US" sz="1600" b="0" i="0" u="none" strike="noStrike" cap="none" normalizeH="0" baseline="-25000" dirty="0">
                          <a:ln>
                            <a:noFill/>
                          </a:ln>
                          <a:solidFill>
                            <a:schemeClr val="tx1"/>
                          </a:solidFill>
                          <a:effectLst/>
                          <a:latin typeface="Arial" charset="0"/>
                          <a:ea typeface="ＭＳ Ｐゴシック" charset="0"/>
                        </a:rPr>
                        <a:t>2</a:t>
                      </a:r>
                      <a:r>
                        <a:rPr kumimoji="1" lang="en-US" sz="1600" b="0" i="0" u="none" strike="noStrike" cap="none" normalizeH="0" baseline="0" dirty="0">
                          <a:ln>
                            <a:noFill/>
                          </a:ln>
                          <a:solidFill>
                            <a:schemeClr val="tx1"/>
                          </a:solidFill>
                          <a:effectLst/>
                          <a:latin typeface="Arial" charset="0"/>
                          <a:ea typeface="ＭＳ Ｐゴシック" charset="0"/>
                        </a:rPr>
                        <a:t> = </a:t>
                      </a:r>
                      <a:r>
                        <a:rPr kumimoji="1" lang="en-US" sz="1600" b="0" i="0" u="none" strike="noStrike" cap="none" normalizeH="0" baseline="0" dirty="0" err="1">
                          <a:ln>
                            <a:noFill/>
                          </a:ln>
                          <a:solidFill>
                            <a:schemeClr val="tx1"/>
                          </a:solidFill>
                          <a:effectLst/>
                          <a:latin typeface="Arial" charset="0"/>
                          <a:ea typeface="ＭＳ Ｐゴシック" charset="0"/>
                        </a:rPr>
                        <a:t>r</a:t>
                      </a:r>
                      <a:r>
                        <a:rPr kumimoji="1" lang="en-US" sz="1600" b="0" i="0" u="none" strike="noStrike" cap="none" normalizeH="0" baseline="-25000" dirty="0" err="1">
                          <a:ln>
                            <a:noFill/>
                          </a:ln>
                          <a:solidFill>
                            <a:schemeClr val="tx1"/>
                          </a:solidFill>
                          <a:effectLst/>
                          <a:latin typeface="Arial" charset="0"/>
                          <a:ea typeface="ＭＳ Ｐゴシック" charset="0"/>
                        </a:rPr>
                        <a:t>c</a:t>
                      </a:r>
                      <a:r>
                        <a:rPr kumimoji="1" lang="en-US" sz="1600" b="0" i="0" u="none" strike="noStrike" cap="none" normalizeH="0" baseline="30000" dirty="0">
                          <a:ln>
                            <a:noFill/>
                          </a:ln>
                          <a:solidFill>
                            <a:schemeClr val="tx1"/>
                          </a:solidFill>
                          <a:effectLst/>
                          <a:latin typeface="Arial" charset="0"/>
                          <a:ea typeface="ＭＳ Ｐゴシック" charset="0"/>
                          <a:sym typeface="Symbol" charset="0"/>
                        </a:rPr>
                        <a:t></a:t>
                      </a:r>
                      <a:r>
                        <a:rPr kumimoji="1" lang="en-US" sz="1600" b="0" i="0" u="none" strike="noStrike" cap="none" normalizeH="0" baseline="0" dirty="0">
                          <a:ln>
                            <a:noFill/>
                          </a:ln>
                          <a:solidFill>
                            <a:schemeClr val="tx1"/>
                          </a:solidFill>
                          <a:effectLst/>
                          <a:latin typeface="Arial" charset="0"/>
                          <a:ea typeface="ＭＳ Ｐゴシック" charset="0"/>
                          <a:sym typeface="Symbol" charset="0"/>
                        </a:rPr>
                        <a:t>; </a:t>
                      </a:r>
                      <a:r>
                        <a:rPr kumimoji="1" lang="en-US" sz="1600" b="0" i="0" u="none" strike="noStrike" cap="none" normalizeH="0" baseline="0" dirty="0">
                          <a:ln>
                            <a:noFill/>
                          </a:ln>
                          <a:solidFill>
                            <a:schemeClr val="tx1"/>
                          </a:solidFill>
                          <a:effectLst/>
                          <a:latin typeface="Arial" charset="0"/>
                          <a:ea typeface="ＭＳ Ｐゴシック" charset="0"/>
                        </a:rPr>
                        <a:t>T</a:t>
                      </a:r>
                      <a:r>
                        <a:rPr kumimoji="1" lang="en-US" sz="1600" b="0" i="0" u="none" strike="noStrike" cap="none" normalizeH="0" baseline="-25000" dirty="0">
                          <a:ln>
                            <a:noFill/>
                          </a:ln>
                          <a:solidFill>
                            <a:schemeClr val="tx1"/>
                          </a:solidFill>
                          <a:effectLst/>
                          <a:latin typeface="Arial" charset="0"/>
                          <a:ea typeface="ＭＳ Ｐゴシック" charset="0"/>
                        </a:rPr>
                        <a:t>3</a:t>
                      </a:r>
                      <a:r>
                        <a:rPr kumimoji="1" lang="en-US" sz="1600" b="0" i="0" u="none" strike="noStrike" cap="none" normalizeH="0" baseline="0" dirty="0">
                          <a:ln>
                            <a:noFill/>
                          </a:ln>
                          <a:solidFill>
                            <a:schemeClr val="tx1"/>
                          </a:solidFill>
                          <a:effectLst/>
                          <a:latin typeface="Arial" charset="0"/>
                          <a:ea typeface="ＭＳ Ｐゴシック" charset="0"/>
                        </a:rPr>
                        <a:t>/T</a:t>
                      </a:r>
                      <a:r>
                        <a:rPr kumimoji="1" lang="en-US" sz="1600" b="0" i="0" u="none" strike="noStrike" cap="none" normalizeH="0" baseline="-25000" dirty="0">
                          <a:ln>
                            <a:noFill/>
                          </a:ln>
                          <a:solidFill>
                            <a:schemeClr val="tx1"/>
                          </a:solidFill>
                          <a:effectLst/>
                          <a:latin typeface="Arial" charset="0"/>
                          <a:ea typeface="ＭＳ Ｐゴシック" charset="0"/>
                        </a:rPr>
                        <a:t>2</a:t>
                      </a:r>
                      <a:r>
                        <a:rPr kumimoji="1" lang="en-US" sz="1600" b="0" i="0" u="none" strike="noStrike" cap="none" normalizeH="0" baseline="0" dirty="0">
                          <a:ln>
                            <a:noFill/>
                          </a:ln>
                          <a:solidFill>
                            <a:schemeClr val="tx1"/>
                          </a:solidFill>
                          <a:effectLst/>
                          <a:latin typeface="Arial" charset="0"/>
                          <a:ea typeface="ＭＳ Ｐゴシック" charset="0"/>
                        </a:rPr>
                        <a:t> = </a:t>
                      </a:r>
                      <a:r>
                        <a:rPr kumimoji="1" lang="en-US" sz="1600" b="0" i="0" u="none" strike="noStrike" cap="none" normalizeH="0" baseline="0" dirty="0" err="1">
                          <a:ln>
                            <a:noFill/>
                          </a:ln>
                          <a:solidFill>
                            <a:schemeClr val="tx1"/>
                          </a:solidFill>
                          <a:effectLst/>
                          <a:latin typeface="Arial" charset="0"/>
                          <a:ea typeface="ＭＳ Ｐゴシック" charset="0"/>
                        </a:rPr>
                        <a:t>r</a:t>
                      </a:r>
                      <a:r>
                        <a:rPr kumimoji="1" lang="en-US" sz="1600" b="0" i="0" u="none" strike="noStrike" cap="none" normalizeH="0" baseline="-25000" dirty="0" err="1">
                          <a:ln>
                            <a:noFill/>
                          </a:ln>
                          <a:solidFill>
                            <a:schemeClr val="tx1"/>
                          </a:solidFill>
                          <a:effectLst/>
                          <a:latin typeface="Arial" charset="0"/>
                          <a:ea typeface="ＭＳ Ｐゴシック" charset="0"/>
                        </a:rPr>
                        <a:t>c</a:t>
                      </a:r>
                      <a:r>
                        <a:rPr kumimoji="1" lang="en-US" sz="1600" b="0" i="0" u="none" strike="noStrike" cap="none" normalizeH="0" baseline="30000" dirty="0">
                          <a:ln>
                            <a:noFill/>
                          </a:ln>
                          <a:solidFill>
                            <a:schemeClr val="tx1"/>
                          </a:solidFill>
                          <a:effectLst/>
                          <a:latin typeface="Arial" charset="0"/>
                          <a:ea typeface="ＭＳ Ｐゴシック" charset="0"/>
                        </a:rPr>
                        <a:t>(</a:t>
                      </a:r>
                      <a:r>
                        <a:rPr kumimoji="1" lang="en-US" sz="1600" b="0" i="0" u="none" strike="noStrike" cap="none" normalizeH="0" baseline="30000" dirty="0">
                          <a:ln>
                            <a:noFill/>
                          </a:ln>
                          <a:solidFill>
                            <a:schemeClr val="tx1"/>
                          </a:solidFill>
                          <a:effectLst/>
                          <a:latin typeface="Arial" charset="0"/>
                          <a:ea typeface="ＭＳ Ｐゴシック" charset="0"/>
                          <a:sym typeface="Symbol" charset="0"/>
                        </a:rPr>
                        <a:t>-1)</a:t>
                      </a:r>
                      <a:endParaRPr kumimoji="1" lang="en-US" sz="1600" b="0" i="0" u="none" strike="noStrike" cap="none" normalizeH="0" baseline="0" dirty="0">
                        <a:ln>
                          <a:noFill/>
                        </a:ln>
                        <a:solidFill>
                          <a:schemeClr val="tx1"/>
                        </a:solidFill>
                        <a:effectLst/>
                        <a:latin typeface="Arial" charset="0"/>
                        <a:ea typeface="ＭＳ Ｐゴシック" charset="0"/>
                      </a:endParaRP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At 2, intake valve closes</a:t>
                      </a: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49363">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sym typeface="Symbol" charset="0"/>
                        </a:rPr>
                        <a:t>3</a:t>
                      </a:r>
                      <a:r>
                        <a:rPr kumimoji="1" lang="en-US" sz="1600" b="0" i="0" u="none" strike="noStrike" cap="none" normalizeH="0" baseline="0">
                          <a:ln>
                            <a:noFill/>
                          </a:ln>
                          <a:solidFill>
                            <a:schemeClr val="tx1"/>
                          </a:solidFill>
                          <a:effectLst/>
                          <a:latin typeface="Arial" charset="0"/>
                          <a:ea typeface="ＭＳ Ｐゴシック" charset="0"/>
                        </a:rPr>
                        <a:t> 4</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Combustion</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V</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Constant</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 = T</a:t>
                      </a:r>
                      <a:r>
                        <a:rPr kumimoji="1" lang="en-US" sz="1600" b="0" i="0" u="none" strike="noStrike" cap="none" normalizeH="0" baseline="-25000">
                          <a:ln>
                            <a:noFill/>
                          </a:ln>
                          <a:solidFill>
                            <a:schemeClr val="tx1"/>
                          </a:solidFill>
                          <a:effectLst/>
                          <a:latin typeface="Arial" charset="0"/>
                          <a:ea typeface="ＭＳ Ｐゴシック" charset="0"/>
                        </a:rPr>
                        <a:t>3</a:t>
                      </a:r>
                      <a:r>
                        <a:rPr kumimoji="1" lang="en-US" sz="1600" b="0" i="0" u="none" strike="noStrike" cap="none" normalizeH="0" baseline="0">
                          <a:ln>
                            <a:noFill/>
                          </a:ln>
                          <a:solidFill>
                            <a:schemeClr val="tx1"/>
                          </a:solidFill>
                          <a:effectLst/>
                          <a:latin typeface="Arial" charset="0"/>
                          <a:ea typeface="ＭＳ Ｐゴシック" charset="0"/>
                        </a:rPr>
                        <a:t> + fQ</a:t>
                      </a:r>
                      <a:r>
                        <a:rPr kumimoji="1" lang="en-US" sz="1600" b="0" i="0" u="none" strike="noStrike" cap="none" normalizeH="0" baseline="-25000">
                          <a:ln>
                            <a:noFill/>
                          </a:ln>
                          <a:solidFill>
                            <a:schemeClr val="tx1"/>
                          </a:solidFill>
                          <a:effectLst/>
                          <a:latin typeface="Arial" charset="0"/>
                          <a:ea typeface="ＭＳ Ｐゴシック" charset="0"/>
                        </a:rPr>
                        <a:t>R</a:t>
                      </a:r>
                      <a:r>
                        <a:rPr kumimoji="1" lang="en-US" sz="1600" b="0" i="0" u="none" strike="noStrike" cap="none" normalizeH="0" baseline="0">
                          <a:ln>
                            <a:noFill/>
                          </a:ln>
                          <a:solidFill>
                            <a:schemeClr val="tx1"/>
                          </a:solidFill>
                          <a:effectLst/>
                          <a:latin typeface="Arial" charset="0"/>
                          <a:ea typeface="ＭＳ Ｐゴシック" charset="0"/>
                        </a:rPr>
                        <a:t>/C</a:t>
                      </a:r>
                      <a:r>
                        <a:rPr kumimoji="1" lang="en-US" sz="1600" b="0" i="0" u="none" strike="noStrike" cap="none" normalizeH="0" baseline="-25000">
                          <a:ln>
                            <a:noFill/>
                          </a:ln>
                          <a:solidFill>
                            <a:schemeClr val="tx1"/>
                          </a:solidFill>
                          <a:effectLst/>
                          <a:latin typeface="Arial" charset="0"/>
                          <a:ea typeface="ＭＳ Ｐゴシック" charset="0"/>
                        </a:rPr>
                        <a:t>v</a:t>
                      </a:r>
                      <a:r>
                        <a:rPr kumimoji="1" lang="en-US" sz="1600" b="0" i="0" u="none" strike="noStrike" cap="none" normalizeH="0" baseline="0">
                          <a:ln>
                            <a:noFill/>
                          </a:ln>
                          <a:solidFill>
                            <a:schemeClr val="tx1"/>
                          </a:solidFill>
                          <a:effectLst/>
                          <a:latin typeface="Arial" charset="0"/>
                          <a:ea typeface="ＭＳ Ｐゴシック" charset="0"/>
                        </a:rPr>
                        <a:t>; </a:t>
                      </a: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3</a:t>
                      </a:r>
                      <a:r>
                        <a:rPr kumimoji="1" lang="en-US" sz="1600" b="0" i="0" u="none" strike="noStrike" cap="none" normalizeH="0" baseline="0">
                          <a:ln>
                            <a:noFill/>
                          </a:ln>
                          <a:solidFill>
                            <a:schemeClr val="tx1"/>
                          </a:solidFill>
                          <a:effectLst/>
                          <a:latin typeface="Arial" charset="0"/>
                          <a:ea typeface="ＭＳ Ｐゴシック" charset="0"/>
                        </a:rPr>
                        <a:t> = T</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3</a:t>
                      </a:r>
                      <a:endParaRPr kumimoji="1" lang="en-US" sz="1600" b="0" i="0" u="none" strike="noStrike" cap="none" normalizeH="0" baseline="0">
                        <a:ln>
                          <a:noFill/>
                        </a:ln>
                        <a:solidFill>
                          <a:schemeClr val="tx1"/>
                        </a:solidFill>
                        <a:effectLst/>
                        <a:latin typeface="Arial" charset="0"/>
                        <a:ea typeface="ＭＳ Ｐゴシック" charset="0"/>
                      </a:endParaRP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At 3, spark fires</a:t>
                      </a: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0859">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C</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4 </a:t>
                      </a:r>
                      <a:r>
                        <a:rPr kumimoji="1" lang="en-US" sz="1600" b="0" i="0" u="none" strike="noStrike" cap="none" normalizeH="0" baseline="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rPr>
                        <a:t> 5</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Expansion</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Constant</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P</a:t>
                      </a:r>
                      <a:r>
                        <a:rPr kumimoji="1" lang="en-US" sz="1600" b="0" i="0" u="none" strike="noStrike" cap="none" normalizeH="0" baseline="-25000" dirty="0">
                          <a:ln>
                            <a:noFill/>
                          </a:ln>
                          <a:solidFill>
                            <a:schemeClr val="tx1"/>
                          </a:solidFill>
                          <a:effectLst/>
                          <a:latin typeface="Arial" charset="0"/>
                          <a:ea typeface="ＭＳ Ｐゴシック" charset="0"/>
                        </a:rPr>
                        <a:t>5</a:t>
                      </a:r>
                      <a:r>
                        <a:rPr kumimoji="1" lang="en-US" sz="1600" b="0" i="0" u="none" strike="noStrike" cap="none" normalizeH="0" baseline="0" dirty="0">
                          <a:ln>
                            <a:noFill/>
                          </a:ln>
                          <a:solidFill>
                            <a:schemeClr val="tx1"/>
                          </a:solidFill>
                          <a:effectLst/>
                          <a:latin typeface="Arial" charset="0"/>
                          <a:ea typeface="ＭＳ Ｐゴシック" charset="0"/>
                        </a:rPr>
                        <a:t> = P</a:t>
                      </a:r>
                      <a:r>
                        <a:rPr kumimoji="1" lang="en-US" sz="1600" b="0" i="0" u="none" strike="noStrike" cap="none" normalizeH="0" baseline="-25000" dirty="0">
                          <a:ln>
                            <a:noFill/>
                          </a:ln>
                          <a:solidFill>
                            <a:schemeClr val="tx1"/>
                          </a:solidFill>
                          <a:effectLst/>
                          <a:latin typeface="Arial" charset="0"/>
                          <a:ea typeface="ＭＳ Ｐゴシック" charset="0"/>
                        </a:rPr>
                        <a:t>2</a:t>
                      </a:r>
                      <a:r>
                        <a:rPr kumimoji="1" lang="en-US" sz="1600" b="0" i="0" u="none" strike="noStrike" cap="none" normalizeH="0" baseline="0" dirty="0">
                          <a:ln>
                            <a:noFill/>
                          </a:ln>
                          <a:solidFill>
                            <a:schemeClr val="tx1"/>
                          </a:solidFill>
                          <a:effectLst/>
                          <a:latin typeface="Arial" charset="0"/>
                          <a:ea typeface="ＭＳ Ｐゴシック" charset="0"/>
                        </a:rPr>
                        <a:t> = P</a:t>
                      </a:r>
                      <a:r>
                        <a:rPr kumimoji="1" lang="en-US" sz="1600" b="0" i="0" u="none" strike="noStrike" cap="none" normalizeH="0" baseline="-25000" dirty="0">
                          <a:ln>
                            <a:noFill/>
                          </a:ln>
                          <a:solidFill>
                            <a:schemeClr val="tx1"/>
                          </a:solidFill>
                          <a:effectLst/>
                          <a:latin typeface="Arial" charset="0"/>
                          <a:ea typeface="ＭＳ Ｐゴシック" charset="0"/>
                        </a:rPr>
                        <a:t>1</a:t>
                      </a:r>
                      <a:r>
                        <a:rPr kumimoji="1" lang="en-US" sz="1600" b="0" i="0" u="none" strike="noStrike" cap="none" normalizeH="0" baseline="0" dirty="0">
                          <a:ln>
                            <a:noFill/>
                          </a:ln>
                          <a:solidFill>
                            <a:schemeClr val="tx1"/>
                          </a:solidFill>
                          <a:effectLst/>
                          <a:latin typeface="Arial" charset="0"/>
                          <a:ea typeface="ＭＳ Ｐゴシック" charset="0"/>
                        </a:rPr>
                        <a:t>; P</a:t>
                      </a:r>
                      <a:r>
                        <a:rPr kumimoji="1" lang="en-US" sz="1600" b="0" i="0" u="none" strike="noStrike" cap="none" normalizeH="0" baseline="-25000" dirty="0">
                          <a:ln>
                            <a:noFill/>
                          </a:ln>
                          <a:solidFill>
                            <a:schemeClr val="tx1"/>
                          </a:solidFill>
                          <a:effectLst/>
                          <a:latin typeface="Arial" charset="0"/>
                          <a:ea typeface="ＭＳ Ｐゴシック" charset="0"/>
                        </a:rPr>
                        <a:t>4</a:t>
                      </a:r>
                      <a:r>
                        <a:rPr kumimoji="1" lang="en-US" sz="1600" b="0" i="0" u="none" strike="noStrike" cap="none" normalizeH="0" baseline="0" dirty="0">
                          <a:ln>
                            <a:noFill/>
                          </a:ln>
                          <a:solidFill>
                            <a:schemeClr val="tx1"/>
                          </a:solidFill>
                          <a:effectLst/>
                          <a:latin typeface="Arial" charset="0"/>
                          <a:ea typeface="ＭＳ Ｐゴシック" charset="0"/>
                        </a:rPr>
                        <a:t>/P</a:t>
                      </a:r>
                      <a:r>
                        <a:rPr kumimoji="1" lang="en-US" sz="1600" b="0" i="0" u="none" strike="noStrike" cap="none" normalizeH="0" baseline="-25000" dirty="0">
                          <a:ln>
                            <a:noFill/>
                          </a:ln>
                          <a:solidFill>
                            <a:schemeClr val="tx1"/>
                          </a:solidFill>
                          <a:effectLst/>
                          <a:latin typeface="Arial" charset="0"/>
                          <a:ea typeface="ＭＳ Ｐゴシック" charset="0"/>
                        </a:rPr>
                        <a:t>5</a:t>
                      </a:r>
                      <a:r>
                        <a:rPr kumimoji="1" lang="en-US" sz="1600" b="0" i="0" u="none" strike="noStrike" cap="none" normalizeH="0" baseline="0" dirty="0">
                          <a:ln>
                            <a:noFill/>
                          </a:ln>
                          <a:solidFill>
                            <a:schemeClr val="tx1"/>
                          </a:solidFill>
                          <a:effectLst/>
                          <a:latin typeface="Arial" charset="0"/>
                          <a:ea typeface="ＭＳ Ｐゴシック" charset="0"/>
                        </a:rPr>
                        <a:t> </a:t>
                      </a:r>
                      <a:r>
                        <a:rPr kumimoji="1" lang="en-US" sz="1600" b="0" i="0" u="none" strike="noStrike" cap="none" normalizeH="0" baseline="0">
                          <a:ln>
                            <a:noFill/>
                          </a:ln>
                          <a:solidFill>
                            <a:schemeClr val="tx1"/>
                          </a:solidFill>
                          <a:effectLst/>
                          <a:latin typeface="Arial" charset="0"/>
                          <a:ea typeface="ＭＳ Ｐゴシック" charset="0"/>
                        </a:rPr>
                        <a:t>= r</a:t>
                      </a:r>
                      <a:r>
                        <a:rPr kumimoji="1" lang="en-US" sz="1600" b="0" i="0" u="none" strike="noStrike" cap="none" normalizeH="0" baseline="-25000" dirty="0" err="1">
                          <a:ln>
                            <a:noFill/>
                          </a:ln>
                          <a:solidFill>
                            <a:schemeClr val="tx1"/>
                          </a:solidFill>
                          <a:effectLst/>
                          <a:latin typeface="Arial" charset="0"/>
                          <a:ea typeface="ＭＳ Ｐゴシック" charset="0"/>
                        </a:rPr>
                        <a:t>e</a:t>
                      </a:r>
                      <a:r>
                        <a:rPr kumimoji="1" lang="en-US" sz="1600" b="0" i="0" u="none" strike="noStrike" cap="none" normalizeH="0" baseline="30000">
                          <a:ln>
                            <a:noFill/>
                          </a:ln>
                          <a:solidFill>
                            <a:schemeClr val="tx1"/>
                          </a:solidFill>
                          <a:effectLst/>
                          <a:latin typeface="Arial" charset="0"/>
                          <a:ea typeface="ＭＳ Ｐゴシック" charset="0"/>
                          <a:sym typeface="Symbol" charset="0"/>
                        </a:rPr>
                        <a:t></a:t>
                      </a:r>
                      <a:r>
                        <a:rPr kumimoji="1" lang="en-US" sz="1600" b="0" i="0" u="none" strike="noStrike" cap="none" normalizeH="0" baseline="0" dirty="0">
                          <a:ln>
                            <a:noFill/>
                          </a:ln>
                          <a:solidFill>
                            <a:schemeClr val="tx1"/>
                          </a:solidFill>
                          <a:effectLst/>
                          <a:latin typeface="Arial" charset="0"/>
                          <a:ea typeface="ＭＳ Ｐゴシック" charset="0"/>
                          <a:sym typeface="Symbol" charset="0"/>
                        </a:rPr>
                        <a:t>; </a:t>
                      </a: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T</a:t>
                      </a:r>
                      <a:r>
                        <a:rPr kumimoji="1" lang="en-US" sz="1600" b="0" i="0" u="none" strike="noStrike" cap="none" normalizeH="0" baseline="-25000" dirty="0">
                          <a:ln>
                            <a:noFill/>
                          </a:ln>
                          <a:solidFill>
                            <a:schemeClr val="tx1"/>
                          </a:solidFill>
                          <a:effectLst/>
                          <a:latin typeface="Arial" charset="0"/>
                          <a:ea typeface="ＭＳ Ｐゴシック" charset="0"/>
                        </a:rPr>
                        <a:t>4</a:t>
                      </a:r>
                      <a:r>
                        <a:rPr kumimoji="1" lang="en-US" sz="1600" b="0" i="0" u="none" strike="noStrike" cap="none" normalizeH="0" baseline="0" dirty="0">
                          <a:ln>
                            <a:noFill/>
                          </a:ln>
                          <a:solidFill>
                            <a:schemeClr val="tx1"/>
                          </a:solidFill>
                          <a:effectLst/>
                          <a:latin typeface="Arial" charset="0"/>
                          <a:ea typeface="ＭＳ Ｐゴシック" charset="0"/>
                        </a:rPr>
                        <a:t>/T</a:t>
                      </a:r>
                      <a:r>
                        <a:rPr kumimoji="1" lang="en-US" sz="1600" b="0" i="0" u="none" strike="noStrike" cap="none" normalizeH="0" baseline="-25000" dirty="0">
                          <a:ln>
                            <a:noFill/>
                          </a:ln>
                          <a:solidFill>
                            <a:schemeClr val="tx1"/>
                          </a:solidFill>
                          <a:effectLst/>
                          <a:latin typeface="Arial" charset="0"/>
                          <a:ea typeface="ＭＳ Ｐゴシック" charset="0"/>
                        </a:rPr>
                        <a:t>5</a:t>
                      </a:r>
                      <a:r>
                        <a:rPr kumimoji="1" lang="en-US" sz="1600" b="0" i="0" u="none" strike="noStrike" cap="none" normalizeH="0" baseline="0" dirty="0">
                          <a:ln>
                            <a:noFill/>
                          </a:ln>
                          <a:solidFill>
                            <a:schemeClr val="tx1"/>
                          </a:solidFill>
                          <a:effectLst/>
                          <a:latin typeface="Arial" charset="0"/>
                          <a:ea typeface="ＭＳ Ｐゴシック" charset="0"/>
                        </a:rPr>
                        <a:t> = r</a:t>
                      </a:r>
                      <a:r>
                        <a:rPr kumimoji="1" lang="en-US" sz="1600" b="0" i="0" u="none" strike="noStrike" cap="none" normalizeH="0" baseline="-25000" dirty="0">
                          <a:ln>
                            <a:noFill/>
                          </a:ln>
                          <a:solidFill>
                            <a:schemeClr val="tx1"/>
                          </a:solidFill>
                          <a:effectLst/>
                          <a:latin typeface="Arial" charset="0"/>
                          <a:ea typeface="ＭＳ Ｐゴシック" charset="0"/>
                        </a:rPr>
                        <a:t>e</a:t>
                      </a:r>
                      <a:r>
                        <a:rPr kumimoji="1" lang="en-US" sz="1600" b="0" i="0" u="none" strike="noStrike" cap="none" normalizeH="0" baseline="30000" dirty="0">
                          <a:ln>
                            <a:noFill/>
                          </a:ln>
                          <a:solidFill>
                            <a:schemeClr val="tx1"/>
                          </a:solidFill>
                          <a:effectLst/>
                          <a:latin typeface="Arial" charset="0"/>
                          <a:ea typeface="ＭＳ Ｐゴシック" charset="0"/>
                        </a:rPr>
                        <a:t>(</a:t>
                      </a:r>
                      <a:r>
                        <a:rPr kumimoji="1" lang="en-US" sz="1600" b="0" i="0" u="none" strike="noStrike" cap="none" normalizeH="0" baseline="30000" dirty="0">
                          <a:ln>
                            <a:noFill/>
                          </a:ln>
                          <a:solidFill>
                            <a:schemeClr val="tx1"/>
                          </a:solidFill>
                          <a:effectLst/>
                          <a:latin typeface="Arial" charset="0"/>
                          <a:ea typeface="ＭＳ Ｐゴシック" charset="0"/>
                          <a:sym typeface="Symbol" charset="0"/>
                        </a:rPr>
                        <a:t>-1)</a:t>
                      </a:r>
                      <a:r>
                        <a:rPr kumimoji="1" lang="en-US" sz="1600" b="0" i="0" u="none" strike="noStrike" cap="none" normalizeH="0" baseline="0" dirty="0">
                          <a:ln>
                            <a:noFill/>
                          </a:ln>
                          <a:solidFill>
                            <a:schemeClr val="tx1"/>
                          </a:solidFill>
                          <a:effectLst/>
                          <a:latin typeface="Arial" charset="0"/>
                          <a:ea typeface="ＭＳ Ｐゴシック" charset="0"/>
                          <a:sym typeface="Symbol" charset="0"/>
                        </a:rPr>
                        <a:t>; V</a:t>
                      </a:r>
                      <a:r>
                        <a:rPr kumimoji="1" lang="en-US" sz="1600" b="0" i="0" u="none" strike="noStrike" cap="none" normalizeH="0" baseline="-25000" dirty="0">
                          <a:ln>
                            <a:noFill/>
                          </a:ln>
                          <a:solidFill>
                            <a:schemeClr val="tx1"/>
                          </a:solidFill>
                          <a:effectLst/>
                          <a:latin typeface="Arial" charset="0"/>
                          <a:ea typeface="ＭＳ Ｐゴシック" charset="0"/>
                          <a:sym typeface="Symbol" charset="0"/>
                        </a:rPr>
                        <a:t>5</a:t>
                      </a:r>
                      <a:r>
                        <a:rPr kumimoji="1" lang="en-US" sz="1600" b="0" i="0" u="none" strike="noStrike" cap="none" normalizeH="0" baseline="0" dirty="0">
                          <a:ln>
                            <a:noFill/>
                          </a:ln>
                          <a:solidFill>
                            <a:schemeClr val="tx1"/>
                          </a:solidFill>
                          <a:effectLst/>
                          <a:latin typeface="Arial" charset="0"/>
                          <a:ea typeface="ＭＳ Ｐゴシック" charset="0"/>
                          <a:sym typeface="Symbol" charset="0"/>
                        </a:rPr>
                        <a:t> = V</a:t>
                      </a:r>
                      <a:r>
                        <a:rPr kumimoji="1" lang="en-US" sz="1600" b="0" i="0" u="none" strike="noStrike" cap="none" normalizeH="0" baseline="-25000" dirty="0">
                          <a:ln>
                            <a:noFill/>
                          </a:ln>
                          <a:solidFill>
                            <a:schemeClr val="tx1"/>
                          </a:solidFill>
                          <a:effectLst/>
                          <a:latin typeface="Arial" charset="0"/>
                          <a:ea typeface="ＭＳ Ｐゴシック" charset="0"/>
                          <a:sym typeface="Symbol" charset="0"/>
                        </a:rPr>
                        <a:t>1</a:t>
                      </a:r>
                      <a:endParaRPr kumimoji="1" lang="en-US" sz="1600" b="0" i="0" u="none" strike="noStrike" cap="none" normalizeH="0" baseline="0" dirty="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0859">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endParaRPr kumimoji="1" lang="en-US" sz="1600" b="0" i="0" u="none" strike="noStrike" cap="none" normalizeH="0" baseline="0" dirty="0">
                        <a:ln>
                          <a:noFill/>
                        </a:ln>
                        <a:solidFill>
                          <a:schemeClr val="tx1"/>
                        </a:solidFill>
                        <a:effectLst/>
                        <a:latin typeface="Arial" charset="0"/>
                        <a:ea typeface="ＭＳ Ｐゴシック" charset="0"/>
                      </a:endParaRP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defRPr/>
                      </a:pPr>
                      <a:r>
                        <a:rPr kumimoji="1" lang="en-US" altLang="ja-JP" sz="1600" b="0" i="0" u="none" strike="noStrike" cap="none" normalizeH="0" baseline="0" dirty="0">
                          <a:ln>
                            <a:noFill/>
                          </a:ln>
                          <a:solidFill>
                            <a:schemeClr val="tx1"/>
                          </a:solidFill>
                          <a:effectLst/>
                          <a:latin typeface="Arial" charset="0"/>
                          <a:ea typeface="ＭＳ Ｐゴシック" charset="0"/>
                        </a:rPr>
                        <a:t>5 </a:t>
                      </a:r>
                      <a:r>
                        <a:rPr kumimoji="1" lang="en-US" altLang="ja-JP" sz="1600" b="0" i="0" u="none" strike="noStrike" cap="none" normalizeH="0" baseline="0" dirty="0">
                          <a:ln>
                            <a:noFill/>
                          </a:ln>
                          <a:solidFill>
                            <a:schemeClr val="tx1"/>
                          </a:solidFill>
                          <a:effectLst/>
                          <a:latin typeface="Arial" charset="0"/>
                          <a:ea typeface="ＭＳ Ｐゴシック" charset="0"/>
                          <a:sym typeface="Symbol" charset="0"/>
                        </a:rPr>
                        <a:t></a:t>
                      </a:r>
                      <a:r>
                        <a:rPr kumimoji="1" lang="en-US" altLang="ja-JP" sz="1600" b="0" i="0" u="none" strike="noStrike" cap="none" normalizeH="0" baseline="0" dirty="0">
                          <a:ln>
                            <a:noFill/>
                          </a:ln>
                          <a:solidFill>
                            <a:schemeClr val="tx1"/>
                          </a:solidFill>
                          <a:effectLst/>
                          <a:latin typeface="Arial" charset="0"/>
                          <a:ea typeface="ＭＳ Ｐゴシック" charset="0"/>
                        </a:rPr>
                        <a:t> 6</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a:t>
                      </a:r>
                      <a:r>
                        <a:rPr kumimoji="1" lang="en-US" sz="1400" b="0" i="0" u="none" strike="noStrike" cap="none" normalizeH="0" baseline="0" dirty="0" err="1">
                          <a:ln>
                            <a:noFill/>
                          </a:ln>
                          <a:solidFill>
                            <a:schemeClr val="tx1"/>
                          </a:solidFill>
                          <a:effectLst/>
                          <a:latin typeface="Arial" charset="0"/>
                          <a:ea typeface="ＭＳ Ｐゴシック" charset="0"/>
                        </a:rPr>
                        <a:t>Blowdown</a:t>
                      </a:r>
                      <a:r>
                        <a:rPr kumimoji="1" lang="en-US" sz="1400" b="0" i="0" u="none" strike="noStrike" cap="none" normalizeH="0" baseline="0" dirty="0">
                          <a:ln>
                            <a:noFill/>
                          </a:ln>
                          <a:solidFill>
                            <a:schemeClr val="tx1"/>
                          </a:solidFill>
                          <a:effectLst/>
                          <a:latin typeface="Arial" charset="0"/>
                          <a:ea typeface="ＭＳ Ｐゴシック" charset="0"/>
                        </a:rPr>
                        <a:t>”</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Every-thing</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Constant</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No </a:t>
                      </a:r>
                      <a:r>
                        <a:rPr kumimoji="1" lang="en-US" sz="1600" b="0" i="0" u="none" strike="noStrike" cap="none" normalizeH="0" baseline="0" dirty="0" err="1">
                          <a:ln>
                            <a:noFill/>
                          </a:ln>
                          <a:solidFill>
                            <a:schemeClr val="tx1"/>
                          </a:solidFill>
                          <a:effectLst/>
                          <a:latin typeface="Arial" charset="0"/>
                          <a:ea typeface="ＭＳ Ｐゴシック" charset="0"/>
                        </a:rPr>
                        <a:t>blowdown</a:t>
                      </a:r>
                      <a:r>
                        <a:rPr kumimoji="1" lang="en-US" sz="1600" b="0" i="0" u="none" strike="noStrike" cap="none" normalizeH="0" baseline="0" dirty="0">
                          <a:ln>
                            <a:noFill/>
                          </a:ln>
                          <a:solidFill>
                            <a:schemeClr val="tx1"/>
                          </a:solidFill>
                          <a:effectLst/>
                          <a:latin typeface="Arial" charset="0"/>
                          <a:ea typeface="ＭＳ Ｐゴシック" charset="0"/>
                        </a:rPr>
                        <a:t> in complete expansion cycle, nothing happens</a:t>
                      </a: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72878">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D</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6 </a:t>
                      </a:r>
                      <a:r>
                        <a:rPr kumimoji="1" lang="en-US" sz="1600" b="0" i="0" u="none" strike="noStrike" cap="none" normalizeH="0" baseline="0" dirty="0">
                          <a:ln>
                            <a:noFill/>
                          </a:ln>
                          <a:solidFill>
                            <a:schemeClr val="tx1"/>
                          </a:solidFill>
                          <a:effectLst/>
                          <a:latin typeface="Arial" charset="0"/>
                          <a:ea typeface="ＭＳ Ｐゴシック" charset="0"/>
                          <a:sym typeface="Symbol" charset="0"/>
                        </a:rPr>
                        <a:t></a:t>
                      </a:r>
                      <a:r>
                        <a:rPr kumimoji="1" lang="en-US" sz="1600" b="0" i="0" u="none" strike="noStrike" cap="none" normalizeH="0" baseline="0" dirty="0">
                          <a:ln>
                            <a:noFill/>
                          </a:ln>
                          <a:solidFill>
                            <a:schemeClr val="tx1"/>
                          </a:solidFill>
                          <a:effectLst/>
                          <a:latin typeface="Arial" charset="0"/>
                          <a:ea typeface="ＭＳ Ｐゴシック" charset="0"/>
                        </a:rPr>
                        <a:t> 7</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Exhaust</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P</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Decreases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P</a:t>
                      </a:r>
                      <a:r>
                        <a:rPr kumimoji="1" lang="en-US" sz="1600" b="0" i="0" u="none" strike="noStrike" cap="none" normalizeH="0" baseline="-25000" dirty="0">
                          <a:ln>
                            <a:noFill/>
                          </a:ln>
                          <a:solidFill>
                            <a:schemeClr val="tx1"/>
                          </a:solidFill>
                          <a:effectLst/>
                          <a:latin typeface="Arial" charset="0"/>
                          <a:ea typeface="ＭＳ Ｐゴシック" charset="0"/>
                        </a:rPr>
                        <a:t>7</a:t>
                      </a:r>
                      <a:r>
                        <a:rPr kumimoji="1" lang="en-US" sz="1600" b="0" i="0" u="none" strike="noStrike" cap="none" normalizeH="0" baseline="0" dirty="0">
                          <a:ln>
                            <a:noFill/>
                          </a:ln>
                          <a:solidFill>
                            <a:schemeClr val="tx1"/>
                          </a:solidFill>
                          <a:effectLst/>
                          <a:latin typeface="Arial" charset="0"/>
                          <a:ea typeface="ＭＳ Ｐゴシック" charset="0"/>
                        </a:rPr>
                        <a:t> = P</a:t>
                      </a:r>
                      <a:r>
                        <a:rPr kumimoji="1" lang="en-US" sz="1600" b="0" i="0" u="none" strike="noStrike" cap="none" normalizeH="0" baseline="-25000" dirty="0">
                          <a:ln>
                            <a:noFill/>
                          </a:ln>
                          <a:solidFill>
                            <a:schemeClr val="tx1"/>
                          </a:solidFill>
                          <a:effectLst/>
                          <a:latin typeface="Arial" charset="0"/>
                          <a:ea typeface="ＭＳ Ｐゴシック" charset="0"/>
                        </a:rPr>
                        <a:t>6</a:t>
                      </a:r>
                      <a:r>
                        <a:rPr kumimoji="1" lang="en-US" sz="1600" b="0" i="0" u="none" strike="noStrike" cap="none" normalizeH="0" baseline="0" dirty="0">
                          <a:ln>
                            <a:noFill/>
                          </a:ln>
                          <a:solidFill>
                            <a:schemeClr val="tx1"/>
                          </a:solidFill>
                          <a:effectLst/>
                          <a:latin typeface="Arial" charset="0"/>
                          <a:ea typeface="ＭＳ Ｐゴシック" charset="0"/>
                        </a:rPr>
                        <a:t> = </a:t>
                      </a:r>
                      <a:r>
                        <a:rPr kumimoji="1" lang="en-US" sz="1600" b="0" i="0" u="none" strike="noStrike" cap="none" normalizeH="0" baseline="0" dirty="0" err="1">
                          <a:ln>
                            <a:noFill/>
                          </a:ln>
                          <a:solidFill>
                            <a:schemeClr val="tx1"/>
                          </a:solidFill>
                          <a:effectLst/>
                          <a:latin typeface="Arial" charset="0"/>
                          <a:ea typeface="ＭＳ Ｐゴシック" charset="0"/>
                        </a:rPr>
                        <a:t>P</a:t>
                      </a:r>
                      <a:r>
                        <a:rPr kumimoji="1" lang="en-US" sz="1600" b="0" i="0" u="none" strike="noStrike" cap="none" normalizeH="0" baseline="-25000" dirty="0" err="1">
                          <a:ln>
                            <a:noFill/>
                          </a:ln>
                          <a:solidFill>
                            <a:schemeClr val="tx1"/>
                          </a:solidFill>
                          <a:effectLst/>
                          <a:latin typeface="Arial" charset="0"/>
                          <a:ea typeface="ＭＳ Ｐゴシック" charset="0"/>
                        </a:rPr>
                        <a:t>ambient</a:t>
                      </a:r>
                      <a:r>
                        <a:rPr kumimoji="1" lang="en-US" sz="1600" b="0" i="0" u="none" strike="noStrike" cap="none" normalizeH="0" baseline="0" dirty="0">
                          <a:ln>
                            <a:noFill/>
                          </a:ln>
                          <a:solidFill>
                            <a:schemeClr val="tx1"/>
                          </a:solidFill>
                          <a:effectLst/>
                          <a:latin typeface="Arial" charset="0"/>
                          <a:ea typeface="ＭＳ Ｐゴシック" charset="0"/>
                        </a:rPr>
                        <a:t>; </a:t>
                      </a: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T</a:t>
                      </a:r>
                      <a:r>
                        <a:rPr kumimoji="1" lang="en-US" sz="1600" b="0" i="0" u="none" strike="noStrike" cap="none" normalizeH="0" baseline="-25000" dirty="0">
                          <a:ln>
                            <a:noFill/>
                          </a:ln>
                          <a:solidFill>
                            <a:schemeClr val="tx1"/>
                          </a:solidFill>
                          <a:effectLst/>
                          <a:latin typeface="Arial" charset="0"/>
                          <a:ea typeface="ＭＳ Ｐゴシック" charset="0"/>
                        </a:rPr>
                        <a:t>7</a:t>
                      </a:r>
                      <a:r>
                        <a:rPr kumimoji="1" lang="en-US" sz="1600" b="0" i="0" u="none" strike="noStrike" cap="none" normalizeH="0" baseline="0" dirty="0">
                          <a:ln>
                            <a:noFill/>
                          </a:ln>
                          <a:solidFill>
                            <a:schemeClr val="tx1"/>
                          </a:solidFill>
                          <a:effectLst/>
                          <a:latin typeface="Arial" charset="0"/>
                          <a:ea typeface="ＭＳ Ｐゴシック" charset="0"/>
                        </a:rPr>
                        <a:t> = T</a:t>
                      </a:r>
                      <a:r>
                        <a:rPr kumimoji="1" lang="en-US" sz="1600" b="0" i="0" u="none" strike="noStrike" cap="none" normalizeH="0" baseline="-25000" dirty="0">
                          <a:ln>
                            <a:noFill/>
                          </a:ln>
                          <a:solidFill>
                            <a:schemeClr val="tx1"/>
                          </a:solidFill>
                          <a:effectLst/>
                          <a:latin typeface="Arial" charset="0"/>
                          <a:ea typeface="ＭＳ Ｐゴシック" charset="0"/>
                        </a:rPr>
                        <a:t>6</a:t>
                      </a:r>
                      <a:r>
                        <a:rPr kumimoji="1" lang="en-US" sz="1600" b="0" i="0" u="none" strike="noStrike" cap="none" normalizeH="0" baseline="0" dirty="0">
                          <a:ln>
                            <a:noFill/>
                          </a:ln>
                          <a:solidFill>
                            <a:schemeClr val="tx1"/>
                          </a:solidFill>
                          <a:effectLst/>
                          <a:latin typeface="Arial" charset="0"/>
                          <a:ea typeface="ＭＳ Ｐゴシック" charset="0"/>
                        </a:rPr>
                        <a:t>; V</a:t>
                      </a:r>
                      <a:r>
                        <a:rPr kumimoji="1" lang="en-US" sz="1600" b="0" i="0" u="none" strike="noStrike" cap="none" normalizeH="0" baseline="-25000" dirty="0">
                          <a:ln>
                            <a:noFill/>
                          </a:ln>
                          <a:solidFill>
                            <a:schemeClr val="tx1"/>
                          </a:solidFill>
                          <a:effectLst/>
                          <a:latin typeface="Arial" charset="0"/>
                          <a:ea typeface="ＭＳ Ｐゴシック" charset="0"/>
                        </a:rPr>
                        <a:t>7</a:t>
                      </a:r>
                      <a:r>
                        <a:rPr kumimoji="1" lang="en-US" sz="1600" b="0" i="0" u="none" strike="noStrike" cap="none" normalizeH="0" baseline="0" dirty="0">
                          <a:ln>
                            <a:noFill/>
                          </a:ln>
                          <a:solidFill>
                            <a:schemeClr val="tx1"/>
                          </a:solidFill>
                          <a:effectLst/>
                          <a:latin typeface="Arial" charset="0"/>
                          <a:ea typeface="ＭＳ Ｐゴシック" charset="0"/>
                        </a:rPr>
                        <a:t> = V</a:t>
                      </a:r>
                      <a:r>
                        <a:rPr kumimoji="1" lang="en-US" sz="1600" b="0" i="0" u="none" strike="noStrike" cap="none" normalizeH="0" baseline="-25000" dirty="0">
                          <a:ln>
                            <a:noFill/>
                          </a:ln>
                          <a:solidFill>
                            <a:schemeClr val="tx1"/>
                          </a:solidFill>
                          <a:effectLst/>
                          <a:latin typeface="Arial" charset="0"/>
                          <a:ea typeface="ＭＳ Ｐゴシック" charset="0"/>
                        </a:rPr>
                        <a:t>1</a:t>
                      </a:r>
                      <a:endParaRPr kumimoji="1" lang="en-US" sz="1600" b="0" i="0" u="none" strike="noStrike" cap="none" normalizeH="0" baseline="0" dirty="0">
                        <a:ln>
                          <a:noFill/>
                        </a:ln>
                        <a:solidFill>
                          <a:schemeClr val="tx1"/>
                        </a:solidFill>
                        <a:effectLst/>
                        <a:latin typeface="Arial" charset="0"/>
                        <a:ea typeface="ＭＳ Ｐゴシック" charset="0"/>
                      </a:endParaRP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At 6, exhaust valve opens</a:t>
                      </a: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7744338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393666" name="Rectangle 2"/>
          <p:cNvSpPr>
            <a:spLocks noGrp="1" noChangeArrowheads="1"/>
          </p:cNvSpPr>
          <p:nvPr>
            <p:ph type="title"/>
          </p:nvPr>
        </p:nvSpPr>
        <p:spPr/>
        <p:txBody>
          <a:bodyPr/>
          <a:lstStyle/>
          <a:p>
            <a:pPr>
              <a:defRPr/>
            </a:pPr>
            <a:r>
              <a:rPr lang="en-US" dirty="0">
                <a:cs typeface="+mj-cs"/>
              </a:rPr>
              <a:t>Complete Expansion cycle analysis</a:t>
            </a:r>
          </a:p>
        </p:txBody>
      </p:sp>
      <p:sp>
        <p:nvSpPr>
          <p:cNvPr id="1393667" name="Rectangle 3"/>
          <p:cNvSpPr>
            <a:spLocks noGrp="1" noChangeArrowheads="1"/>
          </p:cNvSpPr>
          <p:nvPr>
            <p:ph type="body" idx="1"/>
          </p:nvPr>
        </p:nvSpPr>
        <p:spPr>
          <a:xfrm>
            <a:off x="168275" y="642938"/>
            <a:ext cx="8959850" cy="5764212"/>
          </a:xfrm>
        </p:spPr>
        <p:txBody>
          <a:bodyPr/>
          <a:lstStyle/>
          <a:p>
            <a:pPr>
              <a:lnSpc>
                <a:spcPct val="90000"/>
              </a:lnSpc>
              <a:defRPr/>
            </a:pPr>
            <a:endParaRPr lang="en-US" sz="2000" dirty="0">
              <a:solidFill>
                <a:srgbClr val="ED181E"/>
              </a:solidFill>
              <a:cs typeface="+mn-cs"/>
              <a:sym typeface="Symbol" charset="0"/>
            </a:endParaRPr>
          </a:p>
        </p:txBody>
      </p:sp>
      <p:graphicFrame>
        <p:nvGraphicFramePr>
          <p:cNvPr id="89092" name="Object 4"/>
          <p:cNvGraphicFramePr>
            <a:graphicFrameLocks noChangeAspect="1"/>
          </p:cNvGraphicFramePr>
          <p:nvPr>
            <p:extLst>
              <p:ext uri="{D42A27DB-BD31-4B8C-83A1-F6EECF244321}">
                <p14:modId xmlns:p14="http://schemas.microsoft.com/office/powerpoint/2010/main" val="3679027027"/>
              </p:ext>
            </p:extLst>
          </p:nvPr>
        </p:nvGraphicFramePr>
        <p:xfrm>
          <a:off x="163513" y="719138"/>
          <a:ext cx="7902575" cy="5824537"/>
        </p:xfrm>
        <a:graphic>
          <a:graphicData uri="http://schemas.openxmlformats.org/presentationml/2006/ole">
            <mc:AlternateContent xmlns:mc="http://schemas.openxmlformats.org/markup-compatibility/2006">
              <mc:Choice xmlns:v="urn:schemas-microsoft-com:vml" Requires="v">
                <p:oleObj spid="_x0000_s142421" name="Equation" r:id="rId4" imgW="5003800" imgH="3683000" progId="Equation.3">
                  <p:embed/>
                </p:oleObj>
              </mc:Choice>
              <mc:Fallback>
                <p:oleObj name="Equation" r:id="rId4" imgW="5003800" imgH="3683000" progId="Equation.3">
                  <p:embed/>
                  <p:pic>
                    <p:nvPicPr>
                      <p:cNvPr id="0" name=""/>
                      <p:cNvPicPr>
                        <a:picLocks noChangeAspect="1" noChangeArrowheads="1"/>
                      </p:cNvPicPr>
                      <p:nvPr/>
                    </p:nvPicPr>
                    <p:blipFill>
                      <a:blip r:embed="rId5"/>
                      <a:srcRect/>
                      <a:stretch>
                        <a:fillRect/>
                      </a:stretch>
                    </p:blipFill>
                    <p:spPr bwMode="auto">
                      <a:xfrm>
                        <a:off x="163513" y="719138"/>
                        <a:ext cx="7902575" cy="582453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96589014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391618" name="Rectangle 2"/>
          <p:cNvSpPr>
            <a:spLocks noGrp="1" noChangeArrowheads="1"/>
          </p:cNvSpPr>
          <p:nvPr>
            <p:ph type="title"/>
          </p:nvPr>
        </p:nvSpPr>
        <p:spPr/>
        <p:txBody>
          <a:bodyPr/>
          <a:lstStyle/>
          <a:p>
            <a:pPr>
              <a:defRPr/>
            </a:pPr>
            <a:r>
              <a:rPr lang="en-US">
                <a:cs typeface="+mj-cs"/>
              </a:rPr>
              <a:t>Complete expansion cycle analysis</a:t>
            </a:r>
          </a:p>
        </p:txBody>
      </p:sp>
      <p:sp>
        <p:nvSpPr>
          <p:cNvPr id="1391619" name="Rectangle 3"/>
          <p:cNvSpPr>
            <a:spLocks noGrp="1" noChangeArrowheads="1"/>
          </p:cNvSpPr>
          <p:nvPr>
            <p:ph type="body" idx="1"/>
          </p:nvPr>
        </p:nvSpPr>
        <p:spPr>
          <a:xfrm>
            <a:off x="168275" y="642938"/>
            <a:ext cx="8959850" cy="5764212"/>
          </a:xfrm>
        </p:spPr>
        <p:txBody>
          <a:bodyPr/>
          <a:lstStyle/>
          <a:p>
            <a:pPr>
              <a:lnSpc>
                <a:spcPct val="90000"/>
              </a:lnSpc>
              <a:defRPr/>
            </a:pPr>
            <a:endParaRPr lang="en-US" sz="2000" dirty="0">
              <a:solidFill>
                <a:srgbClr val="ED181E"/>
              </a:solidFill>
              <a:cs typeface="+mn-cs"/>
              <a:sym typeface="Symbol" charset="0"/>
            </a:endParaRPr>
          </a:p>
        </p:txBody>
      </p:sp>
      <p:graphicFrame>
        <p:nvGraphicFramePr>
          <p:cNvPr id="91140" name="Object 4"/>
          <p:cNvGraphicFramePr>
            <a:graphicFrameLocks noChangeAspect="1"/>
          </p:cNvGraphicFramePr>
          <p:nvPr>
            <p:extLst>
              <p:ext uri="{D42A27DB-BD31-4B8C-83A1-F6EECF244321}">
                <p14:modId xmlns:p14="http://schemas.microsoft.com/office/powerpoint/2010/main" val="888634479"/>
              </p:ext>
            </p:extLst>
          </p:nvPr>
        </p:nvGraphicFramePr>
        <p:xfrm>
          <a:off x="304800" y="654050"/>
          <a:ext cx="8607425" cy="5692775"/>
        </p:xfrm>
        <a:graphic>
          <a:graphicData uri="http://schemas.openxmlformats.org/presentationml/2006/ole">
            <mc:AlternateContent xmlns:mc="http://schemas.openxmlformats.org/markup-compatibility/2006">
              <mc:Choice xmlns:v="urn:schemas-microsoft-com:vml" Requires="v">
                <p:oleObj spid="_x0000_s143446" name="Equation" r:id="rId4" imgW="5803900" imgH="3835400" progId="Equation.3">
                  <p:embed/>
                </p:oleObj>
              </mc:Choice>
              <mc:Fallback>
                <p:oleObj name="Equation" r:id="rId4" imgW="5803900" imgH="3835400" progId="Equation.3">
                  <p:embed/>
                  <p:pic>
                    <p:nvPicPr>
                      <p:cNvPr id="0" name=""/>
                      <p:cNvPicPr>
                        <a:picLocks noChangeAspect="1" noChangeArrowheads="1"/>
                      </p:cNvPicPr>
                      <p:nvPr/>
                    </p:nvPicPr>
                    <p:blipFill>
                      <a:blip r:embed="rId5"/>
                      <a:srcRect/>
                      <a:stretch>
                        <a:fillRect/>
                      </a:stretch>
                    </p:blipFill>
                    <p:spPr bwMode="auto">
                      <a:xfrm>
                        <a:off x="304800" y="654050"/>
                        <a:ext cx="8607425" cy="5692775"/>
                      </a:xfrm>
                      <a:prstGeom prst="rect">
                        <a:avLst/>
                      </a:prstGeom>
                      <a:noFill/>
                      <a:ln>
                        <a:noFill/>
                      </a:ln>
                      <a:effectLst/>
                      <a:extLst/>
                    </p:spPr>
                  </p:pic>
                </p:oleObj>
              </mc:Fallback>
            </mc:AlternateContent>
          </a:graphicData>
        </a:graphic>
      </p:graphicFrame>
      <p:sp>
        <p:nvSpPr>
          <p:cNvPr id="1391622" name="Rectangle 6"/>
          <p:cNvSpPr>
            <a:spLocks noChangeArrowheads="1"/>
          </p:cNvSpPr>
          <p:nvPr/>
        </p:nvSpPr>
        <p:spPr bwMode="auto">
          <a:xfrm>
            <a:off x="277495" y="5335927"/>
            <a:ext cx="2529476" cy="1045842"/>
          </a:xfrm>
          <a:prstGeom prst="rect">
            <a:avLst/>
          </a:prstGeom>
          <a:noFill/>
          <a:ln w="19050">
            <a:solidFill>
              <a:schemeClr val="tx1"/>
            </a:solidFill>
            <a:miter lim="800000"/>
            <a:headEnd/>
            <a:tailEnd/>
          </a:ln>
          <a:effectLst/>
          <a:extLst>
            <a:ext uri="{909E8E84-426E-40dd-AFC4-6F175D3DCCD1}">
              <a14:hiddenFill xmlns:a14="http://schemas.microsoft.com/office/drawing/2010/main" xmlns="">
                <a:solidFill>
                  <a:schemeClr val="accent1">
                    <a:alpha val="50000"/>
                  </a:schemeClr>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72342466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395714" name="Rectangle 2"/>
          <p:cNvSpPr>
            <a:spLocks noGrp="1" noChangeArrowheads="1"/>
          </p:cNvSpPr>
          <p:nvPr>
            <p:ph type="title"/>
          </p:nvPr>
        </p:nvSpPr>
        <p:spPr/>
        <p:txBody>
          <a:bodyPr/>
          <a:lstStyle/>
          <a:p>
            <a:pPr>
              <a:defRPr/>
            </a:pPr>
            <a:r>
              <a:rPr lang="en-US" dirty="0">
                <a:cs typeface="+mj-cs"/>
              </a:rPr>
              <a:t>Otto vs. Complete Exp. cycle comparison</a:t>
            </a:r>
          </a:p>
        </p:txBody>
      </p:sp>
      <p:sp>
        <p:nvSpPr>
          <p:cNvPr id="1395715" name="Rectangle 3"/>
          <p:cNvSpPr>
            <a:spLocks noGrp="1" noChangeArrowheads="1"/>
          </p:cNvSpPr>
          <p:nvPr>
            <p:ph type="body" idx="1"/>
          </p:nvPr>
        </p:nvSpPr>
        <p:spPr>
          <a:xfrm>
            <a:off x="130565" y="584553"/>
            <a:ext cx="8861035" cy="5851525"/>
          </a:xfrm>
        </p:spPr>
        <p:txBody>
          <a:bodyPr/>
          <a:lstStyle/>
          <a:p>
            <a:pPr>
              <a:tabLst>
                <a:tab pos="342900" algn="l"/>
                <a:tab pos="571500" algn="l"/>
                <a:tab pos="1146175" algn="l"/>
              </a:tabLst>
              <a:defRPr/>
            </a:pPr>
            <a:r>
              <a:rPr lang="en-US" sz="2000" dirty="0">
                <a:cs typeface="+mn-cs"/>
              </a:rPr>
              <a:t>Thermal efficiency (ideal cycles, no throttling or friction loss)</a:t>
            </a:r>
          </a:p>
          <a:p>
            <a:pPr>
              <a:tabLst>
                <a:tab pos="342900" algn="l"/>
                <a:tab pos="571500" algn="l"/>
                <a:tab pos="1146175" algn="l"/>
              </a:tabLst>
              <a:defRPr/>
            </a:pPr>
            <a:endParaRPr lang="en-US" sz="2000" dirty="0">
              <a:solidFill>
                <a:srgbClr val="ED181E"/>
              </a:solidFill>
              <a:cs typeface="+mn-cs"/>
              <a:sym typeface="Symbol" charset="0"/>
            </a:endParaRPr>
          </a:p>
          <a:p>
            <a:pPr>
              <a:tabLst>
                <a:tab pos="342900" algn="l"/>
                <a:tab pos="571500" algn="l"/>
                <a:tab pos="1146175" algn="l"/>
              </a:tabLst>
              <a:defRPr/>
            </a:pPr>
            <a:endParaRPr lang="en-US" sz="2000" dirty="0">
              <a:solidFill>
                <a:srgbClr val="ED181E"/>
              </a:solidFill>
              <a:cs typeface="+mn-cs"/>
              <a:sym typeface="Symbol" charset="0"/>
            </a:endParaRPr>
          </a:p>
          <a:p>
            <a:pPr>
              <a:buFont typeface="Wingdings" charset="0"/>
              <a:buNone/>
              <a:tabLst>
                <a:tab pos="342900" algn="l"/>
                <a:tab pos="571500" algn="l"/>
                <a:tab pos="1146175" algn="l"/>
              </a:tabLst>
              <a:defRPr/>
            </a:pPr>
            <a:r>
              <a:rPr lang="en-US" sz="2000" dirty="0">
                <a:cs typeface="+mn-cs"/>
                <a:sym typeface="Symbol" charset="0"/>
              </a:rPr>
              <a:t>	</a:t>
            </a:r>
          </a:p>
          <a:p>
            <a:pPr>
              <a:buFont typeface="Wingdings" charset="0"/>
              <a:buNone/>
              <a:tabLst>
                <a:tab pos="342900" algn="l"/>
                <a:tab pos="571500" algn="l"/>
                <a:tab pos="1146175" algn="l"/>
              </a:tabLst>
              <a:defRPr/>
            </a:pPr>
            <a:endParaRPr lang="en-US" sz="2000" dirty="0">
              <a:cs typeface="+mn-cs"/>
              <a:sym typeface="Symbol" charset="0"/>
            </a:endParaRPr>
          </a:p>
          <a:p>
            <a:pPr>
              <a:buFont typeface="Wingdings" charset="0"/>
              <a:buNone/>
              <a:tabLst>
                <a:tab pos="342900" algn="l"/>
                <a:tab pos="571500" algn="l"/>
                <a:tab pos="1146175" algn="l"/>
              </a:tabLst>
              <a:defRPr/>
            </a:pPr>
            <a:endParaRPr lang="en-US" sz="2000" dirty="0">
              <a:cs typeface="+mn-cs"/>
              <a:sym typeface="Symbol" charset="0"/>
            </a:endParaRPr>
          </a:p>
          <a:p>
            <a:pPr>
              <a:buFont typeface="Wingdings" charset="0"/>
              <a:buNone/>
              <a:tabLst>
                <a:tab pos="342900" algn="l"/>
                <a:tab pos="571500" algn="l"/>
                <a:tab pos="1146175" algn="l"/>
              </a:tabLst>
              <a:defRPr/>
            </a:pPr>
            <a:r>
              <a:rPr lang="en-US" sz="2000" dirty="0">
                <a:cs typeface="+mn-cs"/>
                <a:sym typeface="Symbol" charset="0"/>
              </a:rPr>
              <a:t>	</a:t>
            </a:r>
          </a:p>
          <a:p>
            <a:pPr>
              <a:buFont typeface="Wingdings" charset="0"/>
              <a:buNone/>
              <a:tabLst>
                <a:tab pos="342900" algn="l"/>
                <a:tab pos="571500" algn="l"/>
                <a:tab pos="1146175" algn="l"/>
              </a:tabLst>
              <a:defRPr/>
            </a:pPr>
            <a:endParaRPr lang="en-US" sz="2000" dirty="0">
              <a:cs typeface="+mn-cs"/>
              <a:sym typeface="Symbol" charset="0"/>
            </a:endParaRPr>
          </a:p>
          <a:p>
            <a:pPr>
              <a:buFont typeface="Wingdings" charset="0"/>
              <a:buNone/>
              <a:tabLst>
                <a:tab pos="342900" algn="l"/>
                <a:tab pos="571500" algn="l"/>
                <a:tab pos="1146175" algn="l"/>
              </a:tabLst>
              <a:defRPr/>
            </a:pPr>
            <a:endParaRPr lang="en-US" sz="2000" dirty="0">
              <a:cs typeface="+mn-cs"/>
              <a:sym typeface="Symbol" charset="0"/>
            </a:endParaRPr>
          </a:p>
          <a:p>
            <a:pPr>
              <a:buFont typeface="Wingdings" charset="0"/>
              <a:buNone/>
              <a:tabLst>
                <a:tab pos="342900" algn="l"/>
                <a:tab pos="571500" algn="l"/>
                <a:tab pos="1146175" algn="l"/>
              </a:tabLst>
              <a:defRPr/>
            </a:pPr>
            <a:endParaRPr lang="en-US" sz="2000" dirty="0">
              <a:cs typeface="+mn-cs"/>
              <a:sym typeface="Symbol" charset="0"/>
            </a:endParaRPr>
          </a:p>
          <a:p>
            <a:pPr>
              <a:buFont typeface="Wingdings" charset="0"/>
              <a:buNone/>
              <a:tabLst>
                <a:tab pos="342900" algn="l"/>
                <a:tab pos="571500" algn="l"/>
                <a:tab pos="1146175" algn="l"/>
              </a:tabLst>
              <a:defRPr/>
            </a:pPr>
            <a:endParaRPr lang="en-US" sz="2000" dirty="0">
              <a:cs typeface="+mn-cs"/>
              <a:sym typeface="Symbol" charset="0"/>
            </a:endParaRPr>
          </a:p>
          <a:p>
            <a:pPr>
              <a:buFont typeface="Wingdings" charset="0"/>
              <a:buNone/>
              <a:tabLst>
                <a:tab pos="342900" algn="l"/>
                <a:tab pos="571500" algn="l"/>
                <a:tab pos="1146175" algn="l"/>
              </a:tabLst>
              <a:defRPr/>
            </a:pPr>
            <a:endParaRPr lang="en-US" sz="1000" dirty="0">
              <a:cs typeface="+mn-cs"/>
              <a:sym typeface="Symbol" charset="0"/>
            </a:endParaRPr>
          </a:p>
          <a:p>
            <a:pPr>
              <a:buFont typeface="Wingdings" charset="0"/>
              <a:buNone/>
              <a:tabLst>
                <a:tab pos="342900" algn="l"/>
                <a:tab pos="571500" algn="l"/>
                <a:tab pos="1146175" algn="l"/>
              </a:tabLst>
              <a:defRPr/>
            </a:pPr>
            <a:r>
              <a:rPr lang="en-US" sz="2000" dirty="0">
                <a:cs typeface="+mn-cs"/>
                <a:sym typeface="Symbol" charset="0"/>
              </a:rPr>
              <a:t>	</a:t>
            </a:r>
            <a:endParaRPr lang="en-US" sz="2000" dirty="0">
              <a:solidFill>
                <a:srgbClr val="2F8B20"/>
              </a:solidFill>
              <a:cs typeface="+mn-cs"/>
              <a:sym typeface="Symbol" charset="0"/>
            </a:endParaRPr>
          </a:p>
        </p:txBody>
      </p:sp>
      <p:graphicFrame>
        <p:nvGraphicFramePr>
          <p:cNvPr id="93188" name="Object 4"/>
          <p:cNvGraphicFramePr>
            <a:graphicFrameLocks noChangeAspect="1"/>
          </p:cNvGraphicFramePr>
          <p:nvPr>
            <p:extLst>
              <p:ext uri="{D42A27DB-BD31-4B8C-83A1-F6EECF244321}">
                <p14:modId xmlns:p14="http://schemas.microsoft.com/office/powerpoint/2010/main" val="3465629348"/>
              </p:ext>
            </p:extLst>
          </p:nvPr>
        </p:nvGraphicFramePr>
        <p:xfrm>
          <a:off x="337077" y="1066786"/>
          <a:ext cx="8681424" cy="4653329"/>
        </p:xfrm>
        <a:graphic>
          <a:graphicData uri="http://schemas.openxmlformats.org/presentationml/2006/ole">
            <mc:AlternateContent xmlns:mc="http://schemas.openxmlformats.org/markup-compatibility/2006">
              <mc:Choice xmlns:v="urn:schemas-microsoft-com:vml" Requires="v">
                <p:oleObj spid="_x0000_s144469" name="Equation" r:id="rId4" imgW="5473700" imgH="2933700" progId="Equation.3">
                  <p:embed/>
                </p:oleObj>
              </mc:Choice>
              <mc:Fallback>
                <p:oleObj name="Equation" r:id="rId4" imgW="5473700" imgH="2933700" progId="Equation.3">
                  <p:embed/>
                  <p:pic>
                    <p:nvPicPr>
                      <p:cNvPr id="0" name=""/>
                      <p:cNvPicPr>
                        <a:picLocks noChangeAspect="1" noChangeArrowheads="1"/>
                      </p:cNvPicPr>
                      <p:nvPr/>
                    </p:nvPicPr>
                    <p:blipFill>
                      <a:blip r:embed="rId5"/>
                      <a:srcRect/>
                      <a:stretch>
                        <a:fillRect/>
                      </a:stretch>
                    </p:blipFill>
                    <p:spPr bwMode="auto">
                      <a:xfrm>
                        <a:off x="337077" y="1066786"/>
                        <a:ext cx="8681424" cy="4653329"/>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35981581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395714" name="Rectangle 2"/>
          <p:cNvSpPr>
            <a:spLocks noGrp="1" noChangeArrowheads="1"/>
          </p:cNvSpPr>
          <p:nvPr>
            <p:ph type="title"/>
          </p:nvPr>
        </p:nvSpPr>
        <p:spPr/>
        <p:txBody>
          <a:bodyPr/>
          <a:lstStyle/>
          <a:p>
            <a:pPr>
              <a:defRPr/>
            </a:pPr>
            <a:r>
              <a:rPr lang="en-US" dirty="0">
                <a:cs typeface="+mj-cs"/>
              </a:rPr>
              <a:t>Otto vs. Complete Exp. cycle comparison</a:t>
            </a:r>
          </a:p>
        </p:txBody>
      </p:sp>
      <p:sp>
        <p:nvSpPr>
          <p:cNvPr id="1395715" name="Rectangle 3"/>
          <p:cNvSpPr>
            <a:spLocks noGrp="1" noChangeArrowheads="1"/>
          </p:cNvSpPr>
          <p:nvPr>
            <p:ph type="body" idx="1"/>
          </p:nvPr>
        </p:nvSpPr>
        <p:spPr>
          <a:xfrm>
            <a:off x="130565" y="584553"/>
            <a:ext cx="8861035" cy="5851525"/>
          </a:xfrm>
        </p:spPr>
        <p:txBody>
          <a:bodyPr/>
          <a:lstStyle/>
          <a:p>
            <a:pPr>
              <a:tabLst>
                <a:tab pos="342900" algn="l"/>
                <a:tab pos="571500" algn="l"/>
                <a:tab pos="1146175" algn="l"/>
              </a:tabLst>
              <a:defRPr/>
            </a:pPr>
            <a:r>
              <a:rPr lang="en-US" dirty="0">
                <a:cs typeface="+mn-cs"/>
                <a:sym typeface="Symbol" charset="0"/>
              </a:rPr>
              <a:t>For same </a:t>
            </a:r>
            <a:r>
              <a:rPr lang="en-US" dirty="0" err="1">
                <a:cs typeface="+mn-cs"/>
                <a:sym typeface="Symbol" charset="0"/>
              </a:rPr>
              <a:t>r</a:t>
            </a:r>
            <a:r>
              <a:rPr lang="en-US" baseline="-25000" dirty="0" err="1">
                <a:cs typeface="+mn-cs"/>
                <a:sym typeface="Symbol" charset="0"/>
              </a:rPr>
              <a:t>c</a:t>
            </a:r>
            <a:r>
              <a:rPr lang="en-US" dirty="0">
                <a:cs typeface="+mn-cs"/>
                <a:sym typeface="Symbol" charset="0"/>
              </a:rPr>
              <a:t>, </a:t>
            </a:r>
            <a:r>
              <a:rPr lang="en-US" baseline="-25000" dirty="0" err="1">
                <a:cs typeface="+mn-cs"/>
                <a:sym typeface="Symbol" charset="0"/>
              </a:rPr>
              <a:t>th</a:t>
            </a:r>
            <a:r>
              <a:rPr lang="en-US" dirty="0">
                <a:cs typeface="+mn-cs"/>
                <a:sym typeface="Symbol" charset="0"/>
              </a:rPr>
              <a:t> (Complete Expansion) &gt; </a:t>
            </a:r>
            <a:r>
              <a:rPr lang="en-US" baseline="-25000" dirty="0" err="1">
                <a:cs typeface="+mn-cs"/>
                <a:sym typeface="Symbol" charset="0"/>
              </a:rPr>
              <a:t>th</a:t>
            </a:r>
            <a:r>
              <a:rPr lang="en-US" dirty="0">
                <a:cs typeface="+mn-cs"/>
                <a:sym typeface="Symbol" charset="0"/>
              </a:rPr>
              <a:t> (Otto) (obviously, since more expansion work with compression work and heat input is the same)</a:t>
            </a:r>
          </a:p>
          <a:p>
            <a:pPr>
              <a:tabLst>
                <a:tab pos="342900" algn="l"/>
                <a:tab pos="571500" algn="l"/>
                <a:tab pos="1146175" algn="l"/>
              </a:tabLst>
              <a:defRPr/>
            </a:pPr>
            <a:r>
              <a:rPr lang="en-US" dirty="0">
                <a:cs typeface="+mn-cs"/>
                <a:sym typeface="Symbol" charset="0"/>
              </a:rPr>
              <a:t></a:t>
            </a:r>
            <a:r>
              <a:rPr lang="en-US" baseline="-25000" dirty="0" err="1">
                <a:cs typeface="+mn-cs"/>
                <a:sym typeface="Symbol" charset="0"/>
              </a:rPr>
              <a:t>th</a:t>
            </a:r>
            <a:r>
              <a:rPr lang="en-US" dirty="0">
                <a:cs typeface="+mn-cs"/>
                <a:sym typeface="Symbol" charset="0"/>
              </a:rPr>
              <a:t> (Complete Expansion) ≈ </a:t>
            </a:r>
            <a:r>
              <a:rPr lang="en-US" baseline="-25000" dirty="0" err="1">
                <a:cs typeface="+mn-cs"/>
                <a:sym typeface="Symbol" charset="0"/>
              </a:rPr>
              <a:t>th</a:t>
            </a:r>
            <a:r>
              <a:rPr lang="en-US" dirty="0">
                <a:cs typeface="+mn-cs"/>
                <a:sym typeface="Symbol" charset="0"/>
              </a:rPr>
              <a:t> (Otto) as </a:t>
            </a:r>
            <a:r>
              <a:rPr lang="en-US" dirty="0">
                <a:latin typeface="Symbol" charset="2"/>
                <a:cs typeface="Symbol" charset="2"/>
                <a:sym typeface="Symbol" charset="0"/>
              </a:rPr>
              <a:t>G</a:t>
            </a:r>
            <a:r>
              <a:rPr lang="en-US" dirty="0">
                <a:cs typeface="+mn-cs"/>
                <a:sym typeface="Symbol" charset="0"/>
              </a:rPr>
              <a:t>  0 (small heat input)</a:t>
            </a:r>
          </a:p>
          <a:p>
            <a:pPr>
              <a:tabLst>
                <a:tab pos="342900" algn="l"/>
                <a:tab pos="571500" algn="l"/>
                <a:tab pos="1146175" algn="l"/>
              </a:tabLst>
              <a:defRPr/>
            </a:pPr>
            <a:r>
              <a:rPr lang="en-US" dirty="0"/>
              <a:t>Like Diesel, Complete Expansion and Otto converge to same cycle at small heat input due to complete expansion (same T</a:t>
            </a:r>
            <a:r>
              <a:rPr lang="en-US" baseline="-25000" dirty="0"/>
              <a:t>H</a:t>
            </a:r>
            <a:r>
              <a:rPr lang="en-US" dirty="0"/>
              <a:t> &amp; T</a:t>
            </a:r>
            <a:r>
              <a:rPr lang="en-US" baseline="-25000" dirty="0"/>
              <a:t>L</a:t>
            </a:r>
            <a:r>
              <a:rPr lang="en-US" dirty="0"/>
              <a:t> as Otto)</a:t>
            </a:r>
          </a:p>
          <a:p>
            <a:pPr>
              <a:tabLst>
                <a:tab pos="342900" algn="l"/>
                <a:tab pos="571500" algn="l"/>
                <a:tab pos="1146175" algn="l"/>
              </a:tabLst>
              <a:defRPr/>
            </a:pPr>
            <a:r>
              <a:rPr lang="en-US" dirty="0">
                <a:cs typeface="+mn-cs"/>
              </a:rPr>
              <a:t>Unlike Otto cycle, but like Diesel cycle) </a:t>
            </a:r>
            <a:r>
              <a:rPr lang="en-US" dirty="0">
                <a:cs typeface="+mn-cs"/>
                <a:sym typeface="Symbol" charset="0"/>
              </a:rPr>
              <a:t></a:t>
            </a:r>
            <a:r>
              <a:rPr lang="en-US" baseline="-25000" dirty="0" err="1">
                <a:cs typeface="+mn-cs"/>
              </a:rPr>
              <a:t>th</a:t>
            </a:r>
            <a:r>
              <a:rPr lang="en-US" dirty="0">
                <a:cs typeface="+mn-cs"/>
              </a:rPr>
              <a:t> in Complete Expansion cycle is dependent on the heat input (through </a:t>
            </a:r>
            <a:r>
              <a:rPr lang="en-US" dirty="0">
                <a:latin typeface="Symbol" charset="2"/>
                <a:cs typeface="Symbol" charset="2"/>
                <a:sym typeface="Symbol" charset="0"/>
              </a:rPr>
              <a:t>G</a:t>
            </a:r>
            <a:r>
              <a:rPr lang="en-US" dirty="0">
                <a:cs typeface="+mn-cs"/>
              </a:rPr>
              <a:t>), but unlike Diesel cycle, </a:t>
            </a:r>
            <a:r>
              <a:rPr lang="en-US" dirty="0">
                <a:cs typeface="+mn-cs"/>
                <a:sym typeface="Symbol" charset="0"/>
              </a:rPr>
              <a:t></a:t>
            </a:r>
            <a:r>
              <a:rPr lang="en-US" baseline="-25000" dirty="0" err="1">
                <a:cs typeface="+mn-cs"/>
              </a:rPr>
              <a:t>th,CompleteExpansion</a:t>
            </a:r>
            <a:r>
              <a:rPr lang="en-US" dirty="0">
                <a:cs typeface="+mn-cs"/>
              </a:rPr>
              <a:t> increases (rather than decreases, as in Diesel) with increasing heat input</a:t>
            </a:r>
            <a:endParaRPr lang="en-US" dirty="0">
              <a:cs typeface="+mn-cs"/>
              <a:sym typeface="Symbol" charset="0"/>
            </a:endParaRPr>
          </a:p>
        </p:txBody>
      </p:sp>
    </p:spTree>
    <p:extLst>
      <p:ext uri="{BB962C8B-B14F-4D97-AF65-F5344CB8AC3E}">
        <p14:creationId xmlns:p14="http://schemas.microsoft.com/office/powerpoint/2010/main" val="14230784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74882" name="Rectangle 2"/>
          <p:cNvSpPr>
            <a:spLocks noGrp="1" noChangeArrowheads="1"/>
          </p:cNvSpPr>
          <p:nvPr>
            <p:ph type="title"/>
          </p:nvPr>
        </p:nvSpPr>
        <p:spPr/>
        <p:txBody>
          <a:bodyPr/>
          <a:lstStyle/>
          <a:p>
            <a:pPr>
              <a:defRPr/>
            </a:pPr>
            <a:r>
              <a:rPr lang="en-US" dirty="0">
                <a:cs typeface="+mj-cs"/>
              </a:rPr>
              <a:t>Complete Expansion cycle</a:t>
            </a:r>
          </a:p>
        </p:txBody>
      </p:sp>
      <p:sp>
        <p:nvSpPr>
          <p:cNvPr id="1274883" name="Rectangle 3"/>
          <p:cNvSpPr>
            <a:spLocks noGrp="1" noChangeArrowheads="1"/>
          </p:cNvSpPr>
          <p:nvPr>
            <p:ph type="body" idx="1"/>
          </p:nvPr>
        </p:nvSpPr>
        <p:spPr>
          <a:xfrm>
            <a:off x="183343" y="613216"/>
            <a:ext cx="8707176" cy="5821912"/>
          </a:xfrm>
        </p:spPr>
        <p:txBody>
          <a:bodyPr/>
          <a:lstStyle/>
          <a:p>
            <a:pPr>
              <a:defRPr/>
            </a:pPr>
            <a:r>
              <a:rPr lang="en-US" dirty="0">
                <a:cs typeface="+mn-cs"/>
              </a:rPr>
              <a:t>Thermodynamically, ideal Complete Expansion cycle is same as turbocharged cycle if you take turbine work as net work output rather than driving an air pump</a:t>
            </a:r>
          </a:p>
          <a:p>
            <a:pPr>
              <a:defRPr/>
            </a:pPr>
            <a:r>
              <a:rPr lang="en-US" dirty="0">
                <a:cs typeface="+mn-cs"/>
              </a:rPr>
              <a:t>Gain due to complete expansion is substantial</a:t>
            </a:r>
          </a:p>
          <a:p>
            <a:pPr lvl="1">
              <a:defRPr/>
            </a:pPr>
            <a:r>
              <a:rPr lang="en-US" dirty="0"/>
              <a:t>Low-r cycle ideal shown on page 41: </a:t>
            </a:r>
            <a:r>
              <a:rPr lang="en-US" dirty="0">
                <a:sym typeface="Symbol" charset="0"/>
              </a:rPr>
              <a:t></a:t>
            </a:r>
            <a:r>
              <a:rPr lang="en-US" baseline="-25000" dirty="0" err="1">
                <a:sym typeface="Symbol" charset="0"/>
              </a:rPr>
              <a:t>th</a:t>
            </a:r>
            <a:r>
              <a:rPr lang="en-US" dirty="0">
                <a:sym typeface="Symbol" charset="0"/>
              </a:rPr>
              <a:t> = 0.424 vs. 0.356</a:t>
            </a:r>
          </a:p>
          <a:p>
            <a:pPr lvl="1">
              <a:defRPr/>
            </a:pPr>
            <a:r>
              <a:rPr lang="en-US" dirty="0">
                <a:sym typeface="Symbol" charset="0"/>
              </a:rPr>
              <a:t>Realistic cycle parameters (next lecture): </a:t>
            </a:r>
            <a:r>
              <a:rPr lang="en-US" baseline="-25000" dirty="0" err="1">
                <a:sym typeface="Symbol" charset="0"/>
              </a:rPr>
              <a:t>th</a:t>
            </a:r>
            <a:r>
              <a:rPr lang="en-US" dirty="0">
                <a:sym typeface="Symbol" charset="0"/>
              </a:rPr>
              <a:t> = 0.366 vs. 0.295</a:t>
            </a:r>
            <a:r>
              <a:rPr lang="en-US" sz="2200" dirty="0">
                <a:sym typeface="Symbol" charset="0"/>
              </a:rPr>
              <a:t> </a:t>
            </a:r>
          </a:p>
          <a:p>
            <a:pPr>
              <a:defRPr/>
            </a:pPr>
            <a:r>
              <a:rPr lang="en-US" dirty="0">
                <a:cs typeface="+mn-cs"/>
              </a:rPr>
              <a:t>No muffler needed if exhaust always leaves cylinder at 1 </a:t>
            </a:r>
            <a:r>
              <a:rPr lang="en-US" dirty="0" err="1">
                <a:cs typeface="+mn-cs"/>
              </a:rPr>
              <a:t>atm</a:t>
            </a:r>
            <a:r>
              <a:rPr lang="en-US" dirty="0">
                <a:cs typeface="+mn-cs"/>
              </a:rPr>
              <a:t>!</a:t>
            </a:r>
          </a:p>
          <a:p>
            <a:pPr>
              <a:defRPr/>
            </a:pPr>
            <a:r>
              <a:rPr lang="en-US" dirty="0">
                <a:cs typeface="+mn-cs"/>
              </a:rPr>
              <a:t>Late intake valve closing is preferable (higher </a:t>
            </a:r>
            <a:r>
              <a:rPr lang="en-US" dirty="0">
                <a:cs typeface="+mn-cs"/>
                <a:sym typeface="Symbol" charset="0"/>
              </a:rPr>
              <a:t></a:t>
            </a:r>
            <a:r>
              <a:rPr lang="en-US" baseline="-25000" dirty="0" err="1">
                <a:cs typeface="+mn-cs"/>
                <a:sym typeface="Symbol" charset="0"/>
              </a:rPr>
              <a:t>th</a:t>
            </a:r>
            <a:r>
              <a:rPr lang="en-US" dirty="0">
                <a:cs typeface="+mn-cs"/>
              </a:rPr>
              <a:t>) to throttling for part-load operation, but </a:t>
            </a:r>
          </a:p>
          <a:p>
            <a:pPr lvl="1">
              <a:defRPr/>
            </a:pPr>
            <a:r>
              <a:rPr lang="en-US" dirty="0"/>
              <a:t>Mechanically much more complex</a:t>
            </a:r>
          </a:p>
          <a:p>
            <a:pPr lvl="1">
              <a:defRPr/>
            </a:pPr>
            <a:r>
              <a:rPr lang="en-US" dirty="0"/>
              <a:t>Every power level requires a different intake valve closing time, thus a different </a:t>
            </a:r>
            <a:r>
              <a:rPr lang="en-US" dirty="0" err="1"/>
              <a:t>r</a:t>
            </a:r>
            <a:r>
              <a:rPr lang="en-US" baseline="-25000" dirty="0" err="1"/>
              <a:t>compression</a:t>
            </a:r>
            <a:r>
              <a:rPr lang="en-US" dirty="0"/>
              <a:t>, thus a different </a:t>
            </a:r>
            <a:r>
              <a:rPr lang="en-US" dirty="0" err="1"/>
              <a:t>r</a:t>
            </a:r>
            <a:r>
              <a:rPr lang="en-US" baseline="-25000" dirty="0" err="1"/>
              <a:t>expansion</a:t>
            </a:r>
            <a:r>
              <a:rPr lang="en-US" dirty="0"/>
              <a:t> </a:t>
            </a:r>
          </a:p>
          <a:p>
            <a:pPr lvl="1">
              <a:defRPr/>
            </a:pPr>
            <a:r>
              <a:rPr lang="en-US" dirty="0"/>
              <a:t>Since intake valve is closed late, maximum mass flow is less than conventional Otto cycle, so less power - at higher power levels can</a:t>
            </a:r>
            <a:r>
              <a:rPr lang="fr-FR" dirty="0"/>
              <a:t>'</a:t>
            </a:r>
            <a:r>
              <a:rPr lang="en-US" dirty="0"/>
              <a:t>t sustain complete expansion cycle</a:t>
            </a:r>
          </a:p>
          <a:p>
            <a:pPr>
              <a:defRPr/>
            </a:pPr>
            <a:r>
              <a:rPr lang="en-US" dirty="0">
                <a:cs typeface="+mn-cs"/>
              </a:rPr>
              <a:t>This is an alternative to throttling for premixed-charge engines, but why don</a:t>
            </a:r>
            <a:r>
              <a:rPr lang="fr-FR" altLang="ja-JP" dirty="0">
                <a:cs typeface="+mn-cs"/>
              </a:rPr>
              <a:t>'</a:t>
            </a:r>
            <a:r>
              <a:rPr lang="en-US" dirty="0">
                <a:cs typeface="+mn-cs"/>
              </a:rPr>
              <a:t>t we throttle Diesel engines? (Answer in 2 slides…)</a:t>
            </a:r>
          </a:p>
        </p:txBody>
      </p:sp>
    </p:spTree>
    <p:extLst>
      <p:ext uri="{BB962C8B-B14F-4D97-AF65-F5344CB8AC3E}">
        <p14:creationId xmlns:p14="http://schemas.microsoft.com/office/powerpoint/2010/main" val="919054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358850" name="Rectangle 2"/>
          <p:cNvSpPr>
            <a:spLocks noGrp="1" noChangeArrowheads="1"/>
          </p:cNvSpPr>
          <p:nvPr>
            <p:ph type="title"/>
          </p:nvPr>
        </p:nvSpPr>
        <p:spPr/>
        <p:txBody>
          <a:bodyPr/>
          <a:lstStyle/>
          <a:p>
            <a:pPr>
              <a:defRPr/>
            </a:pPr>
            <a:r>
              <a:rPr lang="en-US" dirty="0">
                <a:cs typeface="+mj-cs"/>
              </a:rPr>
              <a:t>Complete Expansion cycle</a:t>
            </a:r>
          </a:p>
        </p:txBody>
      </p:sp>
      <p:sp>
        <p:nvSpPr>
          <p:cNvPr id="1358851" name="Rectangle 3"/>
          <p:cNvSpPr>
            <a:spLocks noGrp="1" noChangeArrowheads="1"/>
          </p:cNvSpPr>
          <p:nvPr>
            <p:ph type="body" idx="1"/>
          </p:nvPr>
        </p:nvSpPr>
        <p:spPr/>
        <p:txBody>
          <a:bodyPr/>
          <a:lstStyle/>
          <a:p>
            <a:pPr>
              <a:defRPr/>
            </a:pPr>
            <a:r>
              <a:rPr lang="en-US" sz="2000" dirty="0">
                <a:cs typeface="+mn-cs"/>
              </a:rPr>
              <a:t>What is kept constant in comparison below?  </a:t>
            </a:r>
            <a:r>
              <a:rPr lang="en-US" sz="2000" dirty="0">
                <a:solidFill>
                  <a:srgbClr val="ED181E"/>
                </a:solidFill>
                <a:cs typeface="+mn-cs"/>
              </a:rPr>
              <a:t>Clearance volume</a:t>
            </a:r>
            <a:endParaRPr lang="en-US" sz="2000" dirty="0">
              <a:cs typeface="+mn-cs"/>
            </a:endParaRPr>
          </a:p>
          <a:p>
            <a:pPr>
              <a:defRPr/>
            </a:pPr>
            <a:r>
              <a:rPr lang="en-US" sz="2000" dirty="0">
                <a:cs typeface="+mn-cs"/>
              </a:rPr>
              <a:t>Complete Expansion cycle provides higher BMEP (based on </a:t>
            </a:r>
            <a:r>
              <a:rPr lang="en-US" sz="2000" dirty="0" err="1">
                <a:cs typeface="+mn-cs"/>
              </a:rPr>
              <a:t>V</a:t>
            </a:r>
            <a:r>
              <a:rPr lang="en-US" sz="2000" baseline="-25000" dirty="0" err="1">
                <a:cs typeface="+mn-cs"/>
              </a:rPr>
              <a:t>d</a:t>
            </a:r>
            <a:r>
              <a:rPr lang="en-US" sz="2000" dirty="0">
                <a:cs typeface="+mn-cs"/>
              </a:rPr>
              <a:t> for maximum-power cycle) AND higher efficiency, but at the expense of greatly increased mechanical complexity (and need for 2x larger piston stroke for wide-open throttle operation)</a:t>
            </a:r>
          </a:p>
          <a:p>
            <a:pPr>
              <a:defRPr/>
            </a:pPr>
            <a:r>
              <a:rPr lang="en-US" sz="2000" dirty="0">
                <a:cs typeface="+mn-cs"/>
              </a:rPr>
              <a:t>Displacement-on-demand (1/2 displacement) similar to Complete Expansion, but doesn’t benefit high end of power range</a:t>
            </a:r>
          </a:p>
        </p:txBody>
      </p:sp>
      <p:graphicFrame>
        <p:nvGraphicFramePr>
          <p:cNvPr id="97284" name="Object 5"/>
          <p:cNvGraphicFramePr>
            <a:graphicFrameLocks noChangeAspect="1"/>
          </p:cNvGraphicFramePr>
          <p:nvPr/>
        </p:nvGraphicFramePr>
        <p:xfrm>
          <a:off x="0" y="2906713"/>
          <a:ext cx="4489450" cy="2962275"/>
        </p:xfrm>
        <a:graphic>
          <a:graphicData uri="http://schemas.openxmlformats.org/presentationml/2006/ole">
            <mc:AlternateContent xmlns:mc="http://schemas.openxmlformats.org/markup-compatibility/2006">
              <mc:Choice xmlns:v="urn:schemas-microsoft-com:vml" Requires="v">
                <p:oleObj spid="_x0000_s145562" name="Worksheet" r:id="rId4" imgW="26619200" imgH="17564100" progId="Excel.Sheet.8">
                  <p:embed/>
                </p:oleObj>
              </mc:Choice>
              <mc:Fallback>
                <p:oleObj name="Worksheet" r:id="rId4" imgW="26619200" imgH="175641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06713"/>
                        <a:ext cx="4489450" cy="296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7285" name="Object 6"/>
          <p:cNvGraphicFramePr>
            <a:graphicFrameLocks noChangeAspect="1"/>
          </p:cNvGraphicFramePr>
          <p:nvPr/>
        </p:nvGraphicFramePr>
        <p:xfrm>
          <a:off x="4541838" y="2752725"/>
          <a:ext cx="4602162" cy="3152775"/>
        </p:xfrm>
        <a:graphic>
          <a:graphicData uri="http://schemas.openxmlformats.org/presentationml/2006/ole">
            <mc:AlternateContent xmlns:mc="http://schemas.openxmlformats.org/markup-compatibility/2006">
              <mc:Choice xmlns:v="urn:schemas-microsoft-com:vml" Requires="v">
                <p:oleObj spid="_x0000_s145563" name="Worksheet" r:id="rId6" imgW="27990800" imgH="19151600" progId="Excel.Sheet.8">
                  <p:embed/>
                </p:oleObj>
              </mc:Choice>
              <mc:Fallback>
                <p:oleObj name="Worksheet" r:id="rId6" imgW="27990800" imgH="191516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1838" y="2752725"/>
                        <a:ext cx="4602162" cy="3152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58855" name="Rectangle 7"/>
          <p:cNvSpPr>
            <a:spLocks noChangeArrowheads="1"/>
          </p:cNvSpPr>
          <p:nvPr/>
        </p:nvSpPr>
        <p:spPr bwMode="auto">
          <a:xfrm>
            <a:off x="266700" y="5773738"/>
            <a:ext cx="8661400" cy="86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81320" dir="2319588" algn="ctr" rotWithShape="0">
                    <a:srgbClr val="000000">
                      <a:alpha val="74998"/>
                    </a:srgbClr>
                  </a:outerShdw>
                </a:effectLst>
              </a14:hiddenEffects>
            </a:ext>
          </a:extLst>
        </p:spPr>
        <p:txBody>
          <a:bodyPr/>
          <a:lstStyle/>
          <a:p>
            <a:pPr defTabSz="1123950">
              <a:spcBef>
                <a:spcPct val="0"/>
              </a:spcBef>
              <a:buClr>
                <a:srgbClr val="1C1C1C"/>
              </a:buClr>
              <a:buFont typeface="Wingdings" charset="0"/>
              <a:buNone/>
              <a:tabLst>
                <a:tab pos="0" algn="l"/>
                <a:tab pos="571500" algn="l"/>
                <a:tab pos="1092200" algn="l"/>
                <a:tab pos="1595438" algn="l"/>
              </a:tabLst>
              <a:defRPr/>
            </a:pPr>
            <a:r>
              <a:rPr lang="en-US" sz="1600" dirty="0" err="1">
                <a:solidFill>
                  <a:srgbClr val="008000"/>
                </a:solidFill>
                <a:cs typeface="+mn-cs"/>
              </a:rPr>
              <a:t>r</a:t>
            </a:r>
            <a:r>
              <a:rPr lang="en-US" sz="1600" baseline="-25000" dirty="0" err="1">
                <a:solidFill>
                  <a:srgbClr val="008000"/>
                </a:solidFill>
                <a:cs typeface="+mn-cs"/>
              </a:rPr>
              <a:t>c</a:t>
            </a:r>
            <a:r>
              <a:rPr lang="en-US" sz="1600" dirty="0">
                <a:solidFill>
                  <a:srgbClr val="008000"/>
                </a:solidFill>
                <a:cs typeface="+mn-cs"/>
              </a:rPr>
              <a:t> = 8 (throttled &amp; </a:t>
            </a:r>
            <a:r>
              <a:rPr lang="en-US" sz="1600" dirty="0" err="1">
                <a:solidFill>
                  <a:srgbClr val="008000"/>
                </a:solidFill>
                <a:cs typeface="+mn-cs"/>
              </a:rPr>
              <a:t>DoD</a:t>
            </a:r>
            <a:r>
              <a:rPr lang="en-US" sz="1600" dirty="0">
                <a:solidFill>
                  <a:srgbClr val="008000"/>
                </a:solidFill>
                <a:cs typeface="+mn-cs"/>
              </a:rPr>
              <a:t>), </a:t>
            </a:r>
            <a:r>
              <a:rPr lang="en-US" sz="1600" dirty="0">
                <a:solidFill>
                  <a:srgbClr val="008000"/>
                </a:solidFill>
                <a:cs typeface="+mn-cs"/>
                <a:sym typeface="Symbol" charset="0"/>
              </a:rPr>
              <a:t></a:t>
            </a:r>
            <a:r>
              <a:rPr lang="en-US" sz="1600" dirty="0">
                <a:solidFill>
                  <a:srgbClr val="008000"/>
                </a:solidFill>
                <a:cs typeface="+mn-cs"/>
              </a:rPr>
              <a:t> = 1.3, f = 0.068, Q</a:t>
            </a:r>
            <a:r>
              <a:rPr lang="en-US" sz="1600" baseline="-25000" dirty="0">
                <a:solidFill>
                  <a:srgbClr val="008000"/>
                </a:solidFill>
                <a:cs typeface="+mn-cs"/>
              </a:rPr>
              <a:t>R</a:t>
            </a:r>
            <a:r>
              <a:rPr lang="en-US" sz="1600" dirty="0">
                <a:solidFill>
                  <a:srgbClr val="008000"/>
                </a:solidFill>
                <a:cs typeface="+mn-cs"/>
              </a:rPr>
              <a:t> = 4.5 x 10</a:t>
            </a:r>
            <a:r>
              <a:rPr lang="en-US" sz="1600" baseline="30000" dirty="0">
                <a:solidFill>
                  <a:srgbClr val="008000"/>
                </a:solidFill>
                <a:cs typeface="+mn-cs"/>
              </a:rPr>
              <a:t>7</a:t>
            </a:r>
            <a:r>
              <a:rPr lang="en-US" sz="1600" dirty="0">
                <a:solidFill>
                  <a:srgbClr val="008000"/>
                </a:solidFill>
                <a:cs typeface="+mn-cs"/>
              </a:rPr>
              <a:t> J/kg, T</a:t>
            </a:r>
            <a:r>
              <a:rPr lang="en-US" sz="1600" baseline="-25000" dirty="0">
                <a:solidFill>
                  <a:srgbClr val="008000"/>
                </a:solidFill>
                <a:cs typeface="+mn-cs"/>
              </a:rPr>
              <a:t>in</a:t>
            </a:r>
            <a:r>
              <a:rPr lang="en-US" sz="1600" dirty="0">
                <a:solidFill>
                  <a:srgbClr val="008000"/>
                </a:solidFill>
                <a:cs typeface="+mn-cs"/>
              </a:rPr>
              <a:t> = 300K, P</a:t>
            </a:r>
            <a:r>
              <a:rPr lang="en-US" sz="1600" baseline="-25000" dirty="0">
                <a:solidFill>
                  <a:srgbClr val="008000"/>
                </a:solidFill>
                <a:cs typeface="+mn-cs"/>
              </a:rPr>
              <a:t>in</a:t>
            </a:r>
            <a:r>
              <a:rPr lang="en-US" sz="1600" dirty="0">
                <a:solidFill>
                  <a:srgbClr val="008000"/>
                </a:solidFill>
                <a:cs typeface="+mn-cs"/>
              </a:rPr>
              <a:t> = 1 </a:t>
            </a:r>
            <a:r>
              <a:rPr lang="en-US" sz="1600" dirty="0" err="1">
                <a:solidFill>
                  <a:srgbClr val="008000"/>
                </a:solidFill>
                <a:cs typeface="+mn-cs"/>
              </a:rPr>
              <a:t>atm</a:t>
            </a:r>
            <a:r>
              <a:rPr lang="en-US" sz="1600" dirty="0">
                <a:solidFill>
                  <a:srgbClr val="008000"/>
                </a:solidFill>
                <a:cs typeface="+mn-cs"/>
              </a:rPr>
              <a:t> (CE), </a:t>
            </a:r>
            <a:r>
              <a:rPr lang="en-US" sz="1600" dirty="0" err="1">
                <a:solidFill>
                  <a:srgbClr val="008000"/>
                </a:solidFill>
                <a:cs typeface="+mn-cs"/>
              </a:rPr>
              <a:t>P</a:t>
            </a:r>
            <a:r>
              <a:rPr lang="en-US" sz="1600" baseline="-25000" dirty="0" err="1">
                <a:solidFill>
                  <a:srgbClr val="008000"/>
                </a:solidFill>
                <a:cs typeface="+mn-cs"/>
              </a:rPr>
              <a:t>exh</a:t>
            </a:r>
            <a:r>
              <a:rPr lang="en-US" sz="1600" dirty="0">
                <a:solidFill>
                  <a:srgbClr val="008000"/>
                </a:solidFill>
                <a:cs typeface="+mn-cs"/>
              </a:rPr>
              <a:t> = 1 </a:t>
            </a:r>
            <a:r>
              <a:rPr lang="en-US" sz="1600" dirty="0" err="1">
                <a:solidFill>
                  <a:srgbClr val="008000"/>
                </a:solidFill>
                <a:cs typeface="+mn-cs"/>
              </a:rPr>
              <a:t>atm</a:t>
            </a:r>
            <a:r>
              <a:rPr lang="en-US" sz="1600" dirty="0">
                <a:solidFill>
                  <a:srgbClr val="008000"/>
                </a:solidFill>
                <a:cs typeface="+mn-cs"/>
              </a:rPr>
              <a:t>, </a:t>
            </a:r>
            <a:r>
              <a:rPr lang="en-US" sz="1600" dirty="0" err="1">
                <a:solidFill>
                  <a:srgbClr val="008000"/>
                </a:solidFill>
                <a:cs typeface="+mn-cs"/>
              </a:rPr>
              <a:t>ExhRes</a:t>
            </a:r>
            <a:r>
              <a:rPr lang="en-US" sz="1600" dirty="0">
                <a:solidFill>
                  <a:srgbClr val="008000"/>
                </a:solidFill>
                <a:cs typeface="+mn-cs"/>
              </a:rPr>
              <a:t> = TRUE, </a:t>
            </a:r>
            <a:r>
              <a:rPr lang="en-US" sz="1600" dirty="0" err="1">
                <a:solidFill>
                  <a:srgbClr val="008000"/>
                </a:solidFill>
                <a:cs typeface="+mn-cs"/>
              </a:rPr>
              <a:t>Const</a:t>
            </a:r>
            <a:r>
              <a:rPr lang="en-US" sz="1600" dirty="0">
                <a:solidFill>
                  <a:srgbClr val="008000"/>
                </a:solidFill>
                <a:cs typeface="+mn-cs"/>
              </a:rPr>
              <a:t>-v comb, </a:t>
            </a:r>
            <a:r>
              <a:rPr lang="en-US" sz="1600" dirty="0" err="1">
                <a:solidFill>
                  <a:srgbClr val="008000"/>
                </a:solidFill>
                <a:cs typeface="+mn-cs"/>
              </a:rPr>
              <a:t>BurnStart</a:t>
            </a:r>
            <a:r>
              <a:rPr lang="en-US" sz="1600" dirty="0">
                <a:solidFill>
                  <a:srgbClr val="008000"/>
                </a:solidFill>
                <a:cs typeface="+mn-cs"/>
              </a:rPr>
              <a:t> = 0.045, </a:t>
            </a:r>
            <a:r>
              <a:rPr lang="en-US" sz="1600" dirty="0" err="1">
                <a:solidFill>
                  <a:srgbClr val="008000"/>
                </a:solidFill>
                <a:cs typeface="+mn-cs"/>
              </a:rPr>
              <a:t>BurnEnd</a:t>
            </a:r>
            <a:r>
              <a:rPr lang="en-US" sz="1600" dirty="0">
                <a:solidFill>
                  <a:srgbClr val="008000"/>
                </a:solidFill>
                <a:cs typeface="+mn-cs"/>
              </a:rPr>
              <a:t> = 0.105, </a:t>
            </a:r>
            <a:r>
              <a:rPr lang="en-US" sz="1600" dirty="0">
                <a:solidFill>
                  <a:srgbClr val="008000"/>
                </a:solidFill>
                <a:cs typeface="+mn-cs"/>
                <a:sym typeface="Symbol" charset="0"/>
              </a:rPr>
              <a:t>h = 0.01, </a:t>
            </a:r>
            <a:r>
              <a:rPr lang="en-US" sz="1600" baseline="-25000" dirty="0">
                <a:solidFill>
                  <a:srgbClr val="008000"/>
                </a:solidFill>
                <a:cs typeface="+mn-cs"/>
                <a:sym typeface="Symbol" charset="0"/>
              </a:rPr>
              <a:t>comp</a:t>
            </a:r>
            <a:r>
              <a:rPr lang="en-US" sz="1600" dirty="0">
                <a:solidFill>
                  <a:srgbClr val="008000"/>
                </a:solidFill>
                <a:cs typeface="+mn-cs"/>
                <a:sym typeface="Symbol" charset="0"/>
              </a:rPr>
              <a:t> = </a:t>
            </a:r>
            <a:r>
              <a:rPr lang="en-US" sz="1600" baseline="-25000" dirty="0" err="1">
                <a:solidFill>
                  <a:srgbClr val="008000"/>
                </a:solidFill>
                <a:cs typeface="+mn-cs"/>
                <a:sym typeface="Symbol" charset="0"/>
              </a:rPr>
              <a:t>exp</a:t>
            </a:r>
            <a:r>
              <a:rPr lang="en-US" sz="1600" dirty="0">
                <a:solidFill>
                  <a:srgbClr val="008000"/>
                </a:solidFill>
                <a:cs typeface="+mn-cs"/>
                <a:sym typeface="Symbol" charset="0"/>
              </a:rPr>
              <a:t> = 0.9, FMEP = 1 </a:t>
            </a:r>
            <a:r>
              <a:rPr lang="en-US" sz="1600" dirty="0" err="1">
                <a:solidFill>
                  <a:srgbClr val="008000"/>
                </a:solidFill>
                <a:cs typeface="+mn-cs"/>
                <a:sym typeface="Symbol" charset="0"/>
              </a:rPr>
              <a:t>atm</a:t>
            </a:r>
            <a:endParaRPr lang="en-US" sz="1600" dirty="0">
              <a:solidFill>
                <a:srgbClr val="008000"/>
              </a:solidFill>
              <a:cs typeface="+mn-cs"/>
              <a:sym typeface="Symbol" charset="0"/>
            </a:endParaRPr>
          </a:p>
        </p:txBody>
      </p:sp>
    </p:spTree>
    <p:extLst>
      <p:ext uri="{BB962C8B-B14F-4D97-AF65-F5344CB8AC3E}">
        <p14:creationId xmlns:p14="http://schemas.microsoft.com/office/powerpoint/2010/main" val="152785908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75906" name="Rectangle 2"/>
          <p:cNvSpPr>
            <a:spLocks noGrp="1" noChangeArrowheads="1"/>
          </p:cNvSpPr>
          <p:nvPr>
            <p:ph type="title"/>
          </p:nvPr>
        </p:nvSpPr>
        <p:spPr/>
        <p:txBody>
          <a:bodyPr/>
          <a:lstStyle/>
          <a:p>
            <a:pPr>
              <a:defRPr/>
            </a:pPr>
            <a:r>
              <a:rPr lang="en-US" dirty="0">
                <a:cs typeface="+mj-cs"/>
              </a:rPr>
              <a:t>Ronney</a:t>
            </a:r>
            <a:r>
              <a:rPr lang="fr-FR" dirty="0">
                <a:latin typeface="Arial"/>
                <a:cs typeface="+mj-cs"/>
              </a:rPr>
              <a:t>'</a:t>
            </a:r>
            <a:r>
              <a:rPr lang="en-US" dirty="0">
                <a:cs typeface="+mj-cs"/>
              </a:rPr>
              <a:t>s catechism (1/4)</a:t>
            </a:r>
          </a:p>
        </p:txBody>
      </p:sp>
      <p:sp>
        <p:nvSpPr>
          <p:cNvPr id="1275907" name="Rectangle 3"/>
          <p:cNvSpPr>
            <a:spLocks noGrp="1" noChangeArrowheads="1"/>
          </p:cNvSpPr>
          <p:nvPr>
            <p:ph type="body" idx="1"/>
          </p:nvPr>
        </p:nvSpPr>
        <p:spPr>
          <a:xfrm>
            <a:off x="209550" y="612775"/>
            <a:ext cx="8782050" cy="5751513"/>
          </a:xfrm>
        </p:spPr>
        <p:txBody>
          <a:bodyPr/>
          <a:lstStyle/>
          <a:p>
            <a:pPr>
              <a:tabLst>
                <a:tab pos="342900" algn="l"/>
                <a:tab pos="571500" algn="l"/>
                <a:tab pos="1092200" algn="l"/>
              </a:tabLst>
              <a:defRPr/>
            </a:pPr>
            <a:r>
              <a:rPr lang="en-US" sz="2000" dirty="0">
                <a:cs typeface="+mn-cs"/>
              </a:rPr>
              <a:t>Why do we throttle in a premixed charge engine despite the throttling losses it causes?</a:t>
            </a:r>
          </a:p>
          <a:p>
            <a:pPr marL="461963" lvl="1" indent="-4763">
              <a:buFont typeface="Wingdings" charset="0"/>
              <a:buNone/>
              <a:tabLst>
                <a:tab pos="342900" algn="l"/>
                <a:tab pos="571500" algn="l"/>
                <a:tab pos="1092200" algn="l"/>
              </a:tabLst>
              <a:defRPr/>
            </a:pPr>
            <a:r>
              <a:rPr lang="en-US" b="0" dirty="0">
                <a:solidFill>
                  <a:schemeClr val="accent2"/>
                </a:solidFill>
                <a:latin typeface="Garamond" charset="0"/>
              </a:rPr>
              <a:t>Because we have to reduce power &amp; torque when we don</a:t>
            </a:r>
            <a:r>
              <a:rPr lang="fr-FR" b="0" dirty="0">
                <a:solidFill>
                  <a:schemeClr val="accent2"/>
                </a:solidFill>
                <a:latin typeface="Garamond" charset="0"/>
              </a:rPr>
              <a:t>'</a:t>
            </a:r>
            <a:r>
              <a:rPr lang="en-US" b="0" dirty="0">
                <a:solidFill>
                  <a:schemeClr val="accent2"/>
                </a:solidFill>
                <a:latin typeface="Garamond" charset="0"/>
              </a:rPr>
              <a:t>t want the full output of the engine (which is most of the time in LA traffic, or even on the open road)</a:t>
            </a:r>
            <a:endParaRPr lang="en-US" b="0" dirty="0">
              <a:solidFill>
                <a:schemeClr val="accent2"/>
              </a:solidFill>
            </a:endParaRPr>
          </a:p>
          <a:p>
            <a:pPr>
              <a:tabLst>
                <a:tab pos="342900" algn="l"/>
                <a:tab pos="571500" algn="l"/>
                <a:tab pos="1092200" algn="l"/>
              </a:tabLst>
              <a:defRPr/>
            </a:pPr>
            <a:r>
              <a:rPr lang="en-US" sz="2000" dirty="0">
                <a:cs typeface="+mn-cs"/>
              </a:rPr>
              <a:t>Why don</a:t>
            </a:r>
            <a:r>
              <a:rPr lang="fr-FR" sz="2000" dirty="0">
                <a:cs typeface="+mn-cs"/>
              </a:rPr>
              <a:t>'</a:t>
            </a:r>
            <a:r>
              <a:rPr lang="en-US" sz="2000" dirty="0">
                <a:cs typeface="+mn-cs"/>
              </a:rPr>
              <a:t>t we have to throttle in a nonpremixed charge engine?</a:t>
            </a:r>
          </a:p>
          <a:p>
            <a:pPr marL="461963" lvl="1" indent="-4763">
              <a:buFont typeface="Wingdings" charset="0"/>
              <a:buNone/>
              <a:tabLst>
                <a:tab pos="342900" algn="l"/>
                <a:tab pos="571500" algn="l"/>
                <a:tab pos="1092200" algn="l"/>
              </a:tabLst>
              <a:defRPr/>
            </a:pPr>
            <a:r>
              <a:rPr lang="en-US" b="0" dirty="0">
                <a:solidFill>
                  <a:schemeClr val="accent2"/>
                </a:solidFill>
                <a:latin typeface="Garamond" charset="0"/>
              </a:rPr>
              <a:t>Because we use control of the fuel to air ratio (i.e. to reduce power &amp; torque, we reduce the fuel for the (fixed) air mass)</a:t>
            </a:r>
            <a:endParaRPr lang="en-US" dirty="0"/>
          </a:p>
          <a:p>
            <a:pPr>
              <a:tabLst>
                <a:tab pos="342900" algn="l"/>
                <a:tab pos="571500" algn="l"/>
                <a:tab pos="1092200" algn="l"/>
              </a:tabLst>
              <a:defRPr/>
            </a:pPr>
            <a:r>
              <a:rPr lang="en-US" sz="2000" dirty="0">
                <a:cs typeface="+mn-cs"/>
              </a:rPr>
              <a:t>Why don</a:t>
            </a:r>
            <a:r>
              <a:rPr lang="fr-FR" sz="2000" dirty="0">
                <a:cs typeface="+mn-cs"/>
              </a:rPr>
              <a:t>'</a:t>
            </a:r>
            <a:r>
              <a:rPr lang="en-US" sz="2000" dirty="0">
                <a:cs typeface="+mn-cs"/>
              </a:rPr>
              <a:t>t we do that for the premixed charge engine and avoid throttling losses?</a:t>
            </a:r>
          </a:p>
          <a:p>
            <a:pPr marL="461963" lvl="1" indent="-4763">
              <a:buFont typeface="Wingdings" charset="0"/>
              <a:buNone/>
              <a:tabLst>
                <a:tab pos="342900" algn="l"/>
                <a:tab pos="571500" algn="l"/>
                <a:tab pos="1092200" algn="l"/>
              </a:tabLst>
              <a:defRPr/>
            </a:pPr>
            <a:r>
              <a:rPr lang="en-US" b="0" dirty="0">
                <a:solidFill>
                  <a:schemeClr val="accent2"/>
                </a:solidFill>
                <a:latin typeface="Garamond" charset="0"/>
              </a:rPr>
              <a:t>Because if we try to burn lean in the premixed-charge engine, when the equivalence ratio (</a:t>
            </a:r>
            <a:r>
              <a:rPr lang="en-US" b="0" dirty="0">
                <a:solidFill>
                  <a:schemeClr val="accent2"/>
                </a:solidFill>
                <a:latin typeface="Garamond" charset="0"/>
                <a:sym typeface="Symbol" charset="0"/>
              </a:rPr>
              <a:t></a:t>
            </a:r>
            <a:r>
              <a:rPr lang="en-US" b="0" dirty="0">
                <a:solidFill>
                  <a:schemeClr val="accent2"/>
                </a:solidFill>
                <a:latin typeface="Garamond" charset="0"/>
              </a:rPr>
              <a:t>) is reduced below about 0.7, the mixture misfires and may stop altogether</a:t>
            </a:r>
          </a:p>
          <a:p>
            <a:pPr>
              <a:tabLst>
                <a:tab pos="342900" algn="l"/>
                <a:tab pos="571500" algn="l"/>
                <a:tab pos="1092200" algn="l"/>
              </a:tabLst>
              <a:defRPr/>
            </a:pPr>
            <a:r>
              <a:rPr lang="en-US" sz="2000" dirty="0">
                <a:cs typeface="+mn-cs"/>
              </a:rPr>
              <a:t>Why </a:t>
            </a:r>
            <a:r>
              <a:rPr lang="en-US" sz="2000" dirty="0" err="1">
                <a:cs typeface="+mn-cs"/>
              </a:rPr>
              <a:t>isn</a:t>
            </a:r>
            <a:r>
              <a:rPr lang="fr-FR" sz="2000" dirty="0">
                <a:cs typeface="+mn-cs"/>
              </a:rPr>
              <a:t>'</a:t>
            </a:r>
            <a:r>
              <a:rPr lang="en-US" sz="2000" dirty="0">
                <a:cs typeface="+mn-cs"/>
              </a:rPr>
              <a:t>t that a problem for the nonpremixed charge engine?</a:t>
            </a:r>
          </a:p>
          <a:p>
            <a:pPr marL="461963" lvl="1" indent="-4763">
              <a:buNone/>
              <a:defRPr/>
            </a:pPr>
            <a:r>
              <a:rPr lang="en-US" b="0" dirty="0">
                <a:solidFill>
                  <a:schemeClr val="accent2"/>
                </a:solidFill>
                <a:latin typeface="Garamond" charset="0"/>
              </a:rPr>
              <a:t>Nonpremixed-charge engines are not subject to flammability limits like premixed-charge engines since there is a continuous range of fuel-to-air ratios varying from zero in the pure air to infinite in the pure fuel, thus someplace there is a stoichiometric (</a:t>
            </a:r>
            <a:r>
              <a:rPr lang="en-US" b="0" dirty="0">
                <a:solidFill>
                  <a:schemeClr val="accent2"/>
                </a:solidFill>
                <a:latin typeface="Garamond" charset="0"/>
                <a:sym typeface="Symbol" charset="0"/>
              </a:rPr>
              <a:t></a:t>
            </a:r>
            <a:r>
              <a:rPr lang="en-US" b="0" dirty="0">
                <a:solidFill>
                  <a:schemeClr val="accent2"/>
                </a:solidFill>
                <a:latin typeface="Garamond" charset="0"/>
              </a:rPr>
              <a:t> = 1) mixture that can burn.  Such variation in </a:t>
            </a:r>
            <a:r>
              <a:rPr lang="en-US" altLang="ja-JP" dirty="0">
                <a:solidFill>
                  <a:schemeClr val="accent2"/>
                </a:solidFill>
                <a:latin typeface="Garamond" charset="0"/>
                <a:sym typeface="Symbol" charset="0"/>
              </a:rPr>
              <a:t></a:t>
            </a:r>
            <a:r>
              <a:rPr lang="en-US" b="0" dirty="0">
                <a:solidFill>
                  <a:schemeClr val="accent2"/>
                </a:solidFill>
                <a:latin typeface="Garamond" charset="0"/>
              </a:rPr>
              <a:t> does not occur in premixed-charge engines since, by definition, </a:t>
            </a:r>
            <a:r>
              <a:rPr lang="en-US" b="0" dirty="0">
                <a:solidFill>
                  <a:schemeClr val="accent2"/>
                </a:solidFill>
                <a:latin typeface="Garamond" charset="0"/>
                <a:sym typeface="Symbol" charset="0"/>
              </a:rPr>
              <a:t></a:t>
            </a:r>
            <a:r>
              <a:rPr lang="en-US" b="0" dirty="0">
                <a:solidFill>
                  <a:schemeClr val="accent2"/>
                </a:solidFill>
                <a:latin typeface="Garamond" charset="0"/>
              </a:rPr>
              <a:t> is the same everywhere.</a:t>
            </a:r>
          </a:p>
        </p:txBody>
      </p:sp>
    </p:spTree>
    <p:extLst>
      <p:ext uri="{BB962C8B-B14F-4D97-AF65-F5344CB8AC3E}">
        <p14:creationId xmlns:p14="http://schemas.microsoft.com/office/powerpoint/2010/main" val="2169222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39042" name="Rectangle 2"/>
          <p:cNvSpPr>
            <a:spLocks noGrp="1" noChangeArrowheads="1"/>
          </p:cNvSpPr>
          <p:nvPr>
            <p:ph type="title"/>
          </p:nvPr>
        </p:nvSpPr>
        <p:spPr>
          <a:xfrm>
            <a:off x="469900" y="152400"/>
            <a:ext cx="8445500" cy="381000"/>
          </a:xfrm>
        </p:spPr>
        <p:txBody>
          <a:bodyPr/>
          <a:lstStyle/>
          <a:p>
            <a:pPr>
              <a:defRPr/>
            </a:pPr>
            <a:r>
              <a:rPr lang="en-US" sz="2600">
                <a:cs typeface="+mj-cs"/>
              </a:rPr>
              <a:t>Ideal 4-stroke Otto cycle process</a:t>
            </a:r>
            <a:endParaRPr lang="en-US">
              <a:cs typeface="+mj-cs"/>
            </a:endParaRPr>
          </a:p>
        </p:txBody>
      </p:sp>
      <p:sp>
        <p:nvSpPr>
          <p:cNvPr id="1239043" name="Rectangle 3"/>
          <p:cNvSpPr>
            <a:spLocks noGrp="1" noChangeArrowheads="1"/>
          </p:cNvSpPr>
          <p:nvPr>
            <p:ph type="body" idx="1"/>
          </p:nvPr>
        </p:nvSpPr>
        <p:spPr>
          <a:xfrm>
            <a:off x="377825" y="615950"/>
            <a:ext cx="8661400" cy="5880100"/>
          </a:xfrm>
        </p:spPr>
        <p:txBody>
          <a:bodyPr/>
          <a:lstStyle/>
          <a:p>
            <a:pPr>
              <a:defRPr/>
            </a:pPr>
            <a:r>
              <a:rPr lang="en-US" sz="2000">
                <a:cs typeface="+mn-cs"/>
              </a:rPr>
              <a:t>Compression ratio r = V</a:t>
            </a:r>
            <a:r>
              <a:rPr lang="en-US" sz="2000" baseline="-25000">
                <a:cs typeface="+mn-cs"/>
              </a:rPr>
              <a:t>2</a:t>
            </a:r>
            <a:r>
              <a:rPr lang="en-US" sz="2000">
                <a:cs typeface="+mn-cs"/>
              </a:rPr>
              <a:t>/V</a:t>
            </a:r>
            <a:r>
              <a:rPr lang="en-US" sz="2000" baseline="-25000">
                <a:cs typeface="+mn-cs"/>
              </a:rPr>
              <a:t>1</a:t>
            </a:r>
            <a:r>
              <a:rPr lang="en-US" sz="2000">
                <a:cs typeface="+mn-cs"/>
              </a:rPr>
              <a:t> = V</a:t>
            </a:r>
            <a:r>
              <a:rPr lang="en-US" sz="2000" baseline="-25000">
                <a:cs typeface="+mn-cs"/>
              </a:rPr>
              <a:t>2</a:t>
            </a:r>
            <a:r>
              <a:rPr lang="en-US" sz="2000">
                <a:cs typeface="+mn-cs"/>
              </a:rPr>
              <a:t>/V</a:t>
            </a:r>
            <a:r>
              <a:rPr lang="en-US" sz="2000" baseline="-25000">
                <a:cs typeface="+mn-cs"/>
              </a:rPr>
              <a:t>3</a:t>
            </a:r>
            <a:r>
              <a:rPr lang="en-US" sz="2000">
                <a:cs typeface="+mn-cs"/>
              </a:rPr>
              <a:t> = V</a:t>
            </a:r>
            <a:r>
              <a:rPr lang="en-US" sz="2000" baseline="-25000">
                <a:cs typeface="+mn-cs"/>
              </a:rPr>
              <a:t>5</a:t>
            </a:r>
            <a:r>
              <a:rPr lang="en-US" sz="2000">
                <a:cs typeface="+mn-cs"/>
              </a:rPr>
              <a:t>/V</a:t>
            </a:r>
            <a:r>
              <a:rPr lang="en-US" sz="2000" baseline="-25000">
                <a:cs typeface="+mn-cs"/>
              </a:rPr>
              <a:t>4</a:t>
            </a:r>
            <a:r>
              <a:rPr lang="en-US" sz="2000">
                <a:cs typeface="+mn-cs"/>
              </a:rPr>
              <a:t> = V</a:t>
            </a:r>
            <a:r>
              <a:rPr lang="en-US" sz="2000" baseline="-25000">
                <a:cs typeface="+mn-cs"/>
              </a:rPr>
              <a:t>6</a:t>
            </a:r>
            <a:r>
              <a:rPr lang="en-US" sz="2000">
                <a:cs typeface="+mn-cs"/>
              </a:rPr>
              <a:t>/V</a:t>
            </a:r>
            <a:r>
              <a:rPr lang="en-US" sz="2000" baseline="-25000">
                <a:cs typeface="+mn-cs"/>
              </a:rPr>
              <a:t>7</a:t>
            </a:r>
            <a:endParaRPr lang="en-US" sz="2000">
              <a:cs typeface="+mn-cs"/>
            </a:endParaRPr>
          </a:p>
          <a:p>
            <a:pPr>
              <a:defRPr/>
            </a:pPr>
            <a:endParaRPr lang="en-US" sz="2000">
              <a:cs typeface="+mn-cs"/>
            </a:endParaRPr>
          </a:p>
        </p:txBody>
      </p:sp>
      <p:graphicFrame>
        <p:nvGraphicFramePr>
          <p:cNvPr id="1239102" name="Group 62"/>
          <p:cNvGraphicFramePr>
            <a:graphicFrameLocks noGrp="1"/>
          </p:cNvGraphicFramePr>
          <p:nvPr>
            <p:extLst>
              <p:ext uri="{D42A27DB-BD31-4B8C-83A1-F6EECF244321}">
                <p14:modId xmlns:p14="http://schemas.microsoft.com/office/powerpoint/2010/main" val="256977571"/>
              </p:ext>
            </p:extLst>
          </p:nvPr>
        </p:nvGraphicFramePr>
        <p:xfrm>
          <a:off x="482600" y="1081088"/>
          <a:ext cx="8383588" cy="5341937"/>
        </p:xfrm>
        <a:graphic>
          <a:graphicData uri="http://schemas.openxmlformats.org/drawingml/2006/table">
            <a:tbl>
              <a:tblPr/>
              <a:tblGrid>
                <a:gridCol w="892175">
                  <a:extLst>
                    <a:ext uri="{9D8B030D-6E8A-4147-A177-3AD203B41FA5}">
                      <a16:colId xmlns:a16="http://schemas.microsoft.com/office/drawing/2014/main" val="20000"/>
                    </a:ext>
                  </a:extLst>
                </a:gridCol>
                <a:gridCol w="1022350">
                  <a:extLst>
                    <a:ext uri="{9D8B030D-6E8A-4147-A177-3AD203B41FA5}">
                      <a16:colId xmlns:a16="http://schemas.microsoft.com/office/drawing/2014/main" val="20001"/>
                    </a:ext>
                  </a:extLst>
                </a:gridCol>
                <a:gridCol w="1423988">
                  <a:extLst>
                    <a:ext uri="{9D8B030D-6E8A-4147-A177-3AD203B41FA5}">
                      <a16:colId xmlns:a16="http://schemas.microsoft.com/office/drawing/2014/main" val="20002"/>
                    </a:ext>
                  </a:extLst>
                </a:gridCol>
                <a:gridCol w="1125537">
                  <a:extLst>
                    <a:ext uri="{9D8B030D-6E8A-4147-A177-3AD203B41FA5}">
                      <a16:colId xmlns:a16="http://schemas.microsoft.com/office/drawing/2014/main" val="20003"/>
                    </a:ext>
                  </a:extLst>
                </a:gridCol>
                <a:gridCol w="1125538">
                  <a:extLst>
                    <a:ext uri="{9D8B030D-6E8A-4147-A177-3AD203B41FA5}">
                      <a16:colId xmlns:a16="http://schemas.microsoft.com/office/drawing/2014/main" val="20004"/>
                    </a:ext>
                  </a:extLst>
                </a:gridCol>
                <a:gridCol w="2794000">
                  <a:extLst>
                    <a:ext uri="{9D8B030D-6E8A-4147-A177-3AD203B41FA5}">
                      <a16:colId xmlns:a16="http://schemas.microsoft.com/office/drawing/2014/main" val="20005"/>
                    </a:ext>
                  </a:extLst>
                </a:gridCol>
              </a:tblGrid>
              <a:tr h="579154">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accent2"/>
                          </a:solidFill>
                          <a:effectLst/>
                          <a:latin typeface="Arial" charset="0"/>
                          <a:ea typeface="ＭＳ Ｐゴシック" charset="0"/>
                        </a:rPr>
                        <a:t>Stroke</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Process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Name</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Constant</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Mass in cylinder</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accent2"/>
                          </a:solidFill>
                          <a:effectLst/>
                          <a:latin typeface="Arial" charset="0"/>
                          <a:ea typeface="ＭＳ Ｐゴシック" charset="0"/>
                        </a:rPr>
                        <a:t>Other info</a:t>
                      </a: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6662">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1 </a:t>
                      </a:r>
                      <a:r>
                        <a:rPr kumimoji="1" lang="en-US" sz="1600" b="0" i="0" u="none" strike="noStrike" cap="none" normalizeH="0" baseline="0" dirty="0">
                          <a:ln>
                            <a:noFill/>
                          </a:ln>
                          <a:solidFill>
                            <a:schemeClr val="tx1"/>
                          </a:solidFill>
                          <a:effectLst/>
                          <a:latin typeface="Arial" charset="0"/>
                          <a:ea typeface="ＭＳ Ｐゴシック" charset="0"/>
                          <a:sym typeface="Symbol" charset="0"/>
                        </a:rPr>
                        <a:t></a:t>
                      </a:r>
                      <a:r>
                        <a:rPr kumimoji="1" lang="en-US" sz="1600" b="0" i="0" u="none" strike="noStrike" cap="none" normalizeH="0" baseline="0" dirty="0">
                          <a:ln>
                            <a:noFill/>
                          </a:ln>
                          <a:solidFill>
                            <a:schemeClr val="tx1"/>
                          </a:solidFill>
                          <a:effectLst/>
                          <a:latin typeface="Arial" charset="0"/>
                          <a:ea typeface="ＭＳ Ｐゴシック" charset="0"/>
                        </a:rPr>
                        <a:t> 2</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Intake</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Increases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2</a:t>
                      </a:r>
                      <a:r>
                        <a:rPr kumimoji="1" lang="en-US" sz="1600" b="0" i="0" u="none" strike="noStrike" cap="none" normalizeH="0" baseline="0">
                          <a:ln>
                            <a:noFill/>
                          </a:ln>
                          <a:solidFill>
                            <a:schemeClr val="tx1"/>
                          </a:solidFill>
                          <a:effectLst/>
                          <a:latin typeface="Arial" charset="0"/>
                          <a:ea typeface="ＭＳ Ｐゴシック" charset="0"/>
                        </a:rPr>
                        <a:t> = P</a:t>
                      </a:r>
                      <a:r>
                        <a:rPr kumimoji="1" lang="en-US" sz="1600" b="0" i="0" u="none" strike="noStrike" cap="none" normalizeH="0" baseline="-25000">
                          <a:ln>
                            <a:noFill/>
                          </a:ln>
                          <a:solidFill>
                            <a:schemeClr val="tx1"/>
                          </a:solidFill>
                          <a:effectLst/>
                          <a:latin typeface="Arial" charset="0"/>
                          <a:ea typeface="ＭＳ Ｐゴシック" charset="0"/>
                        </a:rPr>
                        <a:t>1</a:t>
                      </a:r>
                      <a:r>
                        <a:rPr kumimoji="1" lang="en-US" sz="1600" b="0" i="0" u="none" strike="noStrike" cap="none" normalizeH="0" baseline="0">
                          <a:ln>
                            <a:noFill/>
                          </a:ln>
                          <a:solidFill>
                            <a:schemeClr val="tx1"/>
                          </a:solidFill>
                          <a:effectLst/>
                          <a:latin typeface="Arial" charset="0"/>
                          <a:ea typeface="ＭＳ Ｐゴシック" charset="0"/>
                          <a:sym typeface="Symbol" charset="0"/>
                        </a:rPr>
                        <a:t>; </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2</a:t>
                      </a:r>
                      <a:r>
                        <a:rPr kumimoji="1" lang="en-US" sz="1600" b="0" i="0" u="none" strike="noStrike" cap="none" normalizeH="0" baseline="0">
                          <a:ln>
                            <a:noFill/>
                          </a:ln>
                          <a:solidFill>
                            <a:schemeClr val="tx1"/>
                          </a:solidFill>
                          <a:effectLst/>
                          <a:latin typeface="Arial" charset="0"/>
                          <a:ea typeface="ＭＳ Ｐゴシック" charset="0"/>
                        </a:rPr>
                        <a:t> = T</a:t>
                      </a:r>
                      <a:r>
                        <a:rPr kumimoji="1" lang="en-US" sz="1600" b="0" i="0" u="none" strike="noStrike" cap="none" normalizeH="0" baseline="-25000">
                          <a:ln>
                            <a:noFill/>
                          </a:ln>
                          <a:solidFill>
                            <a:schemeClr val="tx1"/>
                          </a:solidFill>
                          <a:effectLst/>
                          <a:latin typeface="Arial" charset="0"/>
                          <a:ea typeface="ＭＳ Ｐゴシック" charset="0"/>
                        </a:rPr>
                        <a:t>1</a:t>
                      </a:r>
                      <a:endParaRPr kumimoji="1" lang="en-US" sz="1600" b="0" i="0" u="none" strike="noStrike" cap="none" normalizeH="0" baseline="0">
                        <a:ln>
                          <a:noFill/>
                        </a:ln>
                        <a:solidFill>
                          <a:schemeClr val="tx1"/>
                        </a:solidFill>
                        <a:effectLst/>
                        <a:latin typeface="Arial" charset="0"/>
                        <a:ea typeface="ＭＳ Ｐゴシック" charset="0"/>
                      </a:endParaRP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At 1, exhaust valve closes, intake valve opens</a:t>
                      </a: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2173">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B</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2 </a:t>
                      </a:r>
                      <a:r>
                        <a:rPr kumimoji="1" lang="en-US" sz="1600" b="0" i="0" u="none" strike="noStrike" cap="none" normalizeH="0" baseline="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rPr>
                        <a:t> 3</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Compression</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Constant</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3</a:t>
                      </a: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2</a:t>
                      </a:r>
                      <a:r>
                        <a:rPr kumimoji="1" lang="en-US" sz="1600" b="0" i="0" u="none" strike="noStrike" cap="none" normalizeH="0" baseline="0">
                          <a:ln>
                            <a:noFill/>
                          </a:ln>
                          <a:solidFill>
                            <a:schemeClr val="tx1"/>
                          </a:solidFill>
                          <a:effectLst/>
                          <a:latin typeface="Arial" charset="0"/>
                          <a:ea typeface="ＭＳ Ｐゴシック" charset="0"/>
                        </a:rPr>
                        <a:t> = r</a:t>
                      </a:r>
                      <a:r>
                        <a:rPr kumimoji="1" lang="en-US" sz="1600" b="0" i="0" u="none" strike="noStrike" cap="none" normalizeH="0" baseline="3000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sym typeface="Symbol" charset="0"/>
                        </a:rPr>
                        <a:t>; </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3</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2</a:t>
                      </a:r>
                      <a:r>
                        <a:rPr kumimoji="1" lang="en-US" sz="1600" b="0" i="0" u="none" strike="noStrike" cap="none" normalizeH="0" baseline="0">
                          <a:ln>
                            <a:noFill/>
                          </a:ln>
                          <a:solidFill>
                            <a:schemeClr val="tx1"/>
                          </a:solidFill>
                          <a:effectLst/>
                          <a:latin typeface="Arial" charset="0"/>
                          <a:ea typeface="ＭＳ Ｐゴシック" charset="0"/>
                        </a:rPr>
                        <a:t> = r</a:t>
                      </a:r>
                      <a:r>
                        <a:rPr kumimoji="1" lang="en-US" sz="1600" b="0" i="0" u="none" strike="noStrike" cap="none" normalizeH="0" baseline="30000">
                          <a:ln>
                            <a:noFill/>
                          </a:ln>
                          <a:solidFill>
                            <a:schemeClr val="tx1"/>
                          </a:solidFill>
                          <a:effectLst/>
                          <a:latin typeface="Arial" charset="0"/>
                          <a:ea typeface="ＭＳ Ｐゴシック" charset="0"/>
                        </a:rPr>
                        <a:t>(</a:t>
                      </a:r>
                      <a:r>
                        <a:rPr kumimoji="1" lang="en-US" sz="1600" b="0" i="0" u="none" strike="noStrike" cap="none" normalizeH="0" baseline="30000">
                          <a:ln>
                            <a:noFill/>
                          </a:ln>
                          <a:solidFill>
                            <a:schemeClr val="tx1"/>
                          </a:solidFill>
                          <a:effectLst/>
                          <a:latin typeface="Arial" charset="0"/>
                          <a:ea typeface="ＭＳ Ｐゴシック" charset="0"/>
                          <a:sym typeface="Symbol" charset="0"/>
                        </a:rPr>
                        <a:t>-1)</a:t>
                      </a:r>
                      <a:endParaRPr kumimoji="1" lang="en-US" sz="1600" b="0" i="0" u="none" strike="noStrike" cap="none" normalizeH="0" baseline="0">
                        <a:ln>
                          <a:noFill/>
                        </a:ln>
                        <a:solidFill>
                          <a:schemeClr val="tx1"/>
                        </a:solidFill>
                        <a:effectLst/>
                        <a:latin typeface="Arial" charset="0"/>
                        <a:ea typeface="ＭＳ Ｐゴシック" charset="0"/>
                      </a:endParaRP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At 2, intake valve closes</a:t>
                      </a: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49363">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sym typeface="Symbol" charset="0"/>
                        </a:rPr>
                        <a:t>3</a:t>
                      </a:r>
                      <a:r>
                        <a:rPr kumimoji="1" lang="en-US" sz="1600" b="0" i="0" u="none" strike="noStrike" cap="none" normalizeH="0" baseline="0">
                          <a:ln>
                            <a:noFill/>
                          </a:ln>
                          <a:solidFill>
                            <a:schemeClr val="tx1"/>
                          </a:solidFill>
                          <a:effectLst/>
                          <a:latin typeface="Arial" charset="0"/>
                          <a:ea typeface="ＭＳ Ｐゴシック" charset="0"/>
                        </a:rPr>
                        <a:t> 4</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Combustion</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V</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Constant</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 = T</a:t>
                      </a:r>
                      <a:r>
                        <a:rPr kumimoji="1" lang="en-US" sz="1600" b="0" i="0" u="none" strike="noStrike" cap="none" normalizeH="0" baseline="-25000">
                          <a:ln>
                            <a:noFill/>
                          </a:ln>
                          <a:solidFill>
                            <a:schemeClr val="tx1"/>
                          </a:solidFill>
                          <a:effectLst/>
                          <a:latin typeface="Arial" charset="0"/>
                          <a:ea typeface="ＭＳ Ｐゴシック" charset="0"/>
                        </a:rPr>
                        <a:t>3</a:t>
                      </a:r>
                      <a:r>
                        <a:rPr kumimoji="1" lang="en-US" sz="1600" b="0" i="0" u="none" strike="noStrike" cap="none" normalizeH="0" baseline="0">
                          <a:ln>
                            <a:noFill/>
                          </a:ln>
                          <a:solidFill>
                            <a:schemeClr val="tx1"/>
                          </a:solidFill>
                          <a:effectLst/>
                          <a:latin typeface="Arial" charset="0"/>
                          <a:ea typeface="ＭＳ Ｐゴシック" charset="0"/>
                        </a:rPr>
                        <a:t> + fQ</a:t>
                      </a:r>
                      <a:r>
                        <a:rPr kumimoji="1" lang="en-US" sz="1600" b="0" i="0" u="none" strike="noStrike" cap="none" normalizeH="0" baseline="-25000">
                          <a:ln>
                            <a:noFill/>
                          </a:ln>
                          <a:solidFill>
                            <a:schemeClr val="tx1"/>
                          </a:solidFill>
                          <a:effectLst/>
                          <a:latin typeface="Arial" charset="0"/>
                          <a:ea typeface="ＭＳ Ｐゴシック" charset="0"/>
                        </a:rPr>
                        <a:t>R</a:t>
                      </a:r>
                      <a:r>
                        <a:rPr kumimoji="1" lang="en-US" sz="1600" b="0" i="0" u="none" strike="noStrike" cap="none" normalizeH="0" baseline="0">
                          <a:ln>
                            <a:noFill/>
                          </a:ln>
                          <a:solidFill>
                            <a:schemeClr val="tx1"/>
                          </a:solidFill>
                          <a:effectLst/>
                          <a:latin typeface="Arial" charset="0"/>
                          <a:ea typeface="ＭＳ Ｐゴシック" charset="0"/>
                        </a:rPr>
                        <a:t>/C</a:t>
                      </a:r>
                      <a:r>
                        <a:rPr kumimoji="1" lang="en-US" sz="1600" b="0" i="0" u="none" strike="noStrike" cap="none" normalizeH="0" baseline="-25000">
                          <a:ln>
                            <a:noFill/>
                          </a:ln>
                          <a:solidFill>
                            <a:schemeClr val="tx1"/>
                          </a:solidFill>
                          <a:effectLst/>
                          <a:latin typeface="Arial" charset="0"/>
                          <a:ea typeface="ＭＳ Ｐゴシック" charset="0"/>
                        </a:rPr>
                        <a:t>v</a:t>
                      </a:r>
                      <a:r>
                        <a:rPr kumimoji="1" lang="en-US" sz="1600" b="0" i="0" u="none" strike="noStrike" cap="none" normalizeH="0" baseline="0">
                          <a:ln>
                            <a:noFill/>
                          </a:ln>
                          <a:solidFill>
                            <a:schemeClr val="tx1"/>
                          </a:solidFill>
                          <a:effectLst/>
                          <a:latin typeface="Arial" charset="0"/>
                          <a:ea typeface="ＭＳ Ｐゴシック" charset="0"/>
                        </a:rPr>
                        <a:t>; </a:t>
                      </a: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3</a:t>
                      </a:r>
                      <a:r>
                        <a:rPr kumimoji="1" lang="en-US" sz="1600" b="0" i="0" u="none" strike="noStrike" cap="none" normalizeH="0" baseline="0">
                          <a:ln>
                            <a:noFill/>
                          </a:ln>
                          <a:solidFill>
                            <a:schemeClr val="tx1"/>
                          </a:solidFill>
                          <a:effectLst/>
                          <a:latin typeface="Arial" charset="0"/>
                          <a:ea typeface="ＭＳ Ｐゴシック" charset="0"/>
                        </a:rPr>
                        <a:t> = T</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3</a:t>
                      </a:r>
                      <a:endParaRPr kumimoji="1" lang="en-US" sz="1600" b="0" i="0" u="none" strike="noStrike" cap="none" normalizeH="0" baseline="0">
                        <a:ln>
                          <a:noFill/>
                        </a:ln>
                        <a:solidFill>
                          <a:schemeClr val="tx1"/>
                        </a:solidFill>
                        <a:effectLst/>
                        <a:latin typeface="Arial" charset="0"/>
                        <a:ea typeface="ＭＳ Ｐゴシック" charset="0"/>
                      </a:endParaRP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At 3, spark fires</a:t>
                      </a: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0859">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C</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4 </a:t>
                      </a:r>
                      <a:r>
                        <a:rPr kumimoji="1" lang="en-US" sz="1600" b="0" i="0" u="none" strike="noStrike" cap="none" normalizeH="0" baseline="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rPr>
                        <a:t> 5</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Expansion</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Constant</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/P</a:t>
                      </a:r>
                      <a:r>
                        <a:rPr kumimoji="1" lang="en-US" sz="1600" b="0" i="0" u="none" strike="noStrike" cap="none" normalizeH="0" baseline="-25000">
                          <a:ln>
                            <a:noFill/>
                          </a:ln>
                          <a:solidFill>
                            <a:schemeClr val="tx1"/>
                          </a:solidFill>
                          <a:effectLst/>
                          <a:latin typeface="Arial" charset="0"/>
                          <a:ea typeface="ＭＳ Ｐゴシック" charset="0"/>
                        </a:rPr>
                        <a:t>5</a:t>
                      </a:r>
                      <a:r>
                        <a:rPr kumimoji="1" lang="en-US" sz="1600" b="0" i="0" u="none" strike="noStrike" cap="none" normalizeH="0" baseline="0">
                          <a:ln>
                            <a:noFill/>
                          </a:ln>
                          <a:solidFill>
                            <a:schemeClr val="tx1"/>
                          </a:solidFill>
                          <a:effectLst/>
                          <a:latin typeface="Arial" charset="0"/>
                          <a:ea typeface="ＭＳ Ｐゴシック" charset="0"/>
                        </a:rPr>
                        <a:t> = r</a:t>
                      </a:r>
                      <a:r>
                        <a:rPr kumimoji="1" lang="en-US" sz="1600" b="0" i="0" u="none" strike="noStrike" cap="none" normalizeH="0" baseline="3000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sym typeface="Symbol" charset="0"/>
                        </a:rPr>
                        <a:t>; </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4</a:t>
                      </a:r>
                      <a:r>
                        <a:rPr kumimoji="1" lang="en-US" sz="1600" b="0" i="0" u="none" strike="noStrike" cap="none" normalizeH="0" baseline="0">
                          <a:ln>
                            <a:noFill/>
                          </a:ln>
                          <a:solidFill>
                            <a:schemeClr val="tx1"/>
                          </a:solidFill>
                          <a:effectLst/>
                          <a:latin typeface="Arial" charset="0"/>
                          <a:ea typeface="ＭＳ Ｐゴシック" charset="0"/>
                        </a:rPr>
                        <a:t>/T</a:t>
                      </a:r>
                      <a:r>
                        <a:rPr kumimoji="1" lang="en-US" sz="1600" b="0" i="0" u="none" strike="noStrike" cap="none" normalizeH="0" baseline="-25000">
                          <a:ln>
                            <a:noFill/>
                          </a:ln>
                          <a:solidFill>
                            <a:schemeClr val="tx1"/>
                          </a:solidFill>
                          <a:effectLst/>
                          <a:latin typeface="Arial" charset="0"/>
                          <a:ea typeface="ＭＳ Ｐゴシック" charset="0"/>
                        </a:rPr>
                        <a:t>5</a:t>
                      </a:r>
                      <a:r>
                        <a:rPr kumimoji="1" lang="en-US" sz="1600" b="0" i="0" u="none" strike="noStrike" cap="none" normalizeH="0" baseline="0">
                          <a:ln>
                            <a:noFill/>
                          </a:ln>
                          <a:solidFill>
                            <a:schemeClr val="tx1"/>
                          </a:solidFill>
                          <a:effectLst/>
                          <a:latin typeface="Arial" charset="0"/>
                          <a:ea typeface="ＭＳ Ｐゴシック" charset="0"/>
                        </a:rPr>
                        <a:t> = r</a:t>
                      </a:r>
                      <a:r>
                        <a:rPr kumimoji="1" lang="en-US" sz="1600" b="0" i="0" u="none" strike="noStrike" cap="none" normalizeH="0" baseline="30000">
                          <a:ln>
                            <a:noFill/>
                          </a:ln>
                          <a:solidFill>
                            <a:schemeClr val="tx1"/>
                          </a:solidFill>
                          <a:effectLst/>
                          <a:latin typeface="Arial" charset="0"/>
                          <a:ea typeface="ＭＳ Ｐゴシック" charset="0"/>
                        </a:rPr>
                        <a:t>(</a:t>
                      </a:r>
                      <a:r>
                        <a:rPr kumimoji="1" lang="en-US" sz="1600" b="0" i="0" u="none" strike="noStrike" cap="none" normalizeH="0" baseline="30000">
                          <a:ln>
                            <a:noFill/>
                          </a:ln>
                          <a:solidFill>
                            <a:schemeClr val="tx1"/>
                          </a:solidFill>
                          <a:effectLst/>
                          <a:latin typeface="Arial" charset="0"/>
                          <a:ea typeface="ＭＳ Ｐゴシック" charset="0"/>
                          <a:sym typeface="Symbol" charset="0"/>
                        </a:rPr>
                        <a:t>-1)</a:t>
                      </a:r>
                      <a:endParaRPr kumimoji="1" lang="en-US" sz="16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98426">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5 </a:t>
                      </a:r>
                      <a:r>
                        <a:rPr kumimoji="1" lang="en-US" sz="1600" b="0" i="0" u="none" strike="noStrike" cap="none" normalizeH="0" baseline="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rPr>
                        <a:t> 6</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Blowdown</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V</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Decreases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P</a:t>
                      </a:r>
                      <a:r>
                        <a:rPr kumimoji="1" lang="en-US" sz="1600" b="0" i="0" u="none" strike="noStrike" cap="none" normalizeH="0" baseline="-25000" dirty="0">
                          <a:ln>
                            <a:noFill/>
                          </a:ln>
                          <a:solidFill>
                            <a:schemeClr val="tx1"/>
                          </a:solidFill>
                          <a:effectLst/>
                          <a:latin typeface="Arial" charset="0"/>
                          <a:ea typeface="ＭＳ Ｐゴシック" charset="0"/>
                        </a:rPr>
                        <a:t>6</a:t>
                      </a:r>
                      <a:r>
                        <a:rPr kumimoji="1" lang="en-US" sz="1600" b="0" i="0" u="none" strike="noStrike" cap="none" normalizeH="0" baseline="0" dirty="0">
                          <a:ln>
                            <a:noFill/>
                          </a:ln>
                          <a:solidFill>
                            <a:schemeClr val="tx1"/>
                          </a:solidFill>
                          <a:effectLst/>
                          <a:latin typeface="Arial" charset="0"/>
                          <a:ea typeface="ＭＳ Ｐゴシック" charset="0"/>
                        </a:rPr>
                        <a:t> = </a:t>
                      </a:r>
                      <a:r>
                        <a:rPr kumimoji="1" lang="en-US" sz="1600" b="0" i="0" u="none" strike="noStrike" cap="none" normalizeH="0" baseline="0" dirty="0" err="1">
                          <a:ln>
                            <a:noFill/>
                          </a:ln>
                          <a:solidFill>
                            <a:schemeClr val="tx1"/>
                          </a:solidFill>
                          <a:effectLst/>
                          <a:latin typeface="Arial" charset="0"/>
                          <a:ea typeface="ＭＳ Ｐゴシック" charset="0"/>
                        </a:rPr>
                        <a:t>P</a:t>
                      </a:r>
                      <a:r>
                        <a:rPr kumimoji="1" lang="en-US" sz="1600" b="0" i="0" u="none" strike="noStrike" cap="none" normalizeH="0" baseline="-25000" dirty="0" err="1">
                          <a:ln>
                            <a:noFill/>
                          </a:ln>
                          <a:solidFill>
                            <a:schemeClr val="tx1"/>
                          </a:solidFill>
                          <a:effectLst/>
                          <a:latin typeface="Arial" charset="0"/>
                          <a:ea typeface="ＭＳ Ｐゴシック" charset="0"/>
                        </a:rPr>
                        <a:t>ambient</a:t>
                      </a:r>
                      <a:r>
                        <a:rPr kumimoji="1" lang="en-US" sz="1600" b="0" i="0" u="none" strike="noStrike" cap="none" normalizeH="0" baseline="0" dirty="0">
                          <a:ln>
                            <a:noFill/>
                          </a:ln>
                          <a:solidFill>
                            <a:schemeClr val="tx1"/>
                          </a:solidFill>
                          <a:effectLst/>
                          <a:latin typeface="Arial" charset="0"/>
                          <a:ea typeface="ＭＳ Ｐゴシック" charset="0"/>
                        </a:rPr>
                        <a:t>; </a:t>
                      </a: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T</a:t>
                      </a:r>
                      <a:r>
                        <a:rPr kumimoji="1" lang="en-US" sz="1600" b="0" i="0" u="none" strike="noStrike" cap="none" normalizeH="0" baseline="-25000" dirty="0">
                          <a:ln>
                            <a:noFill/>
                          </a:ln>
                          <a:solidFill>
                            <a:schemeClr val="tx1"/>
                          </a:solidFill>
                          <a:effectLst/>
                          <a:latin typeface="Arial" charset="0"/>
                          <a:ea typeface="ＭＳ Ｐゴシック" charset="0"/>
                        </a:rPr>
                        <a:t>6</a:t>
                      </a:r>
                      <a:r>
                        <a:rPr kumimoji="1" lang="en-US" sz="1600" b="0" i="0" u="none" strike="noStrike" cap="none" normalizeH="0" baseline="0" dirty="0">
                          <a:ln>
                            <a:noFill/>
                          </a:ln>
                          <a:solidFill>
                            <a:schemeClr val="tx1"/>
                          </a:solidFill>
                          <a:effectLst/>
                          <a:latin typeface="Arial" charset="0"/>
                          <a:ea typeface="ＭＳ Ｐゴシック" charset="0"/>
                        </a:rPr>
                        <a:t>/T</a:t>
                      </a:r>
                      <a:r>
                        <a:rPr kumimoji="1" lang="en-US" sz="1600" b="0" i="0" u="none" strike="noStrike" cap="none" normalizeH="0" baseline="-25000" dirty="0">
                          <a:ln>
                            <a:noFill/>
                          </a:ln>
                          <a:solidFill>
                            <a:schemeClr val="tx1"/>
                          </a:solidFill>
                          <a:effectLst/>
                          <a:latin typeface="Arial" charset="0"/>
                          <a:ea typeface="ＭＳ Ｐゴシック" charset="0"/>
                        </a:rPr>
                        <a:t>5</a:t>
                      </a:r>
                      <a:r>
                        <a:rPr kumimoji="1" lang="en-US" sz="1600" b="0" i="0" u="none" strike="noStrike" cap="none" normalizeH="0" baseline="0" dirty="0">
                          <a:ln>
                            <a:noFill/>
                          </a:ln>
                          <a:solidFill>
                            <a:schemeClr val="tx1"/>
                          </a:solidFill>
                          <a:effectLst/>
                          <a:latin typeface="Arial" charset="0"/>
                          <a:ea typeface="ＭＳ Ｐゴシック" charset="0"/>
                        </a:rPr>
                        <a:t> = (P</a:t>
                      </a:r>
                      <a:r>
                        <a:rPr kumimoji="1" lang="en-US" sz="1600" b="0" i="0" u="none" strike="noStrike" cap="none" normalizeH="0" baseline="-25000" dirty="0">
                          <a:ln>
                            <a:noFill/>
                          </a:ln>
                          <a:solidFill>
                            <a:schemeClr val="tx1"/>
                          </a:solidFill>
                          <a:effectLst/>
                          <a:latin typeface="Arial" charset="0"/>
                          <a:ea typeface="ＭＳ Ｐゴシック" charset="0"/>
                        </a:rPr>
                        <a:t>6</a:t>
                      </a:r>
                      <a:r>
                        <a:rPr kumimoji="1" lang="en-US" sz="1600" b="0" i="0" u="none" strike="noStrike" cap="none" normalizeH="0" baseline="0" dirty="0">
                          <a:ln>
                            <a:noFill/>
                          </a:ln>
                          <a:solidFill>
                            <a:schemeClr val="tx1"/>
                          </a:solidFill>
                          <a:effectLst/>
                          <a:latin typeface="Arial" charset="0"/>
                          <a:ea typeface="ＭＳ Ｐゴシック" charset="0"/>
                        </a:rPr>
                        <a:t>/P</a:t>
                      </a:r>
                      <a:r>
                        <a:rPr kumimoji="1" lang="en-US" sz="1600" b="0" i="0" u="none" strike="noStrike" cap="none" normalizeH="0" baseline="-25000" dirty="0">
                          <a:ln>
                            <a:noFill/>
                          </a:ln>
                          <a:solidFill>
                            <a:schemeClr val="tx1"/>
                          </a:solidFill>
                          <a:effectLst/>
                          <a:latin typeface="Arial" charset="0"/>
                          <a:ea typeface="ＭＳ Ｐゴシック" charset="0"/>
                        </a:rPr>
                        <a:t>5</a:t>
                      </a:r>
                      <a:r>
                        <a:rPr kumimoji="1" lang="en-US" sz="1600" b="0" i="0" u="none" strike="noStrike" cap="none" normalizeH="0" baseline="0" dirty="0">
                          <a:ln>
                            <a:noFill/>
                          </a:ln>
                          <a:solidFill>
                            <a:schemeClr val="tx1"/>
                          </a:solidFill>
                          <a:effectLst/>
                          <a:latin typeface="Arial" charset="0"/>
                          <a:ea typeface="ＭＳ Ｐゴシック" charset="0"/>
                        </a:rPr>
                        <a:t>)</a:t>
                      </a:r>
                      <a:r>
                        <a:rPr kumimoji="1" lang="en-US" sz="1600" b="0" i="0" u="none" strike="noStrike" cap="none" normalizeH="0" baseline="30000" dirty="0">
                          <a:ln>
                            <a:noFill/>
                          </a:ln>
                          <a:solidFill>
                            <a:schemeClr val="tx1"/>
                          </a:solidFill>
                          <a:effectLst/>
                          <a:latin typeface="Arial" charset="0"/>
                          <a:ea typeface="ＭＳ Ｐゴシック" charset="0"/>
                        </a:rPr>
                        <a:t>(</a:t>
                      </a:r>
                      <a:r>
                        <a:rPr kumimoji="1" lang="en-US" sz="1600" b="0" i="0" u="none" strike="noStrike" cap="none" normalizeH="0" baseline="30000" dirty="0">
                          <a:ln>
                            <a:noFill/>
                          </a:ln>
                          <a:solidFill>
                            <a:schemeClr val="tx1"/>
                          </a:solidFill>
                          <a:effectLst/>
                          <a:latin typeface="Arial" charset="0"/>
                          <a:ea typeface="ＭＳ Ｐゴシック" charset="0"/>
                          <a:sym typeface="Symbol" charset="0"/>
                        </a:rPr>
                        <a:t>-1)/</a:t>
                      </a:r>
                      <a:endParaRPr kumimoji="1" lang="en-US" sz="1600" b="0" i="0" u="none" strike="noStrike" cap="none" normalizeH="0" baseline="0" dirty="0">
                        <a:ln>
                          <a:noFill/>
                        </a:ln>
                        <a:solidFill>
                          <a:schemeClr val="tx1"/>
                        </a:solidFill>
                        <a:effectLst/>
                        <a:latin typeface="Arial" charset="0"/>
                        <a:ea typeface="ＭＳ Ｐゴシック" charset="0"/>
                      </a:endParaRP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At 5, exhaust valve opens, exhaust gas </a:t>
                      </a:r>
                      <a:r>
                        <a:rPr kumimoji="1" lang="en-US" altLang="ja-JP" sz="1600" b="0" i="0" u="none" strike="noStrike" cap="none" normalizeH="0" baseline="0" dirty="0">
                          <a:ln>
                            <a:noFill/>
                          </a:ln>
                          <a:solidFill>
                            <a:schemeClr val="tx1"/>
                          </a:solidFill>
                          <a:effectLst/>
                          <a:latin typeface="Arial" charset="0"/>
                          <a:ea typeface="ＭＳ Ｐゴシック" charset="0"/>
                        </a:rPr>
                        <a:t>"</a:t>
                      </a:r>
                      <a:r>
                        <a:rPr kumimoji="1" lang="en-US" sz="1600" b="0" i="0" u="none" strike="noStrike" cap="none" normalizeH="0" baseline="0" dirty="0">
                          <a:ln>
                            <a:noFill/>
                          </a:ln>
                          <a:solidFill>
                            <a:schemeClr val="tx1"/>
                          </a:solidFill>
                          <a:effectLst/>
                          <a:latin typeface="Arial" charset="0"/>
                          <a:ea typeface="ＭＳ Ｐゴシック" charset="0"/>
                        </a:rPr>
                        <a:t>blows down</a:t>
                      </a:r>
                      <a:r>
                        <a:rPr kumimoji="1" lang="en-US" altLang="ja-JP" sz="1600" b="0" i="0" u="none" strike="noStrike" cap="none" normalizeH="0" baseline="0" dirty="0">
                          <a:ln>
                            <a:noFill/>
                          </a:ln>
                          <a:solidFill>
                            <a:schemeClr val="tx1"/>
                          </a:solidFill>
                          <a:effectLst/>
                          <a:latin typeface="Arial" charset="0"/>
                          <a:ea typeface="ＭＳ Ｐゴシック" charset="0"/>
                        </a:rPr>
                        <a:t>"</a:t>
                      </a:r>
                      <a:r>
                        <a:rPr kumimoji="1" lang="en-US" sz="1600" b="0" i="0" u="none" strike="noStrike" cap="none" normalizeH="0" baseline="0" dirty="0">
                          <a:ln>
                            <a:noFill/>
                          </a:ln>
                          <a:solidFill>
                            <a:schemeClr val="tx1"/>
                          </a:solidFill>
                          <a:effectLst/>
                          <a:latin typeface="Arial" charset="0"/>
                          <a:ea typeface="ＭＳ Ｐゴシック" charset="0"/>
                        </a:rPr>
                        <a:t>; gas remaining in cylinder experiences ≈ isentropic expansion</a:t>
                      </a: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00">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D</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6 </a:t>
                      </a:r>
                      <a:r>
                        <a:rPr kumimoji="1" lang="en-US" sz="1600" b="0" i="0" u="none" strike="noStrike" cap="none" normalizeH="0" baseline="0">
                          <a:ln>
                            <a:noFill/>
                          </a:ln>
                          <a:solidFill>
                            <a:schemeClr val="tx1"/>
                          </a:solidFill>
                          <a:effectLst/>
                          <a:latin typeface="Arial" charset="0"/>
                          <a:ea typeface="ＭＳ Ｐゴシック" charset="0"/>
                          <a:sym typeface="Symbol" charset="0"/>
                        </a:rPr>
                        <a:t></a:t>
                      </a:r>
                      <a:r>
                        <a:rPr kumimoji="1" lang="en-US" sz="1600" b="0" i="0" u="none" strike="noStrike" cap="none" normalizeH="0" baseline="0">
                          <a:ln>
                            <a:noFill/>
                          </a:ln>
                          <a:solidFill>
                            <a:schemeClr val="tx1"/>
                          </a:solidFill>
                          <a:effectLst/>
                          <a:latin typeface="Arial" charset="0"/>
                          <a:ea typeface="ＭＳ Ｐゴシック" charset="0"/>
                        </a:rPr>
                        <a:t> 7</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Exhaust</a:t>
                      </a:r>
                      <a:endParaRPr kumimoji="1" lang="en-US" sz="16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a:ln>
                            <a:noFill/>
                          </a:ln>
                          <a:solidFill>
                            <a:schemeClr val="tx1"/>
                          </a:solidFill>
                          <a:effectLst/>
                          <a:latin typeface="Arial" charset="0"/>
                          <a:ea typeface="ＭＳ Ｐゴシック" charset="0"/>
                        </a:rPr>
                        <a:t>P</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Decreases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600" b="0" i="0" u="none" strike="noStrike" cap="none" normalizeH="0" baseline="0" dirty="0">
                          <a:ln>
                            <a:noFill/>
                          </a:ln>
                          <a:solidFill>
                            <a:schemeClr val="tx1"/>
                          </a:solidFill>
                          <a:effectLst/>
                          <a:latin typeface="Arial" charset="0"/>
                          <a:ea typeface="ＭＳ Ｐゴシック" charset="0"/>
                        </a:rPr>
                        <a:t>P</a:t>
                      </a:r>
                      <a:r>
                        <a:rPr kumimoji="1" lang="en-US" sz="1600" b="0" i="0" u="none" strike="noStrike" cap="none" normalizeH="0" baseline="-25000" dirty="0">
                          <a:ln>
                            <a:noFill/>
                          </a:ln>
                          <a:solidFill>
                            <a:schemeClr val="tx1"/>
                          </a:solidFill>
                          <a:effectLst/>
                          <a:latin typeface="Arial" charset="0"/>
                          <a:ea typeface="ＭＳ Ｐゴシック" charset="0"/>
                        </a:rPr>
                        <a:t>7</a:t>
                      </a:r>
                      <a:r>
                        <a:rPr kumimoji="1" lang="en-US" sz="1600" b="0" i="0" u="none" strike="noStrike" cap="none" normalizeH="0" baseline="0" dirty="0">
                          <a:ln>
                            <a:noFill/>
                          </a:ln>
                          <a:solidFill>
                            <a:schemeClr val="tx1"/>
                          </a:solidFill>
                          <a:effectLst/>
                          <a:latin typeface="Arial" charset="0"/>
                          <a:ea typeface="ＭＳ Ｐゴシック" charset="0"/>
                        </a:rPr>
                        <a:t> = P</a:t>
                      </a:r>
                      <a:r>
                        <a:rPr kumimoji="1" lang="en-US" sz="1600" b="0" i="0" u="none" strike="noStrike" cap="none" normalizeH="0" baseline="-25000" dirty="0">
                          <a:ln>
                            <a:noFill/>
                          </a:ln>
                          <a:solidFill>
                            <a:schemeClr val="tx1"/>
                          </a:solidFill>
                          <a:effectLst/>
                          <a:latin typeface="Arial" charset="0"/>
                          <a:ea typeface="ＭＳ Ｐゴシック" charset="0"/>
                        </a:rPr>
                        <a:t>6</a:t>
                      </a:r>
                      <a:r>
                        <a:rPr kumimoji="1" lang="en-US" sz="1600" b="0" i="0" u="none" strike="noStrike" cap="none" normalizeH="0" baseline="0" dirty="0">
                          <a:ln>
                            <a:noFill/>
                          </a:ln>
                          <a:solidFill>
                            <a:schemeClr val="tx1"/>
                          </a:solidFill>
                          <a:effectLst/>
                          <a:latin typeface="Arial" charset="0"/>
                          <a:ea typeface="ＭＳ Ｐゴシック" charset="0"/>
                        </a:rPr>
                        <a:t>; T</a:t>
                      </a:r>
                      <a:r>
                        <a:rPr kumimoji="1" lang="en-US" sz="1600" b="0" i="0" u="none" strike="noStrike" cap="none" normalizeH="0" baseline="-25000" dirty="0">
                          <a:ln>
                            <a:noFill/>
                          </a:ln>
                          <a:solidFill>
                            <a:schemeClr val="tx1"/>
                          </a:solidFill>
                          <a:effectLst/>
                          <a:latin typeface="Arial" charset="0"/>
                          <a:ea typeface="ＭＳ Ｐゴシック" charset="0"/>
                        </a:rPr>
                        <a:t>7</a:t>
                      </a:r>
                      <a:r>
                        <a:rPr kumimoji="1" lang="en-US" sz="1600" b="0" i="0" u="none" strike="noStrike" cap="none" normalizeH="0" baseline="0" dirty="0">
                          <a:ln>
                            <a:noFill/>
                          </a:ln>
                          <a:solidFill>
                            <a:schemeClr val="tx1"/>
                          </a:solidFill>
                          <a:effectLst/>
                          <a:latin typeface="Arial" charset="0"/>
                          <a:ea typeface="ＭＳ Ｐゴシック" charset="0"/>
                        </a:rPr>
                        <a:t> = T</a:t>
                      </a:r>
                      <a:r>
                        <a:rPr kumimoji="1" lang="en-US" sz="1600" b="0" i="0" u="none" strike="noStrike" cap="none" normalizeH="0" baseline="-25000" dirty="0">
                          <a:ln>
                            <a:noFill/>
                          </a:ln>
                          <a:solidFill>
                            <a:schemeClr val="tx1"/>
                          </a:solidFill>
                          <a:effectLst/>
                          <a:latin typeface="Arial" charset="0"/>
                          <a:ea typeface="ＭＳ Ｐゴシック" charset="0"/>
                        </a:rPr>
                        <a:t>6</a:t>
                      </a:r>
                      <a:endParaRPr kumimoji="1" lang="en-US" sz="1600" b="0" i="0" u="none" strike="noStrike" cap="none" normalizeH="0" baseline="0" dirty="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1154347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76930" name="Rectangle 2"/>
          <p:cNvSpPr>
            <a:spLocks noGrp="1" noChangeArrowheads="1"/>
          </p:cNvSpPr>
          <p:nvPr>
            <p:ph type="title"/>
          </p:nvPr>
        </p:nvSpPr>
        <p:spPr/>
        <p:txBody>
          <a:bodyPr/>
          <a:lstStyle/>
          <a:p>
            <a:pPr>
              <a:defRPr/>
            </a:pPr>
            <a:r>
              <a:rPr lang="en-US" dirty="0">
                <a:cs typeface="+mj-cs"/>
              </a:rPr>
              <a:t>Ronney</a:t>
            </a:r>
            <a:r>
              <a:rPr lang="fr-FR" dirty="0">
                <a:latin typeface="Arial"/>
                <a:cs typeface="+mj-cs"/>
              </a:rPr>
              <a:t>'</a:t>
            </a:r>
            <a:r>
              <a:rPr lang="en-US" dirty="0">
                <a:cs typeface="+mj-cs"/>
              </a:rPr>
              <a:t>s catechism (2/4)</a:t>
            </a:r>
          </a:p>
        </p:txBody>
      </p:sp>
      <p:sp>
        <p:nvSpPr>
          <p:cNvPr id="1276931" name="Rectangle 3"/>
          <p:cNvSpPr>
            <a:spLocks noGrp="1" noChangeArrowheads="1"/>
          </p:cNvSpPr>
          <p:nvPr>
            <p:ph type="body" idx="1"/>
          </p:nvPr>
        </p:nvSpPr>
        <p:spPr>
          <a:xfrm>
            <a:off x="233363" y="658813"/>
            <a:ext cx="8737600" cy="6034087"/>
          </a:xfrm>
        </p:spPr>
        <p:txBody>
          <a:bodyPr/>
          <a:lstStyle/>
          <a:p>
            <a:pPr marL="228600" indent="-228600">
              <a:lnSpc>
                <a:spcPct val="90000"/>
              </a:lnSpc>
              <a:tabLst>
                <a:tab pos="228600" algn="l"/>
                <a:tab pos="571500" algn="l"/>
                <a:tab pos="1092200" algn="l"/>
              </a:tabLst>
              <a:defRPr/>
            </a:pPr>
            <a:r>
              <a:rPr lang="en-US" sz="2000" dirty="0">
                <a:cs typeface="+mn-cs"/>
              </a:rPr>
              <a:t>So why would anyone want to use a premixed-charge engine?</a:t>
            </a:r>
          </a:p>
          <a:p>
            <a:pPr marL="461963" lvl="1" indent="-4763">
              <a:lnSpc>
                <a:spcPct val="90000"/>
              </a:lnSpc>
              <a:buFont typeface="Wingdings" charset="0"/>
              <a:buNone/>
              <a:tabLst>
                <a:tab pos="228600" algn="l"/>
                <a:tab pos="571500" algn="l"/>
                <a:tab pos="1092200" algn="l"/>
              </a:tabLst>
              <a:defRPr/>
            </a:pPr>
            <a:r>
              <a:rPr lang="en-US" b="0" dirty="0">
                <a:solidFill>
                  <a:schemeClr val="accent2"/>
                </a:solidFill>
                <a:latin typeface="Garamond" charset="0"/>
              </a:rPr>
              <a:t>Because the </a:t>
            </a:r>
            <a:r>
              <a:rPr lang="en-US" b="0" dirty="0" err="1">
                <a:solidFill>
                  <a:schemeClr val="accent2"/>
                </a:solidFill>
                <a:latin typeface="Garamond" charset="0"/>
              </a:rPr>
              <a:t>nonpremixed</a:t>
            </a:r>
            <a:r>
              <a:rPr lang="en-US" b="0" dirty="0">
                <a:solidFill>
                  <a:schemeClr val="accent2"/>
                </a:solidFill>
                <a:latin typeface="Garamond" charset="0"/>
              </a:rPr>
              <a:t>-charge engine burns its fuel slower, since fuel and air must mix before they can burn.  This is already taken care of in the premixed-charge engine.  This means lower engine RPM and thus less power from an engine of a given displacement </a:t>
            </a:r>
          </a:p>
          <a:p>
            <a:pPr marL="228600" indent="-228600">
              <a:lnSpc>
                <a:spcPct val="90000"/>
              </a:lnSpc>
              <a:tabLst>
                <a:tab pos="228600" algn="l"/>
                <a:tab pos="571500" algn="l"/>
                <a:tab pos="1092200" algn="l"/>
              </a:tabLst>
              <a:defRPr/>
            </a:pPr>
            <a:r>
              <a:rPr lang="en-US" sz="2000" dirty="0">
                <a:cs typeface="+mn-cs"/>
              </a:rPr>
              <a:t>Wait - you said that the premixed-charge engine is slower burning. </a:t>
            </a:r>
          </a:p>
          <a:p>
            <a:pPr marL="461963" lvl="1" indent="-4763">
              <a:lnSpc>
                <a:spcPct val="90000"/>
              </a:lnSpc>
              <a:buFont typeface="Wingdings" charset="0"/>
              <a:buNone/>
              <a:tabLst>
                <a:tab pos="228600" algn="l"/>
                <a:tab pos="571500" algn="l"/>
                <a:tab pos="1092200" algn="l"/>
              </a:tabLst>
              <a:defRPr/>
            </a:pPr>
            <a:r>
              <a:rPr lang="en-US" b="0" dirty="0">
                <a:solidFill>
                  <a:schemeClr val="accent2"/>
                </a:solidFill>
                <a:latin typeface="Garamond" charset="0"/>
              </a:rPr>
              <a:t>Only if the mixture is too lean.  If it</a:t>
            </a:r>
            <a:r>
              <a:rPr lang="fr-FR" b="0" dirty="0">
                <a:solidFill>
                  <a:schemeClr val="accent2"/>
                </a:solidFill>
                <a:latin typeface="Garamond" charset="0"/>
              </a:rPr>
              <a:t>'</a:t>
            </a:r>
            <a:r>
              <a:rPr lang="en-US" b="0" dirty="0">
                <a:solidFill>
                  <a:schemeClr val="accent2"/>
                </a:solidFill>
                <a:latin typeface="Garamond" charset="0"/>
              </a:rPr>
              <a:t>s near-stoichiometric, then it</a:t>
            </a:r>
            <a:r>
              <a:rPr lang="fr-FR" b="0" dirty="0">
                <a:solidFill>
                  <a:schemeClr val="accent2"/>
                </a:solidFill>
                <a:latin typeface="Garamond" charset="0"/>
              </a:rPr>
              <a:t>'</a:t>
            </a:r>
            <a:r>
              <a:rPr lang="en-US" b="0" dirty="0">
                <a:solidFill>
                  <a:schemeClr val="accent2"/>
                </a:solidFill>
                <a:latin typeface="Garamond" charset="0"/>
              </a:rPr>
              <a:t>s faster because, again, mixing was already done before ignition (ideally, at least).  Recall that as </a:t>
            </a:r>
            <a:r>
              <a:rPr lang="en-US" b="0" dirty="0">
                <a:solidFill>
                  <a:schemeClr val="accent2"/>
                </a:solidFill>
                <a:latin typeface="Garamond" charset="0"/>
                <a:sym typeface="Symbol" charset="0"/>
              </a:rPr>
              <a:t></a:t>
            </a:r>
            <a:r>
              <a:rPr lang="en-US" b="0" dirty="0">
                <a:solidFill>
                  <a:schemeClr val="accent2"/>
                </a:solidFill>
                <a:latin typeface="Garamond" charset="0"/>
              </a:rPr>
              <a:t> drops, T</a:t>
            </a:r>
            <a:r>
              <a:rPr lang="en-US" b="0" baseline="-25000" dirty="0">
                <a:solidFill>
                  <a:schemeClr val="accent2"/>
                </a:solidFill>
                <a:latin typeface="Garamond" charset="0"/>
              </a:rPr>
              <a:t>ad</a:t>
            </a:r>
            <a:r>
              <a:rPr lang="en-US" b="0" dirty="0">
                <a:solidFill>
                  <a:schemeClr val="accent2"/>
                </a:solidFill>
                <a:latin typeface="Garamond" charset="0"/>
              </a:rPr>
              <a:t> drops proportionately, and burning velocity (S</a:t>
            </a:r>
            <a:r>
              <a:rPr lang="en-US" b="0" baseline="-25000" dirty="0">
                <a:solidFill>
                  <a:schemeClr val="accent2"/>
                </a:solidFill>
                <a:latin typeface="Garamond" charset="0"/>
              </a:rPr>
              <a:t>L</a:t>
            </a:r>
            <a:r>
              <a:rPr lang="en-US" b="0" dirty="0">
                <a:solidFill>
                  <a:schemeClr val="accent2"/>
                </a:solidFill>
                <a:latin typeface="Garamond" charset="0"/>
              </a:rPr>
              <a:t>) drops exponentially as T</a:t>
            </a:r>
            <a:r>
              <a:rPr lang="en-US" b="0" baseline="-25000" dirty="0">
                <a:solidFill>
                  <a:schemeClr val="accent2"/>
                </a:solidFill>
                <a:latin typeface="Garamond" charset="0"/>
              </a:rPr>
              <a:t>ad</a:t>
            </a:r>
            <a:r>
              <a:rPr lang="en-US" b="0" dirty="0">
                <a:solidFill>
                  <a:schemeClr val="accent2"/>
                </a:solidFill>
                <a:latin typeface="Garamond" charset="0"/>
              </a:rPr>
              <a:t> drops</a:t>
            </a:r>
          </a:p>
          <a:p>
            <a:pPr marL="228600" indent="-228600">
              <a:lnSpc>
                <a:spcPct val="90000"/>
              </a:lnSpc>
              <a:tabLst>
                <a:tab pos="228600" algn="l"/>
                <a:tab pos="571500" algn="l"/>
                <a:tab pos="1092200" algn="l"/>
              </a:tabLst>
              <a:defRPr/>
            </a:pPr>
            <a:r>
              <a:rPr lang="en-US" sz="2000" dirty="0" err="1">
                <a:cs typeface="+mn-cs"/>
              </a:rPr>
              <a:t>Couldn</a:t>
            </a:r>
            <a:r>
              <a:rPr lang="fr-FR" sz="2000" dirty="0">
                <a:cs typeface="+mn-cs"/>
              </a:rPr>
              <a:t>’</a:t>
            </a:r>
            <a:r>
              <a:rPr lang="en-US" sz="2000" dirty="0">
                <a:cs typeface="+mn-cs"/>
              </a:rPr>
              <a:t>t I operate my non-premixed charge engine at overall stoichiometric conditions to increase burning rate? </a:t>
            </a:r>
          </a:p>
          <a:p>
            <a:pPr marL="461963" lvl="1" indent="-4763">
              <a:lnSpc>
                <a:spcPct val="90000"/>
              </a:lnSpc>
              <a:buFont typeface="Wingdings" charset="0"/>
              <a:buNone/>
              <a:tabLst>
                <a:tab pos="228600" algn="l"/>
                <a:tab pos="571500" algn="l"/>
                <a:tab pos="1092200" algn="l"/>
              </a:tabLst>
              <a:defRPr/>
            </a:pPr>
            <a:r>
              <a:rPr lang="en-US" b="0" dirty="0">
                <a:solidFill>
                  <a:schemeClr val="accent2"/>
                </a:solidFill>
                <a:latin typeface="Garamond" charset="0"/>
              </a:rPr>
              <a:t>No.  In </a:t>
            </a:r>
            <a:r>
              <a:rPr lang="en-US" b="0" dirty="0" err="1">
                <a:solidFill>
                  <a:schemeClr val="accent2"/>
                </a:solidFill>
                <a:latin typeface="Garamond" charset="0"/>
              </a:rPr>
              <a:t>nonpremixed</a:t>
            </a:r>
            <a:r>
              <a:rPr lang="en-US" b="0" dirty="0">
                <a:solidFill>
                  <a:schemeClr val="accent2"/>
                </a:solidFill>
                <a:latin typeface="Garamond" charset="0"/>
              </a:rPr>
              <a:t>-charge engines it still takes time to mix the pure fuel and pure air, so (as discussed previously) burning rates, flame lengths, etc. of </a:t>
            </a:r>
            <a:r>
              <a:rPr lang="en-US" b="0" dirty="0" err="1">
                <a:solidFill>
                  <a:schemeClr val="accent2"/>
                </a:solidFill>
                <a:latin typeface="Garamond" charset="0"/>
              </a:rPr>
              <a:t>nonpremixed</a:t>
            </a:r>
            <a:r>
              <a:rPr lang="en-US" b="0" dirty="0">
                <a:solidFill>
                  <a:schemeClr val="accent2"/>
                </a:solidFill>
                <a:latin typeface="Garamond" charset="0"/>
              </a:rPr>
              <a:t> flames are usually limited by mixing rates, not reaction rates.  Worse still, with initially unmixed reactants at overall stoichiometric conditions, the last molecule of fuel will never find the last molecule of air in the time available for burning in the engine - one will be in the upper left corner of the cylinder, the other in the lower right corner.  That means unburned or partially burned fuel would be emitted.  That</a:t>
            </a:r>
            <a:r>
              <a:rPr lang="fr-FR" dirty="0">
                <a:solidFill>
                  <a:schemeClr val="accent2"/>
                </a:solidFill>
                <a:latin typeface="Garamond" charset="0"/>
              </a:rPr>
              <a:t>'</a:t>
            </a:r>
            <a:r>
              <a:rPr lang="en-US" b="0" dirty="0">
                <a:solidFill>
                  <a:schemeClr val="accent2"/>
                </a:solidFill>
                <a:latin typeface="Garamond" charset="0"/>
              </a:rPr>
              <a:t>s why diesel engines smoke at heavy load, when the mixture gets too close to overall stoichiometric.</a:t>
            </a:r>
          </a:p>
        </p:txBody>
      </p:sp>
    </p:spTree>
    <p:extLst>
      <p:ext uri="{BB962C8B-B14F-4D97-AF65-F5344CB8AC3E}">
        <p14:creationId xmlns:p14="http://schemas.microsoft.com/office/powerpoint/2010/main" val="262008828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77954" name="Rectangle 2"/>
          <p:cNvSpPr>
            <a:spLocks noGrp="1" noChangeArrowheads="1"/>
          </p:cNvSpPr>
          <p:nvPr>
            <p:ph type="title"/>
          </p:nvPr>
        </p:nvSpPr>
        <p:spPr/>
        <p:txBody>
          <a:bodyPr/>
          <a:lstStyle/>
          <a:p>
            <a:pPr>
              <a:defRPr/>
            </a:pPr>
            <a:r>
              <a:rPr lang="en-US" dirty="0">
                <a:cs typeface="+mj-cs"/>
              </a:rPr>
              <a:t>Ronney</a:t>
            </a:r>
            <a:r>
              <a:rPr lang="fr-FR" dirty="0">
                <a:latin typeface="Arial"/>
                <a:cs typeface="+mj-cs"/>
              </a:rPr>
              <a:t>'</a:t>
            </a:r>
            <a:r>
              <a:rPr lang="en-US" dirty="0">
                <a:cs typeface="+mj-cs"/>
              </a:rPr>
              <a:t>s catechism (3/4)</a:t>
            </a:r>
          </a:p>
        </p:txBody>
      </p:sp>
      <p:sp>
        <p:nvSpPr>
          <p:cNvPr id="1277955" name="Rectangle 3"/>
          <p:cNvSpPr>
            <a:spLocks noGrp="1" noChangeArrowheads="1"/>
          </p:cNvSpPr>
          <p:nvPr>
            <p:ph type="body" idx="1"/>
          </p:nvPr>
        </p:nvSpPr>
        <p:spPr>
          <a:xfrm>
            <a:off x="209550" y="612775"/>
            <a:ext cx="8453438" cy="5851525"/>
          </a:xfrm>
        </p:spPr>
        <p:txBody>
          <a:bodyPr/>
          <a:lstStyle/>
          <a:p>
            <a:pPr>
              <a:lnSpc>
                <a:spcPct val="90000"/>
              </a:lnSpc>
              <a:tabLst>
                <a:tab pos="342900" algn="l"/>
                <a:tab pos="571500" algn="l"/>
                <a:tab pos="1092200" algn="l"/>
              </a:tabLst>
              <a:defRPr/>
            </a:pPr>
            <a:r>
              <a:rPr lang="en-US" sz="2000" dirty="0">
                <a:cs typeface="+mn-cs"/>
              </a:rPr>
              <a:t>So what wrong with operating at a maximum fuel to air ratio a little lean of stoichiometric?</a:t>
            </a:r>
          </a:p>
          <a:p>
            <a:pPr marL="461963" lvl="1" indent="-4763">
              <a:lnSpc>
                <a:spcPct val="90000"/>
              </a:lnSpc>
              <a:buFont typeface="Wingdings" charset="0"/>
              <a:buNone/>
              <a:tabLst>
                <a:tab pos="342900" algn="l"/>
                <a:tab pos="571500" algn="l"/>
                <a:tab pos="1092200" algn="l"/>
              </a:tabLst>
              <a:defRPr/>
            </a:pPr>
            <a:r>
              <a:rPr lang="en-US" b="0" dirty="0">
                <a:solidFill>
                  <a:schemeClr val="accent2"/>
                </a:solidFill>
                <a:latin typeface="Garamond" charset="0"/>
              </a:rPr>
              <a:t>That reduces maximum power, since you</a:t>
            </a:r>
            <a:r>
              <a:rPr lang="fr-FR" b="0" dirty="0">
                <a:solidFill>
                  <a:schemeClr val="accent2"/>
                </a:solidFill>
                <a:latin typeface="Garamond" charset="0"/>
              </a:rPr>
              <a:t>'</a:t>
            </a:r>
            <a:r>
              <a:rPr lang="en-US" b="0" dirty="0">
                <a:solidFill>
                  <a:schemeClr val="accent2"/>
                </a:solidFill>
                <a:latin typeface="Garamond" charset="0"/>
              </a:rPr>
              <a:t>re not burning every molecule of O</a:t>
            </a:r>
            <a:r>
              <a:rPr lang="en-US" b="0" baseline="-25000" dirty="0">
                <a:solidFill>
                  <a:schemeClr val="accent2"/>
                </a:solidFill>
                <a:latin typeface="Garamond" charset="0"/>
              </a:rPr>
              <a:t>2</a:t>
            </a:r>
            <a:r>
              <a:rPr lang="en-US" b="0" dirty="0">
                <a:solidFill>
                  <a:schemeClr val="accent2"/>
                </a:solidFill>
                <a:latin typeface="Garamond" charset="0"/>
              </a:rPr>
              <a:t> in the cylinder.  Remember - O</a:t>
            </a:r>
            <a:r>
              <a:rPr lang="en-US" b="0" baseline="-25000" dirty="0">
                <a:solidFill>
                  <a:schemeClr val="accent2"/>
                </a:solidFill>
                <a:latin typeface="Garamond" charset="0"/>
              </a:rPr>
              <a:t>2</a:t>
            </a:r>
            <a:r>
              <a:rPr lang="en-US" b="0" dirty="0">
                <a:solidFill>
                  <a:schemeClr val="accent2"/>
                </a:solidFill>
                <a:latin typeface="Garamond" charset="0"/>
              </a:rPr>
              <a:t> molecules take up a lot more space in the cylinder that fuel molecules do (since each O</a:t>
            </a:r>
            <a:r>
              <a:rPr lang="en-US" b="0" baseline="-25000" dirty="0">
                <a:solidFill>
                  <a:schemeClr val="accent2"/>
                </a:solidFill>
                <a:latin typeface="Garamond" charset="0"/>
              </a:rPr>
              <a:t>2</a:t>
            </a:r>
            <a:r>
              <a:rPr lang="en-US" b="0" dirty="0">
                <a:solidFill>
                  <a:schemeClr val="accent2"/>
                </a:solidFill>
                <a:latin typeface="Garamond" charset="0"/>
              </a:rPr>
              <a:t> is attached to 3.77 N</a:t>
            </a:r>
            <a:r>
              <a:rPr lang="en-US" b="0" baseline="-25000" dirty="0">
                <a:solidFill>
                  <a:schemeClr val="accent2"/>
                </a:solidFill>
                <a:latin typeface="Garamond" charset="0"/>
              </a:rPr>
              <a:t>2</a:t>
            </a:r>
            <a:r>
              <a:rPr lang="en-US" b="0" dirty="0">
                <a:solidFill>
                  <a:schemeClr val="accent2"/>
                </a:solidFill>
                <a:latin typeface="Garamond" charset="0"/>
              </a:rPr>
              <a:t> molecules), so it behooves you to burn every last O</a:t>
            </a:r>
            <a:r>
              <a:rPr lang="en-US" b="0" baseline="-25000" dirty="0">
                <a:solidFill>
                  <a:schemeClr val="accent2"/>
                </a:solidFill>
                <a:latin typeface="Garamond" charset="0"/>
              </a:rPr>
              <a:t>2</a:t>
            </a:r>
            <a:r>
              <a:rPr lang="en-US" b="0" dirty="0">
                <a:solidFill>
                  <a:schemeClr val="accent2"/>
                </a:solidFill>
                <a:latin typeface="Garamond" charset="0"/>
              </a:rPr>
              <a:t> molecule if you want maximum power.  So because of the mixing time as well as the need to run overall lean, Diesels have less power for a given displacement / weight / size / etc.</a:t>
            </a:r>
          </a:p>
          <a:p>
            <a:pPr>
              <a:lnSpc>
                <a:spcPct val="90000"/>
              </a:lnSpc>
              <a:tabLst>
                <a:tab pos="342900" algn="l"/>
                <a:tab pos="571500" algn="l"/>
                <a:tab pos="1092200" algn="l"/>
              </a:tabLst>
              <a:defRPr/>
            </a:pPr>
            <a:r>
              <a:rPr lang="en-US" sz="2000" dirty="0">
                <a:cs typeface="+mn-cs"/>
              </a:rPr>
              <a:t>So is the only advantage of the Diesel the better efficiency at part-load due to absence of throttling loss?</a:t>
            </a:r>
          </a:p>
          <a:p>
            <a:pPr marL="461963" lvl="1" indent="-4763">
              <a:lnSpc>
                <a:spcPct val="90000"/>
              </a:lnSpc>
              <a:buFont typeface="Wingdings" charset="0"/>
              <a:buNone/>
              <a:tabLst>
                <a:tab pos="342900" algn="l"/>
                <a:tab pos="571500" algn="l"/>
                <a:tab pos="1092200" algn="l"/>
              </a:tabLst>
              <a:defRPr/>
            </a:pPr>
            <a:r>
              <a:rPr lang="en-US" b="0" dirty="0">
                <a:solidFill>
                  <a:schemeClr val="accent2"/>
                </a:solidFill>
                <a:latin typeface="Garamond" charset="0"/>
              </a:rPr>
              <a:t>No, also you can use higher compression ratios, which increases efficiency at any load.  This helps alleviate the problem that slower burning in Diesels means lower inherent efficiency (more burning at increasing cylinder volume)</a:t>
            </a:r>
          </a:p>
          <a:p>
            <a:pPr>
              <a:lnSpc>
                <a:spcPct val="90000"/>
              </a:lnSpc>
              <a:tabLst>
                <a:tab pos="342900" algn="l"/>
                <a:tab pos="571500" algn="l"/>
                <a:tab pos="1092200" algn="l"/>
              </a:tabLst>
              <a:defRPr/>
            </a:pPr>
            <a:r>
              <a:rPr lang="en-US" sz="2000" dirty="0">
                <a:cs typeface="+mn-cs"/>
              </a:rPr>
              <a:t>Why can the compression ratio be higher in the Diesel engine?</a:t>
            </a:r>
          </a:p>
          <a:p>
            <a:pPr marL="461963" lvl="1" indent="-4763">
              <a:lnSpc>
                <a:spcPct val="90000"/>
              </a:lnSpc>
              <a:buFont typeface="Wingdings" charset="0"/>
              <a:buNone/>
              <a:tabLst>
                <a:tab pos="342900" algn="l"/>
                <a:tab pos="571500" algn="l"/>
                <a:tab pos="1092200" algn="l"/>
              </a:tabLst>
              <a:defRPr/>
            </a:pPr>
            <a:r>
              <a:rPr lang="en-US" b="0" dirty="0">
                <a:solidFill>
                  <a:schemeClr val="accent2"/>
                </a:solidFill>
                <a:latin typeface="Garamond" charset="0"/>
              </a:rPr>
              <a:t>Because you don</a:t>
            </a:r>
            <a:r>
              <a:rPr lang="fr-FR" b="0" dirty="0">
                <a:solidFill>
                  <a:schemeClr val="accent2"/>
                </a:solidFill>
                <a:latin typeface="Garamond" charset="0"/>
              </a:rPr>
              <a:t>’</a:t>
            </a:r>
            <a:r>
              <a:rPr lang="en-US" b="0" dirty="0">
                <a:solidFill>
                  <a:schemeClr val="accent2"/>
                </a:solidFill>
                <a:latin typeface="Garamond" charset="0"/>
              </a:rPr>
              <a:t>t have nearly as severe problems with knock.  That</a:t>
            </a:r>
            <a:r>
              <a:rPr lang="fr-FR" dirty="0">
                <a:solidFill>
                  <a:schemeClr val="accent2"/>
                </a:solidFill>
                <a:latin typeface="Garamond" charset="0"/>
              </a:rPr>
              <a:t>’</a:t>
            </a:r>
            <a:r>
              <a:rPr lang="en-US" b="0" dirty="0">
                <a:solidFill>
                  <a:schemeClr val="accent2"/>
                </a:solidFill>
                <a:latin typeface="Garamond" charset="0"/>
              </a:rPr>
              <a:t>s because you compress only air, then inject fuel when you want it to burn.  In the premixed-charge case, the mixture being compressed can explode (since it</a:t>
            </a:r>
            <a:r>
              <a:rPr lang="fr-FR" dirty="0">
                <a:solidFill>
                  <a:schemeClr val="accent2"/>
                </a:solidFill>
                <a:latin typeface="Garamond" charset="0"/>
              </a:rPr>
              <a:t>’</a:t>
            </a:r>
            <a:r>
              <a:rPr lang="en-US" b="0" dirty="0">
                <a:solidFill>
                  <a:schemeClr val="accent2"/>
                </a:solidFill>
                <a:latin typeface="Garamond" charset="0"/>
              </a:rPr>
              <a:t>s fuel + air) if you compress it too much</a:t>
            </a:r>
            <a:endParaRPr lang="en-US" sz="1800" b="0" dirty="0">
              <a:solidFill>
                <a:schemeClr val="accent2"/>
              </a:solidFill>
              <a:latin typeface="Garamond" charset="0"/>
            </a:endParaRPr>
          </a:p>
        </p:txBody>
      </p:sp>
    </p:spTree>
    <p:extLst>
      <p:ext uri="{BB962C8B-B14F-4D97-AF65-F5344CB8AC3E}">
        <p14:creationId xmlns:p14="http://schemas.microsoft.com/office/powerpoint/2010/main" val="47575249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dirty="0"/>
          </a:p>
        </p:txBody>
      </p:sp>
      <p:sp>
        <p:nvSpPr>
          <p:cNvPr id="1278978" name="Rectangle 2"/>
          <p:cNvSpPr>
            <a:spLocks noGrp="1" noChangeArrowheads="1"/>
          </p:cNvSpPr>
          <p:nvPr>
            <p:ph type="title"/>
          </p:nvPr>
        </p:nvSpPr>
        <p:spPr/>
        <p:txBody>
          <a:bodyPr/>
          <a:lstStyle/>
          <a:p>
            <a:pPr>
              <a:defRPr/>
            </a:pPr>
            <a:r>
              <a:rPr lang="en-US" dirty="0">
                <a:cs typeface="+mj-cs"/>
              </a:rPr>
              <a:t>Ronney</a:t>
            </a:r>
            <a:r>
              <a:rPr lang="fr-FR" dirty="0">
                <a:latin typeface="Arial"/>
                <a:cs typeface="+mj-cs"/>
              </a:rPr>
              <a:t>'</a:t>
            </a:r>
            <a:r>
              <a:rPr lang="en-US" dirty="0">
                <a:cs typeface="+mj-cs"/>
              </a:rPr>
              <a:t>s catechism (4/4)</a:t>
            </a:r>
          </a:p>
        </p:txBody>
      </p:sp>
      <p:sp>
        <p:nvSpPr>
          <p:cNvPr id="1278979" name="Rectangle 3"/>
          <p:cNvSpPr>
            <a:spLocks noGrp="1" noChangeArrowheads="1"/>
          </p:cNvSpPr>
          <p:nvPr>
            <p:ph type="body" idx="1"/>
          </p:nvPr>
        </p:nvSpPr>
        <p:spPr/>
        <p:txBody>
          <a:bodyPr/>
          <a:lstStyle/>
          <a:p>
            <a:pPr>
              <a:defRPr/>
            </a:pPr>
            <a:r>
              <a:rPr lang="en-US" sz="2000" dirty="0">
                <a:cs typeface="+mn-cs"/>
              </a:rPr>
              <a:t>Why is knock so bad?</a:t>
            </a:r>
          </a:p>
          <a:p>
            <a:pPr marL="461963" lvl="1" indent="-4763">
              <a:buFont typeface="Wingdings" charset="0"/>
              <a:buNone/>
              <a:defRPr/>
            </a:pPr>
            <a:r>
              <a:rPr lang="en-US" sz="1800" b="0" dirty="0">
                <a:solidFill>
                  <a:schemeClr val="accent2"/>
                </a:solidFill>
                <a:latin typeface="Garamond" charset="0"/>
              </a:rPr>
              <a:t>We</a:t>
            </a:r>
            <a:r>
              <a:rPr lang="fr-FR" sz="1800" dirty="0">
                <a:solidFill>
                  <a:schemeClr val="accent2"/>
                </a:solidFill>
                <a:latin typeface="Garamond" charset="0"/>
              </a:rPr>
              <a:t>’</a:t>
            </a:r>
            <a:r>
              <a:rPr lang="fr-FR" sz="1800" dirty="0" err="1">
                <a:solidFill>
                  <a:schemeClr val="accent2"/>
                </a:solidFill>
                <a:latin typeface="Garamond" charset="0"/>
              </a:rPr>
              <a:t>ll</a:t>
            </a:r>
            <a:r>
              <a:rPr lang="en-US" sz="1800" b="0" dirty="0">
                <a:solidFill>
                  <a:schemeClr val="accent2"/>
                </a:solidFill>
                <a:latin typeface="Garamond" charset="0"/>
              </a:rPr>
              <a:t> discuss that in the section on knock in lecture 10.</a:t>
            </a:r>
            <a:endParaRPr lang="en-US" sz="1800" dirty="0">
              <a:solidFill>
                <a:schemeClr val="accent2"/>
              </a:solidFill>
            </a:endParaRPr>
          </a:p>
          <a:p>
            <a:pPr>
              <a:defRPr/>
            </a:pPr>
            <a:r>
              <a:rPr lang="en-US" sz="2000" dirty="0">
                <a:cs typeface="+mn-cs"/>
              </a:rPr>
              <a:t>So, why have things evolved such that small engines are usually premixed-charge, whereas large engines are </a:t>
            </a:r>
            <a:r>
              <a:rPr lang="en-US" sz="2000" dirty="0" err="1">
                <a:cs typeface="+mn-cs"/>
              </a:rPr>
              <a:t>nonpremixed</a:t>
            </a:r>
            <a:r>
              <a:rPr lang="en-US" sz="2000" dirty="0">
                <a:cs typeface="+mn-cs"/>
              </a:rPr>
              <a:t>-charge?</a:t>
            </a:r>
          </a:p>
          <a:p>
            <a:pPr marL="461963" lvl="1" indent="-4763">
              <a:buFont typeface="Wingdings" charset="0"/>
              <a:buNone/>
              <a:defRPr/>
            </a:pPr>
            <a:r>
              <a:rPr lang="en-US" sz="1800" b="0" dirty="0">
                <a:solidFill>
                  <a:schemeClr val="accent2"/>
                </a:solidFill>
                <a:latin typeface="Garamond" charset="0"/>
              </a:rPr>
              <a:t>In small engines (lawn mowers, automobiles, etc.) you</a:t>
            </a:r>
            <a:r>
              <a:rPr lang="fr-FR" sz="1800" b="0" dirty="0">
                <a:solidFill>
                  <a:schemeClr val="accent2"/>
                </a:solidFill>
                <a:latin typeface="Garamond" charset="0"/>
              </a:rPr>
              <a:t>'</a:t>
            </a:r>
            <a:r>
              <a:rPr lang="en-US" sz="1800" b="0" dirty="0">
                <a:solidFill>
                  <a:schemeClr val="accent2"/>
                </a:solidFill>
                <a:latin typeface="Garamond" charset="0"/>
              </a:rPr>
              <a:t>re usually most concerned with getting the highest power/weight and power/volume ratios, rather than best efficiency (fuel economy).  In larger engines (trucks, locomotives, tugboats, etc.) you don</a:t>
            </a:r>
            <a:r>
              <a:rPr lang="fr-FR" sz="1800" b="0" dirty="0">
                <a:solidFill>
                  <a:schemeClr val="accent2"/>
                </a:solidFill>
                <a:latin typeface="Garamond" charset="0"/>
              </a:rPr>
              <a:t>'</a:t>
            </a:r>
            <a:r>
              <a:rPr lang="en-US" sz="1800" b="0" dirty="0">
                <a:solidFill>
                  <a:schemeClr val="accent2"/>
                </a:solidFill>
                <a:latin typeface="Garamond" charset="0"/>
              </a:rPr>
              <a:t>t care as much about size and weight but efficiency is more critical</a:t>
            </a:r>
          </a:p>
          <a:p>
            <a:pPr>
              <a:defRPr/>
            </a:pPr>
            <a:r>
              <a:rPr lang="en-US" sz="2000" dirty="0">
                <a:cs typeface="+mn-cs"/>
              </a:rPr>
              <a:t>But unsteady-flow aircraft engines, even large ones, are almost always premixed-charge, because weight is always critical in aircraft</a:t>
            </a:r>
          </a:p>
          <a:p>
            <a:pPr marL="461963" lvl="1" indent="-4763">
              <a:buFont typeface="Wingdings" charset="0"/>
              <a:buNone/>
              <a:defRPr/>
            </a:pPr>
            <a:r>
              <a:rPr lang="en-US" sz="1800" b="0" dirty="0">
                <a:solidFill>
                  <a:schemeClr val="accent2"/>
                </a:solidFill>
                <a:latin typeface="Garamond" charset="0"/>
              </a:rPr>
              <a:t>You got me on that one! (Though there is at least one production Diesel powered aircraft.)  But of course most large aircraft engines are steady-flow gas turbines, which kill unsteady-flow engines in terms of power/weight and power/volume (but not efficiency.)</a:t>
            </a:r>
            <a:endParaRPr lang="en-US" sz="1800" dirty="0">
              <a:solidFill>
                <a:schemeClr val="accent2"/>
              </a:solidFill>
            </a:endParaRPr>
          </a:p>
          <a:p>
            <a:pPr marL="461963" lvl="1" indent="-4763">
              <a:defRPr/>
            </a:pPr>
            <a:endParaRPr lang="en-US" sz="1600" dirty="0">
              <a:solidFill>
                <a:schemeClr val="accent2"/>
              </a:solidFill>
            </a:endParaRPr>
          </a:p>
        </p:txBody>
      </p:sp>
    </p:spTree>
    <p:extLst>
      <p:ext uri="{BB962C8B-B14F-4D97-AF65-F5344CB8AC3E}">
        <p14:creationId xmlns:p14="http://schemas.microsoft.com/office/powerpoint/2010/main" val="9730616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80002" name="Rectangle 2"/>
          <p:cNvSpPr>
            <a:spLocks noGrp="1" noChangeArrowheads="1"/>
          </p:cNvSpPr>
          <p:nvPr>
            <p:ph type="title"/>
          </p:nvPr>
        </p:nvSpPr>
        <p:spPr/>
        <p:txBody>
          <a:bodyPr/>
          <a:lstStyle/>
          <a:p>
            <a:pPr>
              <a:defRPr/>
            </a:pPr>
            <a:r>
              <a:rPr lang="en-US">
                <a:cs typeface="+mj-cs"/>
              </a:rPr>
              <a:t>Fuel-air cycles</a:t>
            </a:r>
          </a:p>
        </p:txBody>
      </p:sp>
      <p:sp>
        <p:nvSpPr>
          <p:cNvPr id="1280003" name="Rectangle 3"/>
          <p:cNvSpPr>
            <a:spLocks noGrp="1" noChangeArrowheads="1"/>
          </p:cNvSpPr>
          <p:nvPr>
            <p:ph type="body" idx="1"/>
          </p:nvPr>
        </p:nvSpPr>
        <p:spPr>
          <a:xfrm>
            <a:off x="271463" y="700088"/>
            <a:ext cx="8720137" cy="5883275"/>
          </a:xfrm>
        </p:spPr>
        <p:txBody>
          <a:bodyPr/>
          <a:lstStyle/>
          <a:p>
            <a:pPr>
              <a:tabLst>
                <a:tab pos="342900" algn="l"/>
                <a:tab pos="571500" algn="l"/>
                <a:tab pos="1092200" algn="l"/>
              </a:tabLst>
              <a:defRPr/>
            </a:pPr>
            <a:r>
              <a:rPr lang="en-US" sz="2000" dirty="0">
                <a:cs typeface="+mn-cs"/>
              </a:rPr>
              <a:t>So far we</a:t>
            </a:r>
            <a:r>
              <a:rPr lang="fr-FR" sz="2000" dirty="0">
                <a:cs typeface="+mn-cs"/>
              </a:rPr>
              <a:t>’</a:t>
            </a:r>
            <a:r>
              <a:rPr lang="en-US" sz="2000" dirty="0" err="1">
                <a:cs typeface="+mn-cs"/>
              </a:rPr>
              <a:t>ve</a:t>
            </a:r>
            <a:r>
              <a:rPr lang="en-US" sz="2000" dirty="0">
                <a:cs typeface="+mn-cs"/>
              </a:rPr>
              <a:t> studied “air cycles” where gas properties (C</a:t>
            </a:r>
            <a:r>
              <a:rPr lang="en-US" sz="2000" baseline="-25000" dirty="0">
                <a:cs typeface="+mn-cs"/>
              </a:rPr>
              <a:t>P</a:t>
            </a:r>
            <a:r>
              <a:rPr lang="en-US" sz="2000" dirty="0">
                <a:cs typeface="+mn-cs"/>
              </a:rPr>
              <a:t>, </a:t>
            </a:r>
            <a:r>
              <a:rPr lang="en-US" sz="2000" dirty="0" err="1">
                <a:cs typeface="+mn-cs"/>
              </a:rPr>
              <a:t>C</a:t>
            </a:r>
            <a:r>
              <a:rPr lang="en-US" sz="2000" baseline="-25000" dirty="0" err="1">
                <a:cs typeface="+mn-cs"/>
              </a:rPr>
              <a:t>v</a:t>
            </a:r>
            <a:r>
              <a:rPr lang="en-US" sz="2000" dirty="0">
                <a:cs typeface="+mn-cs"/>
              </a:rPr>
              <a:t>, </a:t>
            </a:r>
            <a:r>
              <a:rPr lang="en-US" sz="2000" dirty="0">
                <a:cs typeface="+mn-cs"/>
                <a:sym typeface="Symbol" charset="0"/>
              </a:rPr>
              <a:t>… )</a:t>
            </a:r>
            <a:r>
              <a:rPr lang="en-US" sz="2000" dirty="0">
                <a:cs typeface="+mn-cs"/>
              </a:rPr>
              <a:t> are assumed constant so simple relations like </a:t>
            </a:r>
            <a:r>
              <a:rPr lang="en-US" sz="2000" dirty="0" err="1">
                <a:cs typeface="+mn-cs"/>
              </a:rPr>
              <a:t>Pv</a:t>
            </a:r>
            <a:r>
              <a:rPr lang="en-US" sz="2000" baseline="30000" dirty="0">
                <a:cs typeface="+mn-cs"/>
                <a:sym typeface="Symbol" charset="0"/>
              </a:rPr>
              <a:t></a:t>
            </a:r>
            <a:r>
              <a:rPr lang="en-US" sz="2000" dirty="0">
                <a:cs typeface="+mn-cs"/>
              </a:rPr>
              <a:t> = constant &amp; T</a:t>
            </a:r>
            <a:r>
              <a:rPr lang="en-US" sz="2000" baseline="-25000" dirty="0">
                <a:cs typeface="+mn-cs"/>
              </a:rPr>
              <a:t>ad</a:t>
            </a:r>
            <a:r>
              <a:rPr lang="en-US" sz="2000" dirty="0">
                <a:cs typeface="+mn-cs"/>
              </a:rPr>
              <a:t> = T</a:t>
            </a:r>
            <a:r>
              <a:rPr lang="en-US" sz="2000" baseline="-25000" dirty="0">
                <a:cs typeface="+mn-cs"/>
              </a:rPr>
              <a:t>∞ </a:t>
            </a:r>
            <a:r>
              <a:rPr lang="en-US" sz="2000" dirty="0">
                <a:cs typeface="+mn-cs"/>
              </a:rPr>
              <a:t>+ </a:t>
            </a:r>
            <a:r>
              <a:rPr lang="en-US" sz="2000" dirty="0" err="1">
                <a:cs typeface="+mn-cs"/>
              </a:rPr>
              <a:t>fQ</a:t>
            </a:r>
            <a:r>
              <a:rPr lang="en-US" sz="2000" baseline="-25000" dirty="0" err="1">
                <a:cs typeface="+mn-cs"/>
              </a:rPr>
              <a:t>R</a:t>
            </a:r>
            <a:r>
              <a:rPr lang="en-US" sz="2000" dirty="0">
                <a:cs typeface="+mn-cs"/>
              </a:rPr>
              <a:t>/</a:t>
            </a:r>
            <a:r>
              <a:rPr lang="en-US" sz="2000" dirty="0" err="1">
                <a:cs typeface="+mn-cs"/>
              </a:rPr>
              <a:t>C</a:t>
            </a:r>
            <a:r>
              <a:rPr lang="en-US" sz="2000" baseline="-25000" dirty="0" err="1">
                <a:cs typeface="+mn-cs"/>
              </a:rPr>
              <a:t>v</a:t>
            </a:r>
            <a:r>
              <a:rPr lang="en-US" sz="2000" dirty="0">
                <a:cs typeface="+mn-cs"/>
              </a:rPr>
              <a:t>) can be used </a:t>
            </a:r>
          </a:p>
          <a:p>
            <a:pPr>
              <a:tabLst>
                <a:tab pos="342900" algn="l"/>
                <a:tab pos="571500" algn="l"/>
                <a:tab pos="1092200" algn="l"/>
              </a:tabLst>
              <a:defRPr/>
            </a:pPr>
            <a:r>
              <a:rPr lang="en-US" sz="2000" dirty="0">
                <a:cs typeface="+mn-cs"/>
              </a:rPr>
              <a:t>This yields simple closed-form results, but </a:t>
            </a:r>
            <a:r>
              <a:rPr lang="en-US" sz="2000" dirty="0" err="1">
                <a:cs typeface="+mn-cs"/>
              </a:rPr>
              <a:t>isn</a:t>
            </a:r>
            <a:r>
              <a:rPr lang="fr-FR" sz="2000" dirty="0">
                <a:cs typeface="+mn-cs"/>
              </a:rPr>
              <a:t>’</a:t>
            </a:r>
            <a:r>
              <a:rPr lang="en-US" sz="2000" dirty="0">
                <a:cs typeface="+mn-cs"/>
              </a:rPr>
              <a:t>t realistic</a:t>
            </a:r>
          </a:p>
          <a:p>
            <a:pPr>
              <a:tabLst>
                <a:tab pos="342900" algn="l"/>
                <a:tab pos="571500" algn="l"/>
                <a:tab pos="1092200" algn="l"/>
              </a:tabLst>
              <a:defRPr/>
            </a:pPr>
            <a:r>
              <a:rPr lang="en-US" sz="2000" dirty="0">
                <a:cs typeface="+mn-cs"/>
              </a:rPr>
              <a:t>More realistic estimate obtained using </a:t>
            </a:r>
            <a:r>
              <a:rPr lang="en-US" altLang="ja-JP" sz="2000" dirty="0">
                <a:cs typeface="+mn-cs"/>
              </a:rPr>
              <a:t>"</a:t>
            </a:r>
            <a:r>
              <a:rPr lang="en-US" sz="2000" dirty="0">
                <a:cs typeface="+mn-cs"/>
              </a:rPr>
              <a:t>real</a:t>
            </a:r>
            <a:r>
              <a:rPr lang="en-US" altLang="ja-JP" sz="2000" dirty="0">
                <a:cs typeface="+mn-cs"/>
              </a:rPr>
              <a:t>"</a:t>
            </a:r>
            <a:r>
              <a:rPr lang="en-US" sz="2000" dirty="0">
                <a:cs typeface="+mn-cs"/>
              </a:rPr>
              <a:t> gas properties from </a:t>
            </a:r>
            <a:r>
              <a:rPr lang="en-US" sz="2000" dirty="0">
                <a:cs typeface="+mn-cs"/>
                <a:hlinkClick r:id="rId3"/>
              </a:rPr>
              <a:t>GASEQ</a:t>
            </a:r>
            <a:r>
              <a:rPr lang="en-US" sz="2000" dirty="0">
                <a:cs typeface="+mn-cs"/>
              </a:rPr>
              <a:t> or other chemical equilibrium program</a:t>
            </a:r>
          </a:p>
          <a:p>
            <a:pPr marL="800100" lvl="1" indent="-342900">
              <a:tabLst>
                <a:tab pos="342900" algn="l"/>
                <a:tab pos="571500" algn="l"/>
                <a:tab pos="1092200" algn="l"/>
              </a:tabLst>
              <a:defRPr/>
            </a:pPr>
            <a:r>
              <a:rPr lang="en-US" sz="1800" dirty="0"/>
              <a:t>Uses variable gas properties and compositions</a:t>
            </a:r>
          </a:p>
          <a:p>
            <a:pPr marL="800100" lvl="1" indent="-342900">
              <a:tabLst>
                <a:tab pos="342900" algn="l"/>
                <a:tab pos="571500" algn="l"/>
                <a:tab pos="1092200" algn="l"/>
              </a:tabLst>
              <a:defRPr/>
            </a:pPr>
            <a:r>
              <a:rPr lang="en-US" sz="1800" dirty="0"/>
              <a:t>Shows that rich mixtures have low </a:t>
            </a:r>
            <a:r>
              <a:rPr lang="en-US" sz="1800" dirty="0">
                <a:sym typeface="Symbol" charset="0"/>
              </a:rPr>
              <a:t></a:t>
            </a:r>
            <a:r>
              <a:rPr lang="en-US" sz="1800" baseline="-25000" dirty="0" err="1">
                <a:sym typeface="Symbol" charset="0"/>
              </a:rPr>
              <a:t>th</a:t>
            </a:r>
            <a:r>
              <a:rPr lang="en-US" sz="1800" dirty="0">
                <a:sym typeface="Symbol" charset="0"/>
              </a:rPr>
              <a:t> due to throwing away fuel that can</a:t>
            </a:r>
            <a:r>
              <a:rPr lang="fr-FR" sz="1800" dirty="0">
                <a:sym typeface="Symbol" charset="0"/>
              </a:rPr>
              <a:t>'</a:t>
            </a:r>
            <a:r>
              <a:rPr lang="en-US" sz="1800" dirty="0">
                <a:sym typeface="Symbol" charset="0"/>
              </a:rPr>
              <a:t>t be burned due to lack of O</a:t>
            </a:r>
            <a:r>
              <a:rPr lang="en-US" sz="1800" baseline="-25000" dirty="0">
                <a:sym typeface="Symbol" charset="0"/>
              </a:rPr>
              <a:t>2</a:t>
            </a:r>
            <a:endParaRPr lang="en-US" sz="1800" dirty="0">
              <a:sym typeface="Symbol" charset="0"/>
            </a:endParaRPr>
          </a:p>
          <a:p>
            <a:pPr marL="800100" lvl="1" indent="-342900">
              <a:tabLst>
                <a:tab pos="342900" algn="l"/>
                <a:tab pos="571500" algn="l"/>
                <a:tab pos="1092200" algn="l"/>
              </a:tabLst>
              <a:defRPr/>
            </a:pPr>
            <a:r>
              <a:rPr lang="en-US" sz="1800" dirty="0"/>
              <a:t>Shows</a:t>
            </a:r>
            <a:r>
              <a:rPr lang="en-US" sz="1800" dirty="0">
                <a:sym typeface="Symbol" charset="0"/>
              </a:rPr>
              <a:t> limitation on work output because of limitation on heat input provided by combustion</a:t>
            </a:r>
          </a:p>
          <a:p>
            <a:pPr>
              <a:tabLst>
                <a:tab pos="342900" algn="l"/>
                <a:tab pos="571500" algn="l"/>
                <a:tab pos="1092200" algn="l"/>
              </a:tabLst>
              <a:defRPr/>
            </a:pPr>
            <a:r>
              <a:rPr lang="en-US" sz="2000" dirty="0">
                <a:cs typeface="+mn-cs"/>
              </a:rPr>
              <a:t>S</a:t>
            </a:r>
            <a:r>
              <a:rPr lang="en-US" sz="2000" dirty="0">
                <a:cs typeface="+mn-cs"/>
                <a:sym typeface="Symbol" charset="0"/>
              </a:rPr>
              <a:t>till </a:t>
            </a:r>
            <a:r>
              <a:rPr lang="en-US" sz="2000" dirty="0" err="1">
                <a:cs typeface="+mn-cs"/>
                <a:sym typeface="Symbol" charset="0"/>
              </a:rPr>
              <a:t>doesn</a:t>
            </a:r>
            <a:r>
              <a:rPr lang="fr-FR" sz="2000" dirty="0">
                <a:cs typeface="+mn-cs"/>
                <a:sym typeface="Symbol" charset="0"/>
              </a:rPr>
              <a:t>’</a:t>
            </a:r>
            <a:r>
              <a:rPr lang="en-US" sz="2000" dirty="0">
                <a:cs typeface="+mn-cs"/>
                <a:sym typeface="Symbol" charset="0"/>
              </a:rPr>
              <a:t>t consider effects of</a:t>
            </a:r>
          </a:p>
          <a:p>
            <a:pPr marL="800100" lvl="1" indent="-342900">
              <a:tabLst>
                <a:tab pos="342900" algn="l"/>
                <a:tab pos="571500" algn="l"/>
                <a:tab pos="1092200" algn="l"/>
              </a:tabLst>
              <a:defRPr/>
            </a:pPr>
            <a:r>
              <a:rPr lang="en-US" sz="1800" dirty="0"/>
              <a:t>F</a:t>
            </a:r>
            <a:r>
              <a:rPr lang="en-US" sz="1800" dirty="0">
                <a:sym typeface="Symbol" charset="0"/>
              </a:rPr>
              <a:t>inite burning time (especially lean &amp; rich mixtures)</a:t>
            </a:r>
          </a:p>
          <a:p>
            <a:pPr marL="800100" lvl="1" indent="-342900">
              <a:tabLst>
                <a:tab pos="342900" algn="l"/>
                <a:tab pos="571500" algn="l"/>
                <a:tab pos="1092200" algn="l"/>
              </a:tabLst>
              <a:defRPr/>
            </a:pPr>
            <a:r>
              <a:rPr lang="en-US" sz="1800" dirty="0"/>
              <a:t>I</a:t>
            </a:r>
            <a:r>
              <a:rPr lang="en-US" sz="1800" dirty="0">
                <a:sym typeface="Symbol" charset="0"/>
              </a:rPr>
              <a:t>ncomplete combustion (crevice volumes, flame quenching, etc.)</a:t>
            </a:r>
          </a:p>
          <a:p>
            <a:pPr marL="800100" lvl="1" indent="-342900">
              <a:tabLst>
                <a:tab pos="342900" algn="l"/>
                <a:tab pos="571500" algn="l"/>
                <a:tab pos="1092200" algn="l"/>
              </a:tabLst>
              <a:defRPr/>
            </a:pPr>
            <a:r>
              <a:rPr lang="en-US" sz="1800" dirty="0"/>
              <a:t>H</a:t>
            </a:r>
            <a:r>
              <a:rPr lang="en-US" sz="1800" dirty="0">
                <a:sym typeface="Symbol" charset="0"/>
              </a:rPr>
              <a:t>eat &amp; friction losses</a:t>
            </a:r>
          </a:p>
          <a:p>
            <a:pPr marL="800100" lvl="1" indent="-342900">
              <a:tabLst>
                <a:tab pos="342900" algn="l"/>
                <a:tab pos="571500" algn="l"/>
                <a:tab pos="1092200" algn="l"/>
              </a:tabLst>
              <a:defRPr/>
            </a:pPr>
            <a:r>
              <a:rPr lang="en-US" sz="1800" dirty="0"/>
              <a:t>H</a:t>
            </a:r>
            <a:r>
              <a:rPr lang="en-US" sz="1800" dirty="0">
                <a:sym typeface="Symbol" charset="0"/>
              </a:rPr>
              <a:t>ydrodynamic (pressure) losses in intake/exhaust</a:t>
            </a:r>
          </a:p>
          <a:p>
            <a:pPr marL="800100" lvl="1" indent="-342900">
              <a:tabLst>
                <a:tab pos="342900" algn="l"/>
                <a:tab pos="571500" algn="l"/>
                <a:tab pos="1092200" algn="l"/>
              </a:tabLst>
              <a:defRPr/>
            </a:pPr>
            <a:r>
              <a:rPr lang="en-US" sz="1800" dirty="0"/>
              <a:t>E</a:t>
            </a:r>
            <a:r>
              <a:rPr lang="en-US" sz="1800" dirty="0">
                <a:sym typeface="Symbol" charset="0"/>
              </a:rPr>
              <a:t>tc., etc.</a:t>
            </a:r>
          </a:p>
        </p:txBody>
      </p:sp>
    </p:spTree>
    <p:extLst>
      <p:ext uri="{BB962C8B-B14F-4D97-AF65-F5344CB8AC3E}">
        <p14:creationId xmlns:p14="http://schemas.microsoft.com/office/powerpoint/2010/main" val="163704845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81026" name="Rectangle 2"/>
          <p:cNvSpPr>
            <a:spLocks noGrp="1" noChangeArrowheads="1"/>
          </p:cNvSpPr>
          <p:nvPr>
            <p:ph type="title"/>
          </p:nvPr>
        </p:nvSpPr>
        <p:spPr/>
        <p:txBody>
          <a:bodyPr/>
          <a:lstStyle/>
          <a:p>
            <a:pPr>
              <a:defRPr/>
            </a:pPr>
            <a:r>
              <a:rPr lang="en-US">
                <a:cs typeface="+mj-cs"/>
              </a:rPr>
              <a:t>Fuel-air cycle analysis using GASEQ</a:t>
            </a:r>
          </a:p>
        </p:txBody>
      </p:sp>
      <p:sp>
        <p:nvSpPr>
          <p:cNvPr id="1281027" name="Rectangle 3"/>
          <p:cNvSpPr>
            <a:spLocks noGrp="1" noChangeArrowheads="1"/>
          </p:cNvSpPr>
          <p:nvPr>
            <p:ph type="body" idx="1"/>
          </p:nvPr>
        </p:nvSpPr>
        <p:spPr/>
        <p:txBody>
          <a:bodyPr/>
          <a:lstStyle/>
          <a:p>
            <a:pPr>
              <a:tabLst>
                <a:tab pos="342900" algn="l"/>
                <a:tab pos="571500" algn="l"/>
                <a:tab pos="1092200" algn="l"/>
              </a:tabLst>
              <a:defRPr/>
            </a:pPr>
            <a:r>
              <a:rPr lang="en-US" sz="1600" dirty="0">
                <a:cs typeface="+mn-cs"/>
              </a:rPr>
              <a:t>Under </a:t>
            </a:r>
            <a:r>
              <a:rPr lang="en-US" altLang="ja-JP" sz="1600" dirty="0">
                <a:cs typeface="+mn-cs"/>
              </a:rPr>
              <a:t>"</a:t>
            </a:r>
            <a:r>
              <a:rPr lang="en-US" sz="1600" dirty="0">
                <a:cs typeface="+mn-cs"/>
              </a:rPr>
              <a:t>Units</a:t>
            </a:r>
            <a:r>
              <a:rPr lang="en-US" altLang="ja-JP" sz="1600" dirty="0">
                <a:cs typeface="+mn-cs"/>
              </a:rPr>
              <a:t>"</a:t>
            </a:r>
            <a:r>
              <a:rPr lang="en-US" sz="1600" dirty="0">
                <a:cs typeface="+mn-cs"/>
              </a:rPr>
              <a:t> menu, check </a:t>
            </a:r>
            <a:r>
              <a:rPr lang="en-US" altLang="ja-JP" sz="1600" dirty="0">
                <a:cs typeface="+mn-cs"/>
              </a:rPr>
              <a:t>"</a:t>
            </a:r>
            <a:r>
              <a:rPr lang="en-US" sz="1600" dirty="0">
                <a:cs typeface="+mn-cs"/>
              </a:rPr>
              <a:t>mass</a:t>
            </a:r>
            <a:r>
              <a:rPr lang="en-US" altLang="ja-JP" sz="1600" dirty="0">
                <a:cs typeface="+mn-cs"/>
              </a:rPr>
              <a:t>"</a:t>
            </a:r>
            <a:r>
              <a:rPr lang="en-US" sz="1600" dirty="0">
                <a:cs typeface="+mn-cs"/>
              </a:rPr>
              <a:t>, </a:t>
            </a:r>
            <a:r>
              <a:rPr lang="en-US" altLang="ja-JP" sz="1600" dirty="0">
                <a:cs typeface="+mn-cs"/>
              </a:rPr>
              <a:t>"</a:t>
            </a:r>
            <a:r>
              <a:rPr lang="en-US" sz="1600" dirty="0">
                <a:cs typeface="+mn-cs"/>
              </a:rPr>
              <a:t>Joules</a:t>
            </a:r>
            <a:r>
              <a:rPr lang="en-US" altLang="ja-JP" sz="1600" dirty="0">
                <a:cs typeface="+mn-cs"/>
              </a:rPr>
              <a:t>"</a:t>
            </a:r>
            <a:r>
              <a:rPr lang="en-US" sz="1600" dirty="0">
                <a:cs typeface="+mn-cs"/>
              </a:rPr>
              <a:t> and </a:t>
            </a:r>
            <a:r>
              <a:rPr lang="en-US" altLang="ja-JP" sz="1600" dirty="0">
                <a:cs typeface="+mn-cs"/>
              </a:rPr>
              <a:t>"</a:t>
            </a:r>
            <a:r>
              <a:rPr lang="en-US" sz="1600" dirty="0" err="1">
                <a:cs typeface="+mn-cs"/>
              </a:rPr>
              <a:t>atm</a:t>
            </a:r>
            <a:r>
              <a:rPr lang="en-US" altLang="ja-JP" sz="1600" dirty="0">
                <a:cs typeface="+mn-cs"/>
              </a:rPr>
              <a:t>"</a:t>
            </a:r>
            <a:endParaRPr lang="en-US" sz="1600" dirty="0">
              <a:cs typeface="+mn-cs"/>
            </a:endParaRPr>
          </a:p>
          <a:p>
            <a:pPr>
              <a:tabLst>
                <a:tab pos="342900" algn="l"/>
                <a:tab pos="571500" algn="l"/>
                <a:tab pos="1092200" algn="l"/>
              </a:tabLst>
              <a:defRPr/>
            </a:pPr>
            <a:r>
              <a:rPr lang="en-US" sz="1600" dirty="0">
                <a:cs typeface="+mn-cs"/>
              </a:rPr>
              <a:t>At the top of the page, under "Problem type" select "adiabatic compression/expansion" and make sure the box </a:t>
            </a:r>
            <a:r>
              <a:rPr lang="en-US" altLang="ja-JP" sz="1600" dirty="0">
                <a:cs typeface="+mn-cs"/>
              </a:rPr>
              <a:t>"</a:t>
            </a:r>
            <a:r>
              <a:rPr lang="en-US" sz="1600" dirty="0">
                <a:cs typeface="+mn-cs"/>
              </a:rPr>
              <a:t>frozen composition</a:t>
            </a:r>
            <a:r>
              <a:rPr lang="en-US" altLang="ja-JP" sz="1600" dirty="0">
                <a:cs typeface="+mn-cs"/>
              </a:rPr>
              <a:t>"</a:t>
            </a:r>
            <a:r>
              <a:rPr lang="en-US" sz="1600" dirty="0">
                <a:cs typeface="+mn-cs"/>
              </a:rPr>
              <a:t> is checked</a:t>
            </a:r>
          </a:p>
          <a:p>
            <a:pPr>
              <a:tabLst>
                <a:tab pos="342900" algn="l"/>
                <a:tab pos="571500" algn="l"/>
                <a:tab pos="1092200" algn="l"/>
              </a:tabLst>
              <a:defRPr/>
            </a:pPr>
            <a:r>
              <a:rPr lang="en-US" sz="1600" dirty="0">
                <a:cs typeface="+mn-cs"/>
              </a:rPr>
              <a:t>Under </a:t>
            </a:r>
            <a:r>
              <a:rPr lang="en-US" altLang="ja-JP" sz="1600" dirty="0">
                <a:cs typeface="+mn-cs"/>
              </a:rPr>
              <a:t>"</a:t>
            </a:r>
            <a:r>
              <a:rPr lang="en-US" sz="1600" dirty="0">
                <a:cs typeface="+mn-cs"/>
              </a:rPr>
              <a:t>Reactants</a:t>
            </a:r>
            <a:r>
              <a:rPr lang="en-US" altLang="ja-JP" sz="1600" dirty="0">
                <a:cs typeface="+mn-cs"/>
              </a:rPr>
              <a:t>"</a:t>
            </a:r>
            <a:r>
              <a:rPr lang="en-US" sz="1600" dirty="0">
                <a:cs typeface="+mn-cs"/>
              </a:rPr>
              <a:t> select appropriate set of reactants, e.g. </a:t>
            </a:r>
            <a:r>
              <a:rPr lang="en-US" altLang="ja-JP" sz="1600" dirty="0">
                <a:cs typeface="+mn-cs"/>
              </a:rPr>
              <a:t>"</a:t>
            </a:r>
            <a:r>
              <a:rPr lang="en-US" sz="1600" dirty="0" err="1">
                <a:cs typeface="+mn-cs"/>
              </a:rPr>
              <a:t>Iso</a:t>
            </a:r>
            <a:r>
              <a:rPr lang="en-US" sz="1600" dirty="0">
                <a:cs typeface="+mn-cs"/>
              </a:rPr>
              <a:t>-octane-air flame</a:t>
            </a:r>
            <a:r>
              <a:rPr lang="en-US" altLang="ja-JP" sz="1600" dirty="0">
                <a:cs typeface="+mn-cs"/>
              </a:rPr>
              <a:t>"</a:t>
            </a:r>
            <a:r>
              <a:rPr lang="en-US" sz="1600" dirty="0">
                <a:cs typeface="+mn-cs"/>
              </a:rPr>
              <a:t> </a:t>
            </a:r>
          </a:p>
          <a:p>
            <a:pPr>
              <a:tabLst>
                <a:tab pos="342900" algn="l"/>
                <a:tab pos="571500" algn="l"/>
                <a:tab pos="1092200" algn="l"/>
              </a:tabLst>
              <a:defRPr/>
            </a:pPr>
            <a:r>
              <a:rPr lang="en-US" sz="1600" dirty="0">
                <a:cs typeface="+mn-cs"/>
              </a:rPr>
              <a:t>To set the stoichiometry, first click on one of the species (e.g. the fuel), then to the right of the </a:t>
            </a:r>
            <a:r>
              <a:rPr lang="en-US" altLang="ja-JP" sz="1600" dirty="0">
                <a:cs typeface="+mn-cs"/>
              </a:rPr>
              <a:t>"</a:t>
            </a:r>
            <a:r>
              <a:rPr lang="en-US" sz="1600" dirty="0">
                <a:cs typeface="+mn-cs"/>
              </a:rPr>
              <a:t>Stoichiometry</a:t>
            </a:r>
            <a:r>
              <a:rPr lang="en-US" altLang="ja-JP" sz="1600" dirty="0">
                <a:cs typeface="+mn-cs"/>
              </a:rPr>
              <a:t>"</a:t>
            </a:r>
            <a:r>
              <a:rPr lang="en-US" sz="1600" dirty="0">
                <a:cs typeface="+mn-cs"/>
              </a:rPr>
              <a:t> box, click the button called </a:t>
            </a:r>
            <a:r>
              <a:rPr lang="en-US" altLang="ja-JP" sz="1600" dirty="0">
                <a:cs typeface="+mn-cs"/>
              </a:rPr>
              <a:t>"</a:t>
            </a:r>
            <a:r>
              <a:rPr lang="en-US" sz="1600" dirty="0">
                <a:cs typeface="+mn-cs"/>
              </a:rPr>
              <a:t>set</a:t>
            </a:r>
            <a:r>
              <a:rPr lang="en-US" altLang="ja-JP" sz="1600" dirty="0">
                <a:cs typeface="+mn-cs"/>
              </a:rPr>
              <a:t>"</a:t>
            </a:r>
            <a:r>
              <a:rPr lang="en-US" sz="1600" dirty="0">
                <a:cs typeface="+mn-cs"/>
              </a:rPr>
              <a:t>; in the dialog box that pops up, enter the equivalence ratio you want, then close the box</a:t>
            </a:r>
          </a:p>
          <a:p>
            <a:pPr>
              <a:tabLst>
                <a:tab pos="342900" algn="l"/>
                <a:tab pos="571500" algn="l"/>
                <a:tab pos="1092200" algn="l"/>
              </a:tabLst>
              <a:defRPr/>
            </a:pPr>
            <a:r>
              <a:rPr lang="en-US" sz="1600" dirty="0">
                <a:cs typeface="+mn-cs"/>
              </a:rPr>
              <a:t>Note (i.e. write down) the mass fraction of fuel</a:t>
            </a:r>
          </a:p>
          <a:p>
            <a:pPr>
              <a:tabLst>
                <a:tab pos="342900" algn="l"/>
                <a:tab pos="571500" algn="l"/>
                <a:tab pos="1092200" algn="l"/>
              </a:tabLst>
              <a:defRPr/>
            </a:pPr>
            <a:r>
              <a:rPr lang="en-US" sz="1600" dirty="0">
                <a:cs typeface="+mn-cs"/>
              </a:rPr>
              <a:t>In the box below the reactants box, enter the reactant temperature and pressure (e.g. 298K, 1 </a:t>
            </a:r>
            <a:r>
              <a:rPr lang="en-US" sz="1600" dirty="0" err="1">
                <a:cs typeface="+mn-cs"/>
              </a:rPr>
              <a:t>atm</a:t>
            </a:r>
            <a:r>
              <a:rPr lang="en-US" sz="1600" dirty="0">
                <a:cs typeface="+mn-cs"/>
              </a:rPr>
              <a:t>) and the volume ratio of the compression process (e.g. 1/8 = 0.125 for compression ratio of 8) OR the final pressure (NOT pressure ratio) (e.g. 5 </a:t>
            </a:r>
            <a:r>
              <a:rPr lang="en-US" sz="1600" dirty="0" err="1">
                <a:cs typeface="+mn-cs"/>
              </a:rPr>
              <a:t>atm</a:t>
            </a:r>
            <a:r>
              <a:rPr lang="en-US" sz="1600" dirty="0">
                <a:cs typeface="+mn-cs"/>
              </a:rPr>
              <a:t> for a pressure ratio of 10 with reactants at 0.5 </a:t>
            </a:r>
            <a:r>
              <a:rPr lang="en-US" sz="1600" dirty="0" err="1">
                <a:cs typeface="+mn-cs"/>
              </a:rPr>
              <a:t>atm</a:t>
            </a:r>
            <a:r>
              <a:rPr lang="en-US" sz="1600" dirty="0">
                <a:cs typeface="+mn-cs"/>
              </a:rPr>
              <a:t>) in the locations provided</a:t>
            </a:r>
          </a:p>
          <a:p>
            <a:pPr>
              <a:tabLst>
                <a:tab pos="342900" algn="l"/>
                <a:tab pos="571500" algn="l"/>
                <a:tab pos="1092200" algn="l"/>
              </a:tabLst>
              <a:defRPr/>
            </a:pPr>
            <a:r>
              <a:rPr lang="en-US" sz="1600" dirty="0">
                <a:cs typeface="+mn-cs"/>
              </a:rPr>
              <a:t>Click on the "calculate" box.  Note the internal energy, enthalpy and specific volume of both the reactants (call them u</a:t>
            </a:r>
            <a:r>
              <a:rPr lang="en-US" sz="1600" baseline="-25000" dirty="0">
                <a:cs typeface="+mn-cs"/>
              </a:rPr>
              <a:t>2</a:t>
            </a:r>
            <a:r>
              <a:rPr lang="en-US" sz="1600" dirty="0">
                <a:cs typeface="+mn-cs"/>
              </a:rPr>
              <a:t>, h</a:t>
            </a:r>
            <a:r>
              <a:rPr lang="en-US" sz="1600" baseline="-25000" dirty="0">
                <a:cs typeface="+mn-cs"/>
              </a:rPr>
              <a:t>2</a:t>
            </a:r>
            <a:r>
              <a:rPr lang="en-US" sz="1600" dirty="0">
                <a:cs typeface="+mn-cs"/>
              </a:rPr>
              <a:t>, v</a:t>
            </a:r>
            <a:r>
              <a:rPr lang="en-US" sz="1600" baseline="-25000" dirty="0">
                <a:cs typeface="+mn-cs"/>
              </a:rPr>
              <a:t>2</a:t>
            </a:r>
            <a:r>
              <a:rPr lang="en-US" sz="1600" dirty="0">
                <a:cs typeface="+mn-cs"/>
              </a:rPr>
              <a:t>) and the products (u</a:t>
            </a:r>
            <a:r>
              <a:rPr lang="en-US" sz="1600" baseline="-25000" dirty="0">
                <a:cs typeface="+mn-cs"/>
              </a:rPr>
              <a:t>3</a:t>
            </a:r>
            <a:r>
              <a:rPr lang="en-US" sz="1600" dirty="0">
                <a:cs typeface="+mn-cs"/>
              </a:rPr>
              <a:t>, h</a:t>
            </a:r>
            <a:r>
              <a:rPr lang="en-US" sz="1600" baseline="-25000" dirty="0">
                <a:cs typeface="+mn-cs"/>
              </a:rPr>
              <a:t>3</a:t>
            </a:r>
            <a:r>
              <a:rPr lang="en-US" sz="1600" dirty="0">
                <a:cs typeface="+mn-cs"/>
              </a:rPr>
              <a:t>, v</a:t>
            </a:r>
            <a:r>
              <a:rPr lang="en-US" sz="1600" baseline="-25000" dirty="0">
                <a:cs typeface="+mn-cs"/>
              </a:rPr>
              <a:t>3</a:t>
            </a:r>
            <a:r>
              <a:rPr lang="en-US" sz="1600" dirty="0">
                <a:cs typeface="+mn-cs"/>
              </a:rPr>
              <a:t>)</a:t>
            </a:r>
          </a:p>
          <a:p>
            <a:pPr>
              <a:tabLst>
                <a:tab pos="342900" algn="l"/>
                <a:tab pos="571500" algn="l"/>
                <a:tab pos="1092200" algn="l"/>
              </a:tabLst>
              <a:defRPr/>
            </a:pPr>
            <a:r>
              <a:rPr lang="en-US" sz="1600" dirty="0">
                <a:cs typeface="+mn-cs"/>
              </a:rPr>
              <a:t>Click on the "R&lt;&lt;P" button to make the products from this calculation the reactants for the next calculation </a:t>
            </a:r>
          </a:p>
          <a:p>
            <a:pPr>
              <a:tabLst>
                <a:tab pos="342900" algn="l"/>
                <a:tab pos="571500" algn="l"/>
                <a:tab pos="1092200" algn="l"/>
              </a:tabLst>
              <a:defRPr/>
            </a:pPr>
            <a:r>
              <a:rPr lang="en-US" sz="1600" dirty="0">
                <a:cs typeface="+mn-cs"/>
              </a:rPr>
              <a:t>At the top of the page, under "Problem type" select "adiabatic T and composition at </a:t>
            </a:r>
            <a:r>
              <a:rPr lang="en-US" sz="1600" dirty="0" err="1">
                <a:cs typeface="+mn-cs"/>
              </a:rPr>
              <a:t>const</a:t>
            </a:r>
            <a:r>
              <a:rPr lang="en-US" sz="1600" dirty="0">
                <a:cs typeface="+mn-cs"/>
              </a:rPr>
              <a:t> P</a:t>
            </a:r>
            <a:r>
              <a:rPr lang="en-US" altLang="ja-JP" sz="1600" dirty="0">
                <a:cs typeface="+mn-cs"/>
              </a:rPr>
              <a:t>"</a:t>
            </a:r>
            <a:r>
              <a:rPr lang="en-US" sz="1600" dirty="0">
                <a:cs typeface="+mn-cs"/>
              </a:rPr>
              <a:t> or </a:t>
            </a:r>
            <a:r>
              <a:rPr lang="en-US" altLang="ja-JP" sz="1600" dirty="0">
                <a:cs typeface="+mn-cs"/>
              </a:rPr>
              <a:t>"</a:t>
            </a:r>
            <a:r>
              <a:rPr lang="en-US" sz="1600" dirty="0">
                <a:cs typeface="+mn-cs"/>
              </a:rPr>
              <a:t>adiabatic T and composition at </a:t>
            </a:r>
            <a:r>
              <a:rPr lang="en-US" sz="1600" dirty="0" err="1">
                <a:cs typeface="+mn-cs"/>
              </a:rPr>
              <a:t>const</a:t>
            </a:r>
            <a:r>
              <a:rPr lang="en-US" sz="1600" dirty="0">
                <a:cs typeface="+mn-cs"/>
              </a:rPr>
              <a:t> v</a:t>
            </a:r>
            <a:r>
              <a:rPr lang="en-US" altLang="ja-JP" sz="1600" dirty="0">
                <a:cs typeface="+mn-cs"/>
              </a:rPr>
              <a:t>"</a:t>
            </a:r>
            <a:r>
              <a:rPr lang="en-US" sz="1600" dirty="0">
                <a:cs typeface="+mn-cs"/>
              </a:rPr>
              <a:t> depending on whether the assumption is constant pressure or constant volume combustion</a:t>
            </a:r>
          </a:p>
          <a:p>
            <a:pPr>
              <a:tabLst>
                <a:tab pos="342900" algn="l"/>
                <a:tab pos="571500" algn="l"/>
                <a:tab pos="1092200" algn="l"/>
              </a:tabLst>
              <a:defRPr/>
            </a:pPr>
            <a:r>
              <a:rPr lang="en-US" sz="1600" dirty="0">
                <a:cs typeface="+mn-cs"/>
              </a:rPr>
              <a:t>On the right side of the page, under "Products" select the appropriate products (e.g. "HC/O2/N2 products (extended)</a:t>
            </a:r>
            <a:r>
              <a:rPr lang="en-US" altLang="ja-JP" sz="1600" dirty="0">
                <a:cs typeface="+mn-cs"/>
              </a:rPr>
              <a:t>"</a:t>
            </a:r>
            <a:r>
              <a:rPr lang="en-US" sz="1600" dirty="0">
                <a:cs typeface="+mn-cs"/>
              </a:rPr>
              <a:t>)</a:t>
            </a:r>
          </a:p>
          <a:p>
            <a:pPr>
              <a:tabLst>
                <a:tab pos="342900" algn="l"/>
                <a:tab pos="571500" algn="l"/>
                <a:tab pos="1092200" algn="l"/>
              </a:tabLst>
              <a:defRPr/>
            </a:pPr>
            <a:r>
              <a:rPr lang="en-US" sz="1600" dirty="0">
                <a:cs typeface="+mn-cs"/>
              </a:rPr>
              <a:t>Click on the "calculate" button.  Note the internal energy, enthalpy and specific volume of  the products (u</a:t>
            </a:r>
            <a:r>
              <a:rPr lang="en-US" sz="1600" baseline="-25000" dirty="0">
                <a:cs typeface="+mn-cs"/>
              </a:rPr>
              <a:t>4</a:t>
            </a:r>
            <a:r>
              <a:rPr lang="en-US" sz="1600" dirty="0">
                <a:cs typeface="+mn-cs"/>
              </a:rPr>
              <a:t>, h</a:t>
            </a:r>
            <a:r>
              <a:rPr lang="en-US" sz="1600" baseline="-25000" dirty="0">
                <a:cs typeface="+mn-cs"/>
              </a:rPr>
              <a:t>4</a:t>
            </a:r>
            <a:r>
              <a:rPr lang="en-US" sz="1600" dirty="0">
                <a:cs typeface="+mn-cs"/>
              </a:rPr>
              <a:t>, v</a:t>
            </a:r>
            <a:r>
              <a:rPr lang="en-US" sz="1600" baseline="-25000" dirty="0">
                <a:cs typeface="+mn-cs"/>
              </a:rPr>
              <a:t>4</a:t>
            </a:r>
            <a:r>
              <a:rPr lang="en-US" sz="1600" dirty="0">
                <a:cs typeface="+mn-cs"/>
              </a:rPr>
              <a:t>).  If Diesel cycle, compute the cutoff ratio </a:t>
            </a:r>
            <a:r>
              <a:rPr lang="en-US" sz="1600" dirty="0">
                <a:cs typeface="+mn-cs"/>
                <a:sym typeface="Symbol" charset="0"/>
              </a:rPr>
              <a:t> = v</a:t>
            </a:r>
            <a:r>
              <a:rPr lang="en-US" sz="1600" baseline="-25000" dirty="0">
                <a:cs typeface="+mn-cs"/>
                <a:sym typeface="Symbol" charset="0"/>
              </a:rPr>
              <a:t>4</a:t>
            </a:r>
            <a:r>
              <a:rPr lang="en-US" sz="1600" dirty="0">
                <a:cs typeface="+mn-cs"/>
                <a:sym typeface="Symbol" charset="0"/>
              </a:rPr>
              <a:t>/v</a:t>
            </a:r>
            <a:r>
              <a:rPr lang="en-US" sz="1600" baseline="-25000" dirty="0">
                <a:cs typeface="+mn-cs"/>
                <a:sym typeface="Symbol" charset="0"/>
              </a:rPr>
              <a:t>3</a:t>
            </a:r>
            <a:r>
              <a:rPr lang="en-US" sz="1600" dirty="0">
                <a:cs typeface="+mn-cs"/>
                <a:sym typeface="Symbol" charset="0"/>
              </a:rPr>
              <a:t>.</a:t>
            </a:r>
            <a:endParaRPr lang="en-US" sz="1600" dirty="0">
              <a:cs typeface="+mn-cs"/>
            </a:endParaRPr>
          </a:p>
        </p:txBody>
      </p:sp>
    </p:spTree>
    <p:extLst>
      <p:ext uri="{BB962C8B-B14F-4D97-AF65-F5344CB8AC3E}">
        <p14:creationId xmlns:p14="http://schemas.microsoft.com/office/powerpoint/2010/main" val="290911309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82050" name="Rectangle 2"/>
          <p:cNvSpPr>
            <a:spLocks noGrp="1" noChangeArrowheads="1"/>
          </p:cNvSpPr>
          <p:nvPr>
            <p:ph type="title"/>
          </p:nvPr>
        </p:nvSpPr>
        <p:spPr/>
        <p:txBody>
          <a:bodyPr/>
          <a:lstStyle/>
          <a:p>
            <a:pPr>
              <a:defRPr/>
            </a:pPr>
            <a:r>
              <a:rPr lang="en-US">
                <a:cs typeface="+mj-cs"/>
              </a:rPr>
              <a:t>Fuel-air cycle analysis using GASEQ</a:t>
            </a:r>
          </a:p>
        </p:txBody>
      </p:sp>
      <p:sp>
        <p:nvSpPr>
          <p:cNvPr id="1282051" name="Rectangle 3"/>
          <p:cNvSpPr>
            <a:spLocks noGrp="1" noChangeArrowheads="1"/>
          </p:cNvSpPr>
          <p:nvPr>
            <p:ph type="body" idx="1"/>
          </p:nvPr>
        </p:nvSpPr>
        <p:spPr/>
        <p:txBody>
          <a:bodyPr/>
          <a:lstStyle/>
          <a:p>
            <a:pPr>
              <a:tabLst>
                <a:tab pos="342900" algn="l"/>
                <a:tab pos="571500" algn="l"/>
                <a:tab pos="1092200" algn="l"/>
              </a:tabLst>
              <a:defRPr/>
            </a:pPr>
            <a:r>
              <a:rPr lang="en-US" sz="1600" dirty="0">
                <a:cs typeface="+mn-cs"/>
              </a:rPr>
              <a:t>Click on the "R&lt;&lt;P" button to make the products from this calculation the reactants for the next calculation</a:t>
            </a:r>
          </a:p>
          <a:p>
            <a:pPr>
              <a:tabLst>
                <a:tab pos="342900" algn="l"/>
                <a:tab pos="571500" algn="l"/>
                <a:tab pos="1092200" algn="l"/>
              </a:tabLst>
              <a:defRPr/>
            </a:pPr>
            <a:r>
              <a:rPr lang="en-US" sz="1600" dirty="0">
                <a:cs typeface="+mn-cs"/>
              </a:rPr>
              <a:t>At the top of the page, under  "Problem type" select "adiabatic compression/expansion" and make sure the box "frozen composition" is either checked or not checked, depending on your assumption (usually you want to assume NOT frozen)</a:t>
            </a:r>
          </a:p>
          <a:p>
            <a:pPr>
              <a:tabLst>
                <a:tab pos="342900" algn="l"/>
                <a:tab pos="571500" algn="l"/>
                <a:tab pos="1092200" algn="l"/>
              </a:tabLst>
              <a:defRPr/>
            </a:pPr>
            <a:r>
              <a:rPr lang="en-US" sz="1600" dirty="0">
                <a:cs typeface="+mn-cs"/>
              </a:rPr>
              <a:t>In the box below the products box, enter the required volume expansion ratio (e.g. same as </a:t>
            </a:r>
            <a:r>
              <a:rPr lang="en-US" sz="1600" dirty="0" err="1">
                <a:cs typeface="+mn-cs"/>
              </a:rPr>
              <a:t>r</a:t>
            </a:r>
            <a:r>
              <a:rPr lang="en-US" sz="1600" baseline="-25000" dirty="0" err="1">
                <a:cs typeface="+mn-cs"/>
              </a:rPr>
              <a:t>c</a:t>
            </a:r>
            <a:r>
              <a:rPr lang="en-US" sz="1600" dirty="0">
                <a:cs typeface="+mn-cs"/>
              </a:rPr>
              <a:t> for Otto, or </a:t>
            </a:r>
            <a:r>
              <a:rPr lang="en-US" sz="1600" dirty="0" err="1">
                <a:cs typeface="+mn-cs"/>
              </a:rPr>
              <a:t>r</a:t>
            </a:r>
            <a:r>
              <a:rPr lang="en-US" sz="1600" baseline="-25000" dirty="0" err="1">
                <a:cs typeface="+mn-cs"/>
              </a:rPr>
              <a:t>c</a:t>
            </a:r>
            <a:r>
              <a:rPr lang="en-US" sz="1600" dirty="0">
                <a:cs typeface="+mn-cs"/>
              </a:rPr>
              <a:t>/</a:t>
            </a:r>
            <a:r>
              <a:rPr lang="en-US" sz="1600" dirty="0">
                <a:cs typeface="+mn-cs"/>
                <a:sym typeface="Symbol" charset="0"/>
              </a:rPr>
              <a:t> for Diesel</a:t>
            </a:r>
            <a:r>
              <a:rPr lang="en-US" sz="1600" dirty="0">
                <a:cs typeface="+mn-cs"/>
              </a:rPr>
              <a:t>) or the final pressure (again, NOT pressure ratio) in the location provided </a:t>
            </a:r>
          </a:p>
          <a:p>
            <a:pPr>
              <a:tabLst>
                <a:tab pos="342900" algn="l"/>
                <a:tab pos="571500" algn="l"/>
                <a:tab pos="1092200" algn="l"/>
              </a:tabLst>
              <a:defRPr/>
            </a:pPr>
            <a:r>
              <a:rPr lang="en-US" sz="1600" dirty="0">
                <a:cs typeface="+mn-cs"/>
              </a:rPr>
              <a:t>Click on the "calculate" button.  Note product internal energy, enthalpy and specific volume (u</a:t>
            </a:r>
            <a:r>
              <a:rPr lang="en-US" sz="1600" baseline="-25000" dirty="0">
                <a:cs typeface="+mn-cs"/>
              </a:rPr>
              <a:t>5</a:t>
            </a:r>
            <a:r>
              <a:rPr lang="en-US" sz="1600" dirty="0">
                <a:cs typeface="+mn-cs"/>
              </a:rPr>
              <a:t>, h</a:t>
            </a:r>
            <a:r>
              <a:rPr lang="en-US" sz="1600" baseline="-25000" dirty="0">
                <a:cs typeface="+mn-cs"/>
              </a:rPr>
              <a:t>5</a:t>
            </a:r>
            <a:r>
              <a:rPr lang="en-US" sz="1600" dirty="0">
                <a:cs typeface="+mn-cs"/>
              </a:rPr>
              <a:t>, v</a:t>
            </a:r>
            <a:r>
              <a:rPr lang="en-US" sz="1600" baseline="-25000" dirty="0">
                <a:cs typeface="+mn-cs"/>
              </a:rPr>
              <a:t>5</a:t>
            </a:r>
            <a:r>
              <a:rPr lang="en-US" sz="1600" dirty="0">
                <a:cs typeface="+mn-cs"/>
              </a:rPr>
              <a:t>)</a:t>
            </a:r>
          </a:p>
          <a:p>
            <a:pPr>
              <a:tabLst>
                <a:tab pos="342900" algn="l"/>
                <a:tab pos="571500" algn="l"/>
                <a:tab pos="1092200" algn="l"/>
              </a:tabLst>
              <a:defRPr/>
            </a:pPr>
            <a:r>
              <a:rPr lang="en-US" sz="1600" dirty="0">
                <a:cs typeface="+mn-cs"/>
              </a:rPr>
              <a:t>Calculate the heat input per unit mass of reactants </a:t>
            </a:r>
          </a:p>
          <a:p>
            <a:pPr marL="800100" lvl="1" indent="-342900">
              <a:buFont typeface="Wingdings" charset="0"/>
              <a:buNone/>
              <a:tabLst>
                <a:tab pos="342900" algn="l"/>
                <a:tab pos="571500" algn="l"/>
                <a:tab pos="1092200" algn="l"/>
              </a:tabLst>
              <a:defRPr/>
            </a:pPr>
            <a:r>
              <a:rPr lang="en-US" sz="1600" dirty="0"/>
              <a:t>= [fuel mass fraction (f)] x [heating value of fuel (Q</a:t>
            </a:r>
            <a:r>
              <a:rPr lang="en-US" sz="1600" baseline="-25000" dirty="0"/>
              <a:t>R</a:t>
            </a:r>
            <a:r>
              <a:rPr lang="en-US" sz="1600" dirty="0"/>
              <a:t>)]</a:t>
            </a:r>
          </a:p>
          <a:p>
            <a:pPr>
              <a:tabLst>
                <a:tab pos="342900" algn="l"/>
                <a:tab pos="571500" algn="l"/>
                <a:tab pos="1092200" algn="l"/>
              </a:tabLst>
              <a:defRPr/>
            </a:pPr>
            <a:r>
              <a:rPr lang="en-US" sz="1600" dirty="0">
                <a:cs typeface="+mn-cs"/>
              </a:rPr>
              <a:t>Determine work for each process according to the following table</a:t>
            </a:r>
            <a:endParaRPr lang="en-US" sz="1500" dirty="0">
              <a:cs typeface="+mn-cs"/>
            </a:endParaRPr>
          </a:p>
          <a:p>
            <a:pPr>
              <a:tabLst>
                <a:tab pos="342900" algn="l"/>
                <a:tab pos="571500" algn="l"/>
                <a:tab pos="1092200" algn="l"/>
              </a:tabLst>
              <a:defRPr/>
            </a:pPr>
            <a:endParaRPr lang="en-US" sz="1500" dirty="0">
              <a:cs typeface="+mn-cs"/>
            </a:endParaRPr>
          </a:p>
          <a:p>
            <a:pPr>
              <a:tabLst>
                <a:tab pos="342900" algn="l"/>
                <a:tab pos="571500" algn="l"/>
                <a:tab pos="1092200" algn="l"/>
              </a:tabLst>
              <a:defRPr/>
            </a:pPr>
            <a:endParaRPr lang="en-US" sz="1500" dirty="0">
              <a:cs typeface="+mn-cs"/>
            </a:endParaRPr>
          </a:p>
          <a:p>
            <a:pPr>
              <a:tabLst>
                <a:tab pos="342900" algn="l"/>
                <a:tab pos="571500" algn="l"/>
                <a:tab pos="1092200" algn="l"/>
              </a:tabLst>
              <a:defRPr/>
            </a:pPr>
            <a:endParaRPr lang="en-US" sz="1500" dirty="0">
              <a:cs typeface="+mn-cs"/>
            </a:endParaRPr>
          </a:p>
          <a:p>
            <a:pPr>
              <a:tabLst>
                <a:tab pos="342900" algn="l"/>
                <a:tab pos="571500" algn="l"/>
                <a:tab pos="1092200" algn="l"/>
              </a:tabLst>
              <a:defRPr/>
            </a:pPr>
            <a:endParaRPr lang="en-US" sz="1500" dirty="0">
              <a:cs typeface="+mn-cs"/>
            </a:endParaRPr>
          </a:p>
          <a:p>
            <a:pPr>
              <a:tabLst>
                <a:tab pos="342900" algn="l"/>
                <a:tab pos="571500" algn="l"/>
                <a:tab pos="1092200" algn="l"/>
              </a:tabLst>
              <a:defRPr/>
            </a:pPr>
            <a:endParaRPr lang="en-US" sz="1500" dirty="0">
              <a:cs typeface="+mn-cs"/>
            </a:endParaRPr>
          </a:p>
          <a:p>
            <a:pPr>
              <a:tabLst>
                <a:tab pos="342900" algn="l"/>
                <a:tab pos="571500" algn="l"/>
                <a:tab pos="1092200" algn="l"/>
              </a:tabLst>
              <a:defRPr/>
            </a:pPr>
            <a:endParaRPr lang="en-US" sz="1500" dirty="0">
              <a:cs typeface="+mn-cs"/>
            </a:endParaRPr>
          </a:p>
          <a:p>
            <a:pPr>
              <a:tabLst>
                <a:tab pos="342900" algn="l"/>
                <a:tab pos="571500" algn="l"/>
                <a:tab pos="1092200" algn="l"/>
              </a:tabLst>
              <a:defRPr/>
            </a:pPr>
            <a:endParaRPr lang="en-US" sz="1500" dirty="0">
              <a:cs typeface="+mn-cs"/>
            </a:endParaRPr>
          </a:p>
          <a:p>
            <a:pPr>
              <a:tabLst>
                <a:tab pos="342900" algn="l"/>
                <a:tab pos="571500" algn="l"/>
                <a:tab pos="1092200" algn="l"/>
              </a:tabLst>
              <a:defRPr/>
            </a:pPr>
            <a:endParaRPr lang="en-US" sz="1500" dirty="0">
              <a:cs typeface="+mn-cs"/>
            </a:endParaRPr>
          </a:p>
          <a:p>
            <a:pPr>
              <a:tabLst>
                <a:tab pos="342900" algn="l"/>
                <a:tab pos="571500" algn="l"/>
                <a:tab pos="1092200" algn="l"/>
              </a:tabLst>
              <a:defRPr/>
            </a:pPr>
            <a:r>
              <a:rPr lang="en-US" sz="1600" dirty="0">
                <a:cs typeface="+mn-cs"/>
              </a:rPr>
              <a:t>Determine net work done per unit mass = work in + work out </a:t>
            </a:r>
          </a:p>
          <a:p>
            <a:pPr>
              <a:tabLst>
                <a:tab pos="342900" algn="l"/>
                <a:tab pos="571500" algn="l"/>
                <a:tab pos="1092200" algn="l"/>
              </a:tabLst>
              <a:defRPr/>
            </a:pPr>
            <a:r>
              <a:rPr lang="en-US" sz="1600" dirty="0">
                <a:cs typeface="+mn-cs"/>
              </a:rPr>
              <a:t>Determine thermal efficiency = (net work per unit mass)/(heat input per unit mass)</a:t>
            </a:r>
          </a:p>
        </p:txBody>
      </p:sp>
      <p:graphicFrame>
        <p:nvGraphicFramePr>
          <p:cNvPr id="1282084" name="Group 36"/>
          <p:cNvGraphicFramePr>
            <a:graphicFrameLocks noGrp="1"/>
          </p:cNvGraphicFramePr>
          <p:nvPr>
            <p:extLst>
              <p:ext uri="{D42A27DB-BD31-4B8C-83A1-F6EECF244321}">
                <p14:modId xmlns:p14="http://schemas.microsoft.com/office/powerpoint/2010/main" val="1618608420"/>
              </p:ext>
            </p:extLst>
          </p:nvPr>
        </p:nvGraphicFramePr>
        <p:xfrm>
          <a:off x="669528" y="4135306"/>
          <a:ext cx="8043862" cy="1554426"/>
        </p:xfrm>
        <a:graphic>
          <a:graphicData uri="http://schemas.openxmlformats.org/drawingml/2006/table">
            <a:tbl>
              <a:tblPr/>
              <a:tblGrid>
                <a:gridCol w="1739900">
                  <a:extLst>
                    <a:ext uri="{9D8B030D-6E8A-4147-A177-3AD203B41FA5}">
                      <a16:colId xmlns:a16="http://schemas.microsoft.com/office/drawing/2014/main" val="20000"/>
                    </a:ext>
                  </a:extLst>
                </a:gridCol>
                <a:gridCol w="1498600">
                  <a:extLst>
                    <a:ext uri="{9D8B030D-6E8A-4147-A177-3AD203B41FA5}">
                      <a16:colId xmlns:a16="http://schemas.microsoft.com/office/drawing/2014/main" val="20001"/>
                    </a:ext>
                  </a:extLst>
                </a:gridCol>
                <a:gridCol w="1651000">
                  <a:extLst>
                    <a:ext uri="{9D8B030D-6E8A-4147-A177-3AD203B41FA5}">
                      <a16:colId xmlns:a16="http://schemas.microsoft.com/office/drawing/2014/main" val="20002"/>
                    </a:ext>
                  </a:extLst>
                </a:gridCol>
                <a:gridCol w="1763712">
                  <a:extLst>
                    <a:ext uri="{9D8B030D-6E8A-4147-A177-3AD203B41FA5}">
                      <a16:colId xmlns:a16="http://schemas.microsoft.com/office/drawing/2014/main" val="20003"/>
                    </a:ext>
                  </a:extLst>
                </a:gridCol>
                <a:gridCol w="1390650">
                  <a:extLst>
                    <a:ext uri="{9D8B030D-6E8A-4147-A177-3AD203B41FA5}">
                      <a16:colId xmlns:a16="http://schemas.microsoft.com/office/drawing/2014/main" val="20004"/>
                    </a:ext>
                  </a:extLst>
                </a:gridCol>
              </a:tblGrid>
              <a:tr h="518054">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accent2"/>
                          </a:solidFill>
                          <a:effectLst/>
                          <a:latin typeface="Arial" charset="0"/>
                          <a:ea typeface="ＭＳ Ｐゴシック" charset="0"/>
                        </a:rPr>
                        <a:t>Process</a:t>
                      </a: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accent2"/>
                          </a:solidFill>
                          <a:effectLst/>
                          <a:latin typeface="Arial" charset="0"/>
                          <a:ea typeface="ＭＳ Ｐゴシック" charset="0"/>
                        </a:rPr>
                        <a:t>Compression</a:t>
                      </a:r>
                    </a:p>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accent2"/>
                          </a:solidFill>
                          <a:effectLst/>
                          <a:latin typeface="Arial" charset="0"/>
                          <a:ea typeface="ＭＳ Ｐゴシック" charset="0"/>
                        </a:rPr>
                        <a:t>work in</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accent2"/>
                          </a:solidFill>
                          <a:effectLst/>
                          <a:latin typeface="Arial" charset="0"/>
                          <a:ea typeface="ＭＳ Ｐゴシック" charset="0"/>
                        </a:rPr>
                        <a:t>Heat addition, </a:t>
                      </a: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accent2"/>
                          </a:solidFill>
                          <a:effectLst/>
                          <a:latin typeface="Arial" charset="0"/>
                          <a:ea typeface="ＭＳ Ｐゴシック" charset="0"/>
                        </a:rPr>
                        <a:t>constant P</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accent2"/>
                          </a:solidFill>
                          <a:effectLst/>
                          <a:latin typeface="Arial" charset="0"/>
                          <a:ea typeface="ＭＳ Ｐゴシック" charset="0"/>
                        </a:rPr>
                        <a:t>Heat addition, </a:t>
                      </a:r>
                    </a:p>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accent2"/>
                          </a:solidFill>
                          <a:effectLst/>
                          <a:latin typeface="Arial" charset="0"/>
                          <a:ea typeface="ＭＳ Ｐゴシック" charset="0"/>
                        </a:rPr>
                        <a:t>constant v</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accent2"/>
                          </a:solidFill>
                          <a:effectLst/>
                          <a:latin typeface="Arial" charset="0"/>
                          <a:ea typeface="ＭＳ Ｐゴシック" charset="0"/>
                        </a:rPr>
                        <a:t>Expansion work out</a:t>
                      </a:r>
                    </a:p>
                  </a:txBody>
                  <a:tcPr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054">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rgbClr val="2F8B20"/>
                          </a:solidFill>
                          <a:effectLst/>
                          <a:latin typeface="Arial" charset="0"/>
                          <a:ea typeface="ＭＳ Ｐゴシック" charset="0"/>
                        </a:rPr>
                        <a:t>Control mass (unsteady flow)</a:t>
                      </a: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u</a:t>
                      </a:r>
                      <a:r>
                        <a:rPr kumimoji="1" lang="en-US" sz="1400" b="0" i="0" u="none" strike="noStrike" cap="none" normalizeH="0" baseline="-25000">
                          <a:ln>
                            <a:noFill/>
                          </a:ln>
                          <a:solidFill>
                            <a:schemeClr val="tx1"/>
                          </a:solidFill>
                          <a:effectLst/>
                          <a:latin typeface="Arial" charset="0"/>
                          <a:ea typeface="ＭＳ Ｐゴシック" charset="0"/>
                        </a:rPr>
                        <a:t>2</a:t>
                      </a:r>
                      <a:r>
                        <a:rPr kumimoji="1" lang="en-US" sz="1400" b="0" i="0" u="none" strike="noStrike" cap="none" normalizeH="0" baseline="0">
                          <a:ln>
                            <a:noFill/>
                          </a:ln>
                          <a:solidFill>
                            <a:schemeClr val="tx1"/>
                          </a:solidFill>
                          <a:effectLst/>
                          <a:latin typeface="Arial" charset="0"/>
                          <a:ea typeface="ＭＳ Ｐゴシック" charset="0"/>
                        </a:rPr>
                        <a:t> - u</a:t>
                      </a:r>
                      <a:r>
                        <a:rPr kumimoji="1" lang="en-US" sz="1400" b="0" i="0" u="none" strike="noStrike" cap="none" normalizeH="0" baseline="-25000">
                          <a:ln>
                            <a:noFill/>
                          </a:ln>
                          <a:solidFill>
                            <a:schemeClr val="tx1"/>
                          </a:solidFill>
                          <a:effectLst/>
                          <a:latin typeface="Arial" charset="0"/>
                          <a:ea typeface="ＭＳ Ｐゴシック" charset="0"/>
                        </a:rPr>
                        <a:t>3</a:t>
                      </a:r>
                      <a:endParaRPr kumimoji="1" lang="en-US" sz="1400" b="0" i="0" u="none" strike="noStrike" cap="none" normalizeH="0" baseline="0">
                        <a:ln>
                          <a:noFill/>
                        </a:ln>
                        <a:solidFill>
                          <a:schemeClr val="tx1"/>
                        </a:solidFill>
                        <a:effectLst/>
                        <a:latin typeface="Arial" charset="0"/>
                        <a:ea typeface="ＭＳ Ｐゴシック" charset="0"/>
                      </a:endParaRP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P</a:t>
                      </a:r>
                      <a:r>
                        <a:rPr kumimoji="1" lang="en-US" sz="1400" b="0" i="0" u="none" strike="noStrike" cap="none" normalizeH="0" baseline="-25000">
                          <a:ln>
                            <a:noFill/>
                          </a:ln>
                          <a:solidFill>
                            <a:schemeClr val="tx1"/>
                          </a:solidFill>
                          <a:effectLst/>
                          <a:latin typeface="Arial" charset="0"/>
                          <a:ea typeface="ＭＳ Ｐゴシック" charset="0"/>
                        </a:rPr>
                        <a:t>3</a:t>
                      </a:r>
                      <a:r>
                        <a:rPr kumimoji="1" lang="en-US" sz="1400" b="0" i="0" u="none" strike="noStrike" cap="none" normalizeH="0" baseline="0">
                          <a:ln>
                            <a:noFill/>
                          </a:ln>
                          <a:solidFill>
                            <a:schemeClr val="tx1"/>
                          </a:solidFill>
                          <a:effectLst/>
                          <a:latin typeface="Arial" charset="0"/>
                          <a:ea typeface="ＭＳ Ｐゴシック" charset="0"/>
                        </a:rPr>
                        <a:t>(v</a:t>
                      </a:r>
                      <a:r>
                        <a:rPr kumimoji="1" lang="en-US" sz="1400" b="0" i="0" u="none" strike="noStrike" cap="none" normalizeH="0" baseline="-25000">
                          <a:ln>
                            <a:noFill/>
                          </a:ln>
                          <a:solidFill>
                            <a:schemeClr val="tx1"/>
                          </a:solidFill>
                          <a:effectLst/>
                          <a:latin typeface="Arial" charset="0"/>
                          <a:ea typeface="ＭＳ Ｐゴシック" charset="0"/>
                        </a:rPr>
                        <a:t>4</a:t>
                      </a:r>
                      <a:r>
                        <a:rPr kumimoji="1" lang="en-US" sz="1400" b="0" i="0" u="none" strike="noStrike" cap="none" normalizeH="0" baseline="0">
                          <a:ln>
                            <a:noFill/>
                          </a:ln>
                          <a:solidFill>
                            <a:schemeClr val="tx1"/>
                          </a:solidFill>
                          <a:effectLst/>
                          <a:latin typeface="Arial" charset="0"/>
                          <a:ea typeface="ＭＳ Ｐゴシック" charset="0"/>
                        </a:rPr>
                        <a:t> - v</a:t>
                      </a:r>
                      <a:r>
                        <a:rPr kumimoji="1" lang="en-US" sz="1400" b="0" i="0" u="none" strike="noStrike" cap="none" normalizeH="0" baseline="-25000">
                          <a:ln>
                            <a:noFill/>
                          </a:ln>
                          <a:solidFill>
                            <a:schemeClr val="tx1"/>
                          </a:solidFill>
                          <a:effectLst/>
                          <a:latin typeface="Arial" charset="0"/>
                          <a:ea typeface="ＭＳ Ｐゴシック" charset="0"/>
                        </a:rPr>
                        <a:t>3</a:t>
                      </a:r>
                      <a:r>
                        <a:rPr kumimoji="1" lang="en-US" sz="1400" b="0" i="0" u="none" strike="noStrike" cap="none" normalizeH="0" baseline="0">
                          <a:ln>
                            <a:noFill/>
                          </a:ln>
                          <a:solidFill>
                            <a:schemeClr val="tx1"/>
                          </a:solidFill>
                          <a:effectLst/>
                          <a:latin typeface="Arial" charset="0"/>
                          <a:ea typeface="ＭＳ Ｐゴシック" charset="0"/>
                        </a:rPr>
                        <a:t>)</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0</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chemeClr val="tx1"/>
                          </a:solidFill>
                          <a:effectLst/>
                          <a:latin typeface="Arial" charset="0"/>
                          <a:ea typeface="ＭＳ Ｐゴシック" charset="0"/>
                        </a:rPr>
                        <a:t>u</a:t>
                      </a:r>
                      <a:r>
                        <a:rPr kumimoji="1" lang="en-US" sz="1400" b="0" i="0" u="none" strike="noStrike" cap="none" normalizeH="0" baseline="-25000">
                          <a:ln>
                            <a:noFill/>
                          </a:ln>
                          <a:solidFill>
                            <a:schemeClr val="tx1"/>
                          </a:solidFill>
                          <a:effectLst/>
                          <a:latin typeface="Arial" charset="0"/>
                          <a:ea typeface="ＭＳ Ｐゴシック" charset="0"/>
                        </a:rPr>
                        <a:t>4</a:t>
                      </a:r>
                      <a:r>
                        <a:rPr kumimoji="1" lang="en-US" sz="1400" b="0" i="0" u="none" strike="noStrike" cap="none" normalizeH="0" baseline="0">
                          <a:ln>
                            <a:noFill/>
                          </a:ln>
                          <a:solidFill>
                            <a:schemeClr val="tx1"/>
                          </a:solidFill>
                          <a:effectLst/>
                          <a:latin typeface="Arial" charset="0"/>
                          <a:ea typeface="ＭＳ Ｐゴシック" charset="0"/>
                        </a:rPr>
                        <a:t> - u</a:t>
                      </a:r>
                      <a:r>
                        <a:rPr kumimoji="1" lang="en-US" sz="1400" b="0" i="0" u="none" strike="noStrike" cap="none" normalizeH="0" baseline="-25000">
                          <a:ln>
                            <a:noFill/>
                          </a:ln>
                          <a:solidFill>
                            <a:schemeClr val="tx1"/>
                          </a:solidFill>
                          <a:effectLst/>
                          <a:latin typeface="Arial" charset="0"/>
                          <a:ea typeface="ＭＳ Ｐゴシック" charset="0"/>
                        </a:rPr>
                        <a:t>5</a:t>
                      </a:r>
                      <a:endParaRPr kumimoji="1" lang="en-US" sz="1400" b="0" i="0" u="none" strike="noStrike" cap="none" normalizeH="0" baseline="0">
                        <a:ln>
                          <a:noFill/>
                        </a:ln>
                        <a:solidFill>
                          <a:schemeClr val="tx1"/>
                        </a:solidFill>
                        <a:effectLst/>
                        <a:latin typeface="Arial" charset="0"/>
                        <a:ea typeface="ＭＳ Ｐゴシック" charset="0"/>
                      </a:endParaRPr>
                    </a:p>
                  </a:txBody>
                  <a:tcPr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054">
                <a:tc>
                  <a:txBody>
                    <a:bodyPr/>
                    <a:lstStyle/>
                    <a:p>
                      <a:pPr marL="0" marR="0" lvl="0" indent="0" algn="l"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a:ln>
                            <a:noFill/>
                          </a:ln>
                          <a:solidFill>
                            <a:srgbClr val="2F8B20"/>
                          </a:solidFill>
                          <a:effectLst/>
                          <a:latin typeface="Arial" charset="0"/>
                          <a:ea typeface="ＭＳ Ｐゴシック" charset="0"/>
                        </a:rPr>
                        <a:t>Control volume (steady flow)</a:t>
                      </a: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h</a:t>
                      </a:r>
                      <a:r>
                        <a:rPr kumimoji="1" lang="en-US" sz="1400" b="0" i="0" u="none" strike="noStrike" cap="none" normalizeH="0" baseline="-25000" dirty="0">
                          <a:ln>
                            <a:noFill/>
                          </a:ln>
                          <a:solidFill>
                            <a:schemeClr val="tx1"/>
                          </a:solidFill>
                          <a:effectLst/>
                          <a:latin typeface="Arial" charset="0"/>
                          <a:ea typeface="ＭＳ Ｐゴシック" charset="0"/>
                        </a:rPr>
                        <a:t>2</a:t>
                      </a:r>
                      <a:r>
                        <a:rPr kumimoji="1" lang="en-US" sz="1400" b="0" i="0" u="none" strike="noStrike" cap="none" normalizeH="0" baseline="0" dirty="0">
                          <a:ln>
                            <a:noFill/>
                          </a:ln>
                          <a:solidFill>
                            <a:schemeClr val="tx1"/>
                          </a:solidFill>
                          <a:effectLst/>
                          <a:latin typeface="Arial" charset="0"/>
                          <a:ea typeface="ＭＳ Ｐゴシック" charset="0"/>
                        </a:rPr>
                        <a:t> - h</a:t>
                      </a:r>
                      <a:r>
                        <a:rPr kumimoji="1" lang="en-US" sz="1400" b="0" i="0" u="none" strike="noStrike" cap="none" normalizeH="0" baseline="-25000" dirty="0">
                          <a:ln>
                            <a:noFill/>
                          </a:ln>
                          <a:solidFill>
                            <a:schemeClr val="tx1"/>
                          </a:solidFill>
                          <a:effectLst/>
                          <a:latin typeface="Arial" charset="0"/>
                          <a:ea typeface="ＭＳ Ｐゴシック" charset="0"/>
                        </a:rPr>
                        <a:t>3</a:t>
                      </a:r>
                      <a:endParaRPr kumimoji="1" lang="en-US" sz="1400" b="0" i="0" u="none" strike="noStrike" cap="none" normalizeH="0" baseline="0" dirty="0">
                        <a:ln>
                          <a:noFill/>
                        </a:ln>
                        <a:solidFill>
                          <a:schemeClr val="tx1"/>
                        </a:solidFill>
                        <a:effectLst/>
                        <a:latin typeface="Arial" charset="0"/>
                        <a:ea typeface="ＭＳ Ｐゴシック" charset="0"/>
                      </a:endParaRP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0</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N/A</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1123950" rtl="0" eaLnBrk="0" fontAlgn="base" latinLnBrk="0" hangingPunct="0">
                        <a:lnSpc>
                          <a:spcPct val="100000"/>
                        </a:lnSpc>
                        <a:spcBef>
                          <a:spcPct val="0"/>
                        </a:spcBef>
                        <a:spcAft>
                          <a:spcPct val="0"/>
                        </a:spcAft>
                        <a:buClr>
                          <a:srgbClr val="1C1C1C"/>
                        </a:buClr>
                        <a:buSzTx/>
                        <a:buFont typeface="Wingdings" charset="0"/>
                        <a:buNone/>
                        <a:tabLst>
                          <a:tab pos="342900" algn="l"/>
                          <a:tab pos="571500" algn="l"/>
                          <a:tab pos="1092200" algn="l"/>
                        </a:tabLst>
                      </a:pPr>
                      <a:r>
                        <a:rPr kumimoji="1" lang="en-US" sz="1400" b="0" i="0" u="none" strike="noStrike" cap="none" normalizeH="0" baseline="0" dirty="0">
                          <a:ln>
                            <a:noFill/>
                          </a:ln>
                          <a:solidFill>
                            <a:schemeClr val="tx1"/>
                          </a:solidFill>
                          <a:effectLst/>
                          <a:latin typeface="Arial" charset="0"/>
                          <a:ea typeface="ＭＳ Ｐゴシック" charset="0"/>
                        </a:rPr>
                        <a:t>h</a:t>
                      </a:r>
                      <a:r>
                        <a:rPr kumimoji="1" lang="en-US" sz="1400" b="0" i="0" u="none" strike="noStrike" cap="none" normalizeH="0" baseline="-25000" dirty="0">
                          <a:ln>
                            <a:noFill/>
                          </a:ln>
                          <a:solidFill>
                            <a:schemeClr val="tx1"/>
                          </a:solidFill>
                          <a:effectLst/>
                          <a:latin typeface="Arial" charset="0"/>
                          <a:ea typeface="ＭＳ Ｐゴシック" charset="0"/>
                        </a:rPr>
                        <a:t>4</a:t>
                      </a:r>
                      <a:r>
                        <a:rPr kumimoji="1" lang="en-US" sz="1400" b="0" i="0" u="none" strike="noStrike" cap="none" normalizeH="0" baseline="0" dirty="0">
                          <a:ln>
                            <a:noFill/>
                          </a:ln>
                          <a:solidFill>
                            <a:schemeClr val="tx1"/>
                          </a:solidFill>
                          <a:effectLst/>
                          <a:latin typeface="Arial" charset="0"/>
                          <a:ea typeface="ＭＳ Ｐゴシック" charset="0"/>
                        </a:rPr>
                        <a:t> - h</a:t>
                      </a:r>
                      <a:r>
                        <a:rPr kumimoji="1" lang="en-US" sz="1400" b="0" i="0" u="none" strike="noStrike" cap="none" normalizeH="0" baseline="-25000" dirty="0">
                          <a:ln>
                            <a:noFill/>
                          </a:ln>
                          <a:solidFill>
                            <a:schemeClr val="tx1"/>
                          </a:solidFill>
                          <a:effectLst/>
                          <a:latin typeface="Arial" charset="0"/>
                          <a:ea typeface="ＭＳ Ｐゴシック" charset="0"/>
                        </a:rPr>
                        <a:t>5</a:t>
                      </a:r>
                      <a:endParaRPr kumimoji="1" lang="en-US" sz="1400" b="0" i="0" u="none" strike="noStrike" cap="none" normalizeH="0" baseline="0" dirty="0">
                        <a:ln>
                          <a:noFill/>
                        </a:ln>
                        <a:solidFill>
                          <a:schemeClr val="tx1"/>
                        </a:solidFill>
                        <a:effectLst/>
                        <a:latin typeface="Arial" charset="0"/>
                        <a:ea typeface="ＭＳ Ｐゴシック" charset="0"/>
                      </a:endParaRPr>
                    </a:p>
                  </a:txBody>
                  <a:tcPr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6328777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83074" name="Rectangle 2"/>
          <p:cNvSpPr>
            <a:spLocks noGrp="1" noChangeArrowheads="1"/>
          </p:cNvSpPr>
          <p:nvPr>
            <p:ph type="title"/>
          </p:nvPr>
        </p:nvSpPr>
        <p:spPr/>
        <p:txBody>
          <a:bodyPr/>
          <a:lstStyle/>
          <a:p>
            <a:pPr>
              <a:defRPr/>
            </a:pPr>
            <a:r>
              <a:rPr lang="en-US">
                <a:cs typeface="+mj-cs"/>
              </a:rPr>
              <a:t>Fuel-air cycle analysis</a:t>
            </a:r>
          </a:p>
        </p:txBody>
      </p:sp>
      <p:sp>
        <p:nvSpPr>
          <p:cNvPr id="1283075" name="Rectangle 3"/>
          <p:cNvSpPr>
            <a:spLocks noGrp="1" noChangeArrowheads="1"/>
          </p:cNvSpPr>
          <p:nvPr>
            <p:ph type="body" idx="1"/>
          </p:nvPr>
        </p:nvSpPr>
        <p:spPr>
          <a:xfrm>
            <a:off x="225425" y="661988"/>
            <a:ext cx="8631238" cy="5802312"/>
          </a:xfrm>
        </p:spPr>
        <p:txBody>
          <a:bodyPr/>
          <a:lstStyle/>
          <a:p>
            <a:pPr>
              <a:defRPr/>
            </a:pPr>
            <a:r>
              <a:rPr lang="en-US" sz="2000" dirty="0">
                <a:cs typeface="+mn-cs"/>
              </a:rPr>
              <a:t>Air cycle: </a:t>
            </a:r>
            <a:r>
              <a:rPr lang="en-US" sz="2000" dirty="0" err="1">
                <a:cs typeface="+mn-cs"/>
              </a:rPr>
              <a:t>doesn</a:t>
            </a:r>
            <a:r>
              <a:rPr lang="fr-FR" sz="2000" dirty="0">
                <a:cs typeface="+mn-cs"/>
              </a:rPr>
              <a:t>'</a:t>
            </a:r>
            <a:r>
              <a:rPr lang="en-US" sz="2000" dirty="0">
                <a:cs typeface="+mn-cs"/>
              </a:rPr>
              <a:t>t know about combustion limitations, so </a:t>
            </a:r>
            <a:r>
              <a:rPr lang="en-US" sz="2000" dirty="0">
                <a:cs typeface="+mn-cs"/>
                <a:sym typeface="Symbol" charset="0"/>
              </a:rPr>
              <a:t></a:t>
            </a:r>
            <a:r>
              <a:rPr lang="en-US" sz="2000" baseline="-25000" dirty="0" err="1">
                <a:cs typeface="+mn-cs"/>
              </a:rPr>
              <a:t>th</a:t>
            </a:r>
            <a:r>
              <a:rPr lang="en-US" sz="2000" dirty="0">
                <a:cs typeface="+mn-cs"/>
              </a:rPr>
              <a:t> = 1 - (1/r)</a:t>
            </a:r>
            <a:r>
              <a:rPr lang="en-US" sz="2000" baseline="30000" dirty="0">
                <a:cs typeface="+mn-cs"/>
                <a:sym typeface="Symbol" charset="0"/>
              </a:rPr>
              <a:t>-1</a:t>
            </a:r>
            <a:r>
              <a:rPr lang="en-US" sz="2000" dirty="0">
                <a:cs typeface="+mn-cs"/>
                <a:sym typeface="Symbol" charset="0"/>
              </a:rPr>
              <a:t>, but  decreases as  increases (more </a:t>
            </a:r>
            <a:r>
              <a:rPr lang="en-US" altLang="ja-JP" sz="2000" dirty="0">
                <a:cs typeface="+mn-cs"/>
                <a:sym typeface="Symbol" charset="0"/>
              </a:rPr>
              <a:t>"</a:t>
            </a:r>
            <a:r>
              <a:rPr lang="en-US" sz="2000" dirty="0">
                <a:cs typeface="+mn-cs"/>
                <a:sym typeface="Symbol" charset="0"/>
              </a:rPr>
              <a:t>heavy</a:t>
            </a:r>
            <a:r>
              <a:rPr lang="en-US" altLang="ja-JP" sz="2000" dirty="0">
                <a:cs typeface="+mn-cs"/>
                <a:sym typeface="Symbol" charset="0"/>
              </a:rPr>
              <a:t>"</a:t>
            </a:r>
            <a:r>
              <a:rPr lang="en-US" sz="2000" dirty="0">
                <a:cs typeface="+mn-cs"/>
                <a:sym typeface="Symbol" charset="0"/>
              </a:rPr>
              <a:t> fuel molecules with high molecular mass M, thus low )</a:t>
            </a:r>
          </a:p>
          <a:p>
            <a:pPr>
              <a:defRPr/>
            </a:pPr>
            <a:endParaRPr lang="en-US" sz="2000" dirty="0">
              <a:cs typeface="+mn-cs"/>
              <a:sym typeface="Symbol" charset="0"/>
            </a:endParaRPr>
          </a:p>
          <a:p>
            <a:pPr marL="0" indent="0">
              <a:buNone/>
              <a:defRPr/>
            </a:pPr>
            <a:endParaRPr lang="en-US" sz="2000" dirty="0">
              <a:cs typeface="+mn-cs"/>
              <a:sym typeface="Symbol" charset="0"/>
            </a:endParaRPr>
          </a:p>
          <a:p>
            <a:pPr>
              <a:defRPr/>
            </a:pPr>
            <a:r>
              <a:rPr lang="en-US" sz="2000" dirty="0">
                <a:cs typeface="+mn-cs"/>
              </a:rPr>
              <a:t>F</a:t>
            </a:r>
            <a:r>
              <a:rPr lang="en-US" sz="2000" dirty="0">
                <a:cs typeface="+mn-cs"/>
                <a:sym typeface="Symbol" charset="0"/>
              </a:rPr>
              <a:t>uel-air cycle</a:t>
            </a:r>
          </a:p>
          <a:p>
            <a:pPr lvl="1">
              <a:defRPr/>
            </a:pPr>
            <a:r>
              <a:rPr lang="en-US" sz="1800" dirty="0"/>
              <a:t>At low </a:t>
            </a:r>
            <a:r>
              <a:rPr lang="en-US" sz="1800" dirty="0">
                <a:sym typeface="Symbol" charset="0"/>
              </a:rPr>
              <a:t>, just like air cycle since less fuel or anything other than air</a:t>
            </a:r>
          </a:p>
          <a:p>
            <a:pPr lvl="1">
              <a:defRPr/>
            </a:pPr>
            <a:r>
              <a:rPr lang="en-US" sz="1800" dirty="0"/>
              <a:t>A</a:t>
            </a:r>
            <a:r>
              <a:rPr lang="en-US" sz="1800" dirty="0">
                <a:sym typeface="Symbol" charset="0"/>
              </a:rPr>
              <a:t>s  increases, </a:t>
            </a:r>
            <a:r>
              <a:rPr lang="en-US" sz="1800" baseline="-25000" dirty="0" err="1"/>
              <a:t>th</a:t>
            </a:r>
            <a:r>
              <a:rPr lang="en-US" sz="1800" dirty="0"/>
              <a:t> decreases because T</a:t>
            </a:r>
            <a:r>
              <a:rPr lang="en-US" sz="1800" baseline="-25000" dirty="0"/>
              <a:t>ad</a:t>
            </a:r>
            <a:r>
              <a:rPr lang="en-US" sz="1800" dirty="0"/>
              <a:t> increases and thus </a:t>
            </a:r>
            <a:r>
              <a:rPr lang="en-US" altLang="ja-JP" sz="1800" dirty="0">
                <a:sym typeface="Symbol" charset="0"/>
              </a:rPr>
              <a:t></a:t>
            </a:r>
            <a:r>
              <a:rPr lang="en-US" altLang="ja-JP" sz="1800" dirty="0"/>
              <a:t> decreases</a:t>
            </a:r>
          </a:p>
          <a:p>
            <a:pPr marL="457200" lvl="1" indent="0">
              <a:buNone/>
              <a:defRPr/>
            </a:pPr>
            <a:endParaRPr lang="en-US" sz="1800" dirty="0"/>
          </a:p>
          <a:p>
            <a:pPr marL="457200" lvl="1" indent="0">
              <a:buNone/>
              <a:defRPr/>
            </a:pPr>
            <a:endParaRPr lang="en-US" sz="1800" dirty="0"/>
          </a:p>
          <a:p>
            <a:pPr marL="457200" lvl="1" indent="0">
              <a:buNone/>
              <a:defRPr/>
            </a:pPr>
            <a:endParaRPr lang="en-US" sz="1800" dirty="0"/>
          </a:p>
          <a:p>
            <a:pPr lvl="1">
              <a:defRPr/>
            </a:pPr>
            <a:r>
              <a:rPr lang="en-US" sz="1800" dirty="0"/>
              <a:t>Also as </a:t>
            </a:r>
            <a:r>
              <a:rPr lang="en-US" altLang="ja-JP" sz="1800" dirty="0">
                <a:sym typeface="Symbol" charset="0"/>
              </a:rPr>
              <a:t> increases, </a:t>
            </a:r>
            <a:endParaRPr lang="en-US" sz="1800" dirty="0"/>
          </a:p>
          <a:p>
            <a:pPr lvl="1">
              <a:defRPr/>
            </a:pPr>
            <a:r>
              <a:rPr lang="en-US" sz="1800" dirty="0"/>
              <a:t> </a:t>
            </a:r>
            <a:r>
              <a:rPr lang="en-US" sz="1800" dirty="0">
                <a:sym typeface="Symbol" charset="0"/>
              </a:rPr>
              <a:t> &gt; 1: not enough O</a:t>
            </a:r>
            <a:r>
              <a:rPr lang="en-US" sz="1800" baseline="-25000" dirty="0">
                <a:sym typeface="Symbol" charset="0"/>
              </a:rPr>
              <a:t>2</a:t>
            </a:r>
            <a:r>
              <a:rPr lang="en-US" sz="1800" dirty="0">
                <a:sym typeface="Symbol" charset="0"/>
              </a:rPr>
              <a:t> to burn all fuel, so </a:t>
            </a:r>
            <a:r>
              <a:rPr lang="en-US" sz="1800" baseline="-25000" dirty="0" err="1"/>
              <a:t>th</a:t>
            </a:r>
            <a:r>
              <a:rPr lang="en-US" sz="1800" dirty="0"/>
              <a:t> decreases rapidly</a:t>
            </a:r>
          </a:p>
          <a:p>
            <a:pPr>
              <a:defRPr/>
            </a:pPr>
            <a:r>
              <a:rPr lang="en-US" sz="2000" dirty="0">
                <a:cs typeface="+mn-cs"/>
              </a:rPr>
              <a:t>Real engine</a:t>
            </a:r>
          </a:p>
          <a:p>
            <a:pPr lvl="1">
              <a:defRPr/>
            </a:pPr>
            <a:r>
              <a:rPr lang="en-US" sz="1800" dirty="0"/>
              <a:t>Lower </a:t>
            </a:r>
            <a:r>
              <a:rPr lang="en-US" sz="1800" dirty="0">
                <a:sym typeface="Symbol" charset="0"/>
              </a:rPr>
              <a:t></a:t>
            </a:r>
            <a:r>
              <a:rPr lang="en-US" sz="1800" baseline="-25000" dirty="0" err="1"/>
              <a:t>th</a:t>
            </a:r>
            <a:r>
              <a:rPr lang="en-US" sz="1800" dirty="0"/>
              <a:t> even at </a:t>
            </a:r>
            <a:r>
              <a:rPr lang="en-US" sz="1800" dirty="0">
                <a:sym typeface="Symbol" charset="0"/>
              </a:rPr>
              <a:t> = 1, drops off rapidly below ≈ 0.65 due to lean misfire (lower   lower T</a:t>
            </a:r>
            <a:r>
              <a:rPr lang="en-US" sz="1800" baseline="-25000" dirty="0">
                <a:sym typeface="Symbol" charset="0"/>
              </a:rPr>
              <a:t>ad</a:t>
            </a:r>
            <a:r>
              <a:rPr lang="en-US" sz="1800" dirty="0">
                <a:sym typeface="Symbol" charset="0"/>
              </a:rPr>
              <a:t>  much lower S</a:t>
            </a:r>
            <a:r>
              <a:rPr lang="en-US" sz="1800" baseline="-25000" dirty="0">
                <a:sym typeface="Symbol" charset="0"/>
              </a:rPr>
              <a:t>L</a:t>
            </a:r>
            <a:r>
              <a:rPr lang="en-US" sz="1800" dirty="0">
                <a:sym typeface="Symbol" charset="0"/>
              </a:rPr>
              <a:t>, not enough burn time)</a:t>
            </a:r>
          </a:p>
          <a:p>
            <a:pPr lvl="1">
              <a:defRPr/>
            </a:pPr>
            <a:r>
              <a:rPr lang="en-US" sz="1800" dirty="0">
                <a:sym typeface="Symbol" charset="0"/>
              </a:rPr>
              <a:t></a:t>
            </a:r>
            <a:r>
              <a:rPr lang="en-US" sz="1800" baseline="-25000" dirty="0" err="1"/>
              <a:t>th</a:t>
            </a:r>
            <a:r>
              <a:rPr lang="en-US" sz="1800" dirty="0"/>
              <a:t> </a:t>
            </a:r>
            <a:r>
              <a:rPr lang="en-US" sz="1800" dirty="0">
                <a:sym typeface="Symbol" charset="0"/>
              </a:rPr>
              <a:t>peaks at slightly &lt; 1 since  &lt; 1 ensures there</a:t>
            </a:r>
            <a:r>
              <a:rPr lang="fr-FR" altLang="ja-JP" sz="1800" dirty="0">
                <a:sym typeface="Symbol" charset="0"/>
              </a:rPr>
              <a:t>'</a:t>
            </a:r>
            <a:r>
              <a:rPr lang="en-US" sz="1800" dirty="0">
                <a:sym typeface="Symbol" charset="0"/>
              </a:rPr>
              <a:t>s enough air to burn every fuel molecule)</a:t>
            </a:r>
            <a:endParaRPr lang="en-US" sz="1800" dirty="0"/>
          </a:p>
          <a:p>
            <a:pPr>
              <a:defRPr/>
            </a:pPr>
            <a:endParaRPr lang="en-US" sz="2000" dirty="0">
              <a:cs typeface="+mn-cs"/>
            </a:endParaRPr>
          </a:p>
          <a:p>
            <a:pPr lvl="1">
              <a:defRPr/>
            </a:pPr>
            <a:endParaRPr lang="en-US" sz="2200" dirty="0"/>
          </a:p>
          <a:p>
            <a:pPr>
              <a:defRPr/>
            </a:pPr>
            <a:endParaRPr lang="en-US" dirty="0">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30169376"/>
              </p:ext>
            </p:extLst>
          </p:nvPr>
        </p:nvGraphicFramePr>
        <p:xfrm>
          <a:off x="873198" y="3292065"/>
          <a:ext cx="5051425" cy="712787"/>
        </p:xfrm>
        <a:graphic>
          <a:graphicData uri="http://schemas.openxmlformats.org/presentationml/2006/ole">
            <mc:AlternateContent xmlns:mc="http://schemas.openxmlformats.org/markup-compatibility/2006">
              <mc:Choice xmlns:v="urn:schemas-microsoft-com:vml" Requires="v">
                <p:oleObj spid="_x0000_s157796" name="Equation" r:id="rId4" imgW="3327400" imgH="469900" progId="Equation.3">
                  <p:embed/>
                </p:oleObj>
              </mc:Choice>
              <mc:Fallback>
                <p:oleObj name="Equation" r:id="rId4" imgW="3327400" imgH="469900" progId="Equation.3">
                  <p:embed/>
                  <p:pic>
                    <p:nvPicPr>
                      <p:cNvPr id="0" name=""/>
                      <p:cNvPicPr/>
                      <p:nvPr/>
                    </p:nvPicPr>
                    <p:blipFill>
                      <a:blip r:embed="rId5"/>
                      <a:stretch>
                        <a:fillRect/>
                      </a:stretch>
                    </p:blipFill>
                    <p:spPr>
                      <a:xfrm>
                        <a:off x="873198" y="3292065"/>
                        <a:ext cx="5051425" cy="71278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53887207"/>
              </p:ext>
            </p:extLst>
          </p:nvPr>
        </p:nvGraphicFramePr>
        <p:xfrm>
          <a:off x="845857" y="1612787"/>
          <a:ext cx="3894137" cy="712787"/>
        </p:xfrm>
        <a:graphic>
          <a:graphicData uri="http://schemas.openxmlformats.org/presentationml/2006/ole">
            <mc:AlternateContent xmlns:mc="http://schemas.openxmlformats.org/markup-compatibility/2006">
              <mc:Choice xmlns:v="urn:schemas-microsoft-com:vml" Requires="v">
                <p:oleObj spid="_x0000_s157797" name="Equation" r:id="rId6" imgW="2565400" imgH="469900" progId="Equation.3">
                  <p:embed/>
                </p:oleObj>
              </mc:Choice>
              <mc:Fallback>
                <p:oleObj name="Equation" r:id="rId6" imgW="2565400" imgH="469900" progId="Equation.3">
                  <p:embed/>
                  <p:pic>
                    <p:nvPicPr>
                      <p:cNvPr id="0" name=""/>
                      <p:cNvPicPr/>
                      <p:nvPr/>
                    </p:nvPicPr>
                    <p:blipFill>
                      <a:blip r:embed="rId7"/>
                      <a:stretch>
                        <a:fillRect/>
                      </a:stretch>
                    </p:blipFill>
                    <p:spPr>
                      <a:xfrm>
                        <a:off x="845857" y="1612787"/>
                        <a:ext cx="3894137" cy="712787"/>
                      </a:xfrm>
                      <a:prstGeom prst="rect">
                        <a:avLst/>
                      </a:prstGeom>
                    </p:spPr>
                  </p:pic>
                </p:oleObj>
              </mc:Fallback>
            </mc:AlternateContent>
          </a:graphicData>
        </a:graphic>
      </p:graphicFrame>
    </p:spTree>
    <p:extLst>
      <p:ext uri="{BB962C8B-B14F-4D97-AF65-F5344CB8AC3E}">
        <p14:creationId xmlns:p14="http://schemas.microsoft.com/office/powerpoint/2010/main" val="28861061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84098" name="Rectangle 2"/>
          <p:cNvSpPr>
            <a:spLocks noGrp="1" noChangeArrowheads="1"/>
          </p:cNvSpPr>
          <p:nvPr>
            <p:ph type="title"/>
          </p:nvPr>
        </p:nvSpPr>
        <p:spPr/>
        <p:txBody>
          <a:bodyPr/>
          <a:lstStyle/>
          <a:p>
            <a:pPr>
              <a:defRPr/>
            </a:pPr>
            <a:r>
              <a:rPr lang="en-US">
                <a:cs typeface="+mj-cs"/>
              </a:rPr>
              <a:t>Fuel-air cycle analysis</a:t>
            </a:r>
          </a:p>
        </p:txBody>
      </p:sp>
      <p:sp>
        <p:nvSpPr>
          <p:cNvPr id="1284099" name="Rectangle 3"/>
          <p:cNvSpPr>
            <a:spLocks noGrp="1" noChangeArrowheads="1"/>
          </p:cNvSpPr>
          <p:nvPr>
            <p:ph type="body" idx="1"/>
          </p:nvPr>
        </p:nvSpPr>
        <p:spPr>
          <a:xfrm>
            <a:off x="368300" y="584200"/>
            <a:ext cx="8775700" cy="5880100"/>
          </a:xfrm>
        </p:spPr>
        <p:txBody>
          <a:bodyPr/>
          <a:lstStyle/>
          <a:p>
            <a:pPr>
              <a:defRPr/>
            </a:pPr>
            <a:endParaRPr lang="en-US" sz="1800">
              <a:cs typeface="+mn-cs"/>
            </a:endParaRPr>
          </a:p>
          <a:p>
            <a:pPr lvl="1">
              <a:defRPr/>
            </a:pPr>
            <a:endParaRPr lang="en-US" sz="1800"/>
          </a:p>
          <a:p>
            <a:pPr>
              <a:defRPr/>
            </a:pPr>
            <a:endParaRPr lang="en-US" sz="2000">
              <a:cs typeface="+mn-cs"/>
            </a:endParaRPr>
          </a:p>
        </p:txBody>
      </p:sp>
      <p:graphicFrame>
        <p:nvGraphicFramePr>
          <p:cNvPr id="115716" name="Object 4"/>
          <p:cNvGraphicFramePr>
            <a:graphicFrameLocks noChangeAspect="1"/>
          </p:cNvGraphicFramePr>
          <p:nvPr>
            <p:extLst>
              <p:ext uri="{D42A27DB-BD31-4B8C-83A1-F6EECF244321}">
                <p14:modId xmlns:p14="http://schemas.microsoft.com/office/powerpoint/2010/main" val="491607072"/>
              </p:ext>
            </p:extLst>
          </p:nvPr>
        </p:nvGraphicFramePr>
        <p:xfrm>
          <a:off x="729498" y="991659"/>
          <a:ext cx="7241268" cy="5265738"/>
        </p:xfrm>
        <a:graphic>
          <a:graphicData uri="http://schemas.openxmlformats.org/presentationml/2006/ole">
            <mc:AlternateContent xmlns:mc="http://schemas.openxmlformats.org/markup-compatibility/2006">
              <mc:Choice xmlns:v="urn:schemas-microsoft-com:vml" Requires="v">
                <p:oleObj spid="_x0000_s146516" name="Worksheet" r:id="rId4" imgW="7632700" imgH="4800600" progId="Excel.Sheet.8">
                  <p:embed/>
                </p:oleObj>
              </mc:Choice>
              <mc:Fallback>
                <p:oleObj name="Worksheet" r:id="rId4" imgW="7632700" imgH="4800600" progId="Excel.Sheet.8">
                  <p:embed/>
                  <p:pic>
                    <p:nvPicPr>
                      <p:cNvPr id="0" name=""/>
                      <p:cNvPicPr>
                        <a:picLocks noChangeAspect="1" noChangeArrowheads="1"/>
                      </p:cNvPicPr>
                      <p:nvPr/>
                    </p:nvPicPr>
                    <p:blipFill>
                      <a:blip r:embed="rId5"/>
                      <a:srcRect r="10538"/>
                      <a:stretch>
                        <a:fillRect/>
                      </a:stretch>
                    </p:blipFill>
                    <p:spPr bwMode="auto">
                      <a:xfrm>
                        <a:off x="729498" y="991659"/>
                        <a:ext cx="7241268" cy="526573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6562397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85122" name="Rectangle 2"/>
          <p:cNvSpPr>
            <a:spLocks noGrp="1" noChangeArrowheads="1"/>
          </p:cNvSpPr>
          <p:nvPr>
            <p:ph type="title"/>
          </p:nvPr>
        </p:nvSpPr>
        <p:spPr/>
        <p:txBody>
          <a:bodyPr/>
          <a:lstStyle/>
          <a:p>
            <a:pPr>
              <a:defRPr/>
            </a:pPr>
            <a:r>
              <a:rPr lang="en-US">
                <a:cs typeface="+mj-cs"/>
              </a:rPr>
              <a:t>Fuel-air cycle analysis</a:t>
            </a:r>
          </a:p>
        </p:txBody>
      </p:sp>
      <p:sp>
        <p:nvSpPr>
          <p:cNvPr id="1285123" name="Rectangle 3"/>
          <p:cNvSpPr>
            <a:spLocks noGrp="1" noChangeArrowheads="1"/>
          </p:cNvSpPr>
          <p:nvPr>
            <p:ph type="body" idx="1"/>
          </p:nvPr>
        </p:nvSpPr>
        <p:spPr>
          <a:xfrm>
            <a:off x="244475" y="662139"/>
            <a:ext cx="8736013" cy="5764212"/>
          </a:xfrm>
        </p:spPr>
        <p:txBody>
          <a:bodyPr/>
          <a:lstStyle/>
          <a:p>
            <a:pPr>
              <a:defRPr/>
            </a:pPr>
            <a:r>
              <a:rPr lang="en-US" sz="1800" dirty="0">
                <a:cs typeface="+mn-cs"/>
              </a:rPr>
              <a:t>BMEP = Work/</a:t>
            </a:r>
            <a:r>
              <a:rPr lang="en-US" sz="1800" dirty="0" err="1">
                <a:cs typeface="+mn-cs"/>
              </a:rPr>
              <a:t>V</a:t>
            </a:r>
            <a:r>
              <a:rPr lang="en-US" sz="1800" baseline="-25000" dirty="0" err="1">
                <a:cs typeface="+mn-cs"/>
              </a:rPr>
              <a:t>d</a:t>
            </a:r>
            <a:r>
              <a:rPr lang="en-US" sz="1800" dirty="0">
                <a:cs typeface="+mn-cs"/>
              </a:rPr>
              <a:t> = (Work/mass)/(</a:t>
            </a:r>
            <a:r>
              <a:rPr lang="en-US" sz="1800" dirty="0" err="1">
                <a:cs typeface="+mn-cs"/>
              </a:rPr>
              <a:t>V</a:t>
            </a:r>
            <a:r>
              <a:rPr lang="en-US" sz="1800" baseline="-25000" dirty="0" err="1">
                <a:cs typeface="+mn-cs"/>
              </a:rPr>
              <a:t>d</a:t>
            </a:r>
            <a:r>
              <a:rPr lang="en-US" sz="1800" dirty="0">
                <a:cs typeface="+mn-cs"/>
              </a:rPr>
              <a:t>/mass) = </a:t>
            </a:r>
            <a:r>
              <a:rPr lang="en-US" sz="1800" dirty="0">
                <a:cs typeface="+mn-cs"/>
                <a:sym typeface="Symbol" charset="0"/>
              </a:rPr>
              <a:t></a:t>
            </a:r>
            <a:r>
              <a:rPr lang="en-US" sz="1800" baseline="-25000" dirty="0">
                <a:cs typeface="+mn-cs"/>
                <a:sym typeface="Symbol" charset="0"/>
              </a:rPr>
              <a:t>intake</a:t>
            </a:r>
            <a:r>
              <a:rPr lang="en-US" sz="1800" dirty="0">
                <a:cs typeface="+mn-cs"/>
              </a:rPr>
              <a:t>(Work/mass)</a:t>
            </a:r>
          </a:p>
          <a:p>
            <a:pPr>
              <a:defRPr/>
            </a:pPr>
            <a:r>
              <a:rPr lang="en-US" sz="1800" dirty="0">
                <a:cs typeface="+mn-cs"/>
              </a:rPr>
              <a:t>Work/mass or BMEP peaks at </a:t>
            </a:r>
            <a:r>
              <a:rPr lang="en-US" sz="1800" dirty="0">
                <a:cs typeface="+mn-cs"/>
                <a:sym typeface="Symbol" charset="0"/>
              </a:rPr>
              <a:t> slightly &gt; 1 (unlike </a:t>
            </a:r>
            <a:r>
              <a:rPr lang="en-US" sz="1800" baseline="-25000" dirty="0" err="1">
                <a:cs typeface="+mn-cs"/>
              </a:rPr>
              <a:t>th</a:t>
            </a:r>
            <a:r>
              <a:rPr lang="en-US" sz="1800" dirty="0">
                <a:cs typeface="+mn-cs"/>
              </a:rPr>
              <a:t> which </a:t>
            </a:r>
            <a:r>
              <a:rPr lang="en-US" sz="1800" dirty="0">
                <a:cs typeface="+mn-cs"/>
                <a:sym typeface="Symbol" charset="0"/>
              </a:rPr>
              <a:t>peaks slightly &lt; 1) - why? BMEP is limited by the ability to burn all O</a:t>
            </a:r>
            <a:r>
              <a:rPr lang="en-US" sz="1800" baseline="-25000" dirty="0">
                <a:cs typeface="+mn-cs"/>
                <a:sym typeface="Symbol" charset="0"/>
              </a:rPr>
              <a:t>2</a:t>
            </a:r>
            <a:r>
              <a:rPr lang="en-US" sz="1800" dirty="0">
                <a:cs typeface="+mn-cs"/>
                <a:sym typeface="Symbol" charset="0"/>
              </a:rPr>
              <a:t>, which takes up most of the space (each O</a:t>
            </a:r>
            <a:r>
              <a:rPr lang="en-US" sz="1800" baseline="-25000" dirty="0">
                <a:cs typeface="+mn-cs"/>
                <a:sym typeface="Symbol" charset="0"/>
              </a:rPr>
              <a:t>2</a:t>
            </a:r>
            <a:r>
              <a:rPr lang="en-US" sz="1800" dirty="0">
                <a:cs typeface="+mn-cs"/>
                <a:sym typeface="Symbol" charset="0"/>
              </a:rPr>
              <a:t> attached to 3.77 N</a:t>
            </a:r>
            <a:r>
              <a:rPr lang="en-US" sz="1800" baseline="-25000" dirty="0">
                <a:cs typeface="+mn-cs"/>
                <a:sym typeface="Symbol" charset="0"/>
              </a:rPr>
              <a:t>2</a:t>
            </a:r>
            <a:r>
              <a:rPr lang="en-US" sz="1800" dirty="0">
                <a:cs typeface="+mn-cs"/>
                <a:sym typeface="Symbol" charset="0"/>
              </a:rPr>
              <a:t>, fuel occupies only ≈ 2% by moles or volume), so burning rich ensures all O</a:t>
            </a:r>
            <a:r>
              <a:rPr lang="en-US" sz="1800" baseline="-25000" dirty="0">
                <a:cs typeface="+mn-cs"/>
                <a:sym typeface="Symbol" charset="0"/>
              </a:rPr>
              <a:t>2</a:t>
            </a:r>
            <a:r>
              <a:rPr lang="en-US" sz="1800" dirty="0">
                <a:cs typeface="+mn-cs"/>
                <a:sym typeface="Symbol" charset="0"/>
              </a:rPr>
              <a:t> is burned</a:t>
            </a:r>
          </a:p>
        </p:txBody>
      </p:sp>
      <p:graphicFrame>
        <p:nvGraphicFramePr>
          <p:cNvPr id="117764" name="Object 4"/>
          <p:cNvGraphicFramePr>
            <a:graphicFrameLocks noChangeAspect="1"/>
          </p:cNvGraphicFramePr>
          <p:nvPr>
            <p:extLst>
              <p:ext uri="{D42A27DB-BD31-4B8C-83A1-F6EECF244321}">
                <p14:modId xmlns:p14="http://schemas.microsoft.com/office/powerpoint/2010/main" val="37557884"/>
              </p:ext>
            </p:extLst>
          </p:nvPr>
        </p:nvGraphicFramePr>
        <p:xfrm>
          <a:off x="1368878" y="2061354"/>
          <a:ext cx="5851978" cy="4608340"/>
        </p:xfrm>
        <a:graphic>
          <a:graphicData uri="http://schemas.openxmlformats.org/presentationml/2006/ole">
            <mc:AlternateContent xmlns:mc="http://schemas.openxmlformats.org/markup-compatibility/2006">
              <mc:Choice xmlns:v="urn:schemas-microsoft-com:vml" Requires="v">
                <p:oleObj spid="_x0000_s147540" name="Worksheet" r:id="rId4" imgW="6680200" imgH="4800600" progId="Excel.Sheet.8">
                  <p:embed/>
                </p:oleObj>
              </mc:Choice>
              <mc:Fallback>
                <p:oleObj name="Worksheet" r:id="rId4" imgW="6680200" imgH="4800600" progId="Excel.Sheet.8">
                  <p:embed/>
                  <p:pic>
                    <p:nvPicPr>
                      <p:cNvPr id="0" name=""/>
                      <p:cNvPicPr>
                        <a:picLocks noChangeAspect="1" noChangeArrowheads="1"/>
                      </p:cNvPicPr>
                      <p:nvPr/>
                    </p:nvPicPr>
                    <p:blipFill>
                      <a:blip r:embed="rId5"/>
                      <a:srcRect l="2492"/>
                      <a:stretch>
                        <a:fillRect/>
                      </a:stretch>
                    </p:blipFill>
                    <p:spPr bwMode="auto">
                      <a:xfrm>
                        <a:off x="1368878" y="2061354"/>
                        <a:ext cx="5851978" cy="460834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65037986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405954" name="Rectangle 2"/>
          <p:cNvSpPr>
            <a:spLocks noGrp="1" noChangeArrowheads="1"/>
          </p:cNvSpPr>
          <p:nvPr>
            <p:ph type="title"/>
          </p:nvPr>
        </p:nvSpPr>
        <p:spPr/>
        <p:txBody>
          <a:bodyPr/>
          <a:lstStyle/>
          <a:p>
            <a:pPr>
              <a:defRPr/>
            </a:pPr>
            <a:r>
              <a:rPr lang="en-US">
                <a:cs typeface="+mj-cs"/>
              </a:rPr>
              <a:t>Example</a:t>
            </a:r>
          </a:p>
        </p:txBody>
      </p:sp>
      <p:sp>
        <p:nvSpPr>
          <p:cNvPr id="1405955" name="Rectangle 3"/>
          <p:cNvSpPr>
            <a:spLocks noGrp="1" noChangeArrowheads="1"/>
          </p:cNvSpPr>
          <p:nvPr>
            <p:ph type="body" idx="1"/>
          </p:nvPr>
        </p:nvSpPr>
        <p:spPr>
          <a:xfrm>
            <a:off x="250825" y="669040"/>
            <a:ext cx="8816810" cy="5764212"/>
          </a:xfrm>
        </p:spPr>
        <p:txBody>
          <a:bodyPr/>
          <a:lstStyle/>
          <a:p>
            <a:pPr marL="0" indent="0" algn="just">
              <a:lnSpc>
                <a:spcPct val="90000"/>
              </a:lnSpc>
              <a:buNone/>
              <a:tabLst>
                <a:tab pos="0" algn="l"/>
                <a:tab pos="571500" algn="l"/>
                <a:tab pos="1092200" algn="l"/>
                <a:tab pos="1595438" algn="l"/>
              </a:tabLst>
              <a:defRPr/>
            </a:pPr>
            <a:r>
              <a:rPr lang="en-US" sz="2000" b="0" dirty="0">
                <a:effectLst/>
                <a:latin typeface="Garamond" charset="0"/>
                <a:cs typeface="+mn-cs"/>
              </a:rPr>
              <a:t>Repeat the previous example of the ideal Diesel air-cycle </a:t>
            </a:r>
            <a:r>
              <a:rPr lang="en-US" sz="2000" b="0" dirty="0" err="1">
                <a:effectLst/>
                <a:latin typeface="Garamond" charset="0"/>
                <a:cs typeface="+mn-cs"/>
              </a:rPr>
              <a:t>analyis</a:t>
            </a:r>
            <a:r>
              <a:rPr lang="en-US" sz="2000" b="0" dirty="0">
                <a:effectLst/>
                <a:latin typeface="Garamond" charset="0"/>
                <a:cs typeface="+mn-cs"/>
              </a:rPr>
              <a:t> using a fuel-air cycle analysis (using GASEQ) with a lean </a:t>
            </a:r>
            <a:r>
              <a:rPr lang="en-US" sz="2000" b="0" dirty="0" err="1">
                <a:effectLst/>
                <a:latin typeface="Garamond" charset="0"/>
                <a:cs typeface="+mn-cs"/>
              </a:rPr>
              <a:t>iso</a:t>
            </a:r>
            <a:r>
              <a:rPr lang="en-US" sz="2000" b="0" dirty="0">
                <a:effectLst/>
                <a:latin typeface="Garamond" charset="0"/>
                <a:cs typeface="+mn-cs"/>
              </a:rPr>
              <a:t>-octane air mixture with </a:t>
            </a:r>
            <a:r>
              <a:rPr lang="en-US" sz="2000" b="0" dirty="0">
                <a:effectLst/>
                <a:latin typeface="Garamond" charset="0"/>
                <a:sym typeface="Symbol" charset="0"/>
              </a:rPr>
              <a:t></a:t>
            </a:r>
            <a:r>
              <a:rPr lang="en-US" sz="2000" b="0" dirty="0">
                <a:effectLst/>
                <a:latin typeface="Garamond" charset="0"/>
                <a:cs typeface="+mn-cs"/>
              </a:rPr>
              <a:t> = 0.792.</a:t>
            </a:r>
          </a:p>
          <a:p>
            <a:pPr marL="0" indent="0" algn="just">
              <a:lnSpc>
                <a:spcPct val="90000"/>
              </a:lnSpc>
              <a:tabLst>
                <a:tab pos="0" algn="l"/>
                <a:tab pos="571500" algn="l"/>
                <a:tab pos="1092200" algn="l"/>
                <a:tab pos="1595438" algn="l"/>
              </a:tabLst>
              <a:defRPr/>
            </a:pPr>
            <a:endParaRPr lang="en-US" sz="1000" b="0" dirty="0">
              <a:effectLst/>
              <a:latin typeface="Garamond" charset="0"/>
              <a:cs typeface="+mn-cs"/>
            </a:endParaRPr>
          </a:p>
          <a:p>
            <a:pPr marL="0" indent="0" algn="just">
              <a:lnSpc>
                <a:spcPct val="90000"/>
              </a:lnSpc>
              <a:buFont typeface="Wingdings" charset="0"/>
              <a:buNone/>
              <a:tabLst>
                <a:tab pos="0" algn="l"/>
                <a:tab pos="571500" algn="l"/>
                <a:tab pos="1092200" algn="l"/>
                <a:tab pos="1595438" algn="l"/>
              </a:tabLst>
              <a:defRPr/>
            </a:pPr>
            <a:r>
              <a:rPr lang="en-US" sz="2000" dirty="0">
                <a:latin typeface="Garamond" charset="0"/>
                <a:cs typeface="+mn-cs"/>
              </a:rPr>
              <a:t>	</a:t>
            </a:r>
            <a:r>
              <a:rPr lang="en-US" sz="2000" dirty="0">
                <a:effectLst/>
                <a:latin typeface="Garamond" charset="0"/>
                <a:cs typeface="+mn-cs"/>
              </a:rPr>
              <a:t>P</a:t>
            </a:r>
            <a:r>
              <a:rPr lang="en-US" sz="2000" baseline="-25000" dirty="0">
                <a:effectLst/>
                <a:latin typeface="Garamond" charset="0"/>
                <a:cs typeface="+mn-cs"/>
              </a:rPr>
              <a:t>2</a:t>
            </a:r>
            <a:r>
              <a:rPr lang="en-US" sz="2000" dirty="0">
                <a:effectLst/>
                <a:latin typeface="Garamond" charset="0"/>
                <a:cs typeface="+mn-cs"/>
              </a:rPr>
              <a:t> = 1 </a:t>
            </a:r>
            <a:r>
              <a:rPr lang="en-US" sz="2000" dirty="0" err="1">
                <a:effectLst/>
                <a:latin typeface="Garamond" charset="0"/>
                <a:cs typeface="+mn-cs"/>
              </a:rPr>
              <a:t>atm</a:t>
            </a:r>
            <a:r>
              <a:rPr lang="en-US" sz="2000" dirty="0">
                <a:effectLst/>
                <a:latin typeface="Garamond" charset="0"/>
                <a:cs typeface="+mn-cs"/>
              </a:rPr>
              <a:t>, T</a:t>
            </a:r>
            <a:r>
              <a:rPr lang="en-US" sz="2000" baseline="-25000" dirty="0">
                <a:effectLst/>
                <a:latin typeface="Garamond" charset="0"/>
                <a:cs typeface="+mn-cs"/>
              </a:rPr>
              <a:t>2</a:t>
            </a:r>
            <a:r>
              <a:rPr lang="en-US" sz="2000" dirty="0">
                <a:effectLst/>
                <a:latin typeface="Garamond" charset="0"/>
                <a:cs typeface="+mn-cs"/>
              </a:rPr>
              <a:t> = 300K, f = 0.05 (</a:t>
            </a:r>
            <a:r>
              <a:rPr lang="en-US" sz="2000" dirty="0">
                <a:effectLst/>
                <a:latin typeface="Garamond" charset="0"/>
                <a:cs typeface="+mn-cs"/>
                <a:sym typeface="Symbol" charset="0"/>
              </a:rPr>
              <a:t></a:t>
            </a:r>
            <a:r>
              <a:rPr lang="en-US" sz="2000" dirty="0">
                <a:effectLst/>
                <a:latin typeface="Garamond" charset="0"/>
                <a:cs typeface="+mn-cs"/>
              </a:rPr>
              <a:t> = 0.792), u</a:t>
            </a:r>
            <a:r>
              <a:rPr lang="en-US" sz="2000" baseline="-25000" dirty="0">
                <a:effectLst/>
                <a:latin typeface="Garamond" charset="0"/>
                <a:cs typeface="+mn-cs"/>
              </a:rPr>
              <a:t>2</a:t>
            </a:r>
            <a:r>
              <a:rPr lang="en-US" sz="2000" dirty="0">
                <a:effectLst/>
                <a:latin typeface="Garamond" charset="0"/>
                <a:cs typeface="+mn-cs"/>
              </a:rPr>
              <a:t>=-172.54 kJ/kg, </a:t>
            </a:r>
            <a:r>
              <a:rPr lang="en-US" sz="2000" dirty="0">
                <a:effectLst/>
                <a:latin typeface="Garamond" charset="0"/>
                <a:cs typeface="+mn-cs"/>
                <a:sym typeface="Symbol" charset="0"/>
              </a:rPr>
              <a:t></a:t>
            </a:r>
            <a:r>
              <a:rPr lang="en-US" sz="2000" baseline="-25000" dirty="0">
                <a:effectLst/>
                <a:latin typeface="Garamond" charset="0"/>
                <a:cs typeface="+mn-cs"/>
              </a:rPr>
              <a:t>2</a:t>
            </a:r>
            <a:r>
              <a:rPr lang="en-US" sz="2000" dirty="0">
                <a:effectLst/>
                <a:latin typeface="Garamond" charset="0"/>
                <a:cs typeface="+mn-cs"/>
              </a:rPr>
              <a:t>=1.2176 kg/m</a:t>
            </a:r>
            <a:r>
              <a:rPr lang="en-US" sz="2000" baseline="30000" dirty="0">
                <a:effectLst/>
                <a:latin typeface="Garamond" charset="0"/>
                <a:cs typeface="+mn-cs"/>
              </a:rPr>
              <a:t>3</a:t>
            </a:r>
            <a:endParaRPr lang="en-US" sz="2000" dirty="0">
              <a:effectLst/>
              <a:latin typeface="Garamond" charset="0"/>
              <a:cs typeface="+mn-cs"/>
            </a:endParaRPr>
          </a:p>
          <a:p>
            <a:pPr marL="0" indent="0">
              <a:lnSpc>
                <a:spcPct val="90000"/>
              </a:lnSpc>
              <a:tabLst>
                <a:tab pos="0" algn="l"/>
                <a:tab pos="571500" algn="l"/>
                <a:tab pos="1092200" algn="l"/>
                <a:tab pos="1595438" algn="l"/>
              </a:tabLst>
              <a:defRPr/>
            </a:pPr>
            <a:endParaRPr lang="en-US" sz="1000" b="0" dirty="0">
              <a:effectLst/>
              <a:latin typeface="Garamond" charset="0"/>
              <a:cs typeface="+mn-cs"/>
            </a:endParaRPr>
          </a:p>
          <a:p>
            <a:pPr marL="0" indent="0" algn="just">
              <a:lnSpc>
                <a:spcPct val="90000"/>
              </a:lnSpc>
              <a:buFont typeface="Wingdings" charset="0"/>
              <a:buNone/>
              <a:tabLst>
                <a:tab pos="0" algn="l"/>
                <a:tab pos="571500" algn="l"/>
                <a:tab pos="1092200" algn="l"/>
                <a:tab pos="1595438" algn="l"/>
              </a:tabLst>
              <a:defRPr/>
            </a:pPr>
            <a:r>
              <a:rPr lang="en-US" sz="2000" b="0" dirty="0">
                <a:effectLst/>
                <a:latin typeface="Garamond" charset="0"/>
                <a:cs typeface="+mn-cs"/>
              </a:rPr>
              <a:t>From GASEQ with </a:t>
            </a:r>
            <a:r>
              <a:rPr lang="en-US" altLang="ja-JP" sz="2000" b="0" dirty="0">
                <a:effectLst/>
                <a:latin typeface="Garamond"/>
                <a:cs typeface="+mn-cs"/>
              </a:rPr>
              <a:t>"</a:t>
            </a:r>
            <a:r>
              <a:rPr lang="en-US" sz="2000" b="0" dirty="0">
                <a:effectLst/>
                <a:latin typeface="Garamond" charset="0"/>
                <a:cs typeface="+mn-cs"/>
              </a:rPr>
              <a:t>Adiabatic Compression/Expansion,</a:t>
            </a:r>
            <a:r>
              <a:rPr lang="en-US" altLang="ja-JP" sz="2000" b="0" dirty="0">
                <a:effectLst/>
                <a:latin typeface="Garamond"/>
                <a:cs typeface="+mn-cs"/>
              </a:rPr>
              <a:t>"</a:t>
            </a:r>
            <a:r>
              <a:rPr lang="en-US" sz="2000" b="0" dirty="0">
                <a:effectLst/>
                <a:latin typeface="Garamond" charset="0"/>
                <a:cs typeface="+mn-cs"/>
              </a:rPr>
              <a:t> </a:t>
            </a:r>
            <a:r>
              <a:rPr lang="en-US" altLang="ja-JP" sz="2000" b="0" dirty="0">
                <a:effectLst/>
                <a:latin typeface="Garamond"/>
                <a:cs typeface="+mn-cs"/>
              </a:rPr>
              <a:t>"</a:t>
            </a:r>
            <a:r>
              <a:rPr lang="en-US" sz="2000" b="0" dirty="0">
                <a:effectLst/>
                <a:latin typeface="Garamond" charset="0"/>
                <a:cs typeface="+mn-cs"/>
              </a:rPr>
              <a:t>Frozen Chemistry,</a:t>
            </a:r>
            <a:r>
              <a:rPr lang="en-US" altLang="ja-JP" sz="2000" b="0" dirty="0">
                <a:effectLst/>
                <a:latin typeface="Garamond"/>
                <a:cs typeface="+mn-cs"/>
              </a:rPr>
              <a:t>"</a:t>
            </a:r>
            <a:r>
              <a:rPr lang="en-US" sz="2000" b="0" dirty="0">
                <a:effectLst/>
                <a:latin typeface="Garamond" charset="0"/>
                <a:cs typeface="+mn-cs"/>
              </a:rPr>
              <a:t> and </a:t>
            </a:r>
            <a:r>
              <a:rPr lang="en-US" altLang="ja-JP" sz="2000" b="0" dirty="0">
                <a:effectLst/>
                <a:latin typeface="Garamond"/>
                <a:cs typeface="+mn-cs"/>
              </a:rPr>
              <a:t>"</a:t>
            </a:r>
            <a:r>
              <a:rPr lang="en-US" sz="2000" b="0" dirty="0">
                <a:effectLst/>
                <a:latin typeface="Garamond" charset="0"/>
                <a:cs typeface="+mn-cs"/>
              </a:rPr>
              <a:t>Volume Products/Volume Reactants</a:t>
            </a:r>
            <a:r>
              <a:rPr lang="en-US" altLang="ja-JP" sz="2000" b="0" dirty="0">
                <a:effectLst/>
                <a:latin typeface="Garamond"/>
                <a:cs typeface="+mn-cs"/>
              </a:rPr>
              <a:t>"</a:t>
            </a:r>
            <a:r>
              <a:rPr lang="en-US" sz="2000" b="0" dirty="0">
                <a:effectLst/>
                <a:latin typeface="Garamond" charset="0"/>
                <a:cs typeface="+mn-cs"/>
              </a:rPr>
              <a:t> = 0.05 (r = 20),  we obtain</a:t>
            </a:r>
          </a:p>
          <a:p>
            <a:pPr marL="0" indent="0">
              <a:lnSpc>
                <a:spcPct val="90000"/>
              </a:lnSpc>
              <a:tabLst>
                <a:tab pos="0" algn="l"/>
                <a:tab pos="571500" algn="l"/>
                <a:tab pos="1092200" algn="l"/>
                <a:tab pos="1595438" algn="l"/>
              </a:tabLst>
              <a:defRPr/>
            </a:pPr>
            <a:endParaRPr lang="en-US" sz="1000" b="0" dirty="0">
              <a:effectLst/>
              <a:latin typeface="Garamond" charset="0"/>
              <a:cs typeface="+mn-cs"/>
            </a:endParaRPr>
          </a:p>
          <a:p>
            <a:pPr marL="0" indent="0" algn="just">
              <a:lnSpc>
                <a:spcPct val="90000"/>
              </a:lnSpc>
              <a:buFont typeface="Wingdings" charset="0"/>
              <a:buNone/>
              <a:tabLst>
                <a:tab pos="0" algn="l"/>
                <a:tab pos="571500" algn="l"/>
                <a:tab pos="1092200" algn="l"/>
                <a:tab pos="1595438" algn="l"/>
              </a:tabLst>
              <a:defRPr/>
            </a:pPr>
            <a:r>
              <a:rPr lang="en-US" sz="2000" dirty="0">
                <a:effectLst/>
                <a:latin typeface="Garamond" charset="0"/>
                <a:cs typeface="+mn-cs"/>
              </a:rPr>
              <a:t>	P</a:t>
            </a:r>
            <a:r>
              <a:rPr lang="en-US" sz="2000" baseline="-25000" dirty="0">
                <a:effectLst/>
                <a:latin typeface="Garamond" charset="0"/>
                <a:cs typeface="+mn-cs"/>
              </a:rPr>
              <a:t>3</a:t>
            </a:r>
            <a:r>
              <a:rPr lang="en-US" sz="2000" dirty="0">
                <a:effectLst/>
                <a:latin typeface="Garamond" charset="0"/>
                <a:cs typeface="+mn-cs"/>
              </a:rPr>
              <a:t>=53.7 </a:t>
            </a:r>
            <a:r>
              <a:rPr lang="en-US" sz="2000" dirty="0" err="1">
                <a:effectLst/>
                <a:latin typeface="Garamond" charset="0"/>
                <a:cs typeface="+mn-cs"/>
              </a:rPr>
              <a:t>atm</a:t>
            </a:r>
            <a:r>
              <a:rPr lang="en-US" sz="2000" dirty="0">
                <a:effectLst/>
                <a:latin typeface="Garamond" charset="0"/>
                <a:cs typeface="+mn-cs"/>
              </a:rPr>
              <a:t>, T</a:t>
            </a:r>
            <a:r>
              <a:rPr lang="en-US" sz="2000" baseline="-25000" dirty="0">
                <a:effectLst/>
                <a:latin typeface="Garamond" charset="0"/>
                <a:cs typeface="+mn-cs"/>
              </a:rPr>
              <a:t>3</a:t>
            </a:r>
            <a:r>
              <a:rPr lang="en-US" sz="2000" dirty="0">
                <a:effectLst/>
                <a:latin typeface="Garamond" charset="0"/>
                <a:cs typeface="+mn-cs"/>
              </a:rPr>
              <a:t>=805K, u</a:t>
            </a:r>
            <a:r>
              <a:rPr lang="en-US" sz="2000" baseline="-25000" dirty="0">
                <a:effectLst/>
                <a:latin typeface="Garamond" charset="0"/>
                <a:cs typeface="+mn-cs"/>
              </a:rPr>
              <a:t>3</a:t>
            </a:r>
            <a:r>
              <a:rPr lang="en-US" sz="2000" dirty="0">
                <a:effectLst/>
                <a:latin typeface="Garamond" charset="0"/>
                <a:cs typeface="+mn-cs"/>
              </a:rPr>
              <a:t>=260.17 kJ/kg, </a:t>
            </a:r>
            <a:r>
              <a:rPr lang="en-US" sz="2000" dirty="0">
                <a:effectLst/>
                <a:latin typeface="Garamond" charset="0"/>
                <a:cs typeface="+mn-cs"/>
                <a:sym typeface="Symbol" charset="0"/>
              </a:rPr>
              <a:t></a:t>
            </a:r>
            <a:r>
              <a:rPr lang="en-US" sz="2000" baseline="-25000" dirty="0">
                <a:effectLst/>
                <a:latin typeface="Garamond" charset="0"/>
                <a:cs typeface="+mn-cs"/>
              </a:rPr>
              <a:t>3</a:t>
            </a:r>
            <a:r>
              <a:rPr lang="en-US" sz="2000" dirty="0">
                <a:effectLst/>
                <a:latin typeface="Garamond" charset="0"/>
                <a:cs typeface="+mn-cs"/>
              </a:rPr>
              <a:t>=24.35 kg/m</a:t>
            </a:r>
            <a:r>
              <a:rPr lang="en-US" sz="2000" baseline="30000" dirty="0">
                <a:effectLst/>
                <a:latin typeface="Garamond" charset="0"/>
                <a:cs typeface="+mn-cs"/>
              </a:rPr>
              <a:t>3</a:t>
            </a:r>
            <a:endParaRPr lang="en-US" sz="2000" b="0" dirty="0">
              <a:effectLst/>
              <a:latin typeface="Garamond" charset="0"/>
              <a:cs typeface="+mn-cs"/>
            </a:endParaRPr>
          </a:p>
          <a:p>
            <a:pPr marL="0" indent="0">
              <a:lnSpc>
                <a:spcPct val="90000"/>
              </a:lnSpc>
              <a:tabLst>
                <a:tab pos="0" algn="l"/>
                <a:tab pos="571500" algn="l"/>
                <a:tab pos="1092200" algn="l"/>
                <a:tab pos="1595438" algn="l"/>
              </a:tabLst>
              <a:defRPr/>
            </a:pPr>
            <a:endParaRPr lang="en-US" sz="1000" b="0" dirty="0">
              <a:effectLst/>
              <a:latin typeface="Garamond" charset="0"/>
              <a:cs typeface="+mn-cs"/>
            </a:endParaRPr>
          </a:p>
          <a:p>
            <a:pPr marL="0" indent="0" algn="just">
              <a:lnSpc>
                <a:spcPct val="90000"/>
              </a:lnSpc>
              <a:buFont typeface="Wingdings" charset="0"/>
              <a:buNone/>
              <a:tabLst>
                <a:tab pos="0" algn="l"/>
                <a:tab pos="571500" algn="l"/>
                <a:tab pos="1092200" algn="l"/>
                <a:tab pos="1595438" algn="l"/>
              </a:tabLst>
              <a:defRPr/>
            </a:pPr>
            <a:r>
              <a:rPr lang="en-US" sz="2000" b="0" dirty="0">
                <a:effectLst/>
                <a:latin typeface="Garamond" charset="0"/>
                <a:cs typeface="+mn-cs"/>
              </a:rPr>
              <a:t>Click </a:t>
            </a:r>
            <a:r>
              <a:rPr lang="en-US" altLang="ja-JP" sz="2000" b="0" dirty="0">
                <a:effectLst/>
                <a:latin typeface="Garamond"/>
                <a:cs typeface="+mn-cs"/>
              </a:rPr>
              <a:t>"</a:t>
            </a:r>
            <a:r>
              <a:rPr lang="en-US" sz="2000" b="0" dirty="0">
                <a:effectLst/>
                <a:latin typeface="Garamond" charset="0"/>
                <a:cs typeface="+mn-cs"/>
              </a:rPr>
              <a:t>R&lt;&lt;P,</a:t>
            </a:r>
            <a:r>
              <a:rPr lang="en-US" altLang="ja-JP" sz="2000" b="0" dirty="0">
                <a:effectLst/>
                <a:latin typeface="Garamond"/>
                <a:cs typeface="+mn-cs"/>
              </a:rPr>
              <a:t>"</a:t>
            </a:r>
            <a:r>
              <a:rPr lang="en-US" sz="2000" b="0" dirty="0">
                <a:effectLst/>
                <a:latin typeface="Garamond" charset="0"/>
                <a:cs typeface="+mn-cs"/>
              </a:rPr>
              <a:t> select </a:t>
            </a:r>
            <a:r>
              <a:rPr lang="en-US" altLang="ja-JP" sz="2000" b="0" dirty="0">
                <a:effectLst/>
                <a:latin typeface="Garamond"/>
                <a:cs typeface="+mn-cs"/>
              </a:rPr>
              <a:t>"</a:t>
            </a:r>
            <a:r>
              <a:rPr lang="en-US" sz="2000" b="0" dirty="0">
                <a:effectLst/>
                <a:latin typeface="Garamond" charset="0"/>
                <a:cs typeface="+mn-cs"/>
              </a:rPr>
              <a:t>Adiabatic T and Composition at constant P</a:t>
            </a:r>
            <a:r>
              <a:rPr lang="en-US" altLang="ja-JP" sz="2000" b="0" dirty="0">
                <a:effectLst/>
                <a:latin typeface="Garamond"/>
                <a:cs typeface="+mn-cs"/>
              </a:rPr>
              <a:t>"</a:t>
            </a:r>
            <a:r>
              <a:rPr lang="en-US" sz="2000" b="0" dirty="0">
                <a:effectLst/>
                <a:latin typeface="Garamond" charset="0"/>
                <a:cs typeface="+mn-cs"/>
              </a:rPr>
              <a:t> which yields</a:t>
            </a:r>
          </a:p>
          <a:p>
            <a:pPr marL="0" indent="0">
              <a:lnSpc>
                <a:spcPct val="90000"/>
              </a:lnSpc>
              <a:tabLst>
                <a:tab pos="0" algn="l"/>
                <a:tab pos="571500" algn="l"/>
                <a:tab pos="1092200" algn="l"/>
                <a:tab pos="1595438" algn="l"/>
              </a:tabLst>
              <a:defRPr/>
            </a:pPr>
            <a:endParaRPr lang="en-US" sz="1000" b="0" dirty="0">
              <a:effectLst/>
              <a:latin typeface="Garamond" charset="0"/>
              <a:cs typeface="+mn-cs"/>
            </a:endParaRPr>
          </a:p>
          <a:p>
            <a:pPr marL="0" indent="0" algn="just">
              <a:lnSpc>
                <a:spcPct val="90000"/>
              </a:lnSpc>
              <a:buFont typeface="Wingdings" charset="0"/>
              <a:buNone/>
              <a:tabLst>
                <a:tab pos="0" algn="l"/>
                <a:tab pos="571500" algn="l"/>
                <a:tab pos="1092200" algn="l"/>
                <a:tab pos="1595438" algn="l"/>
              </a:tabLst>
              <a:defRPr/>
            </a:pPr>
            <a:r>
              <a:rPr lang="en-US" sz="2000" dirty="0">
                <a:effectLst/>
                <a:latin typeface="Garamond" charset="0"/>
                <a:cs typeface="+mn-cs"/>
              </a:rPr>
              <a:t>	P</a:t>
            </a:r>
            <a:r>
              <a:rPr lang="en-US" sz="2000" baseline="-25000" dirty="0">
                <a:effectLst/>
                <a:latin typeface="Garamond" charset="0"/>
                <a:cs typeface="+mn-cs"/>
              </a:rPr>
              <a:t>4</a:t>
            </a:r>
            <a:r>
              <a:rPr lang="en-US" sz="2000" dirty="0">
                <a:effectLst/>
                <a:latin typeface="Garamond" charset="0"/>
                <a:cs typeface="+mn-cs"/>
              </a:rPr>
              <a:t>=53.7 </a:t>
            </a:r>
            <a:r>
              <a:rPr lang="en-US" sz="2000" dirty="0" err="1">
                <a:effectLst/>
                <a:latin typeface="Garamond" charset="0"/>
                <a:cs typeface="+mn-cs"/>
              </a:rPr>
              <a:t>atm</a:t>
            </a:r>
            <a:r>
              <a:rPr lang="en-US" sz="2000" dirty="0">
                <a:effectLst/>
                <a:latin typeface="Garamond" charset="0"/>
                <a:cs typeface="+mn-cs"/>
              </a:rPr>
              <a:t>, T</a:t>
            </a:r>
            <a:r>
              <a:rPr lang="en-US" sz="2000" baseline="-25000" dirty="0">
                <a:effectLst/>
                <a:latin typeface="Garamond" charset="0"/>
                <a:cs typeface="+mn-cs"/>
              </a:rPr>
              <a:t>4</a:t>
            </a:r>
            <a:r>
              <a:rPr lang="en-US" sz="2000" dirty="0">
                <a:effectLst/>
                <a:latin typeface="Garamond" charset="0"/>
                <a:cs typeface="+mn-cs"/>
              </a:rPr>
              <a:t>=2422K, u</a:t>
            </a:r>
            <a:r>
              <a:rPr lang="en-US" sz="2000" baseline="-25000" dirty="0">
                <a:effectLst/>
                <a:latin typeface="Garamond" charset="0"/>
                <a:cs typeface="+mn-cs"/>
              </a:rPr>
              <a:t>4</a:t>
            </a:r>
            <a:r>
              <a:rPr lang="en-US" sz="2000" dirty="0">
                <a:effectLst/>
                <a:latin typeface="Garamond" charset="0"/>
                <a:cs typeface="+mn-cs"/>
              </a:rPr>
              <a:t>=-220.57 kJ/kg, </a:t>
            </a:r>
            <a:r>
              <a:rPr lang="en-US" sz="2000" dirty="0">
                <a:effectLst/>
                <a:latin typeface="Garamond" charset="0"/>
                <a:cs typeface="+mn-cs"/>
                <a:sym typeface="Symbol" charset="0"/>
              </a:rPr>
              <a:t></a:t>
            </a:r>
            <a:r>
              <a:rPr lang="en-US" sz="2000" baseline="-25000" dirty="0">
                <a:effectLst/>
                <a:latin typeface="Garamond" charset="0"/>
                <a:cs typeface="+mn-cs"/>
              </a:rPr>
              <a:t>4</a:t>
            </a:r>
            <a:r>
              <a:rPr lang="en-US" sz="2000" dirty="0">
                <a:effectLst/>
                <a:latin typeface="Garamond" charset="0"/>
                <a:cs typeface="+mn-cs"/>
              </a:rPr>
              <a:t>=7.725 kg/m</a:t>
            </a:r>
            <a:r>
              <a:rPr lang="en-US" sz="2000" baseline="30000" dirty="0">
                <a:effectLst/>
                <a:latin typeface="Garamond" charset="0"/>
                <a:cs typeface="+mn-cs"/>
              </a:rPr>
              <a:t>3</a:t>
            </a:r>
            <a:endParaRPr lang="en-US" sz="2000" dirty="0">
              <a:effectLst/>
              <a:latin typeface="Garamond" charset="0"/>
              <a:cs typeface="+mn-cs"/>
            </a:endParaRPr>
          </a:p>
          <a:p>
            <a:pPr marL="0" indent="0">
              <a:lnSpc>
                <a:spcPct val="90000"/>
              </a:lnSpc>
              <a:tabLst>
                <a:tab pos="0" algn="l"/>
                <a:tab pos="571500" algn="l"/>
                <a:tab pos="1092200" algn="l"/>
                <a:tab pos="1595438" algn="l"/>
              </a:tabLst>
              <a:defRPr/>
            </a:pPr>
            <a:endParaRPr lang="en-US" sz="1000" b="0" dirty="0">
              <a:effectLst/>
              <a:latin typeface="Garamond" charset="0"/>
              <a:cs typeface="+mn-cs"/>
            </a:endParaRPr>
          </a:p>
          <a:p>
            <a:pPr marL="0" indent="0" algn="just">
              <a:lnSpc>
                <a:spcPct val="90000"/>
              </a:lnSpc>
              <a:buNone/>
              <a:tabLst>
                <a:tab pos="0" algn="l"/>
                <a:tab pos="571500" algn="l"/>
                <a:tab pos="1092200" algn="l"/>
                <a:tab pos="1595438" algn="l"/>
              </a:tabLst>
              <a:defRPr/>
            </a:pPr>
            <a:r>
              <a:rPr lang="en-US" sz="2000" b="0" dirty="0">
                <a:effectLst/>
                <a:latin typeface="Garamond" charset="0"/>
                <a:cs typeface="+mn-cs"/>
              </a:rPr>
              <a:t>The final volume must be the same as the initial volume, and the volume ratio during combustion is </a:t>
            </a:r>
            <a:r>
              <a:rPr lang="en-US" sz="2000" b="0" dirty="0">
                <a:effectLst/>
                <a:latin typeface="Garamond" charset="0"/>
              </a:rPr>
              <a:t>v</a:t>
            </a:r>
            <a:r>
              <a:rPr lang="en-US" sz="2000" b="0" baseline="-25000" dirty="0">
                <a:effectLst/>
                <a:latin typeface="Garamond" charset="0"/>
              </a:rPr>
              <a:t>4</a:t>
            </a:r>
            <a:r>
              <a:rPr lang="en-US" sz="2000" b="0" dirty="0">
                <a:effectLst/>
                <a:latin typeface="Garamond" charset="0"/>
              </a:rPr>
              <a:t>/v</a:t>
            </a:r>
            <a:r>
              <a:rPr lang="en-US" sz="2000" b="0" baseline="-25000" dirty="0">
                <a:effectLst/>
                <a:latin typeface="Garamond" charset="0"/>
              </a:rPr>
              <a:t>3</a:t>
            </a:r>
            <a:r>
              <a:rPr lang="en-US" sz="2000" b="0" dirty="0">
                <a:effectLst/>
                <a:latin typeface="Garamond" charset="0"/>
              </a:rPr>
              <a:t> = </a:t>
            </a:r>
            <a:r>
              <a:rPr lang="en-US" sz="2000" b="0" dirty="0">
                <a:effectLst/>
                <a:latin typeface="Garamond" charset="0"/>
                <a:sym typeface="Symbol" charset="0"/>
              </a:rPr>
              <a:t></a:t>
            </a:r>
            <a:r>
              <a:rPr lang="en-US" sz="2000" b="0" baseline="-25000" dirty="0">
                <a:effectLst/>
                <a:latin typeface="Garamond" charset="0"/>
              </a:rPr>
              <a:t>3</a:t>
            </a:r>
            <a:r>
              <a:rPr lang="en-US" sz="2000" b="0" dirty="0">
                <a:effectLst/>
                <a:latin typeface="Garamond" charset="0"/>
              </a:rPr>
              <a:t>/</a:t>
            </a:r>
            <a:r>
              <a:rPr lang="en-US" sz="2000" b="0" dirty="0">
                <a:effectLst/>
                <a:latin typeface="Garamond" charset="0"/>
                <a:sym typeface="Symbol" charset="0"/>
              </a:rPr>
              <a:t></a:t>
            </a:r>
            <a:r>
              <a:rPr lang="en-US" sz="2000" b="0" baseline="-25000" dirty="0">
                <a:effectLst/>
                <a:latin typeface="Garamond" charset="0"/>
              </a:rPr>
              <a:t>4</a:t>
            </a:r>
            <a:r>
              <a:rPr lang="en-US" sz="2000" b="0" dirty="0">
                <a:effectLst/>
                <a:latin typeface="Garamond" charset="0"/>
              </a:rPr>
              <a:t> = 24.366/7.7288 = 3.153, so the volume ratio during expansion must be 20/3.153 = 6.343.  Thus, </a:t>
            </a:r>
            <a:r>
              <a:rPr lang="en-US" sz="2000" b="0" dirty="0">
                <a:effectLst/>
                <a:latin typeface="Garamond" charset="0"/>
                <a:cs typeface="+mn-cs"/>
              </a:rPr>
              <a:t>click </a:t>
            </a:r>
            <a:r>
              <a:rPr lang="en-US" altLang="ja-JP" sz="2000" b="0" dirty="0">
                <a:effectLst/>
                <a:latin typeface="Garamond"/>
                <a:cs typeface="+mn-cs"/>
              </a:rPr>
              <a:t>"</a:t>
            </a:r>
            <a:r>
              <a:rPr lang="en-US" sz="2000" b="0" dirty="0">
                <a:effectLst/>
                <a:latin typeface="Garamond" charset="0"/>
                <a:cs typeface="+mn-cs"/>
              </a:rPr>
              <a:t>R&lt;&lt;P,</a:t>
            </a:r>
            <a:r>
              <a:rPr lang="en-US" altLang="ja-JP" sz="2000" b="0" dirty="0">
                <a:effectLst/>
                <a:latin typeface="Garamond"/>
                <a:cs typeface="+mn-cs"/>
              </a:rPr>
              <a:t>"</a:t>
            </a:r>
            <a:r>
              <a:rPr lang="en-US" sz="2000" b="0" dirty="0">
                <a:effectLst/>
                <a:latin typeface="Garamond" charset="0"/>
                <a:cs typeface="+mn-cs"/>
              </a:rPr>
              <a:t> select </a:t>
            </a:r>
            <a:r>
              <a:rPr lang="en-US" altLang="ja-JP" sz="2000" b="0" dirty="0">
                <a:effectLst/>
                <a:latin typeface="Garamond"/>
                <a:cs typeface="+mn-cs"/>
              </a:rPr>
              <a:t>"</a:t>
            </a:r>
            <a:r>
              <a:rPr lang="en-US" sz="2000" b="0" dirty="0">
                <a:effectLst/>
                <a:latin typeface="Garamond" charset="0"/>
                <a:cs typeface="+mn-cs"/>
              </a:rPr>
              <a:t>Adiabatic Compression/Expansion,</a:t>
            </a:r>
            <a:r>
              <a:rPr lang="en-US" altLang="ja-JP" sz="2000" b="0" dirty="0">
                <a:effectLst/>
                <a:latin typeface="Garamond"/>
                <a:cs typeface="+mn-cs"/>
              </a:rPr>
              <a:t>"</a:t>
            </a:r>
            <a:r>
              <a:rPr lang="en-US" sz="2000" b="0" dirty="0">
                <a:effectLst/>
                <a:latin typeface="Garamond" charset="0"/>
                <a:cs typeface="+mn-cs"/>
              </a:rPr>
              <a:t> uncheck </a:t>
            </a:r>
            <a:r>
              <a:rPr lang="en-US" altLang="ja-JP" sz="2000" b="0" dirty="0">
                <a:effectLst/>
                <a:latin typeface="Garamond"/>
                <a:cs typeface="+mn-cs"/>
              </a:rPr>
              <a:t>"</a:t>
            </a:r>
            <a:r>
              <a:rPr lang="en-US" sz="2000" b="0" dirty="0">
                <a:effectLst/>
                <a:latin typeface="Garamond" charset="0"/>
                <a:cs typeface="+mn-cs"/>
              </a:rPr>
              <a:t>Frozen Chemistry,</a:t>
            </a:r>
            <a:r>
              <a:rPr lang="en-US" altLang="ja-JP" sz="2000" b="0" dirty="0">
                <a:effectLst/>
                <a:latin typeface="Garamond"/>
                <a:cs typeface="+mn-cs"/>
              </a:rPr>
              <a:t>"</a:t>
            </a:r>
            <a:r>
              <a:rPr lang="en-US" sz="2000" b="0" dirty="0">
                <a:effectLst/>
                <a:latin typeface="Garamond" charset="0"/>
                <a:cs typeface="+mn-cs"/>
              </a:rPr>
              <a:t> and in </a:t>
            </a:r>
            <a:r>
              <a:rPr lang="en-US" altLang="ja-JP" sz="2000" b="0" dirty="0">
                <a:effectLst/>
                <a:latin typeface="Garamond"/>
              </a:rPr>
              <a:t>"</a:t>
            </a:r>
            <a:r>
              <a:rPr lang="en-US" sz="2000" b="0" dirty="0">
                <a:effectLst/>
                <a:latin typeface="Garamond" charset="0"/>
              </a:rPr>
              <a:t>Volume Products/Volume Reactants</a:t>
            </a:r>
            <a:r>
              <a:rPr lang="en-US" altLang="ja-JP" sz="2000" b="0" dirty="0">
                <a:effectLst/>
                <a:latin typeface="Garamond"/>
              </a:rPr>
              <a:t>"</a:t>
            </a:r>
            <a:r>
              <a:rPr lang="en-US" sz="2000" b="0" dirty="0">
                <a:effectLst/>
                <a:latin typeface="Garamond" charset="0"/>
              </a:rPr>
              <a:t> enter 6.343.  </a:t>
            </a:r>
            <a:r>
              <a:rPr lang="en-US" sz="2000" b="0" dirty="0">
                <a:effectLst/>
                <a:latin typeface="Garamond" charset="0"/>
                <a:cs typeface="+mn-cs"/>
              </a:rPr>
              <a:t>This yields</a:t>
            </a:r>
          </a:p>
          <a:p>
            <a:pPr marL="0" indent="0">
              <a:lnSpc>
                <a:spcPct val="90000"/>
              </a:lnSpc>
              <a:tabLst>
                <a:tab pos="0" algn="l"/>
                <a:tab pos="571500" algn="l"/>
                <a:tab pos="1092200" algn="l"/>
                <a:tab pos="1595438" algn="l"/>
              </a:tabLst>
              <a:defRPr/>
            </a:pPr>
            <a:endParaRPr lang="en-US" sz="1000" b="0" dirty="0">
              <a:effectLst/>
              <a:latin typeface="Garamond" charset="0"/>
              <a:cs typeface="+mn-cs"/>
            </a:endParaRPr>
          </a:p>
          <a:p>
            <a:pPr marL="0" indent="0" algn="just">
              <a:lnSpc>
                <a:spcPct val="90000"/>
              </a:lnSpc>
              <a:buNone/>
              <a:tabLst>
                <a:tab pos="0" algn="l"/>
                <a:tab pos="571500" algn="l"/>
                <a:tab pos="1092200" algn="l"/>
                <a:tab pos="1595438" algn="l"/>
              </a:tabLst>
              <a:defRPr/>
            </a:pPr>
            <a:r>
              <a:rPr lang="en-US" sz="2000" dirty="0">
                <a:effectLst/>
                <a:latin typeface="Garamond" charset="0"/>
                <a:cs typeface="+mn-cs"/>
              </a:rPr>
              <a:t>	P</a:t>
            </a:r>
            <a:r>
              <a:rPr lang="en-US" sz="2000" baseline="-25000" dirty="0">
                <a:effectLst/>
                <a:latin typeface="Garamond" charset="0"/>
                <a:cs typeface="+mn-cs"/>
              </a:rPr>
              <a:t>5</a:t>
            </a:r>
            <a:r>
              <a:rPr lang="en-US" sz="2000" dirty="0">
                <a:effectLst/>
                <a:latin typeface="Garamond" charset="0"/>
                <a:cs typeface="+mn-cs"/>
              </a:rPr>
              <a:t>=5.34 </a:t>
            </a:r>
            <a:r>
              <a:rPr lang="en-US" sz="2000" dirty="0" err="1">
                <a:effectLst/>
                <a:latin typeface="Garamond" charset="0"/>
                <a:cs typeface="+mn-cs"/>
              </a:rPr>
              <a:t>atm</a:t>
            </a:r>
            <a:r>
              <a:rPr lang="en-US" sz="2000" dirty="0">
                <a:effectLst/>
                <a:latin typeface="Garamond" charset="0"/>
                <a:cs typeface="+mn-cs"/>
              </a:rPr>
              <a:t>, T</a:t>
            </a:r>
            <a:r>
              <a:rPr lang="en-US" sz="2000" baseline="-25000" dirty="0">
                <a:effectLst/>
                <a:latin typeface="Garamond" charset="0"/>
                <a:cs typeface="+mn-cs"/>
              </a:rPr>
              <a:t>5</a:t>
            </a:r>
            <a:r>
              <a:rPr lang="en-US" sz="2000" dirty="0">
                <a:effectLst/>
                <a:latin typeface="Garamond" charset="0"/>
                <a:cs typeface="+mn-cs"/>
              </a:rPr>
              <a:t>=1530 K, u</a:t>
            </a:r>
            <a:r>
              <a:rPr lang="en-US" sz="2000" baseline="-25000" dirty="0">
                <a:effectLst/>
                <a:latin typeface="Garamond" charset="0"/>
                <a:cs typeface="+mn-cs"/>
              </a:rPr>
              <a:t>5</a:t>
            </a:r>
            <a:r>
              <a:rPr lang="en-US" sz="2000" dirty="0">
                <a:effectLst/>
                <a:latin typeface="Garamond" charset="0"/>
                <a:cs typeface="+mn-cs"/>
              </a:rPr>
              <a:t>=-1270.00 kJ/kg, </a:t>
            </a:r>
            <a:r>
              <a:rPr lang="en-US" sz="2000" dirty="0">
                <a:effectLst/>
                <a:latin typeface="Garamond" charset="0"/>
                <a:cs typeface="+mn-cs"/>
                <a:sym typeface="Symbol" charset="0"/>
              </a:rPr>
              <a:t></a:t>
            </a:r>
            <a:r>
              <a:rPr lang="en-US" sz="2000" baseline="-25000" dirty="0">
                <a:effectLst/>
                <a:latin typeface="Garamond" charset="0"/>
                <a:cs typeface="+mn-cs"/>
              </a:rPr>
              <a:t>5</a:t>
            </a:r>
            <a:r>
              <a:rPr lang="en-US" sz="2000" dirty="0">
                <a:effectLst/>
                <a:latin typeface="Garamond" charset="0"/>
                <a:cs typeface="+mn-cs"/>
              </a:rPr>
              <a:t>=1.2178 kg/m</a:t>
            </a:r>
            <a:r>
              <a:rPr lang="en-US" sz="2000" baseline="30000" dirty="0">
                <a:effectLst/>
                <a:latin typeface="Garamond" charset="0"/>
                <a:cs typeface="+mn-cs"/>
              </a:rPr>
              <a:t>3</a:t>
            </a:r>
            <a:r>
              <a:rPr lang="en-US" sz="2000" b="0" dirty="0">
                <a:effectLst/>
                <a:latin typeface="Garamond" charset="0"/>
                <a:cs typeface="+mn-cs"/>
              </a:rPr>
              <a:t> </a:t>
            </a:r>
          </a:p>
          <a:p>
            <a:pPr marL="0" indent="0" algn="just">
              <a:lnSpc>
                <a:spcPct val="90000"/>
              </a:lnSpc>
              <a:buNone/>
              <a:tabLst>
                <a:tab pos="0" algn="l"/>
                <a:tab pos="571500" algn="l"/>
                <a:tab pos="1092200" algn="l"/>
                <a:tab pos="1595438" algn="l"/>
              </a:tabLst>
              <a:defRPr/>
            </a:pPr>
            <a:endParaRPr lang="en-US" sz="1000" dirty="0">
              <a:latin typeface="Garamond" charset="0"/>
              <a:cs typeface="+mn-cs"/>
            </a:endParaRPr>
          </a:p>
          <a:p>
            <a:pPr marL="0" indent="0" algn="just">
              <a:lnSpc>
                <a:spcPct val="90000"/>
              </a:lnSpc>
              <a:buNone/>
              <a:tabLst>
                <a:tab pos="0" algn="l"/>
                <a:tab pos="571500" algn="l"/>
                <a:tab pos="1092200" algn="l"/>
                <a:tab pos="1595438" algn="l"/>
              </a:tabLst>
              <a:defRPr/>
            </a:pPr>
            <a:r>
              <a:rPr lang="en-US" sz="2000" b="0" dirty="0">
                <a:effectLst/>
                <a:latin typeface="Garamond" charset="0"/>
                <a:cs typeface="+mn-cs"/>
              </a:rPr>
              <a:t>(which is essentially the same as the initial </a:t>
            </a:r>
            <a:r>
              <a:rPr lang="en-US" sz="2000" dirty="0">
                <a:latin typeface="Garamond" charset="0"/>
                <a:cs typeface="+mn-cs"/>
              </a:rPr>
              <a:t>density</a:t>
            </a:r>
            <a:r>
              <a:rPr lang="en-US" sz="2000" b="0" dirty="0">
                <a:effectLst/>
                <a:latin typeface="Garamond" charset="0"/>
                <a:cs typeface="+mn-cs"/>
              </a:rPr>
              <a:t> of 1.2176 </a:t>
            </a:r>
            <a:r>
              <a:rPr lang="en-US" sz="2000" b="0" dirty="0">
                <a:effectLst/>
                <a:latin typeface="Garamond" charset="0"/>
              </a:rPr>
              <a:t>kg/m</a:t>
            </a:r>
            <a:r>
              <a:rPr lang="en-US" sz="2000" b="0" baseline="30000" dirty="0">
                <a:effectLst/>
                <a:latin typeface="Garamond" charset="0"/>
              </a:rPr>
              <a:t>3</a:t>
            </a:r>
            <a:r>
              <a:rPr lang="en-US" sz="2000" b="0" dirty="0">
                <a:effectLst/>
                <a:latin typeface="Garamond" charset="0"/>
              </a:rPr>
              <a:t>, thus we did the expansion right, because the initial mass and volume are the same as the final mass and volume.)</a:t>
            </a:r>
            <a:endParaRPr lang="en-US" sz="2000" b="0" dirty="0">
              <a:effectLst/>
              <a:latin typeface="Garamond" charset="0"/>
              <a:cs typeface="+mn-cs"/>
            </a:endParaRPr>
          </a:p>
        </p:txBody>
      </p:sp>
    </p:spTree>
    <p:extLst>
      <p:ext uri="{BB962C8B-B14F-4D97-AF65-F5344CB8AC3E}">
        <p14:creationId xmlns:p14="http://schemas.microsoft.com/office/powerpoint/2010/main" val="217901783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41090" name="Rectangle 2"/>
          <p:cNvSpPr>
            <a:spLocks noGrp="1" noChangeArrowheads="1"/>
          </p:cNvSpPr>
          <p:nvPr>
            <p:ph type="title"/>
          </p:nvPr>
        </p:nvSpPr>
        <p:spPr/>
        <p:txBody>
          <a:bodyPr/>
          <a:lstStyle/>
          <a:p>
            <a:pPr>
              <a:defRPr/>
            </a:pPr>
            <a:r>
              <a:rPr lang="en-US">
                <a:cs typeface="+mj-cs"/>
              </a:rPr>
              <a:t>P-V &amp; T-s diagrams for ideal Otto cycle</a:t>
            </a:r>
          </a:p>
        </p:txBody>
      </p:sp>
      <p:sp>
        <p:nvSpPr>
          <p:cNvPr id="1241091" name="Rectangle 3"/>
          <p:cNvSpPr>
            <a:spLocks noGrp="1" noChangeArrowheads="1"/>
          </p:cNvSpPr>
          <p:nvPr>
            <p:ph type="body" idx="1"/>
          </p:nvPr>
        </p:nvSpPr>
        <p:spPr/>
        <p:txBody>
          <a:bodyPr/>
          <a:lstStyle/>
          <a:p>
            <a:pPr>
              <a:defRPr/>
            </a:pPr>
            <a:r>
              <a:rPr lang="en-US" dirty="0">
                <a:cs typeface="+mn-cs"/>
              </a:rPr>
              <a:t>Model shown is </a:t>
            </a:r>
            <a:r>
              <a:rPr lang="en-US" dirty="0">
                <a:solidFill>
                  <a:srgbClr val="ED181E"/>
                </a:solidFill>
                <a:cs typeface="+mn-cs"/>
              </a:rPr>
              <a:t>open cycle</a:t>
            </a:r>
            <a:r>
              <a:rPr lang="en-US" dirty="0">
                <a:cs typeface="+mn-cs"/>
              </a:rPr>
              <a:t>, where mixture is inhaled, compressed, burned, expanded then thrown away (not recycled)</a:t>
            </a:r>
          </a:p>
          <a:p>
            <a:pPr>
              <a:defRPr/>
            </a:pPr>
            <a:r>
              <a:rPr lang="en-US" dirty="0">
                <a:cs typeface="+mn-cs"/>
              </a:rPr>
              <a:t>In a closed cycle with a fixed (trapped) mass of gas to which heat is transferred to/from, 6 </a:t>
            </a:r>
            <a:r>
              <a:rPr lang="en-US" dirty="0">
                <a:cs typeface="+mn-cs"/>
                <a:sym typeface="Symbol" charset="0"/>
              </a:rPr>
              <a:t> 7, 7</a:t>
            </a:r>
            <a:r>
              <a:rPr lang="en-US" dirty="0">
                <a:cs typeface="+mn-cs"/>
              </a:rPr>
              <a:t> </a:t>
            </a:r>
            <a:r>
              <a:rPr lang="en-US" dirty="0">
                <a:cs typeface="+mn-cs"/>
                <a:sym typeface="Symbol" charset="0"/>
              </a:rPr>
              <a:t> 1, </a:t>
            </a:r>
            <a:r>
              <a:rPr lang="en-US" dirty="0">
                <a:cs typeface="+mn-cs"/>
              </a:rPr>
              <a:t>1 </a:t>
            </a:r>
            <a:r>
              <a:rPr lang="en-US" dirty="0">
                <a:cs typeface="+mn-cs"/>
                <a:sym typeface="Symbol" charset="0"/>
              </a:rPr>
              <a:t> 2 would not exist, process would go directly </a:t>
            </a:r>
            <a:r>
              <a:rPr lang="en-US" dirty="0">
                <a:cs typeface="+mn-cs"/>
              </a:rPr>
              <a:t>5 </a:t>
            </a:r>
            <a:r>
              <a:rPr lang="en-US" dirty="0">
                <a:cs typeface="+mn-cs"/>
                <a:sym typeface="Symbol" charset="0"/>
              </a:rPr>
              <a:t> 2 (</a:t>
            </a:r>
            <a:r>
              <a:rPr lang="en-US" dirty="0">
                <a:cs typeface="+mn-cs"/>
              </a:rPr>
              <a:t>W</a:t>
            </a:r>
            <a:r>
              <a:rPr lang="en-US" dirty="0">
                <a:cs typeface="+mn-cs"/>
                <a:sym typeface="Symbol" charset="0"/>
              </a:rPr>
              <a:t>hy don</a:t>
            </a:r>
            <a:r>
              <a:rPr lang="fr-FR" altLang="ja-JP" dirty="0">
                <a:cs typeface="+mn-cs"/>
                <a:sym typeface="Symbol" charset="0"/>
              </a:rPr>
              <a:t>'</a:t>
            </a:r>
            <a:r>
              <a:rPr lang="en-US" dirty="0">
                <a:cs typeface="+mn-cs"/>
                <a:sym typeface="Symbol" charset="0"/>
              </a:rPr>
              <a:t>t we do this?  Remember </a:t>
            </a:r>
            <a:r>
              <a:rPr lang="en-US" dirty="0">
                <a:solidFill>
                  <a:srgbClr val="ED181E"/>
                </a:solidFill>
                <a:cs typeface="+mn-cs"/>
                <a:sym typeface="Symbol" charset="0"/>
              </a:rPr>
              <a:t>heat transfer is too slow!</a:t>
            </a:r>
            <a:r>
              <a:rPr lang="en-US" dirty="0">
                <a:cs typeface="+mn-cs"/>
              </a:rPr>
              <a:t>)</a:t>
            </a:r>
          </a:p>
        </p:txBody>
      </p:sp>
      <p:graphicFrame>
        <p:nvGraphicFramePr>
          <p:cNvPr id="15364" name="Object 4"/>
          <p:cNvGraphicFramePr>
            <a:graphicFrameLocks noChangeAspect="1"/>
          </p:cNvGraphicFramePr>
          <p:nvPr/>
        </p:nvGraphicFramePr>
        <p:xfrm>
          <a:off x="4551363" y="2395538"/>
          <a:ext cx="4897437" cy="4148137"/>
        </p:xfrm>
        <a:graphic>
          <a:graphicData uri="http://schemas.openxmlformats.org/presentationml/2006/ole">
            <mc:AlternateContent xmlns:mc="http://schemas.openxmlformats.org/markup-compatibility/2006">
              <mc:Choice xmlns:v="urn:schemas-microsoft-com:vml" Requires="v">
                <p:oleObj spid="_x0000_s1178" name="Worksheet" r:id="rId4" imgW="5156200" imgH="4368800" progId="Excel.Sheet.8">
                  <p:embed/>
                </p:oleObj>
              </mc:Choice>
              <mc:Fallback>
                <p:oleObj name="Worksheet" r:id="rId4" imgW="5156200" imgH="43688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363" y="2395538"/>
                        <a:ext cx="4897437" cy="4148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5365" name="Object 5"/>
          <p:cNvGraphicFramePr>
            <a:graphicFrameLocks noChangeAspect="1"/>
          </p:cNvGraphicFramePr>
          <p:nvPr/>
        </p:nvGraphicFramePr>
        <p:xfrm>
          <a:off x="288925" y="2527300"/>
          <a:ext cx="4486275" cy="3979863"/>
        </p:xfrm>
        <a:graphic>
          <a:graphicData uri="http://schemas.openxmlformats.org/presentationml/2006/ole">
            <mc:AlternateContent xmlns:mc="http://schemas.openxmlformats.org/markup-compatibility/2006">
              <mc:Choice xmlns:v="urn:schemas-microsoft-com:vml" Requires="v">
                <p:oleObj spid="_x0000_s1179" name="Worksheet" r:id="rId6" imgW="4724400" imgH="4191000" progId="Excel.Sheet.8">
                  <p:embed/>
                </p:oleObj>
              </mc:Choice>
              <mc:Fallback>
                <p:oleObj name="Worksheet" r:id="rId6" imgW="4724400" imgH="41910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925" y="2527300"/>
                        <a:ext cx="4486275" cy="397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22929928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408002" name="Rectangle 2"/>
          <p:cNvSpPr>
            <a:spLocks noGrp="1" noChangeArrowheads="1"/>
          </p:cNvSpPr>
          <p:nvPr>
            <p:ph type="title"/>
          </p:nvPr>
        </p:nvSpPr>
        <p:spPr/>
        <p:txBody>
          <a:bodyPr/>
          <a:lstStyle/>
          <a:p>
            <a:pPr>
              <a:defRPr/>
            </a:pPr>
            <a:r>
              <a:rPr lang="en-US">
                <a:cs typeface="+mj-cs"/>
              </a:rPr>
              <a:t>Example</a:t>
            </a:r>
          </a:p>
        </p:txBody>
      </p:sp>
      <p:sp>
        <p:nvSpPr>
          <p:cNvPr id="1408003" name="Rectangle 3"/>
          <p:cNvSpPr>
            <a:spLocks noGrp="1" noChangeArrowheads="1"/>
          </p:cNvSpPr>
          <p:nvPr>
            <p:ph type="body" idx="1"/>
          </p:nvPr>
        </p:nvSpPr>
        <p:spPr>
          <a:xfrm>
            <a:off x="250825" y="578838"/>
            <a:ext cx="8736013" cy="6043612"/>
          </a:xfrm>
        </p:spPr>
        <p:txBody>
          <a:bodyPr/>
          <a:lstStyle/>
          <a:p>
            <a:pPr marL="0" indent="0" algn="just">
              <a:lnSpc>
                <a:spcPct val="90000"/>
              </a:lnSpc>
              <a:buNone/>
              <a:tabLst>
                <a:tab pos="0" algn="l"/>
                <a:tab pos="571500" algn="l"/>
                <a:tab pos="1092200" algn="l"/>
                <a:tab pos="1595438" algn="l"/>
              </a:tabLst>
              <a:defRPr/>
            </a:pPr>
            <a:r>
              <a:rPr lang="en-US" sz="2000" b="0" dirty="0">
                <a:effectLst/>
                <a:latin typeface="Garamond" charset="0"/>
              </a:rPr>
              <a:t>Compression work = u</a:t>
            </a:r>
            <a:r>
              <a:rPr lang="en-US" sz="2000" b="0" baseline="-25000" dirty="0">
                <a:effectLst/>
                <a:latin typeface="Garamond" charset="0"/>
              </a:rPr>
              <a:t>2</a:t>
            </a:r>
            <a:r>
              <a:rPr lang="en-US" sz="2000" b="0" dirty="0">
                <a:effectLst/>
                <a:latin typeface="Garamond" charset="0"/>
              </a:rPr>
              <a:t> – u</a:t>
            </a:r>
            <a:r>
              <a:rPr lang="en-US" sz="2000" b="0" baseline="-25000" dirty="0">
                <a:effectLst/>
                <a:latin typeface="Garamond" charset="0"/>
              </a:rPr>
              <a:t>3</a:t>
            </a:r>
            <a:r>
              <a:rPr lang="en-US" sz="2000" b="0" dirty="0">
                <a:effectLst/>
                <a:latin typeface="Garamond" charset="0"/>
              </a:rPr>
              <a:t> = -172.54 – 260.17 = -432.71 kJ/kg</a:t>
            </a:r>
          </a:p>
          <a:p>
            <a:pPr marL="0" indent="0" algn="just">
              <a:lnSpc>
                <a:spcPct val="90000"/>
              </a:lnSpc>
              <a:buNone/>
              <a:tabLst>
                <a:tab pos="0" algn="l"/>
                <a:tab pos="571500" algn="l"/>
                <a:tab pos="1092200" algn="l"/>
                <a:tab pos="1595438" algn="l"/>
              </a:tabLst>
              <a:defRPr/>
            </a:pPr>
            <a:endParaRPr lang="en-US" sz="600" b="0" dirty="0">
              <a:effectLst/>
              <a:latin typeface="Garamond" charset="0"/>
            </a:endParaRPr>
          </a:p>
          <a:p>
            <a:pPr marL="0" indent="0" algn="just">
              <a:lnSpc>
                <a:spcPct val="90000"/>
              </a:lnSpc>
              <a:buNone/>
              <a:tabLst>
                <a:tab pos="0" algn="l"/>
                <a:tab pos="571500" algn="l"/>
                <a:tab pos="1092200" algn="l"/>
                <a:tab pos="1595438" algn="l"/>
              </a:tabLst>
              <a:defRPr/>
            </a:pPr>
            <a:r>
              <a:rPr lang="en-US" sz="2000" b="0" dirty="0">
                <a:effectLst/>
                <a:latin typeface="Garamond" charset="0"/>
              </a:rPr>
              <a:t>Expansion work = u</a:t>
            </a:r>
            <a:r>
              <a:rPr lang="en-US" sz="2000" b="0" baseline="-25000" dirty="0">
                <a:effectLst/>
                <a:latin typeface="Garamond" charset="0"/>
              </a:rPr>
              <a:t>4</a:t>
            </a:r>
            <a:r>
              <a:rPr lang="en-US" sz="2000" b="0" dirty="0">
                <a:effectLst/>
                <a:latin typeface="Garamond" charset="0"/>
              </a:rPr>
              <a:t> – u</a:t>
            </a:r>
            <a:r>
              <a:rPr lang="en-US" sz="2000" b="0" baseline="-25000" dirty="0">
                <a:effectLst/>
                <a:latin typeface="Garamond" charset="0"/>
              </a:rPr>
              <a:t>5</a:t>
            </a:r>
            <a:r>
              <a:rPr lang="en-US" sz="2000" b="0" dirty="0">
                <a:effectLst/>
                <a:latin typeface="Garamond" charset="0"/>
              </a:rPr>
              <a:t> = -220.57 – (-1270.00) = 1049.43 kJ/kg</a:t>
            </a:r>
          </a:p>
          <a:p>
            <a:pPr marL="0" indent="0" algn="just">
              <a:lnSpc>
                <a:spcPct val="90000"/>
              </a:lnSpc>
              <a:buNone/>
              <a:tabLst>
                <a:tab pos="0" algn="l"/>
                <a:tab pos="571500" algn="l"/>
                <a:tab pos="1092200" algn="l"/>
                <a:tab pos="1595438" algn="l"/>
              </a:tabLst>
              <a:defRPr/>
            </a:pPr>
            <a:endParaRPr lang="en-US" sz="600" b="0" dirty="0">
              <a:effectLst/>
              <a:latin typeface="Garamond" charset="0"/>
            </a:endParaRPr>
          </a:p>
          <a:p>
            <a:pPr marL="0" indent="0" algn="just">
              <a:lnSpc>
                <a:spcPct val="90000"/>
              </a:lnSpc>
              <a:buNone/>
              <a:tabLst>
                <a:tab pos="0" algn="l"/>
                <a:tab pos="571500" algn="l"/>
                <a:tab pos="1092200" algn="l"/>
                <a:tab pos="1595438" algn="l"/>
              </a:tabLst>
              <a:defRPr/>
            </a:pPr>
            <a:r>
              <a:rPr lang="en-US" sz="2000" b="0" dirty="0">
                <a:effectLst/>
                <a:latin typeface="Garamond" charset="0"/>
              </a:rPr>
              <a:t>Work during combustion = P</a:t>
            </a:r>
            <a:r>
              <a:rPr lang="en-US" sz="2000" b="0" baseline="-25000" dirty="0">
                <a:effectLst/>
                <a:latin typeface="Garamond" charset="0"/>
              </a:rPr>
              <a:t>3</a:t>
            </a:r>
            <a:r>
              <a:rPr lang="en-US" sz="2000" b="0" dirty="0">
                <a:effectLst/>
                <a:latin typeface="Garamond" charset="0"/>
              </a:rPr>
              <a:t>(v</a:t>
            </a:r>
            <a:r>
              <a:rPr lang="en-US" sz="2000" b="0" baseline="-25000" dirty="0">
                <a:effectLst/>
                <a:latin typeface="Garamond" charset="0"/>
              </a:rPr>
              <a:t>4</a:t>
            </a:r>
            <a:r>
              <a:rPr lang="en-US" sz="2000" b="0" dirty="0">
                <a:effectLst/>
                <a:latin typeface="Garamond" charset="0"/>
              </a:rPr>
              <a:t> – v</a:t>
            </a:r>
            <a:r>
              <a:rPr lang="en-US" sz="2000" b="0" baseline="-25000" dirty="0">
                <a:effectLst/>
                <a:latin typeface="Garamond" charset="0"/>
              </a:rPr>
              <a:t>3</a:t>
            </a:r>
            <a:r>
              <a:rPr lang="en-US" sz="2000" b="0" dirty="0">
                <a:effectLst/>
                <a:latin typeface="Garamond" charset="0"/>
              </a:rPr>
              <a:t>) = P</a:t>
            </a:r>
            <a:r>
              <a:rPr lang="en-US" sz="2000" b="0" baseline="-25000" dirty="0">
                <a:effectLst/>
                <a:latin typeface="Garamond" charset="0"/>
              </a:rPr>
              <a:t>3</a:t>
            </a:r>
            <a:r>
              <a:rPr lang="en-US" sz="2000" b="0" dirty="0">
                <a:effectLst/>
                <a:latin typeface="Garamond" charset="0"/>
              </a:rPr>
              <a:t>(1/</a:t>
            </a:r>
            <a:r>
              <a:rPr lang="en-US" sz="2000" b="0" dirty="0">
                <a:effectLst/>
                <a:latin typeface="Garamond" charset="0"/>
                <a:sym typeface="Symbol" charset="0"/>
              </a:rPr>
              <a:t></a:t>
            </a:r>
            <a:r>
              <a:rPr lang="en-US" sz="2000" b="0" baseline="-25000" dirty="0">
                <a:effectLst/>
                <a:latin typeface="Garamond" charset="0"/>
              </a:rPr>
              <a:t>4</a:t>
            </a:r>
            <a:r>
              <a:rPr lang="en-US" sz="2000" b="0" dirty="0">
                <a:effectLst/>
                <a:latin typeface="Garamond" charset="0"/>
              </a:rPr>
              <a:t> - 1/</a:t>
            </a:r>
            <a:r>
              <a:rPr lang="en-US" sz="2000" b="0" dirty="0">
                <a:effectLst/>
                <a:latin typeface="Garamond" charset="0"/>
                <a:sym typeface="Symbol" charset="0"/>
              </a:rPr>
              <a:t></a:t>
            </a:r>
            <a:r>
              <a:rPr lang="en-US" sz="2000" b="0" baseline="-25000" dirty="0">
                <a:effectLst/>
                <a:latin typeface="Garamond" charset="0"/>
              </a:rPr>
              <a:t>3</a:t>
            </a:r>
            <a:r>
              <a:rPr lang="en-US" sz="2000" b="0" dirty="0">
                <a:effectLst/>
                <a:latin typeface="Garamond" charset="0"/>
              </a:rPr>
              <a:t>)</a:t>
            </a:r>
          </a:p>
          <a:p>
            <a:pPr marL="0" indent="0" algn="just">
              <a:lnSpc>
                <a:spcPct val="90000"/>
              </a:lnSpc>
              <a:buNone/>
              <a:tabLst>
                <a:tab pos="0" algn="l"/>
                <a:tab pos="571500" algn="l"/>
                <a:tab pos="1092200" algn="l"/>
                <a:tab pos="1595438" algn="l"/>
              </a:tabLst>
              <a:defRPr/>
            </a:pPr>
            <a:r>
              <a:rPr lang="en-US" sz="2000" b="0" dirty="0">
                <a:effectLst/>
                <a:latin typeface="Garamond" charset="0"/>
              </a:rPr>
              <a:t>  = (53.7 </a:t>
            </a:r>
            <a:r>
              <a:rPr lang="en-US" sz="2000" b="0" dirty="0" err="1">
                <a:effectLst/>
                <a:latin typeface="Garamond" charset="0"/>
              </a:rPr>
              <a:t>atm</a:t>
            </a:r>
            <a:r>
              <a:rPr lang="en-US" sz="2000" b="0" dirty="0">
                <a:effectLst/>
                <a:latin typeface="Garamond" charset="0"/>
              </a:rPr>
              <a:t>)(1.01325 x 10</a:t>
            </a:r>
            <a:r>
              <a:rPr lang="en-US" sz="2000" b="0" baseline="30000" dirty="0">
                <a:effectLst/>
                <a:latin typeface="Garamond" charset="0"/>
              </a:rPr>
              <a:t>5</a:t>
            </a:r>
            <a:r>
              <a:rPr lang="en-US" sz="2000" b="0" dirty="0">
                <a:effectLst/>
                <a:latin typeface="Garamond" charset="0"/>
              </a:rPr>
              <a:t> N/m</a:t>
            </a:r>
            <a:r>
              <a:rPr lang="en-US" sz="2000" b="0" baseline="30000" dirty="0">
                <a:effectLst/>
                <a:latin typeface="Garamond" charset="0"/>
              </a:rPr>
              <a:t>2</a:t>
            </a:r>
            <a:r>
              <a:rPr lang="en-US" sz="2000" b="0" dirty="0">
                <a:effectLst/>
                <a:latin typeface="Garamond" charset="0"/>
              </a:rPr>
              <a:t>atm)(1/7.725 – 1/24.35)m</a:t>
            </a:r>
            <a:r>
              <a:rPr lang="en-US" sz="2000" b="0" baseline="30000" dirty="0">
                <a:effectLst/>
                <a:latin typeface="Garamond" charset="0"/>
              </a:rPr>
              <a:t>3</a:t>
            </a:r>
            <a:r>
              <a:rPr lang="en-US" sz="2000" b="0" dirty="0">
                <a:effectLst/>
                <a:latin typeface="Garamond" charset="0"/>
              </a:rPr>
              <a:t>/kg (1 kJ/1000J) </a:t>
            </a:r>
          </a:p>
          <a:p>
            <a:pPr marL="0" indent="0" algn="just">
              <a:lnSpc>
                <a:spcPct val="90000"/>
              </a:lnSpc>
              <a:buNone/>
              <a:tabLst>
                <a:tab pos="0" algn="l"/>
                <a:tab pos="571500" algn="l"/>
                <a:tab pos="1092200" algn="l"/>
                <a:tab pos="1595438" algn="l"/>
              </a:tabLst>
              <a:defRPr/>
            </a:pPr>
            <a:r>
              <a:rPr lang="en-US" sz="2000" dirty="0">
                <a:latin typeface="Garamond" charset="0"/>
              </a:rPr>
              <a:t>  </a:t>
            </a:r>
            <a:r>
              <a:rPr lang="en-US" sz="2000" b="0" dirty="0">
                <a:effectLst/>
                <a:latin typeface="Garamond" charset="0"/>
              </a:rPr>
              <a:t>= 480.90 kJ/kg</a:t>
            </a:r>
          </a:p>
          <a:p>
            <a:pPr marL="0" indent="0" algn="just">
              <a:lnSpc>
                <a:spcPct val="90000"/>
              </a:lnSpc>
              <a:buFont typeface="Wingdings" charset="0"/>
              <a:buNone/>
              <a:tabLst>
                <a:tab pos="0" algn="l"/>
                <a:tab pos="571500" algn="l"/>
                <a:tab pos="1092200" algn="l"/>
                <a:tab pos="1595438" algn="l"/>
              </a:tabLst>
              <a:defRPr/>
            </a:pPr>
            <a:endParaRPr lang="en-US" sz="600" b="0" dirty="0">
              <a:effectLst/>
              <a:latin typeface="Garamond" charset="0"/>
              <a:cs typeface="+mn-cs"/>
            </a:endParaRPr>
          </a:p>
          <a:p>
            <a:pPr marL="0" indent="0" algn="just">
              <a:lnSpc>
                <a:spcPct val="90000"/>
              </a:lnSpc>
              <a:buNone/>
              <a:tabLst>
                <a:tab pos="0" algn="l"/>
                <a:tab pos="571500" algn="l"/>
                <a:tab pos="1092200" algn="l"/>
                <a:tab pos="1595438" algn="l"/>
              </a:tabLst>
              <a:defRPr/>
            </a:pPr>
            <a:r>
              <a:rPr lang="en-US" sz="2000" b="0" dirty="0">
                <a:effectLst/>
                <a:latin typeface="Garamond" charset="0"/>
                <a:cs typeface="+mn-cs"/>
              </a:rPr>
              <a:t>Net Work = -432.71 + 1028.11 + 480.90 = 1076.3 kJ</a:t>
            </a:r>
            <a:r>
              <a:rPr lang="en-US" sz="2000" b="0">
                <a:effectLst/>
                <a:latin typeface="Garamond" charset="0"/>
                <a:cs typeface="+mn-cs"/>
              </a:rPr>
              <a:t>/kg = </a:t>
            </a:r>
            <a:r>
              <a:rPr lang="en-US" altLang="ja-JP" sz="2000">
                <a:latin typeface="Garamond" charset="0"/>
              </a:rPr>
              <a:t>1.0763 x 10</a:t>
            </a:r>
            <a:r>
              <a:rPr lang="en-US" altLang="ja-JP" sz="2000" baseline="30000">
                <a:latin typeface="Garamond" charset="0"/>
              </a:rPr>
              <a:t>6</a:t>
            </a:r>
            <a:r>
              <a:rPr lang="en-US" altLang="ja-JP" sz="2000">
                <a:latin typeface="Garamond" charset="0"/>
              </a:rPr>
              <a:t> J/kg</a:t>
            </a:r>
            <a:endParaRPr lang="en-US" sz="2000" b="0" dirty="0">
              <a:effectLst/>
              <a:latin typeface="Garamond" charset="0"/>
              <a:cs typeface="+mn-cs"/>
            </a:endParaRPr>
          </a:p>
          <a:p>
            <a:pPr marL="0" indent="0" algn="just">
              <a:lnSpc>
                <a:spcPct val="90000"/>
              </a:lnSpc>
              <a:buFont typeface="Wingdings" charset="0"/>
              <a:buNone/>
              <a:tabLst>
                <a:tab pos="0" algn="l"/>
                <a:tab pos="571500" algn="l"/>
                <a:tab pos="1092200" algn="l"/>
                <a:tab pos="1595438" algn="l"/>
              </a:tabLst>
              <a:defRPr/>
            </a:pPr>
            <a:endParaRPr lang="en-US" sz="600" b="0" dirty="0">
              <a:effectLst/>
              <a:latin typeface="Garamond" charset="0"/>
              <a:cs typeface="+mn-cs"/>
            </a:endParaRPr>
          </a:p>
          <a:p>
            <a:pPr marL="0" indent="0" algn="just">
              <a:lnSpc>
                <a:spcPct val="90000"/>
              </a:lnSpc>
              <a:buFont typeface="Wingdings" charset="0"/>
              <a:buNone/>
              <a:tabLst>
                <a:tab pos="0" algn="l"/>
                <a:tab pos="571500" algn="l"/>
                <a:tab pos="1092200" algn="l"/>
                <a:tab pos="1595438" algn="l"/>
              </a:tabLst>
              <a:defRPr/>
            </a:pPr>
            <a:r>
              <a:rPr lang="en-US" sz="2000" b="0" dirty="0">
                <a:effectLst/>
                <a:latin typeface="Garamond" charset="0"/>
                <a:cs typeface="+mn-cs"/>
              </a:rPr>
              <a:t>Cut off Ratio = v</a:t>
            </a:r>
            <a:r>
              <a:rPr lang="en-US" sz="2000" b="0" baseline="-25000" dirty="0">
                <a:effectLst/>
                <a:latin typeface="Garamond" charset="0"/>
                <a:cs typeface="+mn-cs"/>
              </a:rPr>
              <a:t>4</a:t>
            </a:r>
            <a:r>
              <a:rPr lang="en-US" sz="2000" b="0" dirty="0">
                <a:effectLst/>
                <a:latin typeface="Garamond" charset="0"/>
                <a:cs typeface="+mn-cs"/>
              </a:rPr>
              <a:t>/v</a:t>
            </a:r>
            <a:r>
              <a:rPr lang="en-US" sz="2000" b="0" baseline="-25000" dirty="0">
                <a:effectLst/>
                <a:latin typeface="Garamond" charset="0"/>
                <a:cs typeface="+mn-cs"/>
              </a:rPr>
              <a:t>3</a:t>
            </a:r>
            <a:r>
              <a:rPr lang="en-US" sz="2000" b="0" dirty="0">
                <a:effectLst/>
                <a:latin typeface="Garamond" charset="0"/>
                <a:cs typeface="+mn-cs"/>
              </a:rPr>
              <a:t> = </a:t>
            </a:r>
            <a:r>
              <a:rPr lang="en-US" sz="2000" b="0" dirty="0">
                <a:effectLst/>
                <a:latin typeface="Garamond" charset="0"/>
                <a:cs typeface="+mn-cs"/>
                <a:sym typeface="Symbol" charset="0"/>
              </a:rPr>
              <a:t></a:t>
            </a:r>
            <a:r>
              <a:rPr lang="en-US" sz="2000" b="0" baseline="-25000" dirty="0">
                <a:effectLst/>
                <a:latin typeface="Garamond" charset="0"/>
                <a:cs typeface="+mn-cs"/>
              </a:rPr>
              <a:t>3</a:t>
            </a:r>
            <a:r>
              <a:rPr lang="en-US" sz="2000" b="0" dirty="0">
                <a:effectLst/>
                <a:latin typeface="Garamond" charset="0"/>
                <a:cs typeface="+mn-cs"/>
              </a:rPr>
              <a:t>/</a:t>
            </a:r>
            <a:r>
              <a:rPr lang="en-US" sz="2000" b="0" dirty="0">
                <a:effectLst/>
                <a:latin typeface="Garamond" charset="0"/>
                <a:cs typeface="+mn-cs"/>
                <a:sym typeface="Symbol" charset="0"/>
              </a:rPr>
              <a:t></a:t>
            </a:r>
            <a:r>
              <a:rPr lang="en-US" sz="2000" b="0" baseline="-25000" dirty="0">
                <a:effectLst/>
                <a:latin typeface="Garamond" charset="0"/>
                <a:cs typeface="+mn-cs"/>
              </a:rPr>
              <a:t>4</a:t>
            </a:r>
            <a:r>
              <a:rPr lang="en-US" sz="2000" b="0" dirty="0">
                <a:effectLst/>
                <a:latin typeface="Garamond" charset="0"/>
                <a:cs typeface="+mn-cs"/>
              </a:rPr>
              <a:t> = 24.35/7.725 = 3.152</a:t>
            </a:r>
          </a:p>
          <a:p>
            <a:pPr marL="0" indent="0">
              <a:lnSpc>
                <a:spcPct val="90000"/>
              </a:lnSpc>
              <a:buFont typeface="Wingdings" charset="0"/>
              <a:buNone/>
              <a:tabLst>
                <a:tab pos="0" algn="l"/>
                <a:tab pos="571500" algn="l"/>
                <a:tab pos="1092200" algn="l"/>
                <a:tab pos="1595438" algn="l"/>
              </a:tabLst>
              <a:defRPr/>
            </a:pPr>
            <a:endParaRPr lang="en-US" sz="600" b="0" dirty="0">
              <a:effectLst/>
              <a:latin typeface="Garamond" charset="0"/>
              <a:cs typeface="+mn-cs"/>
            </a:endParaRPr>
          </a:p>
          <a:p>
            <a:pPr marL="0" indent="0" algn="just">
              <a:lnSpc>
                <a:spcPct val="90000"/>
              </a:lnSpc>
              <a:buFont typeface="Wingdings" charset="0"/>
              <a:buNone/>
              <a:tabLst>
                <a:tab pos="0" algn="l"/>
                <a:tab pos="571500" algn="l"/>
                <a:tab pos="1092200" algn="l"/>
                <a:tab pos="1595438" algn="l"/>
              </a:tabLst>
              <a:defRPr/>
            </a:pPr>
            <a:r>
              <a:rPr lang="en-US" sz="2000" b="0" dirty="0">
                <a:effectLst/>
                <a:latin typeface="Garamond" charset="0"/>
                <a:cs typeface="+mn-cs"/>
              </a:rPr>
              <a:t>Thermal efficiency = Net work / heat in </a:t>
            </a:r>
          </a:p>
          <a:p>
            <a:pPr marL="0" indent="0" algn="just">
              <a:lnSpc>
                <a:spcPct val="90000"/>
              </a:lnSpc>
              <a:buFont typeface="Wingdings" charset="0"/>
              <a:buNone/>
              <a:tabLst>
                <a:tab pos="0" algn="l"/>
                <a:tab pos="571500" algn="l"/>
                <a:tab pos="1092200" algn="l"/>
                <a:tab pos="1595438" algn="l"/>
              </a:tabLst>
              <a:defRPr/>
            </a:pPr>
            <a:r>
              <a:rPr lang="en-US" sz="2000" b="0" dirty="0">
                <a:effectLst/>
                <a:latin typeface="Garamond" charset="0"/>
                <a:cs typeface="+mn-cs"/>
              </a:rPr>
              <a:t>	= (1.0763 x 10</a:t>
            </a:r>
            <a:r>
              <a:rPr lang="en-US" sz="2000" baseline="30000" dirty="0">
                <a:latin typeface="Garamond" charset="0"/>
                <a:cs typeface="+mn-cs"/>
              </a:rPr>
              <a:t>6</a:t>
            </a:r>
            <a:r>
              <a:rPr lang="en-US" sz="2000" b="0" dirty="0">
                <a:effectLst/>
                <a:latin typeface="Garamond" charset="0"/>
                <a:cs typeface="+mn-cs"/>
              </a:rPr>
              <a:t> J/kg)/ (0.05 x 4.45 x 10</a:t>
            </a:r>
            <a:r>
              <a:rPr lang="en-US" sz="2000" b="0" baseline="30000" dirty="0">
                <a:effectLst/>
                <a:latin typeface="Garamond" charset="0"/>
                <a:cs typeface="+mn-cs"/>
              </a:rPr>
              <a:t>7</a:t>
            </a:r>
            <a:r>
              <a:rPr lang="en-US" sz="2000" b="0" dirty="0">
                <a:effectLst/>
                <a:latin typeface="Garamond" charset="0"/>
                <a:cs typeface="+mn-cs"/>
              </a:rPr>
              <a:t> J/kg) = 48.4%</a:t>
            </a:r>
            <a:endParaRPr lang="en-US" b="0" dirty="0">
              <a:effectLst/>
              <a:latin typeface="Garamond" charset="0"/>
              <a:cs typeface="+mn-cs"/>
            </a:endParaRPr>
          </a:p>
          <a:p>
            <a:pPr marL="0" indent="0">
              <a:buFont typeface="Wingdings" charset="0"/>
              <a:buNone/>
              <a:tabLst>
                <a:tab pos="0" algn="l"/>
                <a:tab pos="571500" algn="l"/>
                <a:tab pos="1092200" algn="l"/>
                <a:tab pos="1595438" algn="l"/>
              </a:tabLst>
              <a:defRPr/>
            </a:pPr>
            <a:endParaRPr lang="en-US" b="0" dirty="0">
              <a:effectLst/>
              <a:latin typeface="Garamond" charset="0"/>
              <a:cs typeface="+mn-cs"/>
            </a:endParaRPr>
          </a:p>
          <a:p>
            <a:pPr marL="0" indent="0">
              <a:buFont typeface="Wingdings" charset="0"/>
              <a:buNone/>
              <a:tabLst>
                <a:tab pos="0" algn="l"/>
                <a:tab pos="571500" algn="l"/>
                <a:tab pos="1092200" algn="l"/>
                <a:tab pos="1595438" algn="l"/>
              </a:tabLst>
              <a:defRPr/>
            </a:pPr>
            <a:endParaRPr lang="en-US" b="0" dirty="0">
              <a:effectLst/>
              <a:latin typeface="Garamond" charset="0"/>
              <a:cs typeface="+mn-cs"/>
            </a:endParaRPr>
          </a:p>
          <a:p>
            <a:pPr marL="0" indent="0">
              <a:buFont typeface="Wingdings" charset="0"/>
              <a:buNone/>
              <a:tabLst>
                <a:tab pos="0" algn="l"/>
                <a:tab pos="571500" algn="l"/>
                <a:tab pos="1092200" algn="l"/>
                <a:tab pos="1595438" algn="l"/>
              </a:tabLst>
              <a:defRPr/>
            </a:pPr>
            <a:endParaRPr lang="en-US" b="0" dirty="0">
              <a:effectLst/>
              <a:latin typeface="Garamond" charset="0"/>
              <a:cs typeface="+mn-cs"/>
            </a:endParaRPr>
          </a:p>
          <a:p>
            <a:pPr marL="0" indent="0">
              <a:buFont typeface="Wingdings" charset="0"/>
              <a:buNone/>
              <a:tabLst>
                <a:tab pos="0" algn="l"/>
                <a:tab pos="571500" algn="l"/>
                <a:tab pos="1092200" algn="l"/>
                <a:tab pos="1595438" algn="l"/>
              </a:tabLst>
              <a:defRPr/>
            </a:pPr>
            <a:endParaRPr lang="en-US" sz="1600" dirty="0">
              <a:latin typeface="Garamond" charset="0"/>
              <a:cs typeface="+mn-cs"/>
            </a:endParaRPr>
          </a:p>
          <a:p>
            <a:pPr marL="0" indent="0">
              <a:buFont typeface="Wingdings" charset="0"/>
              <a:buNone/>
              <a:tabLst>
                <a:tab pos="0" algn="l"/>
                <a:tab pos="571500" algn="l"/>
                <a:tab pos="1092200" algn="l"/>
                <a:tab pos="1595438" algn="l"/>
              </a:tabLst>
              <a:defRPr/>
            </a:pPr>
            <a:endParaRPr lang="en-US" sz="500" b="0" dirty="0">
              <a:effectLst/>
              <a:latin typeface="Garamond" charset="0"/>
              <a:cs typeface="+mn-cs"/>
            </a:endParaRPr>
          </a:p>
          <a:p>
            <a:pPr marL="0" indent="0">
              <a:buFont typeface="Wingdings" charset="0"/>
              <a:buNone/>
              <a:tabLst>
                <a:tab pos="0" algn="l"/>
                <a:tab pos="571500" algn="l"/>
                <a:tab pos="1092200" algn="l"/>
                <a:tab pos="1595438" algn="l"/>
              </a:tabLst>
              <a:defRPr/>
            </a:pPr>
            <a:endParaRPr lang="en-US" sz="1050" b="1" u="sng" dirty="0">
              <a:effectLst/>
              <a:latin typeface="Garamond" charset="0"/>
              <a:cs typeface="+mn-cs"/>
            </a:endParaRPr>
          </a:p>
          <a:p>
            <a:pPr marL="0" indent="0">
              <a:buFont typeface="Wingdings" charset="0"/>
              <a:buNone/>
              <a:tabLst>
                <a:tab pos="0" algn="l"/>
                <a:tab pos="571500" algn="l"/>
                <a:tab pos="1092200" algn="l"/>
                <a:tab pos="1595438" algn="l"/>
              </a:tabLst>
              <a:defRPr/>
            </a:pPr>
            <a:r>
              <a:rPr lang="en-US" sz="1800" b="1" u="sng" dirty="0">
                <a:effectLst/>
                <a:latin typeface="Garamond" charset="0"/>
                <a:cs typeface="+mn-cs"/>
              </a:rPr>
              <a:t>Comment</a:t>
            </a:r>
            <a:r>
              <a:rPr lang="en-US" sz="1800" dirty="0">
                <a:latin typeface="Garamond" charset="0"/>
                <a:cs typeface="+mn-cs"/>
              </a:rPr>
              <a:t>:</a:t>
            </a:r>
            <a:r>
              <a:rPr lang="en-US" sz="1800" dirty="0">
                <a:effectLst/>
                <a:latin typeface="Garamond" charset="0"/>
                <a:cs typeface="+mn-cs"/>
              </a:rPr>
              <a:t> </a:t>
            </a:r>
            <a:r>
              <a:rPr lang="en-US" sz="1800" b="0" dirty="0">
                <a:effectLst/>
                <a:latin typeface="Garamond" charset="0"/>
                <a:cs typeface="+mn-cs"/>
              </a:rPr>
              <a:t>GASEQ considers dissociation of products, and </a:t>
            </a:r>
            <a:r>
              <a:rPr lang="en-US" sz="1800" b="0" dirty="0" err="1">
                <a:effectLst/>
                <a:latin typeface="Garamond" charset="0"/>
                <a:cs typeface="+mn-cs"/>
              </a:rPr>
              <a:t>C</a:t>
            </a:r>
            <a:r>
              <a:rPr lang="en-US" sz="1800" b="0" baseline="-25000" dirty="0" err="1">
                <a:effectLst/>
                <a:latin typeface="Garamond" charset="0"/>
                <a:cs typeface="+mn-cs"/>
              </a:rPr>
              <a:t>p</a:t>
            </a:r>
            <a:r>
              <a:rPr lang="en-US" sz="1800" b="0" dirty="0">
                <a:effectLst/>
                <a:latin typeface="Garamond" charset="0"/>
                <a:cs typeface="+mn-cs"/>
              </a:rPr>
              <a:t> and C</a:t>
            </a:r>
            <a:r>
              <a:rPr lang="en-US" sz="1800" b="0" baseline="-25000" dirty="0">
                <a:effectLst/>
                <a:latin typeface="Garamond" charset="0"/>
                <a:cs typeface="+mn-cs"/>
              </a:rPr>
              <a:t>V</a:t>
            </a:r>
            <a:r>
              <a:rPr lang="en-US" sz="1800" b="0" dirty="0">
                <a:effectLst/>
                <a:latin typeface="Garamond" charset="0"/>
                <a:cs typeface="+mn-cs"/>
              </a:rPr>
              <a:t> are increase with temperature, both of which greatly decrease T</a:t>
            </a:r>
            <a:r>
              <a:rPr lang="en-US" sz="1800" b="0" baseline="-25000" dirty="0">
                <a:effectLst/>
                <a:latin typeface="Garamond" charset="0"/>
                <a:cs typeface="+mn-cs"/>
              </a:rPr>
              <a:t>4</a:t>
            </a:r>
            <a:r>
              <a:rPr lang="en-US" sz="1800" b="0" dirty="0">
                <a:effectLst/>
                <a:latin typeface="Garamond" charset="0"/>
                <a:cs typeface="+mn-cs"/>
              </a:rPr>
              <a:t> compared to the air cycle analysis.  The net work, efficiency and IMEP are similar to the previous air-cycle example because of the use of an effective </a:t>
            </a:r>
            <a:r>
              <a:rPr lang="en-US" sz="1800" b="0" dirty="0">
                <a:effectLst/>
                <a:latin typeface="Garamond" charset="0"/>
                <a:cs typeface="+mn-cs"/>
                <a:sym typeface="Symbol" charset="0"/>
              </a:rPr>
              <a:t> = 1.3; if we had used  = 1.4, the air-cycle analysis would have yielded considerably higher efficiency and IMEP</a:t>
            </a:r>
          </a:p>
        </p:txBody>
      </p:sp>
      <p:graphicFrame>
        <p:nvGraphicFramePr>
          <p:cNvPr id="121860" name="Object 4"/>
          <p:cNvGraphicFramePr>
            <a:graphicFrameLocks noChangeAspect="1"/>
          </p:cNvGraphicFramePr>
          <p:nvPr>
            <p:extLst>
              <p:ext uri="{D42A27DB-BD31-4B8C-83A1-F6EECF244321}">
                <p14:modId xmlns:p14="http://schemas.microsoft.com/office/powerpoint/2010/main" val="3934032113"/>
              </p:ext>
            </p:extLst>
          </p:nvPr>
        </p:nvGraphicFramePr>
        <p:xfrm>
          <a:off x="925440" y="3762025"/>
          <a:ext cx="7345362" cy="1376363"/>
        </p:xfrm>
        <a:graphic>
          <a:graphicData uri="http://schemas.openxmlformats.org/presentationml/2006/ole">
            <mc:AlternateContent xmlns:mc="http://schemas.openxmlformats.org/markup-compatibility/2006">
              <mc:Choice xmlns:v="urn:schemas-microsoft-com:vml" Requires="v">
                <p:oleObj spid="_x0000_s148565" name="Equation" r:id="rId4" imgW="4749800" imgH="889000" progId="Equation.3">
                  <p:embed/>
                </p:oleObj>
              </mc:Choice>
              <mc:Fallback>
                <p:oleObj name="Equation" r:id="rId4" imgW="4749800" imgH="889000" progId="Equation.3">
                  <p:embed/>
                  <p:pic>
                    <p:nvPicPr>
                      <p:cNvPr id="0" name=""/>
                      <p:cNvPicPr>
                        <a:picLocks noChangeAspect="1" noChangeArrowheads="1"/>
                      </p:cNvPicPr>
                      <p:nvPr/>
                    </p:nvPicPr>
                    <p:blipFill>
                      <a:blip r:embed="rId5"/>
                      <a:srcRect/>
                      <a:stretch>
                        <a:fillRect/>
                      </a:stretch>
                    </p:blipFill>
                    <p:spPr bwMode="auto">
                      <a:xfrm>
                        <a:off x="925440" y="3762025"/>
                        <a:ext cx="7345362" cy="1376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09676064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387522" name="Rectangle 2"/>
          <p:cNvSpPr>
            <a:spLocks noGrp="1" noChangeArrowheads="1"/>
          </p:cNvSpPr>
          <p:nvPr>
            <p:ph type="title"/>
          </p:nvPr>
        </p:nvSpPr>
        <p:spPr/>
        <p:txBody>
          <a:bodyPr/>
          <a:lstStyle/>
          <a:p>
            <a:pPr>
              <a:defRPr/>
            </a:pPr>
            <a:r>
              <a:rPr lang="en-US">
                <a:cs typeface="+mj-cs"/>
              </a:rPr>
              <a:t>Summary</a:t>
            </a:r>
          </a:p>
        </p:txBody>
      </p:sp>
      <p:sp>
        <p:nvSpPr>
          <p:cNvPr id="1387523" name="Rectangle 3"/>
          <p:cNvSpPr>
            <a:spLocks noGrp="1" noChangeArrowheads="1"/>
          </p:cNvSpPr>
          <p:nvPr>
            <p:ph type="body" idx="1"/>
          </p:nvPr>
        </p:nvSpPr>
        <p:spPr>
          <a:xfrm>
            <a:off x="244475" y="601663"/>
            <a:ext cx="8730192" cy="6256337"/>
          </a:xfrm>
        </p:spPr>
        <p:txBody>
          <a:bodyPr/>
          <a:lstStyle/>
          <a:p>
            <a:pPr>
              <a:defRPr/>
            </a:pPr>
            <a:r>
              <a:rPr lang="en-US" sz="2000" dirty="0">
                <a:cs typeface="+mn-cs"/>
              </a:rPr>
              <a:t>Air-cycle analysis is very useful for understanding ICE performance</a:t>
            </a:r>
          </a:p>
          <a:p>
            <a:pPr>
              <a:defRPr/>
            </a:pPr>
            <a:r>
              <a:rPr lang="en-US" sz="2000" dirty="0">
                <a:cs typeface="+mn-cs"/>
              </a:rPr>
              <a:t>P-V &amp; T-s diagrams and numerical analysis are complementary</a:t>
            </a:r>
          </a:p>
          <a:p>
            <a:pPr>
              <a:defRPr/>
            </a:pPr>
            <a:r>
              <a:rPr lang="en-US" sz="2000" dirty="0">
                <a:cs typeface="+mn-cs"/>
              </a:rPr>
              <a:t>Various cycles used to model different </a:t>
            </a:r>
            <a:r>
              <a:rPr lang="en-US" altLang="ja-JP" sz="2000" dirty="0">
                <a:cs typeface="+mn-cs"/>
              </a:rPr>
              <a:t>"</a:t>
            </a:r>
            <a:r>
              <a:rPr lang="en-US" sz="2000" dirty="0">
                <a:cs typeface="+mn-cs"/>
              </a:rPr>
              <a:t>real</a:t>
            </a:r>
            <a:r>
              <a:rPr lang="en-US" altLang="ja-JP" sz="2000" dirty="0">
                <a:cs typeface="+mn-cs"/>
              </a:rPr>
              <a:t>"</a:t>
            </a:r>
            <a:r>
              <a:rPr lang="en-US" sz="2000" dirty="0">
                <a:cs typeface="+mn-cs"/>
              </a:rPr>
              <a:t> engines, but most involve isentropic compression/expansion &amp; </a:t>
            </a:r>
            <a:r>
              <a:rPr lang="en-US" sz="2000">
                <a:cs typeface="+mn-cs"/>
              </a:rPr>
              <a:t>constant V </a:t>
            </a:r>
            <a:r>
              <a:rPr lang="en-US" sz="2000" dirty="0">
                <a:cs typeface="+mn-cs"/>
              </a:rPr>
              <a:t>or P heat addition</a:t>
            </a:r>
          </a:p>
          <a:p>
            <a:pPr>
              <a:defRPr/>
            </a:pPr>
            <a:r>
              <a:rPr lang="en-US" sz="2000" dirty="0">
                <a:cs typeface="+mn-cs"/>
              </a:rPr>
              <a:t>Engines are air processors; more air processed </a:t>
            </a:r>
            <a:r>
              <a:rPr lang="en-US" sz="2000" dirty="0">
                <a:cs typeface="+mn-cs"/>
                <a:sym typeface="Symbol" charset="0"/>
              </a:rPr>
              <a:t> </a:t>
            </a:r>
            <a:r>
              <a:rPr lang="en-US" sz="2000" dirty="0">
                <a:cs typeface="+mn-cs"/>
              </a:rPr>
              <a:t>more power produced</a:t>
            </a:r>
          </a:p>
          <a:p>
            <a:pPr>
              <a:defRPr/>
            </a:pPr>
            <a:r>
              <a:rPr lang="en-US" sz="2000" dirty="0">
                <a:cs typeface="+mn-cs"/>
              </a:rPr>
              <a:t>The differences between premixed (gasoline-type) and non-premixed charge (diesel-type) combustion lead to major differences in performance and thus which applications are most appropriate</a:t>
            </a:r>
          </a:p>
          <a:p>
            <a:pPr lvl="1">
              <a:defRPr/>
            </a:pPr>
            <a:r>
              <a:rPr lang="en-US" sz="1800" dirty="0"/>
              <a:t>Power is controlled by air flow (via throttle) in premixed charge engines but via fuel/air ratio (FAR) in nonpremixed charge engines</a:t>
            </a:r>
          </a:p>
          <a:p>
            <a:pPr lvl="1">
              <a:defRPr/>
            </a:pPr>
            <a:r>
              <a:rPr lang="en-US" sz="1800" dirty="0"/>
              <a:t>Compression ratio is limited by knock in premixed charge engines but by heat losses in nonpremixed charge engines</a:t>
            </a:r>
          </a:p>
          <a:p>
            <a:pPr>
              <a:defRPr/>
            </a:pPr>
            <a:r>
              <a:rPr lang="en-US" sz="2000" dirty="0">
                <a:cs typeface="+mn-cs"/>
              </a:rPr>
              <a:t>Fuel-air cycles, where </a:t>
            </a:r>
            <a:r>
              <a:rPr lang="en-US" altLang="ja-JP" sz="2000" dirty="0">
                <a:cs typeface="+mn-cs"/>
              </a:rPr>
              <a:t>"</a:t>
            </a:r>
            <a:r>
              <a:rPr lang="en-US" sz="2000" dirty="0">
                <a:cs typeface="+mn-cs"/>
              </a:rPr>
              <a:t>real</a:t>
            </a:r>
            <a:r>
              <a:rPr lang="en-US" altLang="ja-JP" sz="2000" dirty="0">
                <a:cs typeface="+mn-cs"/>
              </a:rPr>
              <a:t>"</a:t>
            </a:r>
            <a:r>
              <a:rPr lang="en-US" sz="2000" dirty="0">
                <a:cs typeface="+mn-cs"/>
              </a:rPr>
              <a:t> gas properties are employed, are more realistic approximations than air cycles but still removed from reality</a:t>
            </a:r>
          </a:p>
          <a:p>
            <a:pPr>
              <a:defRPr/>
            </a:pPr>
            <a:r>
              <a:rPr lang="en-US" sz="2000" dirty="0">
                <a:cs typeface="+mn-cs"/>
              </a:rPr>
              <a:t>The ideal cycle analyses do NOT show the limitations of performance imposed by heat losses, slow burning, knock, friction, etc. - coming up in next 2 lectures</a:t>
            </a:r>
          </a:p>
        </p:txBody>
      </p:sp>
    </p:spTree>
    <p:extLst>
      <p:ext uri="{BB962C8B-B14F-4D97-AF65-F5344CB8AC3E}">
        <p14:creationId xmlns:p14="http://schemas.microsoft.com/office/powerpoint/2010/main" val="7412296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sp>
        <p:nvSpPr>
          <p:cNvPr id="1242114" name="Rectangle 2"/>
          <p:cNvSpPr>
            <a:spLocks noGrp="1" noChangeArrowheads="1"/>
          </p:cNvSpPr>
          <p:nvPr>
            <p:ph type="title"/>
          </p:nvPr>
        </p:nvSpPr>
        <p:spPr/>
        <p:txBody>
          <a:bodyPr/>
          <a:lstStyle/>
          <a:p>
            <a:pPr>
              <a:defRPr/>
            </a:pPr>
            <a:r>
              <a:rPr lang="en-US">
                <a:cs typeface="+mj-cs"/>
              </a:rPr>
              <a:t>Otto cycle analysis</a:t>
            </a:r>
          </a:p>
        </p:txBody>
      </p:sp>
      <p:sp>
        <p:nvSpPr>
          <p:cNvPr id="1242115" name="Rectangle 3"/>
          <p:cNvSpPr>
            <a:spLocks noGrp="1" noChangeArrowheads="1"/>
          </p:cNvSpPr>
          <p:nvPr>
            <p:ph type="body" idx="1"/>
          </p:nvPr>
        </p:nvSpPr>
        <p:spPr>
          <a:xfrm>
            <a:off x="209550" y="612775"/>
            <a:ext cx="8685213" cy="5851525"/>
          </a:xfrm>
        </p:spPr>
        <p:txBody>
          <a:bodyPr/>
          <a:lstStyle/>
          <a:p>
            <a:pPr>
              <a:tabLst>
                <a:tab pos="342900" algn="l"/>
                <a:tab pos="571500" algn="l"/>
                <a:tab pos="1092200" algn="l"/>
              </a:tabLst>
              <a:defRPr/>
            </a:pPr>
            <a:r>
              <a:rPr lang="en-US" sz="2000" dirty="0">
                <a:cs typeface="+mn-cs"/>
              </a:rPr>
              <a:t>Thermal efficiency (ideal cycle, no throttling or friction loss)</a:t>
            </a:r>
          </a:p>
          <a:p>
            <a:pPr>
              <a:lnSpc>
                <a:spcPct val="110000"/>
              </a:lnSpc>
              <a:tabLst>
                <a:tab pos="342900" algn="l"/>
                <a:tab pos="571500" algn="l"/>
                <a:tab pos="1092200" algn="l"/>
              </a:tabLst>
              <a:defRPr/>
            </a:pPr>
            <a:endParaRPr lang="en-US" sz="1800" dirty="0">
              <a:solidFill>
                <a:srgbClr val="ED181E"/>
              </a:solidFill>
              <a:cs typeface="+mn-cs"/>
              <a:sym typeface="Symbol" charset="0"/>
            </a:endParaRPr>
          </a:p>
          <a:p>
            <a:pPr>
              <a:lnSpc>
                <a:spcPct val="110000"/>
              </a:lnSpc>
              <a:tabLst>
                <a:tab pos="342900" algn="l"/>
                <a:tab pos="571500" algn="l"/>
                <a:tab pos="1092200" algn="l"/>
              </a:tabLst>
              <a:defRPr/>
            </a:pPr>
            <a:endParaRPr lang="en-US" sz="1800" dirty="0">
              <a:solidFill>
                <a:srgbClr val="ED181E"/>
              </a:solidFill>
              <a:cs typeface="+mn-cs"/>
              <a:sym typeface="Symbol" charset="0"/>
            </a:endParaRPr>
          </a:p>
          <a:p>
            <a:pPr>
              <a:lnSpc>
                <a:spcPct val="110000"/>
              </a:lnSpc>
              <a:tabLst>
                <a:tab pos="342900" algn="l"/>
                <a:tab pos="571500" algn="l"/>
                <a:tab pos="1092200" algn="l"/>
              </a:tabLst>
              <a:defRPr/>
            </a:pPr>
            <a:endParaRPr lang="en-US" sz="1800" dirty="0">
              <a:solidFill>
                <a:srgbClr val="ED181E"/>
              </a:solidFill>
              <a:cs typeface="+mn-cs"/>
              <a:sym typeface="Symbol" charset="0"/>
            </a:endParaRPr>
          </a:p>
          <a:p>
            <a:pPr>
              <a:lnSpc>
                <a:spcPct val="110000"/>
              </a:lnSpc>
              <a:tabLst>
                <a:tab pos="342900" algn="l"/>
                <a:tab pos="571500" algn="l"/>
                <a:tab pos="1092200" algn="l"/>
              </a:tabLst>
              <a:defRPr/>
            </a:pPr>
            <a:endParaRPr lang="en-US" sz="1800" dirty="0">
              <a:solidFill>
                <a:srgbClr val="ED181E"/>
              </a:solidFill>
              <a:cs typeface="+mn-cs"/>
              <a:sym typeface="Symbol" charset="0"/>
            </a:endParaRPr>
          </a:p>
          <a:p>
            <a:pPr>
              <a:tabLst>
                <a:tab pos="342900" algn="l"/>
                <a:tab pos="571500" algn="l"/>
                <a:tab pos="1092200" algn="l"/>
              </a:tabLst>
              <a:defRPr/>
            </a:pPr>
            <a:endParaRPr lang="en-US" sz="1800" dirty="0">
              <a:solidFill>
                <a:srgbClr val="ED181E"/>
              </a:solidFill>
              <a:cs typeface="+mn-cs"/>
              <a:sym typeface="Symbol" charset="0"/>
            </a:endParaRPr>
          </a:p>
          <a:p>
            <a:pPr>
              <a:tabLst>
                <a:tab pos="342900" algn="l"/>
                <a:tab pos="571500" algn="l"/>
                <a:tab pos="1092200" algn="l"/>
              </a:tabLst>
              <a:defRPr/>
            </a:pPr>
            <a:endParaRPr lang="en-US" sz="1800" dirty="0">
              <a:solidFill>
                <a:srgbClr val="ED181E"/>
              </a:solidFill>
              <a:cs typeface="+mn-cs"/>
              <a:sym typeface="Symbol" charset="0"/>
            </a:endParaRPr>
          </a:p>
          <a:p>
            <a:pPr>
              <a:lnSpc>
                <a:spcPct val="120000"/>
              </a:lnSpc>
              <a:tabLst>
                <a:tab pos="342900" algn="l"/>
                <a:tab pos="571500" algn="l"/>
                <a:tab pos="1092200" algn="l"/>
              </a:tabLst>
              <a:defRPr/>
            </a:pPr>
            <a:endParaRPr lang="en-US" sz="1800" dirty="0">
              <a:solidFill>
                <a:srgbClr val="ED181E"/>
              </a:solidFill>
              <a:cs typeface="+mn-cs"/>
              <a:sym typeface="Symbol" charset="0"/>
            </a:endParaRPr>
          </a:p>
          <a:p>
            <a:pPr>
              <a:lnSpc>
                <a:spcPct val="120000"/>
              </a:lnSpc>
              <a:tabLst>
                <a:tab pos="342900" algn="l"/>
                <a:tab pos="571500" algn="l"/>
                <a:tab pos="1092200" algn="l"/>
              </a:tabLst>
              <a:defRPr/>
            </a:pPr>
            <a:endParaRPr lang="en-US" sz="1800" dirty="0">
              <a:solidFill>
                <a:srgbClr val="ED181E"/>
              </a:solidFill>
              <a:cs typeface="+mn-cs"/>
              <a:sym typeface="Symbol" charset="0"/>
            </a:endParaRPr>
          </a:p>
          <a:p>
            <a:pPr>
              <a:tabLst>
                <a:tab pos="342900" algn="l"/>
                <a:tab pos="571500" algn="l"/>
                <a:tab pos="1092200" algn="l"/>
              </a:tabLst>
              <a:defRPr/>
            </a:pPr>
            <a:endParaRPr lang="en-US" sz="1800" dirty="0">
              <a:solidFill>
                <a:srgbClr val="ED181E"/>
              </a:solidFill>
              <a:cs typeface="+mn-cs"/>
              <a:sym typeface="Symbol" charset="0"/>
            </a:endParaRPr>
          </a:p>
          <a:p>
            <a:pPr>
              <a:tabLst>
                <a:tab pos="342900" algn="l"/>
                <a:tab pos="571500" algn="l"/>
                <a:tab pos="1092200" algn="l"/>
              </a:tabLst>
              <a:defRPr/>
            </a:pPr>
            <a:endParaRPr lang="en-US" sz="1800" dirty="0">
              <a:solidFill>
                <a:srgbClr val="ED181E"/>
              </a:solidFill>
              <a:cs typeface="+mn-cs"/>
              <a:sym typeface="Symbol" charset="0"/>
            </a:endParaRPr>
          </a:p>
          <a:p>
            <a:pPr>
              <a:tabLst>
                <a:tab pos="342900" algn="l"/>
                <a:tab pos="571500" algn="l"/>
                <a:tab pos="1092200" algn="l"/>
              </a:tabLst>
              <a:defRPr/>
            </a:pPr>
            <a:endParaRPr lang="en-US" sz="1800" dirty="0">
              <a:cs typeface="+mn-cs"/>
            </a:endParaRPr>
          </a:p>
          <a:p>
            <a:pPr>
              <a:tabLst>
                <a:tab pos="342900" algn="l"/>
                <a:tab pos="571500" algn="l"/>
                <a:tab pos="1092200" algn="l"/>
              </a:tabLst>
              <a:defRPr/>
            </a:pPr>
            <a:r>
              <a:rPr lang="en-US" sz="2000" dirty="0">
                <a:cs typeface="+mn-cs"/>
              </a:rPr>
              <a:t>Note </a:t>
            </a:r>
            <a:r>
              <a:rPr lang="en-US" sz="2000" dirty="0">
                <a:cs typeface="+mn-cs"/>
                <a:sym typeface="Symbol" charset="0"/>
              </a:rPr>
              <a:t></a:t>
            </a:r>
            <a:r>
              <a:rPr lang="en-US" sz="2000" baseline="-25000" dirty="0" err="1">
                <a:cs typeface="+mn-cs"/>
              </a:rPr>
              <a:t>th</a:t>
            </a:r>
            <a:r>
              <a:rPr lang="en-US" sz="2000" dirty="0">
                <a:cs typeface="+mn-cs"/>
              </a:rPr>
              <a:t> is </a:t>
            </a:r>
            <a:r>
              <a:rPr lang="en-US" sz="2000" dirty="0">
                <a:solidFill>
                  <a:srgbClr val="ED181E"/>
                </a:solidFill>
                <a:cs typeface="+mn-cs"/>
              </a:rPr>
              <a:t>independent of heat input</a:t>
            </a:r>
            <a:r>
              <a:rPr lang="en-US" sz="2000" dirty="0">
                <a:cs typeface="+mn-cs"/>
              </a:rPr>
              <a:t> (but in real cycle if mixture is too lean (too little heat input) it won</a:t>
            </a:r>
            <a:r>
              <a:rPr lang="fr-FR" altLang="ja-JP" sz="2000" dirty="0">
                <a:cs typeface="+mn-cs"/>
              </a:rPr>
              <a:t>'</a:t>
            </a:r>
            <a:r>
              <a:rPr lang="en-US" sz="2000" dirty="0">
                <a:cs typeface="+mn-cs"/>
              </a:rPr>
              <a:t>t burn, if rich some fuel can</a:t>
            </a:r>
            <a:r>
              <a:rPr lang="fr-FR" altLang="ja-JP" sz="2000" dirty="0">
                <a:cs typeface="+mn-cs"/>
              </a:rPr>
              <a:t>'</a:t>
            </a:r>
            <a:r>
              <a:rPr lang="en-US" sz="2000" dirty="0">
                <a:cs typeface="+mn-cs"/>
              </a:rPr>
              <a:t>t be burned since not enough O</a:t>
            </a:r>
            <a:r>
              <a:rPr lang="en-US" sz="2000" baseline="-25000" dirty="0">
                <a:cs typeface="+mn-cs"/>
              </a:rPr>
              <a:t>2</a:t>
            </a:r>
            <a:r>
              <a:rPr lang="en-US" sz="2000" dirty="0">
                <a:cs typeface="+mn-cs"/>
              </a:rPr>
              <a:t>)</a:t>
            </a:r>
          </a:p>
          <a:p>
            <a:pPr>
              <a:tabLst>
                <a:tab pos="342900" algn="l"/>
                <a:tab pos="571500" algn="l"/>
                <a:tab pos="1092200" algn="l"/>
              </a:tabLst>
              <a:defRPr/>
            </a:pPr>
            <a:r>
              <a:rPr lang="en-US" sz="2000" dirty="0">
                <a:cs typeface="+mn-cs"/>
              </a:rPr>
              <a:t>Note that this </a:t>
            </a:r>
            <a:r>
              <a:rPr lang="en-US" sz="2000" dirty="0">
                <a:cs typeface="+mn-cs"/>
                <a:sym typeface="Symbol" charset="0"/>
              </a:rPr>
              <a:t></a:t>
            </a:r>
            <a:r>
              <a:rPr lang="en-US" sz="2000" baseline="-25000" dirty="0" err="1">
                <a:cs typeface="+mn-cs"/>
              </a:rPr>
              <a:t>th</a:t>
            </a:r>
            <a:r>
              <a:rPr lang="en-US" sz="2000" dirty="0">
                <a:cs typeface="+mn-cs"/>
              </a:rPr>
              <a:t> could have been determined by inspection of the T - s diagram - each Carnot cycle strip has same 1 - T</a:t>
            </a:r>
            <a:r>
              <a:rPr lang="en-US" sz="2000" baseline="-25000" dirty="0">
                <a:cs typeface="+mn-cs"/>
              </a:rPr>
              <a:t>L</a:t>
            </a:r>
            <a:r>
              <a:rPr lang="en-US" sz="2000" dirty="0">
                <a:cs typeface="+mn-cs"/>
              </a:rPr>
              <a:t>/T</a:t>
            </a:r>
            <a:r>
              <a:rPr lang="en-US" sz="2000" baseline="-25000" dirty="0">
                <a:cs typeface="+mn-cs"/>
              </a:rPr>
              <a:t>H</a:t>
            </a:r>
            <a:r>
              <a:rPr lang="en-US" sz="2000" dirty="0">
                <a:cs typeface="+mn-cs"/>
              </a:rPr>
              <a:t> = 1 - (T</a:t>
            </a:r>
            <a:r>
              <a:rPr lang="en-US" sz="2000" baseline="-25000" dirty="0">
                <a:cs typeface="+mn-cs"/>
              </a:rPr>
              <a:t>2</a:t>
            </a:r>
            <a:r>
              <a:rPr lang="en-US" sz="2000" dirty="0">
                <a:cs typeface="+mn-cs"/>
              </a:rPr>
              <a:t>/T</a:t>
            </a:r>
            <a:r>
              <a:rPr lang="en-US" sz="2000" baseline="-25000" dirty="0">
                <a:cs typeface="+mn-cs"/>
              </a:rPr>
              <a:t>3</a:t>
            </a:r>
            <a:r>
              <a:rPr lang="en-US" sz="2000" dirty="0">
                <a:cs typeface="+mn-cs"/>
              </a:rPr>
              <a:t>) =  </a:t>
            </a:r>
          </a:p>
          <a:p>
            <a:pPr>
              <a:buFont typeface="Wingdings" charset="0"/>
              <a:buNone/>
              <a:tabLst>
                <a:tab pos="342900" algn="l"/>
                <a:tab pos="571500" algn="l"/>
                <a:tab pos="1092200" algn="l"/>
              </a:tabLst>
              <a:defRPr/>
            </a:pPr>
            <a:r>
              <a:rPr lang="en-US" sz="2000" dirty="0">
                <a:cs typeface="+mn-cs"/>
              </a:rPr>
              <a:t>	1 - (V</a:t>
            </a:r>
            <a:r>
              <a:rPr lang="en-US" sz="2000" baseline="-25000" dirty="0">
                <a:cs typeface="+mn-cs"/>
              </a:rPr>
              <a:t>3</a:t>
            </a:r>
            <a:r>
              <a:rPr lang="en-US" sz="2000" dirty="0">
                <a:cs typeface="+mn-cs"/>
              </a:rPr>
              <a:t>/V</a:t>
            </a:r>
            <a:r>
              <a:rPr lang="en-US" sz="2000" baseline="-25000" dirty="0">
                <a:cs typeface="+mn-cs"/>
              </a:rPr>
              <a:t>2</a:t>
            </a:r>
            <a:r>
              <a:rPr lang="en-US" sz="2000" dirty="0">
                <a:cs typeface="+mn-cs"/>
              </a:rPr>
              <a:t>)</a:t>
            </a:r>
            <a:r>
              <a:rPr lang="en-US" sz="2000" baseline="30000" dirty="0">
                <a:cs typeface="+mn-cs"/>
                <a:sym typeface="Symbol" charset="0"/>
              </a:rPr>
              <a:t>-1</a:t>
            </a:r>
            <a:r>
              <a:rPr lang="en-US" sz="2000" dirty="0">
                <a:cs typeface="+mn-cs"/>
              </a:rPr>
              <a:t> = 1 - (1/r)</a:t>
            </a:r>
            <a:r>
              <a:rPr lang="en-US" sz="2000" baseline="30000" dirty="0">
                <a:cs typeface="+mn-cs"/>
                <a:sym typeface="Symbol" charset="0"/>
              </a:rPr>
              <a:t>-1</a:t>
            </a:r>
            <a:endParaRPr lang="en-US" sz="2000" dirty="0">
              <a:cs typeface="+mn-cs"/>
            </a:endParaRPr>
          </a:p>
          <a:p>
            <a:pPr>
              <a:buFont typeface="Wingdings" charset="0"/>
              <a:buNone/>
              <a:tabLst>
                <a:tab pos="342900" algn="l"/>
                <a:tab pos="571500" algn="l"/>
                <a:tab pos="1092200" algn="l"/>
              </a:tabLst>
              <a:defRPr/>
            </a:pPr>
            <a:endParaRPr lang="en-US" sz="1800" dirty="0">
              <a:cs typeface="+mn-cs"/>
            </a:endParaRPr>
          </a:p>
        </p:txBody>
      </p:sp>
      <p:graphicFrame>
        <p:nvGraphicFramePr>
          <p:cNvPr id="17412" name="Object 4"/>
          <p:cNvGraphicFramePr>
            <a:graphicFrameLocks noChangeAspect="1"/>
          </p:cNvGraphicFramePr>
          <p:nvPr>
            <p:extLst>
              <p:ext uri="{D42A27DB-BD31-4B8C-83A1-F6EECF244321}">
                <p14:modId xmlns:p14="http://schemas.microsoft.com/office/powerpoint/2010/main" val="1666839120"/>
              </p:ext>
            </p:extLst>
          </p:nvPr>
        </p:nvGraphicFramePr>
        <p:xfrm>
          <a:off x="788988" y="1097298"/>
          <a:ext cx="7777162" cy="3114675"/>
        </p:xfrm>
        <a:graphic>
          <a:graphicData uri="http://schemas.openxmlformats.org/presentationml/2006/ole">
            <mc:AlternateContent xmlns:mc="http://schemas.openxmlformats.org/markup-compatibility/2006">
              <mc:Choice xmlns:v="urn:schemas-microsoft-com:vml" Requires="v">
                <p:oleObj spid="_x0000_s114772" name="Equation" r:id="rId4" imgW="4381500" imgH="1752600" progId="Equation.3">
                  <p:embed/>
                </p:oleObj>
              </mc:Choice>
              <mc:Fallback>
                <p:oleObj name="Equation" r:id="rId4" imgW="4381500" imgH="175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988" y="1097298"/>
                        <a:ext cx="7777162" cy="3114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1847260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graphicFrame>
        <p:nvGraphicFramePr>
          <p:cNvPr id="1342474" name="Object 10"/>
          <p:cNvGraphicFramePr>
            <a:graphicFrameLocks noChangeAspect="1"/>
          </p:cNvGraphicFramePr>
          <p:nvPr/>
        </p:nvGraphicFramePr>
        <p:xfrm>
          <a:off x="1406525" y="1878013"/>
          <a:ext cx="6249988" cy="4886325"/>
        </p:xfrm>
        <a:graphic>
          <a:graphicData uri="http://schemas.openxmlformats.org/presentationml/2006/ole">
            <mc:AlternateContent xmlns:mc="http://schemas.openxmlformats.org/markup-compatibility/2006">
              <mc:Choice xmlns:v="urn:schemas-microsoft-com:vml" Requires="v">
                <p:oleObj spid="_x0000_s115936"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7500" r="27991"/>
                      <a:stretch>
                        <a:fillRect/>
                      </a:stretch>
                    </p:blipFill>
                    <p:spPr bwMode="auto">
                      <a:xfrm>
                        <a:off x="1406525" y="1878013"/>
                        <a:ext cx="6249988" cy="4886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42475" name="Object 11"/>
          <p:cNvGraphicFramePr>
            <a:graphicFrameLocks noChangeAspect="1"/>
          </p:cNvGraphicFramePr>
          <p:nvPr/>
        </p:nvGraphicFramePr>
        <p:xfrm>
          <a:off x="1406525" y="1958975"/>
          <a:ext cx="6249988" cy="4786313"/>
        </p:xfrm>
        <a:graphic>
          <a:graphicData uri="http://schemas.openxmlformats.org/presentationml/2006/ole">
            <mc:AlternateContent xmlns:mc="http://schemas.openxmlformats.org/markup-compatibility/2006">
              <mc:Choice xmlns:v="urn:schemas-microsoft-com:vml" Requires="v">
                <p:oleObj spid="_x0000_s115937" name="Worksheet" r:id="rId6" imgW="36144200" imgH="24714200" progId="Excel.Sheet.8">
                  <p:embed/>
                </p:oleObj>
              </mc:Choice>
              <mc:Fallback>
                <p:oleObj name="Worksheet" r:id="rId6" imgW="36144200" imgH="247142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7500" r="27991"/>
                      <a:stretch>
                        <a:fillRect/>
                      </a:stretch>
                    </p:blipFill>
                    <p:spPr bwMode="auto">
                      <a:xfrm>
                        <a:off x="1406525" y="1958975"/>
                        <a:ext cx="6249988" cy="4786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42473" name="Object 9"/>
          <p:cNvGraphicFramePr>
            <a:graphicFrameLocks noChangeAspect="1"/>
          </p:cNvGraphicFramePr>
          <p:nvPr>
            <p:extLst>
              <p:ext uri="{D42A27DB-BD31-4B8C-83A1-F6EECF244321}">
                <p14:modId xmlns:p14="http://schemas.microsoft.com/office/powerpoint/2010/main" val="2302658204"/>
              </p:ext>
            </p:extLst>
          </p:nvPr>
        </p:nvGraphicFramePr>
        <p:xfrm>
          <a:off x="1404938" y="1878013"/>
          <a:ext cx="6248400" cy="4884737"/>
        </p:xfrm>
        <a:graphic>
          <a:graphicData uri="http://schemas.openxmlformats.org/presentationml/2006/ole">
            <mc:AlternateContent xmlns:mc="http://schemas.openxmlformats.org/markup-compatibility/2006">
              <mc:Choice xmlns:v="urn:schemas-microsoft-com:vml" Requires="v">
                <p:oleObj spid="_x0000_s115938" name="Worksheet" r:id="rId8" imgW="36144200" imgH="24714200" progId="Excel.Sheet.8">
                  <p:embed/>
                </p:oleObj>
              </mc:Choice>
              <mc:Fallback>
                <p:oleObj name="Worksheet" r:id="rId8" imgW="36144200" imgH="24714200"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17500" r="27991"/>
                      <a:stretch>
                        <a:fillRect/>
                      </a:stretch>
                    </p:blipFill>
                    <p:spPr bwMode="auto">
                      <a:xfrm>
                        <a:off x="1404938" y="1878013"/>
                        <a:ext cx="6248400" cy="4884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42466" name="Rectangle 2"/>
          <p:cNvSpPr>
            <a:spLocks noGrp="1" noChangeArrowheads="1"/>
          </p:cNvSpPr>
          <p:nvPr>
            <p:ph type="title"/>
          </p:nvPr>
        </p:nvSpPr>
        <p:spPr/>
        <p:txBody>
          <a:bodyPr/>
          <a:lstStyle/>
          <a:p>
            <a:pPr>
              <a:defRPr/>
            </a:pPr>
            <a:r>
              <a:rPr lang="en-US">
                <a:cs typeface="+mj-cs"/>
              </a:rPr>
              <a:t>Effect of compression ratio (Otto)</a:t>
            </a:r>
          </a:p>
        </p:txBody>
      </p:sp>
      <p:sp>
        <p:nvSpPr>
          <p:cNvPr id="1342467" name="Rectangle 3"/>
          <p:cNvSpPr>
            <a:spLocks noGrp="1" noChangeArrowheads="1"/>
          </p:cNvSpPr>
          <p:nvPr>
            <p:ph type="body" idx="1"/>
          </p:nvPr>
        </p:nvSpPr>
        <p:spPr/>
        <p:txBody>
          <a:bodyPr/>
          <a:lstStyle/>
          <a:p>
            <a:pPr>
              <a:tabLst>
                <a:tab pos="342900" algn="l"/>
                <a:tab pos="571500" algn="l"/>
                <a:tab pos="1092200" algn="l"/>
              </a:tabLst>
              <a:defRPr/>
            </a:pPr>
            <a:r>
              <a:rPr lang="en-US" dirty="0">
                <a:solidFill>
                  <a:srgbClr val="EF1F1D"/>
                </a:solidFill>
                <a:cs typeface="+mn-cs"/>
              </a:rPr>
              <a:t>Animation:</a:t>
            </a:r>
            <a:r>
              <a:rPr lang="en-US" dirty="0">
                <a:cs typeface="+mn-cs"/>
              </a:rPr>
              <a:t>  P-V diagrams, increasing compression ratio (same displacement volume, same fuel mass fraction (f), thus same heat input)</a:t>
            </a:r>
          </a:p>
        </p:txBody>
      </p:sp>
    </p:spTree>
    <p:extLst>
      <p:ext uri="{BB962C8B-B14F-4D97-AF65-F5344CB8AC3E}">
        <p14:creationId xmlns:p14="http://schemas.microsoft.com/office/powerpoint/2010/main" val="2533552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4247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4247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4247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424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342474"/>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1342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42474" grpId="0"/>
      <p:bldOleChart spid="1342474" grpId="1"/>
      <p:bldOleChart spid="1342475" grpId="0"/>
      <p:bldOleChart spid="1342475" grpId="1"/>
      <p:bldOleChart spid="1342475" grpId="2"/>
      <p:bldOleChart spid="134247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a:t>AME 436 - Lecture 8 - Spring 2019 - Ideal cycle analysis</a:t>
            </a:r>
            <a:endParaRPr lang="en-US" sz="1600"/>
          </a:p>
        </p:txBody>
      </p:sp>
      <p:graphicFrame>
        <p:nvGraphicFramePr>
          <p:cNvPr id="1344522" name="Object 10"/>
          <p:cNvGraphicFramePr>
            <a:graphicFrameLocks noChangeAspect="1"/>
          </p:cNvGraphicFramePr>
          <p:nvPr/>
        </p:nvGraphicFramePr>
        <p:xfrm>
          <a:off x="1665288" y="1704975"/>
          <a:ext cx="6248400" cy="4884738"/>
        </p:xfrm>
        <a:graphic>
          <a:graphicData uri="http://schemas.openxmlformats.org/presentationml/2006/ole">
            <mc:AlternateContent xmlns:mc="http://schemas.openxmlformats.org/markup-compatibility/2006">
              <mc:Choice xmlns:v="urn:schemas-microsoft-com:vml" Requires="v">
                <p:oleObj spid="_x0000_s116960"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7500" r="27991"/>
                      <a:stretch>
                        <a:fillRect/>
                      </a:stretch>
                    </p:blipFill>
                    <p:spPr bwMode="auto">
                      <a:xfrm>
                        <a:off x="1665288" y="1704975"/>
                        <a:ext cx="6248400" cy="48847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44516" name="Object 4"/>
          <p:cNvGraphicFramePr>
            <a:graphicFrameLocks noChangeAspect="1"/>
          </p:cNvGraphicFramePr>
          <p:nvPr/>
        </p:nvGraphicFramePr>
        <p:xfrm>
          <a:off x="1662113" y="1701800"/>
          <a:ext cx="6248400" cy="4884738"/>
        </p:xfrm>
        <a:graphic>
          <a:graphicData uri="http://schemas.openxmlformats.org/presentationml/2006/ole">
            <mc:AlternateContent xmlns:mc="http://schemas.openxmlformats.org/markup-compatibility/2006">
              <mc:Choice xmlns:v="urn:schemas-microsoft-com:vml" Requires="v">
                <p:oleObj spid="_x0000_s116961" name="Worksheet" r:id="rId6" imgW="36144200" imgH="24714200" progId="Excel.Sheet.8">
                  <p:embed/>
                </p:oleObj>
              </mc:Choice>
              <mc:Fallback>
                <p:oleObj name="Worksheet" r:id="rId6" imgW="36144200" imgH="247142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7500" r="27991"/>
                      <a:stretch>
                        <a:fillRect/>
                      </a:stretch>
                    </p:blipFill>
                    <p:spPr bwMode="auto">
                      <a:xfrm>
                        <a:off x="1662113" y="1701800"/>
                        <a:ext cx="6248400" cy="48847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44517" name="Rectangle 5"/>
          <p:cNvSpPr>
            <a:spLocks noGrp="1" noChangeArrowheads="1"/>
          </p:cNvSpPr>
          <p:nvPr>
            <p:ph type="title"/>
          </p:nvPr>
        </p:nvSpPr>
        <p:spPr/>
        <p:txBody>
          <a:bodyPr/>
          <a:lstStyle/>
          <a:p>
            <a:pPr>
              <a:defRPr/>
            </a:pPr>
            <a:r>
              <a:rPr lang="en-US">
                <a:cs typeface="+mj-cs"/>
              </a:rPr>
              <a:t>Effect of compression ratio (Otto)</a:t>
            </a:r>
          </a:p>
        </p:txBody>
      </p:sp>
      <p:sp>
        <p:nvSpPr>
          <p:cNvPr id="1344518" name="Rectangle 6"/>
          <p:cNvSpPr>
            <a:spLocks noGrp="1" noChangeArrowheads="1"/>
          </p:cNvSpPr>
          <p:nvPr>
            <p:ph type="body" idx="1"/>
          </p:nvPr>
        </p:nvSpPr>
        <p:spPr/>
        <p:txBody>
          <a:bodyPr/>
          <a:lstStyle/>
          <a:p>
            <a:pPr>
              <a:tabLst>
                <a:tab pos="342900" algn="l"/>
                <a:tab pos="571500" algn="l"/>
                <a:tab pos="1092200" algn="l"/>
              </a:tabLst>
              <a:defRPr/>
            </a:pPr>
            <a:r>
              <a:rPr lang="en-US" dirty="0">
                <a:solidFill>
                  <a:srgbClr val="EF1F1D"/>
                </a:solidFill>
                <a:cs typeface="+mn-cs"/>
              </a:rPr>
              <a:t>Animation:</a:t>
            </a:r>
            <a:r>
              <a:rPr lang="en-US" dirty="0">
                <a:cs typeface="+mn-cs"/>
              </a:rPr>
              <a:t>  T-s diagrams, increasing compression ratio (same displacement volume, same fuel mass fraction (f), thus same heat input)</a:t>
            </a:r>
          </a:p>
          <a:p>
            <a:pPr>
              <a:tabLst>
                <a:tab pos="342900" algn="l"/>
                <a:tab pos="571500" algn="l"/>
                <a:tab pos="1092200" algn="l"/>
              </a:tabLst>
              <a:defRPr/>
            </a:pPr>
            <a:r>
              <a:rPr lang="en-US" dirty="0">
                <a:cs typeface="+mn-cs"/>
              </a:rPr>
              <a:t>Higher compression clearly more efficient (taller Carnot strips)</a:t>
            </a:r>
          </a:p>
        </p:txBody>
      </p:sp>
      <p:graphicFrame>
        <p:nvGraphicFramePr>
          <p:cNvPr id="1344521" name="Object 9"/>
          <p:cNvGraphicFramePr>
            <a:graphicFrameLocks noChangeAspect="1"/>
          </p:cNvGraphicFramePr>
          <p:nvPr/>
        </p:nvGraphicFramePr>
        <p:xfrm>
          <a:off x="1663700" y="1701800"/>
          <a:ext cx="6248400" cy="4886325"/>
        </p:xfrm>
        <a:graphic>
          <a:graphicData uri="http://schemas.openxmlformats.org/presentationml/2006/ole">
            <mc:AlternateContent xmlns:mc="http://schemas.openxmlformats.org/markup-compatibility/2006">
              <mc:Choice xmlns:v="urn:schemas-microsoft-com:vml" Requires="v">
                <p:oleObj spid="_x0000_s116962" name="Worksheet" r:id="rId8" imgW="36144200" imgH="24714200" progId="Excel.Sheet.8">
                  <p:embed/>
                </p:oleObj>
              </mc:Choice>
              <mc:Fallback>
                <p:oleObj name="Worksheet" r:id="rId8" imgW="36144200" imgH="24714200"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17500" r="27991"/>
                      <a:stretch>
                        <a:fillRect/>
                      </a:stretch>
                    </p:blipFill>
                    <p:spPr bwMode="auto">
                      <a:xfrm>
                        <a:off x="1663700" y="1701800"/>
                        <a:ext cx="6248400" cy="4886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3933320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445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4452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4452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445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344516"/>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1344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44522" grpId="0"/>
      <p:bldOleChart spid="1344516" grpId="0"/>
      <p:bldOleChart spid="1344516" grpId="1"/>
      <p:bldOleChart spid="1344521" grpId="0"/>
      <p:bldOleChart spid="1344521" grpId="1"/>
      <p:bldOleChart spid="1344521" grpId="2"/>
    </p:bldLst>
  </p:timing>
</p:sld>
</file>

<file path=ppt/theme/theme1.xml><?xml version="1.0" encoding="utf-8"?>
<a:theme xmlns:a="http://schemas.openxmlformats.org/drawingml/2006/main" name="Paul's presentations">
  <a:themeElements>
    <a:clrScheme name="">
      <a:dk1>
        <a:srgbClr val="010000"/>
      </a:dk1>
      <a:lt1>
        <a:srgbClr val="99CCFF"/>
      </a:lt1>
      <a:dk2>
        <a:srgbClr val="666633"/>
      </a:dk2>
      <a:lt2>
        <a:srgbClr val="969696"/>
      </a:lt2>
      <a:accent1>
        <a:srgbClr val="666633"/>
      </a:accent1>
      <a:accent2>
        <a:srgbClr val="0000CC"/>
      </a:accent2>
      <a:accent3>
        <a:srgbClr val="CAE2FF"/>
      </a:accent3>
      <a:accent4>
        <a:srgbClr val="010000"/>
      </a:accent4>
      <a:accent5>
        <a:srgbClr val="B8B8AD"/>
      </a:accent5>
      <a:accent6>
        <a:srgbClr val="0000B9"/>
      </a:accent6>
      <a:hlink>
        <a:srgbClr val="FF0000"/>
      </a:hlink>
      <a:folHlink>
        <a:srgbClr val="FFFF00"/>
      </a:folHlink>
    </a:clrScheme>
    <a:fontScheme name="Paul's presentations">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Paul's presentations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Paul's presentations 2">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Paul's presentations 3">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Paul's presentations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Paul's presentations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Paul's presentations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Paul's presentations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Paul's presentations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11274</TotalTime>
  <Words>6701</Words>
  <Application>Microsoft Macintosh PowerPoint</Application>
  <PresentationFormat>Letter Paper (8.5x11 in)</PresentationFormat>
  <Paragraphs>884</Paragraphs>
  <Slides>61</Slides>
  <Notes>61</Notes>
  <HiddenSlides>0</HiddenSlides>
  <MMClips>0</MMClips>
  <ScaleCrop>false</ScaleCrop>
  <HeadingPairs>
    <vt:vector size="10"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61</vt:i4>
      </vt:variant>
      <vt:variant>
        <vt:lpstr>Custom Shows</vt:lpstr>
      </vt:variant>
      <vt:variant>
        <vt:i4>4</vt:i4>
      </vt:variant>
    </vt:vector>
  </HeadingPairs>
  <TitlesOfParts>
    <vt:vector size="75" baseType="lpstr">
      <vt:lpstr>Arial</vt:lpstr>
      <vt:lpstr>Garamond</vt:lpstr>
      <vt:lpstr>Helvetica</vt:lpstr>
      <vt:lpstr>Symbol</vt:lpstr>
      <vt:lpstr>Times New Roman</vt:lpstr>
      <vt:lpstr>Wingdings</vt:lpstr>
      <vt:lpstr>Paul's presentations</vt:lpstr>
      <vt:lpstr>Worksheet</vt:lpstr>
      <vt:lpstr>Equation</vt:lpstr>
      <vt:lpstr>Document</vt:lpstr>
      <vt:lpstr>AME 436  Energy and Propulsion </vt:lpstr>
      <vt:lpstr>Outline</vt:lpstr>
      <vt:lpstr>Common cycles for IC engines</vt:lpstr>
      <vt:lpstr>Why use Otto cycle to model premixed-charge engines?</vt:lpstr>
      <vt:lpstr>Ideal 4-stroke Otto cycle process</vt:lpstr>
      <vt:lpstr>P-V &amp; T-s diagrams for ideal Otto cycle</vt:lpstr>
      <vt:lpstr>Otto cycle analysis</vt:lpstr>
      <vt:lpstr>Effect of compression ratio (Otto)</vt:lpstr>
      <vt:lpstr>Effect of compression ratio (Otto)</vt:lpstr>
      <vt:lpstr>Effect of heat input (Otto)</vt:lpstr>
      <vt:lpstr>Effect of heat input (Otto)</vt:lpstr>
      <vt:lpstr>Otto cycle analysis</vt:lpstr>
      <vt:lpstr>Throttling losses</vt:lpstr>
      <vt:lpstr>Throttling losses</vt:lpstr>
      <vt:lpstr>Throttling loss</vt:lpstr>
      <vt:lpstr>Throttling loss</vt:lpstr>
      <vt:lpstr>Throttling loss</vt:lpstr>
      <vt:lpstr>Throttling loss</vt:lpstr>
      <vt:lpstr>Turbocharging &amp; supercharging</vt:lpstr>
      <vt:lpstr>Turbocharging &amp; supercharging</vt:lpstr>
      <vt:lpstr>Turbocharging &amp; supercharging</vt:lpstr>
      <vt:lpstr>Turbocharging &amp; supercharging</vt:lpstr>
      <vt:lpstr>Why use Diesel cycle to model nonpremixed-charge engines?</vt:lpstr>
      <vt:lpstr>Ideal Diesel cycle analysis</vt:lpstr>
      <vt:lpstr>P-V &amp; T-s diagrams for ideal Diesel cycle</vt:lpstr>
      <vt:lpstr>Diesel cycle analysis</vt:lpstr>
      <vt:lpstr>Otto vs. Diesel cycle comparison</vt:lpstr>
      <vt:lpstr>Otto vs. Diesel cycle comparison</vt:lpstr>
      <vt:lpstr>Otto vs. Diesel cycle comparison</vt:lpstr>
      <vt:lpstr>Otto vs. Diesel cycle (animation)</vt:lpstr>
      <vt:lpstr>Effect of compression ratio (Diesel)</vt:lpstr>
      <vt:lpstr>Effect of compression ratio (Diesel)</vt:lpstr>
      <vt:lpstr>Effect of heat input (Diesel)</vt:lpstr>
      <vt:lpstr>Effect of heat input (Diesel)</vt:lpstr>
      <vt:lpstr>Example</vt:lpstr>
      <vt:lpstr>Example (continued)</vt:lpstr>
      <vt:lpstr>Example (continued)</vt:lpstr>
      <vt:lpstr>Examples of using P-V &amp; T-s diagrams</vt:lpstr>
      <vt:lpstr>Examples of using P-V &amp; T-s diagrams</vt:lpstr>
      <vt:lpstr>Examples of using P-V &amp; T-s diagrams</vt:lpstr>
      <vt:lpstr>Complete Expansion cycle</vt:lpstr>
      <vt:lpstr>Ideal 4-stroke Complete expansion cycle</vt:lpstr>
      <vt:lpstr>Complete Expansion cycle analysis</vt:lpstr>
      <vt:lpstr>Complete expansion cycle analysis</vt:lpstr>
      <vt:lpstr>Otto vs. Complete Exp. cycle comparison</vt:lpstr>
      <vt:lpstr>Otto vs. Complete Exp. cycle comparison</vt:lpstr>
      <vt:lpstr>Complete Expansion cycle</vt:lpstr>
      <vt:lpstr>Complete Expansion cycle</vt:lpstr>
      <vt:lpstr>Ronney's catechism (1/4)</vt:lpstr>
      <vt:lpstr>Ronney's catechism (2/4)</vt:lpstr>
      <vt:lpstr>Ronney's catechism (3/4)</vt:lpstr>
      <vt:lpstr>Ronney's catechism (4/4)</vt:lpstr>
      <vt:lpstr>Fuel-air cycles</vt:lpstr>
      <vt:lpstr>Fuel-air cycle analysis using GASEQ</vt:lpstr>
      <vt:lpstr>Fuel-air cycle analysis using GASEQ</vt:lpstr>
      <vt:lpstr>Fuel-air cycle analysis</vt:lpstr>
      <vt:lpstr>Fuel-air cycle analysis</vt:lpstr>
      <vt:lpstr>Fuel-air cycle analysis</vt:lpstr>
      <vt:lpstr>Example</vt:lpstr>
      <vt:lpstr>Example</vt:lpstr>
      <vt:lpstr>Summary</vt:lpstr>
      <vt:lpstr>Ronney (1998)</vt:lpstr>
      <vt:lpstr>Ju, Masuya, Ronney 1998 on-line</vt:lpstr>
      <vt:lpstr>Planck abs coeff</vt:lpstr>
      <vt:lpstr>Flammability limits in tubes</vt:lpstr>
    </vt:vector>
  </TitlesOfParts>
  <Company>USC 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 436  Energy and Propulsion </dc:title>
  <cp:lastModifiedBy>Paul Ronney</cp:lastModifiedBy>
  <cp:revision>166</cp:revision>
  <cp:lastPrinted>2016-03-03T01:23:09Z</cp:lastPrinted>
  <dcterms:modified xsi:type="dcterms:W3CDTF">2019-02-27T23:47:49Z</dcterms:modified>
</cp:coreProperties>
</file>