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346" r:id="rId2"/>
    <p:sldId id="296" r:id="rId3"/>
    <p:sldId id="347" r:id="rId4"/>
    <p:sldId id="297" r:id="rId5"/>
    <p:sldId id="344" r:id="rId6"/>
    <p:sldId id="298" r:id="rId7"/>
    <p:sldId id="337" r:id="rId8"/>
    <p:sldId id="299" r:id="rId9"/>
    <p:sldId id="348" r:id="rId10"/>
    <p:sldId id="300" r:id="rId11"/>
    <p:sldId id="301" r:id="rId12"/>
    <p:sldId id="302" r:id="rId13"/>
    <p:sldId id="351" r:id="rId14"/>
    <p:sldId id="303" r:id="rId15"/>
    <p:sldId id="304" r:id="rId16"/>
    <p:sldId id="307" r:id="rId17"/>
    <p:sldId id="345" r:id="rId18"/>
    <p:sldId id="350" r:id="rId19"/>
    <p:sldId id="305" r:id="rId20"/>
    <p:sldId id="339" r:id="rId21"/>
    <p:sldId id="306" r:id="rId22"/>
    <p:sldId id="338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40" r:id="rId35"/>
    <p:sldId id="319" r:id="rId36"/>
    <p:sldId id="320" r:id="rId37"/>
    <p:sldId id="341" r:id="rId38"/>
    <p:sldId id="321" r:id="rId39"/>
    <p:sldId id="342" r:id="rId40"/>
    <p:sldId id="343" r:id="rId41"/>
    <p:sldId id="349" r:id="rId42"/>
    <p:sldId id="324" r:id="rId43"/>
    <p:sldId id="322" r:id="rId44"/>
    <p:sldId id="323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83" autoAdjust="0"/>
    <p:restoredTop sz="97242"/>
  </p:normalViewPr>
  <p:slideViewPr>
    <p:cSldViewPr snapToGrid="0" snapToObjects="1">
      <p:cViewPr>
        <p:scale>
          <a:sx n="170" d="100"/>
          <a:sy n="170" d="100"/>
        </p:scale>
        <p:origin x="-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B1819-519E-9341-A960-2275CFB25FD1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ACC31-2958-544E-AF5D-EEB711AB7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7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F290-233B-D847-A9E7-74AF7309AA50}" type="datetime1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5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343C-9212-A647-A94B-4F988CA26CB0}" type="datetime1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0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E4B-E917-F64F-9C19-37025758E698}" type="datetime1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5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05F7-46A6-234A-88F6-DEF648247AE6}" type="datetime1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5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7756-42C0-5F48-85DD-76058CAF8E03}" type="datetime1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EBD1-DB23-9741-88FD-8CAFF9A6A071}" type="datetime1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22C5-2084-E84E-B756-4E76110C0C35}" type="datetime1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EDB6-5F8F-0849-B5E7-0861F6A59F79}" type="datetime1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BE428-DF63-EA44-AEC7-F2938C736DB8}" type="datetime1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7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EF37-39E3-5440-A184-44A03FD708F2}" type="datetime1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43CB-D339-C445-9DF1-78F34BB51E41}" type="datetime1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8A95-C726-F547-9FE1-6AE77BA60A8A}" type="datetime1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92C7-7F24-5B4D-9412-675B7DEE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0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hethermo.net/sites/default/files/doc/supp/SuppExcel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3.png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8C824-BC20-8542-BD52-E96D4FBA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6C0BA-6CF1-6543-95E9-1D2D0FFF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19" y="3218921"/>
            <a:ext cx="24638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4B338-1C17-124C-B26E-1DA84DFF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998" y="1395388"/>
            <a:ext cx="1422400" cy="63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8FFCFE-0A8D-B54E-B1DC-A7512A4E3336}"/>
              </a:ext>
            </a:extLst>
          </p:cNvPr>
          <p:cNvSpPr txBox="1"/>
          <p:nvPr/>
        </p:nvSpPr>
        <p:spPr>
          <a:xfrm>
            <a:off x="2099456" y="620658"/>
            <a:ext cx="101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RT/V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F2D400-E40B-5C48-B4AD-E444918F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264" y="1928788"/>
            <a:ext cx="762000" cy="571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A52D8-BF17-3F47-A833-CDECBBCCB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180" y="3607393"/>
            <a:ext cx="1367147" cy="484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3222E-3D32-E942-A7DC-1E89B8519557}"/>
              </a:ext>
            </a:extLst>
          </p:cNvPr>
          <p:cNvSpPr txBox="1"/>
          <p:nvPr/>
        </p:nvSpPr>
        <p:spPr>
          <a:xfrm>
            <a:off x="3240594" y="1527706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 Equation of State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ECB9A3-2CD8-2C45-83C3-F69C01EC9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858" y="2400485"/>
            <a:ext cx="3543300" cy="571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A826E-A2B1-E24F-9AD3-4F7B2138C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988" y="4497720"/>
            <a:ext cx="5905500" cy="67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9BCB47-DEAB-FC42-A29C-D86A21E29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5373" y="5180236"/>
            <a:ext cx="4648200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103E21-3869-8146-A8B9-F2CA81EB5FD4}"/>
              </a:ext>
            </a:extLst>
          </p:cNvPr>
          <p:cNvSpPr txBox="1"/>
          <p:nvPr/>
        </p:nvSpPr>
        <p:spPr>
          <a:xfrm>
            <a:off x="3585323" y="133384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Chapter 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3934A-C7F4-3547-B403-A32ADC4A15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963" y="5809515"/>
            <a:ext cx="4318000" cy="419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14AAD7-9045-AA40-BD9B-AFD12AC7D795}"/>
              </a:ext>
            </a:extLst>
          </p:cNvPr>
          <p:cNvSpPr txBox="1"/>
          <p:nvPr/>
        </p:nvSpPr>
        <p:spPr>
          <a:xfrm>
            <a:off x="5637404" y="5832958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Cubic Equation of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89C401-78D3-D246-BA55-B9D6CE0C4DDB}"/>
              </a:ext>
            </a:extLst>
          </p:cNvPr>
          <p:cNvSpPr txBox="1"/>
          <p:nvPr/>
        </p:nvSpPr>
        <p:spPr>
          <a:xfrm>
            <a:off x="3183213" y="6226695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cubic equations (3 roots)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DE059-F592-F646-BB1F-88E08E2B81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0917" y="1430902"/>
            <a:ext cx="674706" cy="4964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443057-C371-404B-AF27-F61D2BA03B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30922" y="1430902"/>
            <a:ext cx="1069118" cy="52669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6E5A2B-4BBC-A648-B007-2E8E0CA15BDE}"/>
              </a:ext>
            </a:extLst>
          </p:cNvPr>
          <p:cNvSpPr txBox="1"/>
          <p:nvPr/>
        </p:nvSpPr>
        <p:spPr>
          <a:xfrm>
            <a:off x="3662552" y="59371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 Equation of State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D1A419-70F4-E04C-8570-1106A1B9CEFC}"/>
              </a:ext>
            </a:extLst>
          </p:cNvPr>
          <p:cNvSpPr txBox="1"/>
          <p:nvPr/>
        </p:nvSpPr>
        <p:spPr>
          <a:xfrm>
            <a:off x="2872180" y="1128220"/>
            <a:ext cx="3393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Equation of 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3DB138-83FC-AC4D-8C71-07AF22AC8B29}"/>
              </a:ext>
            </a:extLst>
          </p:cNvPr>
          <p:cNvSpPr txBox="1"/>
          <p:nvPr/>
        </p:nvSpPr>
        <p:spPr>
          <a:xfrm>
            <a:off x="4576752" y="3234317"/>
            <a:ext cx="2529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Virial Equation of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5A18A-D03D-DC47-8D15-DED485632C37}"/>
              </a:ext>
            </a:extLst>
          </p:cNvPr>
          <p:cNvSpPr txBox="1"/>
          <p:nvPr/>
        </p:nvSpPr>
        <p:spPr>
          <a:xfrm>
            <a:off x="2742212" y="4189085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Peng-Robinson Equation of State (PREOS)</a:t>
            </a:r>
          </a:p>
        </p:txBody>
      </p:sp>
    </p:spTree>
    <p:extLst>
      <p:ext uri="{BB962C8B-B14F-4D97-AF65-F5344CB8AC3E}">
        <p14:creationId xmlns:p14="http://schemas.microsoft.com/office/powerpoint/2010/main" val="68244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0"/>
            <a:ext cx="5215944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11CAB-0D8C-4B4B-9C6A-3C556FFA7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4858E-652F-9249-BB23-92F6F40D9C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50" t="4016" r="35927" b="18581"/>
          <a:stretch/>
        </p:blipFill>
        <p:spPr>
          <a:xfrm>
            <a:off x="440744" y="2615610"/>
            <a:ext cx="1392865" cy="52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9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711200"/>
            <a:ext cx="7518400" cy="5435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C05FB-75A0-1643-904C-16132A2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97534"/>
            <a:ext cx="5511800" cy="34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00" y="1006271"/>
            <a:ext cx="4965700" cy="26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369"/>
          <a:stretch/>
        </p:blipFill>
        <p:spPr>
          <a:xfrm>
            <a:off x="279400" y="1412618"/>
            <a:ext cx="8864600" cy="4135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070"/>
          <a:stretch/>
        </p:blipFill>
        <p:spPr>
          <a:xfrm>
            <a:off x="574909" y="5515362"/>
            <a:ext cx="7594600" cy="13426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5A2ED-172F-1E41-9488-3E990698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58CF2-ACE5-EB4C-893E-E97EE5FB7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90" y="0"/>
            <a:ext cx="1640910" cy="18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2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73EAE-4C5E-C748-A5B7-19BA385A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E6EBF-E8E9-FC46-8185-426DEB9E2529}"/>
              </a:ext>
            </a:extLst>
          </p:cNvPr>
          <p:cNvSpPr txBox="1"/>
          <p:nvPr/>
        </p:nvSpPr>
        <p:spPr>
          <a:xfrm>
            <a:off x="757003" y="367263"/>
            <a:ext cx="7607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Why Virial Expansion?</a:t>
            </a:r>
          </a:p>
          <a:p>
            <a:endParaRPr lang="en-US" dirty="0"/>
          </a:p>
          <a:p>
            <a:r>
              <a:rPr lang="en-US" dirty="0"/>
              <a:t>1) In situations where you want simple derivatives of P, V or Z in density. </a:t>
            </a:r>
          </a:p>
          <a:p>
            <a:r>
              <a:rPr lang="en-US" dirty="0"/>
              <a:t>	Density fluctuations can be observed at zero angle scattering (light, neutrons, X-rays) as the inverse of the isothermal compressibility, </a:t>
            </a:r>
            <a:r>
              <a:rPr lang="en-US" i="1" dirty="0" err="1">
                <a:latin typeface="Symbol" pitchFamily="2" charset="2"/>
              </a:rPr>
              <a:t>k</a:t>
            </a:r>
            <a:r>
              <a:rPr lang="en-US" baseline="-25000" dirty="0" err="1"/>
              <a:t>T</a:t>
            </a:r>
            <a:r>
              <a:rPr lang="en-US" dirty="0"/>
              <a:t> = -1/</a:t>
            </a:r>
            <a:r>
              <a:rPr lang="en-US" i="1" dirty="0"/>
              <a:t>V</a:t>
            </a:r>
            <a:r>
              <a:rPr lang="en-US" dirty="0"/>
              <a:t> (</a:t>
            </a:r>
            <a:r>
              <a:rPr lang="en-US" dirty="0" err="1"/>
              <a:t>d</a:t>
            </a:r>
            <a:r>
              <a:rPr lang="en-US" i="1" dirty="0" err="1"/>
              <a:t>V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P</a:t>
            </a:r>
            <a:r>
              <a:rPr lang="en-US" dirty="0"/>
              <a:t>)</a:t>
            </a:r>
            <a:r>
              <a:rPr lang="en-US" baseline="-25000" dirty="0"/>
              <a:t>T</a:t>
            </a:r>
            <a:r>
              <a:rPr lang="en-US" dirty="0"/>
              <a:t>, so the first derivative of </a:t>
            </a:r>
            <a:r>
              <a:rPr lang="en-US" i="1" dirty="0"/>
              <a:t>P</a:t>
            </a:r>
            <a:r>
              <a:rPr lang="en-US" dirty="0"/>
              <a:t> as a function of 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dirty="0"/>
              <a:t>, which is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), can be easily measured.  This can also be measured in an osmotic pressure measurement using a semipermeable membrane.   </a:t>
            </a:r>
          </a:p>
          <a:p>
            <a:endParaRPr lang="en-US" dirty="0"/>
          </a:p>
          <a:p>
            <a:r>
              <a:rPr lang="en-US" dirty="0"/>
              <a:t>2)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can be calculated from an integral of the potential energy u(r) between atoms/particles, from quantum or molecular or coarse grain theory.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3)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can be calculated from the radial distribution function, from simulations and measurements.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7D3CA-4306-9842-BA77-85E75D9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38" y="3441080"/>
            <a:ext cx="64516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6A5AB-9A86-4141-8C47-4B7A78726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163" y="4989427"/>
            <a:ext cx="1508386" cy="13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4700" y="1136956"/>
            <a:ext cx="7556500" cy="3924596"/>
            <a:chOff x="787400" y="152400"/>
            <a:chExt cx="7556500" cy="39245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400" y="152400"/>
              <a:ext cx="7556500" cy="21844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800" y="2311696"/>
              <a:ext cx="7518400" cy="17653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40CB8-A69F-494E-8B22-28F8F782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310234"/>
            <a:ext cx="47752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68" y="825484"/>
            <a:ext cx="4711700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" y="1311750"/>
            <a:ext cx="87757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0" y="2438400"/>
            <a:ext cx="546100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3422650"/>
            <a:ext cx="6705600" cy="67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216309" y="5034149"/>
            <a:ext cx="20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 acentric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56218-B445-DA4F-8259-CDCE76432B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364" y="4172997"/>
            <a:ext cx="2438400" cy="3111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B455-EC80-3D47-8673-FA99EDDD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74ADB-9BE6-E04A-ABEF-677FEB132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54100"/>
            <a:ext cx="6858000" cy="474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FBD9C-70B5-734F-8817-D4D9A5D628C4}"/>
              </a:ext>
            </a:extLst>
          </p:cNvPr>
          <p:cNvSpPr txBox="1"/>
          <p:nvPr/>
        </p:nvSpPr>
        <p:spPr>
          <a:xfrm>
            <a:off x="2555310" y="501041"/>
            <a:ext cx="365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 in Thermal Physics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0FD42-6270-A049-BFCA-6C87DF13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9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52" y="788225"/>
            <a:ext cx="3483176" cy="4175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89" y="5847287"/>
            <a:ext cx="7453678" cy="748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DF98FE-888D-C242-84CA-09237A13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BC35A3-7FC3-374C-88A1-89070EBC8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636" y="2640310"/>
            <a:ext cx="3281164" cy="4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1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634C7-A013-1649-BD3F-4499F053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61643-DEC5-4841-9FF8-4CDDFA489108}"/>
              </a:ext>
            </a:extLst>
          </p:cNvPr>
          <p:cNvSpPr txBox="1"/>
          <p:nvPr/>
        </p:nvSpPr>
        <p:spPr>
          <a:xfrm>
            <a:off x="2512463" y="1726250"/>
            <a:ext cx="418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Equation as a Cubic EOS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31ED1-2F2D-9340-B216-1343DB484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14" y="2557616"/>
            <a:ext cx="1422400" cy="63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2503DE-59D1-A14A-9C98-2390F83F51A7}"/>
                  </a:ext>
                </a:extLst>
              </p:cNvPr>
              <p:cNvSpPr/>
              <p:nvPr/>
            </p:nvSpPr>
            <p:spPr>
              <a:xfrm>
                <a:off x="3640401" y="2690450"/>
                <a:ext cx="3738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𝑏𝑃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𝑅𝑇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A2503DE-59D1-A14A-9C98-2390F83F5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401" y="2690450"/>
                <a:ext cx="37387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34F6C5-77D6-464B-88DE-2CF5E00CA2D0}"/>
                  </a:ext>
                </a:extLst>
              </p:cNvPr>
              <p:cNvSpPr/>
              <p:nvPr/>
            </p:nvSpPr>
            <p:spPr>
              <a:xfrm>
                <a:off x="4252699" y="3483386"/>
                <a:ext cx="1117164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𝑍𝑅𝑇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34F6C5-77D6-464B-88DE-2CF5E00CA2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99" y="3483386"/>
                <a:ext cx="1117164" cy="609077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47B9C6-B2BF-0042-B964-949182788869}"/>
                  </a:ext>
                </a:extLst>
              </p:cNvPr>
              <p:cNvSpPr/>
              <p:nvPr/>
            </p:nvSpPr>
            <p:spPr>
              <a:xfrm>
                <a:off x="2537621" y="4264216"/>
                <a:ext cx="4956037" cy="6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47B9C6-B2BF-0042-B964-949182788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621" y="4264216"/>
                <a:ext cx="4956037" cy="654025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293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396044"/>
            <a:ext cx="8953500" cy="275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405131"/>
            <a:ext cx="48641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81" y="4290686"/>
            <a:ext cx="642620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571" y="5410318"/>
            <a:ext cx="5344796" cy="53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74" y="5450458"/>
            <a:ext cx="2375832" cy="324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309" y="5946822"/>
            <a:ext cx="3746823" cy="5198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095500" y="5244433"/>
            <a:ext cx="6761125" cy="10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A7B09E-0260-C341-AD4D-18AF2458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37C561-DBDB-A341-9D12-CB0E14294C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63" y="125731"/>
            <a:ext cx="14224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06821-9A5B-4248-9943-2DD7A53A1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16"/>
          <a:stretch/>
        </p:blipFill>
        <p:spPr>
          <a:xfrm>
            <a:off x="7105010" y="385083"/>
            <a:ext cx="1528628" cy="306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ADE72-A0AC-B94B-9D84-4A513E0B13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377" y="747553"/>
            <a:ext cx="1172772" cy="45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38" y="322171"/>
            <a:ext cx="4011886" cy="14550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43" y="2067984"/>
            <a:ext cx="5710488" cy="4316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0E370-77F3-4947-971F-9EFE01E7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825500"/>
            <a:ext cx="6413500" cy="519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722" y="1718948"/>
            <a:ext cx="2399868" cy="16708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7E170-0CED-374A-A17C-A0547611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53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10" y="184951"/>
            <a:ext cx="7531100" cy="36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676400"/>
            <a:ext cx="75946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638" y="1027362"/>
            <a:ext cx="409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Dimensionless form for equations of state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5399086"/>
            <a:ext cx="7543800" cy="927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2591-A246-4841-8B7A-E2E87C11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0" y="825500"/>
            <a:ext cx="6413500" cy="5194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2B97F-1AE1-B442-9971-9D003634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59" y="126356"/>
            <a:ext cx="4687331" cy="3263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93" y="126356"/>
            <a:ext cx="4074866" cy="3076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202" r="20612" b="25515"/>
          <a:stretch/>
        </p:blipFill>
        <p:spPr>
          <a:xfrm>
            <a:off x="2854961" y="3536596"/>
            <a:ext cx="2896596" cy="30556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31295-BFD1-BC42-964C-E7850BCC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42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682218"/>
            <a:ext cx="7353300" cy="61087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84161" y="157789"/>
            <a:ext cx="6595646" cy="370509"/>
            <a:chOff x="1441348" y="15099"/>
            <a:chExt cx="6595646" cy="3705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094" y="55408"/>
              <a:ext cx="6057900" cy="3302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441348" y="15099"/>
              <a:ext cx="653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F(Z)=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EAFF6-E9E2-5F47-A54D-C24CF244D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9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38" y="265858"/>
            <a:ext cx="49657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677344"/>
            <a:ext cx="7531100" cy="14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05" y="2305867"/>
            <a:ext cx="7531100" cy="9779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E0236-15EA-6848-BED6-2A59D226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A9999-F402-5848-9FE0-4A568108E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301" y="3777522"/>
            <a:ext cx="2463079" cy="27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1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" y="2044780"/>
            <a:ext cx="7159665" cy="4813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46" r="49598" b="55809"/>
          <a:stretch/>
        </p:blipFill>
        <p:spPr>
          <a:xfrm>
            <a:off x="5284400" y="28536"/>
            <a:ext cx="3706190" cy="2568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40" y="550790"/>
            <a:ext cx="4908210" cy="6373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17AC8-00DA-4A40-9B5E-CBD429F8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75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371600"/>
            <a:ext cx="9067800" cy="410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3121" y="5778913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chethermo.net</a:t>
            </a:r>
            <a:r>
              <a:rPr lang="en-US" dirty="0">
                <a:hlinkClick r:id="rId3"/>
              </a:rPr>
              <a:t>/sites/default/files/doc/</a:t>
            </a:r>
            <a:r>
              <a:rPr lang="en-US" dirty="0" err="1">
                <a:hlinkClick r:id="rId3"/>
              </a:rPr>
              <a:t>supp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SuppExcel.pdf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80A11-21A2-584E-BC60-C789A628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42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70260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FB776-DE18-A041-B36E-90936D50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4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4992" y="0"/>
            <a:ext cx="5394353" cy="6720662"/>
            <a:chOff x="857182" y="0"/>
            <a:chExt cx="7626284" cy="92424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166" y="0"/>
              <a:ext cx="7607300" cy="37211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7182" y="3692562"/>
              <a:ext cx="7569200" cy="55499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98F59-721E-014E-8B43-B9C85867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9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430" b="24026"/>
          <a:stretch/>
        </p:blipFill>
        <p:spPr>
          <a:xfrm>
            <a:off x="2331365" y="903768"/>
            <a:ext cx="4119154" cy="47716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0E370-77F3-4947-971F-9EFE01E7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240C3-31A9-1D4B-BDC7-8EA7F222649A}"/>
              </a:ext>
            </a:extLst>
          </p:cNvPr>
          <p:cNvSpPr txBox="1"/>
          <p:nvPr/>
        </p:nvSpPr>
        <p:spPr>
          <a:xfrm>
            <a:off x="3821555" y="328959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L/V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3B9E2F-11BE-7C46-B6CE-C507955AEC9C}"/>
              </a:ext>
            </a:extLst>
          </p:cNvPr>
          <p:cNvCxnSpPr/>
          <p:nvPr/>
        </p:nvCxnSpPr>
        <p:spPr>
          <a:xfrm>
            <a:off x="3030279" y="2785729"/>
            <a:ext cx="28282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B1DC69-F297-164C-A44D-DC1FF94D5282}"/>
              </a:ext>
            </a:extLst>
          </p:cNvPr>
          <p:cNvSpPr txBox="1"/>
          <p:nvPr/>
        </p:nvSpPr>
        <p:spPr>
          <a:xfrm>
            <a:off x="3548921" y="147592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9C678-B4E7-724E-97BF-BE6A6573D156}"/>
              </a:ext>
            </a:extLst>
          </p:cNvPr>
          <p:cNvSpPr txBox="1"/>
          <p:nvPr/>
        </p:nvSpPr>
        <p:spPr>
          <a:xfrm>
            <a:off x="4747728" y="213082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8D7C0-36BB-E148-BBBE-0EFAF686FC5B}"/>
              </a:ext>
            </a:extLst>
          </p:cNvPr>
          <p:cNvSpPr txBox="1"/>
          <p:nvPr/>
        </p:nvSpPr>
        <p:spPr>
          <a:xfrm>
            <a:off x="5206132" y="30990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1D4FD-6312-7C4E-B166-FF037AC4F9DC}"/>
              </a:ext>
            </a:extLst>
          </p:cNvPr>
          <p:cNvSpPr txBox="1"/>
          <p:nvPr/>
        </p:nvSpPr>
        <p:spPr>
          <a:xfrm>
            <a:off x="2974923" y="30990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54E2EF-21D2-BD40-9B3B-7AF1722271E5}"/>
              </a:ext>
            </a:extLst>
          </p:cNvPr>
          <p:cNvSpPr txBox="1"/>
          <p:nvPr/>
        </p:nvSpPr>
        <p:spPr>
          <a:xfrm>
            <a:off x="1916941" y="3658930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0.95&lt;Z&lt;1.05</a:t>
            </a:r>
          </a:p>
        </p:txBody>
      </p:sp>
    </p:spTree>
    <p:extLst>
      <p:ext uri="{BB962C8B-B14F-4D97-AF65-F5344CB8AC3E}">
        <p14:creationId xmlns:p14="http://schemas.microsoft.com/office/powerpoint/2010/main" val="277120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889000"/>
            <a:ext cx="7569200" cy="508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65A19-518C-1C42-B8FE-4E550D55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7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562100"/>
            <a:ext cx="9017000" cy="3721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FEFF32-2B0E-B14F-9609-A6A8329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05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7" y="310233"/>
            <a:ext cx="33909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08" y="786789"/>
            <a:ext cx="7543800" cy="133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979" r="21503" b="25240"/>
          <a:stretch/>
        </p:blipFill>
        <p:spPr>
          <a:xfrm>
            <a:off x="713539" y="2594846"/>
            <a:ext cx="2878902" cy="3084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441" y="2730500"/>
            <a:ext cx="5231097" cy="956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440" y="3874028"/>
            <a:ext cx="5027109" cy="48078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0D9B6-6686-4C4C-97B8-E13E32CA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8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63" y="13278"/>
            <a:ext cx="6604000" cy="355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2939" y="398175"/>
            <a:ext cx="5620226" cy="6459825"/>
            <a:chOff x="774700" y="1054100"/>
            <a:chExt cx="7581900" cy="8714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700" y="1054100"/>
              <a:ext cx="7581900" cy="47498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4700" y="5666550"/>
              <a:ext cx="7556500" cy="41021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84" y="2358753"/>
            <a:ext cx="1809155" cy="465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29" y="2781978"/>
            <a:ext cx="1671187" cy="457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77" y="3835236"/>
            <a:ext cx="1151845" cy="412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97" y="3195993"/>
            <a:ext cx="1154988" cy="280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841" y="3623326"/>
            <a:ext cx="1786098" cy="21191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AD01E4-0431-2644-9ADA-CCBB8BCD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63" y="13278"/>
            <a:ext cx="66040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51" y="2616645"/>
            <a:ext cx="4859424" cy="4071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878"/>
            <a:ext cx="4265651" cy="40366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70008-0D10-814A-98B1-EB73284C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04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26" y="237931"/>
            <a:ext cx="53594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404" y="713192"/>
            <a:ext cx="6108700" cy="69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0" y="1506842"/>
            <a:ext cx="3479800" cy="43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296" y="5906590"/>
            <a:ext cx="7318074" cy="879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609" y="2816087"/>
            <a:ext cx="17491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a and b</a:t>
            </a:r>
          </a:p>
          <a:p>
            <a:r>
              <a:rPr lang="en-US" dirty="0"/>
              <a:t>in Van der Waals</a:t>
            </a:r>
          </a:p>
          <a:p>
            <a:r>
              <a:rPr lang="en-US" dirty="0"/>
              <a:t>Eqn. for instance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EC01F-EBFA-9E41-8668-4D1AB985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63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49338"/>
            <a:ext cx="7569200" cy="96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40" y="1879600"/>
            <a:ext cx="7556500" cy="154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585810"/>
            <a:ext cx="5016500" cy="393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468" y="4467368"/>
            <a:ext cx="4805813" cy="180017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E333B-82EF-544F-A1A2-214EA2D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064DB2-6061-204B-8686-32EB4850AFBC}"/>
              </a:ext>
            </a:extLst>
          </p:cNvPr>
          <p:cNvSpPr txBox="1"/>
          <p:nvPr/>
        </p:nvSpPr>
        <p:spPr>
          <a:xfrm>
            <a:off x="2530257" y="397951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solved in appendix B2 p. 822</a:t>
            </a:r>
          </a:p>
        </p:txBody>
      </p:sp>
    </p:spTree>
    <p:extLst>
      <p:ext uri="{BB962C8B-B14F-4D97-AF65-F5344CB8AC3E}">
        <p14:creationId xmlns:p14="http://schemas.microsoft.com/office/powerpoint/2010/main" val="3039353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49338"/>
            <a:ext cx="7569200" cy="96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500152"/>
            <a:ext cx="7569200" cy="5283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36094-F70A-434E-BB44-27FF3F8B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5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38" y="386136"/>
            <a:ext cx="61849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1203577"/>
            <a:ext cx="7556500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77" y="3746880"/>
            <a:ext cx="7620000" cy="1219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6F76B-BAF5-0D46-8E02-CB975C82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5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38" y="386136"/>
            <a:ext cx="6184900" cy="63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9144000" cy="45090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6BEAA-AE9E-F14E-A9E6-542653E0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94" y="186518"/>
            <a:ext cx="6800906" cy="498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06" y="5169126"/>
            <a:ext cx="5715000" cy="812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34D29-AF91-F149-A528-977F9A47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1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38" y="386136"/>
            <a:ext cx="6184900" cy="63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054" y="1172926"/>
            <a:ext cx="4452059" cy="53371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334713-66DC-164F-9608-864A09FD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451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02" y="2651877"/>
            <a:ext cx="6532592" cy="30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30" y="1281377"/>
            <a:ext cx="3149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55" y="2960852"/>
            <a:ext cx="7483125" cy="1894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994" y="1294077"/>
            <a:ext cx="2959100" cy="736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71B59-C2B3-2743-930C-50164ECD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4288C-2A22-2644-B4C7-48B2FB3BE261}"/>
              </a:ext>
            </a:extLst>
          </p:cNvPr>
          <p:cNvSpPr txBox="1"/>
          <p:nvPr/>
        </p:nvSpPr>
        <p:spPr>
          <a:xfrm>
            <a:off x="1263662" y="81555"/>
            <a:ext cx="6247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molecular parameters relate to EOS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VDW EOS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DB615-2417-5642-A09D-64C7846B314E}"/>
              </a:ext>
            </a:extLst>
          </p:cNvPr>
          <p:cNvSpPr/>
          <p:nvPr/>
        </p:nvSpPr>
        <p:spPr>
          <a:xfrm>
            <a:off x="1638265" y="962141"/>
            <a:ext cx="126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VDW EOS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ADED8F-6D9F-BC44-B1F3-52BCEB3C8A3F}"/>
              </a:ext>
            </a:extLst>
          </p:cNvPr>
          <p:cNvSpPr/>
          <p:nvPr/>
        </p:nvSpPr>
        <p:spPr>
          <a:xfrm>
            <a:off x="6047292" y="890725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EOS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1DE355-468B-304D-9B23-CE1E1F31B018}"/>
              </a:ext>
            </a:extLst>
          </p:cNvPr>
          <p:cNvSpPr/>
          <p:nvPr/>
        </p:nvSpPr>
        <p:spPr>
          <a:xfrm>
            <a:off x="3161020" y="2243809"/>
            <a:ext cx="218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Molar volume and 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C28BF6-E680-A442-B609-74589BB0664A}"/>
              </a:ext>
            </a:extLst>
          </p:cNvPr>
          <p:cNvSpPr/>
          <p:nvPr/>
        </p:nvSpPr>
        <p:spPr>
          <a:xfrm>
            <a:off x="1838682" y="5048609"/>
            <a:ext cx="372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Packing factor (0 to 1) 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h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Symbol" pitchFamily="2" charset="2"/>
                <a:cs typeface="Times New Roman" panose="02020603050405020304" pitchFamily="18" charset="0"/>
              </a:rPr>
              <a:t>r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b/V</a:t>
            </a:r>
            <a:endParaRPr lang="en-US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F8EA68-74B0-0046-A144-8E3DCABADE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79" y="5772789"/>
            <a:ext cx="2425700" cy="30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E29727-25FD-9042-8ADE-A43CDD511BB3}"/>
              </a:ext>
            </a:extLst>
          </p:cNvPr>
          <p:cNvSpPr/>
          <p:nvPr/>
        </p:nvSpPr>
        <p:spPr>
          <a:xfrm>
            <a:off x="1638265" y="5415100"/>
            <a:ext cx="126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VDW EOS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087D-B77F-5148-A91E-2EAF3726C42C}"/>
              </a:ext>
            </a:extLst>
          </p:cNvPr>
          <p:cNvSpPr/>
          <p:nvPr/>
        </p:nvSpPr>
        <p:spPr>
          <a:xfrm>
            <a:off x="3845130" y="5708257"/>
            <a:ext cx="3756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a/b is attractive energy in J/mole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Symbol" pitchFamily="2" charset="2"/>
                <a:cs typeface="Times New Roman" panose="02020603050405020304" pitchFamily="18" charset="0"/>
              </a:rPr>
              <a:t>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6417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7" y="1544267"/>
            <a:ext cx="6621999" cy="4074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38" y="3315408"/>
            <a:ext cx="1600200" cy="24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038" y="2307955"/>
            <a:ext cx="12827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899" y="690609"/>
            <a:ext cx="31496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938" y="1544267"/>
            <a:ext cx="1574800" cy="49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646" y="2721173"/>
            <a:ext cx="224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Repulsive Interactions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153" y="233401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Slope in 1/T Due to</a:t>
            </a:r>
          </a:p>
          <a:p>
            <a:r>
              <a:rPr lang="en-US" dirty="0"/>
              <a:t>Attractive Interactions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6B97A-8E58-F143-B956-A2EEA45E3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47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9" y="331136"/>
            <a:ext cx="6292031" cy="284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98" y="4194344"/>
            <a:ext cx="6532592" cy="308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67" y="3177531"/>
            <a:ext cx="31496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830" y="4781904"/>
            <a:ext cx="7483125" cy="1894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994" y="3202931"/>
            <a:ext cx="2959100" cy="736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71B59-C2B3-2743-930C-50164ECD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2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15724"/>
            <a:ext cx="89662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029"/>
            <a:ext cx="9042400" cy="223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407" y="3142568"/>
            <a:ext cx="2979112" cy="357139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0ADBF-9995-6D46-87BC-6E907407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82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50895" y="0"/>
            <a:ext cx="5944336" cy="6872854"/>
            <a:chOff x="63107" y="203200"/>
            <a:chExt cx="8461010" cy="97826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" y="203200"/>
              <a:ext cx="8447917" cy="30307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07" y="3127838"/>
              <a:ext cx="8447917" cy="68580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2039E-FFB8-6A4D-B7B5-FAE259D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7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07571"/>
            <a:ext cx="4927600" cy="2806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98" y="3188397"/>
            <a:ext cx="78232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222" y="4732008"/>
            <a:ext cx="56642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222" y="5308539"/>
            <a:ext cx="62230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26" y="5753039"/>
            <a:ext cx="72898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022" y="6316386"/>
            <a:ext cx="5791200" cy="4318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0FF8B2-56CB-D04A-B9AA-AD561E60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34A41-AC16-A242-9852-A176FAE77F5F}"/>
              </a:ext>
            </a:extLst>
          </p:cNvPr>
          <p:cNvSpPr txBox="1"/>
          <p:nvPr/>
        </p:nvSpPr>
        <p:spPr>
          <a:xfrm>
            <a:off x="482244" y="107571"/>
            <a:ext cx="431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Simulations for EOS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E0E8C-CACA-4747-9C76-E037B0D461AF}"/>
              </a:ext>
            </a:extLst>
          </p:cNvPr>
          <p:cNvSpPr txBox="1"/>
          <p:nvPr/>
        </p:nvSpPr>
        <p:spPr>
          <a:xfrm>
            <a:off x="349654" y="752743"/>
            <a:ext cx="354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Collision of two particles in 2D</a:t>
            </a:r>
          </a:p>
        </p:txBody>
      </p:sp>
    </p:spTree>
    <p:extLst>
      <p:ext uri="{BB962C8B-B14F-4D97-AF65-F5344CB8AC3E}">
        <p14:creationId xmlns:p14="http://schemas.microsoft.com/office/powerpoint/2010/main" val="3996362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00323" y="54983"/>
            <a:ext cx="4764705" cy="6803017"/>
            <a:chOff x="743794" y="-1452771"/>
            <a:chExt cx="7277043" cy="10390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3794" y="-1452771"/>
              <a:ext cx="7277043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82" y="5405229"/>
              <a:ext cx="7258755" cy="3532116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4C19D-432B-F44D-ABF6-9CCC487D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45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237" y="302527"/>
            <a:ext cx="4931683" cy="3573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82" y="3875834"/>
            <a:ext cx="7076063" cy="2670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7" y="32675"/>
            <a:ext cx="3378200" cy="330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5DCB2-0AD8-5C4E-8DDA-D15DDC41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70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3288" y="209505"/>
            <a:ext cx="7526756" cy="6474666"/>
            <a:chOff x="63500" y="158068"/>
            <a:chExt cx="9017393" cy="77569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0" y="158068"/>
              <a:ext cx="9004300" cy="1854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93" y="1920610"/>
              <a:ext cx="9004300" cy="59944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B84D5-482F-4246-B10D-B5C2A2A2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9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877" y="2122068"/>
            <a:ext cx="35221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 Behavior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Log(P) ~ 1/T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Slope is an activation energy for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8C824-BC20-8542-BD52-E96D4FBA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83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0012"/>
            <a:ext cx="75692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6" y="1027185"/>
            <a:ext cx="32512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29068"/>
            <a:ext cx="6540500" cy="105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2483168"/>
            <a:ext cx="6311900" cy="87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14" y="3644900"/>
            <a:ext cx="3505200" cy="43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9700" y="4076700"/>
            <a:ext cx="6705600" cy="107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700" y="5156200"/>
            <a:ext cx="6642100" cy="109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4300" y="3276600"/>
            <a:ext cx="6362700" cy="2921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0CC278D-A2DC-5B46-BC55-A0AF265A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67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45112"/>
            <a:ext cx="78359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51512"/>
            <a:ext cx="4114800" cy="43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538" y="1852987"/>
            <a:ext cx="56134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627687"/>
            <a:ext cx="8991600" cy="54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306887"/>
            <a:ext cx="9017000" cy="55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77" y="3378200"/>
            <a:ext cx="9029700" cy="28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70" y="6210300"/>
            <a:ext cx="8978900" cy="6477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C4D03-C75E-954E-8312-62A3A3F4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8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08" y="422888"/>
            <a:ext cx="65659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1184222"/>
            <a:ext cx="5905500" cy="132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900" y="2505022"/>
            <a:ext cx="3935684" cy="738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03" y="3416602"/>
            <a:ext cx="90170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888" y="4305602"/>
            <a:ext cx="3633521" cy="2431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3783" y="4608511"/>
            <a:ext cx="3913924" cy="185226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1BA5DC-3D54-5340-8E3E-2061BB13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6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625600"/>
            <a:ext cx="3873500" cy="3594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F1773-8774-6E41-9C40-2433AC09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412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7" y="214566"/>
            <a:ext cx="79248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42" y="1644331"/>
            <a:ext cx="2979112" cy="3571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" y="776104"/>
            <a:ext cx="6019800" cy="6985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E082E-7390-6949-8F5D-D708E44F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1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46" y="242027"/>
            <a:ext cx="29972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20" y="1220157"/>
            <a:ext cx="6261100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620" y="2032000"/>
            <a:ext cx="6451600" cy="9271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FF861-7F6C-3D4B-8866-2EDA12630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440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76937" y="0"/>
            <a:ext cx="6428035" cy="6858000"/>
            <a:chOff x="535442" y="204093"/>
            <a:chExt cx="8122515" cy="86658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442" y="204093"/>
              <a:ext cx="8122515" cy="185330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442" y="2011916"/>
              <a:ext cx="8122515" cy="68580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F669F-3294-7C48-A50C-ED841F05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01146"/>
            <a:ext cx="6781800" cy="447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5079671"/>
            <a:ext cx="7543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5765471"/>
            <a:ext cx="5842000" cy="1079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3809830" y="618645"/>
            <a:ext cx="16282" cy="3011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9329" y="26048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1/0.7 = 1.43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A3743C-B7D8-7F49-830A-BBB3F1A4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65C50-E71D-AE48-B837-6AFFDBA1563F}"/>
              </a:ext>
            </a:extLst>
          </p:cNvPr>
          <p:cNvSpPr txBox="1"/>
          <p:nvPr/>
        </p:nvSpPr>
        <p:spPr>
          <a:xfrm>
            <a:off x="600090" y="994128"/>
            <a:ext cx="141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 for Helium</a:t>
            </a:r>
          </a:p>
        </p:txBody>
      </p:sp>
    </p:spTree>
    <p:extLst>
      <p:ext uri="{BB962C8B-B14F-4D97-AF65-F5344CB8AC3E}">
        <p14:creationId xmlns:p14="http://schemas.microsoft.com/office/powerpoint/2010/main" val="219018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6298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A410DC-F474-5547-966A-59249002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87634"/>
            <a:ext cx="89154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450812"/>
            <a:ext cx="5842000" cy="107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06" y="2860278"/>
            <a:ext cx="5715000" cy="812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918A9-2CF4-0B46-BFDB-045C316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73AAA-409A-6A40-9A53-4383BEA48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024" y="4527453"/>
            <a:ext cx="6713951" cy="1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4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87634"/>
            <a:ext cx="8915400" cy="67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1450812"/>
            <a:ext cx="5842000" cy="107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106" y="2860278"/>
            <a:ext cx="5715000" cy="8128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918A9-2CF4-0B46-BFDB-045C3163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92C7-7F24-5B4D-9412-675B7DEE209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B73AAA-409A-6A40-9A53-4383BEA48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024" y="4527453"/>
            <a:ext cx="6713951" cy="1372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1823C-F966-A943-B434-49B07B6B2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7300" y="723900"/>
            <a:ext cx="4089400" cy="541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6C5A4A-A0A1-6749-AA9C-281016544D72}"/>
              </a:ext>
            </a:extLst>
          </p:cNvPr>
          <p:cNvSpPr txBox="1"/>
          <p:nvPr/>
        </p:nvSpPr>
        <p:spPr>
          <a:xfrm>
            <a:off x="204606" y="2666513"/>
            <a:ext cx="982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CalTech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Berkley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Stanford</a:t>
            </a:r>
          </a:p>
        </p:txBody>
      </p:sp>
    </p:spTree>
    <p:extLst>
      <p:ext uri="{BB962C8B-B14F-4D97-AF65-F5344CB8AC3E}">
        <p14:creationId xmlns:p14="http://schemas.microsoft.com/office/powerpoint/2010/main" val="334326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33498</TotalTime>
  <Words>339</Words>
  <Application>Microsoft Macintosh PowerPoint</Application>
  <PresentationFormat>On-screen Show (4:3)</PresentationFormat>
  <Paragraphs>123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Microsoft Office User</cp:lastModifiedBy>
  <cp:revision>109</cp:revision>
  <cp:lastPrinted>2021-03-04T16:02:16Z</cp:lastPrinted>
  <dcterms:created xsi:type="dcterms:W3CDTF">2015-03-03T00:02:52Z</dcterms:created>
  <dcterms:modified xsi:type="dcterms:W3CDTF">2021-03-04T16:06:46Z</dcterms:modified>
</cp:coreProperties>
</file>