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5" r:id="rId22"/>
    <p:sldId id="276" r:id="rId23"/>
    <p:sldId id="288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10"/>
    <p:restoredTop sz="94383"/>
  </p:normalViewPr>
  <p:slideViewPr>
    <p:cSldViewPr snapToGrid="0" snapToObjects="1">
      <p:cViewPr varScale="1">
        <p:scale>
          <a:sx n="151" d="100"/>
          <a:sy n="151" d="100"/>
        </p:scale>
        <p:origin x="12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DBEE3-996F-5749-A56A-5B58D959122A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55E5D-6637-F744-83CD-760D8BE2C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4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BADA-F7D2-4A40-A395-2A79578D7A46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16520-115E-BA40-A151-361C228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59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C830-30A0-234E-B45B-4354B0DFFCAF}" type="datetime1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FF74-C1FF-D744-8D0A-12217C5E365C}" type="datetime1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7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AEF-02B7-1049-9329-2BF1D538535A}" type="datetime1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A65A-8EAC-844C-BFCB-2DF3D9E5D213}" type="datetime1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7E30-1E59-A245-8650-21079F1F2DAE}" type="datetime1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4CEA-1243-F64C-ABEA-52EC8CAA9B6B}" type="datetime1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4369-64E3-9648-B599-B40648388D70}" type="datetime1">
              <a:rPr lang="en-US" smtClean="0"/>
              <a:t>1/12/21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4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FE63-70A8-5640-A649-DC10B8DEB1C7}" type="datetime1">
              <a:rPr lang="en-US" smtClean="0"/>
              <a:t>1/12/21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2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811C-1166-2144-8762-A2FD18646FEF}" type="datetime1">
              <a:rPr lang="en-US" smtClean="0"/>
              <a:t>1/12/21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8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413-15E2-0C4C-B086-0BE7DE269A1B}" type="datetime1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7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FCFC-C55B-1B40-A004-4545861DD3F6}" type="datetime1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2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7BB9-B153-BC4A-A7CF-8893A893CE59}" type="datetime1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B836-CF5A-A643-AEB3-97A80C6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5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1625" y="55562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Chapters 2 &amp; 3 Energy Balances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7542" y="1452999"/>
            <a:ext cx="7149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done by the system, </a:t>
            </a:r>
            <a:r>
              <a:rPr lang="el-GR" dirty="0"/>
              <a:t>Δ </a:t>
            </a:r>
            <a:r>
              <a:rPr lang="en-US" u="sng" dirty="0"/>
              <a:t>W</a:t>
            </a:r>
            <a:r>
              <a:rPr lang="en-US" dirty="0"/>
              <a:t> = - Force applied to the system times distance, F </a:t>
            </a:r>
            <a:r>
              <a:rPr lang="el-GR" dirty="0"/>
              <a:t>Δ</a:t>
            </a:r>
            <a:r>
              <a:rPr lang="en-US" dirty="0"/>
              <a:t>x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36823"/>
              </p:ext>
            </p:extLst>
          </p:nvPr>
        </p:nvGraphicFramePr>
        <p:xfrm>
          <a:off x="2575719" y="2190750"/>
          <a:ext cx="1888331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Equation" r:id="rId3" imgW="990600" imgH="304800" progId="Equation.3">
                  <p:embed/>
                </p:oleObj>
              </mc:Choice>
              <mc:Fallback>
                <p:oleObj name="Equation" r:id="rId3" imgW="990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5719" y="2190750"/>
                        <a:ext cx="1888331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59230"/>
              </p:ext>
            </p:extLst>
          </p:nvPr>
        </p:nvGraphicFramePr>
        <p:xfrm>
          <a:off x="2443163" y="3922713"/>
          <a:ext cx="31210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Equation" r:id="rId5" imgW="1638300" imgH="304800" progId="Equation.3">
                  <p:embed/>
                </p:oleObj>
              </mc:Choice>
              <mc:Fallback>
                <p:oleObj name="Equation" r:id="rId5" imgW="16383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3163" y="3922713"/>
                        <a:ext cx="3121025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73250" y="3429000"/>
            <a:ext cx="520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Expansion/Contraction of a Closed System (PV work)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5650" y="4676775"/>
            <a:ext cx="317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Shaft Work for an Open System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222735"/>
              </p:ext>
            </p:extLst>
          </p:nvPr>
        </p:nvGraphicFramePr>
        <p:xfrm>
          <a:off x="3011488" y="5156200"/>
          <a:ext cx="17176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Equation" r:id="rId7" imgW="901700" imgH="469900" progId="Equation.3">
                  <p:embed/>
                </p:oleObj>
              </mc:Choice>
              <mc:Fallback>
                <p:oleObj name="Equation" r:id="rId7" imgW="901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11488" y="5156200"/>
                        <a:ext cx="171767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99979" y="5405219"/>
            <a:ext cx="3503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Pump leads to a change in pressure</a:t>
            </a:r>
          </a:p>
          <a:p>
            <a:r>
              <a:rPr lang="en-US" dirty="0"/>
              <a:t>at constant volume for liquids</a:t>
            </a:r>
            <a:br>
              <a:rPr lang="en-US" dirty="0"/>
            </a:br>
            <a:r>
              <a:rPr lang="en-US" dirty="0"/>
              <a:t>(incompressible fluid)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8444" y="3939957"/>
            <a:ext cx="3199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Force leads to a change in</a:t>
            </a:r>
          </a:p>
          <a:p>
            <a:r>
              <a:rPr lang="en-US" dirty="0"/>
              <a:t>Volume in EC work. Pressure</a:t>
            </a:r>
          </a:p>
          <a:p>
            <a:r>
              <a:rPr lang="en-US" dirty="0"/>
              <a:t>can be a function of V.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0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Screen Shot 2015-01-25 at 10.0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29" y="155575"/>
            <a:ext cx="6505146" cy="2336800"/>
          </a:xfrm>
          <a:prstGeom prst="rect">
            <a:avLst/>
          </a:prstGeom>
        </p:spPr>
      </p:pic>
      <p:pic>
        <p:nvPicPr>
          <p:cNvPr id="9" name="Picture 8" descr="Screen Shot 2015-01-25 at 10.01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7" y="2740026"/>
            <a:ext cx="7265988" cy="803275"/>
          </a:xfrm>
          <a:prstGeom prst="rect">
            <a:avLst/>
          </a:prstGeom>
        </p:spPr>
      </p:pic>
      <p:pic>
        <p:nvPicPr>
          <p:cNvPr id="10" name="Picture 9" descr="Screen Shot 2015-01-25 at 10.01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3860801"/>
            <a:ext cx="6223470" cy="1282700"/>
          </a:xfrm>
          <a:prstGeom prst="rect">
            <a:avLst/>
          </a:prstGeom>
        </p:spPr>
      </p:pic>
      <p:pic>
        <p:nvPicPr>
          <p:cNvPr id="11" name="Picture 10" descr="Screen Shot 2015-01-25 at 10.01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8" y="5353049"/>
            <a:ext cx="7949142" cy="822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BDE373-F232-1E4A-B503-D02E9508397F}"/>
              </a:ext>
            </a:extLst>
          </p:cNvPr>
          <p:cNvSpPr txBox="1"/>
          <p:nvPr/>
        </p:nvSpPr>
        <p:spPr>
          <a:xfrm>
            <a:off x="6632575" y="430212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Energy to move a fluid element a distance L in a pipe of cross-sectional area A</a:t>
            </a:r>
          </a:p>
          <a:p>
            <a:r>
              <a:rPr lang="en-US" sz="1200" dirty="0"/>
              <a:t>P A L = PV</a:t>
            </a:r>
          </a:p>
        </p:txBody>
      </p:sp>
    </p:spTree>
    <p:extLst>
      <p:ext uri="{BB962C8B-B14F-4D97-AF65-F5344CB8AC3E}">
        <p14:creationId xmlns:p14="http://schemas.microsoft.com/office/powerpoint/2010/main" val="187951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5-01-25 at 10.0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8" y="336549"/>
            <a:ext cx="7949142" cy="822325"/>
          </a:xfrm>
          <a:prstGeom prst="rect">
            <a:avLst/>
          </a:prstGeom>
        </p:spPr>
      </p:pic>
      <p:pic>
        <p:nvPicPr>
          <p:cNvPr id="8" name="Picture 7" descr="Screen Shot 2015-01-25 at 10.03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73" y="1158873"/>
            <a:ext cx="6026339" cy="1460501"/>
          </a:xfrm>
          <a:prstGeom prst="rect">
            <a:avLst/>
          </a:prstGeom>
        </p:spPr>
      </p:pic>
      <p:pic>
        <p:nvPicPr>
          <p:cNvPr id="9" name="Picture 8" descr="Screen Shot 2015-01-25 at 10.04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4" y="2778123"/>
            <a:ext cx="8186216" cy="1079501"/>
          </a:xfrm>
          <a:prstGeom prst="rect">
            <a:avLst/>
          </a:prstGeom>
        </p:spPr>
      </p:pic>
      <p:pic>
        <p:nvPicPr>
          <p:cNvPr id="10" name="Picture 9" descr="Screen Shot 2015-01-25 at 10.05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4130675"/>
            <a:ext cx="5346700" cy="259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E19EEB-57FC-5644-9720-44263AB1764F}"/>
              </a:ext>
            </a:extLst>
          </p:cNvPr>
          <p:cNvSpPr txBox="1"/>
          <p:nvPr/>
        </p:nvSpPr>
        <p:spPr>
          <a:xfrm>
            <a:off x="7685323" y="1142046"/>
            <a:ext cx="1302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Also for state change and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302098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creen Shot 2015-01-25 at 10.0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1" y="146049"/>
            <a:ext cx="8970459" cy="1743075"/>
          </a:xfrm>
          <a:prstGeom prst="rect">
            <a:avLst/>
          </a:prstGeom>
        </p:spPr>
      </p:pic>
      <p:pic>
        <p:nvPicPr>
          <p:cNvPr id="8" name="Picture 7" descr="Screen Shot 2015-01-25 at 10.06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1" y="2403476"/>
            <a:ext cx="5433593" cy="3952874"/>
          </a:xfrm>
          <a:prstGeom prst="rect">
            <a:avLst/>
          </a:prstGeom>
        </p:spPr>
      </p:pic>
      <p:pic>
        <p:nvPicPr>
          <p:cNvPr id="3" name="Picture 2" descr="Screen Shot 2015-01-26 at 11.47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09" y="3037371"/>
            <a:ext cx="3387725" cy="486742"/>
          </a:xfrm>
          <a:prstGeom prst="rect">
            <a:avLst/>
          </a:prstGeom>
        </p:spPr>
      </p:pic>
      <p:pic>
        <p:nvPicPr>
          <p:cNvPr id="4" name="Picture 3" descr="Screen Shot 2015-01-26 at 11.49.5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09" y="2710345"/>
            <a:ext cx="3609672" cy="456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2402959"/>
            <a:ext cx="141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System</a:t>
            </a:r>
          </a:p>
        </p:txBody>
      </p:sp>
      <p:pic>
        <p:nvPicPr>
          <p:cNvPr id="6" name="Picture 5" descr="Screen Shot 2015-01-26 at 11.47.5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89400"/>
            <a:ext cx="5064125" cy="739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19C57E-6389-8A45-8515-1EB707241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5776" y="5434279"/>
            <a:ext cx="1819662" cy="6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2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Screen Shot 2015-01-26 at 11.47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739775"/>
            <a:ext cx="7436808" cy="1085850"/>
          </a:xfrm>
          <a:prstGeom prst="rect">
            <a:avLst/>
          </a:prstGeom>
        </p:spPr>
      </p:pic>
      <p:pic>
        <p:nvPicPr>
          <p:cNvPr id="6" name="Picture 5" descr="Screen Shot 2015-01-26 at 11.52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873375"/>
            <a:ext cx="7975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Screen Shot 2015-01-26 at 11.53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752850"/>
            <a:ext cx="6819900" cy="2603500"/>
          </a:xfrm>
          <a:prstGeom prst="rect">
            <a:avLst/>
          </a:prstGeom>
        </p:spPr>
      </p:pic>
      <p:pic>
        <p:nvPicPr>
          <p:cNvPr id="7" name="Picture 6" descr="Screen Shot 2015-01-26 at 11.52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11125"/>
            <a:ext cx="6819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0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8750" y="476250"/>
            <a:ext cx="34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General Equation for Open System</a:t>
            </a:r>
          </a:p>
        </p:txBody>
      </p:sp>
      <p:pic>
        <p:nvPicPr>
          <p:cNvPr id="6" name="Picture 5" descr="Screen Shot 2015-01-26 at 11.54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123950"/>
            <a:ext cx="81153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2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Screen Shot 2015-01-26 at 11.5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1291604"/>
            <a:ext cx="8759479" cy="1534146"/>
          </a:xfrm>
          <a:prstGeom prst="rect">
            <a:avLst/>
          </a:prstGeom>
        </p:spPr>
      </p:pic>
      <p:pic>
        <p:nvPicPr>
          <p:cNvPr id="6" name="Picture 5" descr="Screen Shot 2015-01-26 at 11.55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9" y="3476624"/>
            <a:ext cx="8379619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71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Screen Shot 2015-01-23 at 5.2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5" y="73025"/>
            <a:ext cx="1016000" cy="571500"/>
          </a:xfrm>
          <a:prstGeom prst="rect">
            <a:avLst/>
          </a:prstGeom>
        </p:spPr>
      </p:pic>
      <p:pic>
        <p:nvPicPr>
          <p:cNvPr id="4" name="Picture 3" descr="Screen Shot 2015-01-23 at 5.24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14300"/>
            <a:ext cx="990600" cy="533400"/>
          </a:xfrm>
          <a:prstGeom prst="rect">
            <a:avLst/>
          </a:prstGeom>
        </p:spPr>
      </p:pic>
      <p:pic>
        <p:nvPicPr>
          <p:cNvPr id="5" name="Picture 4" descr="Screen Shot 2015-01-23 at 5.26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75" y="876300"/>
            <a:ext cx="4419600" cy="1028700"/>
          </a:xfrm>
          <a:prstGeom prst="rect">
            <a:avLst/>
          </a:prstGeom>
        </p:spPr>
      </p:pic>
      <p:pic>
        <p:nvPicPr>
          <p:cNvPr id="6" name="Picture 5" descr="Screen Shot 2015-01-23 at 6.16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089150"/>
            <a:ext cx="6756400" cy="1079500"/>
          </a:xfrm>
          <a:prstGeom prst="rect">
            <a:avLst/>
          </a:prstGeom>
        </p:spPr>
      </p:pic>
      <p:pic>
        <p:nvPicPr>
          <p:cNvPr id="7" name="Picture 6" descr="Screen Shot 2015-01-23 at 6.28.1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111500"/>
            <a:ext cx="6794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99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Screen Shot 2015-01-23 at 6.33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247900"/>
            <a:ext cx="6972300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22B693-613A-B546-B80A-800E52A5E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84" y="4939882"/>
            <a:ext cx="5211591" cy="433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296E6E-1957-5D4E-BDF9-94DCE3141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408" y="5703447"/>
            <a:ext cx="2995112" cy="3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8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Screen Shot 2015-01-23 at 6.3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57300"/>
            <a:ext cx="6845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0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86125" y="254000"/>
            <a:ext cx="277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Work Associated with Flow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558809"/>
              </p:ext>
            </p:extLst>
          </p:nvPr>
        </p:nvGraphicFramePr>
        <p:xfrm>
          <a:off x="3448050" y="1315244"/>
          <a:ext cx="399256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3" imgW="2095500" imgH="254000" progId="Equation.3">
                  <p:embed/>
                </p:oleObj>
              </mc:Choice>
              <mc:Fallback>
                <p:oleObj name="Equation" r:id="rId3" imgW="2095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8050" y="1315244"/>
                        <a:ext cx="3992563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97890" y="2817257"/>
            <a:ext cx="114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Lost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8900" y="3234561"/>
            <a:ext cx="38288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Viscosity Gradient (Pressure Gradients)</a:t>
            </a:r>
          </a:p>
          <a:p>
            <a:r>
              <a:rPr lang="en-US" dirty="0"/>
              <a:t>	Viscous Dissipation</a:t>
            </a:r>
          </a:p>
          <a:p>
            <a:r>
              <a:rPr lang="en-US" dirty="0"/>
              <a:t>Temperature Gradient</a:t>
            </a:r>
          </a:p>
          <a:p>
            <a:r>
              <a:rPr lang="en-US" dirty="0"/>
              <a:t>	Thermal Diffusion</a:t>
            </a:r>
          </a:p>
          <a:p>
            <a:r>
              <a:rPr lang="en-US" dirty="0"/>
              <a:t>Concentration Gradient</a:t>
            </a:r>
          </a:p>
          <a:p>
            <a:r>
              <a:rPr lang="en-US" dirty="0"/>
              <a:t>	Diffusive Dissipation</a:t>
            </a:r>
          </a:p>
          <a:p>
            <a:r>
              <a:rPr lang="en-US" dirty="0"/>
              <a:t>Friction (of a piston for instance)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8887" y="5352891"/>
            <a:ext cx="5134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 Reversible Process such as Laminar Flow</a:t>
            </a:r>
          </a:p>
          <a:p>
            <a:r>
              <a:rPr lang="en-US" b="1" dirty="0"/>
              <a:t>	vs. Turbulence/Diffusion</a:t>
            </a:r>
          </a:p>
          <a:p>
            <a:r>
              <a:rPr lang="en-US" dirty="0"/>
              <a:t>Small Gradients/Small Steps approaches Reversibility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Screen Shot 2015-01-26 at 11.46.3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690523"/>
            <a:ext cx="2413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8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 descr="Screen Shot 2015-01-23 at 6.3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770355"/>
            <a:ext cx="5653010" cy="3928894"/>
          </a:xfrm>
          <a:prstGeom prst="rect">
            <a:avLst/>
          </a:prstGeom>
        </p:spPr>
      </p:pic>
      <p:pic>
        <p:nvPicPr>
          <p:cNvPr id="5" name="Picture 4" descr="Screen Shot 2015-01-23 at 6.36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0"/>
            <a:ext cx="6016625" cy="28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26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AA0E8-044D-D847-A4BB-60CC95C0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68A71-C225-BD43-92FD-4DA72EB434E6}"/>
              </a:ext>
            </a:extLst>
          </p:cNvPr>
          <p:cNvSpPr txBox="1"/>
          <p:nvPr/>
        </p:nvSpPr>
        <p:spPr>
          <a:xfrm>
            <a:off x="2981195" y="513567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B5716-250F-144D-BCFD-04BFC95DAB2F}"/>
              </a:ext>
            </a:extLst>
          </p:cNvPr>
          <p:cNvSpPr txBox="1"/>
          <p:nvPr/>
        </p:nvSpPr>
        <p:spPr>
          <a:xfrm>
            <a:off x="901873" y="1027134"/>
            <a:ext cx="787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free energy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required for a liquid molecule to enter the vapor, and the pressure is related to the probability of this escape from the liquid state, then Boltzmann’s law would indicate,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vap,0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 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vap,0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vapor pressure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vap,0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vap,0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S/k -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H/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0 at a temperature above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K,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the crystallization temperature, then it could be written,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vap,0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S/k – 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H/k)/(T-T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=10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(A-B/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expression is called the Antoine equation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this you can also see that if T&gt;&gt;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/d(1/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the Clausius-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Clapyron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Equation.</a:t>
            </a:r>
          </a:p>
        </p:txBody>
      </p:sp>
    </p:spTree>
    <p:extLst>
      <p:ext uri="{BB962C8B-B14F-4D97-AF65-F5344CB8AC3E}">
        <p14:creationId xmlns:p14="http://schemas.microsoft.com/office/powerpoint/2010/main" val="104860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Screen Shot 2015-01-25 at 4.3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75" y="212725"/>
            <a:ext cx="3911600" cy="304800"/>
          </a:xfrm>
          <a:prstGeom prst="rect">
            <a:avLst/>
          </a:prstGeom>
        </p:spPr>
      </p:pic>
      <p:pic>
        <p:nvPicPr>
          <p:cNvPr id="4" name="Picture 3" descr="Screen Shot 2015-01-25 at 4.36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25" y="622300"/>
            <a:ext cx="3378200" cy="558800"/>
          </a:xfrm>
          <a:prstGeom prst="rect">
            <a:avLst/>
          </a:prstGeom>
        </p:spPr>
      </p:pic>
      <p:pic>
        <p:nvPicPr>
          <p:cNvPr id="5" name="Picture 4" descr="Screen Shot 2015-01-25 at 4.37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66" y="1181100"/>
            <a:ext cx="5573384" cy="4883150"/>
          </a:xfrm>
          <a:prstGeom prst="rect">
            <a:avLst/>
          </a:prstGeom>
        </p:spPr>
      </p:pic>
      <p:pic>
        <p:nvPicPr>
          <p:cNvPr id="6" name="Picture 5" descr="Screen Shot 2015-01-25 at 4.37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66" y="6054371"/>
            <a:ext cx="5397500" cy="5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8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Screen Shot 2015-01-25 at 4.3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75" y="212725"/>
            <a:ext cx="3911600" cy="304800"/>
          </a:xfrm>
          <a:prstGeom prst="rect">
            <a:avLst/>
          </a:prstGeom>
        </p:spPr>
      </p:pic>
      <p:pic>
        <p:nvPicPr>
          <p:cNvPr id="4" name="Picture 3" descr="Screen Shot 2015-01-25 at 4.36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25" y="622300"/>
            <a:ext cx="3378200" cy="558800"/>
          </a:xfrm>
          <a:prstGeom prst="rect">
            <a:avLst/>
          </a:prstGeom>
        </p:spPr>
      </p:pic>
      <p:pic>
        <p:nvPicPr>
          <p:cNvPr id="7" name="Picture 6" descr="Screen Shot 2015-01-25 at 4.38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447800"/>
            <a:ext cx="4241800" cy="393700"/>
          </a:xfrm>
          <a:prstGeom prst="rect">
            <a:avLst/>
          </a:prstGeom>
        </p:spPr>
      </p:pic>
      <p:pic>
        <p:nvPicPr>
          <p:cNvPr id="8" name="Picture 7" descr="Screen Shot 2015-01-25 at 4.42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073275"/>
            <a:ext cx="6489700" cy="37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91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 descr="Screen Shot 2015-01-25 at 4.4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81100"/>
            <a:ext cx="66167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49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 descr="Screen Shot 2015-01-25 at 4.4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952500"/>
            <a:ext cx="68199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9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 descr="Screen Shot 2015-01-25 at 4.5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61925"/>
            <a:ext cx="5257800" cy="4700747"/>
          </a:xfrm>
          <a:prstGeom prst="rect">
            <a:avLst/>
          </a:prstGeom>
        </p:spPr>
      </p:pic>
      <p:pic>
        <p:nvPicPr>
          <p:cNvPr id="4" name="Picture 3" descr="Screen Shot 2015-01-25 at 4.56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4610099"/>
            <a:ext cx="5305425" cy="18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20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 descr="Screen Shot 2015-01-25 at 4.5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01" y="111125"/>
            <a:ext cx="4818737" cy="4302125"/>
          </a:xfrm>
          <a:prstGeom prst="rect">
            <a:avLst/>
          </a:prstGeom>
        </p:spPr>
      </p:pic>
      <p:pic>
        <p:nvPicPr>
          <p:cNvPr id="4" name="Picture 3" descr="Screen Shot 2015-01-25 at 4.57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01" y="4397375"/>
            <a:ext cx="4818737" cy="239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97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 descr="Screen Shot 2015-01-25 at 6.0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34950"/>
            <a:ext cx="6819900" cy="1866900"/>
          </a:xfrm>
          <a:prstGeom prst="rect">
            <a:avLst/>
          </a:prstGeom>
        </p:spPr>
      </p:pic>
      <p:pic>
        <p:nvPicPr>
          <p:cNvPr id="4" name="Picture 3" descr="Screen Shot 2015-01-25 at 6.02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17800"/>
            <a:ext cx="5029200" cy="1409700"/>
          </a:xfrm>
          <a:prstGeom prst="rect">
            <a:avLst/>
          </a:prstGeom>
        </p:spPr>
      </p:pic>
      <p:pic>
        <p:nvPicPr>
          <p:cNvPr id="5" name="Picture 4" descr="Screen Shot 2015-01-25 at 6.03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4438650"/>
            <a:ext cx="40513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4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 descr="Screen Shot 2015-01-25 at 6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263525"/>
            <a:ext cx="2057400" cy="317500"/>
          </a:xfrm>
          <a:prstGeom prst="rect">
            <a:avLst/>
          </a:prstGeom>
        </p:spPr>
      </p:pic>
      <p:pic>
        <p:nvPicPr>
          <p:cNvPr id="4" name="Picture 3" descr="Screen Shot 2015-01-25 at 6.05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955675"/>
            <a:ext cx="6032500" cy="180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649" y="2889250"/>
            <a:ext cx="1624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Cocurrent</a:t>
            </a:r>
            <a:endParaRPr lang="en-US" dirty="0"/>
          </a:p>
          <a:p>
            <a:r>
              <a:rPr lang="en-US" dirty="0"/>
              <a:t>Countercurrent</a:t>
            </a:r>
          </a:p>
          <a:p>
            <a:r>
              <a:rPr lang="en-US" dirty="0" err="1"/>
              <a:t>Superheater</a:t>
            </a:r>
            <a:endParaRPr lang="en-US" dirty="0"/>
          </a:p>
        </p:txBody>
      </p:sp>
      <p:pic>
        <p:nvPicPr>
          <p:cNvPr id="6" name="Picture 5" descr="Screen Shot 2015-01-25 at 6.09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035300"/>
            <a:ext cx="2844800" cy="774700"/>
          </a:xfrm>
          <a:prstGeom prst="rect">
            <a:avLst/>
          </a:prstGeom>
        </p:spPr>
      </p:pic>
      <p:pic>
        <p:nvPicPr>
          <p:cNvPr id="7" name="Picture 6" descr="Screen Shot 2015-01-25 at 6.10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3889375"/>
            <a:ext cx="3784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2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Screen Shot 2015-01-25 at 9.5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30200"/>
            <a:ext cx="68326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29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 descr="Screen Shot 2015-01-25 at 6.1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892300"/>
            <a:ext cx="5054600" cy="3073400"/>
          </a:xfrm>
          <a:prstGeom prst="rect">
            <a:avLst/>
          </a:prstGeom>
        </p:spPr>
      </p:pic>
      <p:pic>
        <p:nvPicPr>
          <p:cNvPr id="4" name="Picture 3" descr="Screen Shot 2015-01-25 at 6.16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5" y="1111250"/>
            <a:ext cx="50165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82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 descr="Screen Shot 2015-01-25 at 6.1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911225"/>
            <a:ext cx="4102100" cy="1435100"/>
          </a:xfrm>
          <a:prstGeom prst="rect">
            <a:avLst/>
          </a:prstGeom>
        </p:spPr>
      </p:pic>
      <p:pic>
        <p:nvPicPr>
          <p:cNvPr id="4" name="Picture 3" descr="Screen Shot 2015-01-25 at 6.19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387350"/>
            <a:ext cx="3022600" cy="292100"/>
          </a:xfrm>
          <a:prstGeom prst="rect">
            <a:avLst/>
          </a:prstGeom>
        </p:spPr>
      </p:pic>
      <p:pic>
        <p:nvPicPr>
          <p:cNvPr id="5" name="Picture 4" descr="Screen Shot 2015-01-25 at 6.14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2917825"/>
            <a:ext cx="5054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09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 descr="Screen Shot 2015-01-25 at 6.2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0"/>
            <a:ext cx="5410200" cy="609600"/>
          </a:xfrm>
          <a:prstGeom prst="rect">
            <a:avLst/>
          </a:prstGeom>
        </p:spPr>
      </p:pic>
      <p:pic>
        <p:nvPicPr>
          <p:cNvPr id="4" name="Picture 3" descr="Screen Shot 2015-01-25 at 6.21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4" y="4368526"/>
            <a:ext cx="4481522" cy="1203860"/>
          </a:xfrm>
          <a:prstGeom prst="rect">
            <a:avLst/>
          </a:prstGeom>
        </p:spPr>
      </p:pic>
      <p:pic>
        <p:nvPicPr>
          <p:cNvPr id="5" name="Picture 4" descr="Screen Shot 2015-01-25 at 6.21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031875"/>
            <a:ext cx="4481522" cy="4333875"/>
          </a:xfrm>
          <a:prstGeom prst="rect">
            <a:avLst/>
          </a:prstGeom>
        </p:spPr>
      </p:pic>
      <p:pic>
        <p:nvPicPr>
          <p:cNvPr id="6" name="Picture 5" descr="Screen Shot 2015-01-25 at 6.21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48" y="5730066"/>
            <a:ext cx="5184392" cy="77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06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 descr="Screen Shot 2015-01-25 at 6.2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49"/>
            <a:ext cx="4595055" cy="4543425"/>
          </a:xfrm>
          <a:prstGeom prst="rect">
            <a:avLst/>
          </a:prstGeom>
        </p:spPr>
      </p:pic>
      <p:pic>
        <p:nvPicPr>
          <p:cNvPr id="4" name="Picture 3" descr="Screen Shot 2015-01-25 at 6.27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538519"/>
            <a:ext cx="4446145" cy="47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40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 descr="Screen Shot 2015-01-25 at 6.38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296072" cy="955675"/>
          </a:xfrm>
          <a:prstGeom prst="rect">
            <a:avLst/>
          </a:prstGeom>
        </p:spPr>
      </p:pic>
      <p:pic>
        <p:nvPicPr>
          <p:cNvPr id="4" name="Picture 3" descr="Screen Shot 2015-01-25 at 6.39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76200"/>
            <a:ext cx="46101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49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 descr="Screen Shot 2015-01-25 at 6.4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77429"/>
            <a:ext cx="6286500" cy="61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72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Screen Shot 2015-01-25 at 6.4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1941" cy="3550739"/>
          </a:xfrm>
          <a:prstGeom prst="rect">
            <a:avLst/>
          </a:prstGeom>
        </p:spPr>
      </p:pic>
      <p:pic>
        <p:nvPicPr>
          <p:cNvPr id="6" name="Picture 5" descr="Screen Shot 2015-01-25 at 6.46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0739"/>
            <a:ext cx="5445125" cy="3043736"/>
          </a:xfrm>
          <a:prstGeom prst="rect">
            <a:avLst/>
          </a:prstGeom>
        </p:spPr>
      </p:pic>
      <p:pic>
        <p:nvPicPr>
          <p:cNvPr id="7" name="Picture 6" descr="Screen Shot 2015-01-25 at 8.25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01" y="-1"/>
            <a:ext cx="4548330" cy="35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13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 descr="Screen Shot 2015-01-25 at 8.2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0"/>
            <a:ext cx="3912111" cy="3883025"/>
          </a:xfrm>
          <a:prstGeom prst="rect">
            <a:avLst/>
          </a:prstGeom>
        </p:spPr>
      </p:pic>
      <p:pic>
        <p:nvPicPr>
          <p:cNvPr id="4" name="Picture 3" descr="Screen Shot 2015-01-25 at 8.2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4216400"/>
            <a:ext cx="4879975" cy="1778682"/>
          </a:xfrm>
          <a:prstGeom prst="rect">
            <a:avLst/>
          </a:prstGeom>
        </p:spPr>
      </p:pic>
      <p:pic>
        <p:nvPicPr>
          <p:cNvPr id="5" name="Picture 4" descr="Screen Shot 2015-01-25 at 8.29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7" y="750378"/>
            <a:ext cx="4937125" cy="3132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00994-B8D5-9448-9714-7018BCB9E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0" y="4413591"/>
            <a:ext cx="3263900" cy="1384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35DE6E-6970-904A-BE9D-1ADB8E243D46}"/>
              </a:ext>
            </a:extLst>
          </p:cNvPr>
          <p:cNvSpPr txBox="1"/>
          <p:nvPr/>
        </p:nvSpPr>
        <p:spPr>
          <a:xfrm>
            <a:off x="6170465" y="407215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Adiabatic</a:t>
            </a:r>
          </a:p>
        </p:txBody>
      </p:sp>
    </p:spTree>
    <p:extLst>
      <p:ext uri="{BB962C8B-B14F-4D97-AF65-F5344CB8AC3E}">
        <p14:creationId xmlns:p14="http://schemas.microsoft.com/office/powerpoint/2010/main" val="528760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 descr="Screen Shot 2015-01-25 at 8.3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87325"/>
            <a:ext cx="5410200" cy="3693791"/>
          </a:xfrm>
          <a:prstGeom prst="rect">
            <a:avLst/>
          </a:prstGeom>
        </p:spPr>
      </p:pic>
      <p:pic>
        <p:nvPicPr>
          <p:cNvPr id="4" name="Picture 3" descr="Screen Shot 2015-01-25 at 8.32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5" y="4143375"/>
            <a:ext cx="6858000" cy="2578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1DEAD-A00C-CF40-B838-26EF0DE89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516" y="2098022"/>
            <a:ext cx="2791154" cy="1183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D3EF25-6745-9A44-AE71-F14EA03F7BD5}"/>
              </a:ext>
            </a:extLst>
          </p:cNvPr>
          <p:cNvSpPr txBox="1"/>
          <p:nvPr/>
        </p:nvSpPr>
        <p:spPr>
          <a:xfrm>
            <a:off x="6746663" y="172869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Adiabatic</a:t>
            </a:r>
          </a:p>
        </p:txBody>
      </p:sp>
    </p:spTree>
    <p:extLst>
      <p:ext uri="{BB962C8B-B14F-4D97-AF65-F5344CB8AC3E}">
        <p14:creationId xmlns:p14="http://schemas.microsoft.com/office/powerpoint/2010/main" val="4132051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39</a:t>
            </a:fld>
            <a:endParaRPr lang="en-US"/>
          </a:p>
        </p:txBody>
      </p:sp>
      <p:pic>
        <p:nvPicPr>
          <p:cNvPr id="3" name="Picture 2" descr="Screen Shot 2015-01-25 at 8.3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27000"/>
            <a:ext cx="5022850" cy="48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7463" y="4561790"/>
            <a:ext cx="249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is a path function not a state function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Screen Shot 2015-01-25 at 9.5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15"/>
            <a:ext cx="5053263" cy="6858000"/>
          </a:xfrm>
          <a:prstGeom prst="rect">
            <a:avLst/>
          </a:prstGeom>
        </p:spPr>
      </p:pic>
      <p:pic>
        <p:nvPicPr>
          <p:cNvPr id="9" name="Picture 8" descr="Screen Shot 2015-01-25 at 9.5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37" y="974725"/>
            <a:ext cx="5040713" cy="9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2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40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36725" y="0"/>
            <a:ext cx="4816475" cy="6502021"/>
            <a:chOff x="1168400" y="-123825"/>
            <a:chExt cx="5146675" cy="7117971"/>
          </a:xfrm>
        </p:grpSpPr>
        <p:pic>
          <p:nvPicPr>
            <p:cNvPr id="3" name="Picture 2" descr="Screen Shot 2015-01-25 at 8.34.3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00" y="-123825"/>
              <a:ext cx="5133975" cy="4999879"/>
            </a:xfrm>
            <a:prstGeom prst="rect">
              <a:avLst/>
            </a:prstGeom>
          </p:spPr>
        </p:pic>
        <p:pic>
          <p:nvPicPr>
            <p:cNvPr id="4" name="Picture 3" descr="Screen Shot 2015-01-25 at 8.34.4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00" y="4876054"/>
              <a:ext cx="5146675" cy="2118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1605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 descr="Screen Shot 2015-01-25 at 9.0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1441450"/>
            <a:ext cx="5981700" cy="1231900"/>
          </a:xfrm>
          <a:prstGeom prst="rect">
            <a:avLst/>
          </a:prstGeom>
        </p:spPr>
      </p:pic>
      <p:pic>
        <p:nvPicPr>
          <p:cNvPr id="4" name="Picture 3" descr="Screen Shot 2015-01-25 at 9.07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758825"/>
            <a:ext cx="2552700" cy="355600"/>
          </a:xfrm>
          <a:prstGeom prst="rect">
            <a:avLst/>
          </a:prstGeom>
        </p:spPr>
      </p:pic>
      <p:pic>
        <p:nvPicPr>
          <p:cNvPr id="5" name="Picture 4" descr="Screen Shot 2015-01-25 at 9.08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3133725"/>
            <a:ext cx="5524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13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42</a:t>
            </a:fld>
            <a:endParaRPr lang="en-US"/>
          </a:p>
        </p:txBody>
      </p:sp>
      <p:pic>
        <p:nvPicPr>
          <p:cNvPr id="3" name="Picture 2" descr="Screen Shot 2015-01-25 at 9.0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42875"/>
            <a:ext cx="68326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44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43</a:t>
            </a:fld>
            <a:endParaRPr lang="en-US"/>
          </a:p>
        </p:txBody>
      </p:sp>
      <p:pic>
        <p:nvPicPr>
          <p:cNvPr id="3" name="Picture 2" descr="Screen Shot 2015-01-25 at 9.1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04800"/>
            <a:ext cx="68961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5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 descr="Screen Shot 2015-01-25 at 9.1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79400"/>
            <a:ext cx="5410200" cy="3061430"/>
          </a:xfrm>
          <a:prstGeom prst="rect">
            <a:avLst/>
          </a:prstGeom>
        </p:spPr>
      </p:pic>
      <p:pic>
        <p:nvPicPr>
          <p:cNvPr id="4" name="Picture 3" descr="Screen Shot 2015-01-25 at 9.11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3314835"/>
            <a:ext cx="5584825" cy="340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5205" y="275709"/>
            <a:ext cx="187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10,12,14,15,16,17</a:t>
            </a:r>
          </a:p>
        </p:txBody>
      </p:sp>
    </p:spTree>
    <p:extLst>
      <p:ext uri="{BB962C8B-B14F-4D97-AF65-F5344CB8AC3E}">
        <p14:creationId xmlns:p14="http://schemas.microsoft.com/office/powerpoint/2010/main" val="1333917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 descr="Screen Shot 2015-01-25 at 9.1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74625"/>
            <a:ext cx="5949950" cy="5154382"/>
          </a:xfrm>
          <a:prstGeom prst="rect">
            <a:avLst/>
          </a:prstGeom>
        </p:spPr>
      </p:pic>
      <p:pic>
        <p:nvPicPr>
          <p:cNvPr id="4" name="Picture 3" descr="Screen Shot 2015-01-25 at 9.12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75" y="5329007"/>
            <a:ext cx="5708650" cy="4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71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46</a:t>
            </a:fld>
            <a:endParaRPr lang="en-US"/>
          </a:p>
        </p:txBody>
      </p:sp>
      <p:pic>
        <p:nvPicPr>
          <p:cNvPr id="3" name="Picture 2" descr="Screen Shot 2015-01-25 at 9.3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295400"/>
            <a:ext cx="6946900" cy="439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5" y="333375"/>
            <a:ext cx="8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2.2, 2.4</a:t>
            </a:r>
          </a:p>
        </p:txBody>
      </p:sp>
    </p:spTree>
    <p:extLst>
      <p:ext uri="{BB962C8B-B14F-4D97-AF65-F5344CB8AC3E}">
        <p14:creationId xmlns:p14="http://schemas.microsoft.com/office/powerpoint/2010/main" val="3382149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47</a:t>
            </a:fld>
            <a:endParaRPr lang="en-US"/>
          </a:p>
        </p:txBody>
      </p:sp>
      <p:pic>
        <p:nvPicPr>
          <p:cNvPr id="3" name="Picture 2" descr="Screen Shot 2015-01-25 at 9.3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11250"/>
            <a:ext cx="6553200" cy="429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875" y="47625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2.6</a:t>
            </a:r>
          </a:p>
        </p:txBody>
      </p:sp>
    </p:spTree>
    <p:extLst>
      <p:ext uri="{BB962C8B-B14F-4D97-AF65-F5344CB8AC3E}">
        <p14:creationId xmlns:p14="http://schemas.microsoft.com/office/powerpoint/2010/main" val="3135403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48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24416" y="227070"/>
            <a:ext cx="4359783" cy="6430905"/>
            <a:chOff x="1600200" y="0"/>
            <a:chExt cx="4983999" cy="7351655"/>
          </a:xfrm>
        </p:grpSpPr>
        <p:pic>
          <p:nvPicPr>
            <p:cNvPr id="3" name="Picture 2" descr="Screen Shot 2015-01-25 at 9.36.1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0"/>
              <a:ext cx="4953000" cy="4113185"/>
            </a:xfrm>
            <a:prstGeom prst="rect">
              <a:avLst/>
            </a:prstGeom>
          </p:spPr>
        </p:pic>
        <p:pic>
          <p:nvPicPr>
            <p:cNvPr id="4" name="Picture 3" descr="Screen Shot 2015-01-25 at 9.3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4206875"/>
              <a:ext cx="4983999" cy="314478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937375" y="1143000"/>
            <a:ext cx="14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7,8,12,13,15</a:t>
            </a:r>
          </a:p>
        </p:txBody>
      </p:sp>
    </p:spTree>
    <p:extLst>
      <p:ext uri="{BB962C8B-B14F-4D97-AF65-F5344CB8AC3E}">
        <p14:creationId xmlns:p14="http://schemas.microsoft.com/office/powerpoint/2010/main" val="3905472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49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95886" y="73398"/>
            <a:ext cx="4557313" cy="6648078"/>
            <a:chOff x="1902298" y="222250"/>
            <a:chExt cx="4650902" cy="6784603"/>
          </a:xfrm>
        </p:grpSpPr>
        <p:pic>
          <p:nvPicPr>
            <p:cNvPr id="3" name="Picture 2" descr="Screen Shot 2015-01-25 at 9.41.16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298" y="222250"/>
              <a:ext cx="4555651" cy="3508375"/>
            </a:xfrm>
            <a:prstGeom prst="rect">
              <a:avLst/>
            </a:prstGeom>
          </p:spPr>
        </p:pic>
        <p:pic>
          <p:nvPicPr>
            <p:cNvPr id="4" name="Picture 3" descr="Screen Shot 2015-01-25 at 9.41.3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3790950"/>
              <a:ext cx="4552950" cy="321590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18375" y="1270000"/>
            <a:ext cx="158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16,17,18,21,22</a:t>
            </a:r>
          </a:p>
        </p:txBody>
      </p:sp>
    </p:spTree>
    <p:extLst>
      <p:ext uri="{BB962C8B-B14F-4D97-AF65-F5344CB8AC3E}">
        <p14:creationId xmlns:p14="http://schemas.microsoft.com/office/powerpoint/2010/main" val="296587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5-01-25 at 9.5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4" y="2171699"/>
            <a:ext cx="6936655" cy="1590675"/>
          </a:xfrm>
          <a:prstGeom prst="rect">
            <a:avLst/>
          </a:prstGeom>
        </p:spPr>
      </p:pic>
      <p:pic>
        <p:nvPicPr>
          <p:cNvPr id="7" name="Picture 6" descr="Screen Shot 2015-01-25 at 9.55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4" y="1733550"/>
            <a:ext cx="6866731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1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50</a:t>
            </a:fld>
            <a:endParaRPr lang="en-US"/>
          </a:p>
        </p:txBody>
      </p:sp>
      <p:pic>
        <p:nvPicPr>
          <p:cNvPr id="3" name="Picture 2" descr="Screen Shot 2015-01-25 at 9.4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393825"/>
            <a:ext cx="6629400" cy="288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5715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86262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Screen Shot 2015-01-25 at 9.5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330200"/>
            <a:ext cx="3924300" cy="3225800"/>
          </a:xfrm>
          <a:prstGeom prst="rect">
            <a:avLst/>
          </a:prstGeom>
        </p:spPr>
      </p:pic>
      <p:pic>
        <p:nvPicPr>
          <p:cNvPr id="6" name="Picture 5" descr="Screen Shot 2015-01-25 at 9.56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3810000"/>
            <a:ext cx="5397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6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Screen Shot 2015-01-25 at 9.58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4" y="777875"/>
            <a:ext cx="6566051" cy="869950"/>
          </a:xfrm>
          <a:prstGeom prst="rect">
            <a:avLst/>
          </a:prstGeom>
        </p:spPr>
      </p:pic>
      <p:pic>
        <p:nvPicPr>
          <p:cNvPr id="8" name="Picture 7" descr="Screen Shot 2015-01-25 at 9.5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2298700"/>
            <a:ext cx="6286054" cy="1130300"/>
          </a:xfrm>
          <a:prstGeom prst="rect">
            <a:avLst/>
          </a:prstGeom>
        </p:spPr>
      </p:pic>
      <p:pic>
        <p:nvPicPr>
          <p:cNvPr id="9" name="Picture 8" descr="Screen Shot 2015-01-25 at 9.58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4327525"/>
            <a:ext cx="6572109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7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Screen Shot 2015-01-25 at 9.5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" y="0"/>
            <a:ext cx="524361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2D0C51-97CE-504F-9A46-4046B1EC8678}"/>
              </a:ext>
            </a:extLst>
          </p:cNvPr>
          <p:cNvSpPr txBox="1"/>
          <p:nvPr/>
        </p:nvSpPr>
        <p:spPr>
          <a:xfrm>
            <a:off x="5731934" y="855133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insulated steel blocks of different T placed in contact</a:t>
            </a:r>
          </a:p>
          <a:p>
            <a:r>
              <a:rPr lang="en-US" dirty="0"/>
              <a:t>Q</a:t>
            </a:r>
            <a:r>
              <a:rPr lang="en-US" baseline="-25000" dirty="0"/>
              <a:t>block1</a:t>
            </a:r>
            <a:r>
              <a:rPr lang="en-US" dirty="0"/>
              <a:t> = - Q</a:t>
            </a:r>
            <a:r>
              <a:rPr lang="en-US" baseline="-25000" dirty="0"/>
              <a:t>block2</a:t>
            </a:r>
            <a:endParaRPr lang="en-US" dirty="0"/>
          </a:p>
          <a:p>
            <a:r>
              <a:rPr lang="en-US" dirty="0"/>
              <a:t>A diathermal wall</a:t>
            </a:r>
          </a:p>
        </p:txBody>
      </p:sp>
    </p:spTree>
    <p:extLst>
      <p:ext uri="{BB962C8B-B14F-4D97-AF65-F5344CB8AC3E}">
        <p14:creationId xmlns:p14="http://schemas.microsoft.com/office/powerpoint/2010/main" val="393836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B836-CF5A-A643-AEB3-97A80C62AB88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43250" y="513834"/>
            <a:ext cx="270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Steady-State Open System</a:t>
            </a:r>
          </a:p>
        </p:txBody>
      </p:sp>
      <p:pic>
        <p:nvPicPr>
          <p:cNvPr id="5" name="Picture 4" descr="Screen Shot 2015-01-25 at 10.0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1736725"/>
            <a:ext cx="7146863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9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69194</TotalTime>
  <Words>415</Words>
  <Application>Microsoft Macintosh PowerPoint</Application>
  <PresentationFormat>On-screen Show (4:3)</PresentationFormat>
  <Paragraphs>107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DR4XB-2QBXH-MDT76-B4JMQ-YQ34D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greg beaucage</cp:lastModifiedBy>
  <cp:revision>100</cp:revision>
  <cp:lastPrinted>2015-01-26T16:56:45Z</cp:lastPrinted>
  <dcterms:created xsi:type="dcterms:W3CDTF">2015-01-14T18:14:06Z</dcterms:created>
  <dcterms:modified xsi:type="dcterms:W3CDTF">2021-01-19T16:24:47Z</dcterms:modified>
</cp:coreProperties>
</file>