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35"/>
  </p:notesMasterIdLst>
  <p:handoutMasterIdLst>
    <p:handoutMasterId r:id="rId36"/>
  </p:handoutMasterIdLst>
  <p:sldIdLst>
    <p:sldId id="257" r:id="rId2"/>
    <p:sldId id="258" r:id="rId3"/>
    <p:sldId id="259" r:id="rId4"/>
    <p:sldId id="260" r:id="rId5"/>
    <p:sldId id="302" r:id="rId6"/>
    <p:sldId id="261" r:id="rId7"/>
    <p:sldId id="262" r:id="rId8"/>
    <p:sldId id="263" r:id="rId9"/>
    <p:sldId id="300" r:id="rId10"/>
    <p:sldId id="266" r:id="rId11"/>
    <p:sldId id="267" r:id="rId12"/>
    <p:sldId id="264" r:id="rId13"/>
    <p:sldId id="270" r:id="rId14"/>
    <p:sldId id="271" r:id="rId15"/>
    <p:sldId id="306" r:id="rId16"/>
    <p:sldId id="305" r:id="rId17"/>
    <p:sldId id="272" r:id="rId18"/>
    <p:sldId id="273" r:id="rId19"/>
    <p:sldId id="274" r:id="rId20"/>
    <p:sldId id="275" r:id="rId21"/>
    <p:sldId id="304" r:id="rId22"/>
    <p:sldId id="277" r:id="rId23"/>
    <p:sldId id="278" r:id="rId24"/>
    <p:sldId id="303" r:id="rId25"/>
    <p:sldId id="295" r:id="rId26"/>
    <p:sldId id="296" r:id="rId27"/>
    <p:sldId id="297" r:id="rId28"/>
    <p:sldId id="298" r:id="rId29"/>
    <p:sldId id="280" r:id="rId30"/>
    <p:sldId id="281" r:id="rId31"/>
    <p:sldId id="307" r:id="rId32"/>
    <p:sldId id="294" r:id="rId33"/>
    <p:sldId id="293" r:id="rId34"/>
  </p:sldIdLst>
  <p:sldSz cx="9144000" cy="6858000" type="screen4x3"/>
  <p:notesSz cx="7315200" cy="9601200"/>
  <p:defaultTextStyle>
    <a:defPPr>
      <a:defRPr lang="en-US"/>
    </a:defPPr>
    <a:lvl1pPr algn="ctr" rtl="0" fontAlgn="base">
      <a:spcBef>
        <a:spcPct val="0"/>
      </a:spcBef>
      <a:spcAft>
        <a:spcPct val="0"/>
      </a:spcAft>
      <a:defRPr sz="1600" kern="1200">
        <a:solidFill>
          <a:schemeClr val="tx1"/>
        </a:solidFill>
        <a:latin typeface="Arial" charset="0"/>
        <a:ea typeface="+mn-ea"/>
        <a:cs typeface="Arial" charset="0"/>
      </a:defRPr>
    </a:lvl1pPr>
    <a:lvl2pPr marL="457200" algn="ctr" rtl="0" fontAlgn="base">
      <a:spcBef>
        <a:spcPct val="0"/>
      </a:spcBef>
      <a:spcAft>
        <a:spcPct val="0"/>
      </a:spcAft>
      <a:defRPr sz="1600" kern="1200">
        <a:solidFill>
          <a:schemeClr val="tx1"/>
        </a:solidFill>
        <a:latin typeface="Arial" charset="0"/>
        <a:ea typeface="+mn-ea"/>
        <a:cs typeface="Arial" charset="0"/>
      </a:defRPr>
    </a:lvl2pPr>
    <a:lvl3pPr marL="914400" algn="ctr" rtl="0" fontAlgn="base">
      <a:spcBef>
        <a:spcPct val="0"/>
      </a:spcBef>
      <a:spcAft>
        <a:spcPct val="0"/>
      </a:spcAft>
      <a:defRPr sz="1600" kern="1200">
        <a:solidFill>
          <a:schemeClr val="tx1"/>
        </a:solidFill>
        <a:latin typeface="Arial" charset="0"/>
        <a:ea typeface="+mn-ea"/>
        <a:cs typeface="Arial" charset="0"/>
      </a:defRPr>
    </a:lvl3pPr>
    <a:lvl4pPr marL="1371600" algn="ctr" rtl="0" fontAlgn="base">
      <a:spcBef>
        <a:spcPct val="0"/>
      </a:spcBef>
      <a:spcAft>
        <a:spcPct val="0"/>
      </a:spcAft>
      <a:defRPr sz="1600" kern="1200">
        <a:solidFill>
          <a:schemeClr val="tx1"/>
        </a:solidFill>
        <a:latin typeface="Arial" charset="0"/>
        <a:ea typeface="+mn-ea"/>
        <a:cs typeface="Arial" charset="0"/>
      </a:defRPr>
    </a:lvl4pPr>
    <a:lvl5pPr marL="1828800" algn="ctr" rtl="0" fontAlgn="base">
      <a:spcBef>
        <a:spcPct val="0"/>
      </a:spcBef>
      <a:spcAft>
        <a:spcPct val="0"/>
      </a:spcAft>
      <a:defRPr sz="1600" kern="1200">
        <a:solidFill>
          <a:schemeClr val="tx1"/>
        </a:solidFill>
        <a:latin typeface="Arial" charset="0"/>
        <a:ea typeface="+mn-ea"/>
        <a:cs typeface="Arial" charset="0"/>
      </a:defRPr>
    </a:lvl5pPr>
    <a:lvl6pPr marL="2286000" algn="l" defTabSz="914400" rtl="0" eaLnBrk="1" latinLnBrk="0" hangingPunct="1">
      <a:defRPr sz="1600" kern="1200">
        <a:solidFill>
          <a:schemeClr val="tx1"/>
        </a:solidFill>
        <a:latin typeface="Arial" charset="0"/>
        <a:ea typeface="+mn-ea"/>
        <a:cs typeface="Arial" charset="0"/>
      </a:defRPr>
    </a:lvl6pPr>
    <a:lvl7pPr marL="2743200" algn="l" defTabSz="914400" rtl="0" eaLnBrk="1" latinLnBrk="0" hangingPunct="1">
      <a:defRPr sz="1600" kern="1200">
        <a:solidFill>
          <a:schemeClr val="tx1"/>
        </a:solidFill>
        <a:latin typeface="Arial" charset="0"/>
        <a:ea typeface="+mn-ea"/>
        <a:cs typeface="Arial" charset="0"/>
      </a:defRPr>
    </a:lvl7pPr>
    <a:lvl8pPr marL="3200400" algn="l" defTabSz="914400" rtl="0" eaLnBrk="1" latinLnBrk="0" hangingPunct="1">
      <a:defRPr sz="1600" kern="1200">
        <a:solidFill>
          <a:schemeClr val="tx1"/>
        </a:solidFill>
        <a:latin typeface="Arial" charset="0"/>
        <a:ea typeface="+mn-ea"/>
        <a:cs typeface="Arial" charset="0"/>
      </a:defRPr>
    </a:lvl8pPr>
    <a:lvl9pPr marL="3657600" algn="l" defTabSz="914400" rtl="0" eaLnBrk="1" latinLnBrk="0" hangingPunct="1">
      <a:defRPr sz="16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0FF00"/>
    <a:srgbClr val="CCFFFF"/>
    <a:srgbClr val="0000CC"/>
    <a:srgbClr val="663300"/>
    <a:srgbClr val="CC9900"/>
    <a:srgbClr val="669900"/>
    <a:srgbClr val="FF9933"/>
    <a:srgbClr val="6600CC"/>
  </p:clrMru>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9407" autoAdjust="0"/>
    <p:restoredTop sz="84606" autoAdjust="0"/>
  </p:normalViewPr>
  <p:slideViewPr>
    <p:cSldViewPr snapToGrid="0">
      <p:cViewPr varScale="1">
        <p:scale>
          <a:sx n="69" d="100"/>
          <a:sy n="69" d="100"/>
        </p:scale>
        <p:origin x="-108" y="-486"/>
      </p:cViewPr>
      <p:guideLst>
        <p:guide orient="horz" pos="2166"/>
        <p:guide pos="2880"/>
      </p:guideLst>
    </p:cSldViewPr>
  </p:slideViewPr>
  <p:outlineViewPr>
    <p:cViewPr>
      <p:scale>
        <a:sx n="33" d="100"/>
        <a:sy n="33" d="100"/>
      </p:scale>
      <p:origin x="0" y="0"/>
    </p:cViewPr>
  </p:outlineViewPr>
  <p:notesTextViewPr>
    <p:cViewPr>
      <p:scale>
        <a:sx n="100" d="100"/>
        <a:sy n="100" d="100"/>
      </p:scale>
      <p:origin x="0" y="1554"/>
    </p:cViewPr>
  </p:notesTextViewPr>
  <p:sorterViewPr>
    <p:cViewPr>
      <p:scale>
        <a:sx n="100" d="100"/>
        <a:sy n="100" d="100"/>
      </p:scale>
      <p:origin x="0" y="1158"/>
    </p:cViewPr>
  </p:sorterViewPr>
  <p:notesViewPr>
    <p:cSldViewPr snapToGrid="0">
      <p:cViewPr varScale="1">
        <p:scale>
          <a:sx n="75" d="100"/>
          <a:sy n="75" d="100"/>
        </p:scale>
        <p:origin x="-1824" y="-90"/>
      </p:cViewPr>
      <p:guideLst>
        <p:guide orient="horz" pos="2876"/>
        <p:guide pos="229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3169589" cy="47989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l" defTabSz="967054">
              <a:defRPr sz="1400"/>
            </a:lvl1pPr>
          </a:lstStyle>
          <a:p>
            <a:endParaRPr lang="en-US"/>
          </a:p>
        </p:txBody>
      </p:sp>
      <p:sp>
        <p:nvSpPr>
          <p:cNvPr id="36867" name="Rectangle 3"/>
          <p:cNvSpPr>
            <a:spLocks noGrp="1" noChangeArrowheads="1"/>
          </p:cNvSpPr>
          <p:nvPr>
            <p:ph type="dt" sz="quarter" idx="1"/>
          </p:nvPr>
        </p:nvSpPr>
        <p:spPr bwMode="auto">
          <a:xfrm>
            <a:off x="4143958" y="0"/>
            <a:ext cx="3169589" cy="47989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7054">
              <a:defRPr sz="1400"/>
            </a:lvl1pPr>
          </a:lstStyle>
          <a:p>
            <a:endParaRPr lang="en-US"/>
          </a:p>
        </p:txBody>
      </p:sp>
      <p:sp>
        <p:nvSpPr>
          <p:cNvPr id="36868" name="Rectangle 4"/>
          <p:cNvSpPr>
            <a:spLocks noGrp="1" noChangeArrowheads="1"/>
          </p:cNvSpPr>
          <p:nvPr>
            <p:ph type="ftr" sz="quarter" idx="2"/>
          </p:nvPr>
        </p:nvSpPr>
        <p:spPr bwMode="auto">
          <a:xfrm>
            <a:off x="0" y="9119666"/>
            <a:ext cx="3169589" cy="479897"/>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l" defTabSz="967054">
              <a:defRPr sz="1400"/>
            </a:lvl1pPr>
          </a:lstStyle>
          <a:p>
            <a:r>
              <a:rPr lang="en-US" smtClean="0"/>
              <a:t>© Wyatt Technology Corporation 2011 – All Rights Reserved</a:t>
            </a:r>
            <a:endParaRPr lang="en-US"/>
          </a:p>
        </p:txBody>
      </p:sp>
      <p:sp>
        <p:nvSpPr>
          <p:cNvPr id="36869" name="Rectangle 5"/>
          <p:cNvSpPr>
            <a:spLocks noGrp="1" noChangeArrowheads="1"/>
          </p:cNvSpPr>
          <p:nvPr>
            <p:ph type="sldNum" sz="quarter" idx="3"/>
          </p:nvPr>
        </p:nvSpPr>
        <p:spPr bwMode="auto">
          <a:xfrm>
            <a:off x="4143958" y="9119666"/>
            <a:ext cx="3169589" cy="479897"/>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7054">
              <a:defRPr sz="1400"/>
            </a:lvl1pPr>
          </a:lstStyle>
          <a:p>
            <a:fld id="{E4878FA4-3D9E-450E-B1DB-D98A8303EC43}" type="slidenum">
              <a:rPr lang="en-US"/>
              <a:pPr/>
              <a:t>‹#›</a:t>
            </a:fld>
            <a:endParaRPr 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169589" cy="47989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l" defTabSz="967054">
              <a:defRPr sz="1400"/>
            </a:lvl1pPr>
          </a:lstStyle>
          <a:p>
            <a:endParaRPr lang="en-US" dirty="0"/>
          </a:p>
        </p:txBody>
      </p:sp>
      <p:sp>
        <p:nvSpPr>
          <p:cNvPr id="6147" name="Rectangle 3"/>
          <p:cNvSpPr>
            <a:spLocks noGrp="1" noChangeArrowheads="1"/>
          </p:cNvSpPr>
          <p:nvPr>
            <p:ph type="dt" idx="1"/>
          </p:nvPr>
        </p:nvSpPr>
        <p:spPr bwMode="auto">
          <a:xfrm>
            <a:off x="4143958" y="0"/>
            <a:ext cx="3169589" cy="47989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7054">
              <a:defRPr sz="1400"/>
            </a:lvl1pPr>
          </a:lstStyle>
          <a:p>
            <a:endParaRPr lang="en-US"/>
          </a:p>
        </p:txBody>
      </p:sp>
      <p:sp>
        <p:nvSpPr>
          <p:cNvPr id="6148" name="Rectangle 4"/>
          <p:cNvSpPr>
            <a:spLocks noGrp="1" noRot="1" noChangeAspect="1" noChangeArrowheads="1" noTextEdit="1"/>
          </p:cNvSpPr>
          <p:nvPr>
            <p:ph type="sldImg" idx="2"/>
          </p:nvPr>
        </p:nvSpPr>
        <p:spPr bwMode="auto">
          <a:xfrm>
            <a:off x="1260475" y="720725"/>
            <a:ext cx="4797425" cy="3598863"/>
          </a:xfrm>
          <a:prstGeom prst="rect">
            <a:avLst/>
          </a:prstGeom>
          <a:noFill/>
          <a:ln w="9525">
            <a:solidFill>
              <a:srgbClr val="000000"/>
            </a:solidFill>
            <a:miter lim="800000"/>
            <a:headEnd/>
            <a:tailEnd/>
          </a:ln>
          <a:effectLst/>
        </p:spPr>
      </p:sp>
      <p:sp>
        <p:nvSpPr>
          <p:cNvPr id="6149" name="Rectangle 5"/>
          <p:cNvSpPr>
            <a:spLocks noGrp="1" noChangeArrowheads="1"/>
          </p:cNvSpPr>
          <p:nvPr>
            <p:ph type="body" sz="quarter" idx="3"/>
          </p:nvPr>
        </p:nvSpPr>
        <p:spPr bwMode="auto">
          <a:xfrm>
            <a:off x="731190" y="4561472"/>
            <a:ext cx="5852821" cy="431906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151" name="Rectangle 7"/>
          <p:cNvSpPr>
            <a:spLocks noGrp="1" noChangeArrowheads="1"/>
          </p:cNvSpPr>
          <p:nvPr>
            <p:ph type="sldNum" sz="quarter" idx="5"/>
          </p:nvPr>
        </p:nvSpPr>
        <p:spPr bwMode="auto">
          <a:xfrm>
            <a:off x="4586442" y="9119666"/>
            <a:ext cx="2727104" cy="479897"/>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7054">
              <a:defRPr sz="1000" baseline="0">
                <a:latin typeface="+mn-lt"/>
              </a:defRPr>
            </a:lvl1pPr>
          </a:lstStyle>
          <a:p>
            <a:fld id="{945D33A0-2E87-4DC7-A583-5C2CBC49FA0D}" type="slidenum">
              <a:rPr lang="en-US" smtClean="0"/>
              <a:pPr/>
              <a:t>‹#›</a:t>
            </a:fld>
            <a:endParaRPr lang="en-US" dirty="0"/>
          </a:p>
        </p:txBody>
      </p:sp>
      <p:sp>
        <p:nvSpPr>
          <p:cNvPr id="8" name="Footer Placeholder 7"/>
          <p:cNvSpPr>
            <a:spLocks noGrp="1"/>
          </p:cNvSpPr>
          <p:nvPr>
            <p:ph type="ftr" sz="quarter" idx="4"/>
          </p:nvPr>
        </p:nvSpPr>
        <p:spPr>
          <a:xfrm>
            <a:off x="1" y="9119666"/>
            <a:ext cx="4548327" cy="479897"/>
          </a:xfrm>
          <a:prstGeom prst="rect">
            <a:avLst/>
          </a:prstGeom>
        </p:spPr>
        <p:txBody>
          <a:bodyPr vert="horz" lIns="94732" tIns="47366" rIns="94732" bIns="47366" rtlCol="0" anchor="b"/>
          <a:lstStyle>
            <a:lvl1pPr algn="l">
              <a:defRPr sz="900">
                <a:latin typeface="Calibri" pitchFamily="34" charset="0"/>
              </a:defRPr>
            </a:lvl1pPr>
          </a:lstStyle>
          <a:p>
            <a:r>
              <a:rPr lang="en-US" smtClean="0"/>
              <a:t>© Wyatt Technology Corporation 2011 – All Rights Reserved</a:t>
            </a:r>
            <a:endParaRPr lang="en-US" dirty="0"/>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100" kern="1200">
        <a:solidFill>
          <a:schemeClr val="tx1"/>
        </a:solidFill>
        <a:latin typeface="+mn-lt"/>
        <a:ea typeface="+mn-ea"/>
        <a:cs typeface="Arial" charset="0"/>
      </a:defRPr>
    </a:lvl1pPr>
    <a:lvl2pPr marL="457200" algn="l" rtl="0" fontAlgn="base">
      <a:spcBef>
        <a:spcPct val="30000"/>
      </a:spcBef>
      <a:spcAft>
        <a:spcPct val="0"/>
      </a:spcAft>
      <a:defRPr sz="1050" kern="1200">
        <a:solidFill>
          <a:schemeClr val="tx1"/>
        </a:solidFill>
        <a:latin typeface="+mn-lt"/>
        <a:ea typeface="+mn-ea"/>
        <a:cs typeface="Arial" charset="0"/>
      </a:defRPr>
    </a:lvl2pPr>
    <a:lvl3pPr marL="914400" algn="l" rtl="0" fontAlgn="base">
      <a:spcBef>
        <a:spcPct val="30000"/>
      </a:spcBef>
      <a:spcAft>
        <a:spcPct val="0"/>
      </a:spcAft>
      <a:defRPr sz="1000" kern="1200">
        <a:solidFill>
          <a:schemeClr val="tx1"/>
        </a:solidFill>
        <a:latin typeface="+mn-lt"/>
        <a:ea typeface="+mn-ea"/>
        <a:cs typeface="Arial" charset="0"/>
      </a:defRPr>
    </a:lvl3pPr>
    <a:lvl4pPr marL="1371600" algn="l" rtl="0" fontAlgn="base">
      <a:spcBef>
        <a:spcPct val="30000"/>
      </a:spcBef>
      <a:spcAft>
        <a:spcPct val="0"/>
      </a:spcAft>
      <a:defRPr sz="1000" kern="1200">
        <a:solidFill>
          <a:schemeClr val="tx1"/>
        </a:solidFill>
        <a:latin typeface="+mn-lt"/>
        <a:ea typeface="+mn-ea"/>
        <a:cs typeface="Arial" charset="0"/>
      </a:defRPr>
    </a:lvl4pPr>
    <a:lvl5pPr marL="1828800" algn="l" rtl="0" fontAlgn="base">
      <a:spcBef>
        <a:spcPct val="30000"/>
      </a:spcBef>
      <a:spcAft>
        <a:spcPct val="0"/>
      </a:spcAft>
      <a:defRPr sz="1000" kern="1200">
        <a:solidFill>
          <a:schemeClr val="tx1"/>
        </a:solidFill>
        <a:latin typeface="+mn-lt"/>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oleObject" Target="../embeddings/oleObject5.bin"/></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B96A7B1D-2FD4-42FD-A9FF-28424A7CFADA}" type="slidenum">
              <a:rPr lang="en-US" smtClean="0"/>
              <a:pPr/>
              <a:t>1</a:t>
            </a:fld>
            <a:endParaRPr lang="en-US"/>
          </a:p>
        </p:txBody>
      </p:sp>
      <p:sp>
        <p:nvSpPr>
          <p:cNvPr id="181251" name="Rectangle 1027"/>
          <p:cNvSpPr>
            <a:spLocks noGrp="1" noChangeArrowheads="1"/>
          </p:cNvSpPr>
          <p:nvPr>
            <p:ph type="body" idx="1"/>
          </p:nvPr>
        </p:nvSpPr>
        <p:spPr>
          <a:xfrm>
            <a:off x="849313" y="4561472"/>
            <a:ext cx="5734698" cy="4319065"/>
          </a:xfrm>
        </p:spPr>
        <p:txBody>
          <a:bodyPr>
            <a:normAutofit/>
          </a:bodyPr>
          <a:lstStyle/>
          <a:p>
            <a:r>
              <a:rPr lang="en-US" u="sng" dirty="0" smtClean="0"/>
              <a:t>Notes:  </a:t>
            </a:r>
          </a:p>
          <a:p>
            <a:r>
              <a:rPr lang="en-US" dirty="0" smtClean="0"/>
              <a:t>Additional information for each slide is presented in this section. </a:t>
            </a:r>
          </a:p>
          <a:p>
            <a:r>
              <a:rPr lang="en-US" dirty="0" smtClean="0"/>
              <a:t>Please feel free to use this space to take notes.</a:t>
            </a:r>
          </a:p>
          <a:p>
            <a:endParaRPr lang="en-US" dirty="0" smtClean="0"/>
          </a:p>
          <a:p>
            <a:endParaRPr lang="en-US" dirty="0"/>
          </a:p>
        </p:txBody>
      </p:sp>
      <p:sp>
        <p:nvSpPr>
          <p:cNvPr id="9" name="Slide Image Placeholder 8"/>
          <p:cNvSpPr>
            <a:spLocks noGrp="1" noRot="1" noChangeAspect="1"/>
          </p:cNvSpPr>
          <p:nvPr>
            <p:ph type="sldImg"/>
          </p:nvPr>
        </p:nvSpPr>
        <p:spPr/>
      </p:sp>
      <p:sp>
        <p:nvSpPr>
          <p:cNvPr id="7" name="Footer Placeholder 6"/>
          <p:cNvSpPr>
            <a:spLocks noGrp="1"/>
          </p:cNvSpPr>
          <p:nvPr>
            <p:ph type="ftr" sz="quarter" idx="10"/>
          </p:nvPr>
        </p:nvSpPr>
        <p:spPr>
          <a:xfrm>
            <a:off x="1" y="9121303"/>
            <a:ext cx="4548327" cy="479897"/>
          </a:xfrm>
        </p:spPr>
        <p:txBody>
          <a:bodyPr/>
          <a:lstStyle/>
          <a:p>
            <a:r>
              <a:rPr lang="en-US" smtClean="0"/>
              <a:t>© Wyatt Technology Corporation 2011 – All Rights Reserved</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F3542E7A-DA7E-4868-81FB-D04515EBC233}" type="slidenum">
              <a:rPr lang="en-US" smtClean="0"/>
              <a:pPr/>
              <a:t>10</a:t>
            </a:fld>
            <a:endParaRPr lang="en-US"/>
          </a:p>
        </p:txBody>
      </p:sp>
      <p:sp>
        <p:nvSpPr>
          <p:cNvPr id="419843" name="Rectangle 3"/>
          <p:cNvSpPr>
            <a:spLocks noGrp="1" noChangeArrowheads="1"/>
          </p:cNvSpPr>
          <p:nvPr>
            <p:ph type="body" idx="1"/>
          </p:nvPr>
        </p:nvSpPr>
        <p:spPr>
          <a:xfrm>
            <a:off x="835025" y="4561472"/>
            <a:ext cx="5748986" cy="4319065"/>
          </a:xfrm>
        </p:spPr>
        <p:txBody>
          <a:bodyPr>
            <a:normAutofit/>
          </a:bodyPr>
          <a:lstStyle/>
          <a:p>
            <a:r>
              <a:rPr lang="en-US" u="sng" dirty="0" smtClean="0"/>
              <a:t>Notes:</a:t>
            </a:r>
          </a:p>
          <a:p>
            <a:r>
              <a:rPr lang="en-US" dirty="0" smtClean="0"/>
              <a:t>Antibodies represent another important class of protein samples and are now used in many therapeutic formulations.  FFF –MALS is an powerful orthogonal technique to SEC in fractionating and </a:t>
            </a:r>
            <a:r>
              <a:rPr lang="en-US" dirty="0" err="1" smtClean="0"/>
              <a:t>quantitating</a:t>
            </a:r>
            <a:r>
              <a:rPr lang="en-US" dirty="0" smtClean="0"/>
              <a:t> soluble aggregates, as in this  example. </a:t>
            </a:r>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0" name="Slide Image Placeholder 9"/>
          <p:cNvSpPr>
            <a:spLocks noGrp="1" noRot="1" noChangeAspect="1"/>
          </p:cNvSpPr>
          <p:nvPr>
            <p:ph type="sldImg"/>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35024" y="4561472"/>
            <a:ext cx="5846773" cy="4319065"/>
          </a:xfrm>
        </p:spPr>
        <p:txBody>
          <a:bodyPr>
            <a:normAutofit/>
          </a:bodyPr>
          <a:lstStyle/>
          <a:p>
            <a:r>
              <a:rPr lang="en-US" u="sng" dirty="0" smtClean="0"/>
              <a:t>Notes:</a:t>
            </a:r>
          </a:p>
          <a:p>
            <a:pPr marL="172689" indent="-172689">
              <a:buFont typeface="Arial" pitchFamily="34" charset="0"/>
              <a:buChar char="•"/>
            </a:pPr>
            <a:r>
              <a:rPr lang="en-US" dirty="0" smtClean="0"/>
              <a:t>In addition to demonstrating the oligomeric state of antibody preparations, FFF is also able to detect and characterize very large, even insoluble, aggregates present in the antibody samples. </a:t>
            </a:r>
          </a:p>
          <a:p>
            <a:pPr marL="172689" indent="-172689">
              <a:buFont typeface="Arial" pitchFamily="34" charset="0"/>
              <a:buChar char="•"/>
            </a:pPr>
            <a:r>
              <a:rPr lang="en-US" dirty="0" smtClean="0"/>
              <a:t>The results above were achieved by utilizing a constant channel flow of 1 ml/min and starting with a relatively low cross flow rate of 1 </a:t>
            </a:r>
            <a:r>
              <a:rPr lang="en-US" dirty="0" err="1" smtClean="0"/>
              <a:t>mL</a:t>
            </a:r>
            <a:r>
              <a:rPr lang="en-US" dirty="0" smtClean="0"/>
              <a:t>/min.  A cross flow gradient from 1 ml/min to 0 ml/min  over 50 minutes was used during this experiment, and the presence of large aggregates in the range of 500 kD to 20 million Da was detected by MALS.</a:t>
            </a:r>
            <a:endParaRPr lang="en-US" dirty="0"/>
          </a:p>
        </p:txBody>
      </p:sp>
      <p:sp>
        <p:nvSpPr>
          <p:cNvPr id="4" name="Slide Number Placeholder 3"/>
          <p:cNvSpPr>
            <a:spLocks noGrp="1"/>
          </p:cNvSpPr>
          <p:nvPr>
            <p:ph type="sldNum" sz="quarter" idx="10"/>
          </p:nvPr>
        </p:nvSpPr>
        <p:spPr/>
        <p:txBody>
          <a:bodyPr/>
          <a:lstStyle/>
          <a:p>
            <a:fld id="{945D33A0-2E87-4DC7-A583-5C2CBC49FA0D}"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79FEEE81-9878-43CA-80BB-DAA1D5E15C27}" type="slidenum">
              <a:rPr lang="en-US" smtClean="0"/>
              <a:pPr/>
              <a:t>12</a:t>
            </a:fld>
            <a:endParaRPr lang="en-US"/>
          </a:p>
        </p:txBody>
      </p:sp>
      <p:sp>
        <p:nvSpPr>
          <p:cNvPr id="279555" name="Rectangle 3"/>
          <p:cNvSpPr>
            <a:spLocks noGrp="1" noChangeArrowheads="1"/>
          </p:cNvSpPr>
          <p:nvPr>
            <p:ph type="body" idx="1"/>
          </p:nvPr>
        </p:nvSpPr>
        <p:spPr>
          <a:xfrm>
            <a:off x="835025" y="4561472"/>
            <a:ext cx="5748986" cy="4319065"/>
          </a:xfrm>
        </p:spPr>
        <p:txBody>
          <a:bodyPr>
            <a:normAutofit/>
          </a:bodyPr>
          <a:lstStyle/>
          <a:p>
            <a:r>
              <a:rPr lang="en-US" u="sng" dirty="0" smtClean="0"/>
              <a:t>Notes:</a:t>
            </a:r>
          </a:p>
          <a:p>
            <a:pPr marL="172689" indent="-172689">
              <a:buFont typeface="Arial" pitchFamily="34" charset="0"/>
              <a:buChar char="•"/>
            </a:pPr>
            <a:r>
              <a:rPr lang="en-US" dirty="0" smtClean="0"/>
              <a:t>One of the major advantages of AF4 is its ability to improve separation of large molecules in solution. In this example, an ultra-high MW protein-polysaccharide conjugate vaccine was separated by both SEC and FFF and then characterized by online MALS. </a:t>
            </a:r>
          </a:p>
          <a:p>
            <a:pPr marL="172689" indent="-172689">
              <a:buFont typeface="Arial" pitchFamily="34" charset="0"/>
              <a:buChar char="•"/>
            </a:pPr>
            <a:r>
              <a:rPr lang="en-US" dirty="0" smtClean="0"/>
              <a:t>Although an SEC column with the largest pore size  available on the market was used to fractionate the sample, the majority of the conjugate polymers eluted in the total exclusion volume as a sharp peak. With the help of MALS, we found that the MW across the peak covers a wide range from  5 to 20 million Da. The lack of resolution from the SEC separation makes the method inadequate to  compare samples from different processes. </a:t>
            </a:r>
          </a:p>
          <a:p>
            <a:pPr marL="172689" indent="-172689">
              <a:buFont typeface="Arial" pitchFamily="34" charset="0"/>
              <a:buChar char="•"/>
            </a:pPr>
            <a:r>
              <a:rPr lang="en-US" dirty="0" smtClean="0"/>
              <a:t>We then used the Wyatt Eclipse FFF to fractionate the same sample.  These results show a significantly better separation for the entire conjugate distribution, from 100 kD to 100 million Da, was achieved by FFF.  This allows process engineers to better distinguish samples from different batches, lots, and processes. </a:t>
            </a:r>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4" name="Slide Image Placeholder 13"/>
          <p:cNvSpPr>
            <a:spLocks noGrp="1" noRot="1" noChangeAspect="1"/>
          </p:cNvSpPr>
          <p:nvPr>
            <p:ph type="sldImg"/>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35025" y="4561472"/>
            <a:ext cx="5748986" cy="4319065"/>
          </a:xfrm>
        </p:spPr>
        <p:txBody>
          <a:bodyPr>
            <a:normAutofit/>
          </a:bodyPr>
          <a:lstStyle/>
          <a:p>
            <a:r>
              <a:rPr lang="en-US" u="sng" dirty="0" smtClean="0"/>
              <a:t>Notes:</a:t>
            </a:r>
          </a:p>
          <a:p>
            <a:pPr marL="172689" indent="-172689">
              <a:buFont typeface="Arial" pitchFamily="34" charset="0"/>
              <a:buChar char="•"/>
            </a:pPr>
            <a:r>
              <a:rPr lang="en-US" dirty="0" smtClean="0"/>
              <a:t>By adding the MALS detection to the FFF method, not only particle size can be measured from angular dependence, but also the number of the particles can be counted from each data slice. </a:t>
            </a:r>
          </a:p>
          <a:p>
            <a:pPr marL="172689" indent="-172689">
              <a:buFont typeface="Arial" pitchFamily="34" charset="0"/>
              <a:buChar char="•"/>
            </a:pPr>
            <a:r>
              <a:rPr lang="en-US" dirty="0" smtClean="0"/>
              <a:t>Reference: US patent no. US 6,774,994 B1. </a:t>
            </a:r>
            <a:endParaRPr lang="en-US" dirty="0"/>
          </a:p>
        </p:txBody>
      </p:sp>
      <p:sp>
        <p:nvSpPr>
          <p:cNvPr id="4" name="Slide Number Placeholder 3"/>
          <p:cNvSpPr>
            <a:spLocks noGrp="1"/>
          </p:cNvSpPr>
          <p:nvPr>
            <p:ph type="sldNum" sz="quarter" idx="10"/>
          </p:nvPr>
        </p:nvSpPr>
        <p:spPr/>
        <p:txBody>
          <a:bodyPr/>
          <a:lstStyle/>
          <a:p>
            <a:fld id="{945D33A0-2E87-4DC7-A583-5C2CBC49FA0D}" type="slidenum">
              <a:rPr lang="en-US" smtClean="0"/>
              <a:pPr/>
              <a:t>13</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7064C352-37A2-494A-95C0-845D4AEDA82F}" type="slidenum">
              <a:rPr lang="en-US" smtClean="0"/>
              <a:pPr/>
              <a:t>14</a:t>
            </a:fld>
            <a:endParaRPr lang="en-US"/>
          </a:p>
        </p:txBody>
      </p:sp>
      <p:sp>
        <p:nvSpPr>
          <p:cNvPr id="281603" name="Rectangle 3"/>
          <p:cNvSpPr>
            <a:spLocks noGrp="1" noChangeArrowheads="1"/>
          </p:cNvSpPr>
          <p:nvPr>
            <p:ph type="body" idx="1"/>
          </p:nvPr>
        </p:nvSpPr>
        <p:spPr>
          <a:xfrm>
            <a:off x="835025" y="4561472"/>
            <a:ext cx="5748986" cy="4319065"/>
          </a:xfrm>
        </p:spPr>
        <p:txBody>
          <a:bodyPr>
            <a:normAutofit/>
          </a:bodyPr>
          <a:lstStyle/>
          <a:p>
            <a:r>
              <a:rPr lang="en-US" u="sng" dirty="0" smtClean="0"/>
              <a:t>Notes:</a:t>
            </a:r>
          </a:p>
          <a:p>
            <a:r>
              <a:rPr lang="en-US" dirty="0" smtClean="0"/>
              <a:t>Liposomes are another good FFF candidate. Traditionally, particle size distribution of liposomes was measured by DLS with limited details about distribution of size. FFF allows the physical separation of liposomes by their size and then characterizes the particle size by the online MALS. Small differences between these two preparations are easily measured by the FFF-MALS method. </a:t>
            </a:r>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0" name="Slide Image Placeholder 9"/>
          <p:cNvSpPr>
            <a:spLocks noGrp="1" noRot="1" noChangeAspect="1"/>
          </p:cNvSpPr>
          <p:nvPr>
            <p:ph type="sldImg"/>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5D33A0-2E87-4DC7-A583-5C2CBC49FA0D}" type="slidenum">
              <a:rPr lang="en-US" smtClean="0"/>
              <a:pPr/>
              <a:t>15</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35025" y="4561472"/>
            <a:ext cx="5748986" cy="4319065"/>
          </a:xfrm>
        </p:spPr>
        <p:txBody>
          <a:bodyPr>
            <a:normAutofit/>
          </a:bodyPr>
          <a:lstStyle/>
          <a:p>
            <a:pPr marL="176201" indent="-176201" defTabSz="586782">
              <a:spcAft>
                <a:spcPct val="10000"/>
              </a:spcAft>
            </a:pPr>
            <a:r>
              <a:rPr lang="en-US" u="sng" dirty="0" smtClean="0"/>
              <a:t>Notes:</a:t>
            </a:r>
          </a:p>
          <a:p>
            <a:pPr marL="176201" indent="-176201" defTabSz="586782">
              <a:spcAft>
                <a:spcPct val="10000"/>
              </a:spcAft>
              <a:buFont typeface="Arial" pitchFamily="34" charset="0"/>
              <a:buChar char="•"/>
            </a:pPr>
            <a:r>
              <a:rPr lang="en-US" dirty="0" smtClean="0"/>
              <a:t>The organic version of the Eclipse was used for these measurements in THF.</a:t>
            </a:r>
          </a:p>
          <a:p>
            <a:pPr marL="176201" indent="-176201" defTabSz="586782">
              <a:spcAft>
                <a:spcPct val="10000"/>
              </a:spcAft>
              <a:buFont typeface="Arial" pitchFamily="34" charset="0"/>
              <a:buChar char="•"/>
            </a:pPr>
            <a:r>
              <a:rPr lang="en-US" dirty="0" smtClean="0"/>
              <a:t>In SEC, large branched molecules are anchored in pores of packing and elute later than they would according to their hydrodynamic size:</a:t>
            </a:r>
          </a:p>
          <a:p>
            <a:pPr marL="654935" lvl="1" indent="-176201" defTabSz="586782">
              <a:spcAft>
                <a:spcPct val="10000"/>
              </a:spcAft>
              <a:buFont typeface="Arial" pitchFamily="34" charset="0"/>
              <a:buChar char="•"/>
            </a:pPr>
            <a:r>
              <a:rPr lang="en-US" sz="1000" dirty="0" smtClean="0"/>
              <a:t>Slices at high elution volumes are contaminated by delayed large molecules and MALS detector measures Mw and Rz due to co-elution (measures average Mw and Rz, same as batch LS experiment). This causes the curved shape of the conformation plot at low molar mass.</a:t>
            </a:r>
          </a:p>
          <a:p>
            <a:pPr marL="654935" lvl="1" indent="-176201" defTabSz="586782">
              <a:spcAft>
                <a:spcPct val="10000"/>
              </a:spcAft>
              <a:buFont typeface="Arial" pitchFamily="34" charset="0"/>
              <a:buChar char="•"/>
            </a:pPr>
            <a:r>
              <a:rPr lang="en-US" sz="1000" dirty="0" smtClean="0"/>
              <a:t>Z-average is more sensitive to small amounts of big molecules than the weight-average.</a:t>
            </a:r>
          </a:p>
          <a:p>
            <a:endParaRPr lang="en-US" dirty="0"/>
          </a:p>
        </p:txBody>
      </p:sp>
      <p:sp>
        <p:nvSpPr>
          <p:cNvPr id="4" name="Slide Number Placeholder 3"/>
          <p:cNvSpPr>
            <a:spLocks noGrp="1"/>
          </p:cNvSpPr>
          <p:nvPr>
            <p:ph type="sldNum" sz="quarter" idx="10"/>
          </p:nvPr>
        </p:nvSpPr>
        <p:spPr/>
        <p:txBody>
          <a:bodyPr/>
          <a:lstStyle/>
          <a:p>
            <a:fld id="{945D33A0-2E87-4DC7-A583-5C2CBC49FA0D}"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7E1AA299-97E3-4C0D-9C8F-A947DB4BFAF1}" type="slidenum">
              <a:rPr lang="en-US" smtClean="0"/>
              <a:pPr/>
              <a:t>17</a:t>
            </a:fld>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a:xfrm>
            <a:off x="835025" y="4561472"/>
            <a:ext cx="5748986" cy="4319065"/>
          </a:xfrm>
        </p:spPr>
        <p:txBody>
          <a:bodyPr>
            <a:normAutofit/>
          </a:bodyPr>
          <a:lstStyle/>
          <a:p>
            <a:r>
              <a:rPr lang="en-US" u="sng" dirty="0" smtClean="0"/>
              <a:t>Notes:</a:t>
            </a:r>
          </a:p>
          <a:p>
            <a:r>
              <a:rPr lang="en-US" dirty="0" smtClean="0"/>
              <a:t>Historically, intrinsic viscosity has been used to characterize molecular dimensions.  Viscosity is </a:t>
            </a:r>
            <a:r>
              <a:rPr lang="en-US" i="1" dirty="0" smtClean="0"/>
              <a:t>inversely related to molecular </a:t>
            </a:r>
            <a:r>
              <a:rPr lang="en-US" dirty="0" smtClean="0"/>
              <a:t>density and, for the past twenty years, has been central in studies of polymer conformation, branching, and hydrodynamic radius. </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03F01A63-9716-4D6E-93A8-ACF7C7CD1A46}" type="slidenum">
              <a:rPr lang="en-US" smtClean="0"/>
              <a:pPr/>
              <a:t>18</a:t>
            </a:fld>
            <a:endParaRPr lang="en-US"/>
          </a:p>
        </p:txBody>
      </p:sp>
      <p:sp>
        <p:nvSpPr>
          <p:cNvPr id="405507" name="Rectangle 3"/>
          <p:cNvSpPr>
            <a:spLocks noGrp="1" noChangeArrowheads="1"/>
          </p:cNvSpPr>
          <p:nvPr>
            <p:ph type="body" idx="1"/>
          </p:nvPr>
        </p:nvSpPr>
        <p:spPr/>
        <p:txBody>
          <a:bodyPr>
            <a:normAutofit/>
          </a:bodyPr>
          <a:lstStyle/>
          <a:p>
            <a:r>
              <a:rPr lang="en-US" dirty="0" smtClean="0"/>
              <a:t> </a:t>
            </a:r>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1" name="Notes Placeholder 9"/>
          <p:cNvSpPr txBox="1">
            <a:spLocks/>
          </p:cNvSpPr>
          <p:nvPr/>
        </p:nvSpPr>
        <p:spPr bwMode="auto">
          <a:xfrm>
            <a:off x="835025" y="4565650"/>
            <a:ext cx="5748985" cy="431906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normAutofit/>
          </a:bodyPr>
          <a:lstStyle/>
          <a:p>
            <a:pPr algn="l">
              <a:spcAft>
                <a:spcPts val="628"/>
              </a:spcAft>
            </a:pPr>
            <a:r>
              <a:rPr lang="en-US" sz="1200" u="sng" dirty="0" smtClean="0">
                <a:latin typeface="+mn-lt"/>
              </a:rPr>
              <a:t>Notes:</a:t>
            </a:r>
          </a:p>
          <a:p>
            <a:pPr marL="179525" indent="-179525" algn="l">
              <a:buFont typeface="Arial" pitchFamily="34" charset="0"/>
              <a:buChar char="•"/>
            </a:pPr>
            <a:r>
              <a:rPr lang="en-US" sz="1100" dirty="0" smtClean="0">
                <a:latin typeface="+mn-lt"/>
              </a:rPr>
              <a:t>The ViscoStar uses a traditional bridge design. The fluid stream splits at the top of the bridge, and half of the sample flows through each arm. Since the bridge is symmetric, the differential pressure transducer in the center of the bridge measures zero. When a sample is injected, it is also split evenly. In the left arm of the bridge is a delay volume. The sample enters the delay volume, but solvent exits causing a pressure imbalance in the bridge. This imbalance pressure, combined with the inlet pressure, gives the specific viscosity through the relation:</a:t>
            </a:r>
          </a:p>
          <a:p>
            <a:pPr marL="179525" indent="-179525" algn="l"/>
            <a:r>
              <a:rPr lang="en-US" sz="1100" dirty="0" smtClean="0">
                <a:latin typeface="+mn-lt"/>
              </a:rPr>
              <a:t> 			</a:t>
            </a:r>
            <a:r>
              <a:rPr lang="el-GR" sz="1100" b="1" i="1" dirty="0" smtClean="0">
                <a:latin typeface="+mn-lt"/>
              </a:rPr>
              <a:t>η</a:t>
            </a:r>
            <a:r>
              <a:rPr lang="el-GR" sz="1100" b="1" i="1" baseline="-25000" dirty="0" smtClean="0">
                <a:latin typeface="+mn-lt"/>
              </a:rPr>
              <a:t>sp</a:t>
            </a:r>
            <a:r>
              <a:rPr lang="el-GR" sz="1100" b="1" i="1" dirty="0" smtClean="0">
                <a:latin typeface="+mn-lt"/>
              </a:rPr>
              <a:t> = η /η</a:t>
            </a:r>
            <a:r>
              <a:rPr lang="el-GR" sz="1100" b="1" i="1" baseline="-25000" dirty="0" smtClean="0">
                <a:latin typeface="+mn-lt"/>
              </a:rPr>
              <a:t>0</a:t>
            </a:r>
            <a:r>
              <a:rPr lang="el-GR" sz="1100" b="1" i="1" dirty="0" smtClean="0">
                <a:latin typeface="+mn-lt"/>
              </a:rPr>
              <a:t> – 1= 4Δp/(IP – 2Δp)</a:t>
            </a:r>
          </a:p>
          <a:p>
            <a:pPr marL="179525" algn="l"/>
            <a:r>
              <a:rPr lang="en-US" sz="1100" dirty="0" smtClean="0">
                <a:latin typeface="+mn-lt"/>
              </a:rPr>
              <a:t>where η is the viscosity of the sample, and η</a:t>
            </a:r>
            <a:r>
              <a:rPr lang="en-US" sz="1100" baseline="-25000" dirty="0" smtClean="0">
                <a:latin typeface="+mn-lt"/>
              </a:rPr>
              <a:t>0</a:t>
            </a:r>
            <a:r>
              <a:rPr lang="en-US" sz="1100" dirty="0" smtClean="0">
                <a:latin typeface="+mn-lt"/>
              </a:rPr>
              <a:t> is the viscosity of the solvent, </a:t>
            </a:r>
            <a:r>
              <a:rPr lang="en-US" sz="1100" dirty="0" err="1" smtClean="0">
                <a:latin typeface="+mn-lt"/>
              </a:rPr>
              <a:t>Δ</a:t>
            </a:r>
            <a:r>
              <a:rPr lang="en-US" sz="1100" i="1" dirty="0" err="1" smtClean="0">
                <a:latin typeface="+mn-lt"/>
              </a:rPr>
              <a:t>p</a:t>
            </a:r>
            <a:r>
              <a:rPr lang="en-US" sz="1100" i="1" dirty="0" smtClean="0">
                <a:latin typeface="+mn-lt"/>
              </a:rPr>
              <a:t> is the imbalance pressure across the bridge, and IP is the </a:t>
            </a:r>
            <a:r>
              <a:rPr lang="en-US" sz="1100" dirty="0" smtClean="0">
                <a:latin typeface="+mn-lt"/>
              </a:rPr>
              <a:t>pressure from top to bottom of the bridge. </a:t>
            </a:r>
          </a:p>
          <a:p>
            <a:pPr marL="179525" indent="-179525" algn="l">
              <a:buFont typeface="Arial" pitchFamily="34" charset="0"/>
              <a:buChar char="•"/>
            </a:pPr>
            <a:r>
              <a:rPr lang="en-US" sz="1100" dirty="0" smtClean="0">
                <a:latin typeface="+mn-lt"/>
              </a:rPr>
              <a:t>This is a direct measurement of the specific viscosity that depends only on calibrated transducers. At the end of the run, the delay volume is flushed with new solvent and a new measurement can be performed.</a:t>
            </a:r>
          </a:p>
          <a:p>
            <a:pPr marL="179525" indent="-179525" algn="l">
              <a:spcBef>
                <a:spcPct val="30000"/>
              </a:spcBef>
              <a:buFont typeface="Arial" pitchFamily="34" charset="0"/>
              <a:buChar char="•"/>
            </a:pPr>
            <a:r>
              <a:rPr lang="en-US" sz="1100" dirty="0" smtClean="0">
                <a:latin typeface="+mn-lt"/>
              </a:rPr>
              <a:t>See, e.g. J. Waters, D. </a:t>
            </a:r>
            <a:r>
              <a:rPr lang="en-US" sz="1100" dirty="0" err="1" smtClean="0">
                <a:latin typeface="+mn-lt"/>
              </a:rPr>
              <a:t>Leiske</a:t>
            </a:r>
            <a:r>
              <a:rPr lang="en-US" sz="1100" dirty="0" smtClean="0">
                <a:latin typeface="+mn-lt"/>
              </a:rPr>
              <a:t>, </a:t>
            </a:r>
            <a:r>
              <a:rPr lang="en-US" sz="1100" i="1" dirty="0" smtClean="0">
                <a:latin typeface="+mn-lt"/>
              </a:rPr>
              <a:t>Characterization of </a:t>
            </a:r>
            <a:r>
              <a:rPr lang="en-US" sz="1100" i="1" dirty="0" err="1" smtClean="0">
                <a:latin typeface="+mn-lt"/>
              </a:rPr>
              <a:t>Hyaluronic</a:t>
            </a:r>
            <a:r>
              <a:rPr lang="en-US" sz="1100" i="1" dirty="0" smtClean="0">
                <a:latin typeface="+mn-lt"/>
              </a:rPr>
              <a:t> Acid with On-Line Differential Viscometry, Multiangle Light Scattering, and Differential </a:t>
            </a:r>
            <a:r>
              <a:rPr lang="en-US" sz="1100" i="1" dirty="0" err="1" smtClean="0">
                <a:latin typeface="+mn-lt"/>
              </a:rPr>
              <a:t>Refractometry</a:t>
            </a:r>
            <a:r>
              <a:rPr lang="en-US" sz="1100" dirty="0" smtClean="0">
                <a:latin typeface="+mn-lt"/>
              </a:rPr>
              <a:t>, </a:t>
            </a:r>
            <a:r>
              <a:rPr lang="en-US" sz="1100" b="1" dirty="0" smtClean="0">
                <a:latin typeface="+mn-lt"/>
              </a:rPr>
              <a:t>LCGC</a:t>
            </a:r>
            <a:r>
              <a:rPr lang="en-US" sz="1100" dirty="0" smtClean="0">
                <a:latin typeface="+mn-lt"/>
              </a:rPr>
              <a:t>, March 2005.</a:t>
            </a:r>
            <a:endParaRPr lang="en-US" sz="1100" dirty="0">
              <a:latin typeface="+mn-lt"/>
            </a:endParaRPr>
          </a:p>
        </p:txBody>
      </p:sp>
      <p:sp>
        <p:nvSpPr>
          <p:cNvPr id="10" name="Slide Image Placeholder 9"/>
          <p:cNvSpPr>
            <a:spLocks noGrp="1" noRot="1" noChangeAspect="1"/>
          </p:cNvSpPr>
          <p:nvPr>
            <p:ph type="sldImg"/>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62236401-DAD9-43A5-992A-8CEB09A73D89}" type="slidenum">
              <a:rPr lang="en-US" smtClean="0"/>
              <a:pPr/>
              <a:t>19</a:t>
            </a:fld>
            <a:endParaRPr lang="en-US"/>
          </a:p>
        </p:txBody>
      </p:sp>
      <p:sp>
        <p:nvSpPr>
          <p:cNvPr id="407555" name="Rectangle 3"/>
          <p:cNvSpPr>
            <a:spLocks noGrp="1" noChangeArrowheads="1"/>
          </p:cNvSpPr>
          <p:nvPr>
            <p:ph type="body" idx="1"/>
          </p:nvPr>
        </p:nvSpPr>
        <p:spPr>
          <a:xfrm>
            <a:off x="835025" y="4561472"/>
            <a:ext cx="5748986" cy="4319065"/>
          </a:xfrm>
        </p:spPr>
        <p:txBody>
          <a:bodyPr>
            <a:normAutofit/>
          </a:bodyPr>
          <a:lstStyle/>
          <a:p>
            <a:r>
              <a:rPr lang="en-US" u="sng" dirty="0" smtClean="0"/>
              <a:t>Notes:</a:t>
            </a:r>
          </a:p>
          <a:p>
            <a:pPr marL="179525" indent="-179525">
              <a:buFont typeface="Arial" pitchFamily="34" charset="0"/>
              <a:buChar char="•"/>
            </a:pPr>
            <a:r>
              <a:rPr lang="en-US" dirty="0" smtClean="0"/>
              <a:t>When combined with a concentration detector, such as the Optilab rEX, the </a:t>
            </a:r>
            <a:r>
              <a:rPr lang="en-US" dirty="0" err="1" smtClean="0"/>
              <a:t>ViscoStar</a:t>
            </a:r>
            <a:r>
              <a:rPr lang="en-US" dirty="0" smtClean="0"/>
              <a:t> can be used to compute the intrinsic viscosity.</a:t>
            </a:r>
          </a:p>
          <a:p>
            <a:pPr marL="179525" indent="-179525">
              <a:buFont typeface="Arial" pitchFamily="34" charset="0"/>
              <a:buChar char="•"/>
            </a:pPr>
            <a:r>
              <a:rPr lang="en-US" dirty="0" smtClean="0"/>
              <a:t>The intrinsic viscosity measurements complement the molar mass measured by the MALS instruments.</a:t>
            </a:r>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0" name="Slide Image Placeholder 9"/>
          <p:cNvSpPr>
            <a:spLocks noGrp="1" noRot="1" noChangeAspect="1"/>
          </p:cNvSpPr>
          <p:nvPr>
            <p:ph type="sldImg"/>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C94263E5-39A1-4550-8B18-543D84720845}" type="slidenum">
              <a:rPr lang="en-US" smtClean="0"/>
              <a:pPr/>
              <a:t>2</a:t>
            </a:fld>
            <a:endParaRPr lang="en-US"/>
          </a:p>
        </p:txBody>
      </p:sp>
      <p:sp>
        <p:nvSpPr>
          <p:cNvPr id="211971" name="Rectangle 3"/>
          <p:cNvSpPr>
            <a:spLocks noGrp="1" noChangeArrowheads="1"/>
          </p:cNvSpPr>
          <p:nvPr>
            <p:ph type="body" idx="1"/>
          </p:nvPr>
        </p:nvSpPr>
        <p:spPr/>
        <p:txBody>
          <a:bodyPr>
            <a:normAutofit/>
          </a:bodyPr>
          <a:lstStyle/>
          <a:p>
            <a:endParaRPr lang="en-US" smtClean="0"/>
          </a:p>
          <a:p>
            <a:endParaRPr lang="en-US" dirty="0"/>
          </a:p>
        </p:txBody>
      </p:sp>
      <p:sp>
        <p:nvSpPr>
          <p:cNvPr id="7" name="Footer Placeholder 6"/>
          <p:cNvSpPr>
            <a:spLocks noGrp="1"/>
          </p:cNvSpPr>
          <p:nvPr>
            <p:ph type="ftr" sz="quarter" idx="10"/>
          </p:nvPr>
        </p:nvSpPr>
        <p:spPr/>
        <p:txBody>
          <a:bodyPr/>
          <a:lstStyle/>
          <a:p>
            <a:r>
              <a:rPr lang="en-US" smtClean="0"/>
              <a:t>© Wyatt Technology Corporation 2011 – All Rights Reserved</a:t>
            </a:r>
            <a:endParaRPr lang="en-US" dirty="0"/>
          </a:p>
        </p:txBody>
      </p:sp>
      <p:sp>
        <p:nvSpPr>
          <p:cNvPr id="16" name="Rectangle 1027"/>
          <p:cNvSpPr txBox="1">
            <a:spLocks noChangeArrowheads="1"/>
          </p:cNvSpPr>
          <p:nvPr/>
        </p:nvSpPr>
        <p:spPr bwMode="auto">
          <a:xfrm>
            <a:off x="849313" y="4565651"/>
            <a:ext cx="5734697" cy="4459404"/>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normAutofit/>
          </a:bodyPr>
          <a:lstStyle/>
          <a:p>
            <a:pPr algn="l" defTabSz="957468">
              <a:spcBef>
                <a:spcPct val="30000"/>
              </a:spcBef>
              <a:defRPr/>
            </a:pPr>
            <a:r>
              <a:rPr lang="en-US" sz="1100" u="sng" dirty="0" smtClean="0">
                <a:latin typeface="+mn-lt"/>
              </a:rPr>
              <a:t>Notes:  </a:t>
            </a:r>
          </a:p>
          <a:p>
            <a:pPr algn="l" defTabSz="957468">
              <a:spcBef>
                <a:spcPct val="30000"/>
              </a:spcBef>
              <a:defRPr/>
            </a:pPr>
            <a:endParaRPr lang="en-US" sz="1200" dirty="0" smtClean="0">
              <a:latin typeface="+mn-lt"/>
            </a:endParaRPr>
          </a:p>
          <a:p>
            <a:pPr algn="l" defTabSz="957468">
              <a:spcBef>
                <a:spcPct val="30000"/>
              </a:spcBef>
              <a:defRPr/>
            </a:pPr>
            <a:endParaRPr lang="en-US" sz="1200" dirty="0">
              <a:latin typeface="+mn-lt"/>
            </a:endParaRPr>
          </a:p>
        </p:txBody>
      </p:sp>
      <p:sp>
        <p:nvSpPr>
          <p:cNvPr id="11" name="Slide Image Placeholder 10"/>
          <p:cNvSpPr>
            <a:spLocks noGrp="1" noRot="1" noChangeAspect="1"/>
          </p:cNvSpPr>
          <p:nvPr>
            <p:ph type="sldImg"/>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a:ln/>
        </p:spPr>
        <p:txBody>
          <a:bodyPr/>
          <a:lstStyle/>
          <a:p>
            <a:fld id="{15A1CF6C-5C04-4F59-8010-39FEE7661F2A}" type="slidenum">
              <a:rPr lang="en-US" smtClean="0"/>
              <a:pPr/>
              <a:t>20</a:t>
            </a:fld>
            <a:endParaRPr lang="en-US"/>
          </a:p>
        </p:txBody>
      </p:sp>
      <p:sp>
        <p:nvSpPr>
          <p:cNvPr id="431106" name="Rectangle 2"/>
          <p:cNvSpPr>
            <a:spLocks noGrp="1" noRot="1" noChangeAspect="1" noChangeArrowheads="1" noTextEdit="1"/>
          </p:cNvSpPr>
          <p:nvPr>
            <p:ph type="sldImg"/>
          </p:nvPr>
        </p:nvSpPr>
        <p:spPr bwMode="auto">
          <a:xfrm>
            <a:off x="1220788" y="720725"/>
            <a:ext cx="4735512" cy="3551238"/>
          </a:xfrm>
          <a:prstGeom prst="rect">
            <a:avLst/>
          </a:prstGeom>
          <a:noFill/>
        </p:spPr>
      </p:sp>
      <p:sp>
        <p:nvSpPr>
          <p:cNvPr id="431107" name="Rectangle 3"/>
          <p:cNvSpPr>
            <a:spLocks noGrp="1" noChangeArrowheads="1"/>
          </p:cNvSpPr>
          <p:nvPr>
            <p:ph type="body" idx="1"/>
          </p:nvPr>
        </p:nvSpPr>
        <p:spPr bwMode="auto">
          <a:xfrm>
            <a:off x="835025" y="4565650"/>
            <a:ext cx="5674973" cy="4278994"/>
          </a:xfrm>
          <a:prstGeom prst="rect">
            <a:avLst/>
          </a:prstGeom>
          <a:noFill/>
          <a:ln>
            <a:noFill/>
            <a:miter lim="800000"/>
            <a:headEnd/>
            <a:tailEnd/>
          </a:ln>
        </p:spPr>
        <p:txBody>
          <a:bodyPr lIns="95033" tIns="47516" rIns="95033" bIns="47516"/>
          <a:lstStyle/>
          <a:p>
            <a:r>
              <a:rPr lang="en-US" u="sng" dirty="0" smtClean="0"/>
              <a:t>Notes:</a:t>
            </a:r>
          </a:p>
          <a:p>
            <a:r>
              <a:rPr lang="en-US" dirty="0" smtClean="0"/>
              <a:t>The intrinsic viscosity measurements complement the molar mass measured by the MALS instruments. The data can be used to generate Mark-Houwink plots, which are plots of Log([η]) vs. Log(</a:t>
            </a:r>
            <a:r>
              <a:rPr lang="en-US" i="1" dirty="0" smtClean="0"/>
              <a:t>M). A fit of </a:t>
            </a:r>
            <a:r>
              <a:rPr lang="en-US" dirty="0" smtClean="0"/>
              <a:t>this data to the Mark-Houwink equation</a:t>
            </a:r>
          </a:p>
          <a:p>
            <a:pPr algn="ctr"/>
            <a:r>
              <a:rPr lang="el-GR" b="1" dirty="0" smtClean="0"/>
              <a:t>[η] = </a:t>
            </a:r>
            <a:r>
              <a:rPr lang="en-US" b="1" i="1" dirty="0" smtClean="0"/>
              <a:t>K M</a:t>
            </a:r>
            <a:r>
              <a:rPr lang="en-US" b="1" i="1" baseline="30000" dirty="0" smtClean="0"/>
              <a:t>a</a:t>
            </a:r>
          </a:p>
          <a:p>
            <a:r>
              <a:rPr lang="en-US" dirty="0" smtClean="0"/>
              <a:t>yields the coefficients </a:t>
            </a:r>
            <a:r>
              <a:rPr lang="en-US" i="1" dirty="0" smtClean="0"/>
              <a:t>K and a</a:t>
            </a:r>
            <a:r>
              <a:rPr lang="en-US" dirty="0" smtClean="0"/>
              <a:t>, which are measures of polymer conformation and its interaction with the solvent. The </a:t>
            </a:r>
            <a:r>
              <a:rPr lang="en-US" dirty="0" err="1" smtClean="0"/>
              <a:t>ViscoStar</a:t>
            </a:r>
            <a:r>
              <a:rPr lang="en-US" dirty="0" smtClean="0"/>
              <a:t> can also be used to define the hydrodynamic volume, which is the volume of a sphere that has the same intrinsic viscosity as the sample being measured, through the Einstein-</a:t>
            </a:r>
            <a:r>
              <a:rPr lang="en-US" dirty="0" err="1" smtClean="0"/>
              <a:t>Simha</a:t>
            </a:r>
            <a:r>
              <a:rPr lang="en-US" dirty="0" smtClean="0"/>
              <a:t> relation</a:t>
            </a:r>
          </a:p>
          <a:p>
            <a:pPr algn="ctr"/>
            <a:r>
              <a:rPr lang="pl-PL" b="1" i="1" dirty="0" smtClean="0"/>
              <a:t>V</a:t>
            </a:r>
            <a:r>
              <a:rPr lang="pl-PL" b="1" i="1" baseline="-25000" dirty="0" smtClean="0"/>
              <a:t>h</a:t>
            </a:r>
            <a:r>
              <a:rPr lang="pl-PL" b="1" i="1" dirty="0" smtClean="0"/>
              <a:t> = M [η]/(2.5 N</a:t>
            </a:r>
            <a:r>
              <a:rPr lang="pl-PL" b="1" i="1" baseline="-25000" dirty="0" smtClean="0"/>
              <a:t>A</a:t>
            </a:r>
            <a:r>
              <a:rPr lang="pl-PL" b="1" i="1" dirty="0" smtClean="0"/>
              <a:t>)</a:t>
            </a:r>
          </a:p>
          <a:p>
            <a:r>
              <a:rPr lang="en-US" dirty="0" smtClean="0"/>
              <a:t>where </a:t>
            </a:r>
            <a:r>
              <a:rPr lang="en-US" dirty="0" err="1" smtClean="0"/>
              <a:t>V</a:t>
            </a:r>
            <a:r>
              <a:rPr lang="en-US" baseline="-25000" dirty="0" err="1" smtClean="0"/>
              <a:t>h</a:t>
            </a:r>
            <a:r>
              <a:rPr lang="en-US" dirty="0" smtClean="0"/>
              <a:t> is the hydrodynamic volume, M is the molar mass measured with a MALS detector, and NA is Avogadro’s number. From the hydrodynamic volume, one can derive the hydrodynamic radius as</a:t>
            </a:r>
          </a:p>
          <a:p>
            <a:pPr algn="ctr"/>
            <a:r>
              <a:rPr lang="en-US" b="1" i="1" dirty="0" err="1" smtClean="0"/>
              <a:t>r</a:t>
            </a:r>
            <a:r>
              <a:rPr lang="en-US" b="1" i="1" baseline="-25000" dirty="0" err="1" smtClean="0"/>
              <a:t>h</a:t>
            </a:r>
            <a:r>
              <a:rPr lang="en-US" b="1" i="1" dirty="0" smtClean="0"/>
              <a:t> = (3V</a:t>
            </a:r>
            <a:r>
              <a:rPr lang="en-US" b="1" i="1" baseline="-25000" dirty="0" smtClean="0"/>
              <a:t>h</a:t>
            </a:r>
            <a:r>
              <a:rPr lang="en-US" b="1" i="1" dirty="0" smtClean="0"/>
              <a:t> /4</a:t>
            </a:r>
            <a:r>
              <a:rPr lang="el-GR" b="1" i="1" dirty="0" smtClean="0"/>
              <a:t>π)</a:t>
            </a:r>
            <a:r>
              <a:rPr lang="el-GR" b="1" i="1" baseline="30000" dirty="0" smtClean="0"/>
              <a:t>1/3</a:t>
            </a:r>
          </a:p>
          <a:p>
            <a:r>
              <a:rPr lang="en-US" dirty="0" smtClean="0"/>
              <a:t>which is the radius of a sphere with the same intrinsic viscosity as the sample.</a:t>
            </a:r>
          </a:p>
        </p:txBody>
      </p:sp>
      <p:sp>
        <p:nvSpPr>
          <p:cNvPr id="6" name="Footer Placeholder 7"/>
          <p:cNvSpPr>
            <a:spLocks noGrp="1"/>
          </p:cNvSpPr>
          <p:nvPr>
            <p:ph type="ftr" sz="quarter" idx="4"/>
          </p:nvPr>
        </p:nvSpPr>
        <p:spPr>
          <a:xfrm>
            <a:off x="1" y="9119666"/>
            <a:ext cx="4548327" cy="479897"/>
          </a:xfrm>
          <a:prstGeom prst="rect">
            <a:avLst/>
          </a:prstGeom>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65F0B287-90B1-4F62-A126-9F33D20B5136}" type="slidenum">
              <a:rPr lang="en-US" smtClean="0"/>
              <a:pPr/>
              <a:t>21</a:t>
            </a:fld>
            <a:endParaRPr lang="en-US"/>
          </a:p>
        </p:txBody>
      </p:sp>
      <p:sp>
        <p:nvSpPr>
          <p:cNvPr id="424963" name="Rectangle 3"/>
          <p:cNvSpPr>
            <a:spLocks noGrp="1" noChangeArrowheads="1"/>
          </p:cNvSpPr>
          <p:nvPr>
            <p:ph type="body" idx="1"/>
          </p:nvPr>
        </p:nvSpPr>
        <p:spPr>
          <a:xfrm>
            <a:off x="835025" y="4561472"/>
            <a:ext cx="5748986" cy="4319065"/>
          </a:xfrm>
        </p:spPr>
        <p:txBody>
          <a:bodyPr>
            <a:normAutofit/>
          </a:bodyPr>
          <a:lstStyle/>
          <a:p>
            <a:r>
              <a:rPr lang="en-US" u="sng" dirty="0" smtClean="0"/>
              <a:t>Notes:</a:t>
            </a:r>
          </a:p>
          <a:p>
            <a:r>
              <a:rPr lang="en-US" dirty="0" smtClean="0"/>
              <a:t>Example of a 40 kDa dextran separated by SEC with detection by a HELEOS, Optilab rEX, and a </a:t>
            </a:r>
            <a:r>
              <a:rPr lang="en-US" dirty="0" err="1" smtClean="0"/>
              <a:t>ViscoStar</a:t>
            </a:r>
            <a:r>
              <a:rPr lang="en-US" dirty="0" smtClean="0"/>
              <a:t>.  Plots of intrinsic viscosity vs. time as well as hydrodynamic radius (from viscometry) can be produced.</a:t>
            </a:r>
            <a:endParaRPr lang="en-US" dirty="0"/>
          </a:p>
        </p:txBody>
      </p:sp>
      <p:sp>
        <p:nvSpPr>
          <p:cNvPr id="6"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0" name="Slide Image Placeholder 9"/>
          <p:cNvSpPr>
            <a:spLocks noGrp="1" noRot="1" noChangeAspect="1"/>
          </p:cNvSpPr>
          <p:nvPr>
            <p:ph type="sldImg"/>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a:ln/>
        </p:spPr>
        <p:txBody>
          <a:bodyPr/>
          <a:lstStyle/>
          <a:p>
            <a:fld id="{5D215B3F-AFFD-4301-9BA3-884ADD2E3484}" type="slidenum">
              <a:rPr lang="en-US"/>
              <a:pPr/>
              <a:t>22</a:t>
            </a:fld>
            <a:endParaRPr lang="en-US"/>
          </a:p>
        </p:txBody>
      </p:sp>
      <p:sp>
        <p:nvSpPr>
          <p:cNvPr id="429058" name="Rectangle 2"/>
          <p:cNvSpPr>
            <a:spLocks noGrp="1" noRot="1" noChangeAspect="1" noChangeArrowheads="1" noTextEdit="1"/>
          </p:cNvSpPr>
          <p:nvPr>
            <p:ph type="sldImg"/>
          </p:nvPr>
        </p:nvSpPr>
        <p:spPr bwMode="auto">
          <a:xfrm>
            <a:off x="1270000" y="733425"/>
            <a:ext cx="4775200" cy="3581400"/>
          </a:xfrm>
          <a:prstGeom prst="rect">
            <a:avLst/>
          </a:prstGeom>
          <a:solidFill>
            <a:srgbClr val="FFFFFF"/>
          </a:solidFill>
          <a:ln>
            <a:solidFill>
              <a:srgbClr val="000000"/>
            </a:solidFill>
            <a:miter lim="800000"/>
            <a:headEnd/>
            <a:tailEnd/>
          </a:ln>
        </p:spPr>
      </p:sp>
      <p:sp>
        <p:nvSpPr>
          <p:cNvPr id="429059" name="Rectangle 3"/>
          <p:cNvSpPr>
            <a:spLocks noGrp="1" noChangeArrowheads="1"/>
          </p:cNvSpPr>
          <p:nvPr>
            <p:ph type="body" idx="1"/>
          </p:nvPr>
        </p:nvSpPr>
        <p:spPr bwMode="auto">
          <a:xfrm>
            <a:off x="849313" y="4565650"/>
            <a:ext cx="5654518" cy="4318798"/>
          </a:xfrm>
          <a:prstGeom prst="rect">
            <a:avLst/>
          </a:prstGeom>
          <a:noFill/>
          <a:ln>
            <a:noFill/>
            <a:miter lim="800000"/>
            <a:headEnd/>
            <a:tailEnd/>
          </a:ln>
        </p:spPr>
        <p:txBody>
          <a:bodyPr lIns="96364" tIns="48181" rIns="96364" bIns="48181"/>
          <a:lstStyle/>
          <a:p>
            <a:r>
              <a:rPr lang="de-DE" u="sng" dirty="0" smtClean="0"/>
              <a:t>Notes:</a:t>
            </a:r>
          </a:p>
          <a:p>
            <a:endParaRPr lang="en-US" dirty="0"/>
          </a:p>
        </p:txBody>
      </p:sp>
      <p:sp>
        <p:nvSpPr>
          <p:cNvPr id="6" name="Footer Placeholder 7"/>
          <p:cNvSpPr>
            <a:spLocks noGrp="1"/>
          </p:cNvSpPr>
          <p:nvPr>
            <p:ph type="ftr" sz="quarter" idx="4"/>
          </p:nvPr>
        </p:nvSpPr>
        <p:spPr>
          <a:xfrm>
            <a:off x="1" y="9119666"/>
            <a:ext cx="4548327" cy="479897"/>
          </a:xfrm>
          <a:prstGeom prst="rect">
            <a:avLst/>
          </a:prstGeom>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696913"/>
            <a:ext cx="4797425" cy="3598862"/>
          </a:xfrm>
        </p:spPr>
      </p:sp>
      <p:sp>
        <p:nvSpPr>
          <p:cNvPr id="3" name="Notes Placeholder 2"/>
          <p:cNvSpPr>
            <a:spLocks noGrp="1"/>
          </p:cNvSpPr>
          <p:nvPr>
            <p:ph type="body" idx="1"/>
          </p:nvPr>
        </p:nvSpPr>
        <p:spPr>
          <a:xfrm>
            <a:off x="849313" y="4561472"/>
            <a:ext cx="5734698" cy="4578615"/>
          </a:xfrm>
        </p:spPr>
        <p:txBody>
          <a:bodyPr>
            <a:noAutofit/>
          </a:bodyPr>
          <a:lstStyle/>
          <a:p>
            <a:r>
              <a:rPr lang="en-US" u="sng" dirty="0" smtClean="0"/>
              <a:t>Notes:</a:t>
            </a:r>
          </a:p>
          <a:p>
            <a:pPr marL="172689" indent="-172689">
              <a:buFont typeface="Arial" pitchFamily="34" charset="0"/>
              <a:buChar char="•"/>
            </a:pPr>
            <a:r>
              <a:rPr lang="en-US" dirty="0" smtClean="0">
                <a:latin typeface="Calibri" pitchFamily="34" charset="0"/>
              </a:rPr>
              <a:t>The branching ratio </a:t>
            </a:r>
            <a:r>
              <a:rPr lang="en-US" i="1" dirty="0" err="1" smtClean="0">
                <a:latin typeface="Calibri" pitchFamily="34" charset="0"/>
              </a:rPr>
              <a:t>g</a:t>
            </a:r>
            <a:r>
              <a:rPr lang="en-US" i="1" baseline="-25000" dirty="0" err="1" smtClean="0">
                <a:latin typeface="Calibri" pitchFamily="34" charset="0"/>
              </a:rPr>
              <a:t>M</a:t>
            </a:r>
            <a:r>
              <a:rPr lang="en-US" dirty="0" smtClean="0">
                <a:latin typeface="Calibri" pitchFamily="34" charset="0"/>
              </a:rPr>
              <a:t> is the ratio of the square of root-mean-square Radius (</a:t>
            </a:r>
            <a:r>
              <a:rPr lang="en-US" i="1" dirty="0" smtClean="0">
                <a:latin typeface="Calibri" pitchFamily="34" charset="0"/>
              </a:rPr>
              <a:t>R</a:t>
            </a:r>
            <a:r>
              <a:rPr lang="en-US" i="1" baseline="30000" dirty="0" smtClean="0">
                <a:latin typeface="Calibri" pitchFamily="34" charset="0"/>
              </a:rPr>
              <a:t>2</a:t>
            </a:r>
            <a:r>
              <a:rPr lang="en-US" dirty="0" smtClean="0">
                <a:latin typeface="Calibri" pitchFamily="34" charset="0"/>
              </a:rPr>
              <a:t>) of branched and linear polymer at the same molar mass:</a:t>
            </a:r>
          </a:p>
          <a:p>
            <a:pPr marL="172689" indent="-172689">
              <a:buFont typeface="Arial" pitchFamily="34" charset="0"/>
              <a:buChar char="•"/>
            </a:pPr>
            <a:endParaRPr lang="en-US" dirty="0" smtClean="0">
              <a:latin typeface="Calibri" pitchFamily="34" charset="0"/>
            </a:endParaRPr>
          </a:p>
          <a:p>
            <a:pPr marL="172689" indent="-172689"/>
            <a:endParaRPr lang="en-US" dirty="0" smtClean="0">
              <a:latin typeface="Calibri" pitchFamily="34" charset="0"/>
            </a:endParaRPr>
          </a:p>
          <a:p>
            <a:pPr marL="172689" indent="-172689">
              <a:spcBef>
                <a:spcPts val="628"/>
              </a:spcBef>
              <a:buFont typeface="Arial" pitchFamily="34" charset="0"/>
              <a:buChar char="•"/>
            </a:pPr>
            <a:r>
              <a:rPr lang="en-US" dirty="0" smtClean="0">
                <a:latin typeface="Calibri" pitchFamily="34" charset="0"/>
              </a:rPr>
              <a:t>In the above example, the branching ratio  was determined using the intrinsic viscosity [</a:t>
            </a:r>
            <a:r>
              <a:rPr lang="el-GR" dirty="0" smtClean="0">
                <a:latin typeface="Calibri" pitchFamily="34" charset="0"/>
              </a:rPr>
              <a:t>η</a:t>
            </a:r>
            <a:r>
              <a:rPr lang="en-US" dirty="0" smtClean="0">
                <a:latin typeface="Calibri" pitchFamily="34" charset="0"/>
              </a:rPr>
              <a:t>]:</a:t>
            </a:r>
          </a:p>
          <a:p>
            <a:pPr marL="172689" indent="-172689">
              <a:buFont typeface="Arial" pitchFamily="34" charset="0"/>
              <a:buChar char="•"/>
            </a:pPr>
            <a:endParaRPr lang="en-US" dirty="0" smtClean="0">
              <a:latin typeface="Calibri" pitchFamily="34" charset="0"/>
            </a:endParaRPr>
          </a:p>
          <a:p>
            <a:pPr marL="172689" indent="-172689"/>
            <a:endParaRPr lang="en-US" dirty="0" smtClean="0">
              <a:latin typeface="Calibri" pitchFamily="34" charset="0"/>
            </a:endParaRPr>
          </a:p>
          <a:p>
            <a:pPr marL="172689" indent="-172689">
              <a:spcBef>
                <a:spcPts val="628"/>
              </a:spcBef>
              <a:buFont typeface="Arial" pitchFamily="34" charset="0"/>
              <a:buChar char="•"/>
            </a:pPr>
            <a:r>
              <a:rPr lang="en-US" dirty="0" smtClean="0">
                <a:latin typeface="Calibri" pitchFamily="34" charset="0"/>
              </a:rPr>
              <a:t>The exponent </a:t>
            </a:r>
            <a:r>
              <a:rPr lang="en-US" i="1" dirty="0" smtClean="0">
                <a:latin typeface="Calibri" pitchFamily="34" charset="0"/>
              </a:rPr>
              <a:t>e</a:t>
            </a:r>
            <a:r>
              <a:rPr lang="en-US" dirty="0" smtClean="0">
                <a:latin typeface="Calibri" pitchFamily="34" charset="0"/>
              </a:rPr>
              <a:t> is the draining parameter, sometimes called shape factor, which generally varies between 0.5 – 1.0.</a:t>
            </a:r>
          </a:p>
          <a:p>
            <a:pPr marL="172689" indent="-172689">
              <a:buFont typeface="Arial" pitchFamily="34" charset="0"/>
              <a:buChar char="•"/>
            </a:pPr>
            <a:r>
              <a:rPr lang="en-US" dirty="0" smtClean="0">
                <a:latin typeface="Calibri" pitchFamily="34" charset="0"/>
              </a:rPr>
              <a:t>Literature References:</a:t>
            </a:r>
          </a:p>
          <a:p>
            <a:pPr marL="475305" lvl="1" indent="-172689">
              <a:buFont typeface="Arial" pitchFamily="34" charset="0"/>
              <a:buChar char="•"/>
            </a:pPr>
            <a:r>
              <a:rPr lang="en-US" sz="1000" dirty="0" smtClean="0">
                <a:latin typeface="Calibri" pitchFamily="34" charset="0"/>
              </a:rPr>
              <a:t>S. </a:t>
            </a:r>
            <a:r>
              <a:rPr lang="en-US" sz="1000" dirty="0" err="1" smtClean="0">
                <a:latin typeface="Calibri" pitchFamily="34" charset="0"/>
              </a:rPr>
              <a:t>Podzimek</a:t>
            </a:r>
            <a:r>
              <a:rPr lang="en-US" sz="1000" dirty="0" smtClean="0">
                <a:latin typeface="Calibri" pitchFamily="34" charset="0"/>
              </a:rPr>
              <a:t>, </a:t>
            </a:r>
            <a:r>
              <a:rPr lang="en-US" sz="1000" i="1" dirty="0" smtClean="0">
                <a:latin typeface="Calibri" pitchFamily="34" charset="0"/>
              </a:rPr>
              <a:t>A review of the analysis of branched polymers by SEC-MALS</a:t>
            </a:r>
            <a:r>
              <a:rPr lang="en-US" sz="1000" dirty="0" smtClean="0">
                <a:latin typeface="Calibri" pitchFamily="34" charset="0"/>
              </a:rPr>
              <a:t>, American Laboratory, January 2002, 38-45</a:t>
            </a:r>
          </a:p>
          <a:p>
            <a:pPr marL="475305" lvl="1" indent="-172689">
              <a:buFont typeface="Arial" pitchFamily="34" charset="0"/>
              <a:buChar char="•"/>
            </a:pPr>
            <a:r>
              <a:rPr lang="en-US" sz="1000" dirty="0" smtClean="0">
                <a:latin typeface="Calibri" pitchFamily="34" charset="0"/>
              </a:rPr>
              <a:t>S. </a:t>
            </a:r>
            <a:r>
              <a:rPr lang="en-US" sz="1000" dirty="0" err="1" smtClean="0">
                <a:latin typeface="Calibri" pitchFamily="34" charset="0"/>
              </a:rPr>
              <a:t>Podzimek</a:t>
            </a:r>
            <a:r>
              <a:rPr lang="en-US" sz="1000" dirty="0" smtClean="0">
                <a:latin typeface="Calibri" pitchFamily="34" charset="0"/>
              </a:rPr>
              <a:t>, T. </a:t>
            </a:r>
            <a:r>
              <a:rPr lang="en-US" sz="1000" dirty="0" err="1" smtClean="0">
                <a:latin typeface="Calibri" pitchFamily="34" charset="0"/>
              </a:rPr>
              <a:t>Vlcek</a:t>
            </a:r>
            <a:r>
              <a:rPr lang="en-US" sz="1000" dirty="0" smtClean="0">
                <a:latin typeface="Calibri" pitchFamily="34" charset="0"/>
              </a:rPr>
              <a:t>, C. Johann, </a:t>
            </a:r>
            <a:r>
              <a:rPr lang="en-US" sz="1000" i="1" dirty="0" smtClean="0">
                <a:latin typeface="Calibri" pitchFamily="34" charset="0"/>
              </a:rPr>
              <a:t>Characterization of Branched Polymers by Size Exclusion Chromatography Coupled with Multiangle Light Scattering Detector. I. Size Exclusion Chromatography Elution Behavior of Branched Polymers</a:t>
            </a:r>
            <a:r>
              <a:rPr lang="en-US" sz="1000" dirty="0" smtClean="0">
                <a:latin typeface="Calibri" pitchFamily="34" charset="0"/>
              </a:rPr>
              <a:t>, J. Applied Polymer Science, Vol. 81, 1588-1594 (2001)</a:t>
            </a:r>
          </a:p>
          <a:p>
            <a:pPr marL="475305" lvl="1" indent="-172689">
              <a:buFont typeface="Arial" pitchFamily="34" charset="0"/>
              <a:buChar char="•"/>
            </a:pPr>
            <a:r>
              <a:rPr lang="en-US" sz="1000" dirty="0" smtClean="0">
                <a:latin typeface="Calibri" pitchFamily="34" charset="0"/>
              </a:rPr>
              <a:t>S. </a:t>
            </a:r>
            <a:r>
              <a:rPr lang="en-US" sz="1000" dirty="0" err="1" smtClean="0">
                <a:latin typeface="Calibri" pitchFamily="34" charset="0"/>
              </a:rPr>
              <a:t>Podzimek</a:t>
            </a:r>
            <a:r>
              <a:rPr lang="en-US" sz="1000" dirty="0" smtClean="0">
                <a:latin typeface="Calibri" pitchFamily="34" charset="0"/>
              </a:rPr>
              <a:t>, T. </a:t>
            </a:r>
            <a:r>
              <a:rPr lang="en-US" sz="1000" dirty="0" err="1" smtClean="0">
                <a:latin typeface="Calibri" pitchFamily="34" charset="0"/>
              </a:rPr>
              <a:t>Vlcek</a:t>
            </a:r>
            <a:r>
              <a:rPr lang="en-US" sz="1000" dirty="0" smtClean="0">
                <a:latin typeface="Calibri" pitchFamily="34" charset="0"/>
              </a:rPr>
              <a:t>, </a:t>
            </a:r>
            <a:r>
              <a:rPr lang="en-US" sz="1000" i="1" dirty="0" smtClean="0">
                <a:latin typeface="Calibri" pitchFamily="34" charset="0"/>
              </a:rPr>
              <a:t>Characterization of Branched Polymers by SEC Coupled with a Multiangle Light Scattering Detector. II. Data Processing and Interpretation, J. Applied Polymer Science</a:t>
            </a:r>
            <a:r>
              <a:rPr lang="en-US" sz="1000" dirty="0" smtClean="0">
                <a:latin typeface="Calibri" pitchFamily="34" charset="0"/>
              </a:rPr>
              <a:t>, Vol. 82, 454-460 (2001)</a:t>
            </a:r>
          </a:p>
          <a:p>
            <a:pPr marL="172689" indent="-172689">
              <a:buFont typeface="Arial" pitchFamily="34" charset="0"/>
              <a:buChar char="•"/>
            </a:pPr>
            <a:endParaRPr lang="en-US" dirty="0" smtClean="0">
              <a:latin typeface="Calibri" pitchFamily="34" charset="0"/>
            </a:endParaRPr>
          </a:p>
          <a:p>
            <a:pPr marL="172689" indent="-172689">
              <a:buFont typeface="Arial" pitchFamily="34" charset="0"/>
              <a:buChar char="•"/>
            </a:pPr>
            <a:endParaRPr lang="en-US" dirty="0" smtClean="0">
              <a:latin typeface="Calibri" pitchFamily="34" charset="0"/>
            </a:endParaRPr>
          </a:p>
          <a:p>
            <a:endParaRPr lang="el-GR" dirty="0" smtClean="0">
              <a:latin typeface="Calibri" pitchFamily="34" charset="0"/>
            </a:endParaRPr>
          </a:p>
          <a:p>
            <a:endParaRPr lang="en-US" dirty="0" smtClean="0">
              <a:latin typeface="Calibri" pitchFamily="34" charset="0"/>
            </a:endParaRPr>
          </a:p>
          <a:p>
            <a:endParaRPr lang="en-US" dirty="0"/>
          </a:p>
        </p:txBody>
      </p:sp>
      <p:sp>
        <p:nvSpPr>
          <p:cNvPr id="4" name="Slide Number Placeholder 3"/>
          <p:cNvSpPr>
            <a:spLocks noGrp="1"/>
          </p:cNvSpPr>
          <p:nvPr>
            <p:ph type="sldNum" sz="quarter" idx="10"/>
          </p:nvPr>
        </p:nvSpPr>
        <p:spPr/>
        <p:txBody>
          <a:bodyPr/>
          <a:lstStyle/>
          <a:p>
            <a:fld id="{945D33A0-2E87-4DC7-A583-5C2CBC49FA0D}" type="slidenum">
              <a:rPr lang="en-US" smtClean="0"/>
              <a:pPr/>
              <a:t>23</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graphicFrame>
        <p:nvGraphicFramePr>
          <p:cNvPr id="84994" name="Object 2"/>
          <p:cNvGraphicFramePr>
            <a:graphicFrameLocks noChangeAspect="1"/>
          </p:cNvGraphicFramePr>
          <p:nvPr/>
        </p:nvGraphicFramePr>
        <p:xfrm>
          <a:off x="2826849" y="5808985"/>
          <a:ext cx="1519355" cy="507673"/>
        </p:xfrm>
        <a:graphic>
          <a:graphicData uri="http://schemas.openxmlformats.org/presentationml/2006/ole">
            <p:oleObj spid="_x0000_s84994" name="Equation" r:id="rId4" imgW="1473120" imgH="495000" progId="Equation.3">
              <p:embed/>
            </p:oleObj>
          </a:graphicData>
        </a:graphic>
      </p:graphicFrame>
      <p:graphicFrame>
        <p:nvGraphicFramePr>
          <p:cNvPr id="84995" name="Object 3"/>
          <p:cNvGraphicFramePr>
            <a:graphicFrameLocks noChangeAspect="1"/>
          </p:cNvGraphicFramePr>
          <p:nvPr/>
        </p:nvGraphicFramePr>
        <p:xfrm>
          <a:off x="2897437" y="5140738"/>
          <a:ext cx="1175666" cy="499995"/>
        </p:xfrm>
        <a:graphic>
          <a:graphicData uri="http://schemas.openxmlformats.org/presentationml/2006/ole">
            <p:oleObj spid="_x0000_s84995" name="Equation" r:id="rId5" imgW="1155199" imgH="495085" progId="Equation.3">
              <p:embed/>
            </p:oleObj>
          </a:graphicData>
        </a:graphic>
      </p:graphicFrame>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373E48E-EEA0-4C33-A63F-64AF50D390DC}" type="slidenum">
              <a:rPr lang="en-US"/>
              <a:pPr/>
              <a:t>24</a:t>
            </a:fld>
            <a:endParaRPr lang="en-US"/>
          </a:p>
        </p:txBody>
      </p:sp>
      <p:sp>
        <p:nvSpPr>
          <p:cNvPr id="1210370" name="Rectangle 2"/>
          <p:cNvSpPr>
            <a:spLocks noGrp="1" noRot="1" noChangeAspect="1" noChangeArrowheads="1" noTextEdit="1"/>
          </p:cNvSpPr>
          <p:nvPr>
            <p:ph type="sldImg"/>
          </p:nvPr>
        </p:nvSpPr>
        <p:spPr>
          <a:ln/>
        </p:spPr>
      </p:sp>
      <p:sp>
        <p:nvSpPr>
          <p:cNvPr id="1210371" name="Rectangle 3"/>
          <p:cNvSpPr>
            <a:spLocks noGrp="1" noChangeArrowheads="1"/>
          </p:cNvSpPr>
          <p:nvPr>
            <p:ph type="body" idx="1"/>
          </p:nvPr>
        </p:nvSpPr>
        <p:spPr>
          <a:xfrm>
            <a:off x="849313" y="4561472"/>
            <a:ext cx="5734698" cy="4319065"/>
          </a:xfrm>
        </p:spPr>
        <p:txBody>
          <a:bodyPr/>
          <a:lstStyle/>
          <a:p>
            <a:r>
              <a:rPr lang="de-DE" u="sng" dirty="0" smtClean="0"/>
              <a:t>Notes:</a:t>
            </a:r>
          </a:p>
          <a:p>
            <a:endParaRPr lang="en-US" dirty="0"/>
          </a:p>
        </p:txBody>
      </p:sp>
      <p:sp>
        <p:nvSpPr>
          <p:cNvPr id="5" name="Footer Placeholder 4"/>
          <p:cNvSpPr>
            <a:spLocks noGrp="1"/>
          </p:cNvSpPr>
          <p:nvPr>
            <p:ph type="ftr" sz="quarter" idx="10"/>
          </p:nvPr>
        </p:nvSpPr>
        <p:spPr/>
        <p:txBody>
          <a:bodyPr/>
          <a:lstStyle/>
          <a:p>
            <a:r>
              <a:rPr lang="en-US" smtClean="0"/>
              <a:t>© Wyatt Technology Corporation 2011 – All Rights Reserved</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a:ln/>
        </p:spPr>
        <p:txBody>
          <a:bodyPr/>
          <a:lstStyle/>
          <a:p>
            <a:fld id="{804B3C2E-DD2D-4B50-8375-5226035EEE5D}" type="slidenum">
              <a:rPr lang="en-US"/>
              <a:pPr/>
              <a:t>25</a:t>
            </a:fld>
            <a:endParaRPr lang="en-US"/>
          </a:p>
        </p:txBody>
      </p:sp>
      <p:sp>
        <p:nvSpPr>
          <p:cNvPr id="238594" name="Rectangle 2"/>
          <p:cNvSpPr>
            <a:spLocks noGrp="1" noRot="1" noChangeAspect="1" noChangeArrowheads="1" noTextEdit="1"/>
          </p:cNvSpPr>
          <p:nvPr>
            <p:ph type="sldImg"/>
          </p:nvPr>
        </p:nvSpPr>
        <p:spPr>
          <a:ln/>
        </p:spPr>
      </p:sp>
      <p:sp>
        <p:nvSpPr>
          <p:cNvPr id="84" name="Footer Placeholder 7"/>
          <p:cNvSpPr>
            <a:spLocks noGrp="1"/>
          </p:cNvSpPr>
          <p:nvPr>
            <p:ph type="ftr" sz="quarter" idx="4"/>
          </p:nvPr>
        </p:nvSpPr>
        <p:spPr>
          <a:xfrm>
            <a:off x="1" y="9119666"/>
            <a:ext cx="4548327" cy="479897"/>
          </a:xfrm>
          <a:prstGeom prst="rect">
            <a:avLst/>
          </a:prstGeom>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graphicFrame>
        <p:nvGraphicFramePr>
          <p:cNvPr id="85" name="Table 84"/>
          <p:cNvGraphicFramePr>
            <a:graphicFrameLocks noGrp="1"/>
          </p:cNvGraphicFramePr>
          <p:nvPr/>
        </p:nvGraphicFramePr>
        <p:xfrm>
          <a:off x="821357" y="4939108"/>
          <a:ext cx="5672484" cy="2654847"/>
        </p:xfrm>
        <a:graphic>
          <a:graphicData uri="http://schemas.openxmlformats.org/drawingml/2006/table">
            <a:tbl>
              <a:tblPr firstRow="1" bandRow="1">
                <a:tableStyleId>{073A0DAA-6AF3-43AB-8588-CEC1D06C72B9}</a:tableStyleId>
              </a:tblPr>
              <a:tblGrid>
                <a:gridCol w="945414"/>
                <a:gridCol w="945414"/>
                <a:gridCol w="945414"/>
                <a:gridCol w="945414"/>
                <a:gridCol w="945414"/>
                <a:gridCol w="945414"/>
              </a:tblGrid>
              <a:tr h="409134">
                <a:tc>
                  <a:txBody>
                    <a:bodyPr/>
                    <a:lstStyle/>
                    <a:p>
                      <a:r>
                        <a:rPr lang="en-US" sz="1000" dirty="0" smtClean="0">
                          <a:solidFill>
                            <a:sysClr val="windowText" lastClr="000000"/>
                          </a:solidFill>
                        </a:rPr>
                        <a:t>Mode</a:t>
                      </a:r>
                      <a:endParaRPr lang="en-US" sz="1000" dirty="0">
                        <a:solidFill>
                          <a:sysClr val="windowText" lastClr="000000"/>
                        </a:solidFill>
                      </a:endParaRPr>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solidFill>
                            <a:sysClr val="windowText" lastClr="000000"/>
                          </a:solidFill>
                        </a:rPr>
                        <a:t>Operation</a:t>
                      </a:r>
                      <a:endParaRPr lang="en-US" sz="1000" dirty="0">
                        <a:solidFill>
                          <a:sysClr val="windowText" lastClr="000000"/>
                        </a:solidFill>
                      </a:endParaRPr>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solidFill>
                            <a:sysClr val="windowText" lastClr="000000"/>
                          </a:solidFill>
                        </a:rPr>
                        <a:t>Dilution/ Solvent ex.</a:t>
                      </a:r>
                      <a:endParaRPr lang="en-US" sz="1000" dirty="0">
                        <a:solidFill>
                          <a:sysClr val="windowText" lastClr="000000"/>
                        </a:solidFill>
                      </a:endParaRPr>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solidFill>
                            <a:sysClr val="windowText" lastClr="000000"/>
                          </a:solidFill>
                        </a:rPr>
                        <a:t>Distribution Info</a:t>
                      </a:r>
                      <a:endParaRPr lang="en-US" sz="1000" dirty="0">
                        <a:solidFill>
                          <a:sysClr val="windowText" lastClr="000000"/>
                        </a:solidFill>
                      </a:endParaRPr>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solidFill>
                            <a:sysClr val="windowText" lastClr="000000"/>
                          </a:solidFill>
                        </a:rPr>
                        <a:t>Speed</a:t>
                      </a:r>
                      <a:endParaRPr lang="en-US" sz="1000" dirty="0">
                        <a:solidFill>
                          <a:sysClr val="windowText" lastClr="000000"/>
                        </a:solidFill>
                      </a:endParaRPr>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solidFill>
                            <a:sysClr val="windowText" lastClr="000000"/>
                          </a:solidFill>
                        </a:rPr>
                        <a:t>Automation</a:t>
                      </a:r>
                      <a:endParaRPr lang="en-US" sz="1000" dirty="0">
                        <a:solidFill>
                          <a:sysClr val="windowText" lastClr="000000"/>
                        </a:solidFill>
                      </a:endParaRPr>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22580">
                <a:tc>
                  <a:txBody>
                    <a:bodyPr/>
                    <a:lstStyle/>
                    <a:p>
                      <a:r>
                        <a:rPr lang="en-US" sz="1000" b="1" dirty="0" smtClean="0"/>
                        <a:t>SEC</a:t>
                      </a:r>
                      <a:endParaRPr lang="en-US" sz="1000" b="1"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t>Easy</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Yes</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Yes</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Medium</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Yes</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7011">
                <a:tc>
                  <a:txBody>
                    <a:bodyPr/>
                    <a:lstStyle/>
                    <a:p>
                      <a:r>
                        <a:rPr lang="en-US" sz="1000" b="1" dirty="0" smtClean="0"/>
                        <a:t>Batch </a:t>
                      </a:r>
                    </a:p>
                    <a:p>
                      <a:r>
                        <a:rPr lang="en-US" sz="1000" b="1" dirty="0" smtClean="0"/>
                        <a:t>Flow Cell</a:t>
                      </a:r>
                      <a:endParaRPr lang="en-US" sz="1000" b="1"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t>Moderate</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Medium</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6531">
                <a:tc>
                  <a:txBody>
                    <a:bodyPr/>
                    <a:lstStyle/>
                    <a:p>
                      <a:r>
                        <a:rPr lang="en-US" sz="1000" b="1" dirty="0" smtClean="0"/>
                        <a:t>Batch Scintillation</a:t>
                      </a:r>
                      <a:r>
                        <a:rPr lang="en-US" sz="1000" b="1" baseline="0" dirty="0" smtClean="0"/>
                        <a:t> Vial</a:t>
                      </a:r>
                      <a:endParaRPr lang="en-US" sz="1000" b="1"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t>Easy</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Medium</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p>
                    <a:p>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7011">
                <a:tc>
                  <a:txBody>
                    <a:bodyPr/>
                    <a:lstStyle/>
                    <a:p>
                      <a:r>
                        <a:rPr lang="en-US" sz="1000" b="1" dirty="0" smtClean="0"/>
                        <a:t>Batch </a:t>
                      </a:r>
                      <a:r>
                        <a:rPr lang="en-US" sz="1000" b="1" dirty="0" err="1" smtClean="0"/>
                        <a:t>Microcuvette</a:t>
                      </a:r>
                      <a:endParaRPr lang="en-US" sz="1000" b="1"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t>Difficult</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Slow</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No</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2580">
                <a:tc>
                  <a:txBody>
                    <a:bodyPr/>
                    <a:lstStyle/>
                    <a:p>
                      <a:r>
                        <a:rPr lang="en-US" sz="1000" b="1" dirty="0" smtClean="0"/>
                        <a:t>DISS</a:t>
                      </a:r>
                      <a:endParaRPr lang="en-US" sz="1000" b="1"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000" dirty="0" smtClean="0"/>
                        <a:t>Easy</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Yes</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Partial</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Fast</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000" dirty="0" smtClean="0"/>
                        <a:t>Yes</a:t>
                      </a:r>
                      <a:endParaRPr lang="en-US" sz="1000" dirty="0"/>
                    </a:p>
                  </a:txBody>
                  <a:tcPr marL="95286" marR="95286" marT="47170" marB="471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Rectangle 3"/>
          <p:cNvSpPr>
            <a:spLocks noGrp="1" noChangeArrowheads="1"/>
          </p:cNvSpPr>
          <p:nvPr>
            <p:ph type="body" idx="3"/>
          </p:nvPr>
        </p:nvSpPr>
        <p:spPr>
          <a:xfrm>
            <a:off x="731190" y="4561472"/>
            <a:ext cx="5852821" cy="4319065"/>
          </a:xfrm>
        </p:spPr>
        <p:txBody>
          <a:bodyPr/>
          <a:lstStyle/>
          <a:p>
            <a:r>
              <a:rPr lang="de-DE" u="sng" dirty="0" smtClean="0"/>
              <a:t>Notes:</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a:ln/>
        </p:spPr>
        <p:txBody>
          <a:bodyPr/>
          <a:lstStyle/>
          <a:p>
            <a:fld id="{D004C1D5-3783-4D63-8041-A2A0FBF8081E}" type="slidenum">
              <a:rPr lang="en-US"/>
              <a:pPr/>
              <a:t>26</a:t>
            </a:fld>
            <a:endParaRPr lang="en-US"/>
          </a:p>
        </p:txBody>
      </p:sp>
      <p:sp>
        <p:nvSpPr>
          <p:cNvPr id="6" name="Footer Placeholder 7"/>
          <p:cNvSpPr>
            <a:spLocks noGrp="1"/>
          </p:cNvSpPr>
          <p:nvPr>
            <p:ph type="ftr" sz="quarter" idx="4"/>
          </p:nvPr>
        </p:nvSpPr>
        <p:spPr>
          <a:xfrm>
            <a:off x="1" y="9119666"/>
            <a:ext cx="4548327" cy="479897"/>
          </a:xfrm>
          <a:prstGeom prst="rect">
            <a:avLst/>
          </a:prstGeom>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7" name="Notes Placeholder 6"/>
          <p:cNvSpPr>
            <a:spLocks noGrp="1"/>
          </p:cNvSpPr>
          <p:nvPr>
            <p:ph type="body" idx="1"/>
          </p:nvPr>
        </p:nvSpPr>
        <p:spPr>
          <a:xfrm>
            <a:off x="849313" y="4561472"/>
            <a:ext cx="5734698" cy="4319065"/>
          </a:xfrm>
        </p:spPr>
        <p:txBody>
          <a:bodyPr>
            <a:normAutofit/>
          </a:bodyPr>
          <a:lstStyle/>
          <a:p>
            <a:r>
              <a:rPr lang="en-US" u="sng" dirty="0" smtClean="0"/>
              <a:t>Notes:</a:t>
            </a:r>
          </a:p>
          <a:p>
            <a:r>
              <a:rPr lang="en-US" dirty="0" smtClean="0"/>
              <a:t>The MicroCuvette accessory kit can be used for MALS and DLS measurements when sample volume is very limited.  The </a:t>
            </a:r>
            <a:r>
              <a:rPr lang="en-US" dirty="0" err="1" smtClean="0"/>
              <a:t>MicroCuvette</a:t>
            </a:r>
            <a:r>
              <a:rPr lang="en-US" dirty="0" smtClean="0"/>
              <a:t> requires only 15 </a:t>
            </a:r>
            <a:r>
              <a:rPr lang="en-US" dirty="0" err="1" smtClean="0"/>
              <a:t>ul</a:t>
            </a:r>
            <a:r>
              <a:rPr lang="en-US" dirty="0" smtClean="0"/>
              <a:t> for filling.  Filtration of small volumes of sample can be achieved with the </a:t>
            </a:r>
            <a:r>
              <a:rPr lang="en-US" dirty="0" err="1" smtClean="0"/>
              <a:t>Nanofilter</a:t>
            </a:r>
            <a:r>
              <a:rPr lang="en-US" dirty="0" smtClean="0"/>
              <a:t> kit.  Starting with as little as 30 </a:t>
            </a:r>
            <a:r>
              <a:rPr lang="en-US" dirty="0" err="1" smtClean="0"/>
              <a:t>ul</a:t>
            </a:r>
            <a:r>
              <a:rPr lang="en-US" dirty="0" smtClean="0"/>
              <a:t>, sufficient sample can be delivered to the </a:t>
            </a:r>
            <a:r>
              <a:rPr lang="en-US" dirty="0" err="1" smtClean="0"/>
              <a:t>MicroCuvette</a:t>
            </a:r>
            <a:r>
              <a:rPr lang="en-US" dirty="0" smtClean="0"/>
              <a:t> for light scattering measurement in either the HELEOS or TREOS detectors.</a:t>
            </a:r>
            <a:endParaRPr lang="en-US" dirty="0"/>
          </a:p>
        </p:txBody>
      </p:sp>
      <p:sp>
        <p:nvSpPr>
          <p:cNvPr id="8" name="Slide Image Placeholder 7"/>
          <p:cNvSpPr>
            <a:spLocks noGrp="1" noRot="1" noChangeAspect="1"/>
          </p:cNvSpPr>
          <p:nvPr>
            <p:ph type="sldImg"/>
          </p:nvPr>
        </p:nvSpPr>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49313" y="4561472"/>
            <a:ext cx="5734698" cy="4319065"/>
          </a:xfrm>
        </p:spPr>
        <p:txBody>
          <a:bodyPr>
            <a:normAutofit/>
          </a:bodyPr>
          <a:lstStyle/>
          <a:p>
            <a:r>
              <a:rPr lang="en-US" u="sng" dirty="0" smtClean="0">
                <a:latin typeface="Calibri" pitchFamily="34" charset="0"/>
              </a:rPr>
              <a:t>Notes:</a:t>
            </a:r>
            <a:endParaRPr lang="en-US" dirty="0" smtClean="0">
              <a:latin typeface="Calibri" pitchFamily="34" charset="0"/>
            </a:endParaRPr>
          </a:p>
          <a:p>
            <a:pPr marL="240119" indent="-240119">
              <a:buFont typeface="Arial" pitchFamily="34" charset="0"/>
              <a:buChar char="•"/>
            </a:pPr>
            <a:r>
              <a:rPr lang="en-US" dirty="0" smtClean="0">
                <a:latin typeface="Calibri" pitchFamily="34" charset="0"/>
              </a:rPr>
              <a:t>A</a:t>
            </a:r>
            <a:r>
              <a:rPr lang="en-US" baseline="-25000" dirty="0" smtClean="0">
                <a:latin typeface="Calibri" pitchFamily="34" charset="0"/>
              </a:rPr>
              <a:t>2</a:t>
            </a:r>
            <a:r>
              <a:rPr lang="en-US" dirty="0" smtClean="0">
                <a:latin typeface="Calibri" pitchFamily="34" charset="0"/>
              </a:rPr>
              <a:t> is a measure of non-specific intermolecular (solute-solute) interactions. Non-specific means that there is no well-defined binding site. </a:t>
            </a:r>
          </a:p>
          <a:p>
            <a:pPr marL="240119" indent="-240119">
              <a:buFont typeface="Arial" pitchFamily="34" charset="0"/>
              <a:buChar char="•"/>
            </a:pPr>
            <a:r>
              <a:rPr lang="en-US" dirty="0" smtClean="0">
                <a:latin typeface="Calibri" pitchFamily="34" charset="0"/>
              </a:rPr>
              <a:t>Measurement of weak protein-solvent interactions is essential in a wide array of processes, such as stabilization of therapeutic protein formulations, and crystallization of proteins.  Self interaction can be quantified by the second virial coefficient.</a:t>
            </a:r>
          </a:p>
          <a:p>
            <a:pPr marL="240119" indent="-240119">
              <a:buFont typeface="Arial" pitchFamily="34" charset="0"/>
              <a:buChar char="•"/>
            </a:pPr>
            <a:r>
              <a:rPr lang="en-US" dirty="0" smtClean="0">
                <a:latin typeface="Calibri" pitchFamily="34" charset="0"/>
              </a:rPr>
              <a:t>A</a:t>
            </a:r>
            <a:r>
              <a:rPr lang="en-US" baseline="-25000" dirty="0" smtClean="0">
                <a:latin typeface="Calibri" pitchFamily="34" charset="0"/>
              </a:rPr>
              <a:t>2</a:t>
            </a:r>
            <a:r>
              <a:rPr lang="en-US" dirty="0" smtClean="0">
                <a:latin typeface="Calibri" pitchFamily="34" charset="0"/>
              </a:rPr>
              <a:t> values are dependent on both the protein and its solvent:  Temperature, salinity, pH, chemical </a:t>
            </a:r>
            <a:r>
              <a:rPr lang="en-US" dirty="0" err="1" smtClean="0">
                <a:latin typeface="Calibri" pitchFamily="34" charset="0"/>
              </a:rPr>
              <a:t>excipients</a:t>
            </a:r>
            <a:r>
              <a:rPr lang="en-US" dirty="0" smtClean="0">
                <a:latin typeface="Calibri" pitchFamily="34" charset="0"/>
              </a:rPr>
              <a:t>, etc., can induce dramatic shifts in A</a:t>
            </a:r>
            <a:r>
              <a:rPr lang="en-US" baseline="-25000" dirty="0" smtClean="0">
                <a:latin typeface="Calibri" pitchFamily="34" charset="0"/>
              </a:rPr>
              <a:t>2</a:t>
            </a:r>
            <a:r>
              <a:rPr lang="en-US" dirty="0" smtClean="0">
                <a:latin typeface="Calibri" pitchFamily="34" charset="0"/>
              </a:rPr>
              <a:t>.   </a:t>
            </a:r>
          </a:p>
          <a:p>
            <a:pPr marL="240119" indent="-240119">
              <a:buFont typeface="Arial" pitchFamily="34" charset="0"/>
              <a:buChar char="•"/>
            </a:pPr>
            <a:r>
              <a:rPr lang="en-US" dirty="0" smtClean="0">
                <a:latin typeface="Calibri" pitchFamily="34" charset="0"/>
              </a:rPr>
              <a:t>Positive A</a:t>
            </a:r>
            <a:r>
              <a:rPr lang="en-US" baseline="-25000" dirty="0" smtClean="0">
                <a:latin typeface="Calibri" pitchFamily="34" charset="0"/>
              </a:rPr>
              <a:t>2</a:t>
            </a:r>
            <a:r>
              <a:rPr lang="en-US" dirty="0" smtClean="0">
                <a:latin typeface="Calibri" pitchFamily="34" charset="0"/>
              </a:rPr>
              <a:t> corresponds to repulsive intermolecular interaction, whereas negative A</a:t>
            </a:r>
            <a:r>
              <a:rPr lang="en-US" baseline="-25000" dirty="0" smtClean="0">
                <a:latin typeface="Calibri" pitchFamily="34" charset="0"/>
              </a:rPr>
              <a:t>2</a:t>
            </a:r>
            <a:r>
              <a:rPr lang="en-US" dirty="0" smtClean="0">
                <a:latin typeface="Calibri" pitchFamily="34" charset="0"/>
              </a:rPr>
              <a:t> corresponds to attractive intermolecular interaction.  </a:t>
            </a:r>
          </a:p>
          <a:p>
            <a:pPr marL="240119" indent="-240119">
              <a:buFont typeface="Arial" pitchFamily="34" charset="0"/>
              <a:buChar char="•"/>
            </a:pPr>
            <a:r>
              <a:rPr lang="en-US" dirty="0" smtClean="0">
                <a:latin typeface="Calibri" pitchFamily="34" charset="0"/>
              </a:rPr>
              <a:t>Rapid determination of the buffer conditions for an optimal A</a:t>
            </a:r>
            <a:r>
              <a:rPr lang="en-US" baseline="-25000" dirty="0" smtClean="0">
                <a:latin typeface="Calibri" pitchFamily="34" charset="0"/>
              </a:rPr>
              <a:t>2</a:t>
            </a:r>
            <a:r>
              <a:rPr lang="en-US" dirty="0" smtClean="0">
                <a:latin typeface="Calibri" pitchFamily="34" charset="0"/>
              </a:rPr>
              <a:t>, such as a positive A</a:t>
            </a:r>
            <a:r>
              <a:rPr lang="en-US" baseline="-25000" dirty="0" smtClean="0">
                <a:latin typeface="Calibri" pitchFamily="34" charset="0"/>
              </a:rPr>
              <a:t>2 </a:t>
            </a:r>
            <a:r>
              <a:rPr lang="en-US" dirty="0" smtClean="0">
                <a:latin typeface="Calibri" pitchFamily="34" charset="0"/>
              </a:rPr>
              <a:t>for formulations, or a negative A</a:t>
            </a:r>
            <a:r>
              <a:rPr lang="en-US" baseline="-25000" dirty="0" smtClean="0">
                <a:latin typeface="Calibri" pitchFamily="34" charset="0"/>
              </a:rPr>
              <a:t>2</a:t>
            </a:r>
            <a:r>
              <a:rPr lang="en-US" dirty="0" smtClean="0">
                <a:latin typeface="Calibri" pitchFamily="34" charset="0"/>
              </a:rPr>
              <a:t> for crystallization, is highly desirable.</a:t>
            </a:r>
          </a:p>
          <a:p>
            <a:pPr marL="240119" indent="-240119">
              <a:buFont typeface="Arial" pitchFamily="34" charset="0"/>
              <a:buChar char="•"/>
            </a:pPr>
            <a:r>
              <a:rPr lang="en-US" dirty="0" smtClean="0">
                <a:latin typeface="Calibri" pitchFamily="34" charset="0"/>
              </a:rPr>
              <a:t>The Online A</a:t>
            </a:r>
            <a:r>
              <a:rPr lang="en-US" baseline="-25000" dirty="0" smtClean="0">
                <a:latin typeface="Calibri" pitchFamily="34" charset="0"/>
              </a:rPr>
              <a:t>2</a:t>
            </a:r>
            <a:r>
              <a:rPr lang="en-US" dirty="0" smtClean="0">
                <a:latin typeface="Calibri" pitchFamily="34" charset="0"/>
              </a:rPr>
              <a:t> method enables researchers to fully utilize the second viral coefficient as an important indicator of protein-protein interaction.  </a:t>
            </a:r>
          </a:p>
          <a:p>
            <a:pPr marL="240119" indent="-240119">
              <a:buFont typeface="Arial" pitchFamily="34" charset="0"/>
              <a:buChar char="•"/>
            </a:pPr>
            <a:r>
              <a:rPr lang="en-US" dirty="0" smtClean="0">
                <a:latin typeface="Calibri" pitchFamily="34" charset="0"/>
              </a:rPr>
              <a:t>The historic impediments to this type of measurement, lengthy sample preparation, multiple rounds of dialysis, and experimental labor, have been eliminated.  </a:t>
            </a:r>
          </a:p>
          <a:p>
            <a:pPr marL="240119" indent="-240119">
              <a:buFont typeface="Arial" pitchFamily="34" charset="0"/>
              <a:buChar char="•"/>
            </a:pPr>
            <a:r>
              <a:rPr lang="en-US" dirty="0" smtClean="0">
                <a:latin typeface="Calibri" pitchFamily="34" charset="0"/>
              </a:rPr>
              <a:t>With the online </a:t>
            </a:r>
            <a:r>
              <a:rPr lang="en-US" smtClean="0">
                <a:latin typeface="Calibri" pitchFamily="34" charset="0"/>
              </a:rPr>
              <a:t>A</a:t>
            </a:r>
            <a:r>
              <a:rPr lang="en-US" baseline="-25000" smtClean="0">
                <a:latin typeface="Calibri" pitchFamily="34" charset="0"/>
              </a:rPr>
              <a:t>2</a:t>
            </a:r>
            <a:r>
              <a:rPr lang="en-US" smtClean="0">
                <a:latin typeface="Calibri" pitchFamily="34" charset="0"/>
              </a:rPr>
              <a:t> </a:t>
            </a:r>
            <a:r>
              <a:rPr lang="en-US" smtClean="0">
                <a:latin typeface="Calibri" pitchFamily="34" charset="0"/>
              </a:rPr>
              <a:t>method </a:t>
            </a:r>
            <a:r>
              <a:rPr lang="en-US" dirty="0" smtClean="0">
                <a:latin typeface="Calibri" pitchFamily="34" charset="0"/>
              </a:rPr>
              <a:t>in ASTRA, using standard chromatography equipment and Wyatt detectors, an entire series of A</a:t>
            </a:r>
            <a:r>
              <a:rPr lang="en-US" baseline="-25000" dirty="0" smtClean="0">
                <a:latin typeface="Calibri" pitchFamily="34" charset="0"/>
              </a:rPr>
              <a:t>2</a:t>
            </a:r>
            <a:r>
              <a:rPr lang="en-US" dirty="0" smtClean="0">
                <a:latin typeface="Calibri" pitchFamily="34" charset="0"/>
              </a:rPr>
              <a:t> values for different buffer conditions can be determined in less then a day.</a:t>
            </a:r>
          </a:p>
          <a:p>
            <a:endParaRPr lang="en-US" dirty="0">
              <a:latin typeface="Calibri" pitchFamily="34" charset="0"/>
            </a:endParaRPr>
          </a:p>
        </p:txBody>
      </p:sp>
      <p:sp>
        <p:nvSpPr>
          <p:cNvPr id="4" name="Slide Number Placeholder 3"/>
          <p:cNvSpPr>
            <a:spLocks noGrp="1"/>
          </p:cNvSpPr>
          <p:nvPr>
            <p:ph type="sldNum" sz="quarter" idx="10"/>
          </p:nvPr>
        </p:nvSpPr>
        <p:spPr/>
        <p:txBody>
          <a:bodyPr/>
          <a:lstStyle/>
          <a:p>
            <a:fld id="{945D33A0-2E87-4DC7-A583-5C2CBC49FA0D}" type="slidenum">
              <a:rPr lang="en-US" smtClean="0"/>
              <a:pPr/>
              <a:t>27</a:t>
            </a:fld>
            <a:endParaRPr lang="en-US" dirty="0"/>
          </a:p>
        </p:txBody>
      </p:sp>
      <p:sp>
        <p:nvSpPr>
          <p:cNvPr id="5" name="Footer Placeholder 4"/>
          <p:cNvSpPr>
            <a:spLocks noGrp="1"/>
          </p:cNvSpPr>
          <p:nvPr>
            <p:ph type="ftr" sz="quarter" idx="11"/>
          </p:nvPr>
        </p:nvSpPr>
        <p:spPr/>
        <p:txBody>
          <a:bodyPr/>
          <a:lstStyle/>
          <a:p>
            <a:r>
              <a:rPr lang="en-US" dirty="0" smtClean="0"/>
              <a:t>© Wyatt Technology Corporation 2011 – All Rights Reserved</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49313" y="4561472"/>
            <a:ext cx="5734698" cy="4319065"/>
          </a:xfrm>
        </p:spPr>
        <p:txBody>
          <a:bodyPr>
            <a:normAutofit/>
          </a:bodyPr>
          <a:lstStyle/>
          <a:p>
            <a:r>
              <a:rPr lang="en-US" u="sng" dirty="0" smtClean="0"/>
              <a:t>Notes:</a:t>
            </a:r>
            <a:endParaRPr lang="en-US" dirty="0" smtClean="0"/>
          </a:p>
          <a:p>
            <a:pPr marL="172689" indent="-172689">
              <a:buFont typeface="Arial" pitchFamily="34" charset="0"/>
              <a:buChar char="•"/>
            </a:pPr>
            <a:r>
              <a:rPr lang="en-US" dirty="0" smtClean="0"/>
              <a:t>Non Online A</a:t>
            </a:r>
            <a:r>
              <a:rPr lang="en-US" baseline="-25000" dirty="0" smtClean="0"/>
              <a:t>2</a:t>
            </a:r>
            <a:r>
              <a:rPr lang="en-US" dirty="0" smtClean="0"/>
              <a:t> values taken from : </a:t>
            </a:r>
            <a:r>
              <a:rPr lang="en-US" dirty="0" err="1" smtClean="0"/>
              <a:t>Tessier</a:t>
            </a:r>
            <a:r>
              <a:rPr lang="en-US" dirty="0" smtClean="0"/>
              <a:t> PT, </a:t>
            </a:r>
            <a:r>
              <a:rPr lang="en-US" dirty="0" err="1" smtClean="0"/>
              <a:t>Lenhoff</a:t>
            </a:r>
            <a:r>
              <a:rPr lang="en-US" dirty="0" smtClean="0"/>
              <a:t> AM, Sandler SI. (2002) “</a:t>
            </a:r>
            <a:r>
              <a:rPr lang="en-US" i="1" dirty="0" smtClean="0"/>
              <a:t>Rapid Measurement of Protein Osmotic Second Virial Coefficient by Self-Interaction Chromatography</a:t>
            </a:r>
            <a:r>
              <a:rPr lang="en-US" dirty="0" smtClean="0"/>
              <a:t>.” Biophysical Journal, vol.82, p.1620-1631.</a:t>
            </a:r>
          </a:p>
          <a:p>
            <a:pPr marL="172689" indent="-172689">
              <a:buFont typeface="Arial" pitchFamily="34" charset="0"/>
              <a:buChar char="•"/>
            </a:pPr>
            <a:r>
              <a:rPr lang="en-US" dirty="0" smtClean="0"/>
              <a:t>In the past, A</a:t>
            </a:r>
            <a:r>
              <a:rPr lang="en-US" baseline="-25000" dirty="0" smtClean="0"/>
              <a:t>2</a:t>
            </a:r>
            <a:r>
              <a:rPr lang="en-US" dirty="0" smtClean="0"/>
              <a:t> measurements were labor intensive, time consuming, and expensive in terms of time and protein: For each buffer condition tested, extensive dialysis and preparation of multiple concentrations were required.  Additionally, each concentration had to be injected manually.  In the case of Self-Interaction Chromatography (SIC), protein had to be attached to packing material, and columns had to be packed.  </a:t>
            </a:r>
          </a:p>
          <a:p>
            <a:pPr marL="172689" indent="-172689">
              <a:buFont typeface="Arial" pitchFamily="34" charset="0"/>
              <a:buChar char="•"/>
            </a:pPr>
            <a:r>
              <a:rPr lang="en-US" dirty="0" smtClean="0"/>
              <a:t>In the Online A</a:t>
            </a:r>
            <a:r>
              <a:rPr lang="en-US" baseline="-25000" dirty="0" smtClean="0"/>
              <a:t>2</a:t>
            </a:r>
            <a:r>
              <a:rPr lang="en-US" dirty="0" smtClean="0"/>
              <a:t> method, only a single protein stock solution is needed for an entire series of measurements.  In addition to complete automation and online dialysis, the Online A</a:t>
            </a:r>
            <a:r>
              <a:rPr lang="en-US" baseline="-25000" dirty="0" smtClean="0"/>
              <a:t>2</a:t>
            </a:r>
            <a:r>
              <a:rPr lang="en-US" dirty="0" smtClean="0"/>
              <a:t> method has the added benefit of flushing the light scattering flow cell between each injection, helpful for researchers working with “sticky” proteins.</a:t>
            </a:r>
          </a:p>
          <a:p>
            <a:pPr marL="172689" indent="-172689">
              <a:buFont typeface="Arial" pitchFamily="34" charset="0"/>
              <a:buChar char="•"/>
            </a:pPr>
            <a:r>
              <a:rPr lang="en-US" dirty="0" smtClean="0"/>
              <a:t>Online A</a:t>
            </a:r>
            <a:r>
              <a:rPr lang="en-US" baseline="-25000" dirty="0" smtClean="0"/>
              <a:t>2</a:t>
            </a:r>
            <a:r>
              <a:rPr lang="en-US" dirty="0" smtClean="0"/>
              <a:t> measurements can also be performed using a SEC column instead of a desalting column.</a:t>
            </a:r>
          </a:p>
          <a:p>
            <a:endParaRPr lang="en-US" dirty="0"/>
          </a:p>
        </p:txBody>
      </p:sp>
      <p:sp>
        <p:nvSpPr>
          <p:cNvPr id="4" name="Slide Number Placeholder 3"/>
          <p:cNvSpPr>
            <a:spLocks noGrp="1"/>
          </p:cNvSpPr>
          <p:nvPr>
            <p:ph type="sldNum" sz="quarter" idx="10"/>
          </p:nvPr>
        </p:nvSpPr>
        <p:spPr/>
        <p:txBody>
          <a:bodyPr/>
          <a:lstStyle/>
          <a:p>
            <a:fld id="{945D33A0-2E87-4DC7-A583-5C2CBC49FA0D}"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xfrm>
            <a:off x="1265238" y="730250"/>
            <a:ext cx="4778375" cy="3584575"/>
          </a:xfrm>
          <a:ln/>
        </p:spPr>
      </p:sp>
      <p:sp>
        <p:nvSpPr>
          <p:cNvPr id="58371" name="Rectangle 3"/>
          <p:cNvSpPr>
            <a:spLocks noGrp="1" noChangeArrowheads="1"/>
          </p:cNvSpPr>
          <p:nvPr>
            <p:ph type="body" idx="1"/>
          </p:nvPr>
        </p:nvSpPr>
        <p:spPr>
          <a:xfrm>
            <a:off x="849313" y="4558198"/>
            <a:ext cx="5489867" cy="4319065"/>
          </a:xfrm>
          <a:noFill/>
          <a:ln/>
        </p:spPr>
        <p:txBody>
          <a:bodyPr/>
          <a:lstStyle/>
          <a:p>
            <a:pPr marL="172689" indent="-172689"/>
            <a:r>
              <a:rPr lang="en-US" u="sng" dirty="0" smtClean="0"/>
              <a:t>Notes:</a:t>
            </a:r>
          </a:p>
          <a:p>
            <a:pPr marL="172689" indent="-172689">
              <a:buFontTx/>
              <a:buChar char="•"/>
            </a:pPr>
            <a:r>
              <a:rPr lang="en-US" dirty="0" smtClean="0">
                <a:latin typeface="Calibri" pitchFamily="34" charset="0"/>
              </a:rPr>
              <a:t>One type of characterization that Calypso supports is virial coefficients. </a:t>
            </a:r>
          </a:p>
          <a:p>
            <a:pPr marL="172689" indent="-172689">
              <a:buFontTx/>
              <a:buChar char="•"/>
            </a:pPr>
            <a:r>
              <a:rPr lang="en-US" dirty="0" smtClean="0">
                <a:latin typeface="Calibri" pitchFamily="34" charset="0"/>
              </a:rPr>
              <a:t>Another type of characterization involves reversible, specific interactions creating complexes in equilibrium with the constituent monomers at well-defined </a:t>
            </a:r>
            <a:r>
              <a:rPr lang="en-US" dirty="0" err="1" smtClean="0">
                <a:latin typeface="Calibri" pitchFamily="34" charset="0"/>
              </a:rPr>
              <a:t>stoichiometries</a:t>
            </a:r>
            <a:r>
              <a:rPr lang="en-US" dirty="0" smtClean="0">
                <a:latin typeface="Calibri" pitchFamily="34" charset="0"/>
              </a:rPr>
              <a:t>. Calypso’s modeling capabilities allow you to test different association models to determine which best describes the CG-MALS data. The range of values of binding affinity that can be measured runs from ~ 100 </a:t>
            </a:r>
            <a:r>
              <a:rPr lang="en-US" dirty="0" err="1" smtClean="0">
                <a:latin typeface="Calibri" pitchFamily="34" charset="0"/>
              </a:rPr>
              <a:t>pM</a:t>
            </a:r>
            <a:r>
              <a:rPr lang="en-US" dirty="0" smtClean="0">
                <a:latin typeface="Calibri" pitchFamily="34" charset="0"/>
              </a:rPr>
              <a:t> to mM</a:t>
            </a:r>
          </a:p>
          <a:p>
            <a:pPr marL="172689" indent="-172689">
              <a:buFontTx/>
              <a:buChar char="•"/>
            </a:pPr>
            <a:r>
              <a:rPr lang="en-US" dirty="0" smtClean="0">
                <a:latin typeface="Calibri" pitchFamily="34" charset="0"/>
              </a:rPr>
              <a:t>Finally, time-dependent MALS consists of stop-flow measurements for studying kinetics of reactions, with time constants of seconds and longer. This technique is great for studying aggregate formation: MALS is very sensitive to early-stage aggregation, where small oligomers are created; with a QELS detector added to the MALS instrument, you can continue on to higher oligomer states.</a:t>
            </a:r>
          </a:p>
          <a:p>
            <a:pPr>
              <a:buFontTx/>
              <a:buChar char="•"/>
            </a:pPr>
            <a:endParaRPr lang="en-US" dirty="0" smtClean="0">
              <a:latin typeface="Arial" charset="0"/>
            </a:endParaRPr>
          </a:p>
        </p:txBody>
      </p:sp>
      <p:sp>
        <p:nvSpPr>
          <p:cNvPr id="4" name="Footer Placeholder 3"/>
          <p:cNvSpPr>
            <a:spLocks noGrp="1"/>
          </p:cNvSpPr>
          <p:nvPr>
            <p:ph type="ftr" sz="quarter" idx="10"/>
          </p:nvPr>
        </p:nvSpPr>
        <p:spPr/>
        <p:txBody>
          <a:bodyPr/>
          <a:lstStyle/>
          <a:p>
            <a:r>
              <a:rPr lang="en-US" smtClean="0"/>
              <a:t>© Wyatt Technology Corporation 2011 – All Rights Reserved</a:t>
            </a:r>
            <a:endParaRPr lang="en-US" dirty="0"/>
          </a:p>
        </p:txBody>
      </p:sp>
      <p:sp>
        <p:nvSpPr>
          <p:cNvPr id="5" name="Slide Number Placeholder 3"/>
          <p:cNvSpPr>
            <a:spLocks noGrp="1"/>
          </p:cNvSpPr>
          <p:nvPr>
            <p:ph type="sldNum" sz="quarter" idx="5"/>
          </p:nvPr>
        </p:nvSpPr>
        <p:spPr>
          <a:xfrm>
            <a:off x="4586442" y="9119666"/>
            <a:ext cx="2727104" cy="479897"/>
          </a:xfrm>
        </p:spPr>
        <p:txBody>
          <a:bodyPr/>
          <a:lstStyle/>
          <a:p>
            <a:fld id="{945D33A0-2E87-4DC7-A583-5C2CBC49FA0D}"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37BE857A-CDF4-45F0-B38D-7B399B381D9F}" type="slidenum">
              <a:rPr lang="en-US" smtClean="0"/>
              <a:pPr/>
              <a:t>3</a:t>
            </a:fld>
            <a:endParaRPr lang="en-US"/>
          </a:p>
        </p:txBody>
      </p:sp>
      <p:sp>
        <p:nvSpPr>
          <p:cNvPr id="261123" name="Rectangle 3"/>
          <p:cNvSpPr>
            <a:spLocks noGrp="1" noChangeArrowheads="1"/>
          </p:cNvSpPr>
          <p:nvPr>
            <p:ph type="body" idx="1"/>
          </p:nvPr>
        </p:nvSpPr>
        <p:spPr>
          <a:xfrm>
            <a:off x="849313" y="4561472"/>
            <a:ext cx="5734698" cy="4319065"/>
          </a:xfrm>
        </p:spPr>
        <p:txBody>
          <a:bodyPr>
            <a:normAutofit/>
          </a:bodyPr>
          <a:lstStyle/>
          <a:p>
            <a:r>
              <a:rPr lang="en-US" u="sng" dirty="0" smtClean="0"/>
              <a:t>Notes:</a:t>
            </a:r>
          </a:p>
          <a:p>
            <a:pPr marL="176201" indent="-176201">
              <a:buFont typeface="Arial" pitchFamily="34" charset="0"/>
              <a:buChar char="•"/>
            </a:pPr>
            <a:r>
              <a:rPr lang="en-US" dirty="0" smtClean="0"/>
              <a:t>The Eclipse 3 is a system for asymmetrical  Flow Field-Flow Fractionation (AF4). It can be used for separation of polymers and colloidal material in aqueous solutions. With the SEC-Switch Option installed, it is possible to use the chromatography hardware (pump and detectors) for SEC runs, switching between the modes by pressing a button in the software. </a:t>
            </a:r>
          </a:p>
          <a:p>
            <a:pPr marL="176201" indent="-176201">
              <a:buFont typeface="Arial" pitchFamily="34" charset="0"/>
              <a:buChar char="•"/>
            </a:pPr>
            <a:r>
              <a:rPr lang="en-US" dirty="0" smtClean="0"/>
              <a:t>The Eclipse interfaces seamlessly with Wyatt Technology’s light scattering detectors and with Agilent or Shimadzu chromatography components.</a:t>
            </a:r>
          </a:p>
          <a:p>
            <a:pPr marL="176201" indent="-176201">
              <a:buFont typeface="Arial" pitchFamily="34" charset="0"/>
              <a:buChar char="•"/>
            </a:pPr>
            <a:r>
              <a:rPr lang="en-US" dirty="0" smtClean="0"/>
              <a:t>The Eclipse comes in several versions and can have special options.  The standard version generates the injection flow with a </a:t>
            </a:r>
            <a:r>
              <a:rPr lang="en-US" dirty="0" err="1" smtClean="0"/>
              <a:t>LiquiFlow</a:t>
            </a:r>
            <a:r>
              <a:rPr lang="en-US" dirty="0" smtClean="0"/>
              <a:t> and a motorized needle valve.  An SEC/FFF switch option is available, which allows performing both FFF and SEC separations on the same pump and detector system as the Eclipse 3.</a:t>
            </a:r>
          </a:p>
          <a:p>
            <a:pPr marL="176201" indent="-176201">
              <a:buFont typeface="Arial" pitchFamily="34" charset="0"/>
              <a:buChar char="•"/>
            </a:pPr>
            <a:r>
              <a:rPr lang="en-US" dirty="0" smtClean="0"/>
              <a:t>The standard Eclipse is designed for aqueous solvents. A version for organic solvents is available.</a:t>
            </a:r>
          </a:p>
          <a:p>
            <a:endParaRPr lang="en-US" dirty="0"/>
          </a:p>
        </p:txBody>
      </p:sp>
      <p:sp>
        <p:nvSpPr>
          <p:cNvPr id="6" name="Footer Placeholder 7"/>
          <p:cNvSpPr>
            <a:spLocks noGrp="1"/>
          </p:cNvSpPr>
          <p:nvPr>
            <p:ph type="ftr" sz="quarter" idx="4"/>
          </p:nvPr>
        </p:nvSpPr>
        <p:spPr/>
        <p:txBody>
          <a:bodyPr/>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1" name="Slide Image Placeholder 10"/>
          <p:cNvSpPr>
            <a:spLocks noGrp="1" noRot="1" noChangeAspect="1"/>
          </p:cNvSpPr>
          <p:nvPr>
            <p:ph type="sldImg"/>
          </p:nvPr>
        </p:nvSpPr>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265238" y="730250"/>
            <a:ext cx="4778375" cy="3584575"/>
          </a:xfrm>
          <a:ln/>
        </p:spPr>
      </p:sp>
      <p:sp>
        <p:nvSpPr>
          <p:cNvPr id="59395" name="Rectangle 3"/>
          <p:cNvSpPr>
            <a:spLocks noGrp="1" noChangeArrowheads="1"/>
          </p:cNvSpPr>
          <p:nvPr>
            <p:ph type="body" idx="1"/>
          </p:nvPr>
        </p:nvSpPr>
        <p:spPr>
          <a:xfrm>
            <a:off x="849313" y="4558198"/>
            <a:ext cx="5489867" cy="4319065"/>
          </a:xfrm>
          <a:noFill/>
          <a:ln/>
        </p:spPr>
        <p:txBody>
          <a:bodyPr/>
          <a:lstStyle/>
          <a:p>
            <a:pPr marL="172689" indent="-172689"/>
            <a:r>
              <a:rPr lang="en-US" u="sng" dirty="0" smtClean="0">
                <a:cs typeface="Arial" charset="0"/>
              </a:rPr>
              <a:t>Notes:</a:t>
            </a:r>
          </a:p>
          <a:p>
            <a:pPr marL="172689" indent="-172689">
              <a:buFontTx/>
              <a:buChar char="•"/>
            </a:pPr>
            <a:r>
              <a:rPr lang="en-US" dirty="0" smtClean="0"/>
              <a:t>A CG-MALS setup includes the Calypso hardware and software, A Wyatt MALS detector and a concentration detector like the Optilab or an on-line UV instrument. </a:t>
            </a:r>
          </a:p>
          <a:p>
            <a:pPr marL="172689" indent="-172689">
              <a:buFontTx/>
              <a:buChar char="•"/>
            </a:pPr>
            <a:r>
              <a:rPr lang="en-US" dirty="0" smtClean="0"/>
              <a:t>The Calypso syringe pumps draw sample and buffer from the vials and reservoirs, then injects them into the detectors. </a:t>
            </a:r>
          </a:p>
          <a:p>
            <a:pPr marL="172689" indent="-172689">
              <a:buFontTx/>
              <a:buChar char="•"/>
            </a:pPr>
            <a:r>
              <a:rPr lang="en-US" dirty="0" smtClean="0"/>
              <a:t>The different compositions are achieved by varying the flow rates of each pump, mixing the constituents in a static mixing cartridge before entering the detectors. Only the amount of each sample needed for the current composition step is drawn and delivered.</a:t>
            </a:r>
          </a:p>
          <a:p>
            <a:pPr marL="172689" indent="-172689">
              <a:buFontTx/>
              <a:buChar char="•"/>
            </a:pPr>
            <a:r>
              <a:rPr lang="en-US" dirty="0" smtClean="0"/>
              <a:t>Once the sample volume is delivered, flow stops so you can collect and integrate data for as long as necessary. </a:t>
            </a:r>
          </a:p>
        </p:txBody>
      </p:sp>
      <p:sp>
        <p:nvSpPr>
          <p:cNvPr id="4" name="Footer Placeholder 3"/>
          <p:cNvSpPr>
            <a:spLocks noGrp="1"/>
          </p:cNvSpPr>
          <p:nvPr>
            <p:ph type="ftr" sz="quarter" idx="10"/>
          </p:nvPr>
        </p:nvSpPr>
        <p:spPr/>
        <p:txBody>
          <a:bodyPr/>
          <a:lstStyle/>
          <a:p>
            <a:r>
              <a:rPr lang="en-US" smtClean="0"/>
              <a:t>© Wyatt Technology Corporation 2011 – All Rights Reserved</a:t>
            </a:r>
            <a:endParaRPr lang="en-US" dirty="0"/>
          </a:p>
        </p:txBody>
      </p:sp>
      <p:sp>
        <p:nvSpPr>
          <p:cNvPr id="5" name="Slide Number Placeholder 3"/>
          <p:cNvSpPr>
            <a:spLocks noGrp="1"/>
          </p:cNvSpPr>
          <p:nvPr>
            <p:ph type="sldNum" sz="quarter" idx="5"/>
          </p:nvPr>
        </p:nvSpPr>
        <p:spPr>
          <a:xfrm>
            <a:off x="4586442" y="9119666"/>
            <a:ext cx="2727104" cy="479897"/>
          </a:xfrm>
        </p:spPr>
        <p:txBody>
          <a:bodyPr/>
          <a:lstStyle/>
          <a:p>
            <a:fld id="{945D33A0-2E87-4DC7-A583-5C2CBC49FA0D}"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849313" y="4561472"/>
            <a:ext cx="5734698" cy="4319065"/>
          </a:xfrm>
        </p:spPr>
        <p:txBody>
          <a:bodyPr>
            <a:normAutofit/>
          </a:bodyPr>
          <a:lstStyle/>
          <a:p>
            <a:r>
              <a:rPr lang="en-US" u="sng" dirty="0" smtClean="0"/>
              <a:t>Notes:</a:t>
            </a:r>
          </a:p>
          <a:p>
            <a:pPr marL="166688" indent="-166688">
              <a:buFont typeface="Arial" pitchFamily="34" charset="0"/>
              <a:buChar char="•"/>
            </a:pPr>
            <a:r>
              <a:rPr lang="en-US" dirty="0" smtClean="0"/>
              <a:t>Chymotrypsin self-associates at low pH to form a specific, reversible dimer</a:t>
            </a:r>
          </a:p>
          <a:p>
            <a:pPr marL="166688" indent="-166688">
              <a:buFont typeface="Arial" pitchFamily="34" charset="0"/>
              <a:buChar char="•"/>
            </a:pPr>
            <a:r>
              <a:rPr lang="en-US" dirty="0" smtClean="0"/>
              <a:t>The data graph shows the light scattering from a series of gradients wherein the salt concentration was varied in order to characterize the effect of salt on binding affinity.</a:t>
            </a:r>
          </a:p>
          <a:p>
            <a:pPr marL="166688" indent="-166688">
              <a:buFont typeface="Arial" pitchFamily="34" charset="0"/>
              <a:buChar char="•"/>
            </a:pPr>
            <a:r>
              <a:rPr lang="en-US" dirty="0" smtClean="0"/>
              <a:t>Each gradient is fit in the Calypso software to a </a:t>
            </a:r>
            <a:r>
              <a:rPr lang="en-US" dirty="0" err="1" smtClean="0"/>
              <a:t>homodimer</a:t>
            </a:r>
            <a:r>
              <a:rPr lang="en-US" dirty="0" smtClean="0"/>
              <a:t> model, extracting the association constant as well as monomer and dimer populations at each gradient step. The graph in the upper right plots the association constant vs. salt concentration. </a:t>
            </a:r>
          </a:p>
        </p:txBody>
      </p:sp>
      <p:sp>
        <p:nvSpPr>
          <p:cNvPr id="5" name="Slide Image Placeholder 4"/>
          <p:cNvSpPr>
            <a:spLocks noGrp="1" noRot="1" noChangeAspect="1"/>
          </p:cNvSpPr>
          <p:nvPr>
            <p:ph type="sldImg"/>
          </p:nvPr>
        </p:nvSpPr>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type="body" idx="1"/>
          </p:nvPr>
        </p:nvSpPr>
        <p:spPr>
          <a:xfrm>
            <a:off x="849313" y="4561472"/>
            <a:ext cx="5734698" cy="4319065"/>
          </a:xfrm>
        </p:spPr>
        <p:txBody>
          <a:bodyPr>
            <a:normAutofit/>
          </a:bodyPr>
          <a:lstStyle/>
          <a:p>
            <a:r>
              <a:rPr lang="en-US" u="sng" dirty="0" smtClean="0"/>
              <a:t>Notes:</a:t>
            </a:r>
          </a:p>
          <a:p>
            <a:pPr marL="166688" indent="-166688">
              <a:buFont typeface="Arial" pitchFamily="34" charset="0"/>
              <a:buChar char="•"/>
            </a:pPr>
            <a:r>
              <a:rPr lang="en-US" dirty="0" smtClean="0"/>
              <a:t>Here is a measurement of an enzyme and inhibitor that form AB </a:t>
            </a:r>
            <a:r>
              <a:rPr lang="en-US" dirty="0" err="1" smtClean="0"/>
              <a:t>heterodimers</a:t>
            </a:r>
            <a:r>
              <a:rPr lang="en-US" dirty="0" smtClean="0"/>
              <a:t>. </a:t>
            </a:r>
          </a:p>
          <a:p>
            <a:pPr marL="166688" indent="-166688">
              <a:buFont typeface="Arial" pitchFamily="34" charset="0"/>
              <a:buChar char="•"/>
            </a:pPr>
            <a:r>
              <a:rPr lang="en-US" dirty="0" smtClean="0"/>
              <a:t>The composition steps include concentrations of each species by itself, along with a crossover gradient where the stoichiometric ratio changes from step to step.</a:t>
            </a:r>
          </a:p>
          <a:p>
            <a:pPr marL="166688" indent="-166688">
              <a:buFont typeface="Arial" pitchFamily="34" charset="0"/>
              <a:buChar char="•"/>
            </a:pPr>
            <a:r>
              <a:rPr lang="en-US" dirty="0" smtClean="0"/>
              <a:t>Recall that MALS measures the weight-averaged molar mass. If there were no association, the light scattering signal in blue would change in linear steps, just like the black concentration plot. The excess scattering peaks at the 1:1 stoichiometric ratio, indicating that an AB complex forms.</a:t>
            </a:r>
          </a:p>
          <a:p>
            <a:pPr marL="166688" indent="-166688">
              <a:buFont typeface="Arial" pitchFamily="34" charset="0"/>
              <a:buChar char="•"/>
            </a:pPr>
            <a:r>
              <a:rPr lang="en-US" dirty="0" smtClean="0"/>
              <a:t>We tried fitting to a model that included self association and incompetent protein fractions together with the AB complex, but the other terms fall away during the fit, indicating that they are not present in the sample.</a:t>
            </a:r>
          </a:p>
          <a:p>
            <a:pPr marL="166688" indent="-166688">
              <a:buFont typeface="Arial" pitchFamily="34" charset="0"/>
              <a:buChar char="•"/>
            </a:pPr>
            <a:r>
              <a:rPr lang="en-US" dirty="0" smtClean="0"/>
              <a:t>The Calypso plot shows not only the measured and fitted light scattering values, but also the contribution of each species – in this case, A and B monomers and the AB complex, which peaks right at the 1:1 composition.</a:t>
            </a:r>
          </a:p>
          <a:p>
            <a:pPr marL="166688" indent="-166688">
              <a:buFont typeface="Arial" pitchFamily="34" charset="0"/>
              <a:buChar char="•"/>
            </a:pPr>
            <a:r>
              <a:rPr lang="en-US" dirty="0" smtClean="0"/>
              <a:t>By performing the nonlinear least-squares fit to the model equations, we can extract the binding affinity, with a dissociation constant of 123 nM.</a:t>
            </a:r>
          </a:p>
          <a:p>
            <a:endParaRPr lang="en-US" dirty="0" smtClean="0"/>
          </a:p>
        </p:txBody>
      </p:sp>
      <p:sp>
        <p:nvSpPr>
          <p:cNvPr id="4" name="Footer Placeholder 3"/>
          <p:cNvSpPr>
            <a:spLocks noGrp="1"/>
          </p:cNvSpPr>
          <p:nvPr>
            <p:ph type="ftr" sz="quarter" idx="10"/>
          </p:nvPr>
        </p:nvSpPr>
        <p:spPr/>
        <p:txBody>
          <a:bodyPr/>
          <a:lstStyle/>
          <a:p>
            <a:r>
              <a:rPr lang="en-US" smtClean="0"/>
              <a:t>© Wyatt Technology Corporation 2011 – All Rights Reserved</a:t>
            </a:r>
            <a:endParaRPr lang="en-US" dirty="0"/>
          </a:p>
        </p:txBody>
      </p:sp>
      <p:sp>
        <p:nvSpPr>
          <p:cNvPr id="5" name="Slide Number Placeholder 3"/>
          <p:cNvSpPr>
            <a:spLocks noGrp="1"/>
          </p:cNvSpPr>
          <p:nvPr>
            <p:ph type="sldNum" sz="quarter" idx="5"/>
          </p:nvPr>
        </p:nvSpPr>
        <p:spPr/>
        <p:txBody>
          <a:bodyPr/>
          <a:lstStyle/>
          <a:p>
            <a:fld id="{945D33A0-2E87-4DC7-A583-5C2CBC49FA0D}" type="slidenum">
              <a:rPr lang="en-US" smtClean="0"/>
              <a:pPr/>
              <a:t>32</a:t>
            </a:fld>
            <a:endParaRPr lang="en-US" dirty="0"/>
          </a:p>
        </p:txBody>
      </p:sp>
      <p:sp>
        <p:nvSpPr>
          <p:cNvPr id="9" name="Slide Image Placeholder 8"/>
          <p:cNvSpPr>
            <a:spLocks noGrp="1" noRot="1" noChangeAspect="1"/>
          </p:cNvSpPr>
          <p:nvPr>
            <p:ph type="sldImg"/>
          </p:nvPr>
        </p:nvSpPr>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type="body" idx="1"/>
          </p:nvPr>
        </p:nvSpPr>
        <p:spPr>
          <a:xfrm>
            <a:off x="396241" y="4599216"/>
            <a:ext cx="6553200" cy="349306"/>
          </a:xfrm>
        </p:spPr>
        <p:txBody>
          <a:bodyPr>
            <a:normAutofit/>
          </a:bodyPr>
          <a:lstStyle/>
          <a:p>
            <a:pPr algn="ctr" defTabSz="938414">
              <a:spcBef>
                <a:spcPct val="0"/>
              </a:spcBef>
              <a:defRPr/>
            </a:pPr>
            <a:r>
              <a:rPr lang="en-US" b="1" i="1" dirty="0" smtClean="0"/>
              <a:t>Quantifying Protein Interactions with Light Scattering - Comparison  of CG-MALS vs. other Techniques</a:t>
            </a:r>
            <a:endParaRPr lang="en-US" b="1" i="1" dirty="0"/>
          </a:p>
        </p:txBody>
      </p:sp>
      <p:sp>
        <p:nvSpPr>
          <p:cNvPr id="8" name="Slide Image Placeholder 7"/>
          <p:cNvSpPr>
            <a:spLocks noGrp="1" noRot="1" noChangeAspect="1"/>
          </p:cNvSpPr>
          <p:nvPr>
            <p:ph type="sldImg"/>
          </p:nvPr>
        </p:nvSpPr>
        <p:spPr/>
      </p:sp>
      <p:sp>
        <p:nvSpPr>
          <p:cNvPr id="5" name="Footer Placeholder 4"/>
          <p:cNvSpPr>
            <a:spLocks noGrp="1"/>
          </p:cNvSpPr>
          <p:nvPr>
            <p:ph type="ftr" sz="quarter" idx="10"/>
          </p:nvPr>
        </p:nvSpPr>
        <p:spPr/>
        <p:txBody>
          <a:bodyPr/>
          <a:lstStyle/>
          <a:p>
            <a:r>
              <a:rPr lang="en-US" smtClean="0"/>
              <a:t>© Wyatt Technology Corporation 2011 – All Rights Reserved</a:t>
            </a:r>
            <a:endParaRPr lang="en-US" dirty="0"/>
          </a:p>
        </p:txBody>
      </p:sp>
      <p:sp>
        <p:nvSpPr>
          <p:cNvPr id="6" name="Slide Number Placeholder 3"/>
          <p:cNvSpPr>
            <a:spLocks noGrp="1"/>
          </p:cNvSpPr>
          <p:nvPr>
            <p:ph type="sldNum" sz="quarter" idx="5"/>
          </p:nvPr>
        </p:nvSpPr>
        <p:spPr>
          <a:xfrm>
            <a:off x="4586442" y="9119666"/>
            <a:ext cx="2727104" cy="479897"/>
          </a:xfrm>
        </p:spPr>
        <p:txBody>
          <a:bodyPr/>
          <a:lstStyle/>
          <a:p>
            <a:fld id="{945D33A0-2E87-4DC7-A583-5C2CBC49FA0D}" type="slidenum">
              <a:rPr lang="en-US" smtClean="0"/>
              <a:pPr/>
              <a:t>33</a:t>
            </a:fld>
            <a:endParaRPr lang="en-US" dirty="0"/>
          </a:p>
        </p:txBody>
      </p:sp>
      <p:graphicFrame>
        <p:nvGraphicFramePr>
          <p:cNvPr id="7" name="Table 6"/>
          <p:cNvGraphicFramePr>
            <a:graphicFrameLocks noGrp="1"/>
          </p:cNvGraphicFramePr>
          <p:nvPr/>
        </p:nvGraphicFramePr>
        <p:xfrm>
          <a:off x="628152" y="4913907"/>
          <a:ext cx="6265629" cy="3841745"/>
        </p:xfrm>
        <a:graphic>
          <a:graphicData uri="http://schemas.openxmlformats.org/drawingml/2006/table">
            <a:tbl>
              <a:tblPr/>
              <a:tblGrid>
                <a:gridCol w="1109388"/>
                <a:gridCol w="1260312"/>
                <a:gridCol w="1102203"/>
                <a:gridCol w="1291021"/>
                <a:gridCol w="1502705"/>
              </a:tblGrid>
              <a:tr h="141409">
                <a:tc>
                  <a:txBody>
                    <a:bodyPr/>
                    <a:lstStyle/>
                    <a:p>
                      <a:pPr marL="0" marR="0">
                        <a:lnSpc>
                          <a:spcPct val="100000"/>
                        </a:lnSpc>
                        <a:spcBef>
                          <a:spcPts val="0"/>
                        </a:spcBef>
                        <a:spcAft>
                          <a:spcPts val="0"/>
                        </a:spcAft>
                      </a:pPr>
                      <a:endParaRPr lang="en-US" sz="800" dirty="0">
                        <a:latin typeface="Arial"/>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b="1">
                          <a:latin typeface="Arial"/>
                          <a:ea typeface="Calibri"/>
                          <a:cs typeface="Times New Roman"/>
                        </a:rPr>
                        <a:t>SPR</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b="1">
                          <a:latin typeface="Arial"/>
                          <a:ea typeface="Calibri"/>
                          <a:cs typeface="Times New Roman"/>
                        </a:rPr>
                        <a:t>ITC</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b="1">
                          <a:latin typeface="Arial"/>
                          <a:ea typeface="Calibri"/>
                          <a:cs typeface="Times New Roman"/>
                        </a:rPr>
                        <a:t>AUC-SE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b="1">
                          <a:latin typeface="Arial"/>
                          <a:ea typeface="Calibri"/>
                          <a:cs typeface="Times New Roman"/>
                        </a:rPr>
                        <a:t>Calypso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66308">
                <a:tc>
                  <a:txBody>
                    <a:bodyPr/>
                    <a:lstStyle/>
                    <a:p>
                      <a:pPr marL="0" marR="0">
                        <a:lnSpc>
                          <a:spcPct val="100000"/>
                        </a:lnSpc>
                        <a:spcBef>
                          <a:spcPts val="0"/>
                        </a:spcBef>
                        <a:spcAft>
                          <a:spcPts val="0"/>
                        </a:spcAft>
                      </a:pPr>
                      <a:r>
                        <a:rPr lang="en-US" sz="800" b="1" dirty="0">
                          <a:latin typeface="Arial"/>
                          <a:ea typeface="Calibri"/>
                          <a:cs typeface="Times New Roman"/>
                        </a:rPr>
                        <a:t>Sample modification</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Immobilized on chip surface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In solution, no labels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In solution, no labels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In solution, no labels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1409">
                <a:tc>
                  <a:txBody>
                    <a:bodyPr/>
                    <a:lstStyle/>
                    <a:p>
                      <a:pPr marL="0" marR="0">
                        <a:lnSpc>
                          <a:spcPct val="100000"/>
                        </a:lnSpc>
                        <a:spcBef>
                          <a:spcPts val="0"/>
                        </a:spcBef>
                        <a:spcAft>
                          <a:spcPts val="0"/>
                        </a:spcAft>
                      </a:pPr>
                      <a:r>
                        <a:rPr lang="en-US" sz="800" b="1">
                          <a:latin typeface="Arial"/>
                          <a:ea typeface="Calibri"/>
                          <a:cs typeface="Times New Roman"/>
                        </a:rPr>
                        <a:t>Measurement time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Minutes to hours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dirty="0">
                          <a:latin typeface="Arial"/>
                          <a:ea typeface="Calibri"/>
                          <a:cs typeface="Times New Roman"/>
                        </a:rPr>
                        <a:t>0.5-1 hour</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Hours to days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0.5 -1 hour</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91209">
                <a:tc>
                  <a:txBody>
                    <a:bodyPr/>
                    <a:lstStyle/>
                    <a:p>
                      <a:pPr marL="0" marR="0">
                        <a:lnSpc>
                          <a:spcPct val="100000"/>
                        </a:lnSpc>
                        <a:spcBef>
                          <a:spcPts val="0"/>
                        </a:spcBef>
                        <a:spcAft>
                          <a:spcPts val="0"/>
                        </a:spcAft>
                      </a:pPr>
                      <a:r>
                        <a:rPr lang="en-US" sz="800" b="1">
                          <a:latin typeface="Arial"/>
                          <a:ea typeface="Calibri"/>
                          <a:cs typeface="Times New Roman"/>
                        </a:rPr>
                        <a:t>Range of K</a:t>
                      </a:r>
                      <a:r>
                        <a:rPr lang="en-US" sz="800" b="1" baseline="-25000">
                          <a:latin typeface="Arial"/>
                          <a:ea typeface="Calibri"/>
                          <a:cs typeface="Times New Roman"/>
                        </a:rPr>
                        <a:t>d</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pM - µM</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nM - mM</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nM - mM</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dirty="0">
                          <a:latin typeface="Arial"/>
                          <a:ea typeface="Calibri"/>
                          <a:cs typeface="Times New Roman"/>
                        </a:rPr>
                        <a:t>pM – mM</a:t>
                      </a:r>
                      <a:endParaRPr lang="en-US" sz="800" dirty="0">
                        <a:latin typeface="Calibri"/>
                        <a:ea typeface="Calibri"/>
                        <a:cs typeface="Times New Roman"/>
                      </a:endParaRPr>
                    </a:p>
                    <a:p>
                      <a:pPr marL="0" marR="0">
                        <a:lnSpc>
                          <a:spcPct val="100000"/>
                        </a:lnSpc>
                        <a:spcBef>
                          <a:spcPts val="0"/>
                        </a:spcBef>
                        <a:spcAft>
                          <a:spcPts val="0"/>
                        </a:spcAft>
                      </a:pPr>
                      <a:r>
                        <a:rPr lang="en-US" sz="800" dirty="0">
                          <a:latin typeface="Arial"/>
                          <a:ea typeface="Calibri"/>
                          <a:cs typeface="Times New Roman"/>
                        </a:rPr>
                        <a:t>100kDa: ~ 30 pM</a:t>
                      </a:r>
                      <a:r>
                        <a:rPr lang="en-US" sz="800" baseline="30000" dirty="0">
                          <a:latin typeface="Arial"/>
                          <a:ea typeface="Calibri"/>
                          <a:cs typeface="Times New Roman"/>
                        </a:rPr>
                        <a:t>1</a:t>
                      </a:r>
                      <a:endParaRPr lang="en-US" sz="800" dirty="0">
                        <a:latin typeface="Calibri"/>
                        <a:ea typeface="Calibri"/>
                        <a:cs typeface="Times New Roman"/>
                      </a:endParaRPr>
                    </a:p>
                    <a:p>
                      <a:pPr marL="0" marR="0">
                        <a:lnSpc>
                          <a:spcPct val="100000"/>
                        </a:lnSpc>
                        <a:spcBef>
                          <a:spcPts val="0"/>
                        </a:spcBef>
                        <a:spcAft>
                          <a:spcPts val="0"/>
                        </a:spcAft>
                      </a:pPr>
                      <a:r>
                        <a:rPr lang="en-US" sz="800" dirty="0">
                          <a:latin typeface="Arial"/>
                          <a:ea typeface="Calibri"/>
                          <a:cs typeface="Times New Roman"/>
                        </a:rPr>
                        <a:t>10 kDa: ~ 300 pM</a:t>
                      </a:r>
                      <a:r>
                        <a:rPr lang="en-US" sz="800" baseline="30000" dirty="0">
                          <a:latin typeface="Arial"/>
                          <a:ea typeface="Calibri"/>
                          <a:cs typeface="Times New Roman"/>
                        </a:rPr>
                        <a:t>1</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1409">
                <a:tc>
                  <a:txBody>
                    <a:bodyPr/>
                    <a:lstStyle/>
                    <a:p>
                      <a:pPr marL="0" marR="0">
                        <a:lnSpc>
                          <a:spcPct val="100000"/>
                        </a:lnSpc>
                        <a:spcBef>
                          <a:spcPts val="0"/>
                        </a:spcBef>
                        <a:spcAft>
                          <a:spcPts val="0"/>
                        </a:spcAft>
                      </a:pPr>
                      <a:r>
                        <a:rPr lang="en-US" sz="800" b="1">
                          <a:latin typeface="Arial"/>
                          <a:ea typeface="Calibri"/>
                          <a:cs typeface="Times New Roman"/>
                        </a:rPr>
                        <a:t>Self-association</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no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6308">
                <a:tc>
                  <a:txBody>
                    <a:bodyPr/>
                    <a:lstStyle/>
                    <a:p>
                      <a:pPr marL="0" marR="0">
                        <a:lnSpc>
                          <a:spcPct val="100000"/>
                        </a:lnSpc>
                        <a:spcBef>
                          <a:spcPts val="0"/>
                        </a:spcBef>
                        <a:spcAft>
                          <a:spcPts val="0"/>
                        </a:spcAft>
                      </a:pPr>
                      <a:r>
                        <a:rPr lang="en-US" sz="800" b="1" dirty="0">
                          <a:latin typeface="Arial"/>
                          <a:ea typeface="Calibri"/>
                          <a:cs typeface="Times New Roman"/>
                        </a:rPr>
                        <a:t>Stoichiometry</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dirty="0">
                          <a:latin typeface="Arial"/>
                          <a:ea typeface="Calibri"/>
                          <a:cs typeface="Times New Roman"/>
                        </a:rPr>
                        <a:t>1:1; at best 1:n</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Stoichiometric ratio only, self or hetero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Any, self+hetero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Any, </a:t>
                      </a:r>
                      <a:r>
                        <a:rPr lang="en-US" sz="800" dirty="0" err="1">
                          <a:latin typeface="Arial"/>
                          <a:ea typeface="Calibri"/>
                          <a:cs typeface="Times New Roman"/>
                        </a:rPr>
                        <a:t>self+hetero</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err="1">
                          <a:latin typeface="Arial"/>
                          <a:ea typeface="Calibri"/>
                          <a:cs typeface="Times New Roman"/>
                        </a:rPr>
                        <a:t>Metacomplexes</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91209">
                <a:tc>
                  <a:txBody>
                    <a:bodyPr/>
                    <a:lstStyle/>
                    <a:p>
                      <a:pPr marL="0" marR="0">
                        <a:lnSpc>
                          <a:spcPct val="100000"/>
                        </a:lnSpc>
                        <a:spcBef>
                          <a:spcPts val="0"/>
                        </a:spcBef>
                        <a:spcAft>
                          <a:spcPts val="0"/>
                        </a:spcAft>
                      </a:pPr>
                      <a:r>
                        <a:rPr lang="en-US" sz="800" b="1">
                          <a:latin typeface="Arial"/>
                          <a:ea typeface="Calibri"/>
                          <a:cs typeface="Times New Roman"/>
                        </a:rPr>
                        <a:t>Non-specific interactions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no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dirty="0">
                          <a:latin typeface="Arial"/>
                          <a:ea typeface="Calibri"/>
                          <a:cs typeface="Times New Roman"/>
                        </a:rPr>
                        <a:t>no</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Self + cross virial coefficients</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Reversible association at high concentration</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6308">
                <a:tc>
                  <a:txBody>
                    <a:bodyPr/>
                    <a:lstStyle/>
                    <a:p>
                      <a:pPr marL="0" marR="0">
                        <a:lnSpc>
                          <a:spcPct val="100000"/>
                        </a:lnSpc>
                        <a:spcBef>
                          <a:spcPts val="0"/>
                        </a:spcBef>
                        <a:spcAft>
                          <a:spcPts val="0"/>
                        </a:spcAft>
                      </a:pPr>
                      <a:r>
                        <a:rPr lang="en-US" sz="800" b="1">
                          <a:latin typeface="Arial"/>
                          <a:ea typeface="Calibri"/>
                          <a:cs typeface="Times New Roman"/>
                        </a:rPr>
                        <a:t>Kinetics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Yes, but not free-solution</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Only very slow</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no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 – moderate to slow reaction rates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6308">
                <a:tc>
                  <a:txBody>
                    <a:bodyPr/>
                    <a:lstStyle/>
                    <a:p>
                      <a:pPr marL="0" marR="0">
                        <a:lnSpc>
                          <a:spcPct val="100000"/>
                        </a:lnSpc>
                        <a:spcBef>
                          <a:spcPts val="0"/>
                        </a:spcBef>
                        <a:spcAft>
                          <a:spcPts val="0"/>
                        </a:spcAft>
                      </a:pPr>
                      <a:r>
                        <a:rPr lang="en-US" sz="800" b="1">
                          <a:latin typeface="Arial"/>
                          <a:ea typeface="Calibri"/>
                          <a:cs typeface="Times New Roman"/>
                        </a:rPr>
                        <a:t>Enthalpy &amp; Entropy </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Yes (from temperature dependence)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 (single run)</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 (from temperature dependence)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dirty="0">
                          <a:latin typeface="Arial"/>
                          <a:ea typeface="Calibri"/>
                          <a:cs typeface="Times New Roman"/>
                        </a:rPr>
                        <a:t>Yes, with temperature-controlled HELEOS</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6308">
                <a:tc>
                  <a:txBody>
                    <a:bodyPr/>
                    <a:lstStyle/>
                    <a:p>
                      <a:pPr marL="0" marR="0">
                        <a:lnSpc>
                          <a:spcPct val="100000"/>
                        </a:lnSpc>
                        <a:spcBef>
                          <a:spcPts val="0"/>
                        </a:spcBef>
                        <a:spcAft>
                          <a:spcPts val="0"/>
                        </a:spcAft>
                      </a:pPr>
                      <a:r>
                        <a:rPr lang="en-US" sz="800" b="1">
                          <a:latin typeface="Arial"/>
                          <a:ea typeface="Calibri"/>
                          <a:cs typeface="Times New Roman"/>
                        </a:rPr>
                        <a:t>Indicates aggregation state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no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no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6308">
                <a:tc>
                  <a:txBody>
                    <a:bodyPr/>
                    <a:lstStyle/>
                    <a:p>
                      <a:pPr marL="0" marR="0">
                        <a:lnSpc>
                          <a:spcPct val="100000"/>
                        </a:lnSpc>
                        <a:spcBef>
                          <a:spcPts val="0"/>
                        </a:spcBef>
                        <a:spcAft>
                          <a:spcPts val="0"/>
                        </a:spcAft>
                      </a:pPr>
                      <a:r>
                        <a:rPr lang="en-US" sz="800" b="1">
                          <a:latin typeface="Arial"/>
                          <a:ea typeface="Calibri"/>
                          <a:cs typeface="Times New Roman"/>
                        </a:rPr>
                        <a:t>Related separation technique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dirty="0">
                          <a:latin typeface="Arial"/>
                          <a:ea typeface="Calibri"/>
                          <a:cs typeface="Times New Roman"/>
                        </a:rPr>
                        <a:t>no</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no</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 (sedimentation velocity)</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Yes (SEC-MALS, FFF-MALS)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6308">
                <a:tc>
                  <a:txBody>
                    <a:bodyPr/>
                    <a:lstStyle/>
                    <a:p>
                      <a:pPr marL="0" marR="0">
                        <a:lnSpc>
                          <a:spcPct val="100000"/>
                        </a:lnSpc>
                        <a:spcBef>
                          <a:spcPts val="0"/>
                        </a:spcBef>
                        <a:spcAft>
                          <a:spcPts val="0"/>
                        </a:spcAft>
                      </a:pPr>
                      <a:r>
                        <a:rPr lang="en-US" sz="800" b="1" dirty="0">
                          <a:latin typeface="Arial"/>
                          <a:ea typeface="Calibri"/>
                          <a:cs typeface="Times New Roman"/>
                        </a:rPr>
                        <a:t>Additional information</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none</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thermal capacitance C</a:t>
                      </a:r>
                      <a:r>
                        <a:rPr lang="en-US" sz="800" baseline="-25000">
                          <a:latin typeface="Arial"/>
                          <a:ea typeface="Calibri"/>
                          <a:cs typeface="Times New Roman"/>
                        </a:rPr>
                        <a:t>p</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Friction coefficient</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Radius of gyration (&gt; 10 nm)</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2204">
                <a:tc>
                  <a:txBody>
                    <a:bodyPr/>
                    <a:lstStyle/>
                    <a:p>
                      <a:pPr marL="0" marR="0">
                        <a:lnSpc>
                          <a:spcPct val="100000"/>
                        </a:lnSpc>
                        <a:spcBef>
                          <a:spcPts val="0"/>
                        </a:spcBef>
                        <a:spcAft>
                          <a:spcPts val="0"/>
                        </a:spcAft>
                      </a:pPr>
                      <a:r>
                        <a:rPr lang="en-US" sz="800" b="1" dirty="0">
                          <a:latin typeface="Arial"/>
                          <a:ea typeface="Calibri"/>
                          <a:cs typeface="Times New Roman"/>
                        </a:rPr>
                        <a:t>Sample volume/run</a:t>
                      </a:r>
                      <a:r>
                        <a:rPr lang="en-US" sz="800" baseline="30000" dirty="0">
                          <a:latin typeface="Arial"/>
                          <a:ea typeface="Calibri"/>
                          <a:cs typeface="Times New Roman"/>
                        </a:rPr>
                        <a:t>2</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nSpc>
                          <a:spcPct val="100000"/>
                        </a:lnSpc>
                        <a:spcBef>
                          <a:spcPts val="0"/>
                        </a:spcBef>
                        <a:spcAft>
                          <a:spcPts val="0"/>
                        </a:spcAft>
                      </a:pPr>
                      <a:r>
                        <a:rPr lang="en-US" sz="800">
                          <a:latin typeface="Arial"/>
                          <a:ea typeface="Calibri"/>
                          <a:cs typeface="Times New Roman"/>
                        </a:rPr>
                        <a:t>2-3mL x K</a:t>
                      </a:r>
                      <a:r>
                        <a:rPr lang="en-US" sz="800" baseline="-25000">
                          <a:latin typeface="Arial"/>
                          <a:ea typeface="Calibri"/>
                          <a:cs typeface="Times New Roman"/>
                        </a:rPr>
                        <a:t>d</a:t>
                      </a:r>
                      <a:r>
                        <a:rPr lang="en-US" sz="800">
                          <a:latin typeface="Arial"/>
                          <a:ea typeface="Calibri"/>
                          <a:cs typeface="Times New Roman"/>
                        </a:rPr>
                        <a:t> of ligand</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(5-15)mL x K</a:t>
                      </a:r>
                      <a:r>
                        <a:rPr lang="en-US" sz="800" baseline="-25000">
                          <a:latin typeface="Arial"/>
                          <a:ea typeface="Calibri"/>
                          <a:cs typeface="Times New Roman"/>
                        </a:rPr>
                        <a:t>d</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 (1.5-3) mL x K</a:t>
                      </a:r>
                      <a:r>
                        <a:rPr lang="en-US" sz="800" baseline="-25000">
                          <a:latin typeface="Arial"/>
                          <a:ea typeface="Calibri"/>
                          <a:cs typeface="Times New Roman"/>
                        </a:rPr>
                        <a:t>d</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0000"/>
                        </a:lnSpc>
                        <a:spcBef>
                          <a:spcPts val="0"/>
                        </a:spcBef>
                        <a:spcAft>
                          <a:spcPts val="0"/>
                        </a:spcAft>
                      </a:pPr>
                      <a:r>
                        <a:rPr lang="en-US" sz="800">
                          <a:latin typeface="Arial"/>
                          <a:ea typeface="Calibri"/>
                          <a:cs typeface="Times New Roman"/>
                        </a:rPr>
                        <a:t>(10-40) mL x K</a:t>
                      </a:r>
                      <a:r>
                        <a:rPr lang="en-US" sz="800" baseline="-25000">
                          <a:latin typeface="Arial"/>
                          <a:ea typeface="Calibri"/>
                          <a:cs typeface="Times New Roman"/>
                        </a:rPr>
                        <a:t>d</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95671">
                <a:tc>
                  <a:txBody>
                    <a:bodyPr/>
                    <a:lstStyle/>
                    <a:p>
                      <a:pPr marL="0" marR="0">
                        <a:lnSpc>
                          <a:spcPct val="100000"/>
                        </a:lnSpc>
                        <a:spcBef>
                          <a:spcPts val="0"/>
                        </a:spcBef>
                        <a:spcAft>
                          <a:spcPts val="0"/>
                        </a:spcAft>
                      </a:pPr>
                      <a:r>
                        <a:rPr lang="en-US" sz="800" b="1">
                          <a:latin typeface="Arial"/>
                          <a:ea typeface="Calibri"/>
                          <a:cs typeface="Times New Roman"/>
                        </a:rPr>
                        <a:t>Challenges</a:t>
                      </a:r>
                      <a:endParaRPr lang="en-US" sz="80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Mass transport</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Immobilization chemistry</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Molecular orientation</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Regeneration</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Kinetics</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Dialysis</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Buffer selection</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Sample </a:t>
                      </a:r>
                      <a:r>
                        <a:rPr lang="en-US" sz="800" dirty="0" smtClean="0">
                          <a:latin typeface="Arial"/>
                          <a:ea typeface="Calibri"/>
                          <a:cs typeface="Times New Roman"/>
                        </a:rPr>
                        <a:t>degradation</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Kinetics</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Small molecules</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Sample purification (particle removal)</a:t>
                      </a:r>
                      <a:endParaRPr lang="en-US" sz="800" dirty="0">
                        <a:latin typeface="Calibri"/>
                        <a:ea typeface="Calibri"/>
                        <a:cs typeface="Times New Roman"/>
                      </a:endParaRPr>
                    </a:p>
                    <a:p>
                      <a:pPr marL="109538" marR="0" lvl="0" indent="-109538" algn="l">
                        <a:lnSpc>
                          <a:spcPct val="100000"/>
                        </a:lnSpc>
                        <a:spcBef>
                          <a:spcPts val="0"/>
                        </a:spcBef>
                        <a:spcAft>
                          <a:spcPts val="0"/>
                        </a:spcAft>
                        <a:buFont typeface="Symbol"/>
                        <a:buChar char=""/>
                      </a:pPr>
                      <a:r>
                        <a:rPr lang="en-US" sz="800" dirty="0">
                          <a:latin typeface="Arial"/>
                          <a:ea typeface="Calibri"/>
                          <a:cs typeface="Times New Roman"/>
                        </a:rPr>
                        <a:t>Molecules &lt; 1 kDa</a:t>
                      </a:r>
                      <a:endParaRPr lang="en-US" sz="800" dirty="0">
                        <a:latin typeface="Calibri"/>
                        <a:ea typeface="Calibri"/>
                        <a:cs typeface="Times New Roman"/>
                      </a:endParaRPr>
                    </a:p>
                  </a:txBody>
                  <a:tcPr marL="39195" marR="39195" marT="9570" marB="95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99329" name="Rectangle 1"/>
          <p:cNvSpPr>
            <a:spLocks noChangeArrowheads="1"/>
          </p:cNvSpPr>
          <p:nvPr/>
        </p:nvSpPr>
        <p:spPr bwMode="auto">
          <a:xfrm>
            <a:off x="4124006" y="8766580"/>
            <a:ext cx="2783027" cy="317868"/>
          </a:xfrm>
          <a:prstGeom prst="rect">
            <a:avLst/>
          </a:prstGeom>
          <a:noFill/>
          <a:ln w="9525">
            <a:noFill/>
            <a:miter lim="800000"/>
            <a:headEnd/>
            <a:tailEnd/>
          </a:ln>
          <a:effectLst/>
        </p:spPr>
        <p:txBody>
          <a:bodyPr vert="horz" wrap="square" lIns="95747" tIns="47873" rIns="95747" bIns="47873" numCol="1" anchor="ctr" anchorCtr="0" compatLnSpc="1">
            <a:prstTxWarp prst="textNoShape">
              <a:avLst/>
            </a:prstTxWarp>
            <a:spAutoFit/>
          </a:bodyPr>
          <a:lstStyle/>
          <a:p>
            <a:pPr algn="l" defTabSz="957468"/>
            <a:r>
              <a:rPr lang="en-US" sz="600" baseline="30000" dirty="0" smtClean="0">
                <a:latin typeface="Arial" pitchFamily="34" charset="0"/>
                <a:ea typeface="Calibri" pitchFamily="34" charset="0"/>
                <a:cs typeface="Arial" pitchFamily="34" charset="0"/>
              </a:rPr>
              <a:t>1</a:t>
            </a:r>
            <a:r>
              <a:rPr lang="en-US" sz="700" dirty="0" smtClean="0">
                <a:latin typeface="Arial" pitchFamily="34" charset="0"/>
                <a:ea typeface="Calibri" pitchFamily="34" charset="0"/>
                <a:cs typeface="Arial" pitchFamily="34" charset="0"/>
              </a:rPr>
              <a:t>assuming most sensitive Wyatt MALS detectors</a:t>
            </a:r>
            <a:endParaRPr lang="en-US" sz="400" dirty="0" smtClean="0">
              <a:latin typeface="Arial" pitchFamily="34" charset="0"/>
            </a:endParaRPr>
          </a:p>
          <a:p>
            <a:pPr algn="l" defTabSz="957468" eaLnBrk="0" hangingPunct="0"/>
            <a:r>
              <a:rPr lang="en-US" sz="700" baseline="30000" dirty="0" smtClean="0">
                <a:latin typeface="Arial" pitchFamily="34" charset="0"/>
                <a:ea typeface="Calibri" pitchFamily="34" charset="0"/>
                <a:cs typeface="Arial" pitchFamily="34" charset="0"/>
              </a:rPr>
              <a:t>2</a:t>
            </a:r>
            <a:r>
              <a:rPr lang="en-US" sz="700" dirty="0" smtClean="0">
                <a:latin typeface="Arial" pitchFamily="34" charset="0"/>
                <a:ea typeface="Calibri" pitchFamily="34" charset="0"/>
                <a:cs typeface="Arial" pitchFamily="34" charset="0"/>
              </a:rPr>
              <a:t>typically more sample required for low K</a:t>
            </a:r>
            <a:r>
              <a:rPr lang="en-US" sz="700" baseline="-30000" dirty="0" smtClean="0">
                <a:latin typeface="Arial" pitchFamily="34" charset="0"/>
                <a:ea typeface="Calibri" pitchFamily="34" charset="0"/>
                <a:cs typeface="Arial" pitchFamily="34" charset="0"/>
              </a:rPr>
              <a:t>d</a:t>
            </a:r>
            <a:endParaRPr lang="en-US" sz="1500"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5"/>
          </p:nvPr>
        </p:nvSpPr>
        <p:spPr/>
        <p:txBody>
          <a:bodyPr/>
          <a:lstStyle/>
          <a:p>
            <a:fld id="{D57D63F1-F3E0-4433-A6FB-1781A1173F8B}" type="slidenum">
              <a:rPr lang="en-US" smtClean="0"/>
              <a:pPr/>
              <a:t>4</a:t>
            </a:fld>
            <a:endParaRPr lang="en-US" dirty="0"/>
          </a:p>
        </p:txBody>
      </p:sp>
      <p:sp>
        <p:nvSpPr>
          <p:cNvPr id="269315" name="Rectangle 3"/>
          <p:cNvSpPr>
            <a:spLocks noGrp="1" noChangeArrowheads="1"/>
          </p:cNvSpPr>
          <p:nvPr>
            <p:ph type="body" idx="1"/>
          </p:nvPr>
        </p:nvSpPr>
        <p:spPr>
          <a:xfrm>
            <a:off x="849313" y="4561472"/>
            <a:ext cx="5734698" cy="4319065"/>
          </a:xfrm>
        </p:spPr>
        <p:txBody>
          <a:bodyPr>
            <a:normAutofit/>
          </a:bodyPr>
          <a:lstStyle/>
          <a:p>
            <a:r>
              <a:rPr lang="en-US" b="1" dirty="0" smtClean="0"/>
              <a:t>Some Example </a:t>
            </a:r>
            <a:r>
              <a:rPr lang="en-US" b="1" dirty="0" err="1" smtClean="0"/>
              <a:t>Biologicals</a:t>
            </a:r>
            <a:r>
              <a:rPr lang="en-US" b="1" dirty="0" smtClean="0"/>
              <a:t> Successfully Characterized by FFF-MALS:</a:t>
            </a:r>
          </a:p>
          <a:p>
            <a:pPr marL="418892" indent="-179525">
              <a:spcBef>
                <a:spcPts val="314"/>
              </a:spcBef>
              <a:buFont typeface="Arial" pitchFamily="34" charset="0"/>
              <a:buChar char="•"/>
            </a:pPr>
            <a:r>
              <a:rPr lang="en-US" dirty="0" smtClean="0"/>
              <a:t> Proteins with a wide molar mass range</a:t>
            </a:r>
          </a:p>
          <a:p>
            <a:pPr marL="418892" indent="-179525">
              <a:spcBef>
                <a:spcPts val="314"/>
              </a:spcBef>
              <a:buFont typeface="Arial" pitchFamily="34" charset="0"/>
              <a:buChar char="•"/>
            </a:pPr>
            <a:r>
              <a:rPr lang="en-US" dirty="0" smtClean="0"/>
              <a:t> Proteins with large aggregates</a:t>
            </a:r>
          </a:p>
          <a:p>
            <a:pPr marL="418892" indent="-179525">
              <a:spcBef>
                <a:spcPts val="314"/>
              </a:spcBef>
              <a:buFont typeface="Arial" pitchFamily="34" charset="0"/>
              <a:buChar char="•"/>
            </a:pPr>
            <a:r>
              <a:rPr lang="en-US" dirty="0" smtClean="0"/>
              <a:t> Proteins that adsorb to SEC columns</a:t>
            </a:r>
          </a:p>
          <a:p>
            <a:pPr marL="418892" indent="-179525">
              <a:spcBef>
                <a:spcPts val="314"/>
              </a:spcBef>
              <a:buFont typeface="Arial" pitchFamily="34" charset="0"/>
              <a:buChar char="•"/>
            </a:pPr>
            <a:r>
              <a:rPr lang="en-US" dirty="0" smtClean="0"/>
              <a:t> Protein-polysaccharide conjugate vaccines</a:t>
            </a:r>
          </a:p>
          <a:p>
            <a:pPr marL="418892" indent="-179525">
              <a:spcBef>
                <a:spcPts val="314"/>
              </a:spcBef>
              <a:buFont typeface="Arial" pitchFamily="34" charset="0"/>
              <a:buChar char="•"/>
            </a:pPr>
            <a:r>
              <a:rPr lang="en-US" dirty="0" smtClean="0"/>
              <a:t> Lipoproteins</a:t>
            </a:r>
          </a:p>
          <a:p>
            <a:pPr marL="418892" indent="-179525">
              <a:spcBef>
                <a:spcPts val="314"/>
              </a:spcBef>
              <a:buFont typeface="Arial" pitchFamily="34" charset="0"/>
              <a:buChar char="•"/>
            </a:pPr>
            <a:r>
              <a:rPr lang="en-US" dirty="0" smtClean="0"/>
              <a:t> Liposomes</a:t>
            </a:r>
          </a:p>
          <a:p>
            <a:pPr marL="418892" indent="-179525">
              <a:spcBef>
                <a:spcPts val="314"/>
              </a:spcBef>
              <a:buFont typeface="Arial" pitchFamily="34" charset="0"/>
              <a:buChar char="•"/>
            </a:pPr>
            <a:r>
              <a:rPr lang="en-US" dirty="0" smtClean="0"/>
              <a:t> Virus particles and virus-like particles</a:t>
            </a:r>
          </a:p>
          <a:p>
            <a:pPr marL="418892" indent="-179525">
              <a:spcBef>
                <a:spcPts val="314"/>
              </a:spcBef>
              <a:buFont typeface="Arial" pitchFamily="34" charset="0"/>
              <a:buChar char="•"/>
            </a:pPr>
            <a:r>
              <a:rPr lang="en-US" dirty="0" smtClean="0"/>
              <a:t> </a:t>
            </a:r>
            <a:r>
              <a:rPr lang="en-US" dirty="0" err="1" smtClean="0"/>
              <a:t>Exosomes</a:t>
            </a:r>
            <a:r>
              <a:rPr lang="en-US" dirty="0" smtClean="0"/>
              <a:t> (50-100 nm diameter vesicles secreted by a variety of cells)</a:t>
            </a:r>
          </a:p>
          <a:p>
            <a:endParaRPr lang="en-US" dirty="0" smtClean="0"/>
          </a:p>
          <a:p>
            <a:r>
              <a:rPr lang="en-US" b="1" dirty="0" smtClean="0"/>
              <a:t>Other good FFF candidates: </a:t>
            </a:r>
          </a:p>
          <a:p>
            <a:pPr marL="418892" indent="-179525">
              <a:spcBef>
                <a:spcPts val="314"/>
              </a:spcBef>
              <a:buFont typeface="Arial" pitchFamily="34" charset="0"/>
              <a:buChar char="•"/>
            </a:pPr>
            <a:r>
              <a:rPr lang="en-US" dirty="0" smtClean="0"/>
              <a:t> High MW polymers, such as </a:t>
            </a:r>
            <a:r>
              <a:rPr lang="en-US" dirty="0" err="1" smtClean="0"/>
              <a:t>polyacrylamide</a:t>
            </a:r>
            <a:r>
              <a:rPr lang="en-US" dirty="0" smtClean="0"/>
              <a:t>, </a:t>
            </a:r>
            <a:r>
              <a:rPr lang="en-US" dirty="0" err="1" smtClean="0"/>
              <a:t>chitosan</a:t>
            </a:r>
            <a:endParaRPr lang="en-US" dirty="0" smtClean="0"/>
          </a:p>
          <a:p>
            <a:pPr marL="418892" indent="-179525">
              <a:spcBef>
                <a:spcPts val="314"/>
              </a:spcBef>
              <a:buFont typeface="Arial" pitchFamily="34" charset="0"/>
              <a:buChar char="•"/>
            </a:pPr>
            <a:r>
              <a:rPr lang="en-US" dirty="0" smtClean="0"/>
              <a:t> </a:t>
            </a:r>
            <a:r>
              <a:rPr lang="en-US" dirty="0" err="1" smtClean="0"/>
              <a:t>Ferrlecit</a:t>
            </a:r>
            <a:r>
              <a:rPr lang="en-US" dirty="0" smtClean="0"/>
              <a:t> (Sodium Ferric </a:t>
            </a:r>
            <a:r>
              <a:rPr lang="en-US" dirty="0" err="1" smtClean="0"/>
              <a:t>Gluconate</a:t>
            </a:r>
            <a:r>
              <a:rPr lang="en-US" dirty="0" smtClean="0"/>
              <a:t>)</a:t>
            </a:r>
          </a:p>
          <a:p>
            <a:pPr marL="418892" indent="-179525">
              <a:spcBef>
                <a:spcPts val="314"/>
              </a:spcBef>
              <a:buFont typeface="Arial" pitchFamily="34" charset="0"/>
              <a:buChar char="•"/>
            </a:pPr>
            <a:r>
              <a:rPr lang="en-US" dirty="0" smtClean="0"/>
              <a:t> Beer </a:t>
            </a:r>
          </a:p>
          <a:p>
            <a:pPr marL="418892" indent="-179525">
              <a:spcBef>
                <a:spcPts val="314"/>
              </a:spcBef>
              <a:buFont typeface="Arial" pitchFamily="34" charset="0"/>
              <a:buChar char="•"/>
            </a:pPr>
            <a:r>
              <a:rPr lang="en-US" dirty="0" smtClean="0"/>
              <a:t> Cocoa Particles / Milk Particles</a:t>
            </a:r>
          </a:p>
          <a:p>
            <a:pPr marL="418892" indent="-179525">
              <a:spcBef>
                <a:spcPts val="314"/>
              </a:spcBef>
              <a:buFont typeface="Arial" pitchFamily="34" charset="0"/>
              <a:buChar char="•"/>
            </a:pPr>
            <a:r>
              <a:rPr lang="en-US" dirty="0" smtClean="0"/>
              <a:t> </a:t>
            </a:r>
            <a:r>
              <a:rPr lang="en-US" dirty="0" err="1" smtClean="0"/>
              <a:t>Hydrogel</a:t>
            </a:r>
            <a:r>
              <a:rPr lang="en-US" dirty="0" smtClean="0"/>
              <a:t> particles</a:t>
            </a:r>
          </a:p>
          <a:p>
            <a:pPr marL="418892" indent="-179525">
              <a:spcBef>
                <a:spcPts val="314"/>
              </a:spcBef>
              <a:buFont typeface="Arial" pitchFamily="34" charset="0"/>
              <a:buChar char="•"/>
            </a:pPr>
            <a:r>
              <a:rPr lang="en-US" dirty="0" smtClean="0"/>
              <a:t> Latex particles</a:t>
            </a:r>
          </a:p>
          <a:p>
            <a:pPr marL="418892" indent="-179525">
              <a:spcBef>
                <a:spcPts val="314"/>
              </a:spcBef>
              <a:buFont typeface="Arial" pitchFamily="34" charset="0"/>
              <a:buChar char="•"/>
            </a:pPr>
            <a:r>
              <a:rPr lang="en-US" dirty="0" smtClean="0"/>
              <a:t> </a:t>
            </a:r>
            <a:r>
              <a:rPr lang="en-US" dirty="0" err="1" smtClean="0"/>
              <a:t>Nanotubes</a:t>
            </a:r>
            <a:endParaRPr lang="en-US" dirty="0" smtClean="0"/>
          </a:p>
          <a:p>
            <a:endParaRPr lang="en-US" dirty="0" smtClean="0"/>
          </a:p>
          <a:p>
            <a:endParaRPr lang="en-US" dirty="0" smtClean="0"/>
          </a:p>
          <a:p>
            <a:endParaRPr lang="en-US" dirty="0" smtClean="0"/>
          </a:p>
          <a:p>
            <a:endParaRPr lang="en-US" dirty="0"/>
          </a:p>
        </p:txBody>
      </p:sp>
      <p:sp>
        <p:nvSpPr>
          <p:cNvPr id="6" name="Footer Placeholder 7"/>
          <p:cNvSpPr>
            <a:spLocks noGrp="1"/>
          </p:cNvSpPr>
          <p:nvPr>
            <p:ph type="ftr" sz="quarter" idx="4"/>
          </p:nvPr>
        </p:nvSpPr>
        <p:spPr/>
        <p:txBody>
          <a:bodyPr/>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1" name="Slide Image Placeholder 10"/>
          <p:cNvSpPr>
            <a:spLocks noGrp="1" noRot="1" noChangeAspect="1"/>
          </p:cNvSpPr>
          <p:nvPr>
            <p:ph type="sldImg"/>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ftr" sz="quarter" idx="4"/>
          </p:nvPr>
        </p:nvSpPr>
        <p:spPr>
          <a:ln/>
        </p:spPr>
        <p:txBody>
          <a:bodyPr/>
          <a:lstStyle/>
          <a:p>
            <a:r>
              <a:rPr lang="en-US" smtClean="0"/>
              <a:t>© Wyatt Technology Corporation 2011 – All Rights Reserved</a:t>
            </a:r>
            <a:endParaRPr lang="en-US"/>
          </a:p>
        </p:txBody>
      </p:sp>
      <p:sp>
        <p:nvSpPr>
          <p:cNvPr id="5" name="Rectangle 5"/>
          <p:cNvSpPr>
            <a:spLocks noGrp="1" noChangeArrowheads="1"/>
          </p:cNvSpPr>
          <p:nvPr>
            <p:ph type="sldNum" sz="quarter" idx="5"/>
          </p:nvPr>
        </p:nvSpPr>
        <p:spPr>
          <a:ln/>
        </p:spPr>
        <p:txBody>
          <a:bodyPr/>
          <a:lstStyle/>
          <a:p>
            <a:fld id="{E79C0CB8-C338-4891-A184-46F1A1FAFD52}" type="slidenum">
              <a:rPr lang="en-US"/>
              <a:pPr/>
              <a:t>5</a:t>
            </a:fld>
            <a:endParaRPr lang="en-US"/>
          </a:p>
        </p:txBody>
      </p:sp>
      <p:sp>
        <p:nvSpPr>
          <p:cNvPr id="305154" name="Rectangle 1026"/>
          <p:cNvSpPr>
            <a:spLocks noGrp="1" noRot="1" noChangeAspect="1" noChangeArrowheads="1" noTextEdit="1"/>
          </p:cNvSpPr>
          <p:nvPr>
            <p:ph type="sldImg"/>
          </p:nvPr>
        </p:nvSpPr>
        <p:spPr>
          <a:ln/>
        </p:spPr>
      </p:sp>
      <p:sp>
        <p:nvSpPr>
          <p:cNvPr id="305155" name="Rectangle 1027"/>
          <p:cNvSpPr>
            <a:spLocks noGrp="1" noChangeArrowheads="1"/>
          </p:cNvSpPr>
          <p:nvPr>
            <p:ph type="body" idx="1"/>
          </p:nvPr>
        </p:nvSpPr>
        <p:spPr>
          <a:xfrm>
            <a:off x="849313" y="4561472"/>
            <a:ext cx="5734698" cy="4319065"/>
          </a:xfrm>
        </p:spPr>
        <p:txBody>
          <a:bodyPr/>
          <a:lstStyle/>
          <a:p>
            <a:r>
              <a:rPr lang="en-US" u="sng" dirty="0" smtClean="0"/>
              <a:t>Notes:</a:t>
            </a:r>
          </a:p>
          <a:p>
            <a:pPr marL="179525" indent="-179525">
              <a:buFont typeface="Arial" pitchFamily="34" charset="0"/>
              <a:buChar char="•"/>
            </a:pPr>
            <a:r>
              <a:rPr lang="en-US" dirty="0" smtClean="0"/>
              <a:t>Field Flow Fractionation is a chromatography technique in which the separation of the sample is performed in a channel of several hundred </a:t>
            </a:r>
            <a:r>
              <a:rPr lang="el-GR" dirty="0" smtClean="0"/>
              <a:t>μ</a:t>
            </a:r>
            <a:r>
              <a:rPr lang="en-US" dirty="0" smtClean="0"/>
              <a:t>m height with a </a:t>
            </a:r>
            <a:r>
              <a:rPr lang="en-US" dirty="0" err="1" smtClean="0"/>
              <a:t>semipermeable</a:t>
            </a:r>
            <a:r>
              <a:rPr lang="en-US" dirty="0" smtClean="0"/>
              <a:t> membrane at the bottom (hence the name </a:t>
            </a:r>
            <a:r>
              <a:rPr lang="en-US" dirty="0" err="1" smtClean="0"/>
              <a:t>asymmetic</a:t>
            </a:r>
            <a:r>
              <a:rPr lang="en-US" dirty="0" smtClean="0"/>
              <a:t> FFF). </a:t>
            </a:r>
          </a:p>
          <a:p>
            <a:pPr marL="179525" indent="-179525">
              <a:buFont typeface="Arial" pitchFamily="34" charset="0"/>
              <a:buChar char="•"/>
            </a:pPr>
            <a:r>
              <a:rPr lang="en-US" dirty="0" smtClean="0"/>
              <a:t>Because of the laminar flow of the carrier fluid, a parabolic flow profile is created. When a perpendicular (cross) flow is applied to the laminar stream, the analytes accumulate close to the </a:t>
            </a:r>
            <a:r>
              <a:rPr lang="en-US" dirty="0" err="1" smtClean="0"/>
              <a:t>semipermeable</a:t>
            </a:r>
            <a:r>
              <a:rPr lang="en-US" dirty="0" smtClean="0"/>
              <a:t> membrane (diffusion driven transport). This concentration buildup causes particle diffusion away from the wall (diffusion driven transport).  </a:t>
            </a:r>
          </a:p>
          <a:p>
            <a:pPr marL="179525" indent="-179525">
              <a:buFont typeface="Arial" pitchFamily="34" charset="0"/>
              <a:buChar char="•"/>
            </a:pPr>
            <a:r>
              <a:rPr lang="en-US" dirty="0" smtClean="0"/>
              <a:t>Smaller particles have higher diffusion and thus have a higher mean elevation above the accumulation wall. Consequently they elute faster than larger particles. The elution profile is thus the inverse order of SEC.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fld id="{7D6D3CD7-4FBB-4FE6-8BDB-A6C4B8956F4E}" type="slidenum">
              <a:rPr lang="de-DE" smtClean="0"/>
              <a:pPr/>
              <a:t>6</a:t>
            </a:fld>
            <a:endParaRPr lang="de-DE"/>
          </a:p>
        </p:txBody>
      </p:sp>
      <p:sp>
        <p:nvSpPr>
          <p:cNvPr id="559107" name="Rectangle 3"/>
          <p:cNvSpPr>
            <a:spLocks noGrp="1" noChangeArrowheads="1"/>
          </p:cNvSpPr>
          <p:nvPr>
            <p:ph type="body" idx="1"/>
          </p:nvPr>
        </p:nvSpPr>
        <p:spPr>
          <a:xfrm>
            <a:off x="835025" y="4561472"/>
            <a:ext cx="5748986" cy="4319065"/>
          </a:xfrm>
        </p:spPr>
        <p:txBody>
          <a:bodyPr>
            <a:normAutofit/>
          </a:bodyPr>
          <a:lstStyle/>
          <a:p>
            <a:r>
              <a:rPr lang="de-DE" u="sng" dirty="0" smtClean="0"/>
              <a:t>Notes:</a:t>
            </a:r>
          </a:p>
          <a:p>
            <a:r>
              <a:rPr lang="de-DE" dirty="0" smtClean="0"/>
              <a:t>During injection and focusing the main flow is split so it enters the channel from both the inlet and the outlet (exit) and the two flows are balanced so they meet very close to the injection port. The flow moves down and permeates the membrane. As the sample enters the channel, it is focused in a thin band and concentrates towards the membrane.</a:t>
            </a:r>
          </a:p>
          <a:p>
            <a:endParaRPr lang="de-DE" dirty="0"/>
          </a:p>
        </p:txBody>
      </p:sp>
      <p:sp>
        <p:nvSpPr>
          <p:cNvPr id="5" name="Footer Placeholder 7"/>
          <p:cNvSpPr>
            <a:spLocks noGrp="1"/>
          </p:cNvSpPr>
          <p:nvPr>
            <p:ph type="ftr" sz="quarter" idx="4"/>
          </p:nvPr>
        </p:nvSpPr>
        <p:spPr/>
        <p:txBody>
          <a:bodyPr/>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9" name="Slide Image Placeholder 18"/>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fld id="{FA2FE1B7-03A1-4715-9C12-2ABCBF19C9E6}" type="slidenum">
              <a:rPr lang="de-DE" smtClean="0"/>
              <a:pPr/>
              <a:t>7</a:t>
            </a:fld>
            <a:endParaRPr lang="de-DE"/>
          </a:p>
        </p:txBody>
      </p:sp>
      <p:sp>
        <p:nvSpPr>
          <p:cNvPr id="561155" name="Rectangle 3"/>
          <p:cNvSpPr>
            <a:spLocks noGrp="1" noChangeArrowheads="1"/>
          </p:cNvSpPr>
          <p:nvPr>
            <p:ph type="body" idx="1"/>
          </p:nvPr>
        </p:nvSpPr>
        <p:spPr>
          <a:xfrm>
            <a:off x="835025" y="4561472"/>
            <a:ext cx="5748986" cy="4319065"/>
          </a:xfrm>
        </p:spPr>
        <p:txBody>
          <a:bodyPr>
            <a:normAutofit/>
          </a:bodyPr>
          <a:lstStyle/>
          <a:p>
            <a:r>
              <a:rPr lang="de-DE" u="sng" dirty="0" smtClean="0"/>
              <a:t>Notes:</a:t>
            </a:r>
          </a:p>
          <a:p>
            <a:r>
              <a:rPr lang="de-DE" dirty="0" smtClean="0"/>
              <a:t>After the injection flow is stopped, the sample is focused for another few minutes.</a:t>
            </a:r>
            <a:endParaRPr lang="de-DE" dirty="0"/>
          </a:p>
        </p:txBody>
      </p:sp>
      <p:sp>
        <p:nvSpPr>
          <p:cNvPr id="5" name="Footer Placeholder 7"/>
          <p:cNvSpPr>
            <a:spLocks noGrp="1"/>
          </p:cNvSpPr>
          <p:nvPr>
            <p:ph type="ftr" sz="quarter" idx="4"/>
          </p:nvPr>
        </p:nvSpPr>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
        <p:nvSpPr>
          <p:cNvPr id="10" name="Slide Image Placeholder 9"/>
          <p:cNvSpPr>
            <a:spLocks noGrp="1" noRot="1" noChangeAspect="1"/>
          </p:cNvSpPr>
          <p:nvPr>
            <p:ph type="sldImg"/>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84F6A172-6C34-4BFA-BFD3-AD4237C2FC60}" type="slidenum">
              <a:rPr lang="de-DE"/>
              <a:pPr/>
              <a:t>8</a:t>
            </a:fld>
            <a:endParaRPr lang="de-DE"/>
          </a:p>
        </p:txBody>
      </p:sp>
      <p:sp>
        <p:nvSpPr>
          <p:cNvPr id="563202" name="Rectangle 2"/>
          <p:cNvSpPr>
            <a:spLocks noGrp="1" noRot="1" noChangeAspect="1" noChangeArrowheads="1" noTextEdit="1"/>
          </p:cNvSpPr>
          <p:nvPr>
            <p:ph type="sldImg"/>
          </p:nvPr>
        </p:nvSpPr>
        <p:spPr>
          <a:ln/>
        </p:spPr>
      </p:sp>
      <p:sp>
        <p:nvSpPr>
          <p:cNvPr id="563203" name="Rectangle 3"/>
          <p:cNvSpPr>
            <a:spLocks noGrp="1" noChangeArrowheads="1"/>
          </p:cNvSpPr>
          <p:nvPr>
            <p:ph type="body" idx="1"/>
          </p:nvPr>
        </p:nvSpPr>
        <p:spPr>
          <a:xfrm>
            <a:off x="835025" y="4561472"/>
            <a:ext cx="5748986" cy="4319065"/>
          </a:xfrm>
        </p:spPr>
        <p:txBody>
          <a:bodyPr/>
          <a:lstStyle/>
          <a:p>
            <a:r>
              <a:rPr lang="de-DE" u="sng" dirty="0" smtClean="0"/>
              <a:t>Notes:</a:t>
            </a:r>
          </a:p>
          <a:p>
            <a:r>
              <a:rPr lang="de-DE" dirty="0" smtClean="0"/>
              <a:t>The instrument is switched to elution mode. Different size particles are separated according to their size and detected by the light scattering and concentration detectors.</a:t>
            </a:r>
          </a:p>
          <a:p>
            <a:endParaRPr lang="de-DE" dirty="0"/>
          </a:p>
          <a:p>
            <a:endParaRPr lang="de-DE" dirty="0"/>
          </a:p>
        </p:txBody>
      </p:sp>
      <p:sp>
        <p:nvSpPr>
          <p:cNvPr id="5" name="Footer Placeholder 7"/>
          <p:cNvSpPr>
            <a:spLocks noGrp="1"/>
          </p:cNvSpPr>
          <p:nvPr>
            <p:ph type="ftr" sz="quarter" idx="4"/>
          </p:nvPr>
        </p:nvSpPr>
        <p:spPr>
          <a:xfrm>
            <a:off x="1" y="9119666"/>
            <a:ext cx="4548327" cy="479897"/>
          </a:xfrm>
          <a:prstGeom prst="rect">
            <a:avLst/>
          </a:prstGeom>
        </p:spPr>
        <p:txBody>
          <a:bodyPr vert="horz" lIns="94732" tIns="47366" rIns="94732" bIns="47366" rtlCol="0" anchor="b"/>
          <a:lstStyle>
            <a:lvl1pPr algn="l">
              <a:defRPr sz="1000">
                <a:latin typeface="Calibri" pitchFamily="34" charset="0"/>
              </a:defRPr>
            </a:lvl1pPr>
          </a:lstStyle>
          <a:p>
            <a:r>
              <a:rPr lang="en-US" sz="900" dirty="0" smtClean="0"/>
              <a:t>© Wyatt Technology Corporation 2011 – All Rights Reserved</a:t>
            </a:r>
            <a:endParaRPr lang="en-US" sz="9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35025" y="4561472"/>
            <a:ext cx="5748986" cy="4319065"/>
          </a:xfrm>
        </p:spPr>
        <p:txBody>
          <a:bodyPr>
            <a:normAutofit/>
          </a:bodyPr>
          <a:lstStyle/>
          <a:p>
            <a:r>
              <a:rPr lang="en-US" u="sng" dirty="0" smtClean="0"/>
              <a:t>Notes:</a:t>
            </a:r>
          </a:p>
          <a:p>
            <a:pPr marL="172689" indent="-172689">
              <a:buFont typeface="Arial" pitchFamily="34" charset="0"/>
              <a:buChar char="•"/>
            </a:pPr>
            <a:r>
              <a:rPr lang="en-US" dirty="0" smtClean="0"/>
              <a:t>FFF provides good resolution not only for large molecules, but also over a wide Mw range. In SEC, the resolution from any single column is rather narrow, and when  resolution for a different MW range is needed, one has to change to a different column. In FFF, by changing the FFF parameters in the software, like the ratio of cross flow rate to channel flow rate, we can optimize the resolution for a wide Mw range without any changes to the hardware. </a:t>
            </a:r>
          </a:p>
          <a:p>
            <a:pPr marL="172689" indent="-172689">
              <a:buFont typeface="Arial" pitchFamily="34" charset="0"/>
              <a:buChar char="•"/>
            </a:pPr>
            <a:r>
              <a:rPr lang="en-US" dirty="0" smtClean="0"/>
              <a:t>Generally, the channel flow rate  remains constant during the experiment (typically 1 </a:t>
            </a:r>
            <a:r>
              <a:rPr lang="en-US" dirty="0" err="1" smtClean="0"/>
              <a:t>mL</a:t>
            </a:r>
            <a:r>
              <a:rPr lang="en-US" dirty="0" smtClean="0"/>
              <a:t>/min).  A  low cross flow rate is often used for large molecules and particles, and high cross flow rates for small ones.  It is also possible to relax the cross flow amount during a separation in a linear or step-wise fashion to improve separations.</a:t>
            </a:r>
          </a:p>
          <a:p>
            <a:pPr marL="172689" indent="-172689">
              <a:buFont typeface="Arial" pitchFamily="34" charset="0"/>
              <a:buChar char="•"/>
            </a:pPr>
            <a:r>
              <a:rPr lang="en-US" dirty="0" smtClean="0"/>
              <a:t>In this example, good resolution was achieved  for the </a:t>
            </a:r>
            <a:r>
              <a:rPr lang="en-US" dirty="0" err="1" smtClean="0"/>
              <a:t>thyroglobulin</a:t>
            </a:r>
            <a:r>
              <a:rPr lang="en-US" dirty="0" smtClean="0"/>
              <a:t> species using  a channel flow rate of 1 </a:t>
            </a:r>
            <a:r>
              <a:rPr lang="en-US" dirty="0" err="1" smtClean="0"/>
              <a:t>mL</a:t>
            </a:r>
            <a:r>
              <a:rPr lang="en-US" dirty="0" smtClean="0"/>
              <a:t>/min and cross flow rate of 1.5 </a:t>
            </a:r>
            <a:r>
              <a:rPr lang="en-US" dirty="0" err="1" smtClean="0"/>
              <a:t>mL</a:t>
            </a:r>
            <a:r>
              <a:rPr lang="en-US" dirty="0" smtClean="0"/>
              <a:t>/min. Under the same flow rate conditions, HSA eluted without good resolution between its monomer and </a:t>
            </a:r>
            <a:r>
              <a:rPr lang="en-US" dirty="0" err="1" smtClean="0"/>
              <a:t>dimer</a:t>
            </a:r>
            <a:r>
              <a:rPr lang="en-US" dirty="0" smtClean="0"/>
              <a:t>. However, by simply changing the cross flow rate to 3 </a:t>
            </a:r>
            <a:r>
              <a:rPr lang="en-US" dirty="0" err="1" smtClean="0"/>
              <a:t>mL</a:t>
            </a:r>
            <a:r>
              <a:rPr lang="en-US" dirty="0" smtClean="0"/>
              <a:t>/min, good resolution of the HSA monomer and </a:t>
            </a:r>
            <a:r>
              <a:rPr lang="en-US" dirty="0" err="1" smtClean="0"/>
              <a:t>dimer</a:t>
            </a:r>
            <a:r>
              <a:rPr lang="en-US" dirty="0" smtClean="0"/>
              <a:t> was obtained. </a:t>
            </a:r>
            <a:endParaRPr lang="en-US" dirty="0"/>
          </a:p>
        </p:txBody>
      </p:sp>
      <p:sp>
        <p:nvSpPr>
          <p:cNvPr id="4" name="Slide Number Placeholder 3"/>
          <p:cNvSpPr>
            <a:spLocks noGrp="1"/>
          </p:cNvSpPr>
          <p:nvPr>
            <p:ph type="sldNum" sz="quarter" idx="10"/>
          </p:nvPr>
        </p:nvSpPr>
        <p:spPr/>
        <p:txBody>
          <a:bodyPr/>
          <a:lstStyle/>
          <a:p>
            <a:fld id="{945D33A0-2E87-4DC7-A583-5C2CBC49FA0D}" type="slidenum">
              <a:rPr lang="en-US" smtClean="0"/>
              <a:pPr/>
              <a:t>9</a:t>
            </a:fld>
            <a:endParaRPr lang="en-US" dirty="0"/>
          </a:p>
        </p:txBody>
      </p:sp>
      <p:sp>
        <p:nvSpPr>
          <p:cNvPr id="5" name="Footer Placeholder 4"/>
          <p:cNvSpPr>
            <a:spLocks noGrp="1"/>
          </p:cNvSpPr>
          <p:nvPr>
            <p:ph type="ftr" sz="quarter" idx="11"/>
          </p:nvPr>
        </p:nvSpPr>
        <p:spPr/>
        <p:txBody>
          <a:bodyPr/>
          <a:lstStyle/>
          <a:p>
            <a:r>
              <a:rPr lang="en-US" smtClean="0"/>
              <a:t>© Wyatt Technology Corporation 2011 – All Rights Reserved</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328738" y="144463"/>
            <a:ext cx="7350125" cy="573087"/>
          </a:xfrm>
        </p:spPr>
        <p:txBody>
          <a:bodyPr/>
          <a:lstStyle/>
          <a:p>
            <a:r>
              <a:rPr lang="en-US" smtClean="0"/>
              <a:t>Click to edit Master title style</a:t>
            </a:r>
            <a:endParaRPr lang="en-US" dirty="0"/>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lvl1pPr>
              <a:defRPr lang="en-US" sz="3200" b="1" i="1" dirty="0">
                <a:solidFill>
                  <a:schemeClr val="tx1"/>
                </a:solidFill>
                <a:latin typeface="Calibri" pitchFamily="34" charset="0"/>
                <a:ea typeface="+mj-ea"/>
                <a:cs typeface="+mj-cs"/>
              </a:defRPr>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832919"/>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w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0" y="0"/>
            <a:ext cx="9144000" cy="457200"/>
          </a:xfrm>
          <a:prstGeom prst="rect">
            <a:avLst/>
          </a:prstGeom>
          <a:noFill/>
          <a:ln w="9525">
            <a:noFill/>
            <a:miter lim="800000"/>
            <a:headEnd/>
            <a:tailEnd/>
          </a:ln>
          <a:effectLst/>
        </p:spPr>
        <p:txBody>
          <a:bodyPr>
            <a:spAutoFit/>
          </a:bodyPr>
          <a:lstStyle/>
          <a:p>
            <a:pPr eaLnBrk="0" hangingPunct="0">
              <a:defRPr/>
            </a:pPr>
            <a:endParaRPr lang="en-US" dirty="0">
              <a:cs typeface="+mn-cs"/>
            </a:endParaRPr>
          </a:p>
        </p:txBody>
      </p:sp>
      <p:sp>
        <p:nvSpPr>
          <p:cNvPr id="20489" name="Line 9"/>
          <p:cNvSpPr>
            <a:spLocks noChangeShapeType="1"/>
          </p:cNvSpPr>
          <p:nvPr/>
        </p:nvSpPr>
        <p:spPr bwMode="auto">
          <a:xfrm>
            <a:off x="0" y="692150"/>
            <a:ext cx="2268538" cy="0"/>
          </a:xfrm>
          <a:prstGeom prst="line">
            <a:avLst/>
          </a:prstGeom>
          <a:noFill/>
          <a:ln w="9525">
            <a:solidFill>
              <a:schemeClr val="tx1"/>
            </a:solidFill>
            <a:round/>
            <a:headEnd/>
            <a:tailEnd/>
          </a:ln>
          <a:effectLst/>
        </p:spPr>
        <p:txBody>
          <a:bodyPr/>
          <a:lstStyle/>
          <a:p>
            <a:pPr algn="ctr" eaLnBrk="0" hangingPunct="0">
              <a:defRPr/>
            </a:pPr>
            <a:endParaRPr lang="en-US" dirty="0">
              <a:cs typeface="+mn-cs"/>
            </a:endParaRPr>
          </a:p>
        </p:txBody>
      </p:sp>
      <p:sp>
        <p:nvSpPr>
          <p:cNvPr id="20484" name="Text Box 4"/>
          <p:cNvSpPr txBox="1">
            <a:spLocks noChangeArrowheads="1"/>
          </p:cNvSpPr>
          <p:nvPr/>
        </p:nvSpPr>
        <p:spPr bwMode="auto">
          <a:xfrm>
            <a:off x="0" y="0"/>
            <a:ext cx="9144000" cy="923925"/>
          </a:xfrm>
          <a:prstGeom prst="rect">
            <a:avLst/>
          </a:prstGeom>
          <a:gradFill flip="none" rotWithShape="1">
            <a:gsLst>
              <a:gs pos="0">
                <a:schemeClr val="accent3"/>
              </a:gs>
              <a:gs pos="100000">
                <a:schemeClr val="accent6">
                  <a:lumMod val="20000"/>
                  <a:lumOff val="80000"/>
                </a:schemeClr>
              </a:gs>
            </a:gsLst>
            <a:lin ang="18900000" scaled="1"/>
            <a:tileRect/>
          </a:gradFill>
          <a:ln w="9525">
            <a:noFill/>
            <a:miter lim="800000"/>
            <a:headEnd/>
            <a:tailEnd/>
          </a:ln>
          <a:effectLst/>
        </p:spPr>
        <p:txBody>
          <a:bodyPr/>
          <a:lstStyle/>
          <a:p>
            <a:pPr algn="ctr" eaLnBrk="0" hangingPunct="0">
              <a:defRPr/>
            </a:pPr>
            <a:endParaRPr lang="en-US" sz="4000" dirty="0">
              <a:cs typeface="+mn-cs"/>
            </a:endParaRPr>
          </a:p>
        </p:txBody>
      </p:sp>
      <p:graphicFrame>
        <p:nvGraphicFramePr>
          <p:cNvPr id="72706" name="Object 11"/>
          <p:cNvGraphicFramePr>
            <a:graphicFrameLocks/>
          </p:cNvGraphicFramePr>
          <p:nvPr/>
        </p:nvGraphicFramePr>
        <p:xfrm>
          <a:off x="66675" y="47625"/>
          <a:ext cx="1190625" cy="677863"/>
        </p:xfrm>
        <a:graphic>
          <a:graphicData uri="http://schemas.openxmlformats.org/presentationml/2006/ole">
            <p:oleObj spid="_x0000_s96258" name="FreeHand 5.0 Drawing" r:id="rId10" imgW="4003560" imgH="2427120" progId="">
              <p:embed/>
            </p:oleObj>
          </a:graphicData>
        </a:graphic>
      </p:graphicFrame>
      <p:sp>
        <p:nvSpPr>
          <p:cNvPr id="72713" name="Rectangle 12"/>
          <p:cNvSpPr>
            <a:spLocks noGrp="1" noChangeArrowheads="1"/>
          </p:cNvSpPr>
          <p:nvPr>
            <p:ph type="title"/>
          </p:nvPr>
        </p:nvSpPr>
        <p:spPr bwMode="auto">
          <a:xfrm>
            <a:off x="1328738" y="153988"/>
            <a:ext cx="7434262" cy="5730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Title</a:t>
            </a:r>
          </a:p>
        </p:txBody>
      </p:sp>
      <p:sp>
        <p:nvSpPr>
          <p:cNvPr id="72714" name="Rectangle 13"/>
          <p:cNvSpPr>
            <a:spLocks noGrp="1" noChangeArrowheads="1"/>
          </p:cNvSpPr>
          <p:nvPr>
            <p:ph type="body" idx="1"/>
          </p:nvPr>
        </p:nvSpPr>
        <p:spPr bwMode="auto">
          <a:xfrm>
            <a:off x="457200" y="1196975"/>
            <a:ext cx="8229600" cy="46085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6" name="Rectangle 2"/>
          <p:cNvSpPr>
            <a:spLocks noChangeArrowheads="1"/>
          </p:cNvSpPr>
          <p:nvPr/>
        </p:nvSpPr>
        <p:spPr bwMode="auto">
          <a:xfrm>
            <a:off x="0" y="6327648"/>
            <a:ext cx="9144000" cy="530352"/>
          </a:xfrm>
          <a:prstGeom prst="rect">
            <a:avLst/>
          </a:prstGeom>
          <a:gradFill flip="none" rotWithShape="1">
            <a:gsLst>
              <a:gs pos="0">
                <a:schemeClr val="accent3"/>
              </a:gs>
              <a:gs pos="100000">
                <a:schemeClr val="accent6">
                  <a:lumMod val="20000"/>
                  <a:lumOff val="80000"/>
                </a:schemeClr>
              </a:gs>
            </a:gsLst>
            <a:lin ang="2700000" scaled="1"/>
            <a:tileRect/>
          </a:gradFill>
          <a:ln w="9525">
            <a:noFill/>
            <a:miter lim="800000"/>
            <a:headEnd/>
            <a:tailEnd/>
          </a:ln>
          <a:effectLst/>
        </p:spPr>
        <p:txBody>
          <a:bodyPr wrap="none" anchor="ctr"/>
          <a:lstStyle/>
          <a:p>
            <a:pPr eaLnBrk="0" hangingPunct="0">
              <a:defRPr/>
            </a:pPr>
            <a:r>
              <a:rPr lang="de-DE" sz="1200" dirty="0">
                <a:cs typeface="+mn-cs"/>
              </a:rPr>
              <a:t>   </a:t>
            </a:r>
            <a:endParaRPr lang="de-DE" sz="1200" dirty="0" smtClean="0">
              <a:cs typeface="+mn-cs"/>
            </a:endParaRPr>
          </a:p>
          <a:p>
            <a:pPr algn="l" eaLnBrk="0" hangingPunct="0">
              <a:defRPr/>
            </a:pPr>
            <a:r>
              <a:rPr lang="de-DE" sz="800" b="0" dirty="0" smtClean="0">
                <a:cs typeface="+mn-cs"/>
              </a:rPr>
              <a:t>© </a:t>
            </a:r>
            <a:r>
              <a:rPr lang="de-DE" sz="1000" b="0" dirty="0">
                <a:latin typeface="Calibri" pitchFamily="34" charset="0"/>
                <a:cs typeface="+mn-cs"/>
              </a:rPr>
              <a:t>Wyatt Technology Corporation 2011 – All Rights Reserved</a:t>
            </a:r>
          </a:p>
        </p:txBody>
      </p:sp>
      <p:sp>
        <p:nvSpPr>
          <p:cNvPr id="19" name="Rectangle 18"/>
          <p:cNvSpPr>
            <a:spLocks noChangeArrowheads="1"/>
          </p:cNvSpPr>
          <p:nvPr/>
        </p:nvSpPr>
        <p:spPr bwMode="auto">
          <a:xfrm>
            <a:off x="8778240" y="0"/>
            <a:ext cx="365760" cy="276999"/>
          </a:xfrm>
          <a:prstGeom prst="rect">
            <a:avLst/>
          </a:prstGeom>
          <a:noFill/>
          <a:ln w="9525">
            <a:noFill/>
            <a:miter lim="800000"/>
            <a:headEnd/>
            <a:tailEnd/>
          </a:ln>
          <a:effectLst/>
        </p:spPr>
        <p:txBody>
          <a:bodyPr wrap="square">
            <a:spAutoFit/>
          </a:bodyPr>
          <a:lstStyle/>
          <a:p>
            <a:pPr algn="r" eaLnBrk="0" hangingPunct="0">
              <a:defRPr/>
            </a:pPr>
            <a:fld id="{83D78D79-86D9-4A5D-A155-84DB3D213E17}" type="slidenum">
              <a:rPr lang="de-DE" sz="1200">
                <a:latin typeface="Calibri" pitchFamily="34" charset="0"/>
                <a:cs typeface="+mn-cs"/>
              </a:rPr>
              <a:pPr algn="r" eaLnBrk="0" hangingPunct="0">
                <a:defRPr/>
              </a:pPr>
              <a:t>‹#›</a:t>
            </a:fld>
            <a:endParaRPr lang="en-US" sz="1200" dirty="0">
              <a:latin typeface="Calibri" pitchFamily="34" charset="0"/>
              <a:cs typeface="+mn-cs"/>
            </a:endParaRPr>
          </a:p>
        </p:txBody>
      </p:sp>
      <p:pic>
        <p:nvPicPr>
          <p:cNvPr id="72721" name="Picture 2490" descr="Wyatt logo no address full circle thicker lines"/>
          <p:cNvPicPr>
            <a:picLocks noChangeAspect="1" noChangeArrowheads="1"/>
          </p:cNvPicPr>
          <p:nvPr/>
        </p:nvPicPr>
        <p:blipFill>
          <a:blip r:embed="rId11" cstate="print"/>
          <a:srcRect r="7345"/>
          <a:stretch>
            <a:fillRect/>
          </a:stretch>
        </p:blipFill>
        <p:spPr bwMode="auto">
          <a:xfrm>
            <a:off x="7626096" y="6343027"/>
            <a:ext cx="1499616" cy="514973"/>
          </a:xfrm>
          <a:prstGeom prst="rect">
            <a:avLst/>
          </a:prstGeom>
          <a:noFill/>
          <a:ln w="9525">
            <a:noFill/>
            <a:miter lim="800000"/>
            <a:headEnd/>
            <a:tailEnd/>
          </a:ln>
        </p:spPr>
      </p:pic>
      <p:sp>
        <p:nvSpPr>
          <p:cNvPr id="15" name="Text Box 12"/>
          <p:cNvSpPr txBox="1">
            <a:spLocks noChangeArrowheads="1"/>
          </p:cNvSpPr>
          <p:nvPr/>
        </p:nvSpPr>
        <p:spPr bwMode="auto">
          <a:xfrm>
            <a:off x="2895600" y="4191000"/>
            <a:ext cx="1920875" cy="457200"/>
          </a:xfrm>
          <a:prstGeom prst="rect">
            <a:avLst/>
          </a:prstGeom>
          <a:noFill/>
          <a:ln w="25400">
            <a:noFill/>
            <a:miter lim="800000"/>
            <a:headEnd type="none" w="sm" len="sm"/>
            <a:tailEnd type="none" w="sm" len="sm"/>
          </a:ln>
          <a:effectLst/>
        </p:spPr>
        <p:txBody>
          <a:bodyPr>
            <a:spAutoFit/>
          </a:bodyPr>
          <a:lstStyle/>
          <a:p>
            <a:pPr algn="ctr" eaLnBrk="0" hangingPunct="0">
              <a:defRPr/>
            </a:pPr>
            <a:endParaRPr lang="en-US" dirty="0">
              <a:cs typeface="+mn-cs"/>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Lst>
  <p:hf sldNum="0" hdr="0" dt="0"/>
  <p:txStyles>
    <p:titleStyle>
      <a:lvl1pPr algn="ctr" rtl="0" eaLnBrk="1" fontAlgn="base" hangingPunct="1">
        <a:spcBef>
          <a:spcPct val="0"/>
        </a:spcBef>
        <a:spcAft>
          <a:spcPct val="0"/>
        </a:spcAft>
        <a:defRPr sz="3200" b="1" i="1">
          <a:solidFill>
            <a:schemeClr val="tx1"/>
          </a:solidFill>
          <a:latin typeface="Calibri" pitchFamily="34" charset="0"/>
          <a:ea typeface="+mj-ea"/>
          <a:cs typeface="+mj-cs"/>
        </a:defRPr>
      </a:lvl1pPr>
      <a:lvl2pPr algn="ctr" rtl="0" eaLnBrk="1" fontAlgn="base" hangingPunct="1">
        <a:spcBef>
          <a:spcPct val="0"/>
        </a:spcBef>
        <a:spcAft>
          <a:spcPct val="0"/>
        </a:spcAft>
        <a:defRPr sz="3200" b="1" i="1">
          <a:solidFill>
            <a:srgbClr val="FFFF00"/>
          </a:solidFill>
          <a:latin typeface="Calibri" pitchFamily="34" charset="0"/>
          <a:cs typeface="Arial" charset="0"/>
        </a:defRPr>
      </a:lvl2pPr>
      <a:lvl3pPr algn="ctr" rtl="0" eaLnBrk="1" fontAlgn="base" hangingPunct="1">
        <a:spcBef>
          <a:spcPct val="0"/>
        </a:spcBef>
        <a:spcAft>
          <a:spcPct val="0"/>
        </a:spcAft>
        <a:defRPr sz="3200" b="1" i="1">
          <a:solidFill>
            <a:srgbClr val="FFFF00"/>
          </a:solidFill>
          <a:latin typeface="Calibri" pitchFamily="34" charset="0"/>
          <a:cs typeface="Arial" charset="0"/>
        </a:defRPr>
      </a:lvl3pPr>
      <a:lvl4pPr algn="ctr" rtl="0" eaLnBrk="1" fontAlgn="base" hangingPunct="1">
        <a:spcBef>
          <a:spcPct val="0"/>
        </a:spcBef>
        <a:spcAft>
          <a:spcPct val="0"/>
        </a:spcAft>
        <a:defRPr sz="3200" b="1" i="1">
          <a:solidFill>
            <a:srgbClr val="FFFF00"/>
          </a:solidFill>
          <a:latin typeface="Calibri" pitchFamily="34" charset="0"/>
          <a:cs typeface="Arial" charset="0"/>
        </a:defRPr>
      </a:lvl4pPr>
      <a:lvl5pPr algn="ctr" rtl="0" eaLnBrk="1" fontAlgn="base" hangingPunct="1">
        <a:spcBef>
          <a:spcPct val="0"/>
        </a:spcBef>
        <a:spcAft>
          <a:spcPct val="0"/>
        </a:spcAft>
        <a:defRPr sz="3200" b="1" i="1">
          <a:solidFill>
            <a:srgbClr val="FFFF00"/>
          </a:solidFill>
          <a:latin typeface="Calibri" pitchFamily="34" charset="0"/>
          <a:cs typeface="Arial" charset="0"/>
        </a:defRPr>
      </a:lvl5pPr>
      <a:lvl6pPr marL="457200" algn="ctr" rtl="0" eaLnBrk="1" fontAlgn="base" hangingPunct="1">
        <a:spcBef>
          <a:spcPct val="0"/>
        </a:spcBef>
        <a:spcAft>
          <a:spcPct val="0"/>
        </a:spcAft>
        <a:defRPr sz="2400" b="1" i="1">
          <a:solidFill>
            <a:srgbClr val="FFFF00"/>
          </a:solidFill>
          <a:latin typeface="Arial" charset="0"/>
          <a:cs typeface="Arial" charset="0"/>
        </a:defRPr>
      </a:lvl6pPr>
      <a:lvl7pPr marL="914400" algn="ctr" rtl="0" eaLnBrk="1" fontAlgn="base" hangingPunct="1">
        <a:spcBef>
          <a:spcPct val="0"/>
        </a:spcBef>
        <a:spcAft>
          <a:spcPct val="0"/>
        </a:spcAft>
        <a:defRPr sz="2400" b="1" i="1">
          <a:solidFill>
            <a:srgbClr val="FFFF00"/>
          </a:solidFill>
          <a:latin typeface="Arial" charset="0"/>
          <a:cs typeface="Arial" charset="0"/>
        </a:defRPr>
      </a:lvl7pPr>
      <a:lvl8pPr marL="1371600" algn="ctr" rtl="0" eaLnBrk="1" fontAlgn="base" hangingPunct="1">
        <a:spcBef>
          <a:spcPct val="0"/>
        </a:spcBef>
        <a:spcAft>
          <a:spcPct val="0"/>
        </a:spcAft>
        <a:defRPr sz="2400" b="1" i="1">
          <a:solidFill>
            <a:srgbClr val="FFFF00"/>
          </a:solidFill>
          <a:latin typeface="Arial" charset="0"/>
          <a:cs typeface="Arial" charset="0"/>
        </a:defRPr>
      </a:lvl8pPr>
      <a:lvl9pPr marL="1828800" algn="ctr" rtl="0" eaLnBrk="1" fontAlgn="base" hangingPunct="1">
        <a:spcBef>
          <a:spcPct val="0"/>
        </a:spcBef>
        <a:spcAft>
          <a:spcPct val="0"/>
        </a:spcAft>
        <a:defRPr sz="2400" b="1" i="1">
          <a:solidFill>
            <a:srgbClr val="FFFF00"/>
          </a:solidFill>
          <a:latin typeface="Arial" charset="0"/>
          <a:cs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Calibri" pitchFamily="34" charset="0"/>
          <a:ea typeface="+mn-ea"/>
          <a:cs typeface="+mn-cs"/>
        </a:defRPr>
      </a:lvl1pPr>
      <a:lvl2pPr marL="742950" indent="-285750" algn="l" rtl="0" eaLnBrk="1" fontAlgn="base" hangingPunct="1">
        <a:spcBef>
          <a:spcPct val="20000"/>
        </a:spcBef>
        <a:spcAft>
          <a:spcPct val="0"/>
        </a:spcAft>
        <a:buChar char="–"/>
        <a:defRPr sz="2000">
          <a:solidFill>
            <a:schemeClr val="tx1"/>
          </a:solidFill>
          <a:latin typeface="Calibri" pitchFamily="34" charset="0"/>
          <a:cs typeface="+mn-cs"/>
        </a:defRPr>
      </a:lvl2pPr>
      <a:lvl3pPr marL="1143000" indent="-228600" algn="l" rtl="0" eaLnBrk="1" fontAlgn="base" hangingPunct="1">
        <a:spcBef>
          <a:spcPct val="20000"/>
        </a:spcBef>
        <a:spcAft>
          <a:spcPct val="0"/>
        </a:spcAft>
        <a:buChar char="•"/>
        <a:defRPr>
          <a:solidFill>
            <a:schemeClr val="tx1"/>
          </a:solidFill>
          <a:latin typeface="Calibri" pitchFamily="34" charset="0"/>
          <a:cs typeface="+mn-cs"/>
        </a:defRPr>
      </a:lvl3pPr>
      <a:lvl4pPr marL="1600200" indent="-228600" algn="l" rtl="0" eaLnBrk="1" fontAlgn="base" hangingPunct="1">
        <a:spcBef>
          <a:spcPct val="20000"/>
        </a:spcBef>
        <a:spcAft>
          <a:spcPct val="0"/>
        </a:spcAft>
        <a:buChar char="–"/>
        <a:defRPr sz="1600">
          <a:solidFill>
            <a:schemeClr val="tx1"/>
          </a:solidFill>
          <a:latin typeface="Calibri" pitchFamily="34" charset="0"/>
          <a:cs typeface="+mn-cs"/>
        </a:defRPr>
      </a:lvl4pPr>
      <a:lvl5pPr marL="2057400" indent="-228600" algn="l" rtl="0" eaLnBrk="1" fontAlgn="base" hangingPunct="1">
        <a:spcBef>
          <a:spcPct val="20000"/>
        </a:spcBef>
        <a:spcAft>
          <a:spcPct val="0"/>
        </a:spcAft>
        <a:buChar char="»"/>
        <a:defRPr sz="1600">
          <a:solidFill>
            <a:schemeClr val="tx1"/>
          </a:solidFill>
          <a:latin typeface="Calibri" pitchFamily="34" charset="0"/>
          <a:cs typeface="+mn-cs"/>
        </a:defRPr>
      </a:lvl5pPr>
      <a:lvl6pPr marL="2514600" indent="-228600" algn="l" rtl="0" eaLnBrk="1" fontAlgn="base" hangingPunct="1">
        <a:spcBef>
          <a:spcPct val="20000"/>
        </a:spcBef>
        <a:spcAft>
          <a:spcPct val="0"/>
        </a:spcAft>
        <a:buChar char="»"/>
        <a:defRPr sz="1600">
          <a:solidFill>
            <a:schemeClr val="tx1"/>
          </a:solidFill>
          <a:latin typeface="+mn-lt"/>
          <a:cs typeface="+mn-cs"/>
        </a:defRPr>
      </a:lvl6pPr>
      <a:lvl7pPr marL="2971800" indent="-228600" algn="l" rtl="0" eaLnBrk="1" fontAlgn="base" hangingPunct="1">
        <a:spcBef>
          <a:spcPct val="20000"/>
        </a:spcBef>
        <a:spcAft>
          <a:spcPct val="0"/>
        </a:spcAft>
        <a:buChar char="»"/>
        <a:defRPr sz="1600">
          <a:solidFill>
            <a:schemeClr val="tx1"/>
          </a:solidFill>
          <a:latin typeface="+mn-lt"/>
          <a:cs typeface="+mn-cs"/>
        </a:defRPr>
      </a:lvl7pPr>
      <a:lvl8pPr marL="3429000" indent="-228600" algn="l" rtl="0" eaLnBrk="1" fontAlgn="base" hangingPunct="1">
        <a:spcBef>
          <a:spcPct val="20000"/>
        </a:spcBef>
        <a:spcAft>
          <a:spcPct val="0"/>
        </a:spcAft>
        <a:buChar char="»"/>
        <a:defRPr sz="1600">
          <a:solidFill>
            <a:schemeClr val="tx1"/>
          </a:solidFill>
          <a:latin typeface="+mn-lt"/>
          <a:cs typeface="+mn-cs"/>
        </a:defRPr>
      </a:lvl8pPr>
      <a:lvl9pPr marL="3886200" indent="-228600" algn="l" rtl="0" eaLnBrk="1" fontAlgn="base" hangingPunct="1">
        <a:spcBef>
          <a:spcPct val="2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1.png"/><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20.png"/><Relationship Id="rId5" Type="http://schemas.openxmlformats.org/officeDocument/2006/relationships/oleObject" Target="../embeddings/oleObject2.bin"/><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19.xml"/><Relationship Id="rId7" Type="http://schemas.openxmlformats.org/officeDocument/2006/relationships/image" Target="../media/image28.png"/><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27.wmf"/><Relationship Id="rId5" Type="http://schemas.openxmlformats.org/officeDocument/2006/relationships/oleObject" Target="../embeddings/oleObject3.bin"/><Relationship Id="rId4" Type="http://schemas.openxmlformats.org/officeDocument/2006/relationships/image" Target="../media/image26.png"/><Relationship Id="rId9"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36.emf"/><Relationship Id="rId4" Type="http://schemas.openxmlformats.org/officeDocument/2006/relationships/image" Target="../media/image35.emf"/></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40.wmf"/><Relationship Id="rId5" Type="http://schemas.openxmlformats.org/officeDocument/2006/relationships/oleObject" Target="../embeddings/oleObject4.bin"/><Relationship Id="rId4" Type="http://schemas.openxmlformats.org/officeDocument/2006/relationships/image" Target="../media/image39.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47.jpe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6.emf"/><Relationship Id="rId7"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9.emf"/><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ctrTitle"/>
          </p:nvPr>
        </p:nvSpPr>
        <p:spPr>
          <a:xfrm>
            <a:off x="0" y="1066800"/>
            <a:ext cx="9144000" cy="2133600"/>
          </a:xfrm>
          <a:noFill/>
          <a:ln/>
        </p:spPr>
        <p:txBody>
          <a:bodyPr>
            <a:scene3d>
              <a:camera prst="orthographicFront"/>
              <a:lightRig rig="threePt" dir="t"/>
            </a:scene3d>
            <a:sp3d extrusionH="57150">
              <a:bevelT w="38100" h="38100"/>
            </a:sp3d>
          </a:bodyPr>
          <a:lstStyle/>
          <a:p>
            <a:r>
              <a:rPr lang="en-US" sz="6600" dirty="0" smtClean="0">
                <a:solidFill>
                  <a:srgbClr val="7030A0"/>
                </a:solidFill>
              </a:rPr>
              <a:t>Beyond SEC-MALS</a:t>
            </a:r>
            <a:endParaRPr lang="en-US" sz="6600" dirty="0">
              <a:solidFill>
                <a:srgbClr val="7030A0"/>
              </a:solidFill>
            </a:endParaRPr>
          </a:p>
        </p:txBody>
      </p:sp>
      <p:sp>
        <p:nvSpPr>
          <p:cNvPr id="5" name="Subtitle 4"/>
          <p:cNvSpPr>
            <a:spLocks noGrp="1"/>
          </p:cNvSpPr>
          <p:nvPr>
            <p:ph type="subTitle" idx="1"/>
          </p:nvPr>
        </p:nvSpPr>
        <p:spPr/>
        <p:txBody>
          <a:bodyPr>
            <a:scene3d>
              <a:camera prst="orthographicFront"/>
              <a:lightRig rig="threePt" dir="t"/>
            </a:scene3d>
            <a:sp3d extrusionH="57150">
              <a:bevelT w="38100" h="38100"/>
            </a:sp3d>
          </a:bodyPr>
          <a:lstStyle/>
          <a:p>
            <a:pPr>
              <a:spcBef>
                <a:spcPts val="1200"/>
              </a:spcBef>
              <a:spcAft>
                <a:spcPts val="1200"/>
              </a:spcAft>
            </a:pPr>
            <a:r>
              <a:rPr lang="en-US" sz="3600" b="1" dirty="0" smtClean="0">
                <a:solidFill>
                  <a:srgbClr val="0000FF"/>
                </a:solidFill>
              </a:rPr>
              <a:t>Light Scattering University</a:t>
            </a:r>
          </a:p>
          <a:p>
            <a:r>
              <a:rPr lang="en-US" b="1" dirty="0" smtClean="0">
                <a:solidFill>
                  <a:srgbClr val="0000FF"/>
                </a:solidFill>
              </a:rPr>
              <a:t>Wyatt Technology Corporation</a:t>
            </a:r>
          </a:p>
          <a:p>
            <a:r>
              <a:rPr lang="en-US" b="1" dirty="0" smtClean="0">
                <a:solidFill>
                  <a:srgbClr val="0000FF"/>
                </a:solidFill>
              </a:rPr>
              <a:t>Santa Barbara, California</a:t>
            </a:r>
          </a:p>
          <a:p>
            <a:endParaRPr 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Text Box 2"/>
          <p:cNvSpPr txBox="1">
            <a:spLocks noGrp="1" noChangeArrowheads="1"/>
          </p:cNvSpPr>
          <p:nvPr>
            <p:ph type="title"/>
          </p:nvPr>
        </p:nvSpPr>
        <p:spPr>
          <a:noFill/>
          <a:ln/>
        </p:spPr>
        <p:txBody>
          <a:bodyPr/>
          <a:lstStyle/>
          <a:p>
            <a:pPr>
              <a:lnSpc>
                <a:spcPct val="100000"/>
              </a:lnSpc>
            </a:pPr>
            <a:r>
              <a:rPr lang="en-US" dirty="0"/>
              <a:t>Antibody, Oligomers</a:t>
            </a:r>
          </a:p>
        </p:txBody>
      </p:sp>
      <p:sp>
        <p:nvSpPr>
          <p:cNvPr id="418819" name="Text Box 3"/>
          <p:cNvSpPr txBox="1">
            <a:spLocks noChangeArrowheads="1"/>
          </p:cNvSpPr>
          <p:nvPr/>
        </p:nvSpPr>
        <p:spPr bwMode="auto">
          <a:xfrm>
            <a:off x="1828800" y="5562600"/>
            <a:ext cx="3276600" cy="457200"/>
          </a:xfrm>
          <a:prstGeom prst="rect">
            <a:avLst/>
          </a:prstGeom>
          <a:noFill/>
          <a:ln w="25400">
            <a:noFill/>
            <a:miter lim="800000"/>
            <a:headEnd type="none" w="sm" len="sm"/>
            <a:tailEnd type="none" w="sm" len="sm"/>
          </a:ln>
          <a:effectLst/>
        </p:spPr>
        <p:txBody>
          <a:bodyPr>
            <a:spAutoFit/>
          </a:bodyPr>
          <a:lstStyle/>
          <a:p>
            <a:pPr>
              <a:spcBef>
                <a:spcPct val="50000"/>
              </a:spcBef>
            </a:pPr>
            <a:endParaRPr lang="en-US"/>
          </a:p>
        </p:txBody>
      </p:sp>
      <p:pic>
        <p:nvPicPr>
          <p:cNvPr id="418820" name="Picture 4"/>
          <p:cNvPicPr>
            <a:picLocks noChangeAspect="1" noChangeArrowheads="1"/>
          </p:cNvPicPr>
          <p:nvPr/>
        </p:nvPicPr>
        <p:blipFill>
          <a:blip r:embed="rId3" cstate="print"/>
          <a:srcRect t="13404"/>
          <a:stretch>
            <a:fillRect/>
          </a:stretch>
        </p:blipFill>
        <p:spPr bwMode="auto">
          <a:xfrm>
            <a:off x="495300" y="1371600"/>
            <a:ext cx="8153400" cy="4430713"/>
          </a:xfrm>
          <a:prstGeom prst="rect">
            <a:avLst/>
          </a:prstGeom>
          <a:noFill/>
          <a:ln w="25400">
            <a:noFill/>
            <a:miter lim="800000"/>
            <a:headEnd type="none" w="sm" len="sm"/>
            <a:tailEnd type="none" w="sm" len="sm"/>
          </a:ln>
          <a:effectLst/>
        </p:spPr>
      </p:pic>
      <p:sp>
        <p:nvSpPr>
          <p:cNvPr id="418821" name="Text Box 5"/>
          <p:cNvSpPr txBox="1">
            <a:spLocks noChangeArrowheads="1"/>
          </p:cNvSpPr>
          <p:nvPr/>
        </p:nvSpPr>
        <p:spPr bwMode="auto">
          <a:xfrm>
            <a:off x="2618361" y="3146898"/>
            <a:ext cx="838200" cy="366713"/>
          </a:xfrm>
          <a:prstGeom prst="rect">
            <a:avLst/>
          </a:prstGeom>
          <a:noFill/>
          <a:ln w="25400">
            <a:noFill/>
            <a:miter lim="800000"/>
            <a:headEnd type="none" w="sm" len="sm"/>
            <a:tailEnd type="none" w="sm" len="sm"/>
          </a:ln>
          <a:effectLst/>
        </p:spPr>
        <p:txBody>
          <a:bodyPr>
            <a:spAutoFit/>
          </a:bodyPr>
          <a:lstStyle/>
          <a:p>
            <a:pPr>
              <a:spcBef>
                <a:spcPct val="50000"/>
              </a:spcBef>
            </a:pPr>
            <a:r>
              <a:rPr lang="en-US" sz="1800" b="1" dirty="0"/>
              <a:t>LS</a:t>
            </a:r>
          </a:p>
        </p:txBody>
      </p:sp>
      <p:sp>
        <p:nvSpPr>
          <p:cNvPr id="418822" name="Rectangle 6"/>
          <p:cNvSpPr>
            <a:spLocks noChangeArrowheads="1"/>
          </p:cNvSpPr>
          <p:nvPr/>
        </p:nvSpPr>
        <p:spPr bwMode="auto">
          <a:xfrm>
            <a:off x="2859932" y="4630366"/>
            <a:ext cx="514350" cy="366713"/>
          </a:xfrm>
          <a:prstGeom prst="rect">
            <a:avLst/>
          </a:prstGeom>
          <a:noFill/>
          <a:ln w="25400">
            <a:noFill/>
            <a:miter lim="800000"/>
            <a:headEnd type="none" w="sm" len="sm"/>
            <a:tailEnd type="none" w="sm" len="sm"/>
          </a:ln>
          <a:effectLst/>
        </p:spPr>
        <p:txBody>
          <a:bodyPr wrap="none">
            <a:spAutoFit/>
          </a:bodyPr>
          <a:lstStyle/>
          <a:p>
            <a:pPr>
              <a:spcBef>
                <a:spcPct val="50000"/>
              </a:spcBef>
            </a:pPr>
            <a:r>
              <a:rPr lang="en-US" sz="1800" b="1" dirty="0">
                <a:solidFill>
                  <a:srgbClr val="FF0000"/>
                </a:solidFill>
              </a:rPr>
              <a:t>UV</a:t>
            </a:r>
          </a:p>
        </p:txBody>
      </p:sp>
      <p:sp>
        <p:nvSpPr>
          <p:cNvPr id="418823" name="Text Box 7"/>
          <p:cNvSpPr txBox="1">
            <a:spLocks noChangeArrowheads="1"/>
          </p:cNvSpPr>
          <p:nvPr/>
        </p:nvSpPr>
        <p:spPr bwMode="auto">
          <a:xfrm>
            <a:off x="5679440" y="1625600"/>
            <a:ext cx="2590800" cy="1311275"/>
          </a:xfrm>
          <a:prstGeom prst="rect">
            <a:avLst/>
          </a:prstGeom>
          <a:noFill/>
          <a:ln w="25400">
            <a:noFill/>
            <a:miter lim="800000"/>
            <a:headEnd type="none" w="sm" len="sm"/>
            <a:tailEnd type="none" w="sm" len="sm"/>
          </a:ln>
          <a:effectLst/>
        </p:spPr>
        <p:txBody>
          <a:bodyPr>
            <a:spAutoFit/>
          </a:bodyPr>
          <a:lstStyle/>
          <a:p>
            <a:pPr algn="l">
              <a:spcBef>
                <a:spcPct val="50000"/>
              </a:spcBef>
            </a:pPr>
            <a:r>
              <a:rPr lang="en-US" sz="2000" b="1" i="1" dirty="0" err="1">
                <a:solidFill>
                  <a:srgbClr val="0000FF"/>
                </a:solidFill>
              </a:rPr>
              <a:t>F</a:t>
            </a:r>
            <a:r>
              <a:rPr lang="en-US" sz="2000" b="1" i="1" baseline="-25000" dirty="0" err="1">
                <a:solidFill>
                  <a:srgbClr val="0000FF"/>
                </a:solidFill>
              </a:rPr>
              <a:t>x</a:t>
            </a:r>
            <a:r>
              <a:rPr lang="en-US" sz="2000" b="1" i="1" dirty="0">
                <a:solidFill>
                  <a:srgbClr val="0000FF"/>
                </a:solidFill>
              </a:rPr>
              <a:t> = 4 mL/min</a:t>
            </a:r>
          </a:p>
          <a:p>
            <a:pPr algn="l">
              <a:spcBef>
                <a:spcPct val="50000"/>
              </a:spcBef>
            </a:pPr>
            <a:r>
              <a:rPr lang="en-US" sz="2000" b="1" i="1" dirty="0" err="1">
                <a:solidFill>
                  <a:srgbClr val="0000FF"/>
                </a:solidFill>
              </a:rPr>
              <a:t>F</a:t>
            </a:r>
            <a:r>
              <a:rPr lang="en-US" sz="2000" b="1" i="1" baseline="-25000" dirty="0" err="1">
                <a:solidFill>
                  <a:srgbClr val="0000FF"/>
                </a:solidFill>
              </a:rPr>
              <a:t>ch</a:t>
            </a:r>
            <a:r>
              <a:rPr lang="en-US" sz="2000" b="1" i="1" dirty="0">
                <a:solidFill>
                  <a:srgbClr val="0000FF"/>
                </a:solidFill>
              </a:rPr>
              <a:t> = 1 mL/min</a:t>
            </a:r>
          </a:p>
          <a:p>
            <a:pPr algn="l">
              <a:spcBef>
                <a:spcPct val="50000"/>
              </a:spcBef>
            </a:pPr>
            <a:r>
              <a:rPr lang="en-US" sz="2000" b="1" i="1" dirty="0">
                <a:solidFill>
                  <a:srgbClr val="0000FF"/>
                </a:solidFill>
              </a:rPr>
              <a:t>15 µg injection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88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3074"/>
          <p:cNvSpPr>
            <a:spLocks noGrp="1" noChangeArrowheads="1"/>
          </p:cNvSpPr>
          <p:nvPr>
            <p:ph type="title"/>
          </p:nvPr>
        </p:nvSpPr>
        <p:spPr/>
        <p:txBody>
          <a:bodyPr/>
          <a:lstStyle/>
          <a:p>
            <a:r>
              <a:rPr lang="en-US" dirty="0"/>
              <a:t>Antibody, Large Aggregates</a:t>
            </a:r>
          </a:p>
        </p:txBody>
      </p:sp>
      <p:pic>
        <p:nvPicPr>
          <p:cNvPr id="420867" name="Picture 3075"/>
          <p:cNvPicPr>
            <a:picLocks noChangeAspect="1" noChangeArrowheads="1"/>
          </p:cNvPicPr>
          <p:nvPr/>
        </p:nvPicPr>
        <p:blipFill>
          <a:blip r:embed="rId3" cstate="print"/>
          <a:srcRect t="9520"/>
          <a:stretch>
            <a:fillRect/>
          </a:stretch>
        </p:blipFill>
        <p:spPr bwMode="auto">
          <a:xfrm>
            <a:off x="609600" y="1330960"/>
            <a:ext cx="7924800" cy="4490085"/>
          </a:xfrm>
          <a:prstGeom prst="rect">
            <a:avLst/>
          </a:prstGeom>
          <a:noFill/>
          <a:ln w="25400">
            <a:noFill/>
            <a:miter lim="800000"/>
            <a:headEnd type="none" w="sm" len="sm"/>
            <a:tailEnd type="none" w="sm" len="sm"/>
          </a:ln>
          <a:effectLst/>
        </p:spPr>
      </p:pic>
      <p:sp>
        <p:nvSpPr>
          <p:cNvPr id="420868" name="Text Box 3076"/>
          <p:cNvSpPr txBox="1">
            <a:spLocks noChangeArrowheads="1"/>
          </p:cNvSpPr>
          <p:nvPr/>
        </p:nvSpPr>
        <p:spPr bwMode="auto">
          <a:xfrm>
            <a:off x="3879734" y="1554480"/>
            <a:ext cx="4226560" cy="1311275"/>
          </a:xfrm>
          <a:prstGeom prst="rect">
            <a:avLst/>
          </a:prstGeom>
          <a:noFill/>
          <a:ln w="25400">
            <a:noFill/>
            <a:miter lim="800000"/>
            <a:headEnd type="none" w="sm" len="sm"/>
            <a:tailEnd type="none" w="sm" len="sm"/>
          </a:ln>
          <a:effectLst/>
        </p:spPr>
        <p:txBody>
          <a:bodyPr wrap="square">
            <a:spAutoFit/>
          </a:bodyPr>
          <a:lstStyle/>
          <a:p>
            <a:pPr algn="l">
              <a:spcBef>
                <a:spcPct val="50000"/>
              </a:spcBef>
            </a:pPr>
            <a:r>
              <a:rPr lang="en-US" sz="2000" b="1" i="1" dirty="0" err="1">
                <a:solidFill>
                  <a:srgbClr val="0000FF"/>
                </a:solidFill>
              </a:rPr>
              <a:t>F</a:t>
            </a:r>
            <a:r>
              <a:rPr lang="en-US" sz="2000" b="1" i="1" baseline="-25000" dirty="0" err="1">
                <a:solidFill>
                  <a:srgbClr val="0000FF"/>
                </a:solidFill>
              </a:rPr>
              <a:t>x</a:t>
            </a:r>
            <a:r>
              <a:rPr lang="en-US" sz="2000" b="1" i="1" dirty="0">
                <a:solidFill>
                  <a:srgbClr val="0000FF"/>
                </a:solidFill>
              </a:rPr>
              <a:t> = 1 </a:t>
            </a:r>
            <a:r>
              <a:rPr lang="en-US" sz="2000" b="1" i="1" dirty="0" smtClean="0">
                <a:solidFill>
                  <a:srgbClr val="0000FF"/>
                </a:solidFill>
                <a:sym typeface="Wingdings"/>
              </a:rPr>
              <a:t></a:t>
            </a:r>
            <a:r>
              <a:rPr lang="en-US" sz="2000" b="1" i="1" dirty="0" smtClean="0">
                <a:solidFill>
                  <a:srgbClr val="0000FF"/>
                </a:solidFill>
              </a:rPr>
              <a:t> </a:t>
            </a:r>
            <a:r>
              <a:rPr lang="en-US" sz="2000" b="1" i="1" dirty="0">
                <a:solidFill>
                  <a:srgbClr val="0000FF"/>
                </a:solidFill>
              </a:rPr>
              <a:t>0 mL/min in 50 min.</a:t>
            </a:r>
          </a:p>
          <a:p>
            <a:pPr algn="l">
              <a:spcBef>
                <a:spcPct val="50000"/>
              </a:spcBef>
            </a:pPr>
            <a:r>
              <a:rPr lang="en-US" sz="2000" b="1" i="1" dirty="0" err="1">
                <a:solidFill>
                  <a:srgbClr val="0000FF"/>
                </a:solidFill>
              </a:rPr>
              <a:t>F</a:t>
            </a:r>
            <a:r>
              <a:rPr lang="en-US" sz="2000" b="1" i="1" baseline="-25000" dirty="0" err="1">
                <a:solidFill>
                  <a:srgbClr val="0000FF"/>
                </a:solidFill>
              </a:rPr>
              <a:t>ch</a:t>
            </a:r>
            <a:r>
              <a:rPr lang="en-US" sz="2000" b="1" i="1" dirty="0">
                <a:solidFill>
                  <a:srgbClr val="0000FF"/>
                </a:solidFill>
              </a:rPr>
              <a:t> = 1 mL/min</a:t>
            </a:r>
          </a:p>
          <a:p>
            <a:pPr algn="l">
              <a:spcBef>
                <a:spcPct val="50000"/>
              </a:spcBef>
            </a:pPr>
            <a:r>
              <a:rPr lang="en-US" sz="2000" b="1" i="1" dirty="0">
                <a:solidFill>
                  <a:srgbClr val="0000FF"/>
                </a:solidFill>
              </a:rPr>
              <a:t>150 µg injection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0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6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p:cNvPicPr>
            <a:picLocks noChangeAspect="1" noChangeArrowheads="1"/>
          </p:cNvPicPr>
          <p:nvPr/>
        </p:nvPicPr>
        <p:blipFill>
          <a:blip r:embed="rId3" cstate="print"/>
          <a:srcRect/>
          <a:stretch>
            <a:fillRect/>
          </a:stretch>
        </p:blipFill>
        <p:spPr bwMode="auto">
          <a:xfrm>
            <a:off x="523251" y="1143762"/>
            <a:ext cx="8097498" cy="4608576"/>
          </a:xfrm>
          <a:prstGeom prst="rect">
            <a:avLst/>
          </a:prstGeom>
          <a:noFill/>
          <a:ln w="9525">
            <a:noFill/>
            <a:miter lim="800000"/>
            <a:headEnd/>
            <a:tailEnd/>
          </a:ln>
          <a:effectLst/>
        </p:spPr>
      </p:pic>
      <p:sp>
        <p:nvSpPr>
          <p:cNvPr id="278531" name="Rectangle 4099"/>
          <p:cNvSpPr>
            <a:spLocks noGrp="1" noChangeArrowheads="1"/>
          </p:cNvSpPr>
          <p:nvPr>
            <p:ph type="title"/>
          </p:nvPr>
        </p:nvSpPr>
        <p:spPr/>
        <p:txBody>
          <a:bodyPr/>
          <a:lstStyle/>
          <a:p>
            <a:r>
              <a:rPr lang="en-US" dirty="0"/>
              <a:t>Protein-Polysaccharide Conjugates</a:t>
            </a:r>
          </a:p>
        </p:txBody>
      </p:sp>
      <p:grpSp>
        <p:nvGrpSpPr>
          <p:cNvPr id="11" name="Group 10"/>
          <p:cNvGrpSpPr/>
          <p:nvPr/>
        </p:nvGrpSpPr>
        <p:grpSpPr>
          <a:xfrm>
            <a:off x="6803136" y="3621024"/>
            <a:ext cx="1356360" cy="867030"/>
            <a:chOff x="6803136" y="3621024"/>
            <a:chExt cx="1356360" cy="867030"/>
          </a:xfrm>
        </p:grpSpPr>
        <p:sp>
          <p:nvSpPr>
            <p:cNvPr id="278536" name="Text Box 4104"/>
            <p:cNvSpPr txBox="1">
              <a:spLocks noChangeArrowheads="1"/>
            </p:cNvSpPr>
            <p:nvPr/>
          </p:nvSpPr>
          <p:spPr bwMode="auto">
            <a:xfrm>
              <a:off x="7342632" y="3927222"/>
              <a:ext cx="816864" cy="400110"/>
            </a:xfrm>
            <a:prstGeom prst="rect">
              <a:avLst/>
            </a:prstGeom>
            <a:noFill/>
            <a:ln w="25400">
              <a:noFill/>
              <a:miter lim="800000"/>
              <a:headEnd type="none" w="sm" len="sm"/>
              <a:tailEnd type="none" w="sm" len="sm"/>
            </a:ln>
            <a:effectLst/>
          </p:spPr>
          <p:txBody>
            <a:bodyPr wrap="square">
              <a:spAutoFit/>
            </a:bodyPr>
            <a:lstStyle/>
            <a:p>
              <a:pPr>
                <a:spcBef>
                  <a:spcPct val="50000"/>
                </a:spcBef>
              </a:pPr>
              <a:r>
                <a:rPr lang="en-US" sz="2000" b="1" dirty="0">
                  <a:solidFill>
                    <a:srgbClr val="FF0000"/>
                  </a:solidFill>
                </a:rPr>
                <a:t>FFF</a:t>
              </a:r>
            </a:p>
          </p:txBody>
        </p:sp>
        <p:sp>
          <p:nvSpPr>
            <p:cNvPr id="278537" name="Line 4105"/>
            <p:cNvSpPr>
              <a:spLocks noChangeShapeType="1"/>
            </p:cNvSpPr>
            <p:nvPr/>
          </p:nvSpPr>
          <p:spPr bwMode="auto">
            <a:xfrm flipH="1" flipV="1">
              <a:off x="6803136" y="3621024"/>
              <a:ext cx="646176" cy="460884"/>
            </a:xfrm>
            <a:prstGeom prst="line">
              <a:avLst/>
            </a:prstGeom>
            <a:noFill/>
            <a:ln w="25400">
              <a:solidFill>
                <a:srgbClr val="FF0000"/>
              </a:solidFill>
              <a:round/>
              <a:headEnd type="none" w="sm" len="sm"/>
              <a:tailEnd type="triangle" w="lg" len="lg"/>
            </a:ln>
            <a:effectLst/>
          </p:spPr>
          <p:txBody>
            <a:bodyPr wrap="none" anchor="ctr"/>
            <a:lstStyle/>
            <a:p>
              <a:endParaRPr lang="en-US"/>
            </a:p>
          </p:txBody>
        </p:sp>
        <p:sp>
          <p:nvSpPr>
            <p:cNvPr id="278538" name="Line 4106"/>
            <p:cNvSpPr>
              <a:spLocks noChangeShapeType="1"/>
            </p:cNvSpPr>
            <p:nvPr/>
          </p:nvSpPr>
          <p:spPr bwMode="auto">
            <a:xfrm flipH="1">
              <a:off x="7001256" y="4197096"/>
              <a:ext cx="460248" cy="290958"/>
            </a:xfrm>
            <a:prstGeom prst="line">
              <a:avLst/>
            </a:prstGeom>
            <a:noFill/>
            <a:ln w="25400">
              <a:solidFill>
                <a:srgbClr val="FF0000"/>
              </a:solidFill>
              <a:round/>
              <a:headEnd type="none" w="sm" len="sm"/>
              <a:tailEnd type="triangle" w="lg" len="lg"/>
            </a:ln>
            <a:effectLst/>
          </p:spPr>
          <p:txBody>
            <a:bodyPr wrap="none" anchor="ctr"/>
            <a:lstStyle/>
            <a:p>
              <a:endParaRPr lang="en-US"/>
            </a:p>
          </p:txBody>
        </p:sp>
      </p:grpSp>
      <p:grpSp>
        <p:nvGrpSpPr>
          <p:cNvPr id="10" name="Group 9"/>
          <p:cNvGrpSpPr/>
          <p:nvPr/>
        </p:nvGrpSpPr>
        <p:grpSpPr>
          <a:xfrm>
            <a:off x="2154936" y="2947356"/>
            <a:ext cx="1091184" cy="1031046"/>
            <a:chOff x="2154936" y="2947356"/>
            <a:chExt cx="1091184" cy="1031046"/>
          </a:xfrm>
        </p:grpSpPr>
        <p:sp>
          <p:nvSpPr>
            <p:cNvPr id="278535" name="Text Box 4103"/>
            <p:cNvSpPr txBox="1">
              <a:spLocks noChangeArrowheads="1"/>
            </p:cNvSpPr>
            <p:nvPr/>
          </p:nvSpPr>
          <p:spPr bwMode="auto">
            <a:xfrm>
              <a:off x="2154936" y="2947356"/>
              <a:ext cx="853440" cy="400110"/>
            </a:xfrm>
            <a:prstGeom prst="rect">
              <a:avLst/>
            </a:prstGeom>
            <a:noFill/>
            <a:ln w="25400">
              <a:noFill/>
              <a:miter lim="800000"/>
              <a:headEnd type="none" w="sm" len="sm"/>
              <a:tailEnd type="none" w="sm" len="sm"/>
            </a:ln>
            <a:effectLst/>
          </p:spPr>
          <p:txBody>
            <a:bodyPr wrap="square">
              <a:spAutoFit/>
            </a:bodyPr>
            <a:lstStyle/>
            <a:p>
              <a:pPr>
                <a:spcBef>
                  <a:spcPct val="50000"/>
                </a:spcBef>
              </a:pPr>
              <a:r>
                <a:rPr lang="en-US" sz="2000" b="1" dirty="0">
                  <a:solidFill>
                    <a:srgbClr val="0000FF"/>
                  </a:solidFill>
                </a:rPr>
                <a:t>SEC</a:t>
              </a:r>
            </a:p>
          </p:txBody>
        </p:sp>
        <p:sp>
          <p:nvSpPr>
            <p:cNvPr id="278539" name="Line 4107"/>
            <p:cNvSpPr>
              <a:spLocks noChangeShapeType="1"/>
            </p:cNvSpPr>
            <p:nvPr/>
          </p:nvSpPr>
          <p:spPr bwMode="auto">
            <a:xfrm>
              <a:off x="2892552" y="3119501"/>
              <a:ext cx="353568" cy="45719"/>
            </a:xfrm>
            <a:prstGeom prst="line">
              <a:avLst/>
            </a:prstGeom>
            <a:noFill/>
            <a:ln w="25400">
              <a:solidFill>
                <a:srgbClr val="0000FF"/>
              </a:solidFill>
              <a:round/>
              <a:headEnd type="none" w="sm" len="sm"/>
              <a:tailEnd type="triangle" w="lg" len="lg"/>
            </a:ln>
            <a:effectLst/>
          </p:spPr>
          <p:txBody>
            <a:bodyPr wrap="none" anchor="ctr"/>
            <a:lstStyle/>
            <a:p>
              <a:endParaRPr lang="en-US">
                <a:solidFill>
                  <a:srgbClr val="0000FF"/>
                </a:solidFill>
              </a:endParaRPr>
            </a:p>
          </p:txBody>
        </p:sp>
        <p:sp>
          <p:nvSpPr>
            <p:cNvPr id="278540" name="Line 4108"/>
            <p:cNvSpPr>
              <a:spLocks noChangeShapeType="1"/>
            </p:cNvSpPr>
            <p:nvPr/>
          </p:nvSpPr>
          <p:spPr bwMode="auto">
            <a:xfrm>
              <a:off x="2843784" y="3292602"/>
              <a:ext cx="381000" cy="685800"/>
            </a:xfrm>
            <a:prstGeom prst="line">
              <a:avLst/>
            </a:prstGeom>
            <a:noFill/>
            <a:ln w="25400">
              <a:solidFill>
                <a:srgbClr val="0000FF"/>
              </a:solidFill>
              <a:round/>
              <a:headEnd type="none" w="sm" len="sm"/>
              <a:tailEnd type="triangle" w="lg" len="lg"/>
            </a:ln>
            <a:effectLst/>
          </p:spPr>
          <p:txBody>
            <a:bodyPr wrap="none" anchor="ctr"/>
            <a:lstStyle/>
            <a:p>
              <a:endParaRPr lang="en-US">
                <a:solidFill>
                  <a:srgbClr val="0000FF"/>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cstate="print"/>
          <a:srcRect/>
          <a:stretch>
            <a:fillRect/>
          </a:stretch>
        </p:blipFill>
        <p:spPr bwMode="auto">
          <a:xfrm>
            <a:off x="867420" y="2253051"/>
            <a:ext cx="7409159" cy="3827709"/>
          </a:xfrm>
          <a:prstGeom prst="rect">
            <a:avLst/>
          </a:prstGeom>
          <a:noFill/>
          <a:ln w="9525">
            <a:noFill/>
            <a:miter lim="800000"/>
            <a:headEnd/>
            <a:tailEnd/>
          </a:ln>
          <a:effectLst/>
        </p:spPr>
      </p:pic>
      <p:sp>
        <p:nvSpPr>
          <p:cNvPr id="462850" name="Rectangle 2"/>
          <p:cNvSpPr>
            <a:spLocks noGrp="1" noChangeArrowheads="1"/>
          </p:cNvSpPr>
          <p:nvPr>
            <p:ph type="title"/>
          </p:nvPr>
        </p:nvSpPr>
        <p:spPr/>
        <p:txBody>
          <a:bodyPr>
            <a:normAutofit fontScale="90000"/>
          </a:bodyPr>
          <a:lstStyle/>
          <a:p>
            <a:r>
              <a:rPr lang="en-US" dirty="0"/>
              <a:t>Particle </a:t>
            </a:r>
            <a:r>
              <a:rPr lang="en-US" dirty="0" smtClean="0"/>
              <a:t>Size </a:t>
            </a:r>
            <a:r>
              <a:rPr lang="en-US" dirty="0"/>
              <a:t>and Counting of Adenovirus </a:t>
            </a:r>
            <a:r>
              <a:rPr lang="en-US" dirty="0" smtClean="0"/>
              <a:t/>
            </a:r>
            <a:br>
              <a:rPr lang="en-US" dirty="0" smtClean="0"/>
            </a:br>
            <a:r>
              <a:rPr lang="en-US" dirty="0" smtClean="0"/>
              <a:t>by </a:t>
            </a:r>
            <a:r>
              <a:rPr lang="en-US" dirty="0"/>
              <a:t>FFF-MALS</a:t>
            </a:r>
          </a:p>
        </p:txBody>
      </p:sp>
      <p:graphicFrame>
        <p:nvGraphicFramePr>
          <p:cNvPr id="462983" name="Group 135"/>
          <p:cNvGraphicFramePr>
            <a:graphicFrameLocks noGrp="1"/>
          </p:cNvGraphicFramePr>
          <p:nvPr/>
        </p:nvGraphicFramePr>
        <p:xfrm>
          <a:off x="722671" y="1108654"/>
          <a:ext cx="8077200" cy="1014984"/>
        </p:xfrm>
        <a:graphic>
          <a:graphicData uri="http://schemas.openxmlformats.org/drawingml/2006/table">
            <a:tbl>
              <a:tblPr>
                <a:tableStyleId>{284E427A-3D55-4303-BF80-6455036E1DE7}</a:tableStyleId>
              </a:tblPr>
              <a:tblGrid>
                <a:gridCol w="2228850"/>
                <a:gridCol w="1917700"/>
                <a:gridCol w="1919288"/>
                <a:gridCol w="2011362"/>
              </a:tblGrid>
              <a:tr h="271463">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dirty="0" smtClean="0">
                          <a:ln>
                            <a:noFill/>
                          </a:ln>
                          <a:effectLst/>
                        </a:rPr>
                        <a:t>Parameter</a:t>
                      </a:r>
                      <a:endParaRPr kumimoji="0" lang="en-US" sz="1800" b="1" i="0" u="none" strike="noStrike" cap="none" normalizeH="0" baseline="0" dirty="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Actual</a:t>
                      </a:r>
                      <a:endParaRPr kumimoji="0" lang="en-US" sz="1800" b="1" i="0" u="none" strike="noStrike" cap="none" normalizeH="0" baseline="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Measured</a:t>
                      </a:r>
                      <a:endParaRPr kumimoji="0" lang="en-US" sz="1800" b="1" i="0" u="none" strike="noStrike" cap="none" normalizeH="0" baseline="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 Error</a:t>
                      </a:r>
                      <a:endParaRPr kumimoji="0" lang="en-US" sz="1800" b="1" i="0" u="none" strike="noStrike" cap="none" normalizeH="0" baseline="0" smtClean="0">
                        <a:ln>
                          <a:noFill/>
                        </a:ln>
                        <a:solidFill>
                          <a:schemeClr val="hlink"/>
                        </a:solidFill>
                        <a:effectLst/>
                        <a:latin typeface="Calibri" pitchFamily="34" charset="0"/>
                      </a:endParaRPr>
                    </a:p>
                  </a:txBody>
                  <a:tcPr horzOverflow="overflow">
                    <a:cell3D prstMaterial="dkEdge">
                      <a:bevel prst="coolSlant"/>
                      <a:lightRig rig="flood" dir="t"/>
                    </a:cell3D>
                  </a:tcPr>
                </a:tc>
              </a:tr>
              <a:tr h="269875">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dirty="0" smtClean="0">
                          <a:ln>
                            <a:noFill/>
                          </a:ln>
                          <a:effectLst/>
                        </a:rPr>
                        <a:t>Total Particle Count</a:t>
                      </a:r>
                      <a:endParaRPr kumimoji="0" lang="en-US" sz="1800" b="1" i="0" u="none" strike="noStrike" cap="none" normalizeH="0" baseline="0" dirty="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dirty="0" smtClean="0">
                          <a:ln>
                            <a:noFill/>
                          </a:ln>
                          <a:effectLst/>
                        </a:rPr>
                        <a:t>2.9 X 10</a:t>
                      </a:r>
                      <a:r>
                        <a:rPr kumimoji="0" lang="en-US" sz="1800" u="none" strike="noStrike" cap="none" normalizeH="0" baseline="30000" dirty="0" smtClean="0">
                          <a:ln>
                            <a:noFill/>
                          </a:ln>
                          <a:effectLst/>
                        </a:rPr>
                        <a:t>10</a:t>
                      </a:r>
                      <a:endParaRPr kumimoji="0" lang="en-US" sz="1800" b="1" i="0" u="none" strike="noStrike" cap="none" normalizeH="0" baseline="30000" dirty="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2.79 X 10</a:t>
                      </a:r>
                      <a:r>
                        <a:rPr kumimoji="0" lang="en-US" sz="1800" u="none" strike="noStrike" cap="none" normalizeH="0" baseline="30000" smtClean="0">
                          <a:ln>
                            <a:noFill/>
                          </a:ln>
                          <a:effectLst/>
                        </a:rPr>
                        <a:t>10</a:t>
                      </a:r>
                      <a:endParaRPr kumimoji="0" lang="en-US" sz="1800" b="1" i="0" u="none" strike="noStrike" cap="none" normalizeH="0" baseline="3000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1.9</a:t>
                      </a:r>
                      <a:endParaRPr kumimoji="0" lang="en-US" sz="1800" b="1" i="0" u="none" strike="noStrike" cap="none" normalizeH="0" baseline="0" smtClean="0">
                        <a:ln>
                          <a:noFill/>
                        </a:ln>
                        <a:solidFill>
                          <a:schemeClr val="hlink"/>
                        </a:solidFill>
                        <a:effectLst/>
                        <a:latin typeface="Calibri" pitchFamily="34" charset="0"/>
                      </a:endParaRPr>
                    </a:p>
                  </a:txBody>
                  <a:tcPr horzOverflow="overflow">
                    <a:cell3D prstMaterial="dkEdge">
                      <a:bevel prst="coolSlant"/>
                      <a:lightRig rig="flood" dir="t"/>
                    </a:cell3D>
                  </a:tcPr>
                </a:tc>
              </a:tr>
              <a:tr h="271463">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Average Radius</a:t>
                      </a:r>
                      <a:endParaRPr kumimoji="0" lang="en-US" sz="1800" b="1" i="0" u="none" strike="noStrike" cap="none" normalizeH="0" baseline="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dirty="0" smtClean="0">
                          <a:ln>
                            <a:noFill/>
                          </a:ln>
                          <a:effectLst/>
                        </a:rPr>
                        <a:t>43.0</a:t>
                      </a:r>
                      <a:endParaRPr kumimoji="0" lang="en-US" sz="1800" b="1" i="0" u="none" strike="noStrike" cap="none" normalizeH="0" baseline="0" dirty="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smtClean="0">
                          <a:ln>
                            <a:noFill/>
                          </a:ln>
                          <a:effectLst/>
                        </a:rPr>
                        <a:t>45.0</a:t>
                      </a:r>
                      <a:endParaRPr kumimoji="0" lang="en-US" sz="1800" b="1" i="0" u="none" strike="noStrike" cap="none" normalizeH="0" baseline="0" smtClean="0">
                        <a:ln>
                          <a:noFill/>
                        </a:ln>
                        <a:solidFill>
                          <a:schemeClr val="hlink"/>
                        </a:solidFill>
                        <a:effectLst/>
                        <a:latin typeface="Calibri" pitchFamily="34" charset="0"/>
                      </a:endParaRPr>
                    </a:p>
                  </a:txBody>
                  <a:tcPr horzOverflow="overflow">
                    <a:cell3D prstMaterial="dkEdge">
                      <a:bevel prst="coolSlant"/>
                      <a:lightRig rig="flood" dir="t"/>
                    </a:cell3D>
                  </a:tcPr>
                </a:tc>
                <a:tc>
                  <a:txBody>
                    <a:bodyPr/>
                    <a:lstStyle/>
                    <a:p>
                      <a:pPr marL="0" marR="0" lvl="0" indent="0" algn="ctr" defTabSz="914400" rtl="0" eaLnBrk="0" fontAlgn="base" latinLnBrk="0" hangingPunct="0">
                        <a:lnSpc>
                          <a:spcPct val="90000"/>
                        </a:lnSpc>
                        <a:spcBef>
                          <a:spcPct val="30000"/>
                        </a:spcBef>
                        <a:spcAft>
                          <a:spcPct val="0"/>
                        </a:spcAft>
                        <a:buClrTx/>
                        <a:buSzTx/>
                        <a:buFontTx/>
                        <a:buNone/>
                        <a:tabLst/>
                      </a:pPr>
                      <a:r>
                        <a:rPr kumimoji="0" lang="en-US" sz="1800" u="none" strike="noStrike" cap="none" normalizeH="0" baseline="0" dirty="0" smtClean="0">
                          <a:ln>
                            <a:noFill/>
                          </a:ln>
                          <a:effectLst/>
                        </a:rPr>
                        <a:t>4.7</a:t>
                      </a:r>
                      <a:endParaRPr kumimoji="0" lang="en-US" sz="1800" b="1" i="0" u="none" strike="noStrike" cap="none" normalizeH="0" baseline="0" dirty="0" smtClean="0">
                        <a:ln>
                          <a:noFill/>
                        </a:ln>
                        <a:solidFill>
                          <a:schemeClr val="hlink"/>
                        </a:solidFill>
                        <a:effectLst/>
                        <a:latin typeface="Calibri" pitchFamily="34" charset="0"/>
                      </a:endParaRPr>
                    </a:p>
                  </a:txBody>
                  <a:tcPr horzOverflow="overflow">
                    <a:cell3D prstMaterial="dkEdge">
                      <a:bevel prst="coolSlant"/>
                      <a:lightRig rig="flood" dir="t"/>
                    </a:cell3D>
                  </a:tcPr>
                </a:tc>
              </a:tr>
            </a:tbl>
          </a:graphicData>
        </a:graphic>
      </p:graphicFrame>
      <p:sp>
        <p:nvSpPr>
          <p:cNvPr id="12" name="TextBox 11"/>
          <p:cNvSpPr txBox="1"/>
          <p:nvPr/>
        </p:nvSpPr>
        <p:spPr>
          <a:xfrm>
            <a:off x="6949440" y="4976007"/>
            <a:ext cx="1243584" cy="523220"/>
          </a:xfrm>
          <a:prstGeom prst="rect">
            <a:avLst/>
          </a:prstGeom>
          <a:noFill/>
        </p:spPr>
        <p:txBody>
          <a:bodyPr wrap="square" rtlCol="0">
            <a:spAutoFit/>
          </a:bodyPr>
          <a:lstStyle/>
          <a:p>
            <a:r>
              <a:rPr lang="en-US" sz="1400" dirty="0" smtClean="0">
                <a:latin typeface="Calibri" pitchFamily="34" charset="0"/>
              </a:rPr>
              <a:t>Courtesy of </a:t>
            </a:r>
            <a:r>
              <a:rPr lang="en-US" sz="1400" dirty="0" err="1" smtClean="0">
                <a:latin typeface="Calibri" pitchFamily="34" charset="0"/>
              </a:rPr>
              <a:t>Medimmune</a:t>
            </a:r>
            <a:endParaRPr lang="en-US" sz="1400" dirty="0">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29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p:cNvPicPr>
            <a:picLocks noChangeAspect="1" noChangeArrowheads="1"/>
          </p:cNvPicPr>
          <p:nvPr/>
        </p:nvPicPr>
        <p:blipFill>
          <a:blip r:embed="rId3" cstate="print"/>
          <a:srcRect/>
          <a:stretch>
            <a:fillRect/>
          </a:stretch>
        </p:blipFill>
        <p:spPr bwMode="auto">
          <a:xfrm>
            <a:off x="885007" y="1734091"/>
            <a:ext cx="7154529" cy="4401533"/>
          </a:xfrm>
          <a:prstGeom prst="rect">
            <a:avLst/>
          </a:prstGeom>
          <a:noFill/>
          <a:ln w="9525">
            <a:noFill/>
            <a:miter lim="800000"/>
            <a:headEnd/>
            <a:tailEnd/>
          </a:ln>
          <a:effectLst/>
        </p:spPr>
      </p:pic>
      <p:sp>
        <p:nvSpPr>
          <p:cNvPr id="280578" name="Rectangle 2"/>
          <p:cNvSpPr>
            <a:spLocks noGrp="1" noChangeArrowheads="1"/>
          </p:cNvSpPr>
          <p:nvPr>
            <p:ph type="title"/>
          </p:nvPr>
        </p:nvSpPr>
        <p:spPr/>
        <p:txBody>
          <a:bodyPr/>
          <a:lstStyle/>
          <a:p>
            <a:r>
              <a:rPr lang="en-US" dirty="0"/>
              <a:t>Liposomes</a:t>
            </a:r>
          </a:p>
        </p:txBody>
      </p:sp>
      <p:sp>
        <p:nvSpPr>
          <p:cNvPr id="280581" name="Text Box 5"/>
          <p:cNvSpPr txBox="1">
            <a:spLocks noChangeArrowheads="1"/>
          </p:cNvSpPr>
          <p:nvPr/>
        </p:nvSpPr>
        <p:spPr bwMode="auto">
          <a:xfrm>
            <a:off x="261620" y="868680"/>
            <a:ext cx="8620760" cy="707886"/>
          </a:xfrm>
          <a:prstGeom prst="rect">
            <a:avLst/>
          </a:prstGeom>
          <a:noFill/>
          <a:ln w="25400">
            <a:noFill/>
            <a:miter lim="800000"/>
            <a:headEnd type="none" w="sm" len="sm"/>
            <a:tailEnd type="none" w="sm" len="sm"/>
          </a:ln>
          <a:effectLst/>
        </p:spPr>
        <p:txBody>
          <a:bodyPr wrap="square">
            <a:spAutoFit/>
          </a:bodyPr>
          <a:lstStyle/>
          <a:p>
            <a:pPr algn="l">
              <a:spcBef>
                <a:spcPts val="0"/>
              </a:spcBef>
            </a:pPr>
            <a:r>
              <a:rPr lang="en-US" sz="2000" i="1" dirty="0">
                <a:solidFill>
                  <a:srgbClr val="00FF00"/>
                </a:solidFill>
                <a:latin typeface="Calibri" pitchFamily="34" charset="0"/>
              </a:rPr>
              <a:t>EPC: </a:t>
            </a:r>
            <a:r>
              <a:rPr lang="en-US" sz="2000" i="1" dirty="0" smtClean="0">
                <a:solidFill>
                  <a:srgbClr val="00FF00"/>
                </a:solidFill>
                <a:latin typeface="Calibri" pitchFamily="34" charset="0"/>
              </a:rPr>
              <a:t> Egg </a:t>
            </a:r>
            <a:r>
              <a:rPr lang="en-US" sz="2000" i="1" dirty="0" err="1">
                <a:solidFill>
                  <a:srgbClr val="00FF00"/>
                </a:solidFill>
                <a:latin typeface="Calibri" pitchFamily="34" charset="0"/>
              </a:rPr>
              <a:t>phosphatidyl</a:t>
            </a:r>
            <a:r>
              <a:rPr lang="en-US" sz="2000" i="1" dirty="0">
                <a:solidFill>
                  <a:srgbClr val="00FF00"/>
                </a:solidFill>
                <a:latin typeface="Calibri" pitchFamily="34" charset="0"/>
              </a:rPr>
              <a:t> </a:t>
            </a:r>
            <a:r>
              <a:rPr lang="en-US" sz="2000" i="1" dirty="0" err="1">
                <a:solidFill>
                  <a:srgbClr val="00FF00"/>
                </a:solidFill>
                <a:latin typeface="Calibri" pitchFamily="34" charset="0"/>
              </a:rPr>
              <a:t>choline</a:t>
            </a:r>
            <a:r>
              <a:rPr lang="en-US" sz="2000" i="1" dirty="0">
                <a:solidFill>
                  <a:srgbClr val="00FF00"/>
                </a:solidFill>
                <a:latin typeface="Calibri" pitchFamily="34" charset="0"/>
              </a:rPr>
              <a:t> </a:t>
            </a:r>
          </a:p>
          <a:p>
            <a:pPr algn="l">
              <a:spcBef>
                <a:spcPts val="0"/>
              </a:spcBef>
            </a:pPr>
            <a:r>
              <a:rPr lang="en-US" sz="2000" i="1" dirty="0">
                <a:solidFill>
                  <a:srgbClr val="0000FF"/>
                </a:solidFill>
                <a:latin typeface="Calibri" pitchFamily="34" charset="0"/>
              </a:rPr>
              <a:t>EPC-BPS: </a:t>
            </a:r>
            <a:r>
              <a:rPr lang="en-US" sz="2000" i="1" dirty="0" smtClean="0">
                <a:solidFill>
                  <a:srgbClr val="0000FF"/>
                </a:solidFill>
                <a:latin typeface="Calibri" pitchFamily="34" charset="0"/>
              </a:rPr>
              <a:t> 90</a:t>
            </a:r>
            <a:r>
              <a:rPr lang="en-US" sz="2000" i="1" dirty="0">
                <a:solidFill>
                  <a:srgbClr val="0000FF"/>
                </a:solidFill>
                <a:latin typeface="Calibri" pitchFamily="34" charset="0"/>
              </a:rPr>
              <a:t>% </a:t>
            </a:r>
            <a:r>
              <a:rPr lang="en-US" sz="2000" i="1" dirty="0" smtClean="0">
                <a:solidFill>
                  <a:srgbClr val="0000FF"/>
                </a:solidFill>
                <a:latin typeface="Calibri" pitchFamily="34" charset="0"/>
              </a:rPr>
              <a:t>of </a:t>
            </a:r>
            <a:r>
              <a:rPr lang="en-US" sz="2000" i="1" dirty="0">
                <a:solidFill>
                  <a:srgbClr val="0000FF"/>
                </a:solidFill>
                <a:latin typeface="Calibri" pitchFamily="34" charset="0"/>
              </a:rPr>
              <a:t>the egg </a:t>
            </a:r>
            <a:r>
              <a:rPr lang="en-US" sz="2000" i="1" dirty="0" err="1">
                <a:solidFill>
                  <a:srgbClr val="0000FF"/>
                </a:solidFill>
                <a:latin typeface="Calibri" pitchFamily="34" charset="0"/>
              </a:rPr>
              <a:t>phosphatidyl</a:t>
            </a:r>
            <a:r>
              <a:rPr lang="en-US" sz="2000" i="1" dirty="0">
                <a:solidFill>
                  <a:srgbClr val="0000FF"/>
                </a:solidFill>
                <a:latin typeface="Calibri" pitchFamily="34" charset="0"/>
              </a:rPr>
              <a:t> </a:t>
            </a:r>
            <a:r>
              <a:rPr lang="en-US" sz="2000" i="1" dirty="0" err="1">
                <a:solidFill>
                  <a:srgbClr val="0000FF"/>
                </a:solidFill>
                <a:latin typeface="Calibri" pitchFamily="34" charset="0"/>
              </a:rPr>
              <a:t>choline</a:t>
            </a:r>
            <a:r>
              <a:rPr lang="en-US" sz="2000" i="1" dirty="0">
                <a:solidFill>
                  <a:srgbClr val="0000FF"/>
                </a:solidFill>
                <a:latin typeface="Calibri" pitchFamily="34" charset="0"/>
              </a:rPr>
              <a:t> with 10% brain </a:t>
            </a:r>
            <a:r>
              <a:rPr lang="en-US" sz="2000" i="1" dirty="0" err="1">
                <a:solidFill>
                  <a:srgbClr val="0000FF"/>
                </a:solidFill>
                <a:latin typeface="Calibri" pitchFamily="34" charset="0"/>
              </a:rPr>
              <a:t>phosphatidyl</a:t>
            </a:r>
            <a:r>
              <a:rPr lang="en-US" sz="2000" i="1" dirty="0">
                <a:solidFill>
                  <a:srgbClr val="0000FF"/>
                </a:solidFill>
                <a:latin typeface="Calibri" pitchFamily="34" charset="0"/>
              </a:rPr>
              <a:t> serine </a:t>
            </a:r>
          </a:p>
        </p:txBody>
      </p:sp>
      <p:sp>
        <p:nvSpPr>
          <p:cNvPr id="280582" name="Text Box 6"/>
          <p:cNvSpPr txBox="1">
            <a:spLocks noChangeArrowheads="1"/>
          </p:cNvSpPr>
          <p:nvPr/>
        </p:nvSpPr>
        <p:spPr bwMode="auto">
          <a:xfrm>
            <a:off x="6592824" y="4584192"/>
            <a:ext cx="1069848" cy="400110"/>
          </a:xfrm>
          <a:prstGeom prst="rect">
            <a:avLst/>
          </a:prstGeom>
          <a:noFill/>
          <a:ln w="25400">
            <a:noFill/>
            <a:miter lim="800000"/>
            <a:headEnd type="none" w="sm" len="sm"/>
            <a:tailEnd type="none" w="sm" len="sm"/>
          </a:ln>
          <a:effectLst/>
        </p:spPr>
        <p:txBody>
          <a:bodyPr wrap="square">
            <a:spAutoFit/>
          </a:bodyPr>
          <a:lstStyle/>
          <a:p>
            <a:pPr>
              <a:spcBef>
                <a:spcPct val="50000"/>
              </a:spcBef>
            </a:pPr>
            <a:r>
              <a:rPr lang="en-US" sz="2000" b="1" dirty="0">
                <a:solidFill>
                  <a:srgbClr val="0000FF"/>
                </a:solidFill>
              </a:rPr>
              <a:t>EPC</a:t>
            </a:r>
          </a:p>
        </p:txBody>
      </p:sp>
      <p:sp>
        <p:nvSpPr>
          <p:cNvPr id="280583" name="Line 7"/>
          <p:cNvSpPr>
            <a:spLocks noChangeShapeType="1"/>
          </p:cNvSpPr>
          <p:nvPr/>
        </p:nvSpPr>
        <p:spPr bwMode="auto">
          <a:xfrm flipH="1" flipV="1">
            <a:off x="5995416" y="3953256"/>
            <a:ext cx="838200" cy="762000"/>
          </a:xfrm>
          <a:prstGeom prst="line">
            <a:avLst/>
          </a:prstGeom>
          <a:noFill/>
          <a:ln w="25400">
            <a:solidFill>
              <a:srgbClr val="0000FF"/>
            </a:solidFill>
            <a:round/>
            <a:headEnd type="none" w="sm" len="sm"/>
            <a:tailEnd type="triangle" w="lg" len="lg"/>
          </a:ln>
          <a:effectLst/>
        </p:spPr>
        <p:txBody>
          <a:bodyPr wrap="none" anchor="ctr"/>
          <a:lstStyle/>
          <a:p>
            <a:endParaRPr lang="en-US"/>
          </a:p>
        </p:txBody>
      </p:sp>
      <p:sp>
        <p:nvSpPr>
          <p:cNvPr id="280584" name="Line 8"/>
          <p:cNvSpPr>
            <a:spLocks noChangeShapeType="1"/>
          </p:cNvSpPr>
          <p:nvPr/>
        </p:nvSpPr>
        <p:spPr bwMode="auto">
          <a:xfrm flipH="1">
            <a:off x="4937760" y="4773168"/>
            <a:ext cx="1865376" cy="411480"/>
          </a:xfrm>
          <a:prstGeom prst="line">
            <a:avLst/>
          </a:prstGeom>
          <a:noFill/>
          <a:ln w="25400">
            <a:solidFill>
              <a:srgbClr val="0000FF"/>
            </a:solidFill>
            <a:round/>
            <a:headEnd type="none" w="sm" len="sm"/>
            <a:tailEnd type="triangle" w="lg" len="lg"/>
          </a:ln>
          <a:effectLst/>
        </p:spPr>
        <p:txBody>
          <a:bodyPr wrap="none" anchor="ctr"/>
          <a:lstStyle/>
          <a:p>
            <a:endParaRPr lang="en-US"/>
          </a:p>
        </p:txBody>
      </p:sp>
      <p:sp>
        <p:nvSpPr>
          <p:cNvPr id="280585" name="Text Box 9"/>
          <p:cNvSpPr txBox="1">
            <a:spLocks noChangeArrowheads="1"/>
          </p:cNvSpPr>
          <p:nvPr/>
        </p:nvSpPr>
        <p:spPr bwMode="auto">
          <a:xfrm>
            <a:off x="2237232" y="2584704"/>
            <a:ext cx="1524000" cy="400110"/>
          </a:xfrm>
          <a:prstGeom prst="rect">
            <a:avLst/>
          </a:prstGeom>
          <a:noFill/>
          <a:ln w="25400">
            <a:noFill/>
            <a:miter lim="800000"/>
            <a:headEnd type="none" w="sm" len="sm"/>
            <a:tailEnd type="none" w="sm" len="sm"/>
          </a:ln>
          <a:effectLst/>
        </p:spPr>
        <p:txBody>
          <a:bodyPr>
            <a:spAutoFit/>
          </a:bodyPr>
          <a:lstStyle/>
          <a:p>
            <a:pPr>
              <a:spcBef>
                <a:spcPct val="50000"/>
              </a:spcBef>
            </a:pPr>
            <a:r>
              <a:rPr lang="en-US" sz="2000" b="1" dirty="0">
                <a:solidFill>
                  <a:srgbClr val="00FF00"/>
                </a:solidFill>
              </a:rPr>
              <a:t>EPC-BPS</a:t>
            </a:r>
          </a:p>
        </p:txBody>
      </p:sp>
      <p:sp>
        <p:nvSpPr>
          <p:cNvPr id="280586" name="Line 10"/>
          <p:cNvSpPr>
            <a:spLocks noChangeShapeType="1"/>
          </p:cNvSpPr>
          <p:nvPr/>
        </p:nvSpPr>
        <p:spPr bwMode="auto">
          <a:xfrm>
            <a:off x="3685032" y="2825496"/>
            <a:ext cx="2057400" cy="610362"/>
          </a:xfrm>
          <a:prstGeom prst="line">
            <a:avLst/>
          </a:prstGeom>
          <a:noFill/>
          <a:ln w="25400">
            <a:solidFill>
              <a:srgbClr val="00FF00"/>
            </a:solidFill>
            <a:round/>
            <a:headEnd type="none" w="sm" len="sm"/>
            <a:tailEnd type="triangle" w="lg" len="lg"/>
          </a:ln>
          <a:effectLst/>
        </p:spPr>
        <p:txBody>
          <a:bodyPr wrap="none" anchor="ctr"/>
          <a:lstStyle/>
          <a:p>
            <a:endParaRPr lang="en-US"/>
          </a:p>
        </p:txBody>
      </p:sp>
      <p:sp>
        <p:nvSpPr>
          <p:cNvPr id="280587" name="Line 11"/>
          <p:cNvSpPr>
            <a:spLocks noChangeShapeType="1"/>
          </p:cNvSpPr>
          <p:nvPr/>
        </p:nvSpPr>
        <p:spPr bwMode="auto">
          <a:xfrm>
            <a:off x="3639312" y="2880360"/>
            <a:ext cx="320040" cy="549402"/>
          </a:xfrm>
          <a:prstGeom prst="line">
            <a:avLst/>
          </a:prstGeom>
          <a:noFill/>
          <a:ln w="25400">
            <a:solidFill>
              <a:srgbClr val="00FF00"/>
            </a:solidFill>
            <a:round/>
            <a:headEnd type="none" w="sm" len="sm"/>
            <a:tailEnd type="triangle" w="lg" len="lg"/>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r>
              <a:rPr lang="en-US" dirty="0" smtClean="0"/>
              <a:t>Duke PS Latex Spheres </a:t>
            </a:r>
            <a:br>
              <a:rPr lang="en-US" dirty="0" smtClean="0"/>
            </a:br>
            <a:r>
              <a:rPr lang="en-US" dirty="0" smtClean="0"/>
              <a:t>(25, 50, 75, 110, 160 nm)</a:t>
            </a:r>
            <a:endParaRPr lang="en-US" dirty="0"/>
          </a:p>
        </p:txBody>
      </p:sp>
      <p:pic>
        <p:nvPicPr>
          <p:cNvPr id="8" name="Picture 7" descr="PS latex FFF.png"/>
          <p:cNvPicPr>
            <a:picLocks noChangeAspect="1"/>
          </p:cNvPicPr>
          <p:nvPr/>
        </p:nvPicPr>
        <p:blipFill>
          <a:blip r:embed="rId3" cstate="print"/>
          <a:stretch>
            <a:fillRect/>
          </a:stretch>
        </p:blipFill>
        <p:spPr>
          <a:xfrm>
            <a:off x="680025" y="1185006"/>
            <a:ext cx="7783949" cy="4858111"/>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dirty="0"/>
              <a:t>SEC vs. </a:t>
            </a:r>
            <a:r>
              <a:rPr lang="en-US" dirty="0" smtClean="0"/>
              <a:t>FFF </a:t>
            </a:r>
            <a:r>
              <a:rPr lang="en-US" dirty="0"/>
              <a:t>Separation of Branched Polymers</a:t>
            </a:r>
          </a:p>
        </p:txBody>
      </p:sp>
      <p:sp>
        <p:nvSpPr>
          <p:cNvPr id="58371" name="Rectangle 3"/>
          <p:cNvSpPr>
            <a:spLocks noChangeArrowheads="1"/>
          </p:cNvSpPr>
          <p:nvPr/>
        </p:nvSpPr>
        <p:spPr bwMode="auto">
          <a:xfrm>
            <a:off x="1828800" y="2324100"/>
            <a:ext cx="9144000" cy="0"/>
          </a:xfrm>
          <a:prstGeom prst="rect">
            <a:avLst/>
          </a:prstGeom>
          <a:noFill/>
          <a:ln w="9525">
            <a:noFill/>
            <a:miter lim="800000"/>
            <a:headEnd/>
            <a:tailEnd/>
          </a:ln>
          <a:effectLst/>
        </p:spPr>
        <p:txBody>
          <a:bodyPr>
            <a:spAutoFit/>
          </a:bodyPr>
          <a:lstStyle/>
          <a:p>
            <a:endParaRPr lang="en-US"/>
          </a:p>
        </p:txBody>
      </p:sp>
      <p:pic>
        <p:nvPicPr>
          <p:cNvPr id="58377" name="Picture 9"/>
          <p:cNvPicPr>
            <a:picLocks noChangeAspect="1" noChangeArrowheads="1"/>
          </p:cNvPicPr>
          <p:nvPr/>
        </p:nvPicPr>
        <p:blipFill>
          <a:blip r:embed="rId3" cstate="print"/>
          <a:srcRect t="9333"/>
          <a:stretch>
            <a:fillRect/>
          </a:stretch>
        </p:blipFill>
        <p:spPr bwMode="auto">
          <a:xfrm>
            <a:off x="1105782" y="1125820"/>
            <a:ext cx="6912673" cy="4197307"/>
          </a:xfrm>
          <a:prstGeom prst="rect">
            <a:avLst/>
          </a:prstGeom>
          <a:noFill/>
          <a:ln w="9525">
            <a:noFill/>
            <a:miter lim="800000"/>
            <a:headEnd/>
            <a:tailEnd/>
          </a:ln>
          <a:effectLst/>
        </p:spPr>
      </p:pic>
      <p:sp>
        <p:nvSpPr>
          <p:cNvPr id="58378" name="Text Box 10"/>
          <p:cNvSpPr txBox="1">
            <a:spLocks noChangeArrowheads="1"/>
          </p:cNvSpPr>
          <p:nvPr/>
        </p:nvSpPr>
        <p:spPr bwMode="auto">
          <a:xfrm>
            <a:off x="366226" y="5313473"/>
            <a:ext cx="8411547" cy="1000274"/>
          </a:xfrm>
          <a:prstGeom prst="rect">
            <a:avLst/>
          </a:prstGeom>
          <a:noFill/>
          <a:ln w="9525">
            <a:noFill/>
            <a:miter lim="800000"/>
            <a:headEnd/>
            <a:tailEnd/>
          </a:ln>
          <a:effectLst/>
        </p:spPr>
        <p:txBody>
          <a:bodyPr wrap="square">
            <a:spAutoFit/>
          </a:bodyPr>
          <a:lstStyle/>
          <a:p>
            <a:pPr marL="168275" indent="-168275" algn="l">
              <a:spcBef>
                <a:spcPts val="600"/>
              </a:spcBef>
              <a:buFont typeface="Arial" pitchFamily="34" charset="0"/>
              <a:buChar char="•"/>
            </a:pPr>
            <a:r>
              <a:rPr lang="en-US" sz="1800" dirty="0" smtClean="0">
                <a:latin typeface="Calibri" pitchFamily="34" charset="0"/>
              </a:rPr>
              <a:t>Co-elution of large polymers with small polymers due to entanglement in column pores causes curved conformation plot slope in </a:t>
            </a:r>
            <a:r>
              <a:rPr lang="en-US" sz="1800" b="1" dirty="0" smtClean="0">
                <a:solidFill>
                  <a:srgbClr val="FF0000"/>
                </a:solidFill>
                <a:latin typeface="Calibri" pitchFamily="34" charset="0"/>
              </a:rPr>
              <a:t>SEC-MALS.</a:t>
            </a:r>
            <a:r>
              <a:rPr lang="en-US" sz="1800" dirty="0" smtClean="0">
                <a:latin typeface="Calibri" pitchFamily="34" charset="0"/>
              </a:rPr>
              <a:t> </a:t>
            </a:r>
          </a:p>
          <a:p>
            <a:pPr marL="168275" indent="-168275" algn="l">
              <a:spcBef>
                <a:spcPts val="600"/>
              </a:spcBef>
              <a:buFont typeface="Arial" pitchFamily="34" charset="0"/>
              <a:buChar char="•"/>
            </a:pPr>
            <a:r>
              <a:rPr lang="en-US" sz="1800" dirty="0" smtClean="0">
                <a:latin typeface="Calibri" pitchFamily="34" charset="0"/>
              </a:rPr>
              <a:t>No co-elution observed by </a:t>
            </a:r>
            <a:r>
              <a:rPr lang="en-US" sz="1800" b="1" dirty="0" smtClean="0">
                <a:solidFill>
                  <a:srgbClr val="00FF00"/>
                </a:solidFill>
                <a:latin typeface="Calibri" pitchFamily="34" charset="0"/>
              </a:rPr>
              <a:t>FFF-MALS</a:t>
            </a:r>
            <a:r>
              <a:rPr lang="en-US" sz="1800" dirty="0">
                <a:latin typeface="Calibri" pitchFamily="34" charset="0"/>
              </a:rPr>
              <a:t>.</a:t>
            </a:r>
          </a:p>
        </p:txBody>
      </p:sp>
      <p:grpSp>
        <p:nvGrpSpPr>
          <p:cNvPr id="34" name="Group 33"/>
          <p:cNvGrpSpPr/>
          <p:nvPr/>
        </p:nvGrpSpPr>
        <p:grpSpPr>
          <a:xfrm>
            <a:off x="3267694" y="3949682"/>
            <a:ext cx="1304306" cy="667274"/>
            <a:chOff x="3030390" y="3980635"/>
            <a:chExt cx="1304306" cy="667274"/>
          </a:xfrm>
        </p:grpSpPr>
        <p:sp>
          <p:nvSpPr>
            <p:cNvPr id="58379" name="Text Box 11"/>
            <p:cNvSpPr txBox="1">
              <a:spLocks noChangeArrowheads="1"/>
            </p:cNvSpPr>
            <p:nvPr/>
          </p:nvSpPr>
          <p:spPr bwMode="auto">
            <a:xfrm>
              <a:off x="3179402" y="4303239"/>
              <a:ext cx="1155294" cy="344670"/>
            </a:xfrm>
            <a:prstGeom prst="rect">
              <a:avLst/>
            </a:prstGeom>
            <a:noFill/>
            <a:ln w="9525">
              <a:noFill/>
              <a:miter lim="800000"/>
              <a:headEnd/>
              <a:tailEnd/>
            </a:ln>
            <a:effectLst/>
          </p:spPr>
          <p:txBody>
            <a:bodyPr wrap="square">
              <a:spAutoFit/>
            </a:bodyPr>
            <a:lstStyle/>
            <a:p>
              <a:pPr>
                <a:spcBef>
                  <a:spcPct val="50000"/>
                </a:spcBef>
              </a:pPr>
              <a:r>
                <a:rPr lang="cs-CZ" i="1" dirty="0">
                  <a:latin typeface="Verdana" pitchFamily="34" charset="0"/>
                </a:rPr>
                <a:t>R</a:t>
              </a:r>
              <a:r>
                <a:rPr lang="cs-CZ" dirty="0">
                  <a:latin typeface="Verdana" pitchFamily="34" charset="0"/>
                </a:rPr>
                <a:t> vs. </a:t>
              </a:r>
              <a:r>
                <a:rPr lang="cs-CZ" i="1" dirty="0">
                  <a:latin typeface="Verdana" pitchFamily="34" charset="0"/>
                </a:rPr>
                <a:t>M</a:t>
              </a:r>
            </a:p>
          </p:txBody>
        </p:sp>
        <p:sp>
          <p:nvSpPr>
            <p:cNvPr id="58380" name="Line 12"/>
            <p:cNvSpPr>
              <a:spLocks noChangeShapeType="1"/>
            </p:cNvSpPr>
            <p:nvPr/>
          </p:nvSpPr>
          <p:spPr bwMode="auto">
            <a:xfrm flipH="1" flipV="1">
              <a:off x="3030390" y="3980635"/>
              <a:ext cx="288824" cy="358099"/>
            </a:xfrm>
            <a:prstGeom prst="line">
              <a:avLst/>
            </a:prstGeom>
            <a:noFill/>
            <a:ln w="9525">
              <a:solidFill>
                <a:schemeClr val="tx1"/>
              </a:solidFill>
              <a:round/>
              <a:headEnd/>
              <a:tailEnd type="triangle" w="med" len="med"/>
            </a:ln>
            <a:effectLst/>
          </p:spPr>
          <p:txBody>
            <a:bodyPr/>
            <a:lstStyle/>
            <a:p>
              <a:endParaRPr lang="en-US"/>
            </a:p>
          </p:txBody>
        </p:sp>
      </p:grpSp>
      <p:grpSp>
        <p:nvGrpSpPr>
          <p:cNvPr id="29" name="Group 28"/>
          <p:cNvGrpSpPr/>
          <p:nvPr/>
        </p:nvGrpSpPr>
        <p:grpSpPr>
          <a:xfrm>
            <a:off x="4603899" y="3289501"/>
            <a:ext cx="1299706" cy="437603"/>
            <a:chOff x="4572000" y="3182516"/>
            <a:chExt cx="1371600" cy="465589"/>
          </a:xfrm>
        </p:grpSpPr>
        <p:sp>
          <p:nvSpPr>
            <p:cNvPr id="16" name="TextBox 15"/>
            <p:cNvSpPr txBox="1"/>
            <p:nvPr/>
          </p:nvSpPr>
          <p:spPr>
            <a:xfrm>
              <a:off x="5081145" y="3247995"/>
              <a:ext cx="862455" cy="400110"/>
            </a:xfrm>
            <a:prstGeom prst="rect">
              <a:avLst/>
            </a:prstGeom>
            <a:noFill/>
          </p:spPr>
          <p:txBody>
            <a:bodyPr wrap="square" rtlCol="0">
              <a:spAutoFit/>
            </a:bodyPr>
            <a:lstStyle/>
            <a:p>
              <a:r>
                <a:rPr lang="en-US" sz="2000" b="1" dirty="0" smtClean="0">
                  <a:solidFill>
                    <a:srgbClr val="00FF00"/>
                  </a:solidFill>
                </a:rPr>
                <a:t>FFF</a:t>
              </a:r>
              <a:endParaRPr lang="en-US" sz="2000" b="1" dirty="0">
                <a:solidFill>
                  <a:srgbClr val="00FF00"/>
                </a:solidFill>
              </a:endParaRPr>
            </a:p>
          </p:txBody>
        </p:sp>
        <p:cxnSp>
          <p:nvCxnSpPr>
            <p:cNvPr id="21" name="Straight Arrow Connector 20"/>
            <p:cNvCxnSpPr/>
            <p:nvPr/>
          </p:nvCxnSpPr>
          <p:spPr bwMode="auto">
            <a:xfrm rot="10800000">
              <a:off x="4572000" y="3182516"/>
              <a:ext cx="522514" cy="265534"/>
            </a:xfrm>
            <a:prstGeom prst="straightConnector1">
              <a:avLst/>
            </a:prstGeom>
            <a:noFill/>
            <a:ln w="28575" cap="flat" cmpd="sng" algn="ctr">
              <a:solidFill>
                <a:srgbClr val="00FF00"/>
              </a:solidFill>
              <a:prstDash val="solid"/>
              <a:round/>
              <a:headEnd type="none" w="med" len="med"/>
              <a:tailEnd type="arrow"/>
            </a:ln>
            <a:effectLst/>
          </p:spPr>
        </p:cxnSp>
      </p:grpSp>
      <p:grpSp>
        <p:nvGrpSpPr>
          <p:cNvPr id="30" name="Group 29"/>
          <p:cNvGrpSpPr/>
          <p:nvPr/>
        </p:nvGrpSpPr>
        <p:grpSpPr>
          <a:xfrm>
            <a:off x="5760202" y="1394741"/>
            <a:ext cx="831984" cy="865287"/>
            <a:chOff x="5522794" y="1253401"/>
            <a:chExt cx="878006" cy="920624"/>
          </a:xfrm>
        </p:grpSpPr>
        <p:sp>
          <p:nvSpPr>
            <p:cNvPr id="25" name="TextBox 24"/>
            <p:cNvSpPr txBox="1"/>
            <p:nvPr/>
          </p:nvSpPr>
          <p:spPr>
            <a:xfrm>
              <a:off x="5522794" y="1253401"/>
              <a:ext cx="878006" cy="400110"/>
            </a:xfrm>
            <a:prstGeom prst="rect">
              <a:avLst/>
            </a:prstGeom>
            <a:noFill/>
          </p:spPr>
          <p:txBody>
            <a:bodyPr wrap="square" rtlCol="0">
              <a:spAutoFit/>
            </a:bodyPr>
            <a:lstStyle/>
            <a:p>
              <a:r>
                <a:rPr lang="en-US" sz="2000" b="1" dirty="0" smtClean="0">
                  <a:solidFill>
                    <a:srgbClr val="FF0000"/>
                  </a:solidFill>
                </a:rPr>
                <a:t>SEC</a:t>
              </a:r>
              <a:endParaRPr lang="en-US" sz="2000" b="1" dirty="0">
                <a:solidFill>
                  <a:srgbClr val="FF0000"/>
                </a:solidFill>
              </a:endParaRPr>
            </a:p>
          </p:txBody>
        </p:sp>
        <p:cxnSp>
          <p:nvCxnSpPr>
            <p:cNvPr id="26" name="Straight Arrow Connector 25"/>
            <p:cNvCxnSpPr/>
            <p:nvPr/>
          </p:nvCxnSpPr>
          <p:spPr bwMode="auto">
            <a:xfrm rot="16200000" flipH="1">
              <a:off x="5850921" y="1777474"/>
              <a:ext cx="569168" cy="223933"/>
            </a:xfrm>
            <a:prstGeom prst="straightConnector1">
              <a:avLst/>
            </a:prstGeom>
            <a:noFill/>
            <a:ln w="28575" cap="flat" cmpd="sng" algn="ctr">
              <a:solidFill>
                <a:srgbClr val="FF0000"/>
              </a:solidFill>
              <a:prstDash val="solid"/>
              <a:round/>
              <a:headEnd type="none" w="med" len="med"/>
              <a:tailEnd type="arrow"/>
            </a:ln>
            <a:effectLst/>
          </p:spPr>
        </p:cxnSp>
      </p:grpSp>
      <p:grpSp>
        <p:nvGrpSpPr>
          <p:cNvPr id="36" name="Group 35"/>
          <p:cNvGrpSpPr/>
          <p:nvPr/>
        </p:nvGrpSpPr>
        <p:grpSpPr>
          <a:xfrm>
            <a:off x="2125219" y="1319640"/>
            <a:ext cx="3239744" cy="1295123"/>
            <a:chOff x="2125219" y="1339960"/>
            <a:chExt cx="3239744" cy="1295123"/>
          </a:xfrm>
        </p:grpSpPr>
        <p:grpSp>
          <p:nvGrpSpPr>
            <p:cNvPr id="33" name="Group 32"/>
            <p:cNvGrpSpPr/>
            <p:nvPr/>
          </p:nvGrpSpPr>
          <p:grpSpPr>
            <a:xfrm>
              <a:off x="2125219" y="1759924"/>
              <a:ext cx="1299706" cy="593776"/>
              <a:chOff x="1731814" y="1664231"/>
              <a:chExt cx="1299706" cy="593776"/>
            </a:xfrm>
          </p:grpSpPr>
          <p:sp>
            <p:nvSpPr>
              <p:cNvPr id="58381" name="Text Box 13"/>
              <p:cNvSpPr txBox="1">
                <a:spLocks noChangeArrowheads="1"/>
              </p:cNvSpPr>
              <p:nvPr/>
            </p:nvSpPr>
            <p:spPr bwMode="auto">
              <a:xfrm>
                <a:off x="1731814" y="1664231"/>
                <a:ext cx="1299706" cy="344670"/>
              </a:xfrm>
              <a:prstGeom prst="rect">
                <a:avLst/>
              </a:prstGeom>
              <a:noFill/>
              <a:ln w="9525">
                <a:noFill/>
                <a:miter lim="800000"/>
                <a:headEnd/>
                <a:tailEnd/>
              </a:ln>
              <a:effectLst/>
            </p:spPr>
            <p:txBody>
              <a:bodyPr wrap="square">
                <a:spAutoFit/>
              </a:bodyPr>
              <a:lstStyle/>
              <a:p>
                <a:pPr>
                  <a:spcBef>
                    <a:spcPct val="50000"/>
                  </a:spcBef>
                </a:pPr>
                <a:r>
                  <a:rPr lang="cs-CZ" i="1" dirty="0">
                    <a:latin typeface="Verdana" pitchFamily="34" charset="0"/>
                  </a:rPr>
                  <a:t>R</a:t>
                </a:r>
                <a:r>
                  <a:rPr lang="cs-CZ" i="1" baseline="-25000" dirty="0">
                    <a:latin typeface="Verdana" pitchFamily="34" charset="0"/>
                  </a:rPr>
                  <a:t>z</a:t>
                </a:r>
                <a:r>
                  <a:rPr lang="cs-CZ" dirty="0">
                    <a:latin typeface="Verdana" pitchFamily="34" charset="0"/>
                  </a:rPr>
                  <a:t> vs. </a:t>
                </a:r>
                <a:r>
                  <a:rPr lang="cs-CZ" i="1" dirty="0">
                    <a:latin typeface="Verdana" pitchFamily="34" charset="0"/>
                  </a:rPr>
                  <a:t>M</a:t>
                </a:r>
                <a:r>
                  <a:rPr lang="cs-CZ" i="1" baseline="-25000" dirty="0">
                    <a:latin typeface="Verdana" pitchFamily="34" charset="0"/>
                  </a:rPr>
                  <a:t>w</a:t>
                </a:r>
                <a:endParaRPr lang="cs-CZ" i="1" dirty="0">
                  <a:latin typeface="Verdana" pitchFamily="34" charset="0"/>
                </a:endParaRPr>
              </a:p>
            </p:txBody>
          </p:sp>
          <p:sp>
            <p:nvSpPr>
              <p:cNvPr id="58382" name="Line 14"/>
              <p:cNvSpPr>
                <a:spLocks noChangeShapeType="1"/>
              </p:cNvSpPr>
              <p:nvPr/>
            </p:nvSpPr>
            <p:spPr bwMode="auto">
              <a:xfrm>
                <a:off x="2179299" y="1975914"/>
                <a:ext cx="111993" cy="282093"/>
              </a:xfrm>
              <a:prstGeom prst="line">
                <a:avLst/>
              </a:prstGeom>
              <a:noFill/>
              <a:ln w="9525">
                <a:solidFill>
                  <a:schemeClr val="tx1"/>
                </a:solidFill>
                <a:round/>
                <a:headEnd/>
                <a:tailEnd type="triangle" w="med" len="med"/>
              </a:ln>
              <a:effectLst/>
            </p:spPr>
            <p:txBody>
              <a:bodyPr/>
              <a:lstStyle/>
              <a:p>
                <a:endParaRPr lang="en-US"/>
              </a:p>
            </p:txBody>
          </p:sp>
        </p:grpSp>
        <p:grpSp>
          <p:nvGrpSpPr>
            <p:cNvPr id="32" name="Group 31"/>
            <p:cNvGrpSpPr/>
            <p:nvPr/>
          </p:nvGrpSpPr>
          <p:grpSpPr>
            <a:xfrm>
              <a:off x="3398105" y="1339960"/>
              <a:ext cx="1966858" cy="1295123"/>
              <a:chOff x="3128865" y="1087012"/>
              <a:chExt cx="2075656" cy="1377950"/>
            </a:xfrm>
          </p:grpSpPr>
          <p:grpSp>
            <p:nvGrpSpPr>
              <p:cNvPr id="2" name="Group 15"/>
              <p:cNvGrpSpPr/>
              <p:nvPr/>
            </p:nvGrpSpPr>
            <p:grpSpPr>
              <a:xfrm>
                <a:off x="3128865" y="1087012"/>
                <a:ext cx="2075656" cy="1377950"/>
                <a:chOff x="6185758" y="2996811"/>
                <a:chExt cx="2322513" cy="1530350"/>
              </a:xfrm>
            </p:grpSpPr>
            <p:pic>
              <p:nvPicPr>
                <p:cNvPr id="13" name="Picture 6"/>
                <p:cNvPicPr>
                  <a:picLocks noChangeAspect="1" noChangeArrowheads="1"/>
                </p:cNvPicPr>
                <p:nvPr/>
              </p:nvPicPr>
              <p:blipFill>
                <a:blip r:embed="rId4" cstate="print"/>
                <a:srcRect l="8961" t="9057"/>
                <a:stretch>
                  <a:fillRect/>
                </a:stretch>
              </p:blipFill>
              <p:spPr bwMode="auto">
                <a:xfrm>
                  <a:off x="6185758" y="2996811"/>
                  <a:ext cx="2322513" cy="1530350"/>
                </a:xfrm>
                <a:prstGeom prst="rect">
                  <a:avLst/>
                </a:prstGeom>
                <a:noFill/>
                <a:ln w="9525">
                  <a:noFill/>
                  <a:miter lim="800000"/>
                  <a:headEnd/>
                  <a:tailEnd/>
                </a:ln>
                <a:effectLst/>
              </p:spPr>
            </p:pic>
            <p:sp>
              <p:nvSpPr>
                <p:cNvPr id="14" name="Text Box 7"/>
                <p:cNvSpPr txBox="1">
                  <a:spLocks noChangeArrowheads="1"/>
                </p:cNvSpPr>
                <p:nvPr/>
              </p:nvSpPr>
              <p:spPr bwMode="auto">
                <a:xfrm>
                  <a:off x="6665587" y="3250446"/>
                  <a:ext cx="218122" cy="707886"/>
                </a:xfrm>
                <a:prstGeom prst="rect">
                  <a:avLst/>
                </a:prstGeom>
                <a:noFill/>
                <a:ln w="9525">
                  <a:noFill/>
                  <a:miter lim="800000"/>
                  <a:headEnd/>
                  <a:tailEnd/>
                </a:ln>
                <a:effectLst/>
              </p:spPr>
              <p:txBody>
                <a:bodyPr>
                  <a:spAutoFit/>
                </a:bodyPr>
                <a:lstStyle/>
                <a:p>
                  <a:pPr>
                    <a:lnSpc>
                      <a:spcPct val="40000"/>
                    </a:lnSpc>
                  </a:pPr>
                  <a:r>
                    <a:rPr lang="en-US" sz="2000" dirty="0">
                      <a:latin typeface="Verdana" pitchFamily="34" charset="0"/>
                      <a:sym typeface="Symbol" pitchFamily="18" charset="2"/>
                    </a:rPr>
                    <a:t></a:t>
                  </a:r>
                  <a:endParaRPr lang="cs-CZ" sz="2000" dirty="0">
                    <a:latin typeface="Verdana" pitchFamily="34" charset="0"/>
                    <a:sym typeface="Symbol" pitchFamily="18" charset="2"/>
                  </a:endParaRPr>
                </a:p>
                <a:p>
                  <a:pPr>
                    <a:lnSpc>
                      <a:spcPct val="40000"/>
                    </a:lnSpc>
                  </a:pPr>
                  <a:r>
                    <a:rPr lang="en-US" sz="2000" dirty="0">
                      <a:latin typeface="Verdana" pitchFamily="34" charset="0"/>
                      <a:sym typeface="Symbol" pitchFamily="18" charset="2"/>
                    </a:rPr>
                    <a:t></a:t>
                  </a:r>
                  <a:endParaRPr lang="cs-CZ" sz="2000" dirty="0">
                    <a:latin typeface="Verdana" pitchFamily="34" charset="0"/>
                    <a:sym typeface="Symbol" pitchFamily="18" charset="2"/>
                  </a:endParaRPr>
                </a:p>
                <a:p>
                  <a:pPr>
                    <a:lnSpc>
                      <a:spcPct val="40000"/>
                    </a:lnSpc>
                  </a:pPr>
                  <a:r>
                    <a:rPr lang="en-US" sz="2000" dirty="0">
                      <a:latin typeface="Verdana" pitchFamily="34" charset="0"/>
                      <a:sym typeface="Symbol" pitchFamily="18" charset="2"/>
                    </a:rPr>
                    <a:t></a:t>
                  </a:r>
                  <a:endParaRPr lang="cs-CZ" sz="2000" dirty="0">
                    <a:latin typeface="Verdana" pitchFamily="34" charset="0"/>
                    <a:sym typeface="Symbol" pitchFamily="18" charset="2"/>
                  </a:endParaRPr>
                </a:p>
                <a:p>
                  <a:pPr>
                    <a:lnSpc>
                      <a:spcPct val="40000"/>
                    </a:lnSpc>
                  </a:pPr>
                  <a:r>
                    <a:rPr lang="en-US" sz="2000" dirty="0">
                      <a:latin typeface="Verdana" pitchFamily="34" charset="0"/>
                      <a:sym typeface="Symbol" pitchFamily="18" charset="2"/>
                    </a:rPr>
                    <a:t></a:t>
                  </a:r>
                  <a:endParaRPr lang="cs-CZ" sz="2000" dirty="0">
                    <a:latin typeface="Verdana" pitchFamily="34" charset="0"/>
                    <a:sym typeface="Symbol" pitchFamily="18" charset="2"/>
                  </a:endParaRPr>
                </a:p>
                <a:p>
                  <a:pPr>
                    <a:lnSpc>
                      <a:spcPct val="40000"/>
                    </a:lnSpc>
                  </a:pPr>
                  <a:r>
                    <a:rPr lang="en-US" sz="2000" dirty="0">
                      <a:latin typeface="Verdana" pitchFamily="34" charset="0"/>
                      <a:sym typeface="Symbol" pitchFamily="18" charset="2"/>
                    </a:rPr>
                    <a:t></a:t>
                  </a:r>
                  <a:endParaRPr lang="cs-CZ" sz="2000" dirty="0">
                    <a:latin typeface="Verdana" pitchFamily="34" charset="0"/>
                    <a:sym typeface="Symbol" pitchFamily="18" charset="2"/>
                  </a:endParaRPr>
                </a:p>
              </p:txBody>
            </p:sp>
            <p:sp>
              <p:nvSpPr>
                <p:cNvPr id="15" name="Text Box 8"/>
                <p:cNvSpPr txBox="1">
                  <a:spLocks noChangeArrowheads="1"/>
                </p:cNvSpPr>
                <p:nvPr/>
              </p:nvSpPr>
              <p:spPr bwMode="auto">
                <a:xfrm>
                  <a:off x="7623040" y="3389535"/>
                  <a:ext cx="261746" cy="567415"/>
                </a:xfrm>
                <a:prstGeom prst="rect">
                  <a:avLst/>
                </a:prstGeom>
                <a:noFill/>
                <a:ln w="9525">
                  <a:noFill/>
                  <a:miter lim="800000"/>
                  <a:headEnd/>
                  <a:tailEnd/>
                </a:ln>
                <a:effectLst/>
              </p:spPr>
              <p:txBody>
                <a:bodyPr>
                  <a:spAutoFit/>
                </a:bodyPr>
                <a:lstStyle/>
                <a:p>
                  <a:pPr algn="ctr">
                    <a:lnSpc>
                      <a:spcPct val="40000"/>
                    </a:lnSpc>
                  </a:pPr>
                  <a:r>
                    <a:rPr lang="en-US" sz="1800" dirty="0">
                      <a:latin typeface="Verdana" pitchFamily="34" charset="0"/>
                      <a:sym typeface="Symbol" pitchFamily="18" charset="2"/>
                    </a:rPr>
                    <a:t></a:t>
                  </a:r>
                  <a:endParaRPr lang="cs-CZ" sz="1800" dirty="0">
                    <a:latin typeface="Verdana" pitchFamily="34" charset="0"/>
                    <a:sym typeface="Symbol" pitchFamily="18" charset="2"/>
                  </a:endParaRPr>
                </a:p>
                <a:p>
                  <a:pPr algn="ctr">
                    <a:lnSpc>
                      <a:spcPct val="40000"/>
                    </a:lnSpc>
                  </a:pPr>
                  <a:r>
                    <a:rPr lang="en-US" sz="1400" dirty="0">
                      <a:latin typeface="Verdana" pitchFamily="34" charset="0"/>
                      <a:sym typeface="Symbol" pitchFamily="18" charset="2"/>
                    </a:rPr>
                    <a:t></a:t>
                  </a:r>
                  <a:endParaRPr lang="cs-CZ" sz="1400" dirty="0">
                    <a:latin typeface="Verdana" pitchFamily="34" charset="0"/>
                    <a:sym typeface="Symbol" pitchFamily="18" charset="2"/>
                  </a:endParaRPr>
                </a:p>
                <a:p>
                  <a:pPr algn="ctr">
                    <a:lnSpc>
                      <a:spcPct val="40000"/>
                    </a:lnSpc>
                  </a:pPr>
                  <a:r>
                    <a:rPr lang="en-US" sz="1200" dirty="0">
                      <a:latin typeface="Verdana" pitchFamily="34" charset="0"/>
                      <a:sym typeface="Symbol" pitchFamily="18" charset="2"/>
                    </a:rPr>
                    <a:t></a:t>
                  </a:r>
                  <a:endParaRPr lang="cs-CZ" sz="1200" dirty="0">
                    <a:latin typeface="Verdana" pitchFamily="34" charset="0"/>
                    <a:sym typeface="Symbol" pitchFamily="18" charset="2"/>
                  </a:endParaRPr>
                </a:p>
                <a:p>
                  <a:pPr algn="ctr">
                    <a:lnSpc>
                      <a:spcPct val="40000"/>
                    </a:lnSpc>
                  </a:pPr>
                  <a:r>
                    <a:rPr lang="en-US" sz="1200" dirty="0">
                      <a:latin typeface="Verdana" pitchFamily="34" charset="0"/>
                      <a:sym typeface="Symbol" pitchFamily="18" charset="2"/>
                    </a:rPr>
                    <a:t></a:t>
                  </a:r>
                  <a:endParaRPr lang="cs-CZ" sz="1200" dirty="0">
                    <a:latin typeface="Verdana" pitchFamily="34" charset="0"/>
                    <a:sym typeface="Symbol" pitchFamily="18" charset="2"/>
                  </a:endParaRPr>
                </a:p>
                <a:p>
                  <a:pPr algn="ctr">
                    <a:lnSpc>
                      <a:spcPct val="40000"/>
                    </a:lnSpc>
                  </a:pPr>
                  <a:r>
                    <a:rPr lang="en-US" sz="1200" dirty="0">
                      <a:latin typeface="Verdana" pitchFamily="34" charset="0"/>
                      <a:sym typeface="Symbol" pitchFamily="18" charset="2"/>
                    </a:rPr>
                    <a:t></a:t>
                  </a:r>
                  <a:endParaRPr lang="cs-CZ" sz="1200" dirty="0">
                    <a:latin typeface="Verdana" pitchFamily="34" charset="0"/>
                    <a:sym typeface="Symbol" pitchFamily="18" charset="2"/>
                  </a:endParaRPr>
                </a:p>
              </p:txBody>
            </p:sp>
          </p:grpSp>
          <p:sp>
            <p:nvSpPr>
              <p:cNvPr id="31" name="TextBox 30"/>
              <p:cNvSpPr txBox="1"/>
              <p:nvPr/>
            </p:nvSpPr>
            <p:spPr>
              <a:xfrm>
                <a:off x="4572000" y="1119674"/>
                <a:ext cx="554959" cy="307777"/>
              </a:xfrm>
              <a:prstGeom prst="rect">
                <a:avLst/>
              </a:prstGeom>
              <a:noFill/>
            </p:spPr>
            <p:txBody>
              <a:bodyPr wrap="none" rtlCol="0">
                <a:spAutoFit/>
              </a:bodyPr>
              <a:lstStyle/>
              <a:p>
                <a:r>
                  <a:rPr lang="en-US" sz="1400" dirty="0" smtClean="0"/>
                  <a:t>SEC</a:t>
                </a:r>
                <a:endParaRPr lang="en-US" sz="1400" dirty="0"/>
              </a:p>
            </p:txBody>
          </p:sp>
        </p:grpSp>
      </p:grpSp>
      <p:sp>
        <p:nvSpPr>
          <p:cNvPr id="35" name="TextBox 34"/>
          <p:cNvSpPr txBox="1"/>
          <p:nvPr/>
        </p:nvSpPr>
        <p:spPr>
          <a:xfrm>
            <a:off x="3876119" y="871869"/>
            <a:ext cx="1923412" cy="338554"/>
          </a:xfrm>
          <a:prstGeom prst="rect">
            <a:avLst/>
          </a:prstGeom>
          <a:noFill/>
        </p:spPr>
        <p:txBody>
          <a:bodyPr wrap="none" rtlCol="0">
            <a:spAutoFit/>
          </a:bodyPr>
          <a:lstStyle/>
          <a:p>
            <a:r>
              <a:rPr lang="en-US" dirty="0" smtClean="0"/>
              <a:t>Polystyrene in THF</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0" fill="hold" nodeType="withEffect">
                                  <p:stCondLst>
                                    <p:cond delay="0"/>
                                  </p:stCondLst>
                                  <p:childTnLst>
                                    <p:set>
                                      <p:cBhvr>
                                        <p:cTn id="11" dur="1" fill="hold">
                                          <p:stCondLst>
                                            <p:cond delay="0"/>
                                          </p:stCondLst>
                                        </p:cTn>
                                        <p:tgtEl>
                                          <p:spTgt spid="58378">
                                            <p:txEl>
                                              <p:pRg st="0" end="0"/>
                                            </p:txEl>
                                          </p:spTgt>
                                        </p:tgtEl>
                                        <p:attrNameLst>
                                          <p:attrName>style.visibility</p:attrName>
                                        </p:attrNameLst>
                                      </p:cBhvr>
                                      <p:to>
                                        <p:strVal val="visible"/>
                                      </p:to>
                                    </p:set>
                                    <p:anim calcmode="lin" valueType="num">
                                      <p:cBhvr>
                                        <p:cTn id="12" dur="500" fill="hold"/>
                                        <p:tgtEl>
                                          <p:spTgt spid="58378">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58378">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5837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par>
                                <p:cTn id="22" presetID="53" presetClass="entr" presetSubtype="0" fill="hold" nodeType="withEffect">
                                  <p:stCondLst>
                                    <p:cond delay="0"/>
                                  </p:stCondLst>
                                  <p:childTnLst>
                                    <p:set>
                                      <p:cBhvr>
                                        <p:cTn id="23" dur="1" fill="hold">
                                          <p:stCondLst>
                                            <p:cond delay="0"/>
                                          </p:stCondLst>
                                        </p:cTn>
                                        <p:tgtEl>
                                          <p:spTgt spid="58378">
                                            <p:txEl>
                                              <p:pRg st="1" end="1"/>
                                            </p:txEl>
                                          </p:spTgt>
                                        </p:tgtEl>
                                        <p:attrNameLst>
                                          <p:attrName>style.visibility</p:attrName>
                                        </p:attrNameLst>
                                      </p:cBhvr>
                                      <p:to>
                                        <p:strVal val="visible"/>
                                      </p:to>
                                    </p:set>
                                    <p:anim calcmode="lin" valueType="num">
                                      <p:cBhvr>
                                        <p:cTn id="24" dur="500" fill="hold"/>
                                        <p:tgtEl>
                                          <p:spTgt spid="58378">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58378">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583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 name="Group 4"/>
          <p:cNvGrpSpPr/>
          <p:nvPr/>
        </p:nvGrpSpPr>
        <p:grpSpPr>
          <a:xfrm>
            <a:off x="4124960" y="3129280"/>
            <a:ext cx="4612640" cy="3042920"/>
            <a:chOff x="1417966" y="1562015"/>
            <a:chExt cx="5877030" cy="4029963"/>
          </a:xfrm>
        </p:grpSpPr>
        <p:pic>
          <p:nvPicPr>
            <p:cNvPr id="6" name="Picture 5" descr="OrbitStack.jpg"/>
            <p:cNvPicPr>
              <a:picLocks noChangeAspect="1"/>
            </p:cNvPicPr>
            <p:nvPr/>
          </p:nvPicPr>
          <p:blipFill>
            <a:blip r:embed="rId4" cstate="print"/>
            <a:stretch>
              <a:fillRect/>
            </a:stretch>
          </p:blipFill>
          <p:spPr>
            <a:xfrm>
              <a:off x="1417966" y="1562015"/>
              <a:ext cx="5877030" cy="4029963"/>
            </a:xfrm>
            <a:prstGeom prst="rect">
              <a:avLst/>
            </a:prstGeom>
          </p:spPr>
        </p:pic>
        <p:sp>
          <p:nvSpPr>
            <p:cNvPr id="7" name="TextBox 6"/>
            <p:cNvSpPr txBox="1"/>
            <p:nvPr/>
          </p:nvSpPr>
          <p:spPr>
            <a:xfrm>
              <a:off x="2528412" y="1941668"/>
              <a:ext cx="1061363" cy="287350"/>
            </a:xfrm>
            <a:prstGeom prst="rect">
              <a:avLst/>
            </a:prstGeom>
            <a:noFill/>
          </p:spPr>
          <p:txBody>
            <a:bodyPr wrap="none" rtlCol="0">
              <a:spAutoFit/>
            </a:bodyPr>
            <a:lstStyle/>
            <a:p>
              <a:r>
                <a:rPr lang="en-US" sz="1050" b="1" dirty="0" smtClean="0">
                  <a:solidFill>
                    <a:schemeClr val="bg1"/>
                  </a:solidFill>
                </a:rPr>
                <a:t>SEC column</a:t>
              </a:r>
              <a:endParaRPr lang="en-US" sz="1050" b="1" dirty="0">
                <a:solidFill>
                  <a:schemeClr val="bg1"/>
                </a:solidFill>
              </a:endParaRPr>
            </a:p>
          </p:txBody>
        </p:sp>
      </p:grpSp>
      <p:sp>
        <p:nvSpPr>
          <p:cNvPr id="402434" name="Rectangle 2"/>
          <p:cNvSpPr>
            <a:spLocks noGrp="1" noChangeArrowheads="1"/>
          </p:cNvSpPr>
          <p:nvPr>
            <p:ph type="title"/>
          </p:nvPr>
        </p:nvSpPr>
        <p:spPr/>
        <p:txBody>
          <a:bodyPr/>
          <a:lstStyle/>
          <a:p>
            <a:r>
              <a:rPr lang="en-US" dirty="0"/>
              <a:t>The Wyatt </a:t>
            </a:r>
            <a:r>
              <a:rPr lang="en-US" dirty="0" err="1"/>
              <a:t>ViscoStar</a:t>
            </a:r>
            <a:r>
              <a:rPr lang="en-US" dirty="0"/>
              <a:t>: What Does It Do?</a:t>
            </a:r>
          </a:p>
        </p:txBody>
      </p:sp>
      <p:sp>
        <p:nvSpPr>
          <p:cNvPr id="402435" name="Rectangle 3"/>
          <p:cNvSpPr>
            <a:spLocks noGrp="1" noChangeArrowheads="1"/>
          </p:cNvSpPr>
          <p:nvPr>
            <p:ph type="body" idx="4294967295"/>
          </p:nvPr>
        </p:nvSpPr>
        <p:spPr bwMode="auto">
          <a:xfrm>
            <a:off x="627063" y="923925"/>
            <a:ext cx="8516937" cy="46894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buFontTx/>
              <a:buChar char="•"/>
            </a:pPr>
            <a:r>
              <a:rPr lang="en-US" sz="2400" dirty="0"/>
              <a:t>On-line (chromatography) </a:t>
            </a:r>
            <a:r>
              <a:rPr lang="en-US" sz="2400" dirty="0" smtClean="0"/>
              <a:t>detector</a:t>
            </a:r>
            <a:endParaRPr lang="en-US" sz="2400" dirty="0"/>
          </a:p>
          <a:p>
            <a:pPr>
              <a:buFontTx/>
              <a:buChar char="•"/>
            </a:pPr>
            <a:r>
              <a:rPr lang="en-US" sz="2400" dirty="0" smtClean="0"/>
              <a:t>Directly Measures </a:t>
            </a:r>
            <a:r>
              <a:rPr lang="en-US" sz="2400" dirty="0"/>
              <a:t>Specific </a:t>
            </a:r>
            <a:r>
              <a:rPr lang="en-US" sz="2400" dirty="0" smtClean="0"/>
              <a:t>Viscosity:</a:t>
            </a:r>
            <a:endParaRPr lang="en-US" sz="2400" dirty="0">
              <a:sym typeface="Symbol" pitchFamily="18" charset="2"/>
            </a:endParaRPr>
          </a:p>
          <a:p>
            <a:pPr>
              <a:buFontTx/>
              <a:buChar char="•"/>
            </a:pPr>
            <a:r>
              <a:rPr lang="en-US" sz="2400" dirty="0" smtClean="0">
                <a:sym typeface="Symbol" pitchFamily="18" charset="2"/>
              </a:rPr>
              <a:t>Calculates </a:t>
            </a:r>
            <a:r>
              <a:rPr lang="en-US" sz="2400" dirty="0">
                <a:sym typeface="Symbol" pitchFamily="18" charset="2"/>
              </a:rPr>
              <a:t>Hydrodynamic </a:t>
            </a:r>
            <a:r>
              <a:rPr lang="en-US" sz="2400" dirty="0" smtClean="0">
                <a:sym typeface="Symbol" pitchFamily="18" charset="2"/>
              </a:rPr>
              <a:t>Radius from intrinsic viscosity:</a:t>
            </a:r>
          </a:p>
          <a:p>
            <a:pPr>
              <a:buFontTx/>
              <a:buChar char="•"/>
            </a:pPr>
            <a:endParaRPr lang="en-US" sz="2400" baseline="-25000" dirty="0">
              <a:sym typeface="Symbol" pitchFamily="18" charset="2"/>
            </a:endParaRPr>
          </a:p>
          <a:p>
            <a:pPr>
              <a:buFontTx/>
              <a:buChar char="•"/>
            </a:pPr>
            <a:r>
              <a:rPr lang="en-US" sz="2400" dirty="0"/>
              <a:t>Determines Mark-Houwink constants and </a:t>
            </a:r>
            <a:r>
              <a:rPr lang="en-US" sz="2400" dirty="0" smtClean="0"/>
              <a:t>othe</a:t>
            </a:r>
            <a:r>
              <a:rPr lang="en-US" dirty="0" smtClean="0"/>
              <a:t>r </a:t>
            </a:r>
            <a:r>
              <a:rPr lang="en-US" sz="2400" dirty="0" smtClean="0"/>
              <a:t>conformational </a:t>
            </a:r>
            <a:r>
              <a:rPr lang="en-US" sz="2400" dirty="0"/>
              <a:t>parameters</a:t>
            </a:r>
          </a:p>
          <a:p>
            <a:pPr lvl="1">
              <a:lnSpc>
                <a:spcPct val="80000"/>
              </a:lnSpc>
              <a:buFontTx/>
              <a:buNone/>
            </a:pPr>
            <a:endParaRPr lang="en-US" sz="2800" dirty="0">
              <a:solidFill>
                <a:schemeClr val="bg1"/>
              </a:solidFill>
              <a:latin typeface="Arial" charset="0"/>
              <a:sym typeface="Symbol" pitchFamily="18" charset="2"/>
            </a:endParaRPr>
          </a:p>
        </p:txBody>
      </p:sp>
      <p:graphicFrame>
        <p:nvGraphicFramePr>
          <p:cNvPr id="33795" name="Object 2"/>
          <p:cNvGraphicFramePr>
            <a:graphicFrameLocks noChangeAspect="1"/>
          </p:cNvGraphicFramePr>
          <p:nvPr/>
        </p:nvGraphicFramePr>
        <p:xfrm>
          <a:off x="555308" y="3556635"/>
          <a:ext cx="3155950" cy="2397125"/>
        </p:xfrm>
        <a:graphic>
          <a:graphicData uri="http://schemas.openxmlformats.org/presentationml/2006/ole">
            <p:oleObj spid="_x0000_s33795" name="Image" r:id="rId5" imgW="7662549" imgH="5819979" progId="">
              <p:embed/>
            </p:oleObj>
          </a:graphicData>
        </a:graphic>
      </p:graphicFrame>
      <p:sp>
        <p:nvSpPr>
          <p:cNvPr id="3379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3796" name="Picture 4"/>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573530" y="1390080"/>
            <a:ext cx="447675" cy="485775"/>
          </a:xfrm>
          <a:prstGeom prst="rect">
            <a:avLst/>
          </a:prstGeom>
          <a:noFill/>
        </p:spPr>
      </p:pic>
      <p:sp>
        <p:nvSpPr>
          <p:cNvPr id="3379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3798" name="Picture 6"/>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464776" y="2184400"/>
            <a:ext cx="1810804" cy="41719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243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2435">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2435">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24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5" grpId="0" uiExpand="1"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5" name="Rectangle 5"/>
          <p:cNvSpPr>
            <a:spLocks noGrp="1" noChangeArrowheads="1"/>
          </p:cNvSpPr>
          <p:nvPr>
            <p:ph type="title"/>
          </p:nvPr>
        </p:nvSpPr>
        <p:spPr/>
        <p:txBody>
          <a:bodyPr/>
          <a:lstStyle/>
          <a:p>
            <a:r>
              <a:rPr lang="en-US" dirty="0"/>
              <a:t>How it works…</a:t>
            </a:r>
          </a:p>
        </p:txBody>
      </p:sp>
      <p:pic>
        <p:nvPicPr>
          <p:cNvPr id="404483" name="Picture 3"/>
          <p:cNvPicPr>
            <a:picLocks noGrp="1" noChangeAspect="1" noChangeArrowheads="1"/>
          </p:cNvPicPr>
          <p:nvPr>
            <p:ph sz="quarter" idx="4294967295"/>
          </p:nvPr>
        </p:nvPicPr>
        <p:blipFill>
          <a:blip r:embed="rId3" cstate="print"/>
          <a:srcRect/>
          <a:stretch>
            <a:fillRect/>
          </a:stretch>
        </p:blipFill>
        <p:spPr bwMode="auto">
          <a:xfrm>
            <a:off x="5384762" y="1633421"/>
            <a:ext cx="3290887" cy="4413250"/>
          </a:xfrm>
          <a:solidFill>
            <a:schemeClr val="accent1">
              <a:lumMod val="90000"/>
            </a:schemeClr>
          </a:solidFill>
          <a:ln w="12700" cap="sq">
            <a:miter lim="800000"/>
            <a:headEnd type="none" w="sm" len="sm"/>
            <a:tailEnd type="none" w="sm" len="sm"/>
          </a:ln>
        </p:spPr>
      </p:pic>
      <p:pic>
        <p:nvPicPr>
          <p:cNvPr id="404484" name="Picture 4"/>
          <p:cNvPicPr>
            <a:picLocks noGrp="1" noChangeAspect="1" noChangeArrowheads="1"/>
          </p:cNvPicPr>
          <p:nvPr>
            <p:ph sz="quarter" idx="4294967295"/>
          </p:nvPr>
        </p:nvPicPr>
        <p:blipFill>
          <a:blip r:embed="rId4" cstate="print"/>
          <a:srcRect/>
          <a:stretch>
            <a:fillRect/>
          </a:stretch>
        </p:blipFill>
        <p:spPr bwMode="auto">
          <a:xfrm>
            <a:off x="223020" y="2698750"/>
            <a:ext cx="4572000" cy="3422650"/>
          </a:xfrm>
          <a:noFill/>
          <a:ln w="12700" cap="sq">
            <a:miter lim="800000"/>
            <a:headEnd type="none" w="sm" len="sm"/>
            <a:tailEnd type="none" w="sm" len="sm"/>
          </a:ln>
        </p:spPr>
      </p:pic>
      <p:sp>
        <p:nvSpPr>
          <p:cNvPr id="404486" name="Rectangle 6"/>
          <p:cNvSpPr>
            <a:spLocks noGrp="1" noChangeArrowheads="1"/>
          </p:cNvSpPr>
          <p:nvPr>
            <p:ph type="body" sz="half" idx="4294967295"/>
          </p:nvPr>
        </p:nvSpPr>
        <p:spPr bwMode="auto">
          <a:xfrm>
            <a:off x="1061220" y="2192261"/>
            <a:ext cx="2895600" cy="381000"/>
          </a:xfrm>
          <a:noFill/>
          <a:ln>
            <a:miter lim="800000"/>
            <a:headEnd/>
            <a:tailEnd/>
          </a:ln>
        </p:spPr>
        <p:txBody>
          <a:bodyPr vert="horz" wrap="square" lIns="91440" tIns="45720" rIns="91440" bIns="45720" numCol="1" anchor="t" anchorCtr="0" compatLnSpc="1">
            <a:prstTxWarp prst="textNoShape">
              <a:avLst/>
            </a:prstTxWarp>
          </a:bodyPr>
          <a:lstStyle/>
          <a:p>
            <a:pPr marL="0" indent="0">
              <a:buNone/>
            </a:pPr>
            <a:r>
              <a:rPr lang="en-US" sz="1800" dirty="0"/>
              <a:t>4 Capillary Bridge </a:t>
            </a:r>
            <a:r>
              <a:rPr lang="en-US" sz="1800" dirty="0" smtClean="0"/>
              <a:t>Design</a:t>
            </a:r>
            <a:endParaRPr lang="en-US" sz="1800" dirty="0"/>
          </a:p>
          <a:p>
            <a:pPr marL="0" indent="0">
              <a:buNone/>
            </a:pPr>
            <a:endParaRPr lang="en-US" sz="1800" dirty="0"/>
          </a:p>
          <a:p>
            <a:pPr marL="0" indent="0">
              <a:buNone/>
            </a:pPr>
            <a:endParaRPr lang="en-US" sz="1800" dirty="0"/>
          </a:p>
        </p:txBody>
      </p:sp>
      <p:sp>
        <p:nvSpPr>
          <p:cNvPr id="404488" name="Rectangle 8"/>
          <p:cNvSpPr>
            <a:spLocks noChangeArrowheads="1"/>
          </p:cNvSpPr>
          <p:nvPr/>
        </p:nvSpPr>
        <p:spPr bwMode="auto">
          <a:xfrm>
            <a:off x="6248400" y="2438400"/>
            <a:ext cx="1162050" cy="9525"/>
          </a:xfrm>
          <a:prstGeom prst="rect">
            <a:avLst/>
          </a:prstGeom>
          <a:solidFill>
            <a:srgbClr val="000000"/>
          </a:solidFill>
          <a:ln w="9525">
            <a:noFill/>
            <a:miter lim="800000"/>
            <a:headEnd/>
            <a:tailEnd/>
          </a:ln>
        </p:spPr>
        <p:txBody>
          <a:bodyPr/>
          <a:lstStyle/>
          <a:p>
            <a:endParaRPr lang="en-US"/>
          </a:p>
        </p:txBody>
      </p:sp>
      <p:sp>
        <p:nvSpPr>
          <p:cNvPr id="404489" name="Line 9"/>
          <p:cNvSpPr>
            <a:spLocks noChangeShapeType="1"/>
          </p:cNvSpPr>
          <p:nvPr/>
        </p:nvSpPr>
        <p:spPr bwMode="auto">
          <a:xfrm>
            <a:off x="6248400" y="2438400"/>
            <a:ext cx="0" cy="76200"/>
          </a:xfrm>
          <a:prstGeom prst="line">
            <a:avLst/>
          </a:prstGeom>
          <a:noFill/>
          <a:ln w="9525">
            <a:solidFill>
              <a:schemeClr val="tx1"/>
            </a:solidFill>
            <a:round/>
            <a:headEnd/>
            <a:tailEnd/>
          </a:ln>
          <a:effectLst/>
        </p:spPr>
        <p:txBody>
          <a:bodyPr/>
          <a:lstStyle/>
          <a:p>
            <a:endParaRPr lang="en-US"/>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78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78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782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74431" y="1406769"/>
            <a:ext cx="4514850" cy="666750"/>
          </a:xfrm>
          <a:prstGeom prst="rect">
            <a:avLst/>
          </a:prstGeom>
          <a:noFill/>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1" name="Rectangle 3"/>
          <p:cNvSpPr>
            <a:spLocks noGrp="1" noChangeArrowheads="1"/>
          </p:cNvSpPr>
          <p:nvPr>
            <p:ph type="title"/>
          </p:nvPr>
        </p:nvSpPr>
        <p:spPr/>
        <p:txBody>
          <a:bodyPr/>
          <a:lstStyle/>
          <a:p>
            <a:r>
              <a:rPr lang="en-US" dirty="0"/>
              <a:t>What it </a:t>
            </a:r>
            <a:r>
              <a:rPr lang="en-US" dirty="0" smtClean="0"/>
              <a:t>Measures</a:t>
            </a:r>
            <a:r>
              <a:rPr lang="en-US" dirty="0"/>
              <a:t>…</a:t>
            </a:r>
          </a:p>
        </p:txBody>
      </p:sp>
      <p:sp>
        <p:nvSpPr>
          <p:cNvPr id="406562" name="Rectangle 34"/>
          <p:cNvSpPr>
            <a:spLocks noGrp="1" noChangeArrowheads="1"/>
          </p:cNvSpPr>
          <p:nvPr>
            <p:ph type="body" sz="half" idx="4294967295"/>
          </p:nvPr>
        </p:nvSpPr>
        <p:spPr bwMode="auto">
          <a:xfrm>
            <a:off x="1049866" y="1265414"/>
            <a:ext cx="2641600" cy="392113"/>
          </a:xfrm>
          <a:noFill/>
          <a:ln>
            <a:miter lim="800000"/>
            <a:headEnd/>
            <a:tailEnd/>
          </a:ln>
        </p:spPr>
        <p:txBody>
          <a:bodyPr vert="horz" wrap="square" lIns="91440" tIns="45720" rIns="91440" bIns="45720" numCol="1" anchor="t" anchorCtr="0" compatLnSpc="1">
            <a:prstTxWarp prst="textNoShape">
              <a:avLst/>
            </a:prstTxWarp>
          </a:bodyPr>
          <a:lstStyle/>
          <a:p>
            <a:pPr marL="0" indent="0">
              <a:buNone/>
            </a:pPr>
            <a:r>
              <a:rPr lang="en-US" dirty="0"/>
              <a:t>Specific Viscosity</a:t>
            </a:r>
          </a:p>
        </p:txBody>
      </p:sp>
      <p:pic>
        <p:nvPicPr>
          <p:cNvPr id="406532" name="Picture 4" descr="clear"/>
          <p:cNvPicPr>
            <a:picLocks noChangeAspect="1" noChangeArrowheads="1"/>
          </p:cNvPicPr>
          <p:nvPr/>
        </p:nvPicPr>
        <p:blipFill>
          <a:blip r:embed="rId4"/>
          <a:srcRect/>
          <a:stretch>
            <a:fillRect/>
          </a:stretch>
        </p:blipFill>
        <p:spPr bwMode="auto">
          <a:xfrm>
            <a:off x="1655763" y="-954088"/>
            <a:ext cx="9525" cy="9525"/>
          </a:xfrm>
          <a:prstGeom prst="rect">
            <a:avLst/>
          </a:prstGeom>
          <a:noFill/>
        </p:spPr>
      </p:pic>
      <p:pic>
        <p:nvPicPr>
          <p:cNvPr id="406533" name="Picture 5" descr="clear"/>
          <p:cNvPicPr>
            <a:picLocks noChangeAspect="1" noChangeArrowheads="1"/>
          </p:cNvPicPr>
          <p:nvPr/>
        </p:nvPicPr>
        <p:blipFill>
          <a:blip r:embed="rId4"/>
          <a:srcRect/>
          <a:stretch>
            <a:fillRect/>
          </a:stretch>
        </p:blipFill>
        <p:spPr bwMode="auto">
          <a:xfrm>
            <a:off x="1992313" y="-954088"/>
            <a:ext cx="9525" cy="9525"/>
          </a:xfrm>
          <a:prstGeom prst="rect">
            <a:avLst/>
          </a:prstGeom>
          <a:noFill/>
        </p:spPr>
      </p:pic>
      <p:pic>
        <p:nvPicPr>
          <p:cNvPr id="406534" name="Picture 6" descr="clear"/>
          <p:cNvPicPr>
            <a:picLocks noChangeAspect="1" noChangeArrowheads="1"/>
          </p:cNvPicPr>
          <p:nvPr/>
        </p:nvPicPr>
        <p:blipFill>
          <a:blip r:embed="rId4"/>
          <a:srcRect/>
          <a:stretch>
            <a:fillRect/>
          </a:stretch>
        </p:blipFill>
        <p:spPr bwMode="auto">
          <a:xfrm>
            <a:off x="2328863" y="-954088"/>
            <a:ext cx="9525" cy="190500"/>
          </a:xfrm>
          <a:prstGeom prst="rect">
            <a:avLst/>
          </a:prstGeom>
          <a:noFill/>
        </p:spPr>
      </p:pic>
      <p:pic>
        <p:nvPicPr>
          <p:cNvPr id="406535" name="Picture 7" descr="clear"/>
          <p:cNvPicPr>
            <a:picLocks noChangeAspect="1" noChangeArrowheads="1"/>
          </p:cNvPicPr>
          <p:nvPr/>
        </p:nvPicPr>
        <p:blipFill>
          <a:blip r:embed="rId4"/>
          <a:srcRect/>
          <a:stretch>
            <a:fillRect/>
          </a:stretch>
        </p:blipFill>
        <p:spPr bwMode="auto">
          <a:xfrm>
            <a:off x="7131050" y="-954088"/>
            <a:ext cx="9525" cy="9525"/>
          </a:xfrm>
          <a:prstGeom prst="rect">
            <a:avLst/>
          </a:prstGeom>
          <a:noFill/>
        </p:spPr>
      </p:pic>
      <p:pic>
        <p:nvPicPr>
          <p:cNvPr id="406536" name="Picture 8" descr="clear"/>
          <p:cNvPicPr>
            <a:picLocks noChangeAspect="1" noChangeArrowheads="1"/>
          </p:cNvPicPr>
          <p:nvPr/>
        </p:nvPicPr>
        <p:blipFill>
          <a:blip r:embed="rId4"/>
          <a:srcRect/>
          <a:stretch>
            <a:fillRect/>
          </a:stretch>
        </p:blipFill>
        <p:spPr bwMode="auto">
          <a:xfrm>
            <a:off x="7467600" y="-954088"/>
            <a:ext cx="9525" cy="9525"/>
          </a:xfrm>
          <a:prstGeom prst="rect">
            <a:avLst/>
          </a:prstGeom>
          <a:noFill/>
        </p:spPr>
      </p:pic>
      <p:pic>
        <p:nvPicPr>
          <p:cNvPr id="406537" name="Picture 9" descr="clear"/>
          <p:cNvPicPr>
            <a:picLocks noChangeAspect="1" noChangeArrowheads="1"/>
          </p:cNvPicPr>
          <p:nvPr/>
        </p:nvPicPr>
        <p:blipFill>
          <a:blip r:embed="rId4"/>
          <a:srcRect/>
          <a:stretch>
            <a:fillRect/>
          </a:stretch>
        </p:blipFill>
        <p:spPr bwMode="auto">
          <a:xfrm>
            <a:off x="1655763" y="-498475"/>
            <a:ext cx="9525" cy="9525"/>
          </a:xfrm>
          <a:prstGeom prst="rect">
            <a:avLst/>
          </a:prstGeom>
          <a:noFill/>
        </p:spPr>
      </p:pic>
      <p:pic>
        <p:nvPicPr>
          <p:cNvPr id="406538" name="Picture 10" descr="clear"/>
          <p:cNvPicPr>
            <a:picLocks noChangeAspect="1" noChangeArrowheads="1"/>
          </p:cNvPicPr>
          <p:nvPr/>
        </p:nvPicPr>
        <p:blipFill>
          <a:blip r:embed="rId4"/>
          <a:srcRect/>
          <a:stretch>
            <a:fillRect/>
          </a:stretch>
        </p:blipFill>
        <p:spPr bwMode="auto">
          <a:xfrm>
            <a:off x="1992313" y="-498475"/>
            <a:ext cx="9525" cy="9525"/>
          </a:xfrm>
          <a:prstGeom prst="rect">
            <a:avLst/>
          </a:prstGeom>
          <a:noFill/>
        </p:spPr>
      </p:pic>
      <p:pic>
        <p:nvPicPr>
          <p:cNvPr id="406539" name="Picture 11" descr="clear"/>
          <p:cNvPicPr>
            <a:picLocks noChangeAspect="1" noChangeArrowheads="1"/>
          </p:cNvPicPr>
          <p:nvPr/>
        </p:nvPicPr>
        <p:blipFill>
          <a:blip r:embed="rId4"/>
          <a:srcRect/>
          <a:stretch>
            <a:fillRect/>
          </a:stretch>
        </p:blipFill>
        <p:spPr bwMode="auto">
          <a:xfrm>
            <a:off x="2328863" y="-498475"/>
            <a:ext cx="9525" cy="9525"/>
          </a:xfrm>
          <a:prstGeom prst="rect">
            <a:avLst/>
          </a:prstGeom>
          <a:noFill/>
        </p:spPr>
      </p:pic>
      <p:pic>
        <p:nvPicPr>
          <p:cNvPr id="406540" name="Picture 12" descr="clear"/>
          <p:cNvPicPr>
            <a:picLocks noChangeAspect="1" noChangeArrowheads="1"/>
          </p:cNvPicPr>
          <p:nvPr/>
        </p:nvPicPr>
        <p:blipFill>
          <a:blip r:embed="rId4"/>
          <a:srcRect/>
          <a:stretch>
            <a:fillRect/>
          </a:stretch>
        </p:blipFill>
        <p:spPr bwMode="auto">
          <a:xfrm>
            <a:off x="7131050" y="-498475"/>
            <a:ext cx="9525" cy="9525"/>
          </a:xfrm>
          <a:prstGeom prst="rect">
            <a:avLst/>
          </a:prstGeom>
          <a:noFill/>
        </p:spPr>
      </p:pic>
      <p:pic>
        <p:nvPicPr>
          <p:cNvPr id="406541" name="Picture 13" descr="clear"/>
          <p:cNvPicPr>
            <a:picLocks noChangeAspect="1" noChangeArrowheads="1"/>
          </p:cNvPicPr>
          <p:nvPr/>
        </p:nvPicPr>
        <p:blipFill>
          <a:blip r:embed="rId4"/>
          <a:srcRect/>
          <a:stretch>
            <a:fillRect/>
          </a:stretch>
        </p:blipFill>
        <p:spPr bwMode="auto">
          <a:xfrm>
            <a:off x="7467600" y="-498475"/>
            <a:ext cx="9525" cy="9525"/>
          </a:xfrm>
          <a:prstGeom prst="rect">
            <a:avLst/>
          </a:prstGeom>
          <a:noFill/>
        </p:spPr>
      </p:pic>
      <p:pic>
        <p:nvPicPr>
          <p:cNvPr id="406542" name="Picture 14" descr="clear"/>
          <p:cNvPicPr>
            <a:picLocks noChangeAspect="1" noChangeArrowheads="1"/>
          </p:cNvPicPr>
          <p:nvPr/>
        </p:nvPicPr>
        <p:blipFill>
          <a:blip r:embed="rId4"/>
          <a:srcRect/>
          <a:stretch>
            <a:fillRect/>
          </a:stretch>
        </p:blipFill>
        <p:spPr bwMode="auto">
          <a:xfrm>
            <a:off x="1178560" y="2301875"/>
            <a:ext cx="190500" cy="9525"/>
          </a:xfrm>
          <a:prstGeom prst="rect">
            <a:avLst/>
          </a:prstGeom>
          <a:noFill/>
        </p:spPr>
      </p:pic>
      <p:pic>
        <p:nvPicPr>
          <p:cNvPr id="406543" name="Picture 15" descr="clear"/>
          <p:cNvPicPr>
            <a:picLocks noChangeAspect="1" noChangeArrowheads="1"/>
          </p:cNvPicPr>
          <p:nvPr/>
        </p:nvPicPr>
        <p:blipFill>
          <a:blip r:embed="rId4"/>
          <a:srcRect/>
          <a:stretch>
            <a:fillRect/>
          </a:stretch>
        </p:blipFill>
        <p:spPr bwMode="auto">
          <a:xfrm>
            <a:off x="1178560" y="2484438"/>
            <a:ext cx="9525" cy="9525"/>
          </a:xfrm>
          <a:prstGeom prst="rect">
            <a:avLst/>
          </a:prstGeom>
          <a:noFill/>
        </p:spPr>
      </p:pic>
      <p:pic>
        <p:nvPicPr>
          <p:cNvPr id="406544" name="Picture 16" descr="clear"/>
          <p:cNvPicPr>
            <a:picLocks noChangeAspect="1" noChangeArrowheads="1"/>
          </p:cNvPicPr>
          <p:nvPr/>
        </p:nvPicPr>
        <p:blipFill>
          <a:blip r:embed="rId4"/>
          <a:srcRect/>
          <a:stretch>
            <a:fillRect/>
          </a:stretch>
        </p:blipFill>
        <p:spPr bwMode="auto">
          <a:xfrm>
            <a:off x="2327275" y="-42863"/>
            <a:ext cx="9525" cy="9525"/>
          </a:xfrm>
          <a:prstGeom prst="rect">
            <a:avLst/>
          </a:prstGeom>
          <a:noFill/>
        </p:spPr>
      </p:pic>
      <p:pic>
        <p:nvPicPr>
          <p:cNvPr id="406545" name="Picture 17" descr="clear"/>
          <p:cNvPicPr>
            <a:picLocks noChangeAspect="1" noChangeArrowheads="1"/>
          </p:cNvPicPr>
          <p:nvPr/>
        </p:nvPicPr>
        <p:blipFill>
          <a:blip r:embed="rId4"/>
          <a:srcRect/>
          <a:stretch>
            <a:fillRect/>
          </a:stretch>
        </p:blipFill>
        <p:spPr bwMode="auto">
          <a:xfrm>
            <a:off x="2511425" y="-42863"/>
            <a:ext cx="9525" cy="76201"/>
          </a:xfrm>
          <a:prstGeom prst="rect">
            <a:avLst/>
          </a:prstGeom>
          <a:noFill/>
        </p:spPr>
      </p:pic>
      <p:pic>
        <p:nvPicPr>
          <p:cNvPr id="406546" name="Picture 18" descr="clear"/>
          <p:cNvPicPr>
            <a:picLocks noChangeAspect="1" noChangeArrowheads="1"/>
          </p:cNvPicPr>
          <p:nvPr/>
        </p:nvPicPr>
        <p:blipFill>
          <a:blip r:embed="rId4"/>
          <a:srcRect/>
          <a:stretch>
            <a:fillRect/>
          </a:stretch>
        </p:blipFill>
        <p:spPr bwMode="auto">
          <a:xfrm>
            <a:off x="6946900" y="-42863"/>
            <a:ext cx="9525" cy="9525"/>
          </a:xfrm>
          <a:prstGeom prst="rect">
            <a:avLst/>
          </a:prstGeom>
          <a:noFill/>
        </p:spPr>
      </p:pic>
      <p:pic>
        <p:nvPicPr>
          <p:cNvPr id="406547" name="Picture 19" descr="clear"/>
          <p:cNvPicPr>
            <a:picLocks noChangeAspect="1" noChangeArrowheads="1"/>
          </p:cNvPicPr>
          <p:nvPr/>
        </p:nvPicPr>
        <p:blipFill>
          <a:blip r:embed="rId4"/>
          <a:srcRect/>
          <a:stretch>
            <a:fillRect/>
          </a:stretch>
        </p:blipFill>
        <p:spPr bwMode="auto">
          <a:xfrm>
            <a:off x="1178560" y="3002280"/>
            <a:ext cx="76200" cy="9525"/>
          </a:xfrm>
          <a:prstGeom prst="rect">
            <a:avLst/>
          </a:prstGeom>
          <a:noFill/>
        </p:spPr>
      </p:pic>
      <p:pic>
        <p:nvPicPr>
          <p:cNvPr id="406552" name="Picture 24" descr="clear"/>
          <p:cNvPicPr>
            <a:picLocks noChangeAspect="1" noChangeArrowheads="1"/>
          </p:cNvPicPr>
          <p:nvPr/>
        </p:nvPicPr>
        <p:blipFill>
          <a:blip r:embed="rId4"/>
          <a:srcRect/>
          <a:stretch>
            <a:fillRect/>
          </a:stretch>
        </p:blipFill>
        <p:spPr bwMode="auto">
          <a:xfrm>
            <a:off x="1655763" y="6537325"/>
            <a:ext cx="9525" cy="9525"/>
          </a:xfrm>
          <a:prstGeom prst="rect">
            <a:avLst/>
          </a:prstGeom>
          <a:noFill/>
        </p:spPr>
      </p:pic>
      <p:pic>
        <p:nvPicPr>
          <p:cNvPr id="406553" name="Picture 25" descr="clear"/>
          <p:cNvPicPr>
            <a:picLocks noChangeAspect="1" noChangeArrowheads="1"/>
          </p:cNvPicPr>
          <p:nvPr/>
        </p:nvPicPr>
        <p:blipFill>
          <a:blip r:embed="rId4"/>
          <a:srcRect/>
          <a:stretch>
            <a:fillRect/>
          </a:stretch>
        </p:blipFill>
        <p:spPr bwMode="auto">
          <a:xfrm>
            <a:off x="1992313" y="6537325"/>
            <a:ext cx="9525" cy="9525"/>
          </a:xfrm>
          <a:prstGeom prst="rect">
            <a:avLst/>
          </a:prstGeom>
          <a:noFill/>
        </p:spPr>
      </p:pic>
      <p:pic>
        <p:nvPicPr>
          <p:cNvPr id="406554" name="Picture 26" descr="clear"/>
          <p:cNvPicPr>
            <a:picLocks noChangeAspect="1" noChangeArrowheads="1"/>
          </p:cNvPicPr>
          <p:nvPr/>
        </p:nvPicPr>
        <p:blipFill>
          <a:blip r:embed="rId4"/>
          <a:srcRect/>
          <a:stretch>
            <a:fillRect/>
          </a:stretch>
        </p:blipFill>
        <p:spPr bwMode="auto">
          <a:xfrm>
            <a:off x="2328863" y="6537325"/>
            <a:ext cx="9525" cy="9525"/>
          </a:xfrm>
          <a:prstGeom prst="rect">
            <a:avLst/>
          </a:prstGeom>
          <a:noFill/>
        </p:spPr>
      </p:pic>
      <p:pic>
        <p:nvPicPr>
          <p:cNvPr id="406555" name="Picture 27" descr="clear"/>
          <p:cNvPicPr>
            <a:picLocks noChangeAspect="1" noChangeArrowheads="1"/>
          </p:cNvPicPr>
          <p:nvPr/>
        </p:nvPicPr>
        <p:blipFill>
          <a:blip r:embed="rId4"/>
          <a:srcRect/>
          <a:stretch>
            <a:fillRect/>
          </a:stretch>
        </p:blipFill>
        <p:spPr bwMode="auto">
          <a:xfrm>
            <a:off x="7131050" y="6537325"/>
            <a:ext cx="9525" cy="9525"/>
          </a:xfrm>
          <a:prstGeom prst="rect">
            <a:avLst/>
          </a:prstGeom>
          <a:noFill/>
        </p:spPr>
      </p:pic>
      <p:pic>
        <p:nvPicPr>
          <p:cNvPr id="406556" name="Picture 28" descr="clear"/>
          <p:cNvPicPr>
            <a:picLocks noChangeAspect="1" noChangeArrowheads="1"/>
          </p:cNvPicPr>
          <p:nvPr/>
        </p:nvPicPr>
        <p:blipFill>
          <a:blip r:embed="rId4"/>
          <a:srcRect/>
          <a:stretch>
            <a:fillRect/>
          </a:stretch>
        </p:blipFill>
        <p:spPr bwMode="auto">
          <a:xfrm>
            <a:off x="7467600" y="6537325"/>
            <a:ext cx="9525" cy="9525"/>
          </a:xfrm>
          <a:prstGeom prst="rect">
            <a:avLst/>
          </a:prstGeom>
          <a:noFill/>
        </p:spPr>
      </p:pic>
      <p:pic>
        <p:nvPicPr>
          <p:cNvPr id="406557" name="Picture 29" descr="clear"/>
          <p:cNvPicPr>
            <a:picLocks noChangeAspect="1" noChangeArrowheads="1"/>
          </p:cNvPicPr>
          <p:nvPr/>
        </p:nvPicPr>
        <p:blipFill>
          <a:blip r:embed="rId4"/>
          <a:srcRect/>
          <a:stretch>
            <a:fillRect/>
          </a:stretch>
        </p:blipFill>
        <p:spPr bwMode="auto">
          <a:xfrm>
            <a:off x="1655763" y="6992938"/>
            <a:ext cx="9525" cy="76200"/>
          </a:xfrm>
          <a:prstGeom prst="rect">
            <a:avLst/>
          </a:prstGeom>
          <a:noFill/>
        </p:spPr>
      </p:pic>
      <p:pic>
        <p:nvPicPr>
          <p:cNvPr id="406558" name="Picture 30" descr="clear"/>
          <p:cNvPicPr>
            <a:picLocks noChangeAspect="1" noChangeArrowheads="1"/>
          </p:cNvPicPr>
          <p:nvPr/>
        </p:nvPicPr>
        <p:blipFill>
          <a:blip r:embed="rId4"/>
          <a:srcRect/>
          <a:stretch>
            <a:fillRect/>
          </a:stretch>
        </p:blipFill>
        <p:spPr bwMode="auto">
          <a:xfrm>
            <a:off x="1655763" y="7448550"/>
            <a:ext cx="9525" cy="9525"/>
          </a:xfrm>
          <a:prstGeom prst="rect">
            <a:avLst/>
          </a:prstGeom>
          <a:noFill/>
        </p:spPr>
      </p:pic>
      <p:pic>
        <p:nvPicPr>
          <p:cNvPr id="406559" name="Picture 31" descr="clear"/>
          <p:cNvPicPr>
            <a:picLocks noChangeAspect="1" noChangeArrowheads="1"/>
          </p:cNvPicPr>
          <p:nvPr/>
        </p:nvPicPr>
        <p:blipFill>
          <a:blip r:embed="rId4"/>
          <a:srcRect/>
          <a:stretch>
            <a:fillRect/>
          </a:stretch>
        </p:blipFill>
        <p:spPr bwMode="auto">
          <a:xfrm>
            <a:off x="1992313" y="7448550"/>
            <a:ext cx="9525" cy="9525"/>
          </a:xfrm>
          <a:prstGeom prst="rect">
            <a:avLst/>
          </a:prstGeom>
          <a:noFill/>
        </p:spPr>
      </p:pic>
      <p:pic>
        <p:nvPicPr>
          <p:cNvPr id="406560" name="Picture 32" descr="clear"/>
          <p:cNvPicPr>
            <a:picLocks noChangeAspect="1" noChangeArrowheads="1"/>
          </p:cNvPicPr>
          <p:nvPr/>
        </p:nvPicPr>
        <p:blipFill>
          <a:blip r:embed="rId4"/>
          <a:srcRect/>
          <a:stretch>
            <a:fillRect/>
          </a:stretch>
        </p:blipFill>
        <p:spPr bwMode="auto">
          <a:xfrm>
            <a:off x="7131050" y="7448550"/>
            <a:ext cx="9525" cy="9525"/>
          </a:xfrm>
          <a:prstGeom prst="rect">
            <a:avLst/>
          </a:prstGeom>
          <a:noFill/>
        </p:spPr>
      </p:pic>
      <p:pic>
        <p:nvPicPr>
          <p:cNvPr id="406561" name="Picture 33" descr="clear"/>
          <p:cNvPicPr>
            <a:picLocks noChangeAspect="1" noChangeArrowheads="1"/>
          </p:cNvPicPr>
          <p:nvPr/>
        </p:nvPicPr>
        <p:blipFill>
          <a:blip r:embed="rId4"/>
          <a:srcRect/>
          <a:stretch>
            <a:fillRect/>
          </a:stretch>
        </p:blipFill>
        <p:spPr bwMode="auto">
          <a:xfrm>
            <a:off x="7467600" y="7448550"/>
            <a:ext cx="9525" cy="9525"/>
          </a:xfrm>
          <a:prstGeom prst="rect">
            <a:avLst/>
          </a:prstGeom>
          <a:noFill/>
        </p:spPr>
      </p:pic>
      <p:sp>
        <p:nvSpPr>
          <p:cNvPr id="406564" name="Rectangle 36"/>
          <p:cNvSpPr>
            <a:spLocks noChangeArrowheads="1"/>
          </p:cNvSpPr>
          <p:nvPr/>
        </p:nvSpPr>
        <p:spPr bwMode="auto">
          <a:xfrm>
            <a:off x="1049866" y="2981960"/>
            <a:ext cx="2570480" cy="421640"/>
          </a:xfrm>
          <a:prstGeom prst="rect">
            <a:avLst/>
          </a:prstGeom>
          <a:noFill/>
          <a:ln w="9525">
            <a:noFill/>
            <a:miter lim="800000"/>
            <a:headEnd/>
            <a:tailEnd/>
          </a:ln>
        </p:spPr>
        <p:txBody>
          <a:bodyPr/>
          <a:lstStyle/>
          <a:p>
            <a:pPr algn="l">
              <a:lnSpc>
                <a:spcPct val="90000"/>
              </a:lnSpc>
              <a:spcBef>
                <a:spcPct val="30000"/>
              </a:spcBef>
            </a:pPr>
            <a:r>
              <a:rPr lang="en-US" sz="2400" dirty="0">
                <a:latin typeface="Calibri" pitchFamily="34" charset="0"/>
              </a:rPr>
              <a:t>Intrinsic Viscosity </a:t>
            </a:r>
          </a:p>
        </p:txBody>
      </p:sp>
      <p:grpSp>
        <p:nvGrpSpPr>
          <p:cNvPr id="2" name="Group 39"/>
          <p:cNvGrpSpPr>
            <a:grpSpLocks/>
          </p:cNvGrpSpPr>
          <p:nvPr/>
        </p:nvGrpSpPr>
        <p:grpSpPr bwMode="auto">
          <a:xfrm>
            <a:off x="5191760" y="1696720"/>
            <a:ext cx="3039428" cy="2915920"/>
            <a:chOff x="3504" y="2112"/>
            <a:chExt cx="1681" cy="1584"/>
          </a:xfrm>
        </p:grpSpPr>
        <p:graphicFrame>
          <p:nvGraphicFramePr>
            <p:cNvPr id="406568" name="Object 40"/>
            <p:cNvGraphicFramePr>
              <a:graphicFrameLocks noChangeAspect="1"/>
            </p:cNvGraphicFramePr>
            <p:nvPr/>
          </p:nvGraphicFramePr>
          <p:xfrm>
            <a:off x="3504" y="2448"/>
            <a:ext cx="224" cy="264"/>
          </p:xfrm>
          <a:graphic>
            <a:graphicData uri="http://schemas.openxmlformats.org/presentationml/2006/ole">
              <p:oleObj spid="_x0000_s30724" name="Equation" r:id="rId5" imgW="355320" imgH="419040" progId="">
                <p:embed/>
              </p:oleObj>
            </a:graphicData>
          </a:graphic>
        </p:graphicFrame>
        <p:sp>
          <p:nvSpPr>
            <p:cNvPr id="406569" name="Text Box 41"/>
            <p:cNvSpPr txBox="1">
              <a:spLocks noChangeArrowheads="1"/>
            </p:cNvSpPr>
            <p:nvPr/>
          </p:nvSpPr>
          <p:spPr bwMode="auto">
            <a:xfrm>
              <a:off x="3888" y="3408"/>
              <a:ext cx="1202" cy="288"/>
            </a:xfrm>
            <a:prstGeom prst="rect">
              <a:avLst/>
            </a:prstGeom>
            <a:noFill/>
            <a:ln w="12700" cap="sq">
              <a:noFill/>
              <a:miter lim="800000"/>
              <a:headEnd type="none" w="sm" len="sm"/>
              <a:tailEnd type="none" w="sm" len="sm"/>
            </a:ln>
            <a:effectLst/>
          </p:spPr>
          <p:txBody>
            <a:bodyPr wrap="none">
              <a:spAutoFit/>
            </a:bodyPr>
            <a:lstStyle/>
            <a:p>
              <a:pPr algn="l" eaLnBrk="1" hangingPunct="1"/>
              <a:r>
                <a:rPr lang="en-US"/>
                <a:t>Concentration</a:t>
              </a:r>
            </a:p>
          </p:txBody>
        </p:sp>
        <p:pic>
          <p:nvPicPr>
            <p:cNvPr id="406570" name="Picture 42"/>
            <p:cNvPicPr>
              <a:picLocks noChangeAspect="1" noChangeArrowheads="1"/>
            </p:cNvPicPr>
            <p:nvPr/>
          </p:nvPicPr>
          <p:blipFill>
            <a:blip r:embed="rId6" cstate="print"/>
            <a:srcRect/>
            <a:stretch>
              <a:fillRect/>
            </a:stretch>
          </p:blipFill>
          <p:spPr bwMode="auto">
            <a:xfrm>
              <a:off x="3888" y="2112"/>
              <a:ext cx="1297" cy="1297"/>
            </a:xfrm>
            <a:prstGeom prst="rect">
              <a:avLst/>
            </a:prstGeom>
            <a:noFill/>
            <a:ln w="12700" cap="sq">
              <a:noFill/>
              <a:miter lim="800000"/>
              <a:headEnd type="none" w="sm" len="sm"/>
              <a:tailEnd type="none" w="sm" len="sm"/>
            </a:ln>
            <a:effectLst/>
          </p:spPr>
        </p:pic>
      </p:grpSp>
      <p:sp>
        <p:nvSpPr>
          <p:cNvPr id="30727"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8" name="Rectangle 8"/>
          <p:cNvSpPr>
            <a:spLocks noChangeArrowheads="1"/>
          </p:cNvSpPr>
          <p:nvPr/>
        </p:nvSpPr>
        <p:spPr bwMode="auto">
          <a:xfrm>
            <a:off x="0" y="1123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0729" name="Rectangle 9"/>
          <p:cNvSpPr>
            <a:spLocks noChangeArrowheads="1"/>
          </p:cNvSpPr>
          <p:nvPr/>
        </p:nvSpPr>
        <p:spPr bwMode="auto">
          <a:xfrm>
            <a:off x="0" y="1914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073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45" name="Group 44"/>
          <p:cNvGrpSpPr/>
          <p:nvPr/>
        </p:nvGrpSpPr>
        <p:grpSpPr>
          <a:xfrm>
            <a:off x="1049866" y="4953000"/>
            <a:ext cx="7430135" cy="467360"/>
            <a:chOff x="1114425" y="4953000"/>
            <a:chExt cx="7430135" cy="467360"/>
          </a:xfrm>
        </p:grpSpPr>
        <p:sp>
          <p:nvSpPr>
            <p:cNvPr id="406565" name="Rectangle 37"/>
            <p:cNvSpPr>
              <a:spLocks noChangeArrowheads="1"/>
            </p:cNvSpPr>
            <p:nvPr/>
          </p:nvSpPr>
          <p:spPr bwMode="auto">
            <a:xfrm>
              <a:off x="1442720" y="4973320"/>
              <a:ext cx="7101840" cy="447040"/>
            </a:xfrm>
            <a:prstGeom prst="rect">
              <a:avLst/>
            </a:prstGeom>
            <a:noFill/>
            <a:ln w="9525">
              <a:noFill/>
              <a:miter lim="800000"/>
              <a:headEnd/>
              <a:tailEnd/>
            </a:ln>
          </p:spPr>
          <p:txBody>
            <a:bodyPr/>
            <a:lstStyle/>
            <a:p>
              <a:pPr algn="l">
                <a:lnSpc>
                  <a:spcPct val="90000"/>
                </a:lnSpc>
                <a:spcBef>
                  <a:spcPct val="30000"/>
                </a:spcBef>
              </a:pPr>
              <a:r>
                <a:rPr lang="en-US" sz="2400" dirty="0" smtClean="0">
                  <a:latin typeface="Calibri" pitchFamily="34" charset="0"/>
                  <a:cs typeface="Times New Roman" pitchFamily="18" charset="0"/>
                </a:rPr>
                <a:t>c</a:t>
              </a:r>
              <a:r>
                <a:rPr lang="en-US" sz="2400" dirty="0" smtClean="0">
                  <a:latin typeface="Calibri" pitchFamily="34" charset="0"/>
                </a:rPr>
                <a:t>an </a:t>
              </a:r>
              <a:r>
                <a:rPr lang="en-US" sz="2400" dirty="0">
                  <a:latin typeface="Calibri" pitchFamily="34" charset="0"/>
                </a:rPr>
                <a:t>be used to derive size and shape </a:t>
              </a:r>
              <a:r>
                <a:rPr lang="en-US" sz="2400" dirty="0" smtClean="0">
                  <a:latin typeface="Calibri" pitchFamily="34" charset="0"/>
                </a:rPr>
                <a:t>information.</a:t>
              </a:r>
              <a:endParaRPr lang="en-US" sz="2400" dirty="0">
                <a:latin typeface="Calibri" pitchFamily="34" charset="0"/>
              </a:endParaRPr>
            </a:p>
          </p:txBody>
        </p:sp>
        <p:pic>
          <p:nvPicPr>
            <p:cNvPr id="30730" name="Picture 10"/>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114425" y="4953000"/>
              <a:ext cx="409575" cy="447675"/>
            </a:xfrm>
            <a:prstGeom prst="rect">
              <a:avLst/>
            </a:prstGeom>
            <a:noFill/>
          </p:spPr>
        </p:pic>
      </p:grpSp>
      <p:sp>
        <p:nvSpPr>
          <p:cNvPr id="3"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 name="Picture 5"/>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101969" y="1746738"/>
            <a:ext cx="2981325" cy="666750"/>
          </a:xfrm>
          <a:prstGeom prst="rect">
            <a:avLst/>
          </a:prstGeom>
          <a:noFill/>
        </p:spPr>
      </p:pic>
      <p:sp>
        <p:nvSpPr>
          <p:cNvPr id="5"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 name="Picture 7"/>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984738" y="3622430"/>
            <a:ext cx="2990850" cy="7905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0947" name="Rectangle 3"/>
          <p:cNvSpPr>
            <a:spLocks noGrp="1" noChangeArrowheads="1"/>
          </p:cNvSpPr>
          <p:nvPr>
            <p:ph idx="1"/>
          </p:nvPr>
        </p:nvSpPr>
        <p:spPr bwMode="auto">
          <a:xfrm>
            <a:off x="773724" y="1284470"/>
            <a:ext cx="7596552" cy="4608513"/>
          </a:xfrm>
          <a:noFill/>
          <a:ln>
            <a:miter lim="800000"/>
            <a:headEnd/>
            <a:tailEnd/>
          </a:ln>
        </p:spPr>
        <p:txBody>
          <a:bodyPr vert="horz" wrap="square" lIns="91440" tIns="45720" rIns="91440" bIns="45720" numCol="1" anchor="t" anchorCtr="0" compatLnSpc="1">
            <a:prstTxWarp prst="textNoShape">
              <a:avLst/>
            </a:prstTxWarp>
          </a:bodyPr>
          <a:lstStyle/>
          <a:p>
            <a:pPr algn="l">
              <a:spcBef>
                <a:spcPts val="3000"/>
              </a:spcBef>
              <a:buFontTx/>
              <a:buChar char="•"/>
            </a:pPr>
            <a:r>
              <a:rPr lang="en-US" sz="2800" b="1" i="1" dirty="0" smtClean="0"/>
              <a:t>Field </a:t>
            </a:r>
            <a:r>
              <a:rPr lang="en-US" sz="2800" b="1" i="1" dirty="0"/>
              <a:t>Flow Fractionation (FFF</a:t>
            </a:r>
            <a:r>
              <a:rPr lang="en-US" sz="2800" b="1" i="1" dirty="0" smtClean="0"/>
              <a:t>)</a:t>
            </a:r>
            <a:endParaRPr lang="en-US" sz="2800" b="1" i="1" dirty="0"/>
          </a:p>
          <a:p>
            <a:pPr algn="l">
              <a:spcBef>
                <a:spcPts val="3000"/>
              </a:spcBef>
              <a:buFontTx/>
              <a:buChar char="•"/>
            </a:pPr>
            <a:r>
              <a:rPr lang="en-US" sz="2800" b="1" i="1" dirty="0" smtClean="0"/>
              <a:t>Intrinsic viscosity </a:t>
            </a:r>
            <a:r>
              <a:rPr lang="el-GR" sz="2800" b="1" i="1" dirty="0" smtClean="0"/>
              <a:t>η</a:t>
            </a:r>
            <a:r>
              <a:rPr lang="en-US" sz="2800" b="1" i="1" dirty="0" smtClean="0"/>
              <a:t> &amp; hydrodynamic radius R</a:t>
            </a:r>
            <a:r>
              <a:rPr lang="en-US" sz="2800" b="1" i="1" baseline="-25000" dirty="0" smtClean="0"/>
              <a:t>h</a:t>
            </a:r>
            <a:r>
              <a:rPr lang="en-US" sz="2800" b="1" i="1" dirty="0" smtClean="0"/>
              <a:t> from ViscoStar</a:t>
            </a:r>
          </a:p>
          <a:p>
            <a:pPr algn="l">
              <a:spcBef>
                <a:spcPts val="3000"/>
              </a:spcBef>
              <a:buFontTx/>
              <a:buChar char="•"/>
            </a:pPr>
            <a:r>
              <a:rPr lang="en-US" sz="2800" b="1" i="1" dirty="0" smtClean="0"/>
              <a:t>Batch Measurements</a:t>
            </a:r>
          </a:p>
          <a:p>
            <a:pPr algn="l">
              <a:spcBef>
                <a:spcPts val="3000"/>
              </a:spcBef>
              <a:buFontTx/>
              <a:buChar char="•"/>
            </a:pPr>
            <a:r>
              <a:rPr lang="en-US" sz="2800" b="1" i="1" dirty="0" smtClean="0"/>
              <a:t>Online A</a:t>
            </a:r>
            <a:r>
              <a:rPr lang="en-US" sz="2800" b="1" i="1" baseline="-25000" dirty="0" smtClean="0"/>
              <a:t>2</a:t>
            </a:r>
            <a:endParaRPr lang="en-US" sz="2800" b="1" i="1" dirty="0" smtClean="0"/>
          </a:p>
          <a:p>
            <a:pPr algn="l">
              <a:spcBef>
                <a:spcPts val="3000"/>
              </a:spcBef>
              <a:buFontTx/>
              <a:buChar char="•"/>
            </a:pPr>
            <a:r>
              <a:rPr lang="en-US" sz="2800" b="1" i="1" dirty="0" smtClean="0"/>
              <a:t>Concentration Gradient-Light Scattering (CG-LS)</a:t>
            </a:r>
          </a:p>
          <a:p>
            <a:pPr algn="l">
              <a:spcBef>
                <a:spcPts val="3000"/>
              </a:spcBef>
              <a:buFontTx/>
              <a:buChar char="•"/>
            </a:pPr>
            <a:endParaRPr lang="en-US" sz="2800" i="1" dirty="0"/>
          </a:p>
          <a:p>
            <a:pPr algn="l">
              <a:spcBef>
                <a:spcPts val="3000"/>
              </a:spcBef>
              <a:buFontTx/>
              <a:buChar char="•"/>
            </a:pPr>
            <a:endParaRPr lang="en-US" sz="2800" i="1" dirty="0" smtClean="0"/>
          </a:p>
        </p:txBody>
      </p:sp>
      <p:sp>
        <p:nvSpPr>
          <p:cNvPr id="210946" name="Rectangle 2"/>
          <p:cNvSpPr>
            <a:spLocks noGrp="1" noChangeArrowheads="1"/>
          </p:cNvSpPr>
          <p:nvPr>
            <p:ph type="title"/>
          </p:nvPr>
        </p:nvSpPr>
        <p:spPr>
          <a:noFill/>
          <a:ln/>
        </p:spPr>
        <p:txBody>
          <a:bodyPr/>
          <a:lstStyle/>
          <a:p>
            <a:r>
              <a:rPr lang="en-US" dirty="0"/>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0947">
                                            <p:txEl>
                                              <p:pRg st="0" end="0"/>
                                            </p:txEl>
                                          </p:spTgt>
                                        </p:tgtEl>
                                        <p:attrNameLst>
                                          <p:attrName>style.visibility</p:attrName>
                                        </p:attrNameLst>
                                      </p:cBhvr>
                                      <p:to>
                                        <p:strVal val="visible"/>
                                      </p:to>
                                    </p:set>
                                    <p:animEffect transition="in" filter="fade">
                                      <p:cBhvr>
                                        <p:cTn id="7" dur="2000"/>
                                        <p:tgtEl>
                                          <p:spTgt spid="2109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0947">
                                            <p:txEl>
                                              <p:pRg st="1" end="1"/>
                                            </p:txEl>
                                          </p:spTgt>
                                        </p:tgtEl>
                                        <p:attrNameLst>
                                          <p:attrName>style.visibility</p:attrName>
                                        </p:attrNameLst>
                                      </p:cBhvr>
                                      <p:to>
                                        <p:strVal val="visible"/>
                                      </p:to>
                                    </p:set>
                                    <p:animEffect transition="in" filter="fade">
                                      <p:cBhvr>
                                        <p:cTn id="12" dur="2000"/>
                                        <p:tgtEl>
                                          <p:spTgt spid="2109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0947">
                                            <p:txEl>
                                              <p:pRg st="2" end="2"/>
                                            </p:txEl>
                                          </p:spTgt>
                                        </p:tgtEl>
                                        <p:attrNameLst>
                                          <p:attrName>style.visibility</p:attrName>
                                        </p:attrNameLst>
                                      </p:cBhvr>
                                      <p:to>
                                        <p:strVal val="visible"/>
                                      </p:to>
                                    </p:set>
                                    <p:animEffect transition="in" filter="fade">
                                      <p:cBhvr>
                                        <p:cTn id="17" dur="2000"/>
                                        <p:tgtEl>
                                          <p:spTgt spid="2109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0947">
                                            <p:txEl>
                                              <p:pRg st="3" end="3"/>
                                            </p:txEl>
                                          </p:spTgt>
                                        </p:tgtEl>
                                        <p:attrNameLst>
                                          <p:attrName>style.visibility</p:attrName>
                                        </p:attrNameLst>
                                      </p:cBhvr>
                                      <p:to>
                                        <p:strVal val="visible"/>
                                      </p:to>
                                    </p:set>
                                    <p:animEffect transition="in" filter="fade">
                                      <p:cBhvr>
                                        <p:cTn id="22" dur="2000"/>
                                        <p:tgtEl>
                                          <p:spTgt spid="2109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0947">
                                            <p:txEl>
                                              <p:pRg st="4" end="4"/>
                                            </p:txEl>
                                          </p:spTgt>
                                        </p:tgtEl>
                                        <p:attrNameLst>
                                          <p:attrName>style.visibility</p:attrName>
                                        </p:attrNameLst>
                                      </p:cBhvr>
                                      <p:to>
                                        <p:strVal val="visible"/>
                                      </p:to>
                                    </p:set>
                                    <p:animEffect transition="in" filter="fade">
                                      <p:cBhvr>
                                        <p:cTn id="27" dur="2000"/>
                                        <p:tgtEl>
                                          <p:spTgt spid="2109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a:noFill/>
          <a:ln/>
        </p:spPr>
        <p:txBody>
          <a:bodyPr/>
          <a:lstStyle/>
          <a:p>
            <a:r>
              <a:rPr lang="en-US" dirty="0"/>
              <a:t>What Can We Learn from Viscosity</a:t>
            </a:r>
          </a:p>
        </p:txBody>
      </p:sp>
      <p:pic>
        <p:nvPicPr>
          <p:cNvPr id="430083" name="Picture 3" descr="clear"/>
          <p:cNvPicPr>
            <a:picLocks noChangeAspect="1" noChangeArrowheads="1"/>
          </p:cNvPicPr>
          <p:nvPr/>
        </p:nvPicPr>
        <p:blipFill>
          <a:blip r:embed="rId3"/>
          <a:srcRect/>
          <a:stretch>
            <a:fillRect/>
          </a:stretch>
        </p:blipFill>
        <p:spPr bwMode="auto">
          <a:xfrm>
            <a:off x="1655763" y="-954088"/>
            <a:ext cx="9525" cy="9525"/>
          </a:xfrm>
          <a:prstGeom prst="rect">
            <a:avLst/>
          </a:prstGeom>
          <a:noFill/>
        </p:spPr>
      </p:pic>
      <p:pic>
        <p:nvPicPr>
          <p:cNvPr id="430084" name="Picture 4" descr="clear"/>
          <p:cNvPicPr>
            <a:picLocks noChangeAspect="1" noChangeArrowheads="1"/>
          </p:cNvPicPr>
          <p:nvPr/>
        </p:nvPicPr>
        <p:blipFill>
          <a:blip r:embed="rId3"/>
          <a:srcRect/>
          <a:stretch>
            <a:fillRect/>
          </a:stretch>
        </p:blipFill>
        <p:spPr bwMode="auto">
          <a:xfrm>
            <a:off x="1992313" y="-954088"/>
            <a:ext cx="9525" cy="9525"/>
          </a:xfrm>
          <a:prstGeom prst="rect">
            <a:avLst/>
          </a:prstGeom>
          <a:noFill/>
        </p:spPr>
      </p:pic>
      <p:pic>
        <p:nvPicPr>
          <p:cNvPr id="430085" name="Picture 5" descr="clear"/>
          <p:cNvPicPr>
            <a:picLocks noChangeAspect="1" noChangeArrowheads="1"/>
          </p:cNvPicPr>
          <p:nvPr/>
        </p:nvPicPr>
        <p:blipFill>
          <a:blip r:embed="rId3"/>
          <a:srcRect/>
          <a:stretch>
            <a:fillRect/>
          </a:stretch>
        </p:blipFill>
        <p:spPr bwMode="auto">
          <a:xfrm>
            <a:off x="2328863" y="-954088"/>
            <a:ext cx="9525" cy="190500"/>
          </a:xfrm>
          <a:prstGeom prst="rect">
            <a:avLst/>
          </a:prstGeom>
          <a:noFill/>
        </p:spPr>
      </p:pic>
      <p:pic>
        <p:nvPicPr>
          <p:cNvPr id="430086" name="Picture 6" descr="clear"/>
          <p:cNvPicPr>
            <a:picLocks noChangeAspect="1" noChangeArrowheads="1"/>
          </p:cNvPicPr>
          <p:nvPr/>
        </p:nvPicPr>
        <p:blipFill>
          <a:blip r:embed="rId3"/>
          <a:srcRect/>
          <a:stretch>
            <a:fillRect/>
          </a:stretch>
        </p:blipFill>
        <p:spPr bwMode="auto">
          <a:xfrm>
            <a:off x="7131050" y="-954088"/>
            <a:ext cx="9525" cy="9525"/>
          </a:xfrm>
          <a:prstGeom prst="rect">
            <a:avLst/>
          </a:prstGeom>
          <a:noFill/>
        </p:spPr>
      </p:pic>
      <p:pic>
        <p:nvPicPr>
          <p:cNvPr id="430087" name="Picture 7" descr="clear"/>
          <p:cNvPicPr>
            <a:picLocks noChangeAspect="1" noChangeArrowheads="1"/>
          </p:cNvPicPr>
          <p:nvPr/>
        </p:nvPicPr>
        <p:blipFill>
          <a:blip r:embed="rId3"/>
          <a:srcRect/>
          <a:stretch>
            <a:fillRect/>
          </a:stretch>
        </p:blipFill>
        <p:spPr bwMode="auto">
          <a:xfrm>
            <a:off x="7467600" y="-954088"/>
            <a:ext cx="9525" cy="9525"/>
          </a:xfrm>
          <a:prstGeom prst="rect">
            <a:avLst/>
          </a:prstGeom>
          <a:noFill/>
        </p:spPr>
      </p:pic>
      <p:pic>
        <p:nvPicPr>
          <p:cNvPr id="430088" name="Picture 8" descr="clear"/>
          <p:cNvPicPr>
            <a:picLocks noChangeAspect="1" noChangeArrowheads="1"/>
          </p:cNvPicPr>
          <p:nvPr/>
        </p:nvPicPr>
        <p:blipFill>
          <a:blip r:embed="rId3"/>
          <a:srcRect/>
          <a:stretch>
            <a:fillRect/>
          </a:stretch>
        </p:blipFill>
        <p:spPr bwMode="auto">
          <a:xfrm>
            <a:off x="1655763" y="-498475"/>
            <a:ext cx="9525" cy="9525"/>
          </a:xfrm>
          <a:prstGeom prst="rect">
            <a:avLst/>
          </a:prstGeom>
          <a:noFill/>
        </p:spPr>
      </p:pic>
      <p:pic>
        <p:nvPicPr>
          <p:cNvPr id="430089" name="Picture 9" descr="clear"/>
          <p:cNvPicPr>
            <a:picLocks noChangeAspect="1" noChangeArrowheads="1"/>
          </p:cNvPicPr>
          <p:nvPr/>
        </p:nvPicPr>
        <p:blipFill>
          <a:blip r:embed="rId3"/>
          <a:srcRect/>
          <a:stretch>
            <a:fillRect/>
          </a:stretch>
        </p:blipFill>
        <p:spPr bwMode="auto">
          <a:xfrm>
            <a:off x="1992313" y="-498475"/>
            <a:ext cx="9525" cy="9525"/>
          </a:xfrm>
          <a:prstGeom prst="rect">
            <a:avLst/>
          </a:prstGeom>
          <a:noFill/>
        </p:spPr>
      </p:pic>
      <p:pic>
        <p:nvPicPr>
          <p:cNvPr id="430090" name="Picture 10" descr="clear"/>
          <p:cNvPicPr>
            <a:picLocks noChangeAspect="1" noChangeArrowheads="1"/>
          </p:cNvPicPr>
          <p:nvPr/>
        </p:nvPicPr>
        <p:blipFill>
          <a:blip r:embed="rId3"/>
          <a:srcRect/>
          <a:stretch>
            <a:fillRect/>
          </a:stretch>
        </p:blipFill>
        <p:spPr bwMode="auto">
          <a:xfrm>
            <a:off x="2328863" y="-498475"/>
            <a:ext cx="9525" cy="9525"/>
          </a:xfrm>
          <a:prstGeom prst="rect">
            <a:avLst/>
          </a:prstGeom>
          <a:noFill/>
        </p:spPr>
      </p:pic>
      <p:pic>
        <p:nvPicPr>
          <p:cNvPr id="430091" name="Picture 11" descr="clear"/>
          <p:cNvPicPr>
            <a:picLocks noChangeAspect="1" noChangeArrowheads="1"/>
          </p:cNvPicPr>
          <p:nvPr/>
        </p:nvPicPr>
        <p:blipFill>
          <a:blip r:embed="rId3"/>
          <a:srcRect/>
          <a:stretch>
            <a:fillRect/>
          </a:stretch>
        </p:blipFill>
        <p:spPr bwMode="auto">
          <a:xfrm>
            <a:off x="7131050" y="-498475"/>
            <a:ext cx="9525" cy="9525"/>
          </a:xfrm>
          <a:prstGeom prst="rect">
            <a:avLst/>
          </a:prstGeom>
          <a:noFill/>
        </p:spPr>
      </p:pic>
      <p:pic>
        <p:nvPicPr>
          <p:cNvPr id="430092" name="Picture 12" descr="clear"/>
          <p:cNvPicPr>
            <a:picLocks noChangeAspect="1" noChangeArrowheads="1"/>
          </p:cNvPicPr>
          <p:nvPr/>
        </p:nvPicPr>
        <p:blipFill>
          <a:blip r:embed="rId3"/>
          <a:srcRect/>
          <a:stretch>
            <a:fillRect/>
          </a:stretch>
        </p:blipFill>
        <p:spPr bwMode="auto">
          <a:xfrm>
            <a:off x="7467600" y="-498475"/>
            <a:ext cx="9525" cy="9525"/>
          </a:xfrm>
          <a:prstGeom prst="rect">
            <a:avLst/>
          </a:prstGeom>
          <a:noFill/>
        </p:spPr>
      </p:pic>
      <p:pic>
        <p:nvPicPr>
          <p:cNvPr id="430094" name="Picture 14" descr="clear"/>
          <p:cNvPicPr>
            <a:picLocks noChangeAspect="1" noChangeArrowheads="1"/>
          </p:cNvPicPr>
          <p:nvPr/>
        </p:nvPicPr>
        <p:blipFill>
          <a:blip r:embed="rId3"/>
          <a:srcRect/>
          <a:stretch>
            <a:fillRect/>
          </a:stretch>
        </p:blipFill>
        <p:spPr bwMode="auto">
          <a:xfrm>
            <a:off x="2327275" y="-42863"/>
            <a:ext cx="9525" cy="9525"/>
          </a:xfrm>
          <a:prstGeom prst="rect">
            <a:avLst/>
          </a:prstGeom>
          <a:noFill/>
        </p:spPr>
      </p:pic>
      <p:pic>
        <p:nvPicPr>
          <p:cNvPr id="430095" name="Picture 15" descr="clear"/>
          <p:cNvPicPr>
            <a:picLocks noChangeAspect="1" noChangeArrowheads="1"/>
          </p:cNvPicPr>
          <p:nvPr/>
        </p:nvPicPr>
        <p:blipFill>
          <a:blip r:embed="rId3"/>
          <a:srcRect/>
          <a:stretch>
            <a:fillRect/>
          </a:stretch>
        </p:blipFill>
        <p:spPr bwMode="auto">
          <a:xfrm>
            <a:off x="2511425" y="-42863"/>
            <a:ext cx="9525" cy="76201"/>
          </a:xfrm>
          <a:prstGeom prst="rect">
            <a:avLst/>
          </a:prstGeom>
          <a:noFill/>
        </p:spPr>
      </p:pic>
      <p:pic>
        <p:nvPicPr>
          <p:cNvPr id="430096" name="Picture 16" descr="clear"/>
          <p:cNvPicPr>
            <a:picLocks noChangeAspect="1" noChangeArrowheads="1"/>
          </p:cNvPicPr>
          <p:nvPr/>
        </p:nvPicPr>
        <p:blipFill>
          <a:blip r:embed="rId3"/>
          <a:srcRect/>
          <a:stretch>
            <a:fillRect/>
          </a:stretch>
        </p:blipFill>
        <p:spPr bwMode="auto">
          <a:xfrm>
            <a:off x="6946900" y="-42863"/>
            <a:ext cx="9525" cy="9525"/>
          </a:xfrm>
          <a:prstGeom prst="rect">
            <a:avLst/>
          </a:prstGeom>
          <a:noFill/>
        </p:spPr>
      </p:pic>
      <p:pic>
        <p:nvPicPr>
          <p:cNvPr id="430097" name="Picture 17" descr="clear"/>
          <p:cNvPicPr>
            <a:picLocks noChangeAspect="1" noChangeArrowheads="1"/>
          </p:cNvPicPr>
          <p:nvPr/>
        </p:nvPicPr>
        <p:blipFill>
          <a:blip r:embed="rId3"/>
          <a:srcRect/>
          <a:stretch>
            <a:fillRect/>
          </a:stretch>
        </p:blipFill>
        <p:spPr bwMode="auto">
          <a:xfrm>
            <a:off x="4232275" y="5929313"/>
            <a:ext cx="9525" cy="9525"/>
          </a:xfrm>
          <a:prstGeom prst="rect">
            <a:avLst/>
          </a:prstGeom>
          <a:noFill/>
        </p:spPr>
      </p:pic>
      <p:pic>
        <p:nvPicPr>
          <p:cNvPr id="430098" name="Picture 18" descr="clear"/>
          <p:cNvPicPr>
            <a:picLocks noChangeAspect="1" noChangeArrowheads="1"/>
          </p:cNvPicPr>
          <p:nvPr/>
        </p:nvPicPr>
        <p:blipFill>
          <a:blip r:embed="rId3"/>
          <a:srcRect/>
          <a:stretch>
            <a:fillRect/>
          </a:stretch>
        </p:blipFill>
        <p:spPr bwMode="auto">
          <a:xfrm>
            <a:off x="4721225" y="5929313"/>
            <a:ext cx="9525" cy="76200"/>
          </a:xfrm>
          <a:prstGeom prst="rect">
            <a:avLst/>
          </a:prstGeom>
          <a:noFill/>
        </p:spPr>
      </p:pic>
      <p:pic>
        <p:nvPicPr>
          <p:cNvPr id="430099" name="Picture 19" descr="clear"/>
          <p:cNvPicPr>
            <a:picLocks noChangeAspect="1" noChangeArrowheads="1"/>
          </p:cNvPicPr>
          <p:nvPr/>
        </p:nvPicPr>
        <p:blipFill>
          <a:blip r:embed="rId3"/>
          <a:srcRect/>
          <a:stretch>
            <a:fillRect/>
          </a:stretch>
        </p:blipFill>
        <p:spPr bwMode="auto">
          <a:xfrm>
            <a:off x="8655050" y="2255838"/>
            <a:ext cx="9525" cy="9525"/>
          </a:xfrm>
          <a:prstGeom prst="rect">
            <a:avLst/>
          </a:prstGeom>
          <a:noFill/>
        </p:spPr>
      </p:pic>
      <p:pic>
        <p:nvPicPr>
          <p:cNvPr id="430100" name="Picture 20" descr="clear"/>
          <p:cNvPicPr>
            <a:picLocks noChangeAspect="1" noChangeArrowheads="1"/>
          </p:cNvPicPr>
          <p:nvPr/>
        </p:nvPicPr>
        <p:blipFill>
          <a:blip r:embed="rId3"/>
          <a:srcRect/>
          <a:stretch>
            <a:fillRect/>
          </a:stretch>
        </p:blipFill>
        <p:spPr bwMode="auto">
          <a:xfrm>
            <a:off x="1655763" y="6537325"/>
            <a:ext cx="9525" cy="9525"/>
          </a:xfrm>
          <a:prstGeom prst="rect">
            <a:avLst/>
          </a:prstGeom>
          <a:noFill/>
        </p:spPr>
      </p:pic>
      <p:pic>
        <p:nvPicPr>
          <p:cNvPr id="430101" name="Picture 21" descr="clear"/>
          <p:cNvPicPr>
            <a:picLocks noChangeAspect="1" noChangeArrowheads="1"/>
          </p:cNvPicPr>
          <p:nvPr/>
        </p:nvPicPr>
        <p:blipFill>
          <a:blip r:embed="rId3"/>
          <a:srcRect/>
          <a:stretch>
            <a:fillRect/>
          </a:stretch>
        </p:blipFill>
        <p:spPr bwMode="auto">
          <a:xfrm>
            <a:off x="1992313" y="6537325"/>
            <a:ext cx="9525" cy="9525"/>
          </a:xfrm>
          <a:prstGeom prst="rect">
            <a:avLst/>
          </a:prstGeom>
          <a:noFill/>
        </p:spPr>
      </p:pic>
      <p:pic>
        <p:nvPicPr>
          <p:cNvPr id="430102" name="Picture 22" descr="clear"/>
          <p:cNvPicPr>
            <a:picLocks noChangeAspect="1" noChangeArrowheads="1"/>
          </p:cNvPicPr>
          <p:nvPr/>
        </p:nvPicPr>
        <p:blipFill>
          <a:blip r:embed="rId3"/>
          <a:srcRect/>
          <a:stretch>
            <a:fillRect/>
          </a:stretch>
        </p:blipFill>
        <p:spPr bwMode="auto">
          <a:xfrm>
            <a:off x="2328863" y="6537325"/>
            <a:ext cx="9525" cy="9525"/>
          </a:xfrm>
          <a:prstGeom prst="rect">
            <a:avLst/>
          </a:prstGeom>
          <a:noFill/>
        </p:spPr>
      </p:pic>
      <p:pic>
        <p:nvPicPr>
          <p:cNvPr id="430103" name="Picture 23" descr="clear"/>
          <p:cNvPicPr>
            <a:picLocks noChangeAspect="1" noChangeArrowheads="1"/>
          </p:cNvPicPr>
          <p:nvPr/>
        </p:nvPicPr>
        <p:blipFill>
          <a:blip r:embed="rId3"/>
          <a:srcRect/>
          <a:stretch>
            <a:fillRect/>
          </a:stretch>
        </p:blipFill>
        <p:spPr bwMode="auto">
          <a:xfrm>
            <a:off x="7131050" y="6537325"/>
            <a:ext cx="9525" cy="9525"/>
          </a:xfrm>
          <a:prstGeom prst="rect">
            <a:avLst/>
          </a:prstGeom>
          <a:noFill/>
        </p:spPr>
      </p:pic>
      <p:pic>
        <p:nvPicPr>
          <p:cNvPr id="430104" name="Picture 24" descr="clear"/>
          <p:cNvPicPr>
            <a:picLocks noChangeAspect="1" noChangeArrowheads="1"/>
          </p:cNvPicPr>
          <p:nvPr/>
        </p:nvPicPr>
        <p:blipFill>
          <a:blip r:embed="rId3"/>
          <a:srcRect/>
          <a:stretch>
            <a:fillRect/>
          </a:stretch>
        </p:blipFill>
        <p:spPr bwMode="auto">
          <a:xfrm>
            <a:off x="7467600" y="6537325"/>
            <a:ext cx="9525" cy="9525"/>
          </a:xfrm>
          <a:prstGeom prst="rect">
            <a:avLst/>
          </a:prstGeom>
          <a:noFill/>
        </p:spPr>
      </p:pic>
      <p:pic>
        <p:nvPicPr>
          <p:cNvPr id="430105" name="Picture 25" descr="clear"/>
          <p:cNvPicPr>
            <a:picLocks noChangeAspect="1" noChangeArrowheads="1"/>
          </p:cNvPicPr>
          <p:nvPr/>
        </p:nvPicPr>
        <p:blipFill>
          <a:blip r:embed="rId3"/>
          <a:srcRect/>
          <a:stretch>
            <a:fillRect/>
          </a:stretch>
        </p:blipFill>
        <p:spPr bwMode="auto">
          <a:xfrm>
            <a:off x="1655763" y="6992938"/>
            <a:ext cx="9525" cy="76200"/>
          </a:xfrm>
          <a:prstGeom prst="rect">
            <a:avLst/>
          </a:prstGeom>
          <a:noFill/>
        </p:spPr>
      </p:pic>
      <p:pic>
        <p:nvPicPr>
          <p:cNvPr id="430106" name="Picture 26" descr="clear"/>
          <p:cNvPicPr>
            <a:picLocks noChangeAspect="1" noChangeArrowheads="1"/>
          </p:cNvPicPr>
          <p:nvPr/>
        </p:nvPicPr>
        <p:blipFill>
          <a:blip r:embed="rId3"/>
          <a:srcRect/>
          <a:stretch>
            <a:fillRect/>
          </a:stretch>
        </p:blipFill>
        <p:spPr bwMode="auto">
          <a:xfrm>
            <a:off x="1655763" y="7448550"/>
            <a:ext cx="9525" cy="9525"/>
          </a:xfrm>
          <a:prstGeom prst="rect">
            <a:avLst/>
          </a:prstGeom>
          <a:noFill/>
        </p:spPr>
      </p:pic>
      <p:pic>
        <p:nvPicPr>
          <p:cNvPr id="430107" name="Picture 27" descr="clear"/>
          <p:cNvPicPr>
            <a:picLocks noChangeAspect="1" noChangeArrowheads="1"/>
          </p:cNvPicPr>
          <p:nvPr/>
        </p:nvPicPr>
        <p:blipFill>
          <a:blip r:embed="rId3"/>
          <a:srcRect/>
          <a:stretch>
            <a:fillRect/>
          </a:stretch>
        </p:blipFill>
        <p:spPr bwMode="auto">
          <a:xfrm>
            <a:off x="1992313" y="7448550"/>
            <a:ext cx="9525" cy="9525"/>
          </a:xfrm>
          <a:prstGeom prst="rect">
            <a:avLst/>
          </a:prstGeom>
          <a:noFill/>
        </p:spPr>
      </p:pic>
      <p:pic>
        <p:nvPicPr>
          <p:cNvPr id="430108" name="Picture 28" descr="clear"/>
          <p:cNvPicPr>
            <a:picLocks noChangeAspect="1" noChangeArrowheads="1"/>
          </p:cNvPicPr>
          <p:nvPr/>
        </p:nvPicPr>
        <p:blipFill>
          <a:blip r:embed="rId3"/>
          <a:srcRect/>
          <a:stretch>
            <a:fillRect/>
          </a:stretch>
        </p:blipFill>
        <p:spPr bwMode="auto">
          <a:xfrm>
            <a:off x="7131050" y="7448550"/>
            <a:ext cx="9525" cy="9525"/>
          </a:xfrm>
          <a:prstGeom prst="rect">
            <a:avLst/>
          </a:prstGeom>
          <a:noFill/>
        </p:spPr>
      </p:pic>
      <p:pic>
        <p:nvPicPr>
          <p:cNvPr id="430109" name="Picture 29" descr="clear"/>
          <p:cNvPicPr>
            <a:picLocks noChangeAspect="1" noChangeArrowheads="1"/>
          </p:cNvPicPr>
          <p:nvPr/>
        </p:nvPicPr>
        <p:blipFill>
          <a:blip r:embed="rId3"/>
          <a:srcRect/>
          <a:stretch>
            <a:fillRect/>
          </a:stretch>
        </p:blipFill>
        <p:spPr bwMode="auto">
          <a:xfrm>
            <a:off x="7467600" y="7448550"/>
            <a:ext cx="9525" cy="9525"/>
          </a:xfrm>
          <a:prstGeom prst="rect">
            <a:avLst/>
          </a:prstGeom>
          <a:noFill/>
        </p:spPr>
      </p:pic>
      <p:sp>
        <p:nvSpPr>
          <p:cNvPr id="430110" name="Rectangle 30"/>
          <p:cNvSpPr>
            <a:spLocks noChangeArrowheads="1"/>
          </p:cNvSpPr>
          <p:nvPr/>
        </p:nvSpPr>
        <p:spPr bwMode="auto">
          <a:xfrm>
            <a:off x="4191000" y="2652713"/>
            <a:ext cx="4572000" cy="584775"/>
          </a:xfrm>
          <a:prstGeom prst="rect">
            <a:avLst/>
          </a:prstGeom>
          <a:noFill/>
          <a:ln w="12700" cap="sq">
            <a:noFill/>
            <a:miter lim="800000"/>
            <a:headEnd type="none" w="sm" len="sm"/>
            <a:tailEnd type="none" w="sm" len="sm"/>
          </a:ln>
          <a:effectLst/>
        </p:spPr>
        <p:txBody>
          <a:bodyPr>
            <a:spAutoFit/>
          </a:bodyPr>
          <a:lstStyle/>
          <a:p>
            <a:pPr algn="l" eaLnBrk="1" hangingPunct="1"/>
            <a:endParaRPr lang="en-US">
              <a:solidFill>
                <a:schemeClr val="tx2"/>
              </a:solidFill>
              <a:effectLst>
                <a:outerShdw blurRad="38100" dist="38100" dir="2700000" algn="tl">
                  <a:srgbClr val="FFFFFF"/>
                </a:outerShdw>
              </a:effectLst>
              <a:latin typeface="Calibri" pitchFamily="34" charset="0"/>
            </a:endParaRPr>
          </a:p>
          <a:p>
            <a:pPr algn="l" eaLnBrk="1" hangingPunct="1"/>
            <a:endParaRPr lang="en-US">
              <a:solidFill>
                <a:schemeClr val="tx2"/>
              </a:solidFill>
              <a:effectLst>
                <a:outerShdw blurRad="38100" dist="38100" dir="2700000" algn="tl">
                  <a:srgbClr val="FFFFFF"/>
                </a:outerShdw>
              </a:effectLst>
              <a:latin typeface="Calibri" pitchFamily="34" charset="0"/>
            </a:endParaRPr>
          </a:p>
        </p:txBody>
      </p:sp>
      <p:sp>
        <p:nvSpPr>
          <p:cNvPr id="430112" name="Rectangle 32"/>
          <p:cNvSpPr>
            <a:spLocks noChangeArrowheads="1"/>
          </p:cNvSpPr>
          <p:nvPr/>
        </p:nvSpPr>
        <p:spPr bwMode="auto">
          <a:xfrm>
            <a:off x="2919432" y="1107440"/>
            <a:ext cx="3305136" cy="461665"/>
          </a:xfrm>
          <a:prstGeom prst="rect">
            <a:avLst/>
          </a:prstGeom>
          <a:noFill/>
          <a:ln w="9525">
            <a:noFill/>
            <a:miter lim="800000"/>
            <a:headEnd/>
            <a:tailEnd/>
          </a:ln>
          <a:effectLst/>
        </p:spPr>
        <p:txBody>
          <a:bodyPr wrap="none">
            <a:spAutoFit/>
          </a:bodyPr>
          <a:lstStyle/>
          <a:p>
            <a:r>
              <a:rPr lang="en-US" sz="2400" b="1" i="1" dirty="0">
                <a:solidFill>
                  <a:schemeClr val="tx2"/>
                </a:solidFill>
                <a:latin typeface="Calibri" pitchFamily="34" charset="0"/>
              </a:rPr>
              <a:t>Mark-</a:t>
            </a:r>
            <a:r>
              <a:rPr lang="en-US" sz="2400" b="1" i="1" dirty="0" err="1">
                <a:solidFill>
                  <a:schemeClr val="tx2"/>
                </a:solidFill>
                <a:latin typeface="Calibri" pitchFamily="34" charset="0"/>
              </a:rPr>
              <a:t>Houwink</a:t>
            </a:r>
            <a:r>
              <a:rPr lang="en-US" sz="2400" b="1" i="1" dirty="0">
                <a:solidFill>
                  <a:schemeClr val="tx2"/>
                </a:solidFill>
                <a:latin typeface="Calibri" pitchFamily="34" charset="0"/>
              </a:rPr>
              <a:t> Equation</a:t>
            </a:r>
          </a:p>
        </p:txBody>
      </p:sp>
      <p:sp>
        <p:nvSpPr>
          <p:cNvPr id="430113" name="Rectangle 33"/>
          <p:cNvSpPr>
            <a:spLocks noChangeArrowheads="1"/>
          </p:cNvSpPr>
          <p:nvPr/>
        </p:nvSpPr>
        <p:spPr bwMode="auto">
          <a:xfrm>
            <a:off x="2972619" y="3576320"/>
            <a:ext cx="3198761" cy="461665"/>
          </a:xfrm>
          <a:prstGeom prst="rect">
            <a:avLst/>
          </a:prstGeom>
          <a:noFill/>
          <a:ln w="9525">
            <a:noFill/>
            <a:miter lim="800000"/>
            <a:headEnd/>
            <a:tailEnd/>
          </a:ln>
          <a:effectLst/>
        </p:spPr>
        <p:txBody>
          <a:bodyPr wrap="none">
            <a:spAutoFit/>
          </a:bodyPr>
          <a:lstStyle/>
          <a:p>
            <a:r>
              <a:rPr lang="en-US" sz="2400" b="1" i="1" dirty="0">
                <a:solidFill>
                  <a:schemeClr val="tx2"/>
                </a:solidFill>
                <a:latin typeface="Calibri" pitchFamily="34" charset="0"/>
              </a:rPr>
              <a:t>Einstein-</a:t>
            </a:r>
            <a:r>
              <a:rPr lang="en-US" sz="2400" b="1" i="1" dirty="0" err="1">
                <a:solidFill>
                  <a:schemeClr val="tx2"/>
                </a:solidFill>
                <a:latin typeface="Calibri" pitchFamily="34" charset="0"/>
              </a:rPr>
              <a:t>Simha</a:t>
            </a:r>
            <a:r>
              <a:rPr lang="en-US" sz="2400" b="1" i="1" dirty="0">
                <a:solidFill>
                  <a:schemeClr val="tx2"/>
                </a:solidFill>
                <a:latin typeface="Calibri" pitchFamily="34" charset="0"/>
              </a:rPr>
              <a:t> Relation</a:t>
            </a:r>
          </a:p>
        </p:txBody>
      </p:sp>
      <p:sp>
        <p:nvSpPr>
          <p:cNvPr id="430119" name="Text Box 39"/>
          <p:cNvSpPr txBox="1">
            <a:spLocks noChangeArrowheads="1"/>
          </p:cNvSpPr>
          <p:nvPr/>
        </p:nvSpPr>
        <p:spPr bwMode="auto">
          <a:xfrm>
            <a:off x="1170940" y="2560320"/>
            <a:ext cx="6802120" cy="461665"/>
          </a:xfrm>
          <a:prstGeom prst="rect">
            <a:avLst/>
          </a:prstGeom>
          <a:noFill/>
          <a:ln w="25400">
            <a:noFill/>
            <a:miter lim="800000"/>
            <a:headEnd type="none" w="sm" len="sm"/>
            <a:tailEnd type="none" w="sm" len="sm"/>
          </a:ln>
          <a:effectLst/>
        </p:spPr>
        <p:txBody>
          <a:bodyPr wrap="square">
            <a:spAutoFit/>
          </a:bodyPr>
          <a:lstStyle/>
          <a:p>
            <a:pPr>
              <a:spcBef>
                <a:spcPct val="50000"/>
              </a:spcBef>
            </a:pPr>
            <a:r>
              <a:rPr lang="en-US" sz="2400" dirty="0">
                <a:solidFill>
                  <a:schemeClr val="tx2"/>
                </a:solidFill>
                <a:latin typeface="Calibri" pitchFamily="34" charset="0"/>
              </a:rPr>
              <a:t>Exponent </a:t>
            </a:r>
            <a:r>
              <a:rPr lang="en-US" sz="2400" i="1" dirty="0">
                <a:solidFill>
                  <a:schemeClr val="tx2"/>
                </a:solidFill>
                <a:latin typeface="Calibri" pitchFamily="34" charset="0"/>
              </a:rPr>
              <a:t>a</a:t>
            </a:r>
            <a:r>
              <a:rPr lang="en-US" sz="2400" dirty="0">
                <a:solidFill>
                  <a:schemeClr val="tx2"/>
                </a:solidFill>
                <a:latin typeface="Calibri" pitchFamily="34" charset="0"/>
              </a:rPr>
              <a:t> is related to polymer conformation</a:t>
            </a:r>
          </a:p>
        </p:txBody>
      </p:sp>
      <p:pic>
        <p:nvPicPr>
          <p:cNvPr id="31750"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633662" y="4135120"/>
            <a:ext cx="3876675" cy="619125"/>
          </a:xfrm>
          <a:prstGeom prst="rect">
            <a:avLst/>
          </a:prstGeom>
          <a:noFill/>
        </p:spPr>
      </p:pic>
      <p:pic>
        <p:nvPicPr>
          <p:cNvPr id="3174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786062" y="4956175"/>
            <a:ext cx="3571875" cy="657225"/>
          </a:xfrm>
          <a:prstGeom prst="rect">
            <a:avLst/>
          </a:prstGeom>
          <a:noFill/>
        </p:spPr>
      </p:pic>
      <p:sp>
        <p:nvSpPr>
          <p:cNvPr id="3175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1752" name="Rectangle 8"/>
          <p:cNvSpPr>
            <a:spLocks noChangeArrowheads="1"/>
          </p:cNvSpPr>
          <p:nvPr/>
        </p:nvSpPr>
        <p:spPr bwMode="auto">
          <a:xfrm>
            <a:off x="0" y="1076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1753" name="Rectangle 9"/>
          <p:cNvSpPr>
            <a:spLocks noChangeArrowheads="1"/>
          </p:cNvSpPr>
          <p:nvPr/>
        </p:nvSpPr>
        <p:spPr bwMode="auto">
          <a:xfrm>
            <a:off x="0" y="1733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175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1754" name="Picture 10"/>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474720" y="1706880"/>
            <a:ext cx="2133600" cy="6191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30112"/>
                                        </p:tgtEl>
                                        <p:attrNameLst>
                                          <p:attrName>style.visibility</p:attrName>
                                        </p:attrNameLst>
                                      </p:cBhvr>
                                      <p:to>
                                        <p:strVal val="visible"/>
                                      </p:to>
                                    </p:set>
                                    <p:animEffect transition="in" filter="dissolve">
                                      <p:cBhvr>
                                        <p:cTn id="7" dur="500"/>
                                        <p:tgtEl>
                                          <p:spTgt spid="4301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30119"/>
                                        </p:tgtEl>
                                        <p:attrNameLst>
                                          <p:attrName>style.visibility</p:attrName>
                                        </p:attrNameLst>
                                      </p:cBhvr>
                                      <p:to>
                                        <p:strVal val="visible"/>
                                      </p:to>
                                    </p:set>
                                    <p:animEffect transition="in" filter="dissolve">
                                      <p:cBhvr>
                                        <p:cTn id="10" dur="500"/>
                                        <p:tgtEl>
                                          <p:spTgt spid="430119"/>
                                        </p:tgtEl>
                                      </p:cBhvr>
                                    </p:animEffect>
                                  </p:childTnLst>
                                </p:cTn>
                              </p:par>
                              <p:par>
                                <p:cTn id="11" presetID="9" presetClass="entr" presetSubtype="0" fill="hold" nodeType="withEffect">
                                  <p:stCondLst>
                                    <p:cond delay="0"/>
                                  </p:stCondLst>
                                  <p:childTnLst>
                                    <p:set>
                                      <p:cBhvr>
                                        <p:cTn id="12" dur="1" fill="hold">
                                          <p:stCondLst>
                                            <p:cond delay="0"/>
                                          </p:stCondLst>
                                        </p:cTn>
                                        <p:tgtEl>
                                          <p:spTgt spid="31754"/>
                                        </p:tgtEl>
                                        <p:attrNameLst>
                                          <p:attrName>style.visibility</p:attrName>
                                        </p:attrNameLst>
                                      </p:cBhvr>
                                      <p:to>
                                        <p:strVal val="visible"/>
                                      </p:to>
                                    </p:set>
                                    <p:animEffect transition="in" filter="dissolve">
                                      <p:cBhvr>
                                        <p:cTn id="13" dur="500"/>
                                        <p:tgtEl>
                                          <p:spTgt spid="3175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430097"/>
                                        </p:tgtEl>
                                        <p:attrNameLst>
                                          <p:attrName>style.visibility</p:attrName>
                                        </p:attrNameLst>
                                      </p:cBhvr>
                                      <p:to>
                                        <p:strVal val="visible"/>
                                      </p:to>
                                    </p:set>
                                    <p:animEffect transition="in" filter="dissolve">
                                      <p:cBhvr>
                                        <p:cTn id="18" dur="500"/>
                                        <p:tgtEl>
                                          <p:spTgt spid="430097"/>
                                        </p:tgtEl>
                                      </p:cBhvr>
                                    </p:animEffect>
                                  </p:childTnLst>
                                </p:cTn>
                              </p:par>
                              <p:par>
                                <p:cTn id="19" presetID="9" presetClass="entr" presetSubtype="0" fill="hold" nodeType="withEffect">
                                  <p:stCondLst>
                                    <p:cond delay="0"/>
                                  </p:stCondLst>
                                  <p:childTnLst>
                                    <p:set>
                                      <p:cBhvr>
                                        <p:cTn id="20" dur="1" fill="hold">
                                          <p:stCondLst>
                                            <p:cond delay="0"/>
                                          </p:stCondLst>
                                        </p:cTn>
                                        <p:tgtEl>
                                          <p:spTgt spid="430098"/>
                                        </p:tgtEl>
                                        <p:attrNameLst>
                                          <p:attrName>style.visibility</p:attrName>
                                        </p:attrNameLst>
                                      </p:cBhvr>
                                      <p:to>
                                        <p:strVal val="visible"/>
                                      </p:to>
                                    </p:set>
                                    <p:animEffect transition="in" filter="dissolve">
                                      <p:cBhvr>
                                        <p:cTn id="21" dur="500"/>
                                        <p:tgtEl>
                                          <p:spTgt spid="430098"/>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30113"/>
                                        </p:tgtEl>
                                        <p:attrNameLst>
                                          <p:attrName>style.visibility</p:attrName>
                                        </p:attrNameLst>
                                      </p:cBhvr>
                                      <p:to>
                                        <p:strVal val="visible"/>
                                      </p:to>
                                    </p:set>
                                    <p:animEffect transition="in" filter="dissolve">
                                      <p:cBhvr>
                                        <p:cTn id="24" dur="500"/>
                                        <p:tgtEl>
                                          <p:spTgt spid="430113"/>
                                        </p:tgtEl>
                                      </p:cBhvr>
                                    </p:animEffect>
                                  </p:childTnLst>
                                </p:cTn>
                              </p:par>
                              <p:par>
                                <p:cTn id="25" presetID="9" presetClass="entr" presetSubtype="0" fill="hold" nodeType="withEffect">
                                  <p:stCondLst>
                                    <p:cond delay="0"/>
                                  </p:stCondLst>
                                  <p:childTnLst>
                                    <p:set>
                                      <p:cBhvr>
                                        <p:cTn id="26" dur="1" fill="hold">
                                          <p:stCondLst>
                                            <p:cond delay="0"/>
                                          </p:stCondLst>
                                        </p:cTn>
                                        <p:tgtEl>
                                          <p:spTgt spid="31750"/>
                                        </p:tgtEl>
                                        <p:attrNameLst>
                                          <p:attrName>style.visibility</p:attrName>
                                        </p:attrNameLst>
                                      </p:cBhvr>
                                      <p:to>
                                        <p:strVal val="visible"/>
                                      </p:to>
                                    </p:set>
                                    <p:animEffect transition="in" filter="dissolve">
                                      <p:cBhvr>
                                        <p:cTn id="27" dur="500"/>
                                        <p:tgtEl>
                                          <p:spTgt spid="31750"/>
                                        </p:tgtEl>
                                      </p:cBhvr>
                                    </p:animEffect>
                                  </p:childTnLst>
                                </p:cTn>
                              </p:par>
                              <p:par>
                                <p:cTn id="28" presetID="9" presetClass="entr" presetSubtype="0" fill="hold" nodeType="withEffect">
                                  <p:stCondLst>
                                    <p:cond delay="0"/>
                                  </p:stCondLst>
                                  <p:childTnLst>
                                    <p:set>
                                      <p:cBhvr>
                                        <p:cTn id="29" dur="1" fill="hold">
                                          <p:stCondLst>
                                            <p:cond delay="0"/>
                                          </p:stCondLst>
                                        </p:cTn>
                                        <p:tgtEl>
                                          <p:spTgt spid="31749"/>
                                        </p:tgtEl>
                                        <p:attrNameLst>
                                          <p:attrName>style.visibility</p:attrName>
                                        </p:attrNameLst>
                                      </p:cBhvr>
                                      <p:to>
                                        <p:strVal val="visible"/>
                                      </p:to>
                                    </p:set>
                                    <p:animEffect transition="in" filter="dissolve">
                                      <p:cBhvr>
                                        <p:cTn id="30"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2" grpId="0"/>
      <p:bldP spid="430113" grpId="0"/>
      <p:bldP spid="4301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9" name="Rectangle 3"/>
          <p:cNvSpPr>
            <a:spLocks noGrp="1" noChangeArrowheads="1"/>
          </p:cNvSpPr>
          <p:nvPr>
            <p:ph type="title"/>
          </p:nvPr>
        </p:nvSpPr>
        <p:spPr>
          <a:noFill/>
          <a:ln/>
        </p:spPr>
        <p:txBody>
          <a:bodyPr lIns="92075" tIns="46038" rIns="92075" bIns="46038" anchor="t"/>
          <a:lstStyle/>
          <a:p>
            <a:r>
              <a:rPr lang="en-US" dirty="0" smtClean="0"/>
              <a:t>An Example: 40 kD Dextran</a:t>
            </a:r>
            <a:endParaRPr lang="en-US" dirty="0"/>
          </a:p>
        </p:txBody>
      </p:sp>
      <p:pic>
        <p:nvPicPr>
          <p:cNvPr id="79876" name="Picture 4"/>
          <p:cNvPicPr>
            <a:picLocks noChangeAspect="1" noChangeArrowheads="1"/>
          </p:cNvPicPr>
          <p:nvPr/>
        </p:nvPicPr>
        <p:blipFill>
          <a:blip r:embed="rId3" cstate="print"/>
          <a:srcRect/>
          <a:stretch>
            <a:fillRect/>
          </a:stretch>
        </p:blipFill>
        <p:spPr bwMode="auto">
          <a:xfrm>
            <a:off x="128016" y="2067098"/>
            <a:ext cx="4443984" cy="2689952"/>
          </a:xfrm>
          <a:prstGeom prst="rect">
            <a:avLst/>
          </a:prstGeom>
          <a:noFill/>
          <a:ln w="9525">
            <a:noFill/>
            <a:miter lim="800000"/>
            <a:headEnd/>
            <a:tailEnd/>
          </a:ln>
          <a:effectLst/>
        </p:spPr>
      </p:pic>
      <p:pic>
        <p:nvPicPr>
          <p:cNvPr id="79878" name="Picture 6"/>
          <p:cNvPicPr>
            <a:picLocks noChangeAspect="1" noChangeArrowheads="1"/>
          </p:cNvPicPr>
          <p:nvPr/>
        </p:nvPicPr>
        <p:blipFill>
          <a:blip r:embed="rId4" cstate="print"/>
          <a:srcRect/>
          <a:stretch>
            <a:fillRect/>
          </a:stretch>
        </p:blipFill>
        <p:spPr bwMode="auto">
          <a:xfrm>
            <a:off x="4608576" y="889220"/>
            <a:ext cx="4261104" cy="2640363"/>
          </a:xfrm>
          <a:prstGeom prst="rect">
            <a:avLst/>
          </a:prstGeom>
          <a:noFill/>
          <a:ln w="9525">
            <a:noFill/>
            <a:miter lim="800000"/>
            <a:headEnd/>
            <a:tailEnd/>
          </a:ln>
          <a:effectLst/>
        </p:spPr>
      </p:pic>
      <p:pic>
        <p:nvPicPr>
          <p:cNvPr id="79879" name="Picture 7"/>
          <p:cNvPicPr>
            <a:picLocks noChangeAspect="1" noChangeArrowheads="1"/>
          </p:cNvPicPr>
          <p:nvPr/>
        </p:nvPicPr>
        <p:blipFill>
          <a:blip r:embed="rId5" cstate="print"/>
          <a:srcRect/>
          <a:stretch>
            <a:fillRect/>
          </a:stretch>
        </p:blipFill>
        <p:spPr bwMode="auto">
          <a:xfrm>
            <a:off x="4675508" y="3630168"/>
            <a:ext cx="4245988" cy="2630996"/>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8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8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8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cstate="print"/>
          <a:srcRect t="10314"/>
          <a:stretch>
            <a:fillRect/>
          </a:stretch>
        </p:blipFill>
        <p:spPr bwMode="auto">
          <a:xfrm>
            <a:off x="246191" y="1178560"/>
            <a:ext cx="8651618" cy="4865144"/>
          </a:xfrm>
          <a:prstGeom prst="rect">
            <a:avLst/>
          </a:prstGeom>
          <a:noFill/>
          <a:ln w="9525">
            <a:noFill/>
            <a:miter lim="800000"/>
            <a:headEnd/>
            <a:tailEnd/>
          </a:ln>
          <a:effectLst/>
        </p:spPr>
      </p:pic>
      <p:sp>
        <p:nvSpPr>
          <p:cNvPr id="428034" name="Rectangle 2"/>
          <p:cNvSpPr>
            <a:spLocks noGrp="1" noChangeArrowheads="1"/>
          </p:cNvSpPr>
          <p:nvPr>
            <p:ph type="title"/>
          </p:nvPr>
        </p:nvSpPr>
        <p:spPr>
          <a:noFill/>
          <a:ln/>
        </p:spPr>
        <p:txBody>
          <a:bodyPr lIns="92075" tIns="46038" rIns="92075" bIns="46038" anchor="t">
            <a:normAutofit fontScale="90000"/>
          </a:bodyPr>
          <a:lstStyle/>
          <a:p>
            <a:r>
              <a:rPr lang="en-US" sz="3700" dirty="0" smtClean="0"/>
              <a:t>Mark-Houwink-Sakurada </a:t>
            </a:r>
            <a:r>
              <a:rPr lang="en-US" sz="3700" dirty="0"/>
              <a:t>Plot</a:t>
            </a:r>
          </a:p>
        </p:txBody>
      </p:sp>
      <p:sp>
        <p:nvSpPr>
          <p:cNvPr id="428036" name="Text Box 4"/>
          <p:cNvSpPr txBox="1">
            <a:spLocks noChangeArrowheads="1"/>
          </p:cNvSpPr>
          <p:nvPr/>
        </p:nvSpPr>
        <p:spPr bwMode="auto">
          <a:xfrm>
            <a:off x="5339310" y="2986385"/>
            <a:ext cx="2994198" cy="461665"/>
          </a:xfrm>
          <a:prstGeom prst="rect">
            <a:avLst/>
          </a:prstGeom>
          <a:noFill/>
          <a:ln w="25400">
            <a:noFill/>
            <a:miter lim="800000"/>
            <a:headEnd type="none" w="sm" len="sm"/>
            <a:tailEnd type="none" w="sm" len="sm"/>
          </a:ln>
          <a:effectLst/>
        </p:spPr>
        <p:txBody>
          <a:bodyPr wrap="square">
            <a:spAutoFit/>
          </a:bodyPr>
          <a:lstStyle/>
          <a:p>
            <a:pPr algn="l">
              <a:spcBef>
                <a:spcPct val="50000"/>
              </a:spcBef>
            </a:pPr>
            <a:r>
              <a:rPr lang="en-US" sz="2400" b="1" dirty="0">
                <a:solidFill>
                  <a:schemeClr val="accent2"/>
                </a:solidFill>
              </a:rPr>
              <a:t>a = </a:t>
            </a:r>
            <a:r>
              <a:rPr lang="en-US" sz="2400" b="1" dirty="0" smtClean="0">
                <a:solidFill>
                  <a:schemeClr val="accent2"/>
                </a:solidFill>
              </a:rPr>
              <a:t>0.522 ± 0.001</a:t>
            </a:r>
            <a:endParaRPr lang="en-US" sz="2400" b="1" dirty="0">
              <a:solidFill>
                <a:schemeClr val="accent2"/>
              </a:solidFill>
            </a:endParaRPr>
          </a:p>
        </p:txBody>
      </p:sp>
      <p:sp>
        <p:nvSpPr>
          <p:cNvPr id="428037" name="Rectangle 5"/>
          <p:cNvSpPr>
            <a:spLocks noChangeArrowheads="1"/>
          </p:cNvSpPr>
          <p:nvPr/>
        </p:nvSpPr>
        <p:spPr bwMode="auto">
          <a:xfrm>
            <a:off x="930295" y="1363069"/>
            <a:ext cx="5470505" cy="1323439"/>
          </a:xfrm>
          <a:prstGeom prst="rect">
            <a:avLst/>
          </a:prstGeom>
          <a:noFill/>
          <a:ln w="25400">
            <a:noFill/>
            <a:miter lim="800000"/>
            <a:headEnd type="none" w="sm" len="sm"/>
            <a:tailEnd type="none" w="sm" len="sm"/>
          </a:ln>
          <a:effectLst/>
        </p:spPr>
        <p:txBody>
          <a:bodyPr wrap="square" anchor="ctr">
            <a:spAutoFit/>
          </a:bodyPr>
          <a:lstStyle/>
          <a:p>
            <a:pPr algn="l"/>
            <a:r>
              <a:rPr lang="en-US" sz="2000" b="1" dirty="0">
                <a:solidFill>
                  <a:srgbClr val="0000FF"/>
                </a:solidFill>
                <a:latin typeface="Calibri" pitchFamily="34" charset="0"/>
              </a:rPr>
              <a:t>a = 0: solid spheres</a:t>
            </a:r>
          </a:p>
          <a:p>
            <a:pPr algn="l"/>
            <a:r>
              <a:rPr lang="en-US" sz="2000" b="1" dirty="0">
                <a:solidFill>
                  <a:srgbClr val="0000FF"/>
                </a:solidFill>
                <a:latin typeface="Calibri" pitchFamily="34" charset="0"/>
              </a:rPr>
              <a:t>a = 0.5: linear random coils in theta conditions </a:t>
            </a:r>
          </a:p>
          <a:p>
            <a:pPr algn="l"/>
            <a:r>
              <a:rPr lang="en-US" sz="2000" b="1" dirty="0">
                <a:solidFill>
                  <a:srgbClr val="0000FF"/>
                </a:solidFill>
                <a:latin typeface="Calibri" pitchFamily="34" charset="0"/>
              </a:rPr>
              <a:t>a ~ 0.5-0.8: linear polymers in a good solvent </a:t>
            </a:r>
          </a:p>
          <a:p>
            <a:pPr algn="l"/>
            <a:r>
              <a:rPr lang="en-US" sz="2000" b="1" dirty="0">
                <a:solidFill>
                  <a:srgbClr val="0000FF"/>
                </a:solidFill>
                <a:latin typeface="Calibri" pitchFamily="34" charset="0"/>
              </a:rPr>
              <a:t>a ~ 1.8-2: rigid </a:t>
            </a:r>
            <a:r>
              <a:rPr lang="en-US" sz="2000" b="1" dirty="0" smtClean="0">
                <a:solidFill>
                  <a:srgbClr val="0000FF"/>
                </a:solidFill>
                <a:latin typeface="Calibri" pitchFamily="34" charset="0"/>
              </a:rPr>
              <a:t>rod</a:t>
            </a:r>
            <a:endParaRPr lang="en-US" sz="2200" b="1" dirty="0">
              <a:latin typeface="Calibri" pitchFamily="34" charset="0"/>
            </a:endParaRPr>
          </a:p>
        </p:txBody>
      </p:sp>
      <p:sp>
        <p:nvSpPr>
          <p:cNvPr id="428038" name="Rectangle 6"/>
          <p:cNvSpPr>
            <a:spLocks noChangeArrowheads="1"/>
          </p:cNvSpPr>
          <p:nvPr/>
        </p:nvSpPr>
        <p:spPr bwMode="auto">
          <a:xfrm>
            <a:off x="4572000" y="4669270"/>
            <a:ext cx="4206240" cy="830997"/>
          </a:xfrm>
          <a:prstGeom prst="rect">
            <a:avLst/>
          </a:prstGeom>
          <a:noFill/>
          <a:ln w="25400">
            <a:noFill/>
            <a:miter lim="800000"/>
            <a:headEnd type="none" w="sm" len="sm"/>
            <a:tailEnd type="none" w="sm" len="sm"/>
          </a:ln>
          <a:effectLst/>
        </p:spPr>
        <p:txBody>
          <a:bodyPr wrap="square">
            <a:spAutoFit/>
          </a:bodyPr>
          <a:lstStyle/>
          <a:p>
            <a:pPr algn="l"/>
            <a:r>
              <a:rPr lang="en-US" dirty="0"/>
              <a:t>Viscometry of Polymers and </a:t>
            </a:r>
            <a:r>
              <a:rPr lang="en-US" dirty="0" err="1"/>
              <a:t>Polyelectrolytes</a:t>
            </a:r>
            <a:r>
              <a:rPr lang="en-US" dirty="0"/>
              <a:t> </a:t>
            </a:r>
          </a:p>
          <a:p>
            <a:pPr algn="l"/>
            <a:r>
              <a:rPr lang="en-US" dirty="0"/>
              <a:t>W.-M. </a:t>
            </a:r>
            <a:r>
              <a:rPr lang="en-US" dirty="0" err="1"/>
              <a:t>Kulicke</a:t>
            </a:r>
            <a:r>
              <a:rPr lang="en-US" dirty="0"/>
              <a:t> and C. </a:t>
            </a:r>
            <a:r>
              <a:rPr lang="en-US" dirty="0" err="1" smtClean="0"/>
              <a:t>Clasen</a:t>
            </a:r>
            <a:endParaRPr lang="en-US" dirty="0"/>
          </a:p>
          <a:p>
            <a:pPr algn="l"/>
            <a:r>
              <a:rPr lang="en-US" dirty="0"/>
              <a:t>Springer-</a:t>
            </a:r>
            <a:r>
              <a:rPr lang="en-US" dirty="0" err="1"/>
              <a:t>Verlag</a:t>
            </a:r>
            <a:r>
              <a:rPr lang="en-US" dirty="0"/>
              <a:t> Berlin Heidelberg, 2004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8037"/>
                                        </p:tgtEl>
                                        <p:attrNameLst>
                                          <p:attrName>style.visibility</p:attrName>
                                        </p:attrNameLst>
                                      </p:cBhvr>
                                      <p:to>
                                        <p:strVal val="visible"/>
                                      </p:to>
                                    </p:set>
                                    <p:animEffect transition="in" filter="fade">
                                      <p:cBhvr>
                                        <p:cTn id="7" dur="2000"/>
                                        <p:tgtEl>
                                          <p:spTgt spid="428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0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Branching Analysis – Branching Ratio </a:t>
            </a:r>
            <a:endParaRPr lang="en-US" dirty="0"/>
          </a:p>
        </p:txBody>
      </p:sp>
      <p:grpSp>
        <p:nvGrpSpPr>
          <p:cNvPr id="6" name="Group 5"/>
          <p:cNvGrpSpPr/>
          <p:nvPr/>
        </p:nvGrpSpPr>
        <p:grpSpPr>
          <a:xfrm>
            <a:off x="1112520" y="3632200"/>
            <a:ext cx="6918960" cy="2600960"/>
            <a:chOff x="1112520" y="3632200"/>
            <a:chExt cx="6918960" cy="2600960"/>
          </a:xfrm>
        </p:grpSpPr>
        <p:pic>
          <p:nvPicPr>
            <p:cNvPr id="8" name="Picture 5"/>
            <p:cNvPicPr>
              <a:picLocks noChangeAspect="1" noChangeArrowheads="1"/>
            </p:cNvPicPr>
            <p:nvPr/>
          </p:nvPicPr>
          <p:blipFill>
            <a:blip r:embed="rId4" cstate="print"/>
            <a:srcRect/>
            <a:stretch>
              <a:fillRect/>
            </a:stretch>
          </p:blipFill>
          <p:spPr bwMode="auto">
            <a:xfrm>
              <a:off x="1112520" y="3632200"/>
              <a:ext cx="6918960" cy="2600960"/>
            </a:xfrm>
            <a:prstGeom prst="rect">
              <a:avLst/>
            </a:prstGeom>
            <a:noFill/>
            <a:ln w="9525">
              <a:noFill/>
              <a:miter lim="800000"/>
              <a:headEnd/>
              <a:tailEnd/>
            </a:ln>
            <a:effectLst/>
          </p:spPr>
        </p:pic>
        <p:graphicFrame>
          <p:nvGraphicFramePr>
            <p:cNvPr id="75781" name="Object 5"/>
            <p:cNvGraphicFramePr>
              <a:graphicFrameLocks noChangeAspect="1"/>
            </p:cNvGraphicFramePr>
            <p:nvPr/>
          </p:nvGraphicFramePr>
          <p:xfrm>
            <a:off x="5591494" y="4371022"/>
            <a:ext cx="2311808" cy="780098"/>
          </p:xfrm>
          <a:graphic>
            <a:graphicData uri="http://schemas.openxmlformats.org/presentationml/2006/ole">
              <p:oleObj spid="_x0000_s75781" name="Equation" r:id="rId5" imgW="1473120" imgH="495000" progId="Equation.3">
                <p:embed/>
              </p:oleObj>
            </a:graphicData>
          </a:graphic>
        </p:graphicFrame>
      </p:grpSp>
      <p:pic>
        <p:nvPicPr>
          <p:cNvPr id="7" name="Picture 4"/>
          <p:cNvPicPr>
            <a:picLocks noChangeAspect="1" noChangeArrowheads="1"/>
          </p:cNvPicPr>
          <p:nvPr/>
        </p:nvPicPr>
        <p:blipFill>
          <a:blip r:embed="rId6" cstate="print"/>
          <a:srcRect/>
          <a:stretch>
            <a:fillRect/>
          </a:stretch>
        </p:blipFill>
        <p:spPr bwMode="auto">
          <a:xfrm>
            <a:off x="1112520" y="877570"/>
            <a:ext cx="6918960" cy="260096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6" name="Rectangle 2"/>
          <p:cNvSpPr>
            <a:spLocks noGrp="1" noChangeArrowheads="1"/>
          </p:cNvSpPr>
          <p:nvPr>
            <p:ph type="title"/>
          </p:nvPr>
        </p:nvSpPr>
        <p:spPr>
          <a:xfrm>
            <a:off x="714828" y="0"/>
            <a:ext cx="7772400" cy="812800"/>
          </a:xfrm>
        </p:spPr>
        <p:txBody>
          <a:bodyPr/>
          <a:lstStyle/>
          <a:p>
            <a:r>
              <a:rPr lang="en-US" dirty="0"/>
              <a:t>SEC MALS vs. Batch MALS</a:t>
            </a:r>
          </a:p>
        </p:txBody>
      </p:sp>
      <p:sp>
        <p:nvSpPr>
          <p:cNvPr id="22" name="TextBox 21"/>
          <p:cNvSpPr txBox="1"/>
          <p:nvPr/>
        </p:nvSpPr>
        <p:spPr>
          <a:xfrm>
            <a:off x="924174" y="4601029"/>
            <a:ext cx="7295651" cy="1538883"/>
          </a:xfrm>
          <a:prstGeom prst="rect">
            <a:avLst/>
          </a:prstGeom>
          <a:solidFill>
            <a:schemeClr val="accent6">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pPr>
              <a:spcBef>
                <a:spcPts val="1200"/>
              </a:spcBef>
            </a:pPr>
            <a:r>
              <a:rPr lang="en-US" sz="2800" b="1" i="1" dirty="0" smtClean="0">
                <a:latin typeface="Calibri" pitchFamily="34" charset="0"/>
              </a:rPr>
              <a:t>Fractionated and Batch MALS:</a:t>
            </a:r>
          </a:p>
          <a:p>
            <a:pPr>
              <a:spcBef>
                <a:spcPts val="1200"/>
              </a:spcBef>
            </a:pPr>
            <a:r>
              <a:rPr lang="en-US" sz="2800" i="1" dirty="0" smtClean="0">
                <a:latin typeface="Calibri" pitchFamily="34" charset="0"/>
              </a:rPr>
              <a:t>Complementary</a:t>
            </a:r>
            <a:r>
              <a:rPr lang="en-US" sz="2800" dirty="0" smtClean="0">
                <a:latin typeface="Calibri" pitchFamily="34" charset="0"/>
              </a:rPr>
              <a:t> Techniques for Macromolecular </a:t>
            </a:r>
          </a:p>
          <a:p>
            <a:r>
              <a:rPr lang="en-US" sz="2800" dirty="0" smtClean="0">
                <a:latin typeface="Calibri" pitchFamily="34" charset="0"/>
              </a:rPr>
              <a:t>Characterization</a:t>
            </a:r>
            <a:endParaRPr lang="en-US" sz="2800" dirty="0">
              <a:latin typeface="Calibri" pitchFamily="34" charset="0"/>
            </a:endParaRPr>
          </a:p>
        </p:txBody>
      </p:sp>
      <p:graphicFrame>
        <p:nvGraphicFramePr>
          <p:cNvPr id="23" name="Table 22"/>
          <p:cNvGraphicFramePr>
            <a:graphicFrameLocks noGrp="1"/>
          </p:cNvGraphicFramePr>
          <p:nvPr/>
        </p:nvGraphicFramePr>
        <p:xfrm>
          <a:off x="476649" y="1332627"/>
          <a:ext cx="8190702" cy="2827892"/>
        </p:xfrm>
        <a:graphic>
          <a:graphicData uri="http://schemas.openxmlformats.org/drawingml/2006/table">
            <a:tbl>
              <a:tblPr firstRow="1" bandRow="1">
                <a:tableStyleId>{10A1B5D5-9B99-4C35-A422-299274C87663}</a:tableStyleId>
              </a:tblPr>
              <a:tblGrid>
                <a:gridCol w="4095351"/>
                <a:gridCol w="4095351"/>
              </a:tblGrid>
              <a:tr h="580217">
                <a:tc>
                  <a:txBody>
                    <a:bodyPr/>
                    <a:lstStyle/>
                    <a:p>
                      <a:pPr algn="ctr"/>
                      <a:r>
                        <a:rPr lang="en-US" sz="2400" dirty="0" smtClean="0">
                          <a:latin typeface="Calibri" pitchFamily="34" charset="0"/>
                        </a:rPr>
                        <a:t>SEC-MALS</a:t>
                      </a:r>
                      <a:endParaRPr lang="en-US" sz="2400"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c>
                  <a:txBody>
                    <a:bodyPr/>
                    <a:lstStyle/>
                    <a:p>
                      <a:pPr algn="ctr"/>
                      <a:r>
                        <a:rPr lang="en-US" sz="2400" dirty="0" smtClean="0">
                          <a:latin typeface="Calibri" pitchFamily="34" charset="0"/>
                        </a:rPr>
                        <a:t>Batch MALS</a:t>
                      </a:r>
                      <a:endParaRPr lang="en-US" sz="2400"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r>
              <a:tr h="749225">
                <a:tc>
                  <a:txBody>
                    <a:bodyPr/>
                    <a:lstStyle/>
                    <a:p>
                      <a:pPr marL="228600" indent="-173038">
                        <a:buFont typeface="Arial" pitchFamily="34" charset="0"/>
                        <a:buChar char="•"/>
                      </a:pPr>
                      <a:r>
                        <a:rPr lang="en-US" dirty="0" smtClean="0">
                          <a:latin typeface="Calibri" pitchFamily="34" charset="0"/>
                        </a:rPr>
                        <a:t>Fractionation: “monodisperse” peaks</a:t>
                      </a:r>
                    </a:p>
                    <a:p>
                      <a:pPr marL="228600" indent="-173038">
                        <a:buFont typeface="Arial" pitchFamily="34" charset="0"/>
                        <a:buChar char="•"/>
                      </a:pPr>
                      <a:r>
                        <a:rPr lang="en-US" dirty="0" smtClean="0">
                          <a:latin typeface="Calibri" pitchFamily="34" charset="0"/>
                        </a:rPr>
                        <a:t>Distributions</a:t>
                      </a:r>
                      <a:endParaRPr 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c>
                  <a:txBody>
                    <a:bodyPr/>
                    <a:lstStyle/>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Weight-averaged molar mass</a:t>
                      </a:r>
                    </a:p>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No column </a:t>
                      </a:r>
                      <a:r>
                        <a:rPr lang="en-US" baseline="0" dirty="0" smtClean="0">
                          <a:latin typeface="Calibri" pitchFamily="34" charset="0"/>
                        </a:rPr>
                        <a:t>or surface interactions</a:t>
                      </a:r>
                      <a:endParaRPr 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r>
              <a:tr h="749225">
                <a:tc>
                  <a:txBody>
                    <a:bodyPr/>
                    <a:lstStyle/>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Solvent limitations</a:t>
                      </a:r>
                    </a:p>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Concentration </a:t>
                      </a:r>
                      <a:r>
                        <a:rPr lang="en-US" dirty="0" smtClean="0">
                          <a:latin typeface="Calibri" pitchFamily="34" charset="0"/>
                        </a:rPr>
                        <a:t>limitations</a:t>
                      </a:r>
                      <a:endParaRPr 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c>
                  <a:txBody>
                    <a:bodyPr/>
                    <a:lstStyle/>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No solvent limitations</a:t>
                      </a:r>
                    </a:p>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Wide </a:t>
                      </a:r>
                      <a:r>
                        <a:rPr lang="en-US" dirty="0" smtClean="0">
                          <a:latin typeface="Calibri" pitchFamily="34" charset="0"/>
                        </a:rPr>
                        <a:t>range of concentrations</a:t>
                      </a:r>
                      <a:endParaRPr 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r>
              <a:tr h="749225">
                <a:tc>
                  <a:txBody>
                    <a:bodyPr/>
                    <a:lstStyle/>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Irreversible aggregates</a:t>
                      </a:r>
                    </a:p>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Tightly bound </a:t>
                      </a:r>
                      <a:r>
                        <a:rPr lang="en-US" dirty="0" smtClean="0">
                          <a:latin typeface="Calibri" pitchFamily="34" charset="0"/>
                        </a:rPr>
                        <a:t>complexes</a:t>
                      </a:r>
                      <a:endParaRPr 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c>
                  <a:txBody>
                    <a:bodyPr/>
                    <a:lstStyle/>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Reversible/weak associations</a:t>
                      </a:r>
                    </a:p>
                    <a:p>
                      <a:pPr marL="228600" indent="-173038" algn="l" defTabSz="914400" rtl="0" eaLnBrk="1" latinLnBrk="0" hangingPunct="1">
                        <a:buFont typeface="Arial" pitchFamily="34" charset="0"/>
                        <a:buChar char="•"/>
                      </a:pPr>
                      <a:r>
                        <a:rPr lang="en-US" sz="1800" kern="1200" dirty="0" smtClean="0">
                          <a:solidFill>
                            <a:schemeClr val="dk1"/>
                          </a:solidFill>
                          <a:latin typeface="Calibri" pitchFamily="34" charset="0"/>
                          <a:ea typeface="+mn-ea"/>
                          <a:cs typeface="+mn-cs"/>
                        </a:rPr>
                        <a:t>Equilibrium </a:t>
                      </a:r>
                      <a:r>
                        <a:rPr lang="en-US" baseline="0" dirty="0" smtClean="0">
                          <a:latin typeface="Calibri" pitchFamily="34" charset="0"/>
                        </a:rPr>
                        <a:t>or kinetics</a:t>
                      </a:r>
                      <a:endParaRPr 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cell3D prstMaterial="dkEdge">
                      <a:bevel w="77470" h="12700" prst="softRound"/>
                      <a:lightRig rig="flood" dir="t"/>
                    </a:cell3D>
                  </a:tcPr>
                </a:tc>
              </a:tr>
            </a:tbl>
          </a:graphicData>
        </a:graphic>
      </p:graphicFrame>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934064" y="125360"/>
            <a:ext cx="7875639" cy="685800"/>
          </a:xfrm>
          <a:noFill/>
          <a:ln/>
        </p:spPr>
        <p:txBody>
          <a:bodyPr/>
          <a:lstStyle/>
          <a:p>
            <a:r>
              <a:rPr lang="en-US" sz="2800" dirty="0" smtClean="0"/>
              <a:t>Overview of Different Batch LS Measurements</a:t>
            </a:r>
            <a:endParaRPr lang="en-US" sz="2800" dirty="0"/>
          </a:p>
        </p:txBody>
      </p:sp>
      <p:sp>
        <p:nvSpPr>
          <p:cNvPr id="237575" name="Text Box 7"/>
          <p:cNvSpPr txBox="1">
            <a:spLocks noChangeArrowheads="1"/>
          </p:cNvSpPr>
          <p:nvPr/>
        </p:nvSpPr>
        <p:spPr bwMode="auto">
          <a:xfrm>
            <a:off x="435944" y="1277827"/>
            <a:ext cx="4302105" cy="4124206"/>
          </a:xfrm>
          <a:prstGeom prst="rect">
            <a:avLst/>
          </a:prstGeom>
          <a:noFill/>
          <a:ln w="25400">
            <a:noFill/>
            <a:miter lim="800000"/>
            <a:headEnd type="none" w="sm" len="sm"/>
            <a:tailEnd type="none" w="sm" len="sm"/>
          </a:ln>
          <a:effectLst/>
        </p:spPr>
        <p:txBody>
          <a:bodyPr wrap="square" anchor="ctr">
            <a:spAutoFit/>
          </a:bodyPr>
          <a:lstStyle/>
          <a:p>
            <a:pPr marL="233363" indent="-233363" algn="l">
              <a:spcBef>
                <a:spcPts val="1800"/>
              </a:spcBef>
              <a:buFont typeface="Arial" pitchFamily="34" charset="0"/>
              <a:buChar char="•"/>
            </a:pPr>
            <a:r>
              <a:rPr lang="en-US" sz="2400" b="1" i="1" dirty="0" smtClean="0">
                <a:latin typeface="Calibri" pitchFamily="34" charset="0"/>
              </a:rPr>
              <a:t>Batch with </a:t>
            </a:r>
            <a:r>
              <a:rPr lang="en-US" sz="2400" b="1" i="1" dirty="0">
                <a:latin typeface="Calibri" pitchFamily="34" charset="0"/>
              </a:rPr>
              <a:t>flow </a:t>
            </a:r>
            <a:r>
              <a:rPr lang="en-US" sz="2400" b="1" i="1" dirty="0" smtClean="0">
                <a:latin typeface="Calibri" pitchFamily="34" charset="0"/>
              </a:rPr>
              <a:t>cell</a:t>
            </a:r>
          </a:p>
          <a:p>
            <a:pPr marL="233363" indent="-233363" algn="l">
              <a:spcBef>
                <a:spcPts val="1800"/>
              </a:spcBef>
              <a:buFont typeface="Arial" pitchFamily="34" charset="0"/>
              <a:buChar char="•"/>
            </a:pPr>
            <a:r>
              <a:rPr lang="en-US" sz="2400" b="1" i="1" dirty="0" smtClean="0">
                <a:latin typeface="Calibri" pitchFamily="34" charset="0"/>
              </a:rPr>
              <a:t>Batch with </a:t>
            </a:r>
            <a:r>
              <a:rPr lang="en-US" sz="2400" b="1" i="1" dirty="0">
                <a:latin typeface="Calibri" pitchFamily="34" charset="0"/>
              </a:rPr>
              <a:t>scintillation </a:t>
            </a:r>
            <a:r>
              <a:rPr lang="en-US" sz="2400" b="1" i="1" dirty="0" smtClean="0">
                <a:latin typeface="Calibri" pitchFamily="34" charset="0"/>
              </a:rPr>
              <a:t>vials</a:t>
            </a:r>
          </a:p>
          <a:p>
            <a:pPr marL="233363" indent="-233363" algn="l">
              <a:spcBef>
                <a:spcPts val="1800"/>
              </a:spcBef>
              <a:buFont typeface="Arial" pitchFamily="34" charset="0"/>
              <a:buChar char="•"/>
            </a:pPr>
            <a:r>
              <a:rPr lang="en-US" sz="2400" b="1" i="1" dirty="0" smtClean="0">
                <a:latin typeface="Calibri" pitchFamily="34" charset="0"/>
              </a:rPr>
              <a:t>Batch with MicroCuvette</a:t>
            </a:r>
          </a:p>
          <a:p>
            <a:pPr marL="233363" indent="-233363" algn="l">
              <a:spcBef>
                <a:spcPts val="1800"/>
              </a:spcBef>
              <a:buFont typeface="Arial" pitchFamily="34" charset="0"/>
              <a:buChar char="•"/>
            </a:pPr>
            <a:r>
              <a:rPr lang="en-US" sz="2400" b="1" i="1" dirty="0" smtClean="0">
                <a:latin typeface="Calibri" pitchFamily="34" charset="0"/>
              </a:rPr>
              <a:t>DAWN </a:t>
            </a:r>
            <a:r>
              <a:rPr lang="en-US" sz="2400" b="1" i="1" dirty="0">
                <a:latin typeface="Calibri" pitchFamily="34" charset="0"/>
              </a:rPr>
              <a:t>in Sixty-Seconds (DISS</a:t>
            </a:r>
            <a:r>
              <a:rPr lang="en-US" sz="2400" b="1" i="1" dirty="0" smtClean="0">
                <a:latin typeface="Calibri" pitchFamily="34" charset="0"/>
              </a:rPr>
              <a:t>)</a:t>
            </a:r>
          </a:p>
          <a:p>
            <a:pPr marL="233363" indent="-233363" algn="l">
              <a:spcBef>
                <a:spcPts val="1800"/>
              </a:spcBef>
              <a:buFont typeface="Arial" pitchFamily="34" charset="0"/>
              <a:buChar char="•"/>
            </a:pPr>
            <a:r>
              <a:rPr lang="en-US" sz="2400" b="1" i="1" dirty="0" smtClean="0">
                <a:latin typeface="Calibri" pitchFamily="34" charset="0"/>
              </a:rPr>
              <a:t>Online A</a:t>
            </a:r>
            <a:r>
              <a:rPr lang="en-US" sz="2400" b="1" i="1" baseline="-25000" dirty="0" smtClean="0">
                <a:latin typeface="Calibri" pitchFamily="34" charset="0"/>
              </a:rPr>
              <a:t>2</a:t>
            </a:r>
          </a:p>
          <a:p>
            <a:pPr marL="233363" indent="-233363" algn="l">
              <a:spcBef>
                <a:spcPts val="1800"/>
              </a:spcBef>
              <a:buFont typeface="Arial" pitchFamily="34" charset="0"/>
              <a:buChar char="•"/>
            </a:pPr>
            <a:r>
              <a:rPr lang="en-US" sz="2400" b="1" i="1" dirty="0" smtClean="0">
                <a:latin typeface="Calibri" pitchFamily="34" charset="0"/>
              </a:rPr>
              <a:t>Calypso CG-MALS</a:t>
            </a:r>
            <a:endParaRPr lang="en-US" sz="2400" b="1" i="1" dirty="0">
              <a:latin typeface="Calibri" pitchFamily="34" charset="0"/>
            </a:endParaRPr>
          </a:p>
          <a:p>
            <a:pPr algn="l">
              <a:spcBef>
                <a:spcPts val="1800"/>
              </a:spcBef>
            </a:pPr>
            <a:endParaRPr lang="en-US" sz="2800" b="1" dirty="0">
              <a:solidFill>
                <a:schemeClr val="hlink"/>
              </a:solidFill>
              <a:latin typeface="Arial" charset="0"/>
            </a:endParaRPr>
          </a:p>
        </p:txBody>
      </p:sp>
      <p:pic>
        <p:nvPicPr>
          <p:cNvPr id="4" name="Picture 16" descr="UFMM setup"/>
          <p:cNvPicPr>
            <a:picLocks noChangeAspect="1" noChangeArrowheads="1"/>
          </p:cNvPicPr>
          <p:nvPr/>
        </p:nvPicPr>
        <p:blipFill>
          <a:blip r:embed="rId3" cstate="print"/>
          <a:srcRect/>
          <a:stretch>
            <a:fillRect/>
          </a:stretch>
        </p:blipFill>
        <p:spPr bwMode="auto">
          <a:xfrm>
            <a:off x="4907280" y="2099516"/>
            <a:ext cx="3967089" cy="336625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75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75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75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375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amond(in)">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237575">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375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5" grpId="0" uiExpand="1"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noFill/>
          <a:ln/>
        </p:spPr>
        <p:txBody>
          <a:bodyPr/>
          <a:lstStyle/>
          <a:p>
            <a:r>
              <a:rPr lang="en-US" dirty="0"/>
              <a:t>Batch with MicroCuvette</a:t>
            </a:r>
          </a:p>
        </p:txBody>
      </p:sp>
      <p:pic>
        <p:nvPicPr>
          <p:cNvPr id="161800" name="Picture 8" descr="HANDbatchweb"/>
          <p:cNvPicPr>
            <a:picLocks noChangeAspect="1" noChangeArrowheads="1"/>
          </p:cNvPicPr>
          <p:nvPr/>
        </p:nvPicPr>
        <p:blipFill>
          <a:blip r:embed="rId3" cstate="print"/>
          <a:srcRect/>
          <a:stretch>
            <a:fillRect/>
          </a:stretch>
        </p:blipFill>
        <p:spPr bwMode="auto">
          <a:xfrm>
            <a:off x="827088" y="1752600"/>
            <a:ext cx="3135312" cy="3429000"/>
          </a:xfrm>
          <a:prstGeom prst="rect">
            <a:avLst/>
          </a:prstGeom>
          <a:ln>
            <a:noFill/>
          </a:ln>
          <a:effectLst>
            <a:outerShdw blurRad="292100" dist="139700" dir="2700000" algn="tl" rotWithShape="0">
              <a:srgbClr val="333333">
                <a:alpha val="65000"/>
              </a:srgbClr>
            </a:outerShdw>
          </a:effectLst>
        </p:spPr>
      </p:pic>
      <p:sp>
        <p:nvSpPr>
          <p:cNvPr id="161801" name="Text Box 9"/>
          <p:cNvSpPr txBox="1">
            <a:spLocks noChangeArrowheads="1"/>
          </p:cNvSpPr>
          <p:nvPr/>
        </p:nvSpPr>
        <p:spPr bwMode="auto">
          <a:xfrm>
            <a:off x="762000" y="1066800"/>
            <a:ext cx="3505200" cy="639763"/>
          </a:xfrm>
          <a:prstGeom prst="rect">
            <a:avLst/>
          </a:prstGeom>
          <a:noFill/>
          <a:ln w="25400">
            <a:noFill/>
            <a:miter lim="800000"/>
            <a:headEnd type="none" w="sm" len="sm"/>
            <a:tailEnd type="none" w="sm" len="sm"/>
          </a:ln>
          <a:effectLst/>
        </p:spPr>
        <p:txBody>
          <a:bodyPr>
            <a:spAutoFit/>
          </a:bodyPr>
          <a:lstStyle/>
          <a:p>
            <a:pPr algn="l">
              <a:lnSpc>
                <a:spcPct val="150000"/>
              </a:lnSpc>
              <a:buFontTx/>
              <a:buChar char="•"/>
            </a:pPr>
            <a:endParaRPr lang="en-US">
              <a:solidFill>
                <a:schemeClr val="bg1"/>
              </a:solidFill>
            </a:endParaRPr>
          </a:p>
        </p:txBody>
      </p:sp>
      <p:sp>
        <p:nvSpPr>
          <p:cNvPr id="161802" name="Text Box 10"/>
          <p:cNvSpPr txBox="1">
            <a:spLocks noChangeArrowheads="1"/>
          </p:cNvSpPr>
          <p:nvPr/>
        </p:nvSpPr>
        <p:spPr bwMode="auto">
          <a:xfrm>
            <a:off x="1752600" y="1143000"/>
            <a:ext cx="4121150" cy="457200"/>
          </a:xfrm>
          <a:prstGeom prst="rect">
            <a:avLst/>
          </a:prstGeom>
          <a:noFill/>
          <a:ln w="25400">
            <a:noFill/>
            <a:miter lim="800000"/>
            <a:headEnd type="none" w="sm" len="sm"/>
            <a:tailEnd type="none" w="sm" len="sm"/>
          </a:ln>
          <a:effectLst/>
        </p:spPr>
        <p:txBody>
          <a:bodyPr>
            <a:spAutoFit/>
          </a:bodyPr>
          <a:lstStyle/>
          <a:p>
            <a:r>
              <a:rPr lang="en-US" b="1">
                <a:solidFill>
                  <a:schemeClr val="bg1"/>
                </a:solidFill>
                <a:latin typeface="Arial" charset="0"/>
              </a:rPr>
              <a:t>MicroCuvette + NanoFilter</a:t>
            </a:r>
            <a:endParaRPr lang="en-US" b="1">
              <a:solidFill>
                <a:schemeClr val="bg1"/>
              </a:solidFill>
            </a:endParaRPr>
          </a:p>
        </p:txBody>
      </p:sp>
      <p:pic>
        <p:nvPicPr>
          <p:cNvPr id="161803" name="Picture 11" descr="Filter assembly tiff"/>
          <p:cNvPicPr>
            <a:picLocks noChangeAspect="1" noChangeArrowheads="1"/>
          </p:cNvPicPr>
          <p:nvPr/>
        </p:nvPicPr>
        <p:blipFill>
          <a:blip r:embed="rId4" cstate="print"/>
          <a:srcRect/>
          <a:stretch>
            <a:fillRect/>
          </a:stretch>
        </p:blipFill>
        <p:spPr bwMode="auto">
          <a:xfrm>
            <a:off x="4495800" y="2078038"/>
            <a:ext cx="3429000" cy="2036762"/>
          </a:xfrm>
          <a:prstGeom prst="rect">
            <a:avLst/>
          </a:prstGeom>
          <a:noFill/>
        </p:spPr>
      </p:pic>
      <p:sp>
        <p:nvSpPr>
          <p:cNvPr id="161804" name="Text Box 12"/>
          <p:cNvSpPr txBox="1">
            <a:spLocks noChangeArrowheads="1"/>
          </p:cNvSpPr>
          <p:nvPr/>
        </p:nvSpPr>
        <p:spPr bwMode="auto">
          <a:xfrm>
            <a:off x="4329114" y="4571256"/>
            <a:ext cx="4090492" cy="1015663"/>
          </a:xfrm>
          <a:prstGeom prst="rect">
            <a:avLst/>
          </a:prstGeom>
          <a:noFill/>
          <a:ln w="25400">
            <a:noFill/>
            <a:miter lim="800000"/>
            <a:headEnd type="none" w="sm" len="sm"/>
            <a:tailEnd type="none" w="sm" len="sm"/>
          </a:ln>
          <a:effectLst/>
        </p:spPr>
        <p:txBody>
          <a:bodyPr wrap="square" anchor="ctr">
            <a:spAutoFit/>
          </a:bodyPr>
          <a:lstStyle/>
          <a:p>
            <a:pPr>
              <a:spcBef>
                <a:spcPct val="50000"/>
              </a:spcBef>
            </a:pPr>
            <a:r>
              <a:rPr lang="en-US" sz="2400" b="1" dirty="0">
                <a:latin typeface="Calibri" pitchFamily="34" charset="0"/>
              </a:rPr>
              <a:t>Minimum Volume </a:t>
            </a:r>
            <a:r>
              <a:rPr lang="en-US" sz="2400" b="1" dirty="0" smtClean="0">
                <a:latin typeface="Calibri" pitchFamily="34" charset="0"/>
              </a:rPr>
              <a:t>Required:</a:t>
            </a:r>
            <a:endParaRPr lang="en-US" sz="2400" b="1" dirty="0">
              <a:latin typeface="Calibri" pitchFamily="34" charset="0"/>
            </a:endParaRPr>
          </a:p>
          <a:p>
            <a:pPr>
              <a:spcBef>
                <a:spcPct val="50000"/>
              </a:spcBef>
            </a:pPr>
            <a:r>
              <a:rPr lang="en-US" sz="2400" b="1" dirty="0">
                <a:latin typeface="Calibri" pitchFamily="34" charset="0"/>
              </a:rPr>
              <a:t>30 µL</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Online A</a:t>
            </a:r>
            <a:r>
              <a:rPr lang="en-US" baseline="-25000" dirty="0" smtClean="0"/>
              <a:t>2</a:t>
            </a:r>
            <a:endParaRPr lang="en-US" baseline="-25000" dirty="0"/>
          </a:p>
        </p:txBody>
      </p:sp>
      <p:sp>
        <p:nvSpPr>
          <p:cNvPr id="3" name="Rectangle 2"/>
          <p:cNvSpPr/>
          <p:nvPr/>
        </p:nvSpPr>
        <p:spPr>
          <a:xfrm>
            <a:off x="457200" y="885669"/>
            <a:ext cx="8229600" cy="461665"/>
          </a:xfrm>
          <a:prstGeom prst="rect">
            <a:avLst/>
          </a:prstGeom>
        </p:spPr>
        <p:txBody>
          <a:bodyPr wrap="square">
            <a:spAutoFit/>
          </a:bodyPr>
          <a:lstStyle/>
          <a:p>
            <a:pPr defTabSz="5053013" eaLnBrk="1" hangingPunct="1"/>
            <a:r>
              <a:rPr lang="en-US" sz="2400" b="1" i="1" dirty="0" smtClean="0">
                <a:solidFill>
                  <a:srgbClr val="0000FF"/>
                </a:solidFill>
                <a:latin typeface="Calibri" pitchFamily="34" charset="0"/>
              </a:rPr>
              <a:t>Rapid Determination of A</a:t>
            </a:r>
            <a:r>
              <a:rPr lang="en-US" sz="2400" b="1" i="1" baseline="-25000" dirty="0" smtClean="0">
                <a:solidFill>
                  <a:srgbClr val="0000FF"/>
                </a:solidFill>
                <a:latin typeface="Calibri" pitchFamily="34" charset="0"/>
              </a:rPr>
              <a:t>2</a:t>
            </a:r>
            <a:r>
              <a:rPr lang="en-US" sz="2400" b="1" i="1" dirty="0" smtClean="0">
                <a:solidFill>
                  <a:srgbClr val="0000FF"/>
                </a:solidFill>
                <a:latin typeface="Calibri" pitchFamily="34" charset="0"/>
              </a:rPr>
              <a:t> as a function of buffer composition</a:t>
            </a:r>
            <a:endParaRPr lang="en-US" sz="2400" b="1" i="1" dirty="0">
              <a:solidFill>
                <a:srgbClr val="0000FF"/>
              </a:solidFill>
              <a:latin typeface="Calibri" pitchFamily="34" charset="0"/>
            </a:endParaRPr>
          </a:p>
        </p:txBody>
      </p:sp>
      <p:grpSp>
        <p:nvGrpSpPr>
          <p:cNvPr id="47" name="Group 46"/>
          <p:cNvGrpSpPr/>
          <p:nvPr/>
        </p:nvGrpSpPr>
        <p:grpSpPr>
          <a:xfrm>
            <a:off x="224731" y="1535661"/>
            <a:ext cx="2088701" cy="2013431"/>
            <a:chOff x="224731" y="1535661"/>
            <a:chExt cx="2088701" cy="2013431"/>
          </a:xfrm>
        </p:grpSpPr>
        <p:grpSp>
          <p:nvGrpSpPr>
            <p:cNvPr id="4" name="Group 224"/>
            <p:cNvGrpSpPr>
              <a:grpSpLocks noChangeAspect="1"/>
            </p:cNvGrpSpPr>
            <p:nvPr/>
          </p:nvGrpSpPr>
          <p:grpSpPr bwMode="auto">
            <a:xfrm>
              <a:off x="1115109" y="1535661"/>
              <a:ext cx="466803" cy="1184750"/>
              <a:chOff x="16194" y="11046"/>
              <a:chExt cx="1356" cy="3552"/>
            </a:xfrm>
          </p:grpSpPr>
          <p:sp>
            <p:nvSpPr>
              <p:cNvPr id="12" name="Rectangle 205"/>
              <p:cNvSpPr>
                <a:spLocks noChangeAspect="1" noChangeArrowheads="1"/>
              </p:cNvSpPr>
              <p:nvPr/>
            </p:nvSpPr>
            <p:spPr bwMode="auto">
              <a:xfrm>
                <a:off x="16200" y="12240"/>
                <a:ext cx="1350" cy="2196"/>
              </a:xfrm>
              <a:prstGeom prst="rect">
                <a:avLst/>
              </a:prstGeom>
              <a:noFill/>
              <a:ln w="25400">
                <a:solidFill>
                  <a:schemeClr val="tx2"/>
                </a:solidFill>
                <a:miter lim="800000"/>
                <a:headEnd type="none" w="sm" len="sm"/>
                <a:tailEnd type="none" w="sm" len="sm"/>
              </a:ln>
            </p:spPr>
            <p:txBody>
              <a:bodyPr wrap="none" anchor="ctr"/>
              <a:lstStyle/>
              <a:p>
                <a:endParaRPr lang="en-US"/>
              </a:p>
            </p:txBody>
          </p:sp>
          <p:sp>
            <p:nvSpPr>
              <p:cNvPr id="13" name="Oval 206"/>
              <p:cNvSpPr>
                <a:spLocks noChangeAspect="1" noChangeArrowheads="1"/>
              </p:cNvSpPr>
              <p:nvPr/>
            </p:nvSpPr>
            <p:spPr bwMode="auto">
              <a:xfrm>
                <a:off x="16194" y="14256"/>
                <a:ext cx="1356" cy="342"/>
              </a:xfrm>
              <a:prstGeom prst="ellipse">
                <a:avLst/>
              </a:prstGeom>
              <a:solidFill>
                <a:schemeClr val="accent1"/>
              </a:solidFill>
              <a:ln w="25400">
                <a:solidFill>
                  <a:schemeClr val="tx2"/>
                </a:solidFill>
                <a:round/>
                <a:headEnd type="none" w="sm" len="sm"/>
                <a:tailEnd type="none" w="sm" len="sm"/>
              </a:ln>
            </p:spPr>
            <p:txBody>
              <a:bodyPr wrap="none" anchor="ctr"/>
              <a:lstStyle/>
              <a:p>
                <a:endParaRPr lang="en-US"/>
              </a:p>
            </p:txBody>
          </p:sp>
          <p:sp>
            <p:nvSpPr>
              <p:cNvPr id="14" name="AutoShape 208"/>
              <p:cNvSpPr>
                <a:spLocks noChangeAspect="1" noChangeArrowheads="1"/>
              </p:cNvSpPr>
              <p:nvPr/>
            </p:nvSpPr>
            <p:spPr bwMode="auto">
              <a:xfrm rot="10800000">
                <a:off x="16200" y="11592"/>
                <a:ext cx="1350" cy="666"/>
              </a:xfrm>
              <a:custGeom>
                <a:avLst/>
                <a:gdLst>
                  <a:gd name="T0" fmla="*/ 74 w 21600"/>
                  <a:gd name="T1" fmla="*/ 10 h 21600"/>
                  <a:gd name="T2" fmla="*/ 42 w 21600"/>
                  <a:gd name="T3" fmla="*/ 21 h 21600"/>
                  <a:gd name="T4" fmla="*/ 11 w 21600"/>
                  <a:gd name="T5" fmla="*/ 10 h 21600"/>
                  <a:gd name="T6" fmla="*/ 42 w 21600"/>
                  <a:gd name="T7" fmla="*/ 0 h 21600"/>
                  <a:gd name="T8" fmla="*/ 0 60000 65536"/>
                  <a:gd name="T9" fmla="*/ 0 60000 65536"/>
                  <a:gd name="T10" fmla="*/ 0 60000 65536"/>
                  <a:gd name="T11" fmla="*/ 0 60000 65536"/>
                  <a:gd name="T12" fmla="*/ 4496 w 21600"/>
                  <a:gd name="T13" fmla="*/ 4508 h 21600"/>
                  <a:gd name="T14" fmla="*/ 17104 w 21600"/>
                  <a:gd name="T15" fmla="*/ 1709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25400">
                <a:solidFill>
                  <a:schemeClr val="tx2"/>
                </a:solidFill>
                <a:miter lim="800000"/>
                <a:headEnd type="none" w="sm" len="sm"/>
                <a:tailEnd type="none" w="sm" len="sm"/>
              </a:ln>
            </p:spPr>
            <p:txBody>
              <a:bodyPr wrap="none" anchor="ctr"/>
              <a:lstStyle/>
              <a:p>
                <a:endParaRPr lang="en-US"/>
              </a:p>
            </p:txBody>
          </p:sp>
          <p:sp>
            <p:nvSpPr>
              <p:cNvPr id="15" name="Oval 207"/>
              <p:cNvSpPr>
                <a:spLocks noChangeAspect="1" noChangeArrowheads="1"/>
              </p:cNvSpPr>
              <p:nvPr/>
            </p:nvSpPr>
            <p:spPr bwMode="auto">
              <a:xfrm>
                <a:off x="16206" y="12084"/>
                <a:ext cx="1332" cy="342"/>
              </a:xfrm>
              <a:prstGeom prst="ellipse">
                <a:avLst/>
              </a:prstGeom>
              <a:solidFill>
                <a:schemeClr val="accent1"/>
              </a:solidFill>
              <a:ln w="25400">
                <a:solidFill>
                  <a:schemeClr val="tx2"/>
                </a:solidFill>
                <a:round/>
                <a:headEnd type="none" w="sm" len="sm"/>
                <a:tailEnd type="none" w="sm" len="sm"/>
              </a:ln>
            </p:spPr>
            <p:txBody>
              <a:bodyPr wrap="none" anchor="ctr"/>
              <a:lstStyle/>
              <a:p>
                <a:endParaRPr lang="en-US"/>
              </a:p>
            </p:txBody>
          </p:sp>
          <p:sp>
            <p:nvSpPr>
              <p:cNvPr id="16" name="Oval 210"/>
              <p:cNvSpPr>
                <a:spLocks noChangeAspect="1" noChangeArrowheads="1"/>
              </p:cNvSpPr>
              <p:nvPr/>
            </p:nvSpPr>
            <p:spPr bwMode="auto">
              <a:xfrm>
                <a:off x="16488" y="11502"/>
                <a:ext cx="780" cy="180"/>
              </a:xfrm>
              <a:prstGeom prst="ellipse">
                <a:avLst/>
              </a:prstGeom>
              <a:solidFill>
                <a:srgbClr val="F6611E"/>
              </a:solidFill>
              <a:ln w="25400">
                <a:solidFill>
                  <a:schemeClr val="tx2"/>
                </a:solidFill>
                <a:round/>
                <a:headEnd type="none" w="sm" len="sm"/>
                <a:tailEnd type="none" w="sm" len="sm"/>
              </a:ln>
            </p:spPr>
            <p:txBody>
              <a:bodyPr wrap="none" anchor="ctr"/>
              <a:lstStyle/>
              <a:p>
                <a:endParaRPr lang="en-US"/>
              </a:p>
            </p:txBody>
          </p:sp>
          <p:sp>
            <p:nvSpPr>
              <p:cNvPr id="17" name="Rectangle 211"/>
              <p:cNvSpPr>
                <a:spLocks noChangeAspect="1" noChangeArrowheads="1"/>
              </p:cNvSpPr>
              <p:nvPr/>
            </p:nvSpPr>
            <p:spPr bwMode="auto">
              <a:xfrm>
                <a:off x="16488" y="11142"/>
                <a:ext cx="774" cy="432"/>
              </a:xfrm>
              <a:prstGeom prst="rect">
                <a:avLst/>
              </a:prstGeom>
              <a:solidFill>
                <a:srgbClr val="F6611E"/>
              </a:solidFill>
              <a:ln w="25400">
                <a:solidFill>
                  <a:schemeClr val="tx2"/>
                </a:solidFill>
                <a:miter lim="800000"/>
                <a:headEnd type="none" w="sm" len="sm"/>
                <a:tailEnd type="none" w="sm" len="sm"/>
              </a:ln>
            </p:spPr>
            <p:txBody>
              <a:bodyPr wrap="none" anchor="ctr"/>
              <a:lstStyle/>
              <a:p>
                <a:endParaRPr lang="en-US"/>
              </a:p>
            </p:txBody>
          </p:sp>
          <p:sp>
            <p:nvSpPr>
              <p:cNvPr id="18" name="Oval 209"/>
              <p:cNvSpPr>
                <a:spLocks noChangeAspect="1" noChangeArrowheads="1"/>
              </p:cNvSpPr>
              <p:nvPr/>
            </p:nvSpPr>
            <p:spPr bwMode="auto">
              <a:xfrm>
                <a:off x="16494" y="11046"/>
                <a:ext cx="762" cy="198"/>
              </a:xfrm>
              <a:prstGeom prst="ellipse">
                <a:avLst/>
              </a:prstGeom>
              <a:solidFill>
                <a:srgbClr val="F9BC63"/>
              </a:solidFill>
              <a:ln w="25400">
                <a:solidFill>
                  <a:schemeClr val="tx2"/>
                </a:solidFill>
                <a:round/>
                <a:headEnd type="none" w="sm" len="sm"/>
                <a:tailEnd type="none" w="sm" len="sm"/>
              </a:ln>
            </p:spPr>
            <p:txBody>
              <a:bodyPr wrap="none" anchor="ctr"/>
              <a:lstStyle/>
              <a:p>
                <a:endParaRPr lang="en-US"/>
              </a:p>
            </p:txBody>
          </p:sp>
          <p:sp>
            <p:nvSpPr>
              <p:cNvPr id="19" name="Rectangle 212"/>
              <p:cNvSpPr>
                <a:spLocks noChangeAspect="1" noChangeArrowheads="1"/>
              </p:cNvSpPr>
              <p:nvPr/>
            </p:nvSpPr>
            <p:spPr bwMode="auto">
              <a:xfrm>
                <a:off x="16500" y="11526"/>
                <a:ext cx="750" cy="78"/>
              </a:xfrm>
              <a:prstGeom prst="rect">
                <a:avLst/>
              </a:prstGeom>
              <a:solidFill>
                <a:srgbClr val="F6611E"/>
              </a:solidFill>
              <a:ln w="25400">
                <a:noFill/>
                <a:miter lim="800000"/>
                <a:headEnd type="none" w="sm" len="sm"/>
                <a:tailEnd type="none" w="sm" len="sm"/>
              </a:ln>
            </p:spPr>
            <p:txBody>
              <a:bodyPr wrap="none" anchor="ctr"/>
              <a:lstStyle/>
              <a:p>
                <a:endParaRPr lang="en-US"/>
              </a:p>
            </p:txBody>
          </p:sp>
          <p:sp>
            <p:nvSpPr>
              <p:cNvPr id="20" name="WordArt 214"/>
              <p:cNvSpPr>
                <a:spLocks noChangeAspect="1" noChangeArrowheads="1" noChangeShapeType="1" noTextEdit="1"/>
              </p:cNvSpPr>
              <p:nvPr/>
            </p:nvSpPr>
            <p:spPr bwMode="auto">
              <a:xfrm>
                <a:off x="16281" y="12635"/>
                <a:ext cx="1176" cy="275"/>
              </a:xfrm>
              <a:prstGeom prst="rect">
                <a:avLst/>
              </a:prstGeom>
            </p:spPr>
            <p:txBody>
              <a:bodyPr wrap="none" fromWordArt="1">
                <a:prstTxWarp prst="textCanDown">
                  <a:avLst>
                    <a:gd name="adj" fmla="val 33333"/>
                  </a:avLst>
                </a:prstTxWarp>
              </a:bodyPr>
              <a:lstStyle/>
              <a:p>
                <a:pPr algn="ctr"/>
                <a:r>
                  <a:rPr lang="en-US" sz="3200" kern="10" dirty="0">
                    <a:ln w="9525">
                      <a:solidFill>
                        <a:srgbClr val="000000"/>
                      </a:solidFill>
                      <a:round/>
                      <a:headEnd type="none" w="sm" len="sm"/>
                      <a:tailEnd type="none" w="sm" len="sm"/>
                    </a:ln>
                    <a:solidFill>
                      <a:srgbClr val="000000"/>
                    </a:solidFill>
                    <a:latin typeface="Arial"/>
                    <a:cs typeface="Arial"/>
                  </a:rPr>
                  <a:t>0.1 M NaCl</a:t>
                </a:r>
              </a:p>
            </p:txBody>
          </p:sp>
        </p:grpSp>
        <p:grpSp>
          <p:nvGrpSpPr>
            <p:cNvPr id="5" name="Group 225"/>
            <p:cNvGrpSpPr>
              <a:grpSpLocks noChangeAspect="1"/>
            </p:cNvGrpSpPr>
            <p:nvPr/>
          </p:nvGrpSpPr>
          <p:grpSpPr bwMode="auto">
            <a:xfrm>
              <a:off x="491472" y="1535889"/>
              <a:ext cx="464528" cy="1184294"/>
              <a:chOff x="17916" y="11088"/>
              <a:chExt cx="1350" cy="3552"/>
            </a:xfrm>
          </p:grpSpPr>
          <p:sp>
            <p:nvSpPr>
              <p:cNvPr id="22" name="Rectangle 215"/>
              <p:cNvSpPr>
                <a:spLocks noChangeAspect="1" noChangeArrowheads="1"/>
              </p:cNvSpPr>
              <p:nvPr/>
            </p:nvSpPr>
            <p:spPr bwMode="auto">
              <a:xfrm>
                <a:off x="17916" y="12282"/>
                <a:ext cx="1350" cy="2196"/>
              </a:xfrm>
              <a:prstGeom prst="rect">
                <a:avLst/>
              </a:prstGeom>
              <a:noFill/>
              <a:ln w="25400">
                <a:solidFill>
                  <a:schemeClr val="tx2"/>
                </a:solidFill>
                <a:miter lim="800000"/>
                <a:headEnd type="none" w="sm" len="sm"/>
                <a:tailEnd type="none" w="sm" len="sm"/>
              </a:ln>
            </p:spPr>
            <p:txBody>
              <a:bodyPr wrap="none" anchor="ctr"/>
              <a:lstStyle/>
              <a:p>
                <a:endParaRPr lang="en-US"/>
              </a:p>
            </p:txBody>
          </p:sp>
          <p:sp>
            <p:nvSpPr>
              <p:cNvPr id="23" name="Oval 216"/>
              <p:cNvSpPr>
                <a:spLocks noChangeAspect="1" noChangeArrowheads="1"/>
              </p:cNvSpPr>
              <p:nvPr/>
            </p:nvSpPr>
            <p:spPr bwMode="auto">
              <a:xfrm>
                <a:off x="17916" y="14298"/>
                <a:ext cx="1350" cy="342"/>
              </a:xfrm>
              <a:prstGeom prst="ellipse">
                <a:avLst/>
              </a:prstGeom>
              <a:solidFill>
                <a:schemeClr val="accent1"/>
              </a:solidFill>
              <a:ln w="25400">
                <a:solidFill>
                  <a:schemeClr val="tx2"/>
                </a:solidFill>
                <a:round/>
                <a:headEnd type="none" w="sm" len="sm"/>
                <a:tailEnd type="none" w="sm" len="sm"/>
              </a:ln>
            </p:spPr>
            <p:txBody>
              <a:bodyPr wrap="none" anchor="ctr"/>
              <a:lstStyle/>
              <a:p>
                <a:endParaRPr lang="en-US"/>
              </a:p>
            </p:txBody>
          </p:sp>
          <p:sp>
            <p:nvSpPr>
              <p:cNvPr id="24" name="AutoShape 217"/>
              <p:cNvSpPr>
                <a:spLocks noChangeAspect="1" noChangeArrowheads="1"/>
              </p:cNvSpPr>
              <p:nvPr/>
            </p:nvSpPr>
            <p:spPr bwMode="auto">
              <a:xfrm rot="10800000">
                <a:off x="17916" y="11634"/>
                <a:ext cx="1350" cy="666"/>
              </a:xfrm>
              <a:custGeom>
                <a:avLst/>
                <a:gdLst>
                  <a:gd name="T0" fmla="*/ 74 w 21600"/>
                  <a:gd name="T1" fmla="*/ 10 h 21600"/>
                  <a:gd name="T2" fmla="*/ 42 w 21600"/>
                  <a:gd name="T3" fmla="*/ 21 h 21600"/>
                  <a:gd name="T4" fmla="*/ 11 w 21600"/>
                  <a:gd name="T5" fmla="*/ 10 h 21600"/>
                  <a:gd name="T6" fmla="*/ 42 w 21600"/>
                  <a:gd name="T7" fmla="*/ 0 h 21600"/>
                  <a:gd name="T8" fmla="*/ 0 60000 65536"/>
                  <a:gd name="T9" fmla="*/ 0 60000 65536"/>
                  <a:gd name="T10" fmla="*/ 0 60000 65536"/>
                  <a:gd name="T11" fmla="*/ 0 60000 65536"/>
                  <a:gd name="T12" fmla="*/ 4496 w 21600"/>
                  <a:gd name="T13" fmla="*/ 4508 h 21600"/>
                  <a:gd name="T14" fmla="*/ 17104 w 21600"/>
                  <a:gd name="T15" fmla="*/ 1709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25400">
                <a:solidFill>
                  <a:schemeClr val="tx2"/>
                </a:solidFill>
                <a:miter lim="800000"/>
                <a:headEnd type="none" w="sm" len="sm"/>
                <a:tailEnd type="none" w="sm" len="sm"/>
              </a:ln>
            </p:spPr>
            <p:txBody>
              <a:bodyPr wrap="none" anchor="ctr"/>
              <a:lstStyle/>
              <a:p>
                <a:endParaRPr lang="en-US"/>
              </a:p>
            </p:txBody>
          </p:sp>
          <p:sp>
            <p:nvSpPr>
              <p:cNvPr id="25" name="Oval 218"/>
              <p:cNvSpPr>
                <a:spLocks noChangeAspect="1" noChangeArrowheads="1"/>
              </p:cNvSpPr>
              <p:nvPr/>
            </p:nvSpPr>
            <p:spPr bwMode="auto">
              <a:xfrm>
                <a:off x="17922" y="12126"/>
                <a:ext cx="1332" cy="342"/>
              </a:xfrm>
              <a:prstGeom prst="ellipse">
                <a:avLst/>
              </a:prstGeom>
              <a:solidFill>
                <a:schemeClr val="accent1"/>
              </a:solidFill>
              <a:ln w="25400">
                <a:solidFill>
                  <a:schemeClr val="tx2"/>
                </a:solidFill>
                <a:round/>
                <a:headEnd type="none" w="sm" len="sm"/>
                <a:tailEnd type="none" w="sm" len="sm"/>
              </a:ln>
            </p:spPr>
            <p:txBody>
              <a:bodyPr wrap="none" anchor="ctr"/>
              <a:lstStyle/>
              <a:p>
                <a:endParaRPr lang="en-US"/>
              </a:p>
            </p:txBody>
          </p:sp>
          <p:sp>
            <p:nvSpPr>
              <p:cNvPr id="26" name="Oval 219"/>
              <p:cNvSpPr>
                <a:spLocks noChangeAspect="1" noChangeArrowheads="1"/>
              </p:cNvSpPr>
              <p:nvPr/>
            </p:nvSpPr>
            <p:spPr bwMode="auto">
              <a:xfrm>
                <a:off x="18204" y="11544"/>
                <a:ext cx="780" cy="180"/>
              </a:xfrm>
              <a:prstGeom prst="ellipse">
                <a:avLst/>
              </a:prstGeom>
              <a:solidFill>
                <a:srgbClr val="F6611E"/>
              </a:solidFill>
              <a:ln w="25400">
                <a:solidFill>
                  <a:schemeClr val="tx2"/>
                </a:solidFill>
                <a:round/>
                <a:headEnd type="none" w="sm" len="sm"/>
                <a:tailEnd type="none" w="sm" len="sm"/>
              </a:ln>
            </p:spPr>
            <p:txBody>
              <a:bodyPr wrap="none" anchor="ctr"/>
              <a:lstStyle/>
              <a:p>
                <a:endParaRPr lang="en-US"/>
              </a:p>
            </p:txBody>
          </p:sp>
          <p:sp>
            <p:nvSpPr>
              <p:cNvPr id="27" name="Rectangle 220"/>
              <p:cNvSpPr>
                <a:spLocks noChangeAspect="1" noChangeArrowheads="1"/>
              </p:cNvSpPr>
              <p:nvPr/>
            </p:nvSpPr>
            <p:spPr bwMode="auto">
              <a:xfrm>
                <a:off x="18204" y="11184"/>
                <a:ext cx="774" cy="432"/>
              </a:xfrm>
              <a:prstGeom prst="rect">
                <a:avLst/>
              </a:prstGeom>
              <a:solidFill>
                <a:srgbClr val="F6611E"/>
              </a:solidFill>
              <a:ln w="25400">
                <a:solidFill>
                  <a:schemeClr val="tx2"/>
                </a:solidFill>
                <a:miter lim="800000"/>
                <a:headEnd type="none" w="sm" len="sm"/>
                <a:tailEnd type="none" w="sm" len="sm"/>
              </a:ln>
            </p:spPr>
            <p:txBody>
              <a:bodyPr wrap="none" anchor="ctr"/>
              <a:lstStyle/>
              <a:p>
                <a:endParaRPr lang="en-US"/>
              </a:p>
            </p:txBody>
          </p:sp>
          <p:sp>
            <p:nvSpPr>
              <p:cNvPr id="28" name="Oval 221"/>
              <p:cNvSpPr>
                <a:spLocks noChangeAspect="1" noChangeArrowheads="1"/>
              </p:cNvSpPr>
              <p:nvPr/>
            </p:nvSpPr>
            <p:spPr bwMode="auto">
              <a:xfrm>
                <a:off x="18210" y="11088"/>
                <a:ext cx="762" cy="198"/>
              </a:xfrm>
              <a:prstGeom prst="ellipse">
                <a:avLst/>
              </a:prstGeom>
              <a:solidFill>
                <a:srgbClr val="F9BC63"/>
              </a:solidFill>
              <a:ln w="25400">
                <a:solidFill>
                  <a:schemeClr val="tx2"/>
                </a:solidFill>
                <a:round/>
                <a:headEnd type="none" w="sm" len="sm"/>
                <a:tailEnd type="none" w="sm" len="sm"/>
              </a:ln>
            </p:spPr>
            <p:txBody>
              <a:bodyPr wrap="none" anchor="ctr"/>
              <a:lstStyle/>
              <a:p>
                <a:endParaRPr lang="en-US"/>
              </a:p>
            </p:txBody>
          </p:sp>
          <p:sp>
            <p:nvSpPr>
              <p:cNvPr id="29" name="Rectangle 222"/>
              <p:cNvSpPr>
                <a:spLocks noChangeAspect="1" noChangeArrowheads="1"/>
              </p:cNvSpPr>
              <p:nvPr/>
            </p:nvSpPr>
            <p:spPr bwMode="auto">
              <a:xfrm>
                <a:off x="18216" y="11568"/>
                <a:ext cx="750" cy="78"/>
              </a:xfrm>
              <a:prstGeom prst="rect">
                <a:avLst/>
              </a:prstGeom>
              <a:solidFill>
                <a:srgbClr val="F6611E"/>
              </a:solidFill>
              <a:ln w="25400">
                <a:noFill/>
                <a:miter lim="800000"/>
                <a:headEnd type="none" w="sm" len="sm"/>
                <a:tailEnd type="none" w="sm" len="sm"/>
              </a:ln>
            </p:spPr>
            <p:txBody>
              <a:bodyPr wrap="none" anchor="ctr"/>
              <a:lstStyle/>
              <a:p>
                <a:endParaRPr lang="en-US"/>
              </a:p>
            </p:txBody>
          </p:sp>
          <p:sp>
            <p:nvSpPr>
              <p:cNvPr id="30" name="WordArt 223"/>
              <p:cNvSpPr>
                <a:spLocks noChangeAspect="1" noChangeArrowheads="1" noChangeShapeType="1" noTextEdit="1"/>
              </p:cNvSpPr>
              <p:nvPr/>
            </p:nvSpPr>
            <p:spPr bwMode="auto">
              <a:xfrm>
                <a:off x="17997" y="12677"/>
                <a:ext cx="1176" cy="275"/>
              </a:xfrm>
              <a:prstGeom prst="rect">
                <a:avLst/>
              </a:prstGeom>
            </p:spPr>
            <p:txBody>
              <a:bodyPr wrap="none" fromWordArt="1">
                <a:prstTxWarp prst="textCanDown">
                  <a:avLst>
                    <a:gd name="adj" fmla="val 33333"/>
                  </a:avLst>
                </a:prstTxWarp>
              </a:bodyPr>
              <a:lstStyle/>
              <a:p>
                <a:pPr algn="ctr"/>
                <a:r>
                  <a:rPr lang="en-US" sz="3200" kern="10" dirty="0">
                    <a:ln w="9525">
                      <a:solidFill>
                        <a:srgbClr val="000000"/>
                      </a:solidFill>
                      <a:round/>
                      <a:headEnd type="none" w="sm" len="sm"/>
                      <a:tailEnd type="none" w="sm" len="sm"/>
                    </a:ln>
                    <a:solidFill>
                      <a:srgbClr val="000000"/>
                    </a:solidFill>
                    <a:latin typeface="Arial"/>
                    <a:cs typeface="Arial"/>
                  </a:rPr>
                  <a:t>0.9 M NaCl</a:t>
                </a:r>
              </a:p>
            </p:txBody>
          </p:sp>
        </p:grpSp>
        <p:grpSp>
          <p:nvGrpSpPr>
            <p:cNvPr id="6" name="Group 237"/>
            <p:cNvGrpSpPr>
              <a:grpSpLocks/>
            </p:cNvGrpSpPr>
            <p:nvPr/>
          </p:nvGrpSpPr>
          <p:grpSpPr bwMode="auto">
            <a:xfrm>
              <a:off x="1982941" y="1890292"/>
              <a:ext cx="155449" cy="475489"/>
              <a:chOff x="14376" y="11424"/>
              <a:chExt cx="1356" cy="3270"/>
            </a:xfrm>
          </p:grpSpPr>
          <p:sp>
            <p:nvSpPr>
              <p:cNvPr id="32" name="Rectangle 227"/>
              <p:cNvSpPr>
                <a:spLocks noChangeArrowheads="1"/>
              </p:cNvSpPr>
              <p:nvPr/>
            </p:nvSpPr>
            <p:spPr bwMode="auto">
              <a:xfrm>
                <a:off x="14382" y="12336"/>
                <a:ext cx="1350" cy="2196"/>
              </a:xfrm>
              <a:prstGeom prst="rect">
                <a:avLst/>
              </a:prstGeom>
              <a:noFill/>
              <a:ln w="25400">
                <a:solidFill>
                  <a:schemeClr val="tx2"/>
                </a:solidFill>
                <a:miter lim="800000"/>
                <a:headEnd type="none" w="sm" len="sm"/>
                <a:tailEnd type="none" w="sm" len="sm"/>
              </a:ln>
            </p:spPr>
            <p:txBody>
              <a:bodyPr wrap="none" anchor="ctr"/>
              <a:lstStyle/>
              <a:p>
                <a:endParaRPr lang="en-US"/>
              </a:p>
            </p:txBody>
          </p:sp>
          <p:sp>
            <p:nvSpPr>
              <p:cNvPr id="33" name="Oval 228"/>
              <p:cNvSpPr>
                <a:spLocks noChangeArrowheads="1"/>
              </p:cNvSpPr>
              <p:nvPr/>
            </p:nvSpPr>
            <p:spPr bwMode="auto">
              <a:xfrm>
                <a:off x="14376" y="14352"/>
                <a:ext cx="1356" cy="342"/>
              </a:xfrm>
              <a:prstGeom prst="ellipse">
                <a:avLst/>
              </a:prstGeom>
              <a:solidFill>
                <a:schemeClr val="accent1"/>
              </a:solidFill>
              <a:ln w="25400">
                <a:solidFill>
                  <a:schemeClr val="tx2"/>
                </a:solidFill>
                <a:round/>
                <a:headEnd type="none" w="sm" len="sm"/>
                <a:tailEnd type="none" w="sm" len="sm"/>
              </a:ln>
            </p:spPr>
            <p:txBody>
              <a:bodyPr wrap="none" anchor="ctr"/>
              <a:lstStyle/>
              <a:p>
                <a:endParaRPr lang="en-US"/>
              </a:p>
            </p:txBody>
          </p:sp>
          <p:sp>
            <p:nvSpPr>
              <p:cNvPr id="34" name="AutoShape 229"/>
              <p:cNvSpPr>
                <a:spLocks noChangeArrowheads="1"/>
              </p:cNvSpPr>
              <p:nvPr/>
            </p:nvSpPr>
            <p:spPr bwMode="auto">
              <a:xfrm rot="10800000">
                <a:off x="14382" y="11964"/>
                <a:ext cx="1344" cy="390"/>
              </a:xfrm>
              <a:custGeom>
                <a:avLst/>
                <a:gdLst>
                  <a:gd name="T0" fmla="*/ 73 w 21600"/>
                  <a:gd name="T1" fmla="*/ 4 h 21600"/>
                  <a:gd name="T2" fmla="*/ 42 w 21600"/>
                  <a:gd name="T3" fmla="*/ 7 h 21600"/>
                  <a:gd name="T4" fmla="*/ 10 w 21600"/>
                  <a:gd name="T5" fmla="*/ 4 h 21600"/>
                  <a:gd name="T6" fmla="*/ 42 w 21600"/>
                  <a:gd name="T7" fmla="*/ 0 h 21600"/>
                  <a:gd name="T8" fmla="*/ 0 60000 65536"/>
                  <a:gd name="T9" fmla="*/ 0 60000 65536"/>
                  <a:gd name="T10" fmla="*/ 0 60000 65536"/>
                  <a:gd name="T11" fmla="*/ 0 60000 65536"/>
                  <a:gd name="T12" fmla="*/ 4500 w 21600"/>
                  <a:gd name="T13" fmla="*/ 4486 h 21600"/>
                  <a:gd name="T14" fmla="*/ 17100 w 21600"/>
                  <a:gd name="T15" fmla="*/ 17114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noFill/>
              <a:ln w="25400">
                <a:solidFill>
                  <a:schemeClr val="tx2"/>
                </a:solidFill>
                <a:miter lim="800000"/>
                <a:headEnd type="none" w="sm" len="sm"/>
                <a:tailEnd type="none" w="sm" len="sm"/>
              </a:ln>
            </p:spPr>
            <p:txBody>
              <a:bodyPr wrap="none" anchor="ctr"/>
              <a:lstStyle/>
              <a:p>
                <a:endParaRPr lang="en-US"/>
              </a:p>
            </p:txBody>
          </p:sp>
          <p:sp>
            <p:nvSpPr>
              <p:cNvPr id="35" name="Oval 230"/>
              <p:cNvSpPr>
                <a:spLocks noChangeArrowheads="1"/>
              </p:cNvSpPr>
              <p:nvPr/>
            </p:nvSpPr>
            <p:spPr bwMode="auto">
              <a:xfrm>
                <a:off x="14388" y="12180"/>
                <a:ext cx="1332" cy="342"/>
              </a:xfrm>
              <a:prstGeom prst="ellipse">
                <a:avLst/>
              </a:prstGeom>
              <a:solidFill>
                <a:schemeClr val="bg1"/>
              </a:solidFill>
              <a:ln w="25400">
                <a:solidFill>
                  <a:schemeClr val="tx2"/>
                </a:solidFill>
                <a:round/>
                <a:headEnd type="none" w="sm" len="sm"/>
                <a:tailEnd type="none" w="sm" len="sm"/>
              </a:ln>
            </p:spPr>
            <p:txBody>
              <a:bodyPr wrap="none" anchor="ctr"/>
              <a:lstStyle/>
              <a:p>
                <a:endParaRPr lang="en-US"/>
              </a:p>
            </p:txBody>
          </p:sp>
          <p:sp>
            <p:nvSpPr>
              <p:cNvPr id="36" name="Oval 231"/>
              <p:cNvSpPr>
                <a:spLocks noChangeArrowheads="1"/>
              </p:cNvSpPr>
              <p:nvPr/>
            </p:nvSpPr>
            <p:spPr bwMode="auto">
              <a:xfrm>
                <a:off x="14574" y="11874"/>
                <a:ext cx="990" cy="180"/>
              </a:xfrm>
              <a:prstGeom prst="ellipse">
                <a:avLst/>
              </a:prstGeom>
              <a:solidFill>
                <a:srgbClr val="F33521"/>
              </a:solidFill>
              <a:ln w="25400">
                <a:solidFill>
                  <a:schemeClr val="tx2"/>
                </a:solidFill>
                <a:round/>
                <a:headEnd type="none" w="sm" len="sm"/>
                <a:tailEnd type="none" w="sm" len="sm"/>
              </a:ln>
            </p:spPr>
            <p:txBody>
              <a:bodyPr wrap="none" anchor="ctr"/>
              <a:lstStyle/>
              <a:p>
                <a:endParaRPr lang="en-US"/>
              </a:p>
            </p:txBody>
          </p:sp>
          <p:sp>
            <p:nvSpPr>
              <p:cNvPr id="37" name="Rectangle 232"/>
              <p:cNvSpPr>
                <a:spLocks noChangeArrowheads="1"/>
              </p:cNvSpPr>
              <p:nvPr/>
            </p:nvSpPr>
            <p:spPr bwMode="auto">
              <a:xfrm>
                <a:off x="14568" y="11514"/>
                <a:ext cx="1002" cy="432"/>
              </a:xfrm>
              <a:prstGeom prst="rect">
                <a:avLst/>
              </a:prstGeom>
              <a:solidFill>
                <a:srgbClr val="F33521"/>
              </a:solidFill>
              <a:ln w="25400">
                <a:solidFill>
                  <a:schemeClr val="tx2"/>
                </a:solidFill>
                <a:miter lim="800000"/>
                <a:headEnd type="none" w="sm" len="sm"/>
                <a:tailEnd type="none" w="sm" len="sm"/>
              </a:ln>
            </p:spPr>
            <p:txBody>
              <a:bodyPr wrap="none" anchor="ctr"/>
              <a:lstStyle/>
              <a:p>
                <a:endParaRPr lang="en-US"/>
              </a:p>
            </p:txBody>
          </p:sp>
          <p:sp>
            <p:nvSpPr>
              <p:cNvPr id="38" name="Oval 233"/>
              <p:cNvSpPr>
                <a:spLocks noChangeArrowheads="1"/>
              </p:cNvSpPr>
              <p:nvPr/>
            </p:nvSpPr>
            <p:spPr bwMode="auto">
              <a:xfrm>
                <a:off x="14580" y="11424"/>
                <a:ext cx="984" cy="198"/>
              </a:xfrm>
              <a:prstGeom prst="ellipse">
                <a:avLst/>
              </a:prstGeom>
              <a:solidFill>
                <a:srgbClr val="FB7761"/>
              </a:solidFill>
              <a:ln w="25400">
                <a:solidFill>
                  <a:schemeClr val="tx2"/>
                </a:solidFill>
                <a:round/>
                <a:headEnd type="none" w="sm" len="sm"/>
                <a:tailEnd type="none" w="sm" len="sm"/>
              </a:ln>
            </p:spPr>
            <p:txBody>
              <a:bodyPr wrap="none" anchor="ctr"/>
              <a:lstStyle/>
              <a:p>
                <a:endParaRPr lang="en-US"/>
              </a:p>
            </p:txBody>
          </p:sp>
          <p:sp>
            <p:nvSpPr>
              <p:cNvPr id="39" name="Rectangle 234"/>
              <p:cNvSpPr>
                <a:spLocks noChangeArrowheads="1"/>
              </p:cNvSpPr>
              <p:nvPr/>
            </p:nvSpPr>
            <p:spPr bwMode="auto">
              <a:xfrm>
                <a:off x="14592" y="11892"/>
                <a:ext cx="972" cy="78"/>
              </a:xfrm>
              <a:prstGeom prst="rect">
                <a:avLst/>
              </a:prstGeom>
              <a:solidFill>
                <a:srgbClr val="F33521"/>
              </a:solidFill>
              <a:ln w="25400">
                <a:noFill/>
                <a:miter lim="800000"/>
                <a:headEnd type="none" w="sm" len="sm"/>
                <a:tailEnd type="none" w="sm" len="sm"/>
              </a:ln>
            </p:spPr>
            <p:txBody>
              <a:bodyPr wrap="none" anchor="ctr"/>
              <a:lstStyle/>
              <a:p>
                <a:endParaRPr lang="en-US"/>
              </a:p>
            </p:txBody>
          </p:sp>
          <p:sp>
            <p:nvSpPr>
              <p:cNvPr id="40" name="Oval 236"/>
              <p:cNvSpPr>
                <a:spLocks noChangeArrowheads="1"/>
              </p:cNvSpPr>
              <p:nvPr/>
            </p:nvSpPr>
            <p:spPr bwMode="auto">
              <a:xfrm>
                <a:off x="14394" y="13428"/>
                <a:ext cx="1326" cy="258"/>
              </a:xfrm>
              <a:prstGeom prst="ellipse">
                <a:avLst/>
              </a:prstGeom>
              <a:solidFill>
                <a:schemeClr val="accent1"/>
              </a:solidFill>
              <a:ln w="25400">
                <a:solidFill>
                  <a:schemeClr val="tx2"/>
                </a:solidFill>
                <a:round/>
                <a:headEnd type="none" w="sm" len="sm"/>
                <a:tailEnd type="none" w="sm" len="sm"/>
              </a:ln>
            </p:spPr>
            <p:txBody>
              <a:bodyPr wrap="none" anchor="ctr"/>
              <a:lstStyle/>
              <a:p>
                <a:endParaRPr lang="en-US"/>
              </a:p>
            </p:txBody>
          </p:sp>
        </p:grpSp>
        <p:sp>
          <p:nvSpPr>
            <p:cNvPr id="41" name="Text Box 259"/>
            <p:cNvSpPr txBox="1">
              <a:spLocks noChangeArrowheads="1"/>
            </p:cNvSpPr>
            <p:nvPr/>
          </p:nvSpPr>
          <p:spPr bwMode="auto">
            <a:xfrm>
              <a:off x="224731" y="2764262"/>
              <a:ext cx="2088701" cy="784830"/>
            </a:xfrm>
            <a:prstGeom prst="rect">
              <a:avLst/>
            </a:prstGeom>
            <a:noFill/>
          </p:spPr>
          <p:txBody>
            <a:bodyPr wrap="square" rtlCol="0">
              <a:spAutoFit/>
            </a:bodyPr>
            <a:lstStyle/>
            <a:p>
              <a:pPr defTabSz="5053013">
                <a:lnSpc>
                  <a:spcPts val="1800"/>
                </a:lnSpc>
              </a:pPr>
              <a:r>
                <a:rPr lang="en-US" dirty="0" smtClean="0">
                  <a:latin typeface="Calibri" pitchFamily="34" charset="0"/>
                </a:rPr>
                <a:t>Two buffers and </a:t>
              </a:r>
              <a:r>
                <a:rPr lang="en-US" dirty="0" err="1" smtClean="0">
                  <a:latin typeface="Calibri" pitchFamily="34" charset="0"/>
                </a:rPr>
                <a:t>undialyzed</a:t>
              </a:r>
              <a:endParaRPr lang="en-US" dirty="0" smtClean="0">
                <a:latin typeface="Calibri" pitchFamily="34" charset="0"/>
              </a:endParaRPr>
            </a:p>
            <a:p>
              <a:pPr defTabSz="5053013">
                <a:lnSpc>
                  <a:spcPts val="1800"/>
                </a:lnSpc>
              </a:pPr>
              <a:r>
                <a:rPr lang="en-US" dirty="0" smtClean="0">
                  <a:latin typeface="Calibri" pitchFamily="34" charset="0"/>
                </a:rPr>
                <a:t>Sample (</a:t>
              </a:r>
              <a:r>
                <a:rPr lang="en-US" dirty="0" err="1" smtClean="0">
                  <a:latin typeface="Calibri" pitchFamily="34" charset="0"/>
                </a:rPr>
                <a:t>Lysozyme</a:t>
              </a:r>
              <a:r>
                <a:rPr lang="en-US" dirty="0" smtClean="0">
                  <a:latin typeface="Calibri" pitchFamily="34" charset="0"/>
                </a:rPr>
                <a:t>)</a:t>
              </a:r>
            </a:p>
          </p:txBody>
        </p:sp>
      </p:grpSp>
      <p:cxnSp>
        <p:nvCxnSpPr>
          <p:cNvPr id="60" name="Straight Arrow Connector 59"/>
          <p:cNvCxnSpPr/>
          <p:nvPr/>
        </p:nvCxnSpPr>
        <p:spPr bwMode="auto">
          <a:xfrm>
            <a:off x="905256" y="4449763"/>
            <a:ext cx="914400" cy="914400"/>
          </a:xfrm>
          <a:prstGeom prst="straightConnector1">
            <a:avLst/>
          </a:prstGeom>
          <a:noFill/>
          <a:ln w="9525" cap="flat" cmpd="sng" algn="ctr">
            <a:noFill/>
            <a:prstDash val="solid"/>
            <a:round/>
            <a:headEnd type="none" w="med" len="med"/>
            <a:tailEnd type="arrow"/>
          </a:ln>
          <a:effectLst/>
        </p:spPr>
      </p:cxnSp>
      <p:grpSp>
        <p:nvGrpSpPr>
          <p:cNvPr id="48" name="Group 47"/>
          <p:cNvGrpSpPr/>
          <p:nvPr/>
        </p:nvGrpSpPr>
        <p:grpSpPr>
          <a:xfrm>
            <a:off x="2551176" y="1626808"/>
            <a:ext cx="3346703" cy="2153117"/>
            <a:chOff x="2551176" y="1626808"/>
            <a:chExt cx="3346703" cy="2153117"/>
          </a:xfrm>
        </p:grpSpPr>
        <p:pic>
          <p:nvPicPr>
            <p:cNvPr id="9" name="Picture 201" descr="SKP200710110011"/>
            <p:cNvPicPr>
              <a:picLocks noChangeAspect="1" noChangeArrowheads="1"/>
            </p:cNvPicPr>
            <p:nvPr/>
          </p:nvPicPr>
          <p:blipFill>
            <a:blip r:embed="rId4" cstate="print">
              <a:lum bright="12000" contrast="6000"/>
            </a:blip>
            <a:srcRect l="15657" t="362" r="13519" b="12862"/>
            <a:stretch>
              <a:fillRect/>
            </a:stretch>
          </p:blipFill>
          <p:spPr bwMode="auto">
            <a:xfrm>
              <a:off x="3589114" y="1626808"/>
              <a:ext cx="1376077" cy="1093829"/>
            </a:xfrm>
            <a:prstGeom prst="rect">
              <a:avLst/>
            </a:prstGeom>
            <a:noFill/>
            <a:ln w="9525">
              <a:noFill/>
              <a:miter lim="800000"/>
              <a:headEnd/>
              <a:tailEnd/>
            </a:ln>
          </p:spPr>
        </p:pic>
        <p:sp>
          <p:nvSpPr>
            <p:cNvPr id="52" name="TextBox 51"/>
            <p:cNvSpPr txBox="1"/>
            <p:nvPr/>
          </p:nvSpPr>
          <p:spPr>
            <a:xfrm>
              <a:off x="2563076" y="2764262"/>
              <a:ext cx="3334803" cy="1015663"/>
            </a:xfrm>
            <a:prstGeom prst="rect">
              <a:avLst/>
            </a:prstGeom>
            <a:noFill/>
          </p:spPr>
          <p:txBody>
            <a:bodyPr wrap="square" rtlCol="0">
              <a:spAutoFit/>
            </a:bodyPr>
            <a:lstStyle/>
            <a:p>
              <a:pPr>
                <a:lnSpc>
                  <a:spcPts val="1800"/>
                </a:lnSpc>
              </a:pPr>
              <a:r>
                <a:rPr lang="en-US" dirty="0" smtClean="0">
                  <a:latin typeface="Calibri" pitchFamily="34" charset="0"/>
                </a:rPr>
                <a:t>Standard autosampler with binary pumps or Calypso to dispense a volumetric series of five aliquots of Protein for each salinity tested</a:t>
              </a:r>
              <a:endParaRPr lang="en-US" dirty="0">
                <a:latin typeface="Calibri" pitchFamily="34" charset="0"/>
              </a:endParaRPr>
            </a:p>
          </p:txBody>
        </p:sp>
        <p:cxnSp>
          <p:nvCxnSpPr>
            <p:cNvPr id="62" name="Straight Arrow Connector 61"/>
            <p:cNvCxnSpPr/>
            <p:nvPr/>
          </p:nvCxnSpPr>
          <p:spPr bwMode="auto">
            <a:xfrm>
              <a:off x="2551176" y="2127242"/>
              <a:ext cx="475488" cy="1588"/>
            </a:xfrm>
            <a:prstGeom prst="straightConnector1">
              <a:avLst/>
            </a:prstGeom>
            <a:noFill/>
            <a:ln w="57150" cap="flat" cmpd="sng" algn="ctr">
              <a:solidFill>
                <a:srgbClr val="0000FF"/>
              </a:solidFill>
              <a:prstDash val="solid"/>
              <a:round/>
              <a:headEnd type="none" w="med" len="med"/>
              <a:tailEnd type="arrow"/>
            </a:ln>
            <a:effectLst>
              <a:outerShdw blurRad="50800" dist="38100" dir="2700000" algn="tl" rotWithShape="0">
                <a:prstClr val="black">
                  <a:alpha val="40000"/>
                </a:prstClr>
              </a:outerShdw>
            </a:effectLst>
          </p:spPr>
        </p:cxnSp>
      </p:grpSp>
      <p:grpSp>
        <p:nvGrpSpPr>
          <p:cNvPr id="49" name="Group 48"/>
          <p:cNvGrpSpPr/>
          <p:nvPr/>
        </p:nvGrpSpPr>
        <p:grpSpPr>
          <a:xfrm>
            <a:off x="5529072" y="1594512"/>
            <a:ext cx="3041329" cy="1954580"/>
            <a:chOff x="5529072" y="1594512"/>
            <a:chExt cx="3041329" cy="1954580"/>
          </a:xfrm>
        </p:grpSpPr>
        <p:pic>
          <p:nvPicPr>
            <p:cNvPr id="10" name="Picture 203"/>
            <p:cNvPicPr>
              <a:picLocks noChangeAspect="1" noChangeArrowheads="1"/>
            </p:cNvPicPr>
            <p:nvPr/>
          </p:nvPicPr>
          <p:blipFill>
            <a:blip r:embed="rId5" cstate="print">
              <a:lum bright="28000" contrast="16000"/>
            </a:blip>
            <a:srcRect/>
            <a:stretch>
              <a:fillRect/>
            </a:stretch>
          </p:blipFill>
          <p:spPr bwMode="auto">
            <a:xfrm>
              <a:off x="6702552" y="1594512"/>
              <a:ext cx="1088135" cy="1152113"/>
            </a:xfrm>
            <a:prstGeom prst="rect">
              <a:avLst/>
            </a:prstGeom>
            <a:noFill/>
            <a:ln w="9525">
              <a:noFill/>
              <a:miter lim="800000"/>
              <a:headEnd/>
              <a:tailEnd/>
            </a:ln>
          </p:spPr>
        </p:pic>
        <p:sp>
          <p:nvSpPr>
            <p:cNvPr id="53" name="TextBox 52"/>
            <p:cNvSpPr txBox="1"/>
            <p:nvPr/>
          </p:nvSpPr>
          <p:spPr>
            <a:xfrm>
              <a:off x="6003177" y="2764262"/>
              <a:ext cx="2567224" cy="784830"/>
            </a:xfrm>
            <a:prstGeom prst="rect">
              <a:avLst/>
            </a:prstGeom>
            <a:noFill/>
          </p:spPr>
          <p:txBody>
            <a:bodyPr wrap="square" rtlCol="0">
              <a:spAutoFit/>
            </a:bodyPr>
            <a:lstStyle/>
            <a:p>
              <a:pPr>
                <a:lnSpc>
                  <a:spcPts val="1800"/>
                </a:lnSpc>
              </a:pPr>
              <a:r>
                <a:rPr lang="en-US" dirty="0" smtClean="0">
                  <a:latin typeface="Calibri" pitchFamily="34" charset="0"/>
                </a:rPr>
                <a:t>Desalting columns eliminate the need for dialysis for each salinity</a:t>
              </a:r>
            </a:p>
          </p:txBody>
        </p:sp>
        <p:cxnSp>
          <p:nvCxnSpPr>
            <p:cNvPr id="63" name="Straight Arrow Connector 62"/>
            <p:cNvCxnSpPr/>
            <p:nvPr/>
          </p:nvCxnSpPr>
          <p:spPr bwMode="auto">
            <a:xfrm>
              <a:off x="5529072" y="2127242"/>
              <a:ext cx="475488" cy="1588"/>
            </a:xfrm>
            <a:prstGeom prst="straightConnector1">
              <a:avLst/>
            </a:prstGeom>
            <a:noFill/>
            <a:ln w="57150" cap="flat" cmpd="sng" algn="ctr">
              <a:solidFill>
                <a:srgbClr val="0000FF"/>
              </a:solidFill>
              <a:prstDash val="solid"/>
              <a:round/>
              <a:headEnd type="none" w="med" len="med"/>
              <a:tailEnd type="arrow"/>
            </a:ln>
            <a:effectLst>
              <a:outerShdw blurRad="50800" dist="38100" dir="2700000" algn="tl" rotWithShape="0">
                <a:prstClr val="black">
                  <a:alpha val="40000"/>
                </a:prstClr>
              </a:outerShdw>
            </a:effectLst>
          </p:spPr>
        </p:cxnSp>
      </p:grpSp>
      <p:grpSp>
        <p:nvGrpSpPr>
          <p:cNvPr id="50" name="Group 49"/>
          <p:cNvGrpSpPr/>
          <p:nvPr/>
        </p:nvGrpSpPr>
        <p:grpSpPr>
          <a:xfrm>
            <a:off x="5967577" y="3542570"/>
            <a:ext cx="2638425" cy="2577760"/>
            <a:chOff x="5967577" y="3542570"/>
            <a:chExt cx="2638425" cy="2577760"/>
          </a:xfrm>
        </p:grpSpPr>
        <p:graphicFrame>
          <p:nvGraphicFramePr>
            <p:cNvPr id="8" name="Object 188"/>
            <p:cNvGraphicFramePr>
              <a:graphicFrameLocks noChangeAspect="1"/>
            </p:cNvGraphicFramePr>
            <p:nvPr/>
          </p:nvGraphicFramePr>
          <p:xfrm>
            <a:off x="6538588" y="4116664"/>
            <a:ext cx="1496402" cy="1159974"/>
          </p:xfrm>
          <a:graphic>
            <a:graphicData uri="http://schemas.openxmlformats.org/presentationml/2006/ole">
              <p:oleObj spid="_x0000_s37890" name="Package" r:id="rId6" imgW="21466667" imgH="24942857" progId="Package">
                <p:embed/>
              </p:oleObj>
            </a:graphicData>
          </a:graphic>
        </p:graphicFrame>
        <p:sp>
          <p:nvSpPr>
            <p:cNvPr id="54" name="TextBox 53"/>
            <p:cNvSpPr txBox="1"/>
            <p:nvPr/>
          </p:nvSpPr>
          <p:spPr>
            <a:xfrm>
              <a:off x="5967577" y="5335500"/>
              <a:ext cx="2638425" cy="784830"/>
            </a:xfrm>
            <a:prstGeom prst="rect">
              <a:avLst/>
            </a:prstGeom>
            <a:noFill/>
          </p:spPr>
          <p:txBody>
            <a:bodyPr wrap="square" rtlCol="0">
              <a:spAutoFit/>
            </a:bodyPr>
            <a:lstStyle/>
            <a:p>
              <a:pPr>
                <a:lnSpc>
                  <a:spcPts val="1800"/>
                </a:lnSpc>
              </a:pPr>
              <a:r>
                <a:rPr lang="en-US" dirty="0" smtClean="0">
                  <a:latin typeface="Calibri" pitchFamily="34" charset="0"/>
                </a:rPr>
                <a:t>Both Static Light Scattering and concentration data are collected and analyzed</a:t>
              </a:r>
            </a:p>
          </p:txBody>
        </p:sp>
        <p:cxnSp>
          <p:nvCxnSpPr>
            <p:cNvPr id="64" name="Straight Arrow Connector 63"/>
            <p:cNvCxnSpPr/>
            <p:nvPr/>
          </p:nvCxnSpPr>
          <p:spPr bwMode="auto">
            <a:xfrm rot="5400000">
              <a:off x="7049045" y="3779520"/>
              <a:ext cx="475488" cy="1588"/>
            </a:xfrm>
            <a:prstGeom prst="straightConnector1">
              <a:avLst/>
            </a:prstGeom>
            <a:noFill/>
            <a:ln w="57150" cap="flat" cmpd="sng" algn="ctr">
              <a:solidFill>
                <a:srgbClr val="0000FF"/>
              </a:solidFill>
              <a:prstDash val="solid"/>
              <a:round/>
              <a:headEnd type="none" w="med" len="med"/>
              <a:tailEnd type="arrow"/>
            </a:ln>
            <a:effectLst>
              <a:outerShdw blurRad="50800" dist="38100" dir="2700000" algn="tl" rotWithShape="0">
                <a:prstClr val="black">
                  <a:alpha val="40000"/>
                </a:prstClr>
              </a:outerShdw>
            </a:effectLst>
          </p:spPr>
        </p:cxnSp>
      </p:grpSp>
      <p:grpSp>
        <p:nvGrpSpPr>
          <p:cNvPr id="55" name="Group 54"/>
          <p:cNvGrpSpPr/>
          <p:nvPr/>
        </p:nvGrpSpPr>
        <p:grpSpPr>
          <a:xfrm>
            <a:off x="1367841" y="3867912"/>
            <a:ext cx="4560519" cy="2276855"/>
            <a:chOff x="1367841" y="3867912"/>
            <a:chExt cx="4560519" cy="2276855"/>
          </a:xfrm>
        </p:grpSpPr>
        <p:pic>
          <p:nvPicPr>
            <p:cNvPr id="51" name="Picture 299"/>
            <p:cNvPicPr>
              <a:picLocks noChangeAspect="1" noChangeArrowheads="1"/>
            </p:cNvPicPr>
            <p:nvPr/>
          </p:nvPicPr>
          <p:blipFill>
            <a:blip r:embed="rId7" cstate="print"/>
            <a:srcRect/>
            <a:stretch>
              <a:fillRect/>
            </a:stretch>
          </p:blipFill>
          <p:spPr bwMode="auto">
            <a:xfrm>
              <a:off x="1367841" y="3867912"/>
              <a:ext cx="3714295" cy="2276855"/>
            </a:xfrm>
            <a:prstGeom prst="rect">
              <a:avLst/>
            </a:prstGeom>
            <a:noFill/>
            <a:ln w="9525">
              <a:noFill/>
              <a:miter lim="800000"/>
              <a:headEnd/>
              <a:tailEnd/>
            </a:ln>
          </p:spPr>
        </p:pic>
        <p:cxnSp>
          <p:nvCxnSpPr>
            <p:cNvPr id="65" name="Straight Arrow Connector 64"/>
            <p:cNvCxnSpPr/>
            <p:nvPr/>
          </p:nvCxnSpPr>
          <p:spPr bwMode="auto">
            <a:xfrm flipH="1">
              <a:off x="5452872" y="4766810"/>
              <a:ext cx="475488" cy="1588"/>
            </a:xfrm>
            <a:prstGeom prst="straightConnector1">
              <a:avLst/>
            </a:prstGeom>
            <a:noFill/>
            <a:ln w="57150" cap="flat" cmpd="sng" algn="ctr">
              <a:solidFill>
                <a:srgbClr val="0000FF"/>
              </a:solidFill>
              <a:prstDash val="solid"/>
              <a:round/>
              <a:headEnd type="none" w="med" len="med"/>
              <a:tailEnd type="arrow"/>
            </a:ln>
            <a:effectLst>
              <a:outerShdw blurRad="50800" dist="38100" dir="2700000" algn="tl" rotWithShape="0">
                <a:prstClr val="black">
                  <a:alpha val="40000"/>
                </a:prstClr>
              </a:outerShdw>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500" fill="hold"/>
                                        <p:tgtEl>
                                          <p:spTgt spid="48"/>
                                        </p:tgtEl>
                                        <p:attrNameLst>
                                          <p:attrName>ppt_w</p:attrName>
                                        </p:attrNameLst>
                                      </p:cBhvr>
                                      <p:tavLst>
                                        <p:tav tm="0">
                                          <p:val>
                                            <p:fltVal val="0"/>
                                          </p:val>
                                        </p:tav>
                                        <p:tav tm="100000">
                                          <p:val>
                                            <p:strVal val="#ppt_w"/>
                                          </p:val>
                                        </p:tav>
                                      </p:tavLst>
                                    </p:anim>
                                    <p:anim calcmode="lin" valueType="num">
                                      <p:cBhvr>
                                        <p:cTn id="15" dur="500" fill="hold"/>
                                        <p:tgtEl>
                                          <p:spTgt spid="48"/>
                                        </p:tgtEl>
                                        <p:attrNameLst>
                                          <p:attrName>ppt_h</p:attrName>
                                        </p:attrNameLst>
                                      </p:cBhvr>
                                      <p:tavLst>
                                        <p:tav tm="0">
                                          <p:val>
                                            <p:fltVal val="0"/>
                                          </p:val>
                                        </p:tav>
                                        <p:tav tm="100000">
                                          <p:val>
                                            <p:strVal val="#ppt_h"/>
                                          </p:val>
                                        </p:tav>
                                      </p:tavLst>
                                    </p:anim>
                                    <p:animEffect transition="in" filter="fade">
                                      <p:cBhvr>
                                        <p:cTn id="16" dur="500"/>
                                        <p:tgtEl>
                                          <p:spTgt spid="4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Effect transition="in" filter="fade">
                                      <p:cBhvr>
                                        <p:cTn id="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66"/>
          <p:cNvPicPr>
            <a:picLocks noChangeAspect="1" noChangeArrowheads="1"/>
          </p:cNvPicPr>
          <p:nvPr/>
        </p:nvPicPr>
        <p:blipFill>
          <a:blip r:embed="rId3" cstate="print"/>
          <a:srcRect/>
          <a:stretch>
            <a:fillRect/>
          </a:stretch>
        </p:blipFill>
        <p:spPr bwMode="auto">
          <a:xfrm>
            <a:off x="600950" y="1356750"/>
            <a:ext cx="5479810" cy="4394826"/>
          </a:xfrm>
          <a:prstGeom prst="rect">
            <a:avLst/>
          </a:prstGeom>
          <a:noFill/>
          <a:ln w="25400">
            <a:noFill/>
            <a:miter lim="800000"/>
            <a:headEnd type="none" w="sm" len="sm"/>
            <a:tailEnd type="none" w="sm" len="sm"/>
          </a:ln>
        </p:spPr>
      </p:pic>
      <p:sp>
        <p:nvSpPr>
          <p:cNvPr id="2" name="Title 1"/>
          <p:cNvSpPr>
            <a:spLocks noGrp="1"/>
          </p:cNvSpPr>
          <p:nvPr>
            <p:ph type="title"/>
          </p:nvPr>
        </p:nvSpPr>
        <p:spPr/>
        <p:txBody>
          <a:bodyPr/>
          <a:lstStyle/>
          <a:p>
            <a:r>
              <a:rPr lang="en-US" dirty="0" smtClean="0"/>
              <a:t>Online A</a:t>
            </a:r>
            <a:r>
              <a:rPr lang="en-US" baseline="-25000" dirty="0" smtClean="0"/>
              <a:t>2</a:t>
            </a:r>
            <a:r>
              <a:rPr lang="en-US" dirty="0" smtClean="0"/>
              <a:t> Determination for </a:t>
            </a:r>
            <a:r>
              <a:rPr lang="en-US" dirty="0" err="1" smtClean="0"/>
              <a:t>Lysozyme</a:t>
            </a:r>
            <a:endParaRPr lang="en-US" dirty="0"/>
          </a:p>
        </p:txBody>
      </p:sp>
      <p:pic>
        <p:nvPicPr>
          <p:cNvPr id="3" name="Picture 298"/>
          <p:cNvPicPr>
            <a:picLocks noChangeAspect="1" noChangeArrowheads="1"/>
          </p:cNvPicPr>
          <p:nvPr/>
        </p:nvPicPr>
        <p:blipFill>
          <a:blip r:embed="rId4" cstate="print"/>
          <a:srcRect/>
          <a:stretch>
            <a:fillRect/>
          </a:stretch>
        </p:blipFill>
        <p:spPr bwMode="auto">
          <a:xfrm>
            <a:off x="6070752" y="3426833"/>
            <a:ext cx="2670912" cy="1796558"/>
          </a:xfrm>
          <a:prstGeom prst="rect">
            <a:avLst/>
          </a:prstGeom>
          <a:noFill/>
          <a:ln w="9525">
            <a:solidFill>
              <a:srgbClr val="0000FF"/>
            </a:solidFill>
            <a:miter lim="800000"/>
            <a:headEnd/>
            <a:tailEnd/>
          </a:ln>
        </p:spPr>
      </p:pic>
      <p:cxnSp>
        <p:nvCxnSpPr>
          <p:cNvPr id="7" name="Straight Arrow Connector 6"/>
          <p:cNvCxnSpPr/>
          <p:nvPr/>
        </p:nvCxnSpPr>
        <p:spPr bwMode="auto">
          <a:xfrm rot="10800000" flipV="1">
            <a:off x="4087368" y="4449762"/>
            <a:ext cx="1810512" cy="113093"/>
          </a:xfrm>
          <a:prstGeom prst="straightConnector1">
            <a:avLst/>
          </a:prstGeom>
          <a:noFill/>
          <a:ln w="38100" cap="flat" cmpd="sng" algn="ctr">
            <a:solidFill>
              <a:srgbClr val="0000FF"/>
            </a:solidFill>
            <a:prstDash val="solid"/>
            <a:round/>
            <a:headEnd type="none" w="med" len="med"/>
            <a:tailEnd type="arrow"/>
          </a:ln>
          <a:effectLst>
            <a:innerShdw blurRad="63500" dist="50800" dir="13500000">
              <a:prstClr val="black">
                <a:alpha val="50000"/>
              </a:prstClr>
            </a:innerShdw>
          </a:effectLst>
        </p:spPr>
      </p:cxnSp>
      <p:pic>
        <p:nvPicPr>
          <p:cNvPr id="10" name="Picture 301"/>
          <p:cNvPicPr>
            <a:picLocks noChangeAspect="1" noChangeArrowheads="1"/>
          </p:cNvPicPr>
          <p:nvPr/>
        </p:nvPicPr>
        <p:blipFill>
          <a:blip r:embed="rId5" cstate="print"/>
          <a:srcRect/>
          <a:stretch>
            <a:fillRect/>
          </a:stretch>
        </p:blipFill>
        <p:spPr bwMode="auto">
          <a:xfrm>
            <a:off x="6035040" y="1335561"/>
            <a:ext cx="2697480" cy="1826054"/>
          </a:xfrm>
          <a:prstGeom prst="rect">
            <a:avLst/>
          </a:prstGeom>
          <a:noFill/>
          <a:ln w="9525">
            <a:solidFill>
              <a:srgbClr val="0000FF"/>
            </a:solidFill>
            <a:miter lim="800000"/>
            <a:headEnd/>
            <a:tailEnd/>
          </a:ln>
        </p:spPr>
      </p:pic>
      <p:cxnSp>
        <p:nvCxnSpPr>
          <p:cNvPr id="13" name="Straight Arrow Connector 12"/>
          <p:cNvCxnSpPr/>
          <p:nvPr/>
        </p:nvCxnSpPr>
        <p:spPr bwMode="auto">
          <a:xfrm rot="10800000" flipV="1">
            <a:off x="2715768" y="2532888"/>
            <a:ext cx="3383280" cy="1024126"/>
          </a:xfrm>
          <a:prstGeom prst="straightConnector1">
            <a:avLst/>
          </a:prstGeom>
          <a:noFill/>
          <a:ln w="38100" cap="flat" cmpd="sng" algn="ctr">
            <a:solidFill>
              <a:srgbClr val="0000FF"/>
            </a:solidFill>
            <a:prstDash val="solid"/>
            <a:round/>
            <a:headEnd type="none" w="med" len="med"/>
            <a:tailEnd type="arrow"/>
          </a:ln>
          <a:effectLst>
            <a:innerShdw blurRad="63500" dist="50800" dir="13500000">
              <a:prstClr val="black">
                <a:alpha val="50000"/>
              </a:prstClr>
            </a:innerShdw>
          </a:effectLst>
        </p:spPr>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5"/>
          <p:cNvSpPr>
            <a:spLocks noGrp="1" noChangeArrowheads="1"/>
          </p:cNvSpPr>
          <p:nvPr>
            <p:ph type="title"/>
          </p:nvPr>
        </p:nvSpPr>
        <p:spPr/>
        <p:txBody>
          <a:bodyPr/>
          <a:lstStyle/>
          <a:p>
            <a:pPr eaLnBrk="1" hangingPunct="1"/>
            <a:r>
              <a:rPr lang="en-US" sz="2800" dirty="0" smtClean="0"/>
              <a:t>Calypso: Automated CG-MALS for Characterizing Interactions of Macromolecules</a:t>
            </a:r>
          </a:p>
        </p:txBody>
      </p:sp>
      <p:sp>
        <p:nvSpPr>
          <p:cNvPr id="20486" name="Rectangle 6"/>
          <p:cNvSpPr>
            <a:spLocks noGrp="1" noChangeArrowheads="1"/>
          </p:cNvSpPr>
          <p:nvPr>
            <p:ph type="body" idx="4294967295"/>
          </p:nvPr>
        </p:nvSpPr>
        <p:spPr>
          <a:xfrm>
            <a:off x="1362075" y="1190625"/>
            <a:ext cx="7781925" cy="2563813"/>
          </a:xfrm>
        </p:spPr>
        <p:txBody>
          <a:bodyPr/>
          <a:lstStyle/>
          <a:p>
            <a:pPr>
              <a:spcBef>
                <a:spcPct val="50000"/>
              </a:spcBef>
              <a:buNone/>
            </a:pPr>
            <a:r>
              <a:rPr lang="en-US" b="1" i="1" dirty="0" smtClean="0"/>
              <a:t>What type of interactions can be measured with Calypso?</a:t>
            </a:r>
            <a:endParaRPr lang="en-US" b="1" dirty="0" smtClean="0"/>
          </a:p>
          <a:p>
            <a:pPr eaLnBrk="1" hangingPunct="1">
              <a:spcBef>
                <a:spcPct val="50000"/>
              </a:spcBef>
            </a:pPr>
            <a:r>
              <a:rPr lang="en-US" sz="2000" dirty="0" err="1" smtClean="0">
                <a:solidFill>
                  <a:srgbClr val="0000FF"/>
                </a:solidFill>
              </a:rPr>
              <a:t>Virial</a:t>
            </a:r>
            <a:r>
              <a:rPr lang="en-US" sz="2000" dirty="0" smtClean="0">
                <a:solidFill>
                  <a:srgbClr val="0000FF"/>
                </a:solidFill>
              </a:rPr>
              <a:t> Coefficients: a Measure of Non-Specific Interactions</a:t>
            </a:r>
          </a:p>
          <a:p>
            <a:pPr eaLnBrk="1" hangingPunct="1">
              <a:spcBef>
                <a:spcPct val="50000"/>
              </a:spcBef>
            </a:pPr>
            <a:r>
              <a:rPr lang="en-US" sz="2000" dirty="0" smtClean="0">
                <a:solidFill>
                  <a:srgbClr val="0000FF"/>
                </a:solidFill>
              </a:rPr>
              <a:t>Specific Interactions: </a:t>
            </a:r>
            <a:r>
              <a:rPr lang="en-US" sz="2000" dirty="0" err="1" smtClean="0">
                <a:solidFill>
                  <a:srgbClr val="0000FF"/>
                </a:solidFill>
              </a:rPr>
              <a:t>Stoichiometry</a:t>
            </a:r>
            <a:r>
              <a:rPr lang="en-US" sz="2000" dirty="0" smtClean="0">
                <a:solidFill>
                  <a:srgbClr val="0000FF"/>
                </a:solidFill>
              </a:rPr>
              <a:t> and Association Constants</a:t>
            </a:r>
          </a:p>
          <a:p>
            <a:pPr eaLnBrk="1" hangingPunct="1">
              <a:spcBef>
                <a:spcPct val="50000"/>
              </a:spcBef>
            </a:pPr>
            <a:r>
              <a:rPr lang="en-US" sz="2000" dirty="0" smtClean="0">
                <a:solidFill>
                  <a:srgbClr val="0000FF"/>
                </a:solidFill>
              </a:rPr>
              <a:t>TD-MALS: Kinetics of Association, dissociation and Aggregation</a:t>
            </a:r>
          </a:p>
        </p:txBody>
      </p:sp>
      <p:grpSp>
        <p:nvGrpSpPr>
          <p:cNvPr id="10" name="Group 9"/>
          <p:cNvGrpSpPr/>
          <p:nvPr/>
        </p:nvGrpSpPr>
        <p:grpSpPr>
          <a:xfrm>
            <a:off x="280438" y="3344741"/>
            <a:ext cx="8571401" cy="2632609"/>
            <a:chOff x="280438" y="3344741"/>
            <a:chExt cx="8571401" cy="2632609"/>
          </a:xfrm>
        </p:grpSpPr>
        <p:pic>
          <p:nvPicPr>
            <p:cNvPr id="98307" name="Picture 3" descr="\\Wyatt-data\public\lmcgowan\Calypso pics\Calypso II beauty shot 3.jpg"/>
            <p:cNvPicPr>
              <a:picLocks noChangeAspect="1" noChangeArrowheads="1"/>
            </p:cNvPicPr>
            <p:nvPr/>
          </p:nvPicPr>
          <p:blipFill>
            <a:blip r:embed="rId4" cstate="print"/>
            <a:srcRect t="35277" b="8554"/>
            <a:stretch>
              <a:fillRect/>
            </a:stretch>
          </p:blipFill>
          <p:spPr bwMode="auto">
            <a:xfrm>
              <a:off x="2852193" y="3344741"/>
              <a:ext cx="3024160" cy="25480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848" name="Picture 2" descr="HELEOS"/>
            <p:cNvPicPr>
              <a:picLocks noChangeAspect="1" noChangeArrowheads="1"/>
            </p:cNvPicPr>
            <p:nvPr/>
          </p:nvPicPr>
          <p:blipFill>
            <a:blip r:embed="rId5" cstate="print"/>
            <a:srcRect l="2943" t="15269" b="6602"/>
            <a:stretch>
              <a:fillRect/>
            </a:stretch>
          </p:blipFill>
          <p:spPr bwMode="auto">
            <a:xfrm>
              <a:off x="5802923" y="4115313"/>
              <a:ext cx="3048916" cy="1751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5846" name="Picture 3" descr="rEX"/>
            <p:cNvPicPr>
              <a:picLocks noChangeAspect="1" noChangeArrowheads="1"/>
            </p:cNvPicPr>
            <p:nvPr/>
          </p:nvPicPr>
          <p:blipFill>
            <a:blip r:embed="rId6" cstate="print"/>
            <a:srcRect r="4535"/>
            <a:stretch>
              <a:fillRect/>
            </a:stretch>
          </p:blipFill>
          <p:spPr bwMode="auto">
            <a:xfrm>
              <a:off x="280438" y="4550297"/>
              <a:ext cx="2638608" cy="14270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3"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p:txBody>
          <a:bodyPr/>
          <a:lstStyle/>
          <a:p>
            <a:r>
              <a:rPr lang="en-US" dirty="0"/>
              <a:t>Eclipse </a:t>
            </a:r>
            <a:r>
              <a:rPr lang="en-US" dirty="0" smtClean="0"/>
              <a:t>Asymmetric Flow FFF </a:t>
            </a:r>
            <a:r>
              <a:rPr lang="en-US" dirty="0"/>
              <a:t>System</a:t>
            </a:r>
          </a:p>
        </p:txBody>
      </p:sp>
      <p:sp>
        <p:nvSpPr>
          <p:cNvPr id="5" name="Rectangle 4"/>
          <p:cNvSpPr/>
          <p:nvPr/>
        </p:nvSpPr>
        <p:spPr>
          <a:xfrm>
            <a:off x="626291" y="4201356"/>
            <a:ext cx="7891417" cy="1918026"/>
          </a:xfrm>
          <a:prstGeom prst="rect">
            <a:avLst/>
          </a:prstGeom>
        </p:spPr>
        <p:txBody>
          <a:bodyPr wrap="square">
            <a:spAutoFit/>
          </a:bodyPr>
          <a:lstStyle/>
          <a:p>
            <a:pPr marL="342900" indent="-342900" algn="l">
              <a:lnSpc>
                <a:spcPts val="2500"/>
              </a:lnSpc>
              <a:spcBef>
                <a:spcPct val="20000"/>
              </a:spcBef>
              <a:buFont typeface="Arial" pitchFamily="34" charset="0"/>
              <a:buChar char="•"/>
            </a:pPr>
            <a:r>
              <a:rPr lang="en-US" sz="2400" dirty="0" smtClean="0">
                <a:latin typeface="Calibri" pitchFamily="34" charset="0"/>
              </a:rPr>
              <a:t>Fully integrated with Wyatt detectors and Agilent 1200 or Shimadzu HPLC (metal-free system is an option)</a:t>
            </a:r>
          </a:p>
          <a:p>
            <a:pPr marL="342900" lvl="0" indent="-342900" algn="l">
              <a:lnSpc>
                <a:spcPts val="2500"/>
              </a:lnSpc>
              <a:spcBef>
                <a:spcPct val="20000"/>
              </a:spcBef>
              <a:buFont typeface="Arial" charset="0"/>
              <a:buChar char="•"/>
            </a:pPr>
            <a:r>
              <a:rPr lang="en-US" sz="2400" dirty="0" smtClean="0">
                <a:latin typeface="Calibri" pitchFamily="34" charset="0"/>
              </a:rPr>
              <a:t>SEC-FFF switch option</a:t>
            </a:r>
          </a:p>
          <a:p>
            <a:pPr marL="342900" lvl="0" indent="-342900" algn="l">
              <a:lnSpc>
                <a:spcPts val="2500"/>
              </a:lnSpc>
              <a:spcBef>
                <a:spcPct val="20000"/>
              </a:spcBef>
              <a:buFont typeface="Arial" charset="0"/>
              <a:buChar char="•"/>
            </a:pPr>
            <a:r>
              <a:rPr lang="en-US" sz="2400" dirty="0" smtClean="0">
                <a:latin typeface="Calibri" pitchFamily="34" charset="0"/>
              </a:rPr>
              <a:t>Organic version available</a:t>
            </a:r>
          </a:p>
          <a:p>
            <a:pPr marL="342900" indent="-342900" algn="l">
              <a:lnSpc>
                <a:spcPts val="2500"/>
              </a:lnSpc>
              <a:spcBef>
                <a:spcPct val="20000"/>
              </a:spcBef>
              <a:buFont typeface="Arial" pitchFamily="34" charset="0"/>
              <a:buChar char="•"/>
            </a:pPr>
            <a:r>
              <a:rPr lang="en-US" sz="2400" dirty="0" smtClean="0">
                <a:latin typeface="Calibri" pitchFamily="34" charset="0"/>
              </a:rPr>
              <a:t>IQ/OQ available for the complete system</a:t>
            </a:r>
            <a:endParaRPr lang="en-US" sz="2400" dirty="0">
              <a:latin typeface="Calibri" pitchFamily="34" charset="0"/>
            </a:endParaRPr>
          </a:p>
        </p:txBody>
      </p:sp>
      <p:pic>
        <p:nvPicPr>
          <p:cNvPr id="8" name="Picture 7" descr="ShimadzuFFF.jpg"/>
          <p:cNvPicPr>
            <a:picLocks noChangeAspect="1"/>
          </p:cNvPicPr>
          <p:nvPr/>
        </p:nvPicPr>
        <p:blipFill>
          <a:blip r:embed="rId3" cstate="print"/>
          <a:stretch>
            <a:fillRect/>
          </a:stretch>
        </p:blipFill>
        <p:spPr>
          <a:xfrm>
            <a:off x="4842256" y="967683"/>
            <a:ext cx="3377184" cy="3115056"/>
          </a:xfrm>
          <a:prstGeom prst="rect">
            <a:avLst/>
          </a:prstGeom>
        </p:spPr>
      </p:pic>
      <p:pic>
        <p:nvPicPr>
          <p:cNvPr id="9" name="Picture 8" descr="AgilentFFF.jpg"/>
          <p:cNvPicPr>
            <a:picLocks noChangeAspect="1"/>
          </p:cNvPicPr>
          <p:nvPr/>
        </p:nvPicPr>
        <p:blipFill>
          <a:blip r:embed="rId4" cstate="print"/>
          <a:stretch>
            <a:fillRect/>
          </a:stretch>
        </p:blipFill>
        <p:spPr>
          <a:xfrm>
            <a:off x="1011936" y="970731"/>
            <a:ext cx="3224784" cy="3108960"/>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8"/>
          <p:cNvSpPr>
            <a:spLocks noGrp="1" noChangeArrowheads="1"/>
          </p:cNvSpPr>
          <p:nvPr>
            <p:ph type="title"/>
          </p:nvPr>
        </p:nvSpPr>
        <p:spPr/>
        <p:txBody>
          <a:bodyPr>
            <a:noAutofit/>
          </a:bodyPr>
          <a:lstStyle/>
          <a:p>
            <a:pPr eaLnBrk="1" hangingPunct="1"/>
            <a:r>
              <a:rPr lang="en-US" sz="2800" dirty="0" smtClean="0"/>
              <a:t>CG-MALS set-up: </a:t>
            </a:r>
            <a:br>
              <a:rPr lang="en-US" sz="2800" dirty="0" smtClean="0"/>
            </a:br>
            <a:r>
              <a:rPr lang="en-US" sz="2800" dirty="0" smtClean="0"/>
              <a:t>Calypso + DAWN + Concentration Detector</a:t>
            </a:r>
          </a:p>
        </p:txBody>
      </p:sp>
      <p:sp>
        <p:nvSpPr>
          <p:cNvPr id="36867" name="Rectangle 3"/>
          <p:cNvSpPr>
            <a:spLocks noChangeArrowheads="1"/>
          </p:cNvSpPr>
          <p:nvPr/>
        </p:nvSpPr>
        <p:spPr bwMode="auto">
          <a:xfrm>
            <a:off x="892175" y="2506663"/>
            <a:ext cx="9144000" cy="0"/>
          </a:xfrm>
          <a:prstGeom prst="rect">
            <a:avLst/>
          </a:prstGeom>
          <a:noFill/>
          <a:ln w="9525">
            <a:noFill/>
            <a:miter lim="800000"/>
            <a:headEnd/>
            <a:tailEnd/>
          </a:ln>
        </p:spPr>
        <p:txBody>
          <a:bodyPr wrap="none" anchor="ctr">
            <a:spAutoFit/>
          </a:bodyPr>
          <a:lstStyle/>
          <a:p>
            <a:endParaRPr lang="en-US"/>
          </a:p>
        </p:txBody>
      </p:sp>
      <p:grpSp>
        <p:nvGrpSpPr>
          <p:cNvPr id="48" name="Group 47"/>
          <p:cNvGrpSpPr/>
          <p:nvPr/>
        </p:nvGrpSpPr>
        <p:grpSpPr>
          <a:xfrm>
            <a:off x="1182764" y="1099931"/>
            <a:ext cx="6778471" cy="5141844"/>
            <a:chOff x="973395" y="899652"/>
            <a:chExt cx="7433187" cy="5619135"/>
          </a:xfrm>
        </p:grpSpPr>
        <p:sp>
          <p:nvSpPr>
            <p:cNvPr id="49" name="Rounded Rectangle 48"/>
            <p:cNvSpPr/>
            <p:nvPr/>
          </p:nvSpPr>
          <p:spPr>
            <a:xfrm>
              <a:off x="973395" y="899652"/>
              <a:ext cx="7433187" cy="56191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descr="Calypso II system a.png"/>
            <p:cNvPicPr>
              <a:picLocks noChangeAspect="1"/>
            </p:cNvPicPr>
            <p:nvPr/>
          </p:nvPicPr>
          <p:blipFill>
            <a:blip r:embed="rId4" cstate="print"/>
            <a:stretch>
              <a:fillRect/>
            </a:stretch>
          </p:blipFill>
          <p:spPr>
            <a:xfrm>
              <a:off x="1533608" y="1072917"/>
              <a:ext cx="6430749" cy="5272604"/>
            </a:xfrm>
            <a:prstGeom prst="rect">
              <a:avLst/>
            </a:prstGeom>
            <a:solidFill>
              <a:schemeClr val="bg1"/>
            </a:solidFill>
          </p:spPr>
        </p:pic>
      </p:grpSp>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6"/>
          <p:cNvGrpSpPr>
            <a:grpSpLocks/>
          </p:cNvGrpSpPr>
          <p:nvPr/>
        </p:nvGrpSpPr>
        <p:grpSpPr bwMode="auto">
          <a:xfrm>
            <a:off x="5146675" y="1015763"/>
            <a:ext cx="3997325" cy="3235555"/>
            <a:chOff x="3258" y="727"/>
            <a:chExt cx="2423" cy="1855"/>
          </a:xfrm>
        </p:grpSpPr>
        <p:pic>
          <p:nvPicPr>
            <p:cNvPr id="28680" name="Picture 17"/>
            <p:cNvPicPr>
              <a:picLocks noChangeAspect="1" noChangeArrowheads="1"/>
            </p:cNvPicPr>
            <p:nvPr/>
          </p:nvPicPr>
          <p:blipFill>
            <a:blip r:embed="rId3" cstate="print"/>
            <a:srcRect/>
            <a:stretch>
              <a:fillRect/>
            </a:stretch>
          </p:blipFill>
          <p:spPr bwMode="auto">
            <a:xfrm>
              <a:off x="3258" y="874"/>
              <a:ext cx="2423" cy="1708"/>
            </a:xfrm>
            <a:prstGeom prst="rect">
              <a:avLst/>
            </a:prstGeom>
            <a:noFill/>
            <a:ln w="25400">
              <a:noFill/>
              <a:miter lim="800000"/>
              <a:headEnd type="none" w="sm" len="sm"/>
              <a:tailEnd type="none" w="sm" len="sm"/>
            </a:ln>
          </p:spPr>
        </p:pic>
        <p:sp>
          <p:nvSpPr>
            <p:cNvPr id="28681" name="Text Box 18"/>
            <p:cNvSpPr txBox="1">
              <a:spLocks noChangeArrowheads="1"/>
            </p:cNvSpPr>
            <p:nvPr/>
          </p:nvSpPr>
          <p:spPr bwMode="auto">
            <a:xfrm>
              <a:off x="4019" y="727"/>
              <a:ext cx="1262" cy="159"/>
            </a:xfrm>
            <a:prstGeom prst="rect">
              <a:avLst/>
            </a:prstGeom>
            <a:noFill/>
            <a:ln w="25400">
              <a:noFill/>
              <a:miter lim="800000"/>
              <a:headEnd type="none" w="sm" len="sm"/>
              <a:tailEnd type="none" w="sm" len="sm"/>
            </a:ln>
          </p:spPr>
          <p:txBody>
            <a:bodyPr wrap="none">
              <a:spAutoFit/>
            </a:bodyPr>
            <a:lstStyle/>
            <a:p>
              <a:pPr algn="ctr" defTabSz="4389438" eaLnBrk="0" hangingPunct="0"/>
              <a:r>
                <a:rPr lang="en-US" sz="1200" b="1" dirty="0">
                  <a:solidFill>
                    <a:schemeClr val="bg1"/>
                  </a:solidFill>
                </a:rPr>
                <a:t>K</a:t>
              </a:r>
              <a:r>
                <a:rPr lang="en-US" sz="1200" b="1" baseline="-25000" dirty="0">
                  <a:solidFill>
                    <a:schemeClr val="bg1"/>
                  </a:solidFill>
                </a:rPr>
                <a:t>a</a:t>
              </a:r>
              <a:r>
                <a:rPr lang="en-US" sz="1200" b="1" dirty="0">
                  <a:solidFill>
                    <a:schemeClr val="bg1"/>
                  </a:solidFill>
                </a:rPr>
                <a:t> as a function of [NaCl</a:t>
              </a:r>
              <a:r>
                <a:rPr lang="en-US" sz="1200" b="1" dirty="0" smtClean="0">
                  <a:solidFill>
                    <a:schemeClr val="bg1"/>
                  </a:solidFill>
                </a:rPr>
                <a:t>]:</a:t>
              </a:r>
              <a:endParaRPr lang="en-US" sz="1200" b="1" dirty="0">
                <a:solidFill>
                  <a:schemeClr val="bg1"/>
                </a:solidFill>
              </a:endParaRPr>
            </a:p>
          </p:txBody>
        </p:sp>
      </p:grpSp>
      <p:sp>
        <p:nvSpPr>
          <p:cNvPr id="28675" name="Rectangle 2"/>
          <p:cNvSpPr>
            <a:spLocks noGrp="1" noChangeArrowheads="1"/>
          </p:cNvSpPr>
          <p:nvPr>
            <p:ph type="title"/>
          </p:nvPr>
        </p:nvSpPr>
        <p:spPr>
          <a:xfrm>
            <a:off x="1255923" y="0"/>
            <a:ext cx="7546554" cy="752475"/>
          </a:xfrm>
        </p:spPr>
        <p:txBody>
          <a:bodyPr>
            <a:normAutofit/>
          </a:bodyPr>
          <a:lstStyle/>
          <a:p>
            <a:pPr eaLnBrk="1" hangingPunct="1"/>
            <a:r>
              <a:rPr lang="en-US" sz="2400" dirty="0" smtClean="0"/>
              <a:t>Specific Interactions – Self Association vs. Ionic Strength</a:t>
            </a:r>
          </a:p>
        </p:txBody>
      </p:sp>
      <p:sp>
        <p:nvSpPr>
          <p:cNvPr id="28674" name="Rectangle 3"/>
          <p:cNvSpPr>
            <a:spLocks noGrp="1" noChangeArrowheads="1"/>
          </p:cNvSpPr>
          <p:nvPr>
            <p:ph idx="1"/>
          </p:nvPr>
        </p:nvSpPr>
        <p:spPr>
          <a:xfrm>
            <a:off x="278296" y="974381"/>
            <a:ext cx="5737225" cy="400050"/>
          </a:xfrm>
        </p:spPr>
        <p:txBody>
          <a:bodyPr/>
          <a:lstStyle/>
          <a:p>
            <a:pPr marL="225425" indent="-225425" eaLnBrk="1" hangingPunct="1"/>
            <a:r>
              <a:rPr lang="en-US" sz="1600" dirty="0" smtClean="0"/>
              <a:t>Example: Chymotrypsin dimer self-association  vs. [NaCl]</a:t>
            </a:r>
          </a:p>
        </p:txBody>
      </p:sp>
      <p:grpSp>
        <p:nvGrpSpPr>
          <p:cNvPr id="2" name="Group 40"/>
          <p:cNvGrpSpPr>
            <a:grpSpLocks/>
          </p:cNvGrpSpPr>
          <p:nvPr/>
        </p:nvGrpSpPr>
        <p:grpSpPr bwMode="auto">
          <a:xfrm>
            <a:off x="455613" y="1466907"/>
            <a:ext cx="4481512" cy="2117044"/>
            <a:chOff x="247" y="700"/>
            <a:chExt cx="2911" cy="1512"/>
          </a:xfrm>
        </p:grpSpPr>
        <p:pic>
          <p:nvPicPr>
            <p:cNvPr id="28690" name="Picture 5"/>
            <p:cNvPicPr>
              <a:picLocks noChangeAspect="1" noChangeArrowheads="1"/>
            </p:cNvPicPr>
            <p:nvPr/>
          </p:nvPicPr>
          <p:blipFill>
            <a:blip r:embed="rId4" cstate="print"/>
            <a:srcRect l="-1173" t="-8569" r="-211" b="4642"/>
            <a:stretch>
              <a:fillRect/>
            </a:stretch>
          </p:blipFill>
          <p:spPr bwMode="auto">
            <a:xfrm>
              <a:off x="247" y="746"/>
              <a:ext cx="2911" cy="1466"/>
            </a:xfrm>
            <a:prstGeom prst="rect">
              <a:avLst/>
            </a:prstGeom>
            <a:noFill/>
            <a:ln>
              <a:noFill/>
            </a:ln>
          </p:spPr>
        </p:pic>
        <p:sp>
          <p:nvSpPr>
            <p:cNvPr id="28691" name="Text Box 6"/>
            <p:cNvSpPr txBox="1">
              <a:spLocks noChangeArrowheads="1"/>
            </p:cNvSpPr>
            <p:nvPr/>
          </p:nvSpPr>
          <p:spPr bwMode="auto">
            <a:xfrm>
              <a:off x="1417" y="700"/>
              <a:ext cx="681" cy="196"/>
            </a:xfrm>
            <a:prstGeom prst="rect">
              <a:avLst/>
            </a:prstGeom>
            <a:noFill/>
            <a:ln w="25400">
              <a:noFill/>
              <a:miter lim="800000"/>
              <a:headEnd type="none" w="sm" len="sm"/>
              <a:tailEnd type="none" w="sm" len="sm"/>
            </a:ln>
          </p:spPr>
          <p:txBody>
            <a:bodyPr>
              <a:spAutoFit/>
            </a:bodyPr>
            <a:lstStyle/>
            <a:p>
              <a:pPr defTabSz="4389438" eaLnBrk="0" hangingPunct="0"/>
              <a:r>
                <a:rPr lang="en-US" sz="1200" b="1" dirty="0"/>
                <a:t>LS + </a:t>
              </a:r>
              <a:r>
                <a:rPr lang="en-US" sz="1200" b="1" dirty="0" err="1"/>
                <a:t>dRI</a:t>
              </a:r>
              <a:endParaRPr lang="en-US" sz="1200" b="1" baseline="-25000" dirty="0"/>
            </a:p>
          </p:txBody>
        </p:sp>
      </p:grpSp>
      <p:grpSp>
        <p:nvGrpSpPr>
          <p:cNvPr id="3" name="Group 21"/>
          <p:cNvGrpSpPr/>
          <p:nvPr/>
        </p:nvGrpSpPr>
        <p:grpSpPr>
          <a:xfrm>
            <a:off x="66260" y="3923553"/>
            <a:ext cx="5297214" cy="2196662"/>
            <a:chOff x="0" y="3552497"/>
            <a:chExt cx="5297214" cy="2196662"/>
          </a:xfrm>
        </p:grpSpPr>
        <p:sp>
          <p:nvSpPr>
            <p:cNvPr id="21" name="Rectangle 20"/>
            <p:cNvSpPr/>
            <p:nvPr/>
          </p:nvSpPr>
          <p:spPr>
            <a:xfrm>
              <a:off x="0" y="3552497"/>
              <a:ext cx="5297214" cy="2196662"/>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41"/>
            <p:cNvGrpSpPr>
              <a:grpSpLocks/>
            </p:cNvGrpSpPr>
            <p:nvPr/>
          </p:nvGrpSpPr>
          <p:grpSpPr bwMode="auto">
            <a:xfrm>
              <a:off x="187325" y="3638550"/>
              <a:ext cx="5005388" cy="2009775"/>
              <a:chOff x="118" y="2292"/>
              <a:chExt cx="3153" cy="1266"/>
            </a:xfrm>
          </p:grpSpPr>
          <p:grpSp>
            <p:nvGrpSpPr>
              <p:cNvPr id="5" name="Group 38"/>
              <p:cNvGrpSpPr>
                <a:grpSpLocks/>
              </p:cNvGrpSpPr>
              <p:nvPr/>
            </p:nvGrpSpPr>
            <p:grpSpPr bwMode="auto">
              <a:xfrm>
                <a:off x="118" y="2376"/>
                <a:ext cx="3153" cy="1182"/>
                <a:chOff x="118" y="2376"/>
                <a:chExt cx="3153" cy="1182"/>
              </a:xfrm>
            </p:grpSpPr>
            <p:pic>
              <p:nvPicPr>
                <p:cNvPr id="28687" name="Picture 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18" y="2376"/>
                  <a:ext cx="1156" cy="1182"/>
                </a:xfrm>
                <a:prstGeom prst="rect">
                  <a:avLst/>
                </a:prstGeom>
                <a:noFill/>
                <a:ln w="9525">
                  <a:noFill/>
                  <a:miter lim="800000"/>
                  <a:headEnd/>
                  <a:tailEnd/>
                </a:ln>
              </p:spPr>
            </p:pic>
            <p:pic>
              <p:nvPicPr>
                <p:cNvPr id="28688" name="Picture 10"/>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291" y="2434"/>
                  <a:ext cx="979" cy="1120"/>
                </a:xfrm>
                <a:prstGeom prst="rect">
                  <a:avLst/>
                </a:prstGeom>
                <a:noFill/>
                <a:ln w="9525">
                  <a:noFill/>
                  <a:miter lim="800000"/>
                  <a:headEnd/>
                  <a:tailEnd/>
                </a:ln>
              </p:spPr>
            </p:pic>
            <p:pic>
              <p:nvPicPr>
                <p:cNvPr id="28689" name="Picture 11"/>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283" y="2439"/>
                  <a:ext cx="988" cy="1106"/>
                </a:xfrm>
                <a:prstGeom prst="rect">
                  <a:avLst/>
                </a:prstGeom>
                <a:noFill/>
                <a:ln w="9525">
                  <a:noFill/>
                  <a:miter lim="800000"/>
                  <a:headEnd/>
                  <a:tailEnd/>
                </a:ln>
              </p:spPr>
            </p:pic>
          </p:grpSp>
          <p:sp>
            <p:nvSpPr>
              <p:cNvPr id="28683" name="Rectangle 12"/>
              <p:cNvSpPr>
                <a:spLocks noChangeArrowheads="1"/>
              </p:cNvSpPr>
              <p:nvPr/>
            </p:nvSpPr>
            <p:spPr bwMode="auto">
              <a:xfrm>
                <a:off x="359" y="2480"/>
                <a:ext cx="338" cy="155"/>
              </a:xfrm>
              <a:prstGeom prst="rect">
                <a:avLst/>
              </a:prstGeom>
              <a:noFill/>
              <a:ln w="25400">
                <a:noFill/>
                <a:miter lim="800000"/>
                <a:headEnd type="none" w="sm" len="sm"/>
                <a:tailEnd type="none" w="sm" len="sm"/>
              </a:ln>
            </p:spPr>
            <p:txBody>
              <a:bodyPr wrap="none">
                <a:spAutoFit/>
              </a:bodyPr>
              <a:lstStyle/>
              <a:p>
                <a:pPr algn="ctr" defTabSz="4389438" eaLnBrk="0" hangingPunct="0"/>
                <a:r>
                  <a:rPr lang="en-US" sz="1000"/>
                  <a:t>50mM</a:t>
                </a:r>
              </a:p>
            </p:txBody>
          </p:sp>
          <p:sp>
            <p:nvSpPr>
              <p:cNvPr id="28684" name="Rectangle 13"/>
              <p:cNvSpPr>
                <a:spLocks noChangeArrowheads="1"/>
              </p:cNvSpPr>
              <p:nvPr/>
            </p:nvSpPr>
            <p:spPr bwMode="auto">
              <a:xfrm>
                <a:off x="1347" y="2463"/>
                <a:ext cx="382" cy="154"/>
              </a:xfrm>
              <a:prstGeom prst="rect">
                <a:avLst/>
              </a:prstGeom>
              <a:noFill/>
              <a:ln w="25400">
                <a:noFill/>
                <a:miter lim="800000"/>
                <a:headEnd type="none" w="sm" len="sm"/>
                <a:tailEnd type="none" w="sm" len="sm"/>
              </a:ln>
            </p:spPr>
            <p:txBody>
              <a:bodyPr wrap="none">
                <a:spAutoFit/>
              </a:bodyPr>
              <a:lstStyle/>
              <a:p>
                <a:pPr algn="ctr" defTabSz="4389438" eaLnBrk="0" hangingPunct="0"/>
                <a:r>
                  <a:rPr lang="en-US" sz="1000"/>
                  <a:t>250mM</a:t>
                </a:r>
              </a:p>
            </p:txBody>
          </p:sp>
          <p:sp>
            <p:nvSpPr>
              <p:cNvPr id="28685" name="Rectangle 14"/>
              <p:cNvSpPr>
                <a:spLocks noChangeArrowheads="1"/>
              </p:cNvSpPr>
              <p:nvPr/>
            </p:nvSpPr>
            <p:spPr bwMode="auto">
              <a:xfrm>
                <a:off x="2364" y="2463"/>
                <a:ext cx="382" cy="154"/>
              </a:xfrm>
              <a:prstGeom prst="rect">
                <a:avLst/>
              </a:prstGeom>
              <a:noFill/>
              <a:ln w="25400">
                <a:noFill/>
                <a:miter lim="800000"/>
                <a:headEnd type="none" w="sm" len="sm"/>
                <a:tailEnd type="none" w="sm" len="sm"/>
              </a:ln>
            </p:spPr>
            <p:txBody>
              <a:bodyPr wrap="none">
                <a:spAutoFit/>
              </a:bodyPr>
              <a:lstStyle/>
              <a:p>
                <a:pPr algn="ctr" defTabSz="4389438" eaLnBrk="0" hangingPunct="0"/>
                <a:r>
                  <a:rPr lang="en-US" sz="1000" dirty="0"/>
                  <a:t>450mM</a:t>
                </a:r>
              </a:p>
            </p:txBody>
          </p:sp>
          <p:sp>
            <p:nvSpPr>
              <p:cNvPr id="28686" name="Text Box 15"/>
              <p:cNvSpPr txBox="1">
                <a:spLocks noChangeArrowheads="1"/>
              </p:cNvSpPr>
              <p:nvPr/>
            </p:nvSpPr>
            <p:spPr bwMode="auto">
              <a:xfrm>
                <a:off x="394" y="2292"/>
                <a:ext cx="2698" cy="173"/>
              </a:xfrm>
              <a:prstGeom prst="rect">
                <a:avLst/>
              </a:prstGeom>
              <a:noFill/>
              <a:ln w="25400">
                <a:noFill/>
                <a:miter lim="800000"/>
                <a:headEnd type="none" w="sm" len="sm"/>
                <a:tailEnd type="none" w="sm" len="sm"/>
              </a:ln>
            </p:spPr>
            <p:txBody>
              <a:bodyPr>
                <a:spAutoFit/>
              </a:bodyPr>
              <a:lstStyle/>
              <a:p>
                <a:pPr defTabSz="4389438" eaLnBrk="0" hangingPunct="0"/>
                <a:r>
                  <a:rPr lang="en-US" sz="1200" b="1" dirty="0"/>
                  <a:t>Fits to the data from each salinity:</a:t>
                </a:r>
                <a:endParaRPr lang="en-US" sz="1200" b="1" baseline="-25000" dirty="0"/>
              </a:p>
            </p:txBody>
          </p:sp>
        </p:grpSp>
      </p:grpSp>
      <p:sp>
        <p:nvSpPr>
          <p:cNvPr id="28679" name="Text Box 16"/>
          <p:cNvSpPr txBox="1">
            <a:spLocks noChangeArrowheads="1"/>
          </p:cNvSpPr>
          <p:nvPr/>
        </p:nvSpPr>
        <p:spPr bwMode="auto">
          <a:xfrm>
            <a:off x="5528880" y="4761186"/>
            <a:ext cx="3615120" cy="861774"/>
          </a:xfrm>
          <a:prstGeom prst="rect">
            <a:avLst/>
          </a:prstGeom>
          <a:noFill/>
          <a:ln w="25400">
            <a:noFill/>
            <a:miter lim="800000"/>
            <a:headEnd type="none" w="sm" len="sm"/>
            <a:tailEnd type="none" w="sm" len="sm"/>
          </a:ln>
        </p:spPr>
        <p:txBody>
          <a:bodyPr wrap="square">
            <a:spAutoFit/>
          </a:bodyPr>
          <a:lstStyle/>
          <a:p>
            <a:pPr algn="r" defTabSz="4389438" eaLnBrk="0" hangingPunct="0"/>
            <a:r>
              <a:rPr lang="en-US" sz="1000" dirty="0"/>
              <a:t>Light scattering Ka values closely match those determined by sedimentation equilibrium, 1808-162,755L/mol: </a:t>
            </a:r>
            <a:endParaRPr lang="en-US" sz="1000" dirty="0" smtClean="0"/>
          </a:p>
          <a:p>
            <a:pPr algn="r" defTabSz="4389438" eaLnBrk="0" hangingPunct="0"/>
            <a:r>
              <a:rPr lang="en-US" sz="1000" dirty="0" smtClean="0"/>
              <a:t> </a:t>
            </a:r>
            <a:r>
              <a:rPr lang="en-US" sz="1000" dirty="0" err="1"/>
              <a:t>Aune</a:t>
            </a:r>
            <a:r>
              <a:rPr lang="en-US" sz="1000" dirty="0"/>
              <a:t> KC, Goldsmith LC, </a:t>
            </a:r>
            <a:r>
              <a:rPr lang="en-US" sz="1000" dirty="0" err="1"/>
              <a:t>Timasheff</a:t>
            </a:r>
            <a:r>
              <a:rPr lang="en-US" sz="1000" dirty="0"/>
              <a:t> SN, (1971) “Dimerization of alpha-Chymotrypsin.  II. Ionic Strength and Temperature dependence.  </a:t>
            </a:r>
            <a:r>
              <a:rPr lang="en-US" sz="1000" i="1" dirty="0"/>
              <a:t>Biochemistry,</a:t>
            </a:r>
            <a:r>
              <a:rPr lang="en-US" sz="1000" dirty="0"/>
              <a:t> vol.10, no.9, 1617-1621</a:t>
            </a:r>
            <a:r>
              <a:rPr lang="en-US" sz="1050"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1"/>
          <p:cNvSpPr>
            <a:spLocks noGrp="1" noChangeArrowheads="1"/>
          </p:cNvSpPr>
          <p:nvPr>
            <p:ph type="title"/>
          </p:nvPr>
        </p:nvSpPr>
        <p:spPr/>
        <p:txBody>
          <a:bodyPr/>
          <a:lstStyle/>
          <a:p>
            <a:pPr eaLnBrk="1" hangingPunct="1"/>
            <a:r>
              <a:rPr lang="en-US" sz="2400" dirty="0" smtClean="0"/>
              <a:t>Quantifying Protein Interactions with Calypso</a:t>
            </a:r>
            <a:br>
              <a:rPr lang="en-US" sz="2400" dirty="0" smtClean="0"/>
            </a:br>
            <a:r>
              <a:rPr lang="en-US" sz="2400" dirty="0" err="1" smtClean="0"/>
              <a:t>Stoichiometry</a:t>
            </a:r>
            <a:r>
              <a:rPr lang="en-US" sz="2400" dirty="0" smtClean="0"/>
              <a:t> and Association Constants</a:t>
            </a:r>
          </a:p>
        </p:txBody>
      </p:sp>
      <p:sp>
        <p:nvSpPr>
          <p:cNvPr id="47107" name="Rectangle 12"/>
          <p:cNvSpPr>
            <a:spLocks noGrp="1" noChangeArrowheads="1"/>
          </p:cNvSpPr>
          <p:nvPr>
            <p:ph type="body" idx="4294967295"/>
          </p:nvPr>
        </p:nvSpPr>
        <p:spPr>
          <a:xfrm>
            <a:off x="145772" y="979556"/>
            <a:ext cx="3935413" cy="1654175"/>
          </a:xfrm>
        </p:spPr>
        <p:txBody>
          <a:bodyPr/>
          <a:lstStyle/>
          <a:p>
            <a:pPr marL="234950" indent="-234950" eaLnBrk="1" hangingPunct="1"/>
            <a:r>
              <a:rPr lang="en-US" sz="1800" dirty="0" smtClean="0"/>
              <a:t>Example: </a:t>
            </a:r>
            <a:r>
              <a:rPr lang="en-US" sz="1800" dirty="0" err="1" smtClean="0"/>
              <a:t>Chymotrypsin</a:t>
            </a:r>
            <a:r>
              <a:rPr lang="en-US" sz="1800" dirty="0" smtClean="0"/>
              <a:t> + </a:t>
            </a:r>
            <a:br>
              <a:rPr lang="en-US" sz="1800" dirty="0" smtClean="0"/>
            </a:br>
            <a:r>
              <a:rPr lang="en-US" sz="1800" dirty="0" smtClean="0"/>
              <a:t>Bovine Pancreatic  </a:t>
            </a:r>
            <a:r>
              <a:rPr lang="en-US" sz="1800" dirty="0" err="1" smtClean="0"/>
              <a:t>Trypsin</a:t>
            </a:r>
            <a:r>
              <a:rPr lang="en-US" sz="1800" dirty="0" smtClean="0"/>
              <a:t> Inhibitor</a:t>
            </a:r>
          </a:p>
          <a:p>
            <a:pPr marL="234950" indent="-234950" eaLnBrk="1" hangingPunct="1"/>
            <a:r>
              <a:rPr lang="en-US" sz="1800" dirty="0" smtClean="0"/>
              <a:t>Model: 1:1 binding</a:t>
            </a:r>
          </a:p>
        </p:txBody>
      </p:sp>
      <p:pic>
        <p:nvPicPr>
          <p:cNvPr id="32772" name="Picture 4"/>
          <p:cNvPicPr>
            <a:picLocks noChangeAspect="1" noChangeArrowheads="1"/>
          </p:cNvPicPr>
          <p:nvPr/>
        </p:nvPicPr>
        <p:blipFill>
          <a:blip r:embed="rId3" cstate="print"/>
          <a:srcRect/>
          <a:stretch>
            <a:fillRect/>
          </a:stretch>
        </p:blipFill>
        <p:spPr bwMode="auto">
          <a:xfrm>
            <a:off x="250825" y="3346450"/>
            <a:ext cx="4262438" cy="2778125"/>
          </a:xfrm>
          <a:prstGeom prst="rect">
            <a:avLst/>
          </a:prstGeom>
          <a:noFill/>
          <a:ln w="9525">
            <a:noFill/>
            <a:miter lim="800000"/>
            <a:headEnd/>
            <a:tailEnd/>
          </a:ln>
        </p:spPr>
      </p:pic>
      <p:grpSp>
        <p:nvGrpSpPr>
          <p:cNvPr id="2" name="Group 5"/>
          <p:cNvGrpSpPr>
            <a:grpSpLocks/>
          </p:cNvGrpSpPr>
          <p:nvPr/>
        </p:nvGrpSpPr>
        <p:grpSpPr bwMode="auto">
          <a:xfrm>
            <a:off x="5676900" y="4167188"/>
            <a:ext cx="2538413" cy="1611312"/>
            <a:chOff x="3497" y="2510"/>
            <a:chExt cx="1599" cy="1015"/>
          </a:xfrm>
        </p:grpSpPr>
        <p:sp>
          <p:nvSpPr>
            <p:cNvPr id="47113" name="Text Box 6"/>
            <p:cNvSpPr txBox="1">
              <a:spLocks noChangeArrowheads="1"/>
            </p:cNvSpPr>
            <p:nvPr/>
          </p:nvSpPr>
          <p:spPr bwMode="auto">
            <a:xfrm>
              <a:off x="3506" y="3275"/>
              <a:ext cx="1590" cy="250"/>
            </a:xfrm>
            <a:prstGeom prst="rect">
              <a:avLst/>
            </a:prstGeom>
            <a:noFill/>
            <a:ln w="9525">
              <a:noFill/>
              <a:miter lim="800000"/>
              <a:headEnd/>
              <a:tailEnd/>
            </a:ln>
          </p:spPr>
          <p:txBody>
            <a:bodyPr>
              <a:spAutoFit/>
            </a:bodyPr>
            <a:lstStyle/>
            <a:p>
              <a:pPr eaLnBrk="0" hangingPunct="0">
                <a:spcBef>
                  <a:spcPct val="50000"/>
                </a:spcBef>
              </a:pPr>
              <a:r>
                <a:rPr lang="en-US" sz="2000" b="1" i="1" dirty="0">
                  <a:solidFill>
                    <a:srgbClr val="0000FF"/>
                  </a:solidFill>
                </a:rPr>
                <a:t>K</a:t>
              </a:r>
              <a:r>
                <a:rPr lang="en-US" sz="2000" b="1" i="1" baseline="-25000" dirty="0">
                  <a:solidFill>
                    <a:srgbClr val="0000FF"/>
                  </a:solidFill>
                </a:rPr>
                <a:t>d</a:t>
              </a:r>
              <a:r>
                <a:rPr lang="en-US" sz="2000" b="1" i="1" dirty="0">
                  <a:solidFill>
                    <a:srgbClr val="0000FF"/>
                  </a:solidFill>
                </a:rPr>
                <a:t> (1:1)	 = 123 nM</a:t>
              </a:r>
            </a:p>
          </p:txBody>
        </p:sp>
        <p:grpSp>
          <p:nvGrpSpPr>
            <p:cNvPr id="3" name="Group 7"/>
            <p:cNvGrpSpPr>
              <a:grpSpLocks noChangeAspect="1"/>
            </p:cNvGrpSpPr>
            <p:nvPr/>
          </p:nvGrpSpPr>
          <p:grpSpPr bwMode="auto">
            <a:xfrm>
              <a:off x="3497" y="2510"/>
              <a:ext cx="1476" cy="644"/>
              <a:chOff x="4744" y="2366"/>
              <a:chExt cx="887" cy="387"/>
            </a:xfrm>
          </p:grpSpPr>
          <p:pic>
            <p:nvPicPr>
              <p:cNvPr id="47115" name="Picture 8"/>
              <p:cNvPicPr>
                <a:picLocks noChangeAspect="1" noChangeArrowheads="1"/>
              </p:cNvPicPr>
              <p:nvPr/>
            </p:nvPicPr>
            <p:blipFill>
              <a:blip r:embed="rId4" cstate="print"/>
              <a:srcRect t="2238" b="1492"/>
              <a:stretch>
                <a:fillRect/>
              </a:stretch>
            </p:blipFill>
            <p:spPr bwMode="auto">
              <a:xfrm>
                <a:off x="5223" y="2366"/>
                <a:ext cx="408" cy="387"/>
              </a:xfrm>
              <a:prstGeom prst="rect">
                <a:avLst/>
              </a:prstGeom>
              <a:noFill/>
              <a:ln w="9525">
                <a:noFill/>
                <a:miter lim="800000"/>
                <a:headEnd/>
                <a:tailEnd/>
              </a:ln>
            </p:spPr>
          </p:pic>
          <p:pic>
            <p:nvPicPr>
              <p:cNvPr id="47116" name="Picture 9"/>
              <p:cNvPicPr>
                <a:picLocks noChangeAspect="1" noChangeArrowheads="1"/>
              </p:cNvPicPr>
              <p:nvPr/>
            </p:nvPicPr>
            <p:blipFill>
              <a:blip r:embed="rId5" cstate="print"/>
              <a:srcRect/>
              <a:stretch>
                <a:fillRect/>
              </a:stretch>
            </p:blipFill>
            <p:spPr bwMode="auto">
              <a:xfrm>
                <a:off x="4744" y="2369"/>
                <a:ext cx="504" cy="384"/>
              </a:xfrm>
              <a:prstGeom prst="rect">
                <a:avLst/>
              </a:prstGeom>
              <a:noFill/>
              <a:ln w="9525">
                <a:noFill/>
                <a:miter lim="800000"/>
                <a:headEnd/>
                <a:tailEnd/>
              </a:ln>
            </p:spPr>
          </p:pic>
        </p:grpSp>
      </p:grpSp>
      <p:pic>
        <p:nvPicPr>
          <p:cNvPr id="32778" name="Picture 10"/>
          <p:cNvPicPr>
            <a:picLocks noChangeAspect="1" noChangeArrowheads="1"/>
          </p:cNvPicPr>
          <p:nvPr/>
        </p:nvPicPr>
        <p:blipFill>
          <a:blip r:embed="rId6" cstate="print">
            <a:clrChange>
              <a:clrFrom>
                <a:srgbClr val="FFFFFF"/>
              </a:clrFrom>
              <a:clrTo>
                <a:srgbClr val="FFFFFF">
                  <a:alpha val="0"/>
                </a:srgbClr>
              </a:clrTo>
            </a:clrChange>
          </a:blip>
          <a:srcRect b="13449"/>
          <a:stretch>
            <a:fillRect/>
          </a:stretch>
        </p:blipFill>
        <p:spPr bwMode="auto">
          <a:xfrm>
            <a:off x="4073525" y="950913"/>
            <a:ext cx="4932363" cy="2846387"/>
          </a:xfrm>
          <a:prstGeom prst="rect">
            <a:avLst/>
          </a:prstGeom>
          <a:noFill/>
          <a:ln w="9525" algn="ctr">
            <a:noFill/>
            <a:miter lim="800000"/>
            <a:headEnd/>
            <a:tailEnd/>
          </a:ln>
        </p:spPr>
      </p:pic>
      <p:pic>
        <p:nvPicPr>
          <p:cNvPr id="47111" name="Picture 15" descr="1xtc"/>
          <p:cNvPicPr>
            <a:picLocks noChangeAspect="1" noChangeArrowheads="1"/>
          </p:cNvPicPr>
          <p:nvPr/>
        </p:nvPicPr>
        <p:blipFill>
          <a:blip r:embed="rId7" cstate="print">
            <a:clrChange>
              <a:clrFrom>
                <a:srgbClr val="FDFDFD"/>
              </a:clrFrom>
              <a:clrTo>
                <a:srgbClr val="FDFDFD">
                  <a:alpha val="0"/>
                </a:srgbClr>
              </a:clrTo>
            </a:clrChange>
          </a:blip>
          <a:srcRect/>
          <a:stretch>
            <a:fillRect/>
          </a:stretch>
        </p:blipFill>
        <p:spPr bwMode="auto">
          <a:xfrm>
            <a:off x="2082434" y="1516917"/>
            <a:ext cx="1900237" cy="170973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6" name="Rectangle 6"/>
          <p:cNvSpPr>
            <a:spLocks noGrp="1" noChangeArrowheads="1"/>
          </p:cNvSpPr>
          <p:nvPr>
            <p:ph idx="1"/>
          </p:nvPr>
        </p:nvSpPr>
        <p:spPr>
          <a:xfrm>
            <a:off x="416560" y="1178560"/>
            <a:ext cx="8310880" cy="4572000"/>
          </a:xfrm>
        </p:spPr>
        <p:txBody>
          <a:bodyPr/>
          <a:lstStyle/>
          <a:p>
            <a:pPr marL="990600" lvl="1" indent="-533400" eaLnBrk="1" hangingPunct="1">
              <a:buFontTx/>
              <a:buAutoNum type="arabicPeriod"/>
            </a:pPr>
            <a:r>
              <a:rPr lang="en-US" sz="2400" b="1" i="1" dirty="0" smtClean="0">
                <a:solidFill>
                  <a:srgbClr val="0000FF"/>
                </a:solidFill>
                <a:cs typeface="Times New Roman" pitchFamily="18" charset="0"/>
              </a:rPr>
              <a:t>Virial Coefficients:</a:t>
            </a:r>
          </a:p>
          <a:p>
            <a:pPr marL="1371600" lvl="2" indent="-457200" eaLnBrk="1" hangingPunct="1">
              <a:spcBef>
                <a:spcPts val="200"/>
              </a:spcBef>
            </a:pPr>
            <a:r>
              <a:rPr lang="en-US" sz="2000" dirty="0" smtClean="0">
                <a:cs typeface="Times New Roman" pitchFamily="18" charset="0"/>
              </a:rPr>
              <a:t>Weak, non-specific interactions, self- and cross-species</a:t>
            </a:r>
          </a:p>
          <a:p>
            <a:pPr marL="1371600" lvl="2" indent="-457200" eaLnBrk="1" hangingPunct="1">
              <a:spcBef>
                <a:spcPts val="200"/>
              </a:spcBef>
            </a:pPr>
            <a:r>
              <a:rPr lang="en-US" sz="2000" dirty="0" smtClean="0">
                <a:cs typeface="Times New Roman" pitchFamily="18" charset="0"/>
              </a:rPr>
              <a:t>Buffer effects: Formulation, Aging, Purification, Crystallization</a:t>
            </a:r>
          </a:p>
          <a:p>
            <a:pPr marL="1371600" lvl="2" indent="-457200" eaLnBrk="1" hangingPunct="1">
              <a:spcBef>
                <a:spcPts val="200"/>
              </a:spcBef>
            </a:pPr>
            <a:endParaRPr lang="en-US" sz="2000" dirty="0" smtClean="0">
              <a:cs typeface="Times New Roman" pitchFamily="18" charset="0"/>
            </a:endParaRPr>
          </a:p>
          <a:p>
            <a:pPr marL="990600" lvl="1" indent="-533400">
              <a:buFontTx/>
              <a:buAutoNum type="arabicPeriod"/>
            </a:pPr>
            <a:r>
              <a:rPr lang="en-US" sz="2400" b="1" i="1" dirty="0" smtClean="0">
                <a:solidFill>
                  <a:srgbClr val="0000FF"/>
                </a:solidFill>
                <a:cs typeface="Times New Roman" pitchFamily="18" charset="0"/>
              </a:rPr>
              <a:t>Reversible homo/hetero-association</a:t>
            </a:r>
          </a:p>
          <a:p>
            <a:pPr marL="1371600" lvl="2" indent="-457200" eaLnBrk="1" hangingPunct="1">
              <a:spcBef>
                <a:spcPts val="200"/>
              </a:spcBef>
            </a:pPr>
            <a:r>
              <a:rPr lang="en-US" sz="2000" dirty="0" smtClean="0">
                <a:cs typeface="Times New Roman" pitchFamily="18" charset="0"/>
              </a:rPr>
              <a:t>No sample tagging or immobilization; no solvent restrictions</a:t>
            </a:r>
          </a:p>
          <a:p>
            <a:pPr marL="1371600" lvl="2" indent="-457200" eaLnBrk="1" hangingPunct="1">
              <a:spcBef>
                <a:spcPts val="200"/>
              </a:spcBef>
            </a:pPr>
            <a:r>
              <a:rPr lang="en-US" sz="2000" dirty="0" err="1" smtClean="0">
                <a:cs typeface="Times New Roman" pitchFamily="18" charset="0"/>
              </a:rPr>
              <a:t>K</a:t>
            </a:r>
            <a:r>
              <a:rPr lang="en-US" sz="2000" baseline="-25000" dirty="0" err="1" smtClean="0">
                <a:cs typeface="Times New Roman" pitchFamily="18" charset="0"/>
              </a:rPr>
              <a:t>d</a:t>
            </a:r>
            <a:r>
              <a:rPr lang="en-US" sz="2000" dirty="0" smtClean="0">
                <a:cs typeface="Times New Roman" pitchFamily="18" charset="0"/>
              </a:rPr>
              <a:t> from ~ 100 </a:t>
            </a:r>
            <a:r>
              <a:rPr lang="en-US" sz="2000" dirty="0" err="1" smtClean="0">
                <a:cs typeface="Times New Roman" pitchFamily="18" charset="0"/>
              </a:rPr>
              <a:t>pM</a:t>
            </a:r>
            <a:r>
              <a:rPr lang="en-US" sz="2000" dirty="0" smtClean="0">
                <a:cs typeface="Times New Roman" pitchFamily="18" charset="0"/>
              </a:rPr>
              <a:t> to mM</a:t>
            </a:r>
          </a:p>
          <a:p>
            <a:pPr marL="1371600" lvl="2" indent="-457200" eaLnBrk="1" hangingPunct="1">
              <a:spcBef>
                <a:spcPts val="200"/>
              </a:spcBef>
            </a:pPr>
            <a:r>
              <a:rPr lang="en-US" sz="2000" dirty="0" smtClean="0">
                <a:cs typeface="Times New Roman" pitchFamily="18" charset="0"/>
              </a:rPr>
              <a:t>Enzyme/inhibitor, antibody-antigen</a:t>
            </a:r>
          </a:p>
          <a:p>
            <a:pPr marL="1371600" lvl="2" indent="-457200" eaLnBrk="1" hangingPunct="1">
              <a:spcBef>
                <a:spcPts val="200"/>
              </a:spcBef>
            </a:pPr>
            <a:r>
              <a:rPr lang="en-US" sz="2000" dirty="0" smtClean="0">
                <a:cs typeface="Times New Roman" pitchFamily="18" charset="0"/>
              </a:rPr>
              <a:t>Drug discovery and characterization, fundamental studies</a:t>
            </a:r>
          </a:p>
          <a:p>
            <a:pPr marL="1371600" lvl="2" indent="-457200" eaLnBrk="1" hangingPunct="1">
              <a:spcBef>
                <a:spcPts val="200"/>
              </a:spcBef>
            </a:pPr>
            <a:endParaRPr lang="en-US" sz="2000" dirty="0" smtClean="0">
              <a:cs typeface="Times New Roman" pitchFamily="18" charset="0"/>
            </a:endParaRPr>
          </a:p>
          <a:p>
            <a:pPr marL="990600" lvl="1" indent="-533400">
              <a:buFontTx/>
              <a:buAutoNum type="arabicPeriod"/>
            </a:pPr>
            <a:r>
              <a:rPr lang="en-US" sz="2400" b="1" i="1" dirty="0" smtClean="0">
                <a:solidFill>
                  <a:srgbClr val="0000FF"/>
                </a:solidFill>
                <a:cs typeface="Times New Roman" pitchFamily="18" charset="0"/>
              </a:rPr>
              <a:t>Association and Aggregation Kinetics</a:t>
            </a:r>
          </a:p>
          <a:p>
            <a:pPr marL="1371600" lvl="2" indent="-457200" eaLnBrk="1" hangingPunct="1">
              <a:spcBef>
                <a:spcPts val="200"/>
              </a:spcBef>
            </a:pPr>
            <a:r>
              <a:rPr lang="en-US" sz="2000" dirty="0" smtClean="0">
                <a:cs typeface="Times New Roman" pitchFamily="18" charset="0"/>
              </a:rPr>
              <a:t>Time scales of seconds and longer</a:t>
            </a:r>
          </a:p>
          <a:p>
            <a:pPr marL="1371600" lvl="2" indent="-457200" eaLnBrk="1" hangingPunct="1">
              <a:spcBef>
                <a:spcPts val="200"/>
              </a:spcBef>
            </a:pPr>
            <a:r>
              <a:rPr lang="en-US" sz="2000" dirty="0" smtClean="0">
                <a:cs typeface="Times New Roman" pitchFamily="18" charset="0"/>
              </a:rPr>
              <a:t>Static MALS sensitive to early-stage aggregation</a:t>
            </a:r>
          </a:p>
        </p:txBody>
      </p:sp>
      <p:sp>
        <p:nvSpPr>
          <p:cNvPr id="51202" name="Rectangle 5"/>
          <p:cNvSpPr>
            <a:spLocks noGrp="1" noChangeArrowheads="1"/>
          </p:cNvSpPr>
          <p:nvPr>
            <p:ph type="title"/>
          </p:nvPr>
        </p:nvSpPr>
        <p:spPr/>
        <p:txBody>
          <a:bodyPr>
            <a:noAutofit/>
          </a:bodyPr>
          <a:lstStyle/>
          <a:p>
            <a:r>
              <a:rPr lang="en-US" sz="2400" dirty="0" smtClean="0"/>
              <a:t>CG-MALS and TD-MALS: Non-destructive, powerful technique for characterizing protein interactions </a:t>
            </a:r>
          </a:p>
        </p:txBody>
      </p:sp>
      <p:sp>
        <p:nvSpPr>
          <p:cNvPr id="51204" name="Rectangle 4"/>
          <p:cNvSpPr>
            <a:spLocks noChangeArrowheads="1"/>
          </p:cNvSpPr>
          <p:nvPr/>
        </p:nvSpPr>
        <p:spPr bwMode="auto">
          <a:xfrm>
            <a:off x="436563" y="844550"/>
            <a:ext cx="8451850" cy="623888"/>
          </a:xfrm>
          <a:prstGeom prst="rect">
            <a:avLst/>
          </a:prstGeom>
          <a:noFill/>
          <a:ln w="9525">
            <a:noFill/>
            <a:miter lim="800000"/>
            <a:headEnd/>
            <a:tailEnd/>
          </a:ln>
        </p:spPr>
        <p:txBody>
          <a:bodyPr lIns="92075" tIns="46038" rIns="92075" bIns="46038"/>
          <a:lstStyle/>
          <a:p>
            <a:pPr marL="342900" indent="-342900" algn="ctr" eaLnBrk="0" hangingPunct="0">
              <a:spcBef>
                <a:spcPct val="20000"/>
              </a:spcBef>
            </a:pPr>
            <a:endParaRPr lang="en-US" sz="2000" i="1" dirty="0">
              <a:solidFill>
                <a:srgbClr val="B03B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6">
                                            <p:txEl>
                                              <p:pRg st="1" end="1"/>
                                            </p:txEl>
                                          </p:spTgt>
                                        </p:tgtEl>
                                        <p:attrNameLst>
                                          <p:attrName>style.visibility</p:attrName>
                                        </p:attrNameLst>
                                      </p:cBhvr>
                                      <p:to>
                                        <p:strVal val="visible"/>
                                      </p:to>
                                    </p:set>
                                  </p:childTnLst>
                                  <p:subTnLst>
                                    <p:animClr>
                                      <p:cBhvr override="childStyle">
                                        <p:cTn dur="1" fill="hold" display="0" masterRel="nextClick" afterEffect="1"/>
                                        <p:tgtEl>
                                          <p:spTgt spid="40966">
                                            <p:txEl>
                                              <p:pRg st="1" end="1"/>
                                            </p:txEl>
                                          </p:spTgt>
                                        </p:tgtEl>
                                        <p:attrNameLst>
                                          <p:attrName>ppt_c</p:attrName>
                                        </p:attrNameLst>
                                      </p:cBhvr>
                                      <p:to>
                                        <a:srgbClr val="80808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66">
                                            <p:txEl>
                                              <p:pRg st="2" end="2"/>
                                            </p:txEl>
                                          </p:spTgt>
                                        </p:tgtEl>
                                        <p:attrNameLst>
                                          <p:attrName>style.visibility</p:attrName>
                                        </p:attrNameLst>
                                      </p:cBhvr>
                                      <p:to>
                                        <p:strVal val="visible"/>
                                      </p:to>
                                    </p:set>
                                  </p:childTnLst>
                                  <p:subTnLst>
                                    <p:animClr>
                                      <p:cBhvr override="childStyle">
                                        <p:cTn dur="1" fill="hold" display="0" masterRel="nextClick" afterEffect="1"/>
                                        <p:tgtEl>
                                          <p:spTgt spid="40966">
                                            <p:txEl>
                                              <p:pRg st="2" end="2"/>
                                            </p:txEl>
                                          </p:spTgt>
                                        </p:tgtEl>
                                        <p:attrNameLst>
                                          <p:attrName>ppt_c</p:attrName>
                                        </p:attrNameLst>
                                      </p:cBhvr>
                                      <p:to>
                                        <a:srgbClr val="80808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96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966">
                                            <p:txEl>
                                              <p:pRg st="5" end="5"/>
                                            </p:txEl>
                                          </p:spTgt>
                                        </p:tgtEl>
                                        <p:attrNameLst>
                                          <p:attrName>style.visibility</p:attrName>
                                        </p:attrNameLst>
                                      </p:cBhvr>
                                      <p:to>
                                        <p:strVal val="visible"/>
                                      </p:to>
                                    </p:set>
                                  </p:childTnLst>
                                  <p:subTnLst>
                                    <p:animClr>
                                      <p:cBhvr override="childStyle">
                                        <p:cTn dur="1" fill="hold" display="0" masterRel="nextClick" afterEffect="1"/>
                                        <p:tgtEl>
                                          <p:spTgt spid="40966">
                                            <p:txEl>
                                              <p:pRg st="5" end="5"/>
                                            </p:txEl>
                                          </p:spTgt>
                                        </p:tgtEl>
                                        <p:attrNameLst>
                                          <p:attrName>ppt_c</p:attrName>
                                        </p:attrNameLst>
                                      </p:cBhvr>
                                      <p:to>
                                        <a:srgbClr val="80808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966">
                                            <p:txEl>
                                              <p:pRg st="6" end="6"/>
                                            </p:txEl>
                                          </p:spTgt>
                                        </p:tgtEl>
                                        <p:attrNameLst>
                                          <p:attrName>style.visibility</p:attrName>
                                        </p:attrNameLst>
                                      </p:cBhvr>
                                      <p:to>
                                        <p:strVal val="visible"/>
                                      </p:to>
                                    </p:set>
                                  </p:childTnLst>
                                  <p:subTnLst>
                                    <p:animClr>
                                      <p:cBhvr override="childStyle">
                                        <p:cTn dur="1" fill="hold" display="0" masterRel="nextClick" afterEffect="1"/>
                                        <p:tgtEl>
                                          <p:spTgt spid="40966">
                                            <p:txEl>
                                              <p:pRg st="6" end="6"/>
                                            </p:txEl>
                                          </p:spTgt>
                                        </p:tgtEl>
                                        <p:attrNameLst>
                                          <p:attrName>ppt_c</p:attrName>
                                        </p:attrNameLst>
                                      </p:cBhvr>
                                      <p:to>
                                        <a:srgbClr val="808080"/>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966">
                                            <p:txEl>
                                              <p:pRg st="7" end="7"/>
                                            </p:txEl>
                                          </p:spTgt>
                                        </p:tgtEl>
                                        <p:attrNameLst>
                                          <p:attrName>style.visibility</p:attrName>
                                        </p:attrNameLst>
                                      </p:cBhvr>
                                      <p:to>
                                        <p:strVal val="visible"/>
                                      </p:to>
                                    </p:set>
                                  </p:childTnLst>
                                  <p:subTnLst>
                                    <p:animClr>
                                      <p:cBhvr override="childStyle">
                                        <p:cTn dur="1" fill="hold" display="0" masterRel="nextClick" afterEffect="1"/>
                                        <p:tgtEl>
                                          <p:spTgt spid="40966">
                                            <p:txEl>
                                              <p:pRg st="7" end="7"/>
                                            </p:txEl>
                                          </p:spTgt>
                                        </p:tgtEl>
                                        <p:attrNameLst>
                                          <p:attrName>ppt_c</p:attrName>
                                        </p:attrNameLst>
                                      </p:cBhvr>
                                      <p:to>
                                        <a:srgbClr val="808080"/>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0966">
                                            <p:txEl>
                                              <p:pRg st="8" end="8"/>
                                            </p:txEl>
                                          </p:spTgt>
                                        </p:tgtEl>
                                        <p:attrNameLst>
                                          <p:attrName>style.visibility</p:attrName>
                                        </p:attrNameLst>
                                      </p:cBhvr>
                                      <p:to>
                                        <p:strVal val="visible"/>
                                      </p:to>
                                    </p:set>
                                  </p:childTnLst>
                                  <p:subTnLst>
                                    <p:animClr>
                                      <p:cBhvr override="childStyle">
                                        <p:cTn dur="1" fill="hold" display="0" masterRel="nextClick" afterEffect="1"/>
                                        <p:tgtEl>
                                          <p:spTgt spid="40966">
                                            <p:txEl>
                                              <p:pRg st="8" end="8"/>
                                            </p:txEl>
                                          </p:spTgt>
                                        </p:tgtEl>
                                        <p:attrNameLst>
                                          <p:attrName>ppt_c</p:attrName>
                                        </p:attrNameLst>
                                      </p:cBhvr>
                                      <p:to>
                                        <a:srgbClr val="808080"/>
                                      </p:to>
                                    </p:animClr>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966">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0966">
                                            <p:txEl>
                                              <p:pRg st="11" end="11"/>
                                            </p:txEl>
                                          </p:spTgt>
                                        </p:tgtEl>
                                        <p:attrNameLst>
                                          <p:attrName>style.visibility</p:attrName>
                                        </p:attrNameLst>
                                      </p:cBhvr>
                                      <p:to>
                                        <p:strVal val="visible"/>
                                      </p:to>
                                    </p:set>
                                  </p:childTnLst>
                                  <p:subTnLst>
                                    <p:animClr>
                                      <p:cBhvr override="childStyle">
                                        <p:cTn dur="1" fill="hold" display="0" masterRel="nextClick" afterEffect="1"/>
                                        <p:tgtEl>
                                          <p:spTgt spid="40966">
                                            <p:txEl>
                                              <p:pRg st="11" end="11"/>
                                            </p:txEl>
                                          </p:spTgt>
                                        </p:tgtEl>
                                        <p:attrNameLst>
                                          <p:attrName>ppt_c</p:attrName>
                                        </p:attrNameLst>
                                      </p:cBhvr>
                                      <p:to>
                                        <a:srgbClr val="808080"/>
                                      </p:to>
                                    </p:animClr>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966">
                                            <p:txEl>
                                              <p:pRg st="12" end="12"/>
                                            </p:txEl>
                                          </p:spTgt>
                                        </p:tgtEl>
                                        <p:attrNameLst>
                                          <p:attrName>style.visibility</p:attrName>
                                        </p:attrNameLst>
                                      </p:cBhvr>
                                      <p:to>
                                        <p:strVal val="visible"/>
                                      </p:to>
                                    </p:set>
                                  </p:childTnLst>
                                  <p:subTnLst>
                                    <p:animClr>
                                      <p:cBhvr override="childStyle">
                                        <p:cTn dur="1" fill="hold" display="0" masterRel="nextClick" afterEffect="1"/>
                                        <p:tgtEl>
                                          <p:spTgt spid="40966">
                                            <p:txEl>
                                              <p:pRg st="12" end="12"/>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build="p" bldLvl="3"/>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78476" y="1308735"/>
            <a:ext cx="7376983" cy="4608513"/>
          </a:xfrm>
        </p:spPr>
        <p:txBody>
          <a:bodyPr/>
          <a:lstStyle/>
          <a:p>
            <a:pPr marL="457200" indent="-346075">
              <a:spcBef>
                <a:spcPct val="50000"/>
              </a:spcBef>
            </a:pPr>
            <a:r>
              <a:rPr lang="en-US" sz="2800" b="1" dirty="0" smtClean="0"/>
              <a:t>Wide separation and concentration range</a:t>
            </a:r>
          </a:p>
          <a:p>
            <a:pPr marL="857250" lvl="2" indent="-346075">
              <a:spcBef>
                <a:spcPts val="600"/>
              </a:spcBef>
              <a:buFont typeface="Wingdings" pitchFamily="2" charset="2"/>
              <a:buChar char="ü"/>
            </a:pPr>
            <a:r>
              <a:rPr lang="en-US" sz="2200" dirty="0" smtClean="0"/>
              <a:t>Small Proteins (nm) to Large Particles (</a:t>
            </a:r>
            <a:r>
              <a:rPr lang="en-US" sz="2200" dirty="0" smtClean="0">
                <a:sym typeface="Symbol" pitchFamily="18" charset="2"/>
              </a:rPr>
              <a:t>m)</a:t>
            </a:r>
            <a:r>
              <a:rPr lang="en-US" sz="2200" dirty="0" smtClean="0"/>
              <a:t> </a:t>
            </a:r>
          </a:p>
          <a:p>
            <a:pPr marL="857250" lvl="2" indent="-346075">
              <a:spcBef>
                <a:spcPts val="600"/>
              </a:spcBef>
              <a:buFont typeface="Wingdings" pitchFamily="2" charset="2"/>
              <a:buChar char="ü"/>
            </a:pPr>
            <a:r>
              <a:rPr lang="en-US" sz="2200" dirty="0" smtClean="0"/>
              <a:t>Eliminate the need for multiple columns</a:t>
            </a:r>
          </a:p>
          <a:p>
            <a:pPr marL="457200" indent="-346075">
              <a:spcBef>
                <a:spcPts val="2400"/>
              </a:spcBef>
            </a:pPr>
            <a:r>
              <a:rPr lang="en-US" sz="2800" b="1" dirty="0" smtClean="0"/>
              <a:t>More mobile phase options</a:t>
            </a:r>
          </a:p>
          <a:p>
            <a:pPr marL="457200" indent="-346075">
              <a:spcBef>
                <a:spcPts val="2400"/>
              </a:spcBef>
            </a:pPr>
            <a:r>
              <a:rPr lang="en-US" sz="2800" b="1" dirty="0" smtClean="0"/>
              <a:t>Minimize shear degradation</a:t>
            </a:r>
          </a:p>
          <a:p>
            <a:pPr marL="457200" indent="-346075">
              <a:spcBef>
                <a:spcPts val="2400"/>
              </a:spcBef>
            </a:pPr>
            <a:r>
              <a:rPr lang="en-US" sz="2800" b="1" dirty="0" smtClean="0"/>
              <a:t>Lack of interactions* between </a:t>
            </a:r>
            <a:r>
              <a:rPr lang="en-US" sz="2800" b="1" dirty="0" err="1" smtClean="0"/>
              <a:t>analyte</a:t>
            </a:r>
            <a:r>
              <a:rPr lang="en-US" sz="2800" b="1" dirty="0" smtClean="0"/>
              <a:t> and stationary phase</a:t>
            </a:r>
          </a:p>
          <a:p>
            <a:pPr>
              <a:spcBef>
                <a:spcPts val="600"/>
              </a:spcBef>
              <a:buNone/>
            </a:pPr>
            <a:r>
              <a:rPr lang="en-US" dirty="0" smtClean="0"/>
              <a:t>	 * However, </a:t>
            </a:r>
            <a:r>
              <a:rPr lang="en-US" dirty="0" err="1" smtClean="0"/>
              <a:t>analyte</a:t>
            </a:r>
            <a:r>
              <a:rPr lang="en-US" dirty="0" smtClean="0"/>
              <a:t> may interact with membrane</a:t>
            </a:r>
            <a:endParaRPr lang="en-US" dirty="0"/>
          </a:p>
        </p:txBody>
      </p:sp>
      <p:sp>
        <p:nvSpPr>
          <p:cNvPr id="268290" name="Rectangle 1026"/>
          <p:cNvSpPr>
            <a:spLocks noGrp="1" noChangeArrowheads="1"/>
          </p:cNvSpPr>
          <p:nvPr>
            <p:ph type="title"/>
          </p:nvPr>
        </p:nvSpPr>
        <p:spPr>
          <a:noFill/>
          <a:ln/>
        </p:spPr>
        <p:txBody>
          <a:bodyPr/>
          <a:lstStyle/>
          <a:p>
            <a:r>
              <a:t>When, Where, and Why to Use FFF?</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1026"/>
          <p:cNvSpPr>
            <a:spLocks noGrp="1" noChangeArrowheads="1"/>
          </p:cNvSpPr>
          <p:nvPr>
            <p:ph type="title"/>
          </p:nvPr>
        </p:nvSpPr>
        <p:spPr>
          <a:xfrm>
            <a:off x="1810657" y="239486"/>
            <a:ext cx="6172200" cy="609600"/>
          </a:xfrm>
          <a:noFill/>
          <a:ln/>
        </p:spPr>
        <p:txBody>
          <a:bodyPr lIns="92075" tIns="46038" rIns="92075" bIns="46038" anchor="t"/>
          <a:lstStyle/>
          <a:p>
            <a:r>
              <a:rPr lang="en-US" sz="2800" dirty="0">
                <a:latin typeface="Arial" charset="0"/>
              </a:rPr>
              <a:t>Separation Mechanism in FFF</a:t>
            </a:r>
            <a:endParaRPr lang="en-US" sz="2800" dirty="0"/>
          </a:p>
        </p:txBody>
      </p:sp>
      <p:pic>
        <p:nvPicPr>
          <p:cNvPr id="303108" name="Picture 1028"/>
          <p:cNvPicPr>
            <a:picLocks noChangeAspect="1" noChangeArrowheads="1"/>
          </p:cNvPicPr>
          <p:nvPr/>
        </p:nvPicPr>
        <p:blipFill>
          <a:blip r:embed="rId3" cstate="print"/>
          <a:srcRect/>
          <a:stretch>
            <a:fillRect/>
          </a:stretch>
        </p:blipFill>
        <p:spPr bwMode="auto">
          <a:xfrm>
            <a:off x="1063170" y="1455057"/>
            <a:ext cx="7730537" cy="4394200"/>
          </a:xfrm>
          <a:prstGeom prst="rect">
            <a:avLst/>
          </a:prstGeom>
          <a:noFill/>
          <a:ln w="9525">
            <a:noFill/>
            <a:miter lim="800000"/>
            <a:headEnd/>
            <a:tailEnd/>
          </a:ln>
          <a:effectLst/>
        </p:spPr>
      </p:pic>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79388" y="3181350"/>
            <a:ext cx="8713787" cy="1255713"/>
            <a:chOff x="113" y="2004"/>
            <a:chExt cx="5489" cy="791"/>
          </a:xfrm>
        </p:grpSpPr>
        <p:sp>
          <p:nvSpPr>
            <p:cNvPr id="558083" name="Rectangle 3"/>
            <p:cNvSpPr>
              <a:spLocks noChangeArrowheads="1"/>
            </p:cNvSpPr>
            <p:nvPr/>
          </p:nvSpPr>
          <p:spPr bwMode="auto">
            <a:xfrm>
              <a:off x="113" y="2024"/>
              <a:ext cx="5489" cy="771"/>
            </a:xfrm>
            <a:prstGeom prst="rect">
              <a:avLst/>
            </a:prstGeom>
            <a:solidFill>
              <a:srgbClr val="99CCFF"/>
            </a:solidFill>
            <a:ln w="9525">
              <a:solidFill>
                <a:schemeClr val="tx1"/>
              </a:solidFill>
              <a:miter lim="800000"/>
              <a:headEnd/>
              <a:tailEnd/>
            </a:ln>
            <a:effectLst/>
          </p:spPr>
          <p:txBody>
            <a:bodyPr wrap="none" anchor="ctr"/>
            <a:lstStyle/>
            <a:p>
              <a:endParaRPr lang="en-US"/>
            </a:p>
          </p:txBody>
        </p:sp>
        <p:sp>
          <p:nvSpPr>
            <p:cNvPr id="558084" name="Line 4"/>
            <p:cNvSpPr>
              <a:spLocks noChangeShapeType="1"/>
            </p:cNvSpPr>
            <p:nvPr/>
          </p:nvSpPr>
          <p:spPr bwMode="auto">
            <a:xfrm>
              <a:off x="113" y="2004"/>
              <a:ext cx="5489" cy="0"/>
            </a:xfrm>
            <a:prstGeom prst="line">
              <a:avLst/>
            </a:prstGeom>
            <a:noFill/>
            <a:ln w="25400">
              <a:solidFill>
                <a:schemeClr val="bg1"/>
              </a:solidFill>
              <a:round/>
              <a:headEnd/>
              <a:tailEnd/>
            </a:ln>
            <a:effectLst/>
          </p:spPr>
          <p:txBody>
            <a:bodyPr/>
            <a:lstStyle/>
            <a:p>
              <a:endParaRPr lang="en-US"/>
            </a:p>
          </p:txBody>
        </p:sp>
      </p:grpSp>
      <p:sp>
        <p:nvSpPr>
          <p:cNvPr id="558085" name="Line 5"/>
          <p:cNvSpPr>
            <a:spLocks noChangeShapeType="1"/>
          </p:cNvSpPr>
          <p:nvPr/>
        </p:nvSpPr>
        <p:spPr bwMode="auto">
          <a:xfrm>
            <a:off x="179388" y="4476750"/>
            <a:ext cx="8713787" cy="0"/>
          </a:xfrm>
          <a:prstGeom prst="line">
            <a:avLst/>
          </a:prstGeom>
          <a:noFill/>
          <a:ln w="25400">
            <a:solidFill>
              <a:schemeClr val="bg1"/>
            </a:solidFill>
            <a:round/>
            <a:headEnd/>
            <a:tailEnd/>
          </a:ln>
          <a:effectLst/>
        </p:spPr>
        <p:txBody>
          <a:bodyPr/>
          <a:lstStyle/>
          <a:p>
            <a:endParaRPr lang="en-US"/>
          </a:p>
        </p:txBody>
      </p:sp>
      <p:grpSp>
        <p:nvGrpSpPr>
          <p:cNvPr id="3" name="Group 6"/>
          <p:cNvGrpSpPr>
            <a:grpSpLocks/>
          </p:cNvGrpSpPr>
          <p:nvPr/>
        </p:nvGrpSpPr>
        <p:grpSpPr bwMode="auto">
          <a:xfrm>
            <a:off x="323850" y="2605088"/>
            <a:ext cx="122238" cy="644525"/>
            <a:chOff x="839" y="439"/>
            <a:chExt cx="77" cy="406"/>
          </a:xfrm>
        </p:grpSpPr>
        <p:grpSp>
          <p:nvGrpSpPr>
            <p:cNvPr id="4" name="Group 7"/>
            <p:cNvGrpSpPr>
              <a:grpSpLocks/>
            </p:cNvGrpSpPr>
            <p:nvPr/>
          </p:nvGrpSpPr>
          <p:grpSpPr bwMode="auto">
            <a:xfrm>
              <a:off x="839" y="482"/>
              <a:ext cx="77" cy="363"/>
              <a:chOff x="4255" y="255"/>
              <a:chExt cx="77" cy="363"/>
            </a:xfrm>
          </p:grpSpPr>
          <p:sp>
            <p:nvSpPr>
              <p:cNvPr id="558088" name="Rectangle 8"/>
              <p:cNvSpPr>
                <a:spLocks noChangeArrowheads="1"/>
              </p:cNvSpPr>
              <p:nvPr/>
            </p:nvSpPr>
            <p:spPr bwMode="auto">
              <a:xfrm>
                <a:off x="4255" y="255"/>
                <a:ext cx="77" cy="363"/>
              </a:xfrm>
              <a:prstGeom prst="rect">
                <a:avLst/>
              </a:prstGeom>
              <a:solidFill>
                <a:schemeClr val="hlink"/>
              </a:solidFill>
              <a:ln w="25400">
                <a:solidFill>
                  <a:schemeClr val="tx1"/>
                </a:solidFill>
                <a:miter lim="800000"/>
                <a:headEnd/>
                <a:tailEnd/>
              </a:ln>
              <a:effectLst/>
            </p:spPr>
            <p:txBody>
              <a:bodyPr wrap="none" anchor="ctr"/>
              <a:lstStyle/>
              <a:p>
                <a:endParaRPr lang="en-US"/>
              </a:p>
            </p:txBody>
          </p:sp>
          <p:sp>
            <p:nvSpPr>
              <p:cNvPr id="558089" name="Line 9"/>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58090" name="Line 10"/>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58091" name="Oval 11"/>
            <p:cNvSpPr>
              <a:spLocks noChangeArrowheads="1"/>
            </p:cNvSpPr>
            <p:nvPr/>
          </p:nvSpPr>
          <p:spPr bwMode="auto">
            <a:xfrm>
              <a:off x="839" y="439"/>
              <a:ext cx="75" cy="45"/>
            </a:xfrm>
            <a:prstGeom prst="ellipse">
              <a:avLst/>
            </a:prstGeom>
            <a:solidFill>
              <a:schemeClr val="hlink"/>
            </a:solidFill>
            <a:ln w="25400">
              <a:solidFill>
                <a:schemeClr val="tx1"/>
              </a:solidFill>
              <a:round/>
              <a:headEnd/>
              <a:tailEnd/>
            </a:ln>
            <a:effectLst/>
          </p:spPr>
          <p:txBody>
            <a:bodyPr wrap="none" anchor="ctr"/>
            <a:lstStyle/>
            <a:p>
              <a:endParaRPr lang="en-US"/>
            </a:p>
          </p:txBody>
        </p:sp>
      </p:grpSp>
      <p:grpSp>
        <p:nvGrpSpPr>
          <p:cNvPr id="5" name="Group 12"/>
          <p:cNvGrpSpPr>
            <a:grpSpLocks/>
          </p:cNvGrpSpPr>
          <p:nvPr/>
        </p:nvGrpSpPr>
        <p:grpSpPr bwMode="auto">
          <a:xfrm>
            <a:off x="8604250" y="2630488"/>
            <a:ext cx="122238" cy="644525"/>
            <a:chOff x="839" y="439"/>
            <a:chExt cx="77" cy="406"/>
          </a:xfrm>
        </p:grpSpPr>
        <p:grpSp>
          <p:nvGrpSpPr>
            <p:cNvPr id="6" name="Group 13"/>
            <p:cNvGrpSpPr>
              <a:grpSpLocks/>
            </p:cNvGrpSpPr>
            <p:nvPr/>
          </p:nvGrpSpPr>
          <p:grpSpPr bwMode="auto">
            <a:xfrm>
              <a:off x="839" y="482"/>
              <a:ext cx="77" cy="363"/>
              <a:chOff x="4255" y="255"/>
              <a:chExt cx="77" cy="363"/>
            </a:xfrm>
          </p:grpSpPr>
          <p:sp>
            <p:nvSpPr>
              <p:cNvPr id="558094" name="Rectangle 14"/>
              <p:cNvSpPr>
                <a:spLocks noChangeArrowheads="1"/>
              </p:cNvSpPr>
              <p:nvPr/>
            </p:nvSpPr>
            <p:spPr bwMode="auto">
              <a:xfrm>
                <a:off x="4255" y="255"/>
                <a:ext cx="77" cy="363"/>
              </a:xfrm>
              <a:prstGeom prst="rect">
                <a:avLst/>
              </a:prstGeom>
              <a:solidFill>
                <a:schemeClr val="hlink"/>
              </a:solidFill>
              <a:ln w="25400">
                <a:solidFill>
                  <a:schemeClr val="tx1"/>
                </a:solidFill>
                <a:miter lim="800000"/>
                <a:headEnd/>
                <a:tailEnd/>
              </a:ln>
              <a:effectLst/>
            </p:spPr>
            <p:txBody>
              <a:bodyPr wrap="none" anchor="ctr"/>
              <a:lstStyle/>
              <a:p>
                <a:endParaRPr lang="en-US"/>
              </a:p>
            </p:txBody>
          </p:sp>
          <p:sp>
            <p:nvSpPr>
              <p:cNvPr id="558095" name="Line 15"/>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58096" name="Line 16"/>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58097" name="Oval 17"/>
            <p:cNvSpPr>
              <a:spLocks noChangeArrowheads="1"/>
            </p:cNvSpPr>
            <p:nvPr/>
          </p:nvSpPr>
          <p:spPr bwMode="auto">
            <a:xfrm>
              <a:off x="839" y="439"/>
              <a:ext cx="75" cy="45"/>
            </a:xfrm>
            <a:prstGeom prst="ellipse">
              <a:avLst/>
            </a:prstGeom>
            <a:solidFill>
              <a:schemeClr val="hlink"/>
            </a:solidFill>
            <a:ln w="25400">
              <a:solidFill>
                <a:schemeClr val="tx1"/>
              </a:solidFill>
              <a:round/>
              <a:headEnd/>
              <a:tailEnd/>
            </a:ln>
            <a:effectLst/>
          </p:spPr>
          <p:txBody>
            <a:bodyPr wrap="none" anchor="ctr"/>
            <a:lstStyle/>
            <a:p>
              <a:endParaRPr lang="en-US"/>
            </a:p>
          </p:txBody>
        </p:sp>
      </p:grpSp>
      <p:sp>
        <p:nvSpPr>
          <p:cNvPr id="558098" name="Line 18"/>
          <p:cNvSpPr>
            <a:spLocks noChangeShapeType="1"/>
          </p:cNvSpPr>
          <p:nvPr/>
        </p:nvSpPr>
        <p:spPr bwMode="auto">
          <a:xfrm>
            <a:off x="179388" y="3181350"/>
            <a:ext cx="0" cy="1295400"/>
          </a:xfrm>
          <a:prstGeom prst="line">
            <a:avLst/>
          </a:prstGeom>
          <a:noFill/>
          <a:ln w="25400">
            <a:solidFill>
              <a:schemeClr val="bg1"/>
            </a:solidFill>
            <a:round/>
            <a:headEnd/>
            <a:tailEnd/>
          </a:ln>
          <a:effectLst/>
        </p:spPr>
        <p:txBody>
          <a:bodyPr/>
          <a:lstStyle/>
          <a:p>
            <a:endParaRPr lang="en-US"/>
          </a:p>
        </p:txBody>
      </p:sp>
      <p:sp>
        <p:nvSpPr>
          <p:cNvPr id="558099" name="Line 19"/>
          <p:cNvSpPr>
            <a:spLocks noChangeShapeType="1"/>
          </p:cNvSpPr>
          <p:nvPr/>
        </p:nvSpPr>
        <p:spPr bwMode="auto">
          <a:xfrm>
            <a:off x="8893175" y="3181350"/>
            <a:ext cx="0" cy="1295400"/>
          </a:xfrm>
          <a:prstGeom prst="line">
            <a:avLst/>
          </a:prstGeom>
          <a:noFill/>
          <a:ln w="25400">
            <a:solidFill>
              <a:schemeClr val="bg1"/>
            </a:solidFill>
            <a:round/>
            <a:headEnd/>
            <a:tailEnd/>
          </a:ln>
          <a:effectLst/>
        </p:spPr>
        <p:txBody>
          <a:bodyPr/>
          <a:lstStyle/>
          <a:p>
            <a:endParaRPr lang="en-US"/>
          </a:p>
        </p:txBody>
      </p:sp>
      <p:sp>
        <p:nvSpPr>
          <p:cNvPr id="558100" name="Line 20"/>
          <p:cNvSpPr>
            <a:spLocks noChangeShapeType="1"/>
          </p:cNvSpPr>
          <p:nvPr/>
        </p:nvSpPr>
        <p:spPr bwMode="auto">
          <a:xfrm>
            <a:off x="179388" y="3181350"/>
            <a:ext cx="0" cy="1295400"/>
          </a:xfrm>
          <a:prstGeom prst="line">
            <a:avLst/>
          </a:prstGeom>
          <a:noFill/>
          <a:ln w="9525">
            <a:solidFill>
              <a:schemeClr val="tx1"/>
            </a:solidFill>
            <a:round/>
            <a:headEnd/>
            <a:tailEnd/>
          </a:ln>
          <a:effectLst/>
        </p:spPr>
        <p:txBody>
          <a:bodyPr/>
          <a:lstStyle/>
          <a:p>
            <a:endParaRPr lang="en-US"/>
          </a:p>
        </p:txBody>
      </p:sp>
      <p:sp>
        <p:nvSpPr>
          <p:cNvPr id="558101" name="AutoShape 21"/>
          <p:cNvSpPr>
            <a:spLocks noChangeArrowheads="1"/>
          </p:cNvSpPr>
          <p:nvPr/>
        </p:nvSpPr>
        <p:spPr bwMode="auto">
          <a:xfrm flipV="1">
            <a:off x="323850" y="3213100"/>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02" name="AutoShape 22"/>
          <p:cNvSpPr>
            <a:spLocks noChangeArrowheads="1"/>
          </p:cNvSpPr>
          <p:nvPr/>
        </p:nvSpPr>
        <p:spPr bwMode="auto">
          <a:xfrm flipV="1">
            <a:off x="323850" y="3565525"/>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03" name="AutoShape 23"/>
          <p:cNvSpPr>
            <a:spLocks noChangeArrowheads="1"/>
          </p:cNvSpPr>
          <p:nvPr/>
        </p:nvSpPr>
        <p:spPr bwMode="auto">
          <a:xfrm flipV="1">
            <a:off x="323850" y="3854450"/>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04" name="AutoShape 24"/>
          <p:cNvSpPr>
            <a:spLocks noChangeArrowheads="1"/>
          </p:cNvSpPr>
          <p:nvPr/>
        </p:nvSpPr>
        <p:spPr bwMode="auto">
          <a:xfrm flipV="1">
            <a:off x="323850" y="41417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05" name="AutoShape 25"/>
          <p:cNvSpPr>
            <a:spLocks noChangeArrowheads="1"/>
          </p:cNvSpPr>
          <p:nvPr/>
        </p:nvSpPr>
        <p:spPr bwMode="auto">
          <a:xfrm flipH="1" flipV="1">
            <a:off x="8101013" y="3562350"/>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06" name="AutoShape 26"/>
          <p:cNvSpPr>
            <a:spLocks noChangeArrowheads="1"/>
          </p:cNvSpPr>
          <p:nvPr/>
        </p:nvSpPr>
        <p:spPr bwMode="auto">
          <a:xfrm flipH="1" flipV="1">
            <a:off x="8101013" y="3852863"/>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07" name="AutoShape 27"/>
          <p:cNvSpPr>
            <a:spLocks noChangeArrowheads="1"/>
          </p:cNvSpPr>
          <p:nvPr/>
        </p:nvSpPr>
        <p:spPr bwMode="auto">
          <a:xfrm flipH="1" flipV="1">
            <a:off x="8101013" y="41417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nvGrpSpPr>
          <p:cNvPr id="7" name="Group 28"/>
          <p:cNvGrpSpPr>
            <a:grpSpLocks/>
          </p:cNvGrpSpPr>
          <p:nvPr/>
        </p:nvGrpSpPr>
        <p:grpSpPr bwMode="auto">
          <a:xfrm>
            <a:off x="1116013" y="4141788"/>
            <a:ext cx="431800" cy="288925"/>
            <a:chOff x="975" y="2432"/>
            <a:chExt cx="272" cy="182"/>
          </a:xfrm>
        </p:grpSpPr>
        <p:grpSp>
          <p:nvGrpSpPr>
            <p:cNvPr id="8" name="Group 29"/>
            <p:cNvGrpSpPr>
              <a:grpSpLocks/>
            </p:cNvGrpSpPr>
            <p:nvPr/>
          </p:nvGrpSpPr>
          <p:grpSpPr bwMode="auto">
            <a:xfrm>
              <a:off x="975" y="2432"/>
              <a:ext cx="272" cy="182"/>
              <a:chOff x="975" y="2432"/>
              <a:chExt cx="272" cy="182"/>
            </a:xfrm>
          </p:grpSpPr>
          <p:sp>
            <p:nvSpPr>
              <p:cNvPr id="558110" name="Oval 30"/>
              <p:cNvSpPr>
                <a:spLocks noChangeArrowheads="1"/>
              </p:cNvSpPr>
              <p:nvPr/>
            </p:nvSpPr>
            <p:spPr bwMode="auto">
              <a:xfrm>
                <a:off x="1014" y="2459"/>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11" name="Oval 31"/>
              <p:cNvSpPr>
                <a:spLocks noChangeArrowheads="1"/>
              </p:cNvSpPr>
              <p:nvPr/>
            </p:nvSpPr>
            <p:spPr bwMode="auto">
              <a:xfrm>
                <a:off x="106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12" name="Oval 32"/>
              <p:cNvSpPr>
                <a:spLocks noChangeArrowheads="1"/>
              </p:cNvSpPr>
              <p:nvPr/>
            </p:nvSpPr>
            <p:spPr bwMode="auto">
              <a:xfrm>
                <a:off x="97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13" name="Oval 33"/>
              <p:cNvSpPr>
                <a:spLocks noChangeArrowheads="1"/>
              </p:cNvSpPr>
              <p:nvPr/>
            </p:nvSpPr>
            <p:spPr bwMode="auto">
              <a:xfrm>
                <a:off x="1097" y="2432"/>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14" name="Oval 34"/>
              <p:cNvSpPr>
                <a:spLocks noChangeArrowheads="1"/>
              </p:cNvSpPr>
              <p:nvPr/>
            </p:nvSpPr>
            <p:spPr bwMode="auto">
              <a:xfrm>
                <a:off x="1156" y="2478"/>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grpSp>
        <p:grpSp>
          <p:nvGrpSpPr>
            <p:cNvPr id="9" name="Group 35"/>
            <p:cNvGrpSpPr>
              <a:grpSpLocks/>
            </p:cNvGrpSpPr>
            <p:nvPr/>
          </p:nvGrpSpPr>
          <p:grpSpPr bwMode="auto">
            <a:xfrm>
              <a:off x="1020" y="2432"/>
              <a:ext cx="226" cy="181"/>
              <a:chOff x="1020" y="2160"/>
              <a:chExt cx="226" cy="181"/>
            </a:xfrm>
          </p:grpSpPr>
          <p:sp>
            <p:nvSpPr>
              <p:cNvPr id="558116" name="Oval 36"/>
              <p:cNvSpPr>
                <a:spLocks noChangeArrowheads="1"/>
              </p:cNvSpPr>
              <p:nvPr/>
            </p:nvSpPr>
            <p:spPr bwMode="auto">
              <a:xfrm>
                <a:off x="1111"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17" name="Oval 37"/>
              <p:cNvSpPr>
                <a:spLocks noChangeArrowheads="1"/>
              </p:cNvSpPr>
              <p:nvPr/>
            </p:nvSpPr>
            <p:spPr bwMode="auto">
              <a:xfrm>
                <a:off x="1065" y="220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18" name="Oval 38"/>
              <p:cNvSpPr>
                <a:spLocks noChangeArrowheads="1"/>
              </p:cNvSpPr>
              <p:nvPr/>
            </p:nvSpPr>
            <p:spPr bwMode="auto">
              <a:xfrm>
                <a:off x="120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19" name="Oval 39"/>
              <p:cNvSpPr>
                <a:spLocks noChangeArrowheads="1"/>
              </p:cNvSpPr>
              <p:nvPr/>
            </p:nvSpPr>
            <p:spPr bwMode="auto">
              <a:xfrm>
                <a:off x="1156"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0" name="Oval 40"/>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1" name="Oval 41"/>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2" name="Oval 42"/>
              <p:cNvSpPr>
                <a:spLocks noChangeArrowheads="1"/>
              </p:cNvSpPr>
              <p:nvPr/>
            </p:nvSpPr>
            <p:spPr bwMode="auto">
              <a:xfrm>
                <a:off x="1156"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3" name="Oval 43"/>
              <p:cNvSpPr>
                <a:spLocks noChangeArrowheads="1"/>
              </p:cNvSpPr>
              <p:nvPr/>
            </p:nvSpPr>
            <p:spPr bwMode="auto">
              <a:xfrm>
                <a:off x="120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4" name="Oval 44"/>
              <p:cNvSpPr>
                <a:spLocks noChangeArrowheads="1"/>
              </p:cNvSpPr>
              <p:nvPr/>
            </p:nvSpPr>
            <p:spPr bwMode="auto">
              <a:xfrm>
                <a:off x="1111"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5" name="Oval 45"/>
              <p:cNvSpPr>
                <a:spLocks noChangeArrowheads="1"/>
              </p:cNvSpPr>
              <p:nvPr/>
            </p:nvSpPr>
            <p:spPr bwMode="auto">
              <a:xfrm>
                <a:off x="1020"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6" name="Oval 46"/>
              <p:cNvSpPr>
                <a:spLocks noChangeArrowheads="1"/>
              </p:cNvSpPr>
              <p:nvPr/>
            </p:nvSpPr>
            <p:spPr bwMode="auto">
              <a:xfrm>
                <a:off x="1020"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7" name="Oval 47"/>
              <p:cNvSpPr>
                <a:spLocks noChangeArrowheads="1"/>
              </p:cNvSpPr>
              <p:nvPr/>
            </p:nvSpPr>
            <p:spPr bwMode="auto">
              <a:xfrm>
                <a:off x="111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8" name="Oval 48"/>
              <p:cNvSpPr>
                <a:spLocks noChangeArrowheads="1"/>
              </p:cNvSpPr>
              <p:nvPr/>
            </p:nvSpPr>
            <p:spPr bwMode="auto">
              <a:xfrm>
                <a:off x="1065"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29" name="Oval 49"/>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30" name="Oval 50"/>
              <p:cNvSpPr>
                <a:spLocks noChangeArrowheads="1"/>
              </p:cNvSpPr>
              <p:nvPr/>
            </p:nvSpPr>
            <p:spPr bwMode="auto">
              <a:xfrm>
                <a:off x="1065"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31" name="Oval 51"/>
              <p:cNvSpPr>
                <a:spLocks noChangeArrowheads="1"/>
              </p:cNvSpPr>
              <p:nvPr/>
            </p:nvSpPr>
            <p:spPr bwMode="auto">
              <a:xfrm>
                <a:off x="1156"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32" name="Oval 52"/>
              <p:cNvSpPr>
                <a:spLocks noChangeArrowheads="1"/>
              </p:cNvSpPr>
              <p:nvPr/>
            </p:nvSpPr>
            <p:spPr bwMode="auto">
              <a:xfrm>
                <a:off x="111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33" name="Oval 53"/>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grpSp>
      </p:grpSp>
      <p:sp>
        <p:nvSpPr>
          <p:cNvPr id="558134" name="Text Box 54"/>
          <p:cNvSpPr txBox="1">
            <a:spLocks noChangeArrowheads="1"/>
          </p:cNvSpPr>
          <p:nvPr/>
        </p:nvSpPr>
        <p:spPr bwMode="auto">
          <a:xfrm>
            <a:off x="3480028" y="1186317"/>
            <a:ext cx="3866764" cy="461665"/>
          </a:xfrm>
          <a:prstGeom prst="rect">
            <a:avLst/>
          </a:prstGeom>
          <a:noFill/>
          <a:ln w="9525">
            <a:noFill/>
            <a:miter lim="800000"/>
            <a:headEnd/>
            <a:tailEnd/>
          </a:ln>
          <a:effectLst/>
        </p:spPr>
        <p:txBody>
          <a:bodyPr wrap="none">
            <a:spAutoFit/>
          </a:bodyPr>
          <a:lstStyle/>
          <a:p>
            <a:pPr eaLnBrk="1" hangingPunct="1"/>
            <a:r>
              <a:rPr lang="fr-FR" b="1" dirty="0">
                <a:solidFill>
                  <a:srgbClr val="00FFFF"/>
                </a:solidFill>
                <a:latin typeface="Comic Sans MS" pitchFamily="66" charset="0"/>
              </a:rPr>
              <a:t>Stage 1: </a:t>
            </a:r>
            <a:r>
              <a:rPr lang="fr-FR" b="1" dirty="0" smtClean="0">
                <a:solidFill>
                  <a:srgbClr val="00FFFF"/>
                </a:solidFill>
                <a:latin typeface="Comic Sans MS" pitchFamily="66" charset="0"/>
              </a:rPr>
              <a:t>Focus/injection</a:t>
            </a:r>
            <a:endParaRPr lang="fr-FR" b="1" dirty="0">
              <a:solidFill>
                <a:srgbClr val="00FFFF"/>
              </a:solidFill>
              <a:latin typeface="Comic Sans MS" pitchFamily="66" charset="0"/>
            </a:endParaRPr>
          </a:p>
        </p:txBody>
      </p:sp>
      <p:sp>
        <p:nvSpPr>
          <p:cNvPr id="558135" name="Text Box 55"/>
          <p:cNvSpPr txBox="1">
            <a:spLocks noChangeArrowheads="1"/>
          </p:cNvSpPr>
          <p:nvPr/>
        </p:nvSpPr>
        <p:spPr bwMode="auto">
          <a:xfrm>
            <a:off x="0" y="2065338"/>
            <a:ext cx="915635" cy="461665"/>
          </a:xfrm>
          <a:prstGeom prst="rect">
            <a:avLst/>
          </a:prstGeom>
          <a:noFill/>
          <a:ln w="9525">
            <a:noFill/>
            <a:miter lim="800000"/>
            <a:headEnd/>
            <a:tailEnd/>
          </a:ln>
          <a:effectLst/>
        </p:spPr>
        <p:txBody>
          <a:bodyPr wrap="none">
            <a:spAutoFit/>
          </a:bodyPr>
          <a:lstStyle/>
          <a:p>
            <a:pPr eaLnBrk="1" hangingPunct="1"/>
            <a:r>
              <a:rPr lang="fr-FR" b="1">
                <a:solidFill>
                  <a:srgbClr val="00FFFF"/>
                </a:solidFill>
                <a:latin typeface="Comic Sans MS" pitchFamily="66" charset="0"/>
              </a:rPr>
              <a:t>Inlet</a:t>
            </a:r>
          </a:p>
        </p:txBody>
      </p:sp>
      <p:sp>
        <p:nvSpPr>
          <p:cNvPr id="558136" name="Text Box 56"/>
          <p:cNvSpPr txBox="1">
            <a:spLocks noChangeArrowheads="1"/>
          </p:cNvSpPr>
          <p:nvPr/>
        </p:nvSpPr>
        <p:spPr bwMode="auto">
          <a:xfrm>
            <a:off x="8194675" y="2125663"/>
            <a:ext cx="788999" cy="461665"/>
          </a:xfrm>
          <a:prstGeom prst="rect">
            <a:avLst/>
          </a:prstGeom>
          <a:noFill/>
          <a:ln w="9525">
            <a:noFill/>
            <a:miter lim="800000"/>
            <a:headEnd/>
            <a:tailEnd/>
          </a:ln>
          <a:effectLst/>
        </p:spPr>
        <p:txBody>
          <a:bodyPr wrap="none">
            <a:spAutoFit/>
          </a:bodyPr>
          <a:lstStyle/>
          <a:p>
            <a:pPr eaLnBrk="1" hangingPunct="1"/>
            <a:r>
              <a:rPr lang="fr-FR" b="1">
                <a:solidFill>
                  <a:srgbClr val="00FFFF"/>
                </a:solidFill>
                <a:latin typeface="Comic Sans MS" pitchFamily="66" charset="0"/>
              </a:rPr>
              <a:t>Exit</a:t>
            </a:r>
          </a:p>
        </p:txBody>
      </p:sp>
      <p:grpSp>
        <p:nvGrpSpPr>
          <p:cNvPr id="10" name="Group 57"/>
          <p:cNvGrpSpPr>
            <a:grpSpLocks/>
          </p:cNvGrpSpPr>
          <p:nvPr/>
        </p:nvGrpSpPr>
        <p:grpSpPr bwMode="auto">
          <a:xfrm>
            <a:off x="1258888" y="2605088"/>
            <a:ext cx="122237" cy="644525"/>
            <a:chOff x="839" y="439"/>
            <a:chExt cx="77" cy="406"/>
          </a:xfrm>
        </p:grpSpPr>
        <p:grpSp>
          <p:nvGrpSpPr>
            <p:cNvPr id="11" name="Group 58"/>
            <p:cNvGrpSpPr>
              <a:grpSpLocks/>
            </p:cNvGrpSpPr>
            <p:nvPr/>
          </p:nvGrpSpPr>
          <p:grpSpPr bwMode="auto">
            <a:xfrm>
              <a:off x="839" y="482"/>
              <a:ext cx="77" cy="363"/>
              <a:chOff x="4255" y="255"/>
              <a:chExt cx="77" cy="363"/>
            </a:xfrm>
          </p:grpSpPr>
          <p:sp>
            <p:nvSpPr>
              <p:cNvPr id="558139" name="Rectangle 59"/>
              <p:cNvSpPr>
                <a:spLocks noChangeArrowheads="1"/>
              </p:cNvSpPr>
              <p:nvPr/>
            </p:nvSpPr>
            <p:spPr bwMode="auto">
              <a:xfrm>
                <a:off x="4255" y="255"/>
                <a:ext cx="77" cy="363"/>
              </a:xfrm>
              <a:prstGeom prst="rect">
                <a:avLst/>
              </a:prstGeom>
              <a:solidFill>
                <a:schemeClr val="bg1"/>
              </a:solidFill>
              <a:ln w="25400">
                <a:noFill/>
                <a:miter lim="800000"/>
                <a:headEnd/>
                <a:tailEnd/>
              </a:ln>
              <a:effectLst/>
            </p:spPr>
            <p:txBody>
              <a:bodyPr wrap="none" anchor="ctr"/>
              <a:lstStyle/>
              <a:p>
                <a:endParaRPr lang="en-US"/>
              </a:p>
            </p:txBody>
          </p:sp>
          <p:sp>
            <p:nvSpPr>
              <p:cNvPr id="558140" name="Line 60"/>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58141" name="Line 61"/>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58142" name="Oval 62"/>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sp>
        <p:nvSpPr>
          <p:cNvPr id="558143" name="Text Box 63"/>
          <p:cNvSpPr txBox="1">
            <a:spLocks noChangeArrowheads="1"/>
          </p:cNvSpPr>
          <p:nvPr/>
        </p:nvSpPr>
        <p:spPr bwMode="auto">
          <a:xfrm>
            <a:off x="914400" y="2060575"/>
            <a:ext cx="1523174" cy="461665"/>
          </a:xfrm>
          <a:prstGeom prst="rect">
            <a:avLst/>
          </a:prstGeom>
          <a:noFill/>
          <a:ln w="9525">
            <a:noFill/>
            <a:miter lim="800000"/>
            <a:headEnd/>
            <a:tailEnd/>
          </a:ln>
          <a:effectLst/>
        </p:spPr>
        <p:txBody>
          <a:bodyPr wrap="none">
            <a:spAutoFit/>
          </a:bodyPr>
          <a:lstStyle/>
          <a:p>
            <a:pPr eaLnBrk="1" hangingPunct="1"/>
            <a:r>
              <a:rPr lang="fr-FR" b="1" dirty="0">
                <a:solidFill>
                  <a:srgbClr val="00FFFF"/>
                </a:solidFill>
                <a:latin typeface="Comic Sans MS" pitchFamily="66" charset="0"/>
              </a:rPr>
              <a:t>Injection</a:t>
            </a:r>
          </a:p>
        </p:txBody>
      </p:sp>
      <p:grpSp>
        <p:nvGrpSpPr>
          <p:cNvPr id="12" name="Group 64"/>
          <p:cNvGrpSpPr>
            <a:grpSpLocks/>
          </p:cNvGrpSpPr>
          <p:nvPr/>
        </p:nvGrpSpPr>
        <p:grpSpPr bwMode="auto">
          <a:xfrm>
            <a:off x="1116013" y="2708275"/>
            <a:ext cx="431800" cy="288925"/>
            <a:chOff x="113" y="1525"/>
            <a:chExt cx="272" cy="182"/>
          </a:xfrm>
        </p:grpSpPr>
        <p:grpSp>
          <p:nvGrpSpPr>
            <p:cNvPr id="13" name="Group 65"/>
            <p:cNvGrpSpPr>
              <a:grpSpLocks/>
            </p:cNvGrpSpPr>
            <p:nvPr/>
          </p:nvGrpSpPr>
          <p:grpSpPr bwMode="auto">
            <a:xfrm>
              <a:off x="113" y="1525"/>
              <a:ext cx="272" cy="182"/>
              <a:chOff x="975" y="2432"/>
              <a:chExt cx="272" cy="182"/>
            </a:xfrm>
          </p:grpSpPr>
          <p:sp>
            <p:nvSpPr>
              <p:cNvPr id="558146" name="Oval 66"/>
              <p:cNvSpPr>
                <a:spLocks noChangeArrowheads="1"/>
              </p:cNvSpPr>
              <p:nvPr/>
            </p:nvSpPr>
            <p:spPr bwMode="auto">
              <a:xfrm>
                <a:off x="1014" y="2459"/>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47" name="Oval 67"/>
              <p:cNvSpPr>
                <a:spLocks noChangeArrowheads="1"/>
              </p:cNvSpPr>
              <p:nvPr/>
            </p:nvSpPr>
            <p:spPr bwMode="auto">
              <a:xfrm>
                <a:off x="106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48" name="Oval 68"/>
              <p:cNvSpPr>
                <a:spLocks noChangeArrowheads="1"/>
              </p:cNvSpPr>
              <p:nvPr/>
            </p:nvSpPr>
            <p:spPr bwMode="auto">
              <a:xfrm>
                <a:off x="97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49" name="Oval 69"/>
              <p:cNvSpPr>
                <a:spLocks noChangeArrowheads="1"/>
              </p:cNvSpPr>
              <p:nvPr/>
            </p:nvSpPr>
            <p:spPr bwMode="auto">
              <a:xfrm>
                <a:off x="1097" y="2432"/>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58150" name="Oval 70"/>
              <p:cNvSpPr>
                <a:spLocks noChangeArrowheads="1"/>
              </p:cNvSpPr>
              <p:nvPr/>
            </p:nvSpPr>
            <p:spPr bwMode="auto">
              <a:xfrm>
                <a:off x="1156" y="2478"/>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grpSp>
        <p:grpSp>
          <p:nvGrpSpPr>
            <p:cNvPr id="14" name="Group 71"/>
            <p:cNvGrpSpPr>
              <a:grpSpLocks/>
            </p:cNvGrpSpPr>
            <p:nvPr/>
          </p:nvGrpSpPr>
          <p:grpSpPr bwMode="auto">
            <a:xfrm>
              <a:off x="158" y="1525"/>
              <a:ext cx="226" cy="181"/>
              <a:chOff x="1020" y="2160"/>
              <a:chExt cx="226" cy="181"/>
            </a:xfrm>
          </p:grpSpPr>
          <p:sp>
            <p:nvSpPr>
              <p:cNvPr id="558152" name="Oval 72"/>
              <p:cNvSpPr>
                <a:spLocks noChangeArrowheads="1"/>
              </p:cNvSpPr>
              <p:nvPr/>
            </p:nvSpPr>
            <p:spPr bwMode="auto">
              <a:xfrm>
                <a:off x="1111"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3" name="Oval 73"/>
              <p:cNvSpPr>
                <a:spLocks noChangeArrowheads="1"/>
              </p:cNvSpPr>
              <p:nvPr/>
            </p:nvSpPr>
            <p:spPr bwMode="auto">
              <a:xfrm>
                <a:off x="1065" y="220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4" name="Oval 74"/>
              <p:cNvSpPr>
                <a:spLocks noChangeArrowheads="1"/>
              </p:cNvSpPr>
              <p:nvPr/>
            </p:nvSpPr>
            <p:spPr bwMode="auto">
              <a:xfrm>
                <a:off x="120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5" name="Oval 75"/>
              <p:cNvSpPr>
                <a:spLocks noChangeArrowheads="1"/>
              </p:cNvSpPr>
              <p:nvPr/>
            </p:nvSpPr>
            <p:spPr bwMode="auto">
              <a:xfrm>
                <a:off x="1156"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6" name="Oval 76"/>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7" name="Oval 77"/>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8" name="Oval 78"/>
              <p:cNvSpPr>
                <a:spLocks noChangeArrowheads="1"/>
              </p:cNvSpPr>
              <p:nvPr/>
            </p:nvSpPr>
            <p:spPr bwMode="auto">
              <a:xfrm>
                <a:off x="1156"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59" name="Oval 79"/>
              <p:cNvSpPr>
                <a:spLocks noChangeArrowheads="1"/>
              </p:cNvSpPr>
              <p:nvPr/>
            </p:nvSpPr>
            <p:spPr bwMode="auto">
              <a:xfrm>
                <a:off x="120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0" name="Oval 80"/>
              <p:cNvSpPr>
                <a:spLocks noChangeArrowheads="1"/>
              </p:cNvSpPr>
              <p:nvPr/>
            </p:nvSpPr>
            <p:spPr bwMode="auto">
              <a:xfrm>
                <a:off x="1111"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1" name="Oval 81"/>
              <p:cNvSpPr>
                <a:spLocks noChangeArrowheads="1"/>
              </p:cNvSpPr>
              <p:nvPr/>
            </p:nvSpPr>
            <p:spPr bwMode="auto">
              <a:xfrm>
                <a:off x="1020"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2" name="Oval 82"/>
              <p:cNvSpPr>
                <a:spLocks noChangeArrowheads="1"/>
              </p:cNvSpPr>
              <p:nvPr/>
            </p:nvSpPr>
            <p:spPr bwMode="auto">
              <a:xfrm>
                <a:off x="1020"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3" name="Oval 83"/>
              <p:cNvSpPr>
                <a:spLocks noChangeArrowheads="1"/>
              </p:cNvSpPr>
              <p:nvPr/>
            </p:nvSpPr>
            <p:spPr bwMode="auto">
              <a:xfrm>
                <a:off x="111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4" name="Oval 84"/>
              <p:cNvSpPr>
                <a:spLocks noChangeArrowheads="1"/>
              </p:cNvSpPr>
              <p:nvPr/>
            </p:nvSpPr>
            <p:spPr bwMode="auto">
              <a:xfrm>
                <a:off x="1065"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5" name="Oval 85"/>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6" name="Oval 86"/>
              <p:cNvSpPr>
                <a:spLocks noChangeArrowheads="1"/>
              </p:cNvSpPr>
              <p:nvPr/>
            </p:nvSpPr>
            <p:spPr bwMode="auto">
              <a:xfrm>
                <a:off x="1065"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7" name="Oval 87"/>
              <p:cNvSpPr>
                <a:spLocks noChangeArrowheads="1"/>
              </p:cNvSpPr>
              <p:nvPr/>
            </p:nvSpPr>
            <p:spPr bwMode="auto">
              <a:xfrm>
                <a:off x="1156"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8" name="Oval 88"/>
              <p:cNvSpPr>
                <a:spLocks noChangeArrowheads="1"/>
              </p:cNvSpPr>
              <p:nvPr/>
            </p:nvSpPr>
            <p:spPr bwMode="auto">
              <a:xfrm>
                <a:off x="111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58169" name="Oval 89"/>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grpSp>
      </p:grpSp>
      <p:sp>
        <p:nvSpPr>
          <p:cNvPr id="558170" name="Text Box 90"/>
          <p:cNvSpPr txBox="1">
            <a:spLocks noChangeArrowheads="1"/>
          </p:cNvSpPr>
          <p:nvPr/>
        </p:nvSpPr>
        <p:spPr bwMode="auto">
          <a:xfrm>
            <a:off x="900113" y="620713"/>
            <a:ext cx="7416800" cy="457200"/>
          </a:xfrm>
          <a:prstGeom prst="rect">
            <a:avLst/>
          </a:prstGeom>
          <a:noFill/>
          <a:ln w="9525" algn="ctr">
            <a:noFill/>
            <a:miter lim="800000"/>
            <a:headEnd/>
            <a:tailEnd/>
          </a:ln>
          <a:effectLst/>
        </p:spPr>
        <p:txBody>
          <a:bodyPr anchor="ctr" anchorCtr="1"/>
          <a:lstStyle/>
          <a:p>
            <a:pPr marL="838200" indent="-838200" algn="ctr" eaLnBrk="1" hangingPunct="1"/>
            <a:endParaRPr lang="fr-FR" sz="3600" dirty="0">
              <a:solidFill>
                <a:srgbClr val="FFFF23"/>
              </a:solidFill>
              <a:cs typeface="Arial" pitchFamily="34" charset="0"/>
            </a:endParaRPr>
          </a:p>
        </p:txBody>
      </p:sp>
      <p:sp>
        <p:nvSpPr>
          <p:cNvPr id="558171" name="Line 91"/>
          <p:cNvSpPr>
            <a:spLocks noChangeShapeType="1"/>
          </p:cNvSpPr>
          <p:nvPr/>
        </p:nvSpPr>
        <p:spPr bwMode="auto">
          <a:xfrm>
            <a:off x="250825" y="4508500"/>
            <a:ext cx="8569325" cy="0"/>
          </a:xfrm>
          <a:prstGeom prst="line">
            <a:avLst/>
          </a:prstGeom>
          <a:noFill/>
          <a:ln w="57150">
            <a:solidFill>
              <a:schemeClr val="tx1"/>
            </a:solidFill>
            <a:prstDash val="dash"/>
            <a:round/>
            <a:headEnd/>
            <a:tailEnd/>
          </a:ln>
          <a:effectLst/>
        </p:spPr>
        <p:txBody>
          <a:bodyPr/>
          <a:lstStyle/>
          <a:p>
            <a:endParaRPr lang="en-US"/>
          </a:p>
        </p:txBody>
      </p:sp>
      <p:sp>
        <p:nvSpPr>
          <p:cNvPr id="558172" name="Line 92"/>
          <p:cNvSpPr>
            <a:spLocks noChangeShapeType="1"/>
          </p:cNvSpPr>
          <p:nvPr/>
        </p:nvSpPr>
        <p:spPr bwMode="auto">
          <a:xfrm>
            <a:off x="250825" y="4437063"/>
            <a:ext cx="8569325" cy="0"/>
          </a:xfrm>
          <a:prstGeom prst="line">
            <a:avLst/>
          </a:prstGeom>
          <a:noFill/>
          <a:ln w="38100">
            <a:solidFill>
              <a:schemeClr val="tx1"/>
            </a:solidFill>
            <a:prstDash val="sysDot"/>
            <a:round/>
            <a:headEnd/>
            <a:tailEnd/>
          </a:ln>
          <a:effectLst/>
        </p:spPr>
        <p:txBody>
          <a:bodyPr/>
          <a:lstStyle/>
          <a:p>
            <a:endParaRPr lang="en-US"/>
          </a:p>
        </p:txBody>
      </p:sp>
      <p:grpSp>
        <p:nvGrpSpPr>
          <p:cNvPr id="15" name="Group 93"/>
          <p:cNvGrpSpPr>
            <a:grpSpLocks/>
          </p:cNvGrpSpPr>
          <p:nvPr/>
        </p:nvGrpSpPr>
        <p:grpSpPr bwMode="auto">
          <a:xfrm>
            <a:off x="2525713" y="4430713"/>
            <a:ext cx="5719762" cy="647700"/>
            <a:chOff x="1591" y="2614"/>
            <a:chExt cx="3603" cy="408"/>
          </a:xfrm>
        </p:grpSpPr>
        <p:sp>
          <p:nvSpPr>
            <p:cNvPr id="558174" name="AutoShape 94"/>
            <p:cNvSpPr>
              <a:spLocks noChangeArrowheads="1"/>
            </p:cNvSpPr>
            <p:nvPr/>
          </p:nvSpPr>
          <p:spPr bwMode="auto">
            <a:xfrm>
              <a:off x="4967"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58175" name="AutoShape 95"/>
            <p:cNvSpPr>
              <a:spLocks noChangeArrowheads="1"/>
            </p:cNvSpPr>
            <p:nvPr/>
          </p:nvSpPr>
          <p:spPr bwMode="auto">
            <a:xfrm>
              <a:off x="1591"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58176" name="AutoShape 96"/>
            <p:cNvSpPr>
              <a:spLocks noChangeArrowheads="1"/>
            </p:cNvSpPr>
            <p:nvPr/>
          </p:nvSpPr>
          <p:spPr bwMode="auto">
            <a:xfrm>
              <a:off x="2712"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58177" name="AutoShape 97"/>
            <p:cNvSpPr>
              <a:spLocks noChangeArrowheads="1"/>
            </p:cNvSpPr>
            <p:nvPr/>
          </p:nvSpPr>
          <p:spPr bwMode="auto">
            <a:xfrm>
              <a:off x="3833"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grpSp>
      <p:grpSp>
        <p:nvGrpSpPr>
          <p:cNvPr id="16" name="Group 98"/>
          <p:cNvGrpSpPr>
            <a:grpSpLocks/>
          </p:cNvGrpSpPr>
          <p:nvPr/>
        </p:nvGrpSpPr>
        <p:grpSpPr bwMode="auto">
          <a:xfrm>
            <a:off x="1673225" y="4430713"/>
            <a:ext cx="5707063" cy="647700"/>
            <a:chOff x="1054" y="2614"/>
            <a:chExt cx="3595" cy="408"/>
          </a:xfrm>
        </p:grpSpPr>
        <p:sp>
          <p:nvSpPr>
            <p:cNvPr id="558179" name="AutoShape 99"/>
            <p:cNvSpPr>
              <a:spLocks noChangeArrowheads="1"/>
            </p:cNvSpPr>
            <p:nvPr/>
          </p:nvSpPr>
          <p:spPr bwMode="auto">
            <a:xfrm>
              <a:off x="4422"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58180" name="AutoShape 100"/>
            <p:cNvSpPr>
              <a:spLocks noChangeArrowheads="1"/>
            </p:cNvSpPr>
            <p:nvPr/>
          </p:nvSpPr>
          <p:spPr bwMode="auto">
            <a:xfrm>
              <a:off x="3305"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58181" name="AutoShape 101"/>
            <p:cNvSpPr>
              <a:spLocks noChangeArrowheads="1"/>
            </p:cNvSpPr>
            <p:nvPr/>
          </p:nvSpPr>
          <p:spPr bwMode="auto">
            <a:xfrm>
              <a:off x="2175"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58182" name="AutoShape 102"/>
            <p:cNvSpPr>
              <a:spLocks noChangeArrowheads="1"/>
            </p:cNvSpPr>
            <p:nvPr/>
          </p:nvSpPr>
          <p:spPr bwMode="auto">
            <a:xfrm>
              <a:off x="1054"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grpSp>
      <p:sp>
        <p:nvSpPr>
          <p:cNvPr id="558183" name="AutoShape 103"/>
          <p:cNvSpPr>
            <a:spLocks noChangeArrowheads="1"/>
          </p:cNvSpPr>
          <p:nvPr/>
        </p:nvSpPr>
        <p:spPr bwMode="auto">
          <a:xfrm rot="16200000" flipH="1" flipV="1">
            <a:off x="862807" y="3609181"/>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84" name="AutoShape 104"/>
          <p:cNvSpPr>
            <a:spLocks noChangeArrowheads="1"/>
          </p:cNvSpPr>
          <p:nvPr/>
        </p:nvSpPr>
        <p:spPr bwMode="auto">
          <a:xfrm rot="5400000" flipV="1">
            <a:off x="1223169" y="3609181"/>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nvGrpSpPr>
          <p:cNvPr id="17" name="Group 105"/>
          <p:cNvGrpSpPr>
            <a:grpSpLocks/>
          </p:cNvGrpSpPr>
          <p:nvPr/>
        </p:nvGrpSpPr>
        <p:grpSpPr bwMode="auto">
          <a:xfrm>
            <a:off x="2339975" y="3286125"/>
            <a:ext cx="6408738" cy="431800"/>
            <a:chOff x="1474" y="2070"/>
            <a:chExt cx="4037" cy="272"/>
          </a:xfrm>
        </p:grpSpPr>
        <p:sp>
          <p:nvSpPr>
            <p:cNvPr id="558186" name="AutoShape 106"/>
            <p:cNvSpPr>
              <a:spLocks noChangeArrowheads="1"/>
            </p:cNvSpPr>
            <p:nvPr/>
          </p:nvSpPr>
          <p:spPr bwMode="auto">
            <a:xfrm flipH="1" flipV="1">
              <a:off x="5103" y="2070"/>
              <a:ext cx="408" cy="181"/>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87" name="AutoShape 107"/>
            <p:cNvSpPr>
              <a:spLocks noChangeArrowheads="1"/>
            </p:cNvSpPr>
            <p:nvPr/>
          </p:nvSpPr>
          <p:spPr bwMode="auto">
            <a:xfrm rot="5400000">
              <a:off x="4082" y="1820"/>
              <a:ext cx="227" cy="817"/>
            </a:xfrm>
            <a:prstGeom prst="downArrow">
              <a:avLst>
                <a:gd name="adj1" fmla="val 50000"/>
                <a:gd name="adj2" fmla="val 89978"/>
              </a:avLst>
            </a:prstGeom>
            <a:solidFill>
              <a:srgbClr val="00FF00"/>
            </a:solidFill>
            <a:ln w="9525">
              <a:solidFill>
                <a:schemeClr val="tx1"/>
              </a:solidFill>
              <a:miter lim="800000"/>
              <a:headEnd/>
              <a:tailEnd/>
            </a:ln>
            <a:effectLst/>
          </p:spPr>
          <p:txBody>
            <a:bodyPr wrap="none" anchor="ctr"/>
            <a:lstStyle/>
            <a:p>
              <a:endParaRPr lang="en-US"/>
            </a:p>
          </p:txBody>
        </p:sp>
        <p:sp>
          <p:nvSpPr>
            <p:cNvPr id="558188" name="AutoShape 108"/>
            <p:cNvSpPr>
              <a:spLocks noChangeArrowheads="1"/>
            </p:cNvSpPr>
            <p:nvPr/>
          </p:nvSpPr>
          <p:spPr bwMode="auto">
            <a:xfrm rot="5400000">
              <a:off x="2743" y="1889"/>
              <a:ext cx="227" cy="680"/>
            </a:xfrm>
            <a:prstGeom prst="downArrow">
              <a:avLst>
                <a:gd name="adj1" fmla="val 50000"/>
                <a:gd name="adj2" fmla="val 74890"/>
              </a:avLst>
            </a:prstGeom>
            <a:solidFill>
              <a:srgbClr val="00FF00"/>
            </a:solidFill>
            <a:ln w="9525">
              <a:solidFill>
                <a:schemeClr val="tx1"/>
              </a:solidFill>
              <a:miter lim="800000"/>
              <a:headEnd/>
              <a:tailEnd/>
            </a:ln>
            <a:effectLst/>
          </p:spPr>
          <p:txBody>
            <a:bodyPr wrap="none" anchor="ctr"/>
            <a:lstStyle/>
            <a:p>
              <a:endParaRPr lang="en-US"/>
            </a:p>
          </p:txBody>
        </p:sp>
        <p:sp>
          <p:nvSpPr>
            <p:cNvPr id="558189" name="AutoShape 109"/>
            <p:cNvSpPr>
              <a:spLocks noChangeArrowheads="1"/>
            </p:cNvSpPr>
            <p:nvPr/>
          </p:nvSpPr>
          <p:spPr bwMode="auto">
            <a:xfrm rot="5400000">
              <a:off x="1610" y="1979"/>
              <a:ext cx="227" cy="499"/>
            </a:xfrm>
            <a:prstGeom prst="downArrow">
              <a:avLst>
                <a:gd name="adj1" fmla="val 50000"/>
                <a:gd name="adj2" fmla="val 54956"/>
              </a:avLst>
            </a:prstGeom>
            <a:solidFill>
              <a:srgbClr val="00FF00"/>
            </a:solidFill>
            <a:ln w="9525">
              <a:solidFill>
                <a:schemeClr val="tx1"/>
              </a:solidFill>
              <a:miter lim="800000"/>
              <a:headEnd/>
              <a:tailEnd/>
            </a:ln>
            <a:effectLst/>
          </p:spPr>
          <p:txBody>
            <a:bodyPr wrap="none" anchor="ctr"/>
            <a:lstStyle/>
            <a:p>
              <a:endParaRPr lang="en-US"/>
            </a:p>
          </p:txBody>
        </p:sp>
      </p:grpSp>
      <p:grpSp>
        <p:nvGrpSpPr>
          <p:cNvPr id="18" name="Group 110"/>
          <p:cNvGrpSpPr>
            <a:grpSpLocks/>
          </p:cNvGrpSpPr>
          <p:nvPr/>
        </p:nvGrpSpPr>
        <p:grpSpPr bwMode="auto">
          <a:xfrm>
            <a:off x="1835150" y="3933825"/>
            <a:ext cx="5530850" cy="503238"/>
            <a:chOff x="1156" y="2478"/>
            <a:chExt cx="3484" cy="317"/>
          </a:xfrm>
        </p:grpSpPr>
        <p:sp>
          <p:nvSpPr>
            <p:cNvPr id="558191" name="AutoShape 111"/>
            <p:cNvSpPr>
              <a:spLocks noChangeArrowheads="1"/>
            </p:cNvSpPr>
            <p:nvPr/>
          </p:nvSpPr>
          <p:spPr bwMode="auto">
            <a:xfrm rot="5400000" flipV="1">
              <a:off x="4434" y="2588"/>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92" name="AutoShape 112"/>
            <p:cNvSpPr>
              <a:spLocks noChangeArrowheads="1"/>
            </p:cNvSpPr>
            <p:nvPr/>
          </p:nvSpPr>
          <p:spPr bwMode="auto">
            <a:xfrm rot="5400000" flipV="1">
              <a:off x="3300"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93" name="AutoShape 113"/>
            <p:cNvSpPr>
              <a:spLocks noChangeArrowheads="1"/>
            </p:cNvSpPr>
            <p:nvPr/>
          </p:nvSpPr>
          <p:spPr bwMode="auto">
            <a:xfrm rot="5400000" flipV="1">
              <a:off x="1077"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94" name="AutoShape 114"/>
            <p:cNvSpPr>
              <a:spLocks noChangeArrowheads="1"/>
            </p:cNvSpPr>
            <p:nvPr/>
          </p:nvSpPr>
          <p:spPr bwMode="auto">
            <a:xfrm rot="5400000" flipV="1">
              <a:off x="2166"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grpSp>
        <p:nvGrpSpPr>
          <p:cNvPr id="19" name="Group 115"/>
          <p:cNvGrpSpPr>
            <a:grpSpLocks/>
          </p:cNvGrpSpPr>
          <p:nvPr/>
        </p:nvGrpSpPr>
        <p:grpSpPr bwMode="auto">
          <a:xfrm>
            <a:off x="2627313" y="3933825"/>
            <a:ext cx="3802062" cy="454025"/>
            <a:chOff x="1655" y="2478"/>
            <a:chExt cx="2395" cy="286"/>
          </a:xfrm>
        </p:grpSpPr>
        <p:sp>
          <p:nvSpPr>
            <p:cNvPr id="558196" name="AutoShape 116"/>
            <p:cNvSpPr>
              <a:spLocks noChangeArrowheads="1"/>
            </p:cNvSpPr>
            <p:nvPr/>
          </p:nvSpPr>
          <p:spPr bwMode="auto">
            <a:xfrm rot="5400000" flipV="1">
              <a:off x="3844"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97" name="AutoShape 117"/>
            <p:cNvSpPr>
              <a:spLocks noChangeArrowheads="1"/>
            </p:cNvSpPr>
            <p:nvPr/>
          </p:nvSpPr>
          <p:spPr bwMode="auto">
            <a:xfrm rot="5400000" flipV="1">
              <a:off x="2710"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58198" name="AutoShape 118"/>
            <p:cNvSpPr>
              <a:spLocks noChangeArrowheads="1"/>
            </p:cNvSpPr>
            <p:nvPr/>
          </p:nvSpPr>
          <p:spPr bwMode="auto">
            <a:xfrm rot="5400000" flipV="1">
              <a:off x="1576"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sp>
        <p:nvSpPr>
          <p:cNvPr id="120" name="Title 119"/>
          <p:cNvSpPr>
            <a:spLocks noGrp="1"/>
          </p:cNvSpPr>
          <p:nvPr>
            <p:ph type="title"/>
          </p:nvPr>
        </p:nvSpPr>
        <p:spPr/>
        <p:txBody>
          <a:bodyPr/>
          <a:lstStyle/>
          <a:p>
            <a:r>
              <a:rPr lang="fr-FR" dirty="0" err="1" smtClean="0">
                <a:cs typeface="Arial" pitchFamily="34" charset="0"/>
              </a:rPr>
              <a:t>Principle</a:t>
            </a:r>
            <a:r>
              <a:rPr lang="fr-FR" dirty="0" smtClean="0">
                <a:cs typeface="Arial" pitchFamily="34" charset="0"/>
              </a:rPr>
              <a:t> of AF4</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repeatCount="indefinite" fill="hold" grpId="0" nodeType="withEffect">
                                  <p:stCondLst>
                                    <p:cond delay="0"/>
                                  </p:stCondLst>
                                  <p:childTnLst>
                                    <p:animEffect transition="out" filter="wipe(left)">
                                      <p:cBhvr>
                                        <p:cTn id="6" dur="2000"/>
                                        <p:tgtEl>
                                          <p:spTgt spid="558101"/>
                                        </p:tgtEl>
                                      </p:cBhvr>
                                    </p:animEffect>
                                    <p:set>
                                      <p:cBhvr>
                                        <p:cTn id="7" dur="1" fill="hold">
                                          <p:stCondLst>
                                            <p:cond delay="1999"/>
                                          </p:stCondLst>
                                        </p:cTn>
                                        <p:tgtEl>
                                          <p:spTgt spid="558101"/>
                                        </p:tgtEl>
                                        <p:attrNameLst>
                                          <p:attrName>style.visibility</p:attrName>
                                        </p:attrNameLst>
                                      </p:cBhvr>
                                      <p:to>
                                        <p:strVal val="hidden"/>
                                      </p:to>
                                    </p:set>
                                  </p:childTnLst>
                                </p:cTn>
                              </p:par>
                              <p:par>
                                <p:cTn id="8" presetID="22" presetClass="exit" presetSubtype="2" repeatCount="indefinite" fill="hold" nodeType="withEffect">
                                  <p:stCondLst>
                                    <p:cond delay="0"/>
                                  </p:stCondLst>
                                  <p:childTnLst>
                                    <p:animEffect transition="out" filter="wipe(right)">
                                      <p:cBhvr>
                                        <p:cTn id="9" dur="3000"/>
                                        <p:tgtEl>
                                          <p:spTgt spid="17"/>
                                        </p:tgtEl>
                                      </p:cBhvr>
                                    </p:animEffect>
                                    <p:set>
                                      <p:cBhvr>
                                        <p:cTn id="10" dur="1" fill="hold">
                                          <p:stCondLst>
                                            <p:cond delay="2999"/>
                                          </p:stCondLst>
                                        </p:cTn>
                                        <p:tgtEl>
                                          <p:spTgt spid="17"/>
                                        </p:tgtEl>
                                        <p:attrNameLst>
                                          <p:attrName>style.visibility</p:attrName>
                                        </p:attrNameLst>
                                      </p:cBhvr>
                                      <p:to>
                                        <p:strVal val="hidden"/>
                                      </p:to>
                                    </p:set>
                                  </p:childTnLst>
                                </p:cTn>
                              </p:par>
                              <p:par>
                                <p:cTn id="11" presetID="22" presetClass="exit" presetSubtype="8" repeatCount="indefinite" fill="hold" grpId="0" nodeType="withEffect">
                                  <p:stCondLst>
                                    <p:cond delay="2000"/>
                                  </p:stCondLst>
                                  <p:childTnLst>
                                    <p:animEffect transition="out" filter="wipe(left)">
                                      <p:cBhvr>
                                        <p:cTn id="12" dur="1700"/>
                                        <p:tgtEl>
                                          <p:spTgt spid="558103"/>
                                        </p:tgtEl>
                                      </p:cBhvr>
                                    </p:animEffect>
                                    <p:set>
                                      <p:cBhvr>
                                        <p:cTn id="13" dur="1" fill="hold">
                                          <p:stCondLst>
                                            <p:cond delay="1699"/>
                                          </p:stCondLst>
                                        </p:cTn>
                                        <p:tgtEl>
                                          <p:spTgt spid="558103"/>
                                        </p:tgtEl>
                                        <p:attrNameLst>
                                          <p:attrName>style.visibility</p:attrName>
                                        </p:attrNameLst>
                                      </p:cBhvr>
                                      <p:to>
                                        <p:strVal val="hidden"/>
                                      </p:to>
                                    </p:set>
                                  </p:childTnLst>
                                </p:cTn>
                              </p:par>
                              <p:par>
                                <p:cTn id="14" presetID="22" presetClass="exit" presetSubtype="8" repeatCount="indefinite" fill="hold" grpId="0" nodeType="withEffect">
                                  <p:stCondLst>
                                    <p:cond delay="2500"/>
                                  </p:stCondLst>
                                  <p:childTnLst>
                                    <p:animEffect transition="out" filter="wipe(left)">
                                      <p:cBhvr>
                                        <p:cTn id="15" dur="1700"/>
                                        <p:tgtEl>
                                          <p:spTgt spid="558102"/>
                                        </p:tgtEl>
                                      </p:cBhvr>
                                    </p:animEffect>
                                    <p:set>
                                      <p:cBhvr>
                                        <p:cTn id="16" dur="1" fill="hold">
                                          <p:stCondLst>
                                            <p:cond delay="1699"/>
                                          </p:stCondLst>
                                        </p:cTn>
                                        <p:tgtEl>
                                          <p:spTgt spid="558102"/>
                                        </p:tgtEl>
                                        <p:attrNameLst>
                                          <p:attrName>style.visibility</p:attrName>
                                        </p:attrNameLst>
                                      </p:cBhvr>
                                      <p:to>
                                        <p:strVal val="hidden"/>
                                      </p:to>
                                    </p:set>
                                  </p:childTnLst>
                                </p:cTn>
                              </p:par>
                              <p:par>
                                <p:cTn id="17" presetID="22" presetClass="exit" presetSubtype="8" repeatCount="indefinite" fill="hold" grpId="0" nodeType="withEffect">
                                  <p:stCondLst>
                                    <p:cond delay="3000"/>
                                  </p:stCondLst>
                                  <p:childTnLst>
                                    <p:animEffect transition="out" filter="wipe(left)">
                                      <p:cBhvr>
                                        <p:cTn id="18" dur="1700"/>
                                        <p:tgtEl>
                                          <p:spTgt spid="558104"/>
                                        </p:tgtEl>
                                      </p:cBhvr>
                                    </p:animEffect>
                                    <p:set>
                                      <p:cBhvr>
                                        <p:cTn id="19" dur="1" fill="hold">
                                          <p:stCondLst>
                                            <p:cond delay="1699"/>
                                          </p:stCondLst>
                                        </p:cTn>
                                        <p:tgtEl>
                                          <p:spTgt spid="558104"/>
                                        </p:tgtEl>
                                        <p:attrNameLst>
                                          <p:attrName>style.visibility</p:attrName>
                                        </p:attrNameLst>
                                      </p:cBhvr>
                                      <p:to>
                                        <p:strVal val="hidden"/>
                                      </p:to>
                                    </p:set>
                                  </p:childTnLst>
                                </p:cTn>
                              </p:par>
                              <p:par>
                                <p:cTn id="20" presetID="22" presetClass="exit" presetSubtype="2" repeatCount="indefinite" fill="hold" grpId="0" nodeType="withEffect">
                                  <p:stCondLst>
                                    <p:cond delay="2000"/>
                                  </p:stCondLst>
                                  <p:childTnLst>
                                    <p:animEffect transition="out" filter="wipe(right)">
                                      <p:cBhvr>
                                        <p:cTn id="21" dur="1700"/>
                                        <p:tgtEl>
                                          <p:spTgt spid="558106"/>
                                        </p:tgtEl>
                                      </p:cBhvr>
                                    </p:animEffect>
                                    <p:set>
                                      <p:cBhvr>
                                        <p:cTn id="22" dur="1" fill="hold">
                                          <p:stCondLst>
                                            <p:cond delay="1699"/>
                                          </p:stCondLst>
                                        </p:cTn>
                                        <p:tgtEl>
                                          <p:spTgt spid="558106"/>
                                        </p:tgtEl>
                                        <p:attrNameLst>
                                          <p:attrName>style.visibility</p:attrName>
                                        </p:attrNameLst>
                                      </p:cBhvr>
                                      <p:to>
                                        <p:strVal val="hidden"/>
                                      </p:to>
                                    </p:set>
                                  </p:childTnLst>
                                </p:cTn>
                              </p:par>
                              <p:par>
                                <p:cTn id="23" presetID="22" presetClass="exit" presetSubtype="2" repeatCount="indefinite" fill="hold" grpId="0" nodeType="withEffect">
                                  <p:stCondLst>
                                    <p:cond delay="2500"/>
                                  </p:stCondLst>
                                  <p:childTnLst>
                                    <p:animEffect transition="out" filter="wipe(right)">
                                      <p:cBhvr>
                                        <p:cTn id="24" dur="1700"/>
                                        <p:tgtEl>
                                          <p:spTgt spid="558105"/>
                                        </p:tgtEl>
                                      </p:cBhvr>
                                    </p:animEffect>
                                    <p:set>
                                      <p:cBhvr>
                                        <p:cTn id="25" dur="1" fill="hold">
                                          <p:stCondLst>
                                            <p:cond delay="1699"/>
                                          </p:stCondLst>
                                        </p:cTn>
                                        <p:tgtEl>
                                          <p:spTgt spid="558105"/>
                                        </p:tgtEl>
                                        <p:attrNameLst>
                                          <p:attrName>style.visibility</p:attrName>
                                        </p:attrNameLst>
                                      </p:cBhvr>
                                      <p:to>
                                        <p:strVal val="hidden"/>
                                      </p:to>
                                    </p:set>
                                  </p:childTnLst>
                                </p:cTn>
                              </p:par>
                              <p:par>
                                <p:cTn id="26" presetID="22" presetClass="exit" presetSubtype="2" repeatCount="indefinite" fill="hold" grpId="0" nodeType="withEffect">
                                  <p:stCondLst>
                                    <p:cond delay="3000"/>
                                  </p:stCondLst>
                                  <p:childTnLst>
                                    <p:animEffect transition="out" filter="wipe(right)">
                                      <p:cBhvr>
                                        <p:cTn id="27" dur="1700"/>
                                        <p:tgtEl>
                                          <p:spTgt spid="558107"/>
                                        </p:tgtEl>
                                      </p:cBhvr>
                                    </p:animEffect>
                                    <p:set>
                                      <p:cBhvr>
                                        <p:cTn id="28" dur="1" fill="hold">
                                          <p:stCondLst>
                                            <p:cond delay="1699"/>
                                          </p:stCondLst>
                                        </p:cTn>
                                        <p:tgtEl>
                                          <p:spTgt spid="558107"/>
                                        </p:tgtEl>
                                        <p:attrNameLst>
                                          <p:attrName>style.visibility</p:attrName>
                                        </p:attrNameLst>
                                      </p:cBhvr>
                                      <p:to>
                                        <p:strVal val="hidden"/>
                                      </p:to>
                                    </p:set>
                                  </p:childTnLst>
                                </p:cTn>
                              </p:par>
                              <p:par>
                                <p:cTn id="29" presetID="22" presetClass="exit" presetSubtype="1" repeatCount="indefinite" fill="hold" grpId="0" nodeType="withEffect">
                                  <p:stCondLst>
                                    <p:cond delay="3000"/>
                                  </p:stCondLst>
                                  <p:childTnLst>
                                    <p:animEffect transition="out" filter="wipe(up)">
                                      <p:cBhvr>
                                        <p:cTn id="30" dur="2000"/>
                                        <p:tgtEl>
                                          <p:spTgt spid="558184"/>
                                        </p:tgtEl>
                                      </p:cBhvr>
                                    </p:animEffect>
                                    <p:set>
                                      <p:cBhvr>
                                        <p:cTn id="31" dur="1" fill="hold">
                                          <p:stCondLst>
                                            <p:cond delay="1999"/>
                                          </p:stCondLst>
                                        </p:cTn>
                                        <p:tgtEl>
                                          <p:spTgt spid="558184"/>
                                        </p:tgtEl>
                                        <p:attrNameLst>
                                          <p:attrName>style.visibility</p:attrName>
                                        </p:attrNameLst>
                                      </p:cBhvr>
                                      <p:to>
                                        <p:strVal val="hidden"/>
                                      </p:to>
                                    </p:set>
                                  </p:childTnLst>
                                </p:cTn>
                              </p:par>
                              <p:par>
                                <p:cTn id="32" presetID="22" presetClass="exit" presetSubtype="1" repeatCount="indefinite" fill="hold" grpId="0" nodeType="withEffect">
                                  <p:stCondLst>
                                    <p:cond delay="3000"/>
                                  </p:stCondLst>
                                  <p:childTnLst>
                                    <p:animEffect transition="out" filter="wipe(up)">
                                      <p:cBhvr>
                                        <p:cTn id="33" dur="1700"/>
                                        <p:tgtEl>
                                          <p:spTgt spid="558183"/>
                                        </p:tgtEl>
                                      </p:cBhvr>
                                    </p:animEffect>
                                    <p:set>
                                      <p:cBhvr>
                                        <p:cTn id="34" dur="1" fill="hold">
                                          <p:stCondLst>
                                            <p:cond delay="1699"/>
                                          </p:stCondLst>
                                        </p:cTn>
                                        <p:tgtEl>
                                          <p:spTgt spid="558183"/>
                                        </p:tgtEl>
                                        <p:attrNameLst>
                                          <p:attrName>style.visibility</p:attrName>
                                        </p:attrNameLst>
                                      </p:cBhvr>
                                      <p:to>
                                        <p:strVal val="hidden"/>
                                      </p:to>
                                    </p:set>
                                  </p:childTnLst>
                                </p:cTn>
                              </p:par>
                              <p:par>
                                <p:cTn id="35" presetID="22" presetClass="exit" presetSubtype="1" repeatCount="indefinite" fill="hold" nodeType="withEffect">
                                  <p:stCondLst>
                                    <p:cond delay="1000"/>
                                  </p:stCondLst>
                                  <p:childTnLst>
                                    <p:animEffect transition="out" filter="wipe(up)">
                                      <p:cBhvr>
                                        <p:cTn id="36" dur="2000"/>
                                        <p:tgtEl>
                                          <p:spTgt spid="18"/>
                                        </p:tgtEl>
                                      </p:cBhvr>
                                    </p:animEffect>
                                    <p:set>
                                      <p:cBhvr>
                                        <p:cTn id="37" dur="1" fill="hold">
                                          <p:stCondLst>
                                            <p:cond delay="1999"/>
                                          </p:stCondLst>
                                        </p:cTn>
                                        <p:tgtEl>
                                          <p:spTgt spid="18"/>
                                        </p:tgtEl>
                                        <p:attrNameLst>
                                          <p:attrName>style.visibility</p:attrName>
                                        </p:attrNameLst>
                                      </p:cBhvr>
                                      <p:to>
                                        <p:strVal val="hidden"/>
                                      </p:to>
                                    </p:set>
                                  </p:childTnLst>
                                </p:cTn>
                              </p:par>
                              <p:par>
                                <p:cTn id="38" presetID="42" presetClass="exit" presetSubtype="0" repeatCount="indefinite" fill="hold" nodeType="withEffect">
                                  <p:stCondLst>
                                    <p:cond delay="3000"/>
                                  </p:stCondLst>
                                  <p:childTnLst>
                                    <p:animEffect transition="out" filter="fade">
                                      <p:cBhvr>
                                        <p:cTn id="39" dur="1700"/>
                                        <p:tgtEl>
                                          <p:spTgt spid="15"/>
                                        </p:tgtEl>
                                      </p:cBhvr>
                                    </p:animEffect>
                                    <p:anim calcmode="lin" valueType="num">
                                      <p:cBhvr>
                                        <p:cTn id="40" dur="1700"/>
                                        <p:tgtEl>
                                          <p:spTgt spid="15"/>
                                        </p:tgtEl>
                                        <p:attrNameLst>
                                          <p:attrName>ppt_x</p:attrName>
                                        </p:attrNameLst>
                                      </p:cBhvr>
                                      <p:tavLst>
                                        <p:tav tm="0">
                                          <p:val>
                                            <p:strVal val="ppt_x"/>
                                          </p:val>
                                        </p:tav>
                                        <p:tav tm="100000">
                                          <p:val>
                                            <p:strVal val="ppt_x"/>
                                          </p:val>
                                        </p:tav>
                                      </p:tavLst>
                                    </p:anim>
                                    <p:anim calcmode="lin" valueType="num">
                                      <p:cBhvr>
                                        <p:cTn id="41" dur="1700"/>
                                        <p:tgtEl>
                                          <p:spTgt spid="15"/>
                                        </p:tgtEl>
                                        <p:attrNameLst>
                                          <p:attrName>ppt_y</p:attrName>
                                        </p:attrNameLst>
                                      </p:cBhvr>
                                      <p:tavLst>
                                        <p:tav tm="0">
                                          <p:val>
                                            <p:strVal val="ppt_y"/>
                                          </p:val>
                                        </p:tav>
                                        <p:tav tm="100000">
                                          <p:val>
                                            <p:strVal val="ppt_y+.1"/>
                                          </p:val>
                                        </p:tav>
                                      </p:tavLst>
                                    </p:anim>
                                    <p:set>
                                      <p:cBhvr>
                                        <p:cTn id="42" dur="1" fill="hold">
                                          <p:stCondLst>
                                            <p:cond delay="1699"/>
                                          </p:stCondLst>
                                        </p:cTn>
                                        <p:tgtEl>
                                          <p:spTgt spid="15"/>
                                        </p:tgtEl>
                                        <p:attrNameLst>
                                          <p:attrName>style.visibility</p:attrName>
                                        </p:attrNameLst>
                                      </p:cBhvr>
                                      <p:to>
                                        <p:strVal val="hidden"/>
                                      </p:to>
                                    </p:set>
                                  </p:childTnLst>
                                </p:cTn>
                              </p:par>
                              <p:par>
                                <p:cTn id="43" presetID="22" presetClass="exit" presetSubtype="1" repeatCount="indefinite" fill="hold" nodeType="withEffect">
                                  <p:stCondLst>
                                    <p:cond delay="1000"/>
                                  </p:stCondLst>
                                  <p:childTnLst>
                                    <p:animEffect transition="out" filter="wipe(up)">
                                      <p:cBhvr>
                                        <p:cTn id="44" dur="2000"/>
                                        <p:tgtEl>
                                          <p:spTgt spid="19"/>
                                        </p:tgtEl>
                                      </p:cBhvr>
                                    </p:animEffect>
                                    <p:set>
                                      <p:cBhvr>
                                        <p:cTn id="45" dur="1" fill="hold">
                                          <p:stCondLst>
                                            <p:cond delay="1999"/>
                                          </p:stCondLst>
                                        </p:cTn>
                                        <p:tgtEl>
                                          <p:spTgt spid="19"/>
                                        </p:tgtEl>
                                        <p:attrNameLst>
                                          <p:attrName>style.visibility</p:attrName>
                                        </p:attrNameLst>
                                      </p:cBhvr>
                                      <p:to>
                                        <p:strVal val="hidden"/>
                                      </p:to>
                                    </p:set>
                                  </p:childTnLst>
                                </p:cTn>
                              </p:par>
                              <p:par>
                                <p:cTn id="46" presetID="42" presetClass="exit" presetSubtype="0" repeatCount="indefinite" fill="hold" nodeType="withEffect">
                                  <p:stCondLst>
                                    <p:cond delay="0"/>
                                  </p:stCondLst>
                                  <p:childTnLst>
                                    <p:animEffect transition="out" filter="fade">
                                      <p:cBhvr>
                                        <p:cTn id="47" dur="1700"/>
                                        <p:tgtEl>
                                          <p:spTgt spid="16"/>
                                        </p:tgtEl>
                                      </p:cBhvr>
                                    </p:animEffect>
                                    <p:anim calcmode="lin" valueType="num">
                                      <p:cBhvr>
                                        <p:cTn id="48" dur="1700"/>
                                        <p:tgtEl>
                                          <p:spTgt spid="16"/>
                                        </p:tgtEl>
                                        <p:attrNameLst>
                                          <p:attrName>ppt_x</p:attrName>
                                        </p:attrNameLst>
                                      </p:cBhvr>
                                      <p:tavLst>
                                        <p:tav tm="0">
                                          <p:val>
                                            <p:strVal val="ppt_x"/>
                                          </p:val>
                                        </p:tav>
                                        <p:tav tm="100000">
                                          <p:val>
                                            <p:strVal val="ppt_x"/>
                                          </p:val>
                                        </p:tav>
                                      </p:tavLst>
                                    </p:anim>
                                    <p:anim calcmode="lin" valueType="num">
                                      <p:cBhvr>
                                        <p:cTn id="49" dur="1700"/>
                                        <p:tgtEl>
                                          <p:spTgt spid="16"/>
                                        </p:tgtEl>
                                        <p:attrNameLst>
                                          <p:attrName>ppt_y</p:attrName>
                                        </p:attrNameLst>
                                      </p:cBhvr>
                                      <p:tavLst>
                                        <p:tav tm="0">
                                          <p:val>
                                            <p:strVal val="ppt_y"/>
                                          </p:val>
                                        </p:tav>
                                        <p:tav tm="100000">
                                          <p:val>
                                            <p:strVal val="ppt_y+.1"/>
                                          </p:val>
                                        </p:tav>
                                      </p:tavLst>
                                    </p:anim>
                                    <p:set>
                                      <p:cBhvr>
                                        <p:cTn id="50" dur="1" fill="hold">
                                          <p:stCondLst>
                                            <p:cond delay="16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2.77778E-7 3.7037E-6 L 2.77778E-7 0.21088 " pathEditMode="relative" rAng="0" ptsTypes="AA">
                                      <p:cBhvr>
                                        <p:cTn id="54" dur="2000" fill="hold"/>
                                        <p:tgtEl>
                                          <p:spTgt spid="12"/>
                                        </p:tgtEl>
                                        <p:attrNameLst>
                                          <p:attrName>ppt_x</p:attrName>
                                          <p:attrName>ppt_y</p:attrName>
                                        </p:attrNameLst>
                                      </p:cBhvr>
                                      <p:rCtr x="0" y="105"/>
                                    </p:animMotion>
                                  </p:childTnLst>
                                </p:cTn>
                              </p:par>
                            </p:childTnLst>
                          </p:cTn>
                        </p:par>
                        <p:par>
                          <p:cTn id="55" fill="hold">
                            <p:stCondLst>
                              <p:cond delay="2000"/>
                            </p:stCondLst>
                            <p:childTnLst>
                              <p:par>
                                <p:cTn id="56" presetID="1" presetClass="entr" presetSubtype="0"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101" grpId="0" animBg="1"/>
      <p:bldP spid="558102" grpId="0" animBg="1"/>
      <p:bldP spid="558103" grpId="0" animBg="1"/>
      <p:bldP spid="558104" grpId="0" animBg="1"/>
      <p:bldP spid="558105" grpId="0" animBg="1"/>
      <p:bldP spid="558106" grpId="0" animBg="1"/>
      <p:bldP spid="558107" grpId="0" animBg="1"/>
      <p:bldP spid="558183" grpId="0" animBg="1"/>
      <p:bldP spid="55818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p:cNvSpPr>
            <a:spLocks noChangeArrowheads="1"/>
          </p:cNvSpPr>
          <p:nvPr/>
        </p:nvSpPr>
        <p:spPr bwMode="auto">
          <a:xfrm>
            <a:off x="179388" y="3213100"/>
            <a:ext cx="8713787" cy="1223963"/>
          </a:xfrm>
          <a:prstGeom prst="rect">
            <a:avLst/>
          </a:prstGeom>
          <a:solidFill>
            <a:srgbClr val="99CCFF"/>
          </a:solidFill>
          <a:ln w="9525">
            <a:solidFill>
              <a:schemeClr val="tx1"/>
            </a:solidFill>
            <a:miter lim="800000"/>
            <a:headEnd/>
            <a:tailEnd/>
          </a:ln>
          <a:effectLst/>
        </p:spPr>
        <p:txBody>
          <a:bodyPr wrap="none" anchor="ctr"/>
          <a:lstStyle/>
          <a:p>
            <a:endParaRPr lang="en-US"/>
          </a:p>
        </p:txBody>
      </p:sp>
      <p:sp>
        <p:nvSpPr>
          <p:cNvPr id="560131" name="Line 3"/>
          <p:cNvSpPr>
            <a:spLocks noChangeShapeType="1"/>
          </p:cNvSpPr>
          <p:nvPr/>
        </p:nvSpPr>
        <p:spPr bwMode="auto">
          <a:xfrm>
            <a:off x="179388" y="3181350"/>
            <a:ext cx="8713787" cy="0"/>
          </a:xfrm>
          <a:prstGeom prst="line">
            <a:avLst/>
          </a:prstGeom>
          <a:noFill/>
          <a:ln w="25400">
            <a:solidFill>
              <a:schemeClr val="bg1"/>
            </a:solidFill>
            <a:round/>
            <a:headEnd/>
            <a:tailEnd/>
          </a:ln>
          <a:effectLst/>
        </p:spPr>
        <p:txBody>
          <a:bodyPr/>
          <a:lstStyle/>
          <a:p>
            <a:endParaRPr lang="en-US"/>
          </a:p>
        </p:txBody>
      </p:sp>
      <p:sp>
        <p:nvSpPr>
          <p:cNvPr id="560132" name="Line 4"/>
          <p:cNvSpPr>
            <a:spLocks noChangeShapeType="1"/>
          </p:cNvSpPr>
          <p:nvPr/>
        </p:nvSpPr>
        <p:spPr bwMode="auto">
          <a:xfrm>
            <a:off x="179388" y="4430713"/>
            <a:ext cx="8713787" cy="0"/>
          </a:xfrm>
          <a:prstGeom prst="line">
            <a:avLst/>
          </a:prstGeom>
          <a:noFill/>
          <a:ln w="25400">
            <a:solidFill>
              <a:schemeClr val="bg1"/>
            </a:solidFill>
            <a:round/>
            <a:headEnd/>
            <a:tailEnd/>
          </a:ln>
          <a:effectLst/>
        </p:spPr>
        <p:txBody>
          <a:bodyPr/>
          <a:lstStyle/>
          <a:p>
            <a:endParaRPr lang="en-US"/>
          </a:p>
        </p:txBody>
      </p:sp>
      <p:sp>
        <p:nvSpPr>
          <p:cNvPr id="560133" name="Line 5"/>
          <p:cNvSpPr>
            <a:spLocks noChangeShapeType="1"/>
          </p:cNvSpPr>
          <p:nvPr/>
        </p:nvSpPr>
        <p:spPr bwMode="auto">
          <a:xfrm>
            <a:off x="179388" y="4476750"/>
            <a:ext cx="8713787" cy="0"/>
          </a:xfrm>
          <a:prstGeom prst="line">
            <a:avLst/>
          </a:prstGeom>
          <a:noFill/>
          <a:ln w="25400">
            <a:solidFill>
              <a:schemeClr val="bg1"/>
            </a:solidFill>
            <a:round/>
            <a:headEnd/>
            <a:tailEnd/>
          </a:ln>
          <a:effectLst/>
        </p:spPr>
        <p:txBody>
          <a:bodyPr/>
          <a:lstStyle/>
          <a:p>
            <a:endParaRPr lang="en-US"/>
          </a:p>
        </p:txBody>
      </p:sp>
      <p:grpSp>
        <p:nvGrpSpPr>
          <p:cNvPr id="2" name="Group 6"/>
          <p:cNvGrpSpPr>
            <a:grpSpLocks/>
          </p:cNvGrpSpPr>
          <p:nvPr/>
        </p:nvGrpSpPr>
        <p:grpSpPr bwMode="auto">
          <a:xfrm>
            <a:off x="323850" y="2605088"/>
            <a:ext cx="122238" cy="644525"/>
            <a:chOff x="839" y="439"/>
            <a:chExt cx="77" cy="406"/>
          </a:xfrm>
        </p:grpSpPr>
        <p:grpSp>
          <p:nvGrpSpPr>
            <p:cNvPr id="3" name="Group 7"/>
            <p:cNvGrpSpPr>
              <a:grpSpLocks/>
            </p:cNvGrpSpPr>
            <p:nvPr/>
          </p:nvGrpSpPr>
          <p:grpSpPr bwMode="auto">
            <a:xfrm>
              <a:off x="839" y="482"/>
              <a:ext cx="77" cy="363"/>
              <a:chOff x="4255" y="255"/>
              <a:chExt cx="77" cy="363"/>
            </a:xfrm>
          </p:grpSpPr>
          <p:sp>
            <p:nvSpPr>
              <p:cNvPr id="560136" name="Rectangle 8"/>
              <p:cNvSpPr>
                <a:spLocks noChangeArrowheads="1"/>
              </p:cNvSpPr>
              <p:nvPr/>
            </p:nvSpPr>
            <p:spPr bwMode="auto">
              <a:xfrm>
                <a:off x="4255" y="255"/>
                <a:ext cx="77" cy="363"/>
              </a:xfrm>
              <a:prstGeom prst="rect">
                <a:avLst/>
              </a:prstGeom>
              <a:solidFill>
                <a:schemeClr val="bg1"/>
              </a:solidFill>
              <a:ln w="25400">
                <a:solidFill>
                  <a:schemeClr val="tx1"/>
                </a:solidFill>
                <a:miter lim="800000"/>
                <a:headEnd/>
                <a:tailEnd/>
              </a:ln>
              <a:effectLst/>
            </p:spPr>
            <p:txBody>
              <a:bodyPr wrap="none" anchor="ctr"/>
              <a:lstStyle/>
              <a:p>
                <a:endParaRPr lang="en-US"/>
              </a:p>
            </p:txBody>
          </p:sp>
          <p:sp>
            <p:nvSpPr>
              <p:cNvPr id="560137" name="Line 9"/>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60138" name="Line 10"/>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60139" name="Oval 11"/>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grpSp>
        <p:nvGrpSpPr>
          <p:cNvPr id="4" name="Group 12"/>
          <p:cNvGrpSpPr>
            <a:grpSpLocks/>
          </p:cNvGrpSpPr>
          <p:nvPr/>
        </p:nvGrpSpPr>
        <p:grpSpPr bwMode="auto">
          <a:xfrm>
            <a:off x="8604250" y="2630488"/>
            <a:ext cx="122238" cy="644525"/>
            <a:chOff x="839" y="439"/>
            <a:chExt cx="77" cy="406"/>
          </a:xfrm>
        </p:grpSpPr>
        <p:grpSp>
          <p:nvGrpSpPr>
            <p:cNvPr id="5" name="Group 13"/>
            <p:cNvGrpSpPr>
              <a:grpSpLocks/>
            </p:cNvGrpSpPr>
            <p:nvPr/>
          </p:nvGrpSpPr>
          <p:grpSpPr bwMode="auto">
            <a:xfrm>
              <a:off x="839" y="482"/>
              <a:ext cx="77" cy="363"/>
              <a:chOff x="4255" y="255"/>
              <a:chExt cx="77" cy="363"/>
            </a:xfrm>
          </p:grpSpPr>
          <p:sp>
            <p:nvSpPr>
              <p:cNvPr id="560142" name="Rectangle 14"/>
              <p:cNvSpPr>
                <a:spLocks noChangeArrowheads="1"/>
              </p:cNvSpPr>
              <p:nvPr/>
            </p:nvSpPr>
            <p:spPr bwMode="auto">
              <a:xfrm>
                <a:off x="4255" y="255"/>
                <a:ext cx="77" cy="363"/>
              </a:xfrm>
              <a:prstGeom prst="rect">
                <a:avLst/>
              </a:prstGeom>
              <a:solidFill>
                <a:schemeClr val="bg1"/>
              </a:solidFill>
              <a:ln w="25400">
                <a:solidFill>
                  <a:schemeClr val="tx1"/>
                </a:solidFill>
                <a:miter lim="800000"/>
                <a:headEnd/>
                <a:tailEnd/>
              </a:ln>
              <a:effectLst/>
            </p:spPr>
            <p:txBody>
              <a:bodyPr wrap="none" anchor="ctr"/>
              <a:lstStyle/>
              <a:p>
                <a:endParaRPr lang="en-US"/>
              </a:p>
            </p:txBody>
          </p:sp>
          <p:sp>
            <p:nvSpPr>
              <p:cNvPr id="560143" name="Line 15"/>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60144" name="Line 16"/>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60145" name="Oval 17"/>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sp>
        <p:nvSpPr>
          <p:cNvPr id="560146" name="Line 18"/>
          <p:cNvSpPr>
            <a:spLocks noChangeShapeType="1"/>
          </p:cNvSpPr>
          <p:nvPr/>
        </p:nvSpPr>
        <p:spPr bwMode="auto">
          <a:xfrm>
            <a:off x="179388" y="3181350"/>
            <a:ext cx="0" cy="1295400"/>
          </a:xfrm>
          <a:prstGeom prst="line">
            <a:avLst/>
          </a:prstGeom>
          <a:noFill/>
          <a:ln w="25400">
            <a:solidFill>
              <a:schemeClr val="bg1"/>
            </a:solidFill>
            <a:round/>
            <a:headEnd/>
            <a:tailEnd/>
          </a:ln>
          <a:effectLst/>
        </p:spPr>
        <p:txBody>
          <a:bodyPr/>
          <a:lstStyle/>
          <a:p>
            <a:endParaRPr lang="en-US"/>
          </a:p>
        </p:txBody>
      </p:sp>
      <p:sp>
        <p:nvSpPr>
          <p:cNvPr id="560147" name="Line 19"/>
          <p:cNvSpPr>
            <a:spLocks noChangeShapeType="1"/>
          </p:cNvSpPr>
          <p:nvPr/>
        </p:nvSpPr>
        <p:spPr bwMode="auto">
          <a:xfrm>
            <a:off x="8893175" y="3181350"/>
            <a:ext cx="0" cy="1295400"/>
          </a:xfrm>
          <a:prstGeom prst="line">
            <a:avLst/>
          </a:prstGeom>
          <a:noFill/>
          <a:ln w="25400">
            <a:solidFill>
              <a:schemeClr val="bg1"/>
            </a:solidFill>
            <a:round/>
            <a:headEnd/>
            <a:tailEnd/>
          </a:ln>
          <a:effectLst/>
        </p:spPr>
        <p:txBody>
          <a:bodyPr/>
          <a:lstStyle/>
          <a:p>
            <a:endParaRPr lang="en-US"/>
          </a:p>
        </p:txBody>
      </p:sp>
      <p:sp>
        <p:nvSpPr>
          <p:cNvPr id="560148" name="Line 20"/>
          <p:cNvSpPr>
            <a:spLocks noChangeShapeType="1"/>
          </p:cNvSpPr>
          <p:nvPr/>
        </p:nvSpPr>
        <p:spPr bwMode="auto">
          <a:xfrm>
            <a:off x="179388" y="3181350"/>
            <a:ext cx="0" cy="1295400"/>
          </a:xfrm>
          <a:prstGeom prst="line">
            <a:avLst/>
          </a:prstGeom>
          <a:noFill/>
          <a:ln w="9525">
            <a:solidFill>
              <a:schemeClr val="tx1"/>
            </a:solidFill>
            <a:round/>
            <a:headEnd/>
            <a:tailEnd/>
          </a:ln>
          <a:effectLst/>
        </p:spPr>
        <p:txBody>
          <a:bodyPr/>
          <a:lstStyle/>
          <a:p>
            <a:endParaRPr lang="en-US"/>
          </a:p>
        </p:txBody>
      </p:sp>
      <p:sp>
        <p:nvSpPr>
          <p:cNvPr id="560149" name="AutoShape 21"/>
          <p:cNvSpPr>
            <a:spLocks noChangeArrowheads="1"/>
          </p:cNvSpPr>
          <p:nvPr/>
        </p:nvSpPr>
        <p:spPr bwMode="auto">
          <a:xfrm flipV="1">
            <a:off x="323850" y="32781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0" name="AutoShape 22"/>
          <p:cNvSpPr>
            <a:spLocks noChangeArrowheads="1"/>
          </p:cNvSpPr>
          <p:nvPr/>
        </p:nvSpPr>
        <p:spPr bwMode="auto">
          <a:xfrm flipV="1">
            <a:off x="323850" y="3565525"/>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1" name="AutoShape 23"/>
          <p:cNvSpPr>
            <a:spLocks noChangeArrowheads="1"/>
          </p:cNvSpPr>
          <p:nvPr/>
        </p:nvSpPr>
        <p:spPr bwMode="auto">
          <a:xfrm flipV="1">
            <a:off x="323850" y="3854450"/>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2" name="AutoShape 24"/>
          <p:cNvSpPr>
            <a:spLocks noChangeArrowheads="1"/>
          </p:cNvSpPr>
          <p:nvPr/>
        </p:nvSpPr>
        <p:spPr bwMode="auto">
          <a:xfrm flipV="1">
            <a:off x="323850" y="41417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3" name="AutoShape 25"/>
          <p:cNvSpPr>
            <a:spLocks noChangeArrowheads="1"/>
          </p:cNvSpPr>
          <p:nvPr/>
        </p:nvSpPr>
        <p:spPr bwMode="auto">
          <a:xfrm flipH="1" flipV="1">
            <a:off x="8101013" y="3275013"/>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4" name="AutoShape 26"/>
          <p:cNvSpPr>
            <a:spLocks noChangeArrowheads="1"/>
          </p:cNvSpPr>
          <p:nvPr/>
        </p:nvSpPr>
        <p:spPr bwMode="auto">
          <a:xfrm flipH="1" flipV="1">
            <a:off x="8101013" y="3562350"/>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5" name="AutoShape 27"/>
          <p:cNvSpPr>
            <a:spLocks noChangeArrowheads="1"/>
          </p:cNvSpPr>
          <p:nvPr/>
        </p:nvSpPr>
        <p:spPr bwMode="auto">
          <a:xfrm flipH="1" flipV="1">
            <a:off x="8101013" y="3852863"/>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6" name="AutoShape 28"/>
          <p:cNvSpPr>
            <a:spLocks noChangeArrowheads="1"/>
          </p:cNvSpPr>
          <p:nvPr/>
        </p:nvSpPr>
        <p:spPr bwMode="auto">
          <a:xfrm flipH="1" flipV="1">
            <a:off x="8101013" y="41417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157" name="Text Box 29"/>
          <p:cNvSpPr txBox="1">
            <a:spLocks noChangeArrowheads="1"/>
          </p:cNvSpPr>
          <p:nvPr/>
        </p:nvSpPr>
        <p:spPr bwMode="auto">
          <a:xfrm>
            <a:off x="5654828" y="1331991"/>
            <a:ext cx="1701107" cy="338554"/>
          </a:xfrm>
          <a:prstGeom prst="rect">
            <a:avLst/>
          </a:prstGeom>
          <a:noFill/>
          <a:ln w="9525">
            <a:noFill/>
            <a:miter lim="800000"/>
            <a:headEnd/>
            <a:tailEnd/>
          </a:ln>
          <a:effectLst/>
        </p:spPr>
        <p:txBody>
          <a:bodyPr wrap="none">
            <a:spAutoFit/>
          </a:bodyPr>
          <a:lstStyle/>
          <a:p>
            <a:pPr eaLnBrk="1" hangingPunct="1"/>
            <a:r>
              <a:rPr lang="fr-FR" b="1" dirty="0">
                <a:solidFill>
                  <a:srgbClr val="00FFFF"/>
                </a:solidFill>
                <a:latin typeface="Comic Sans MS" pitchFamily="66" charset="0"/>
              </a:rPr>
              <a:t>Stage 1: </a:t>
            </a:r>
            <a:r>
              <a:rPr lang="fr-FR" b="1" dirty="0" smtClean="0">
                <a:solidFill>
                  <a:srgbClr val="00FFFF"/>
                </a:solidFill>
                <a:latin typeface="Comic Sans MS" pitchFamily="66" charset="0"/>
              </a:rPr>
              <a:t>Focus</a:t>
            </a:r>
            <a:endParaRPr lang="fr-FR" b="1" dirty="0">
              <a:solidFill>
                <a:srgbClr val="00FFFF"/>
              </a:solidFill>
              <a:latin typeface="Comic Sans MS" pitchFamily="66" charset="0"/>
            </a:endParaRPr>
          </a:p>
        </p:txBody>
      </p:sp>
      <p:sp>
        <p:nvSpPr>
          <p:cNvPr id="560158" name="Text Box 30"/>
          <p:cNvSpPr txBox="1">
            <a:spLocks noChangeArrowheads="1"/>
          </p:cNvSpPr>
          <p:nvPr/>
        </p:nvSpPr>
        <p:spPr bwMode="auto">
          <a:xfrm>
            <a:off x="0" y="2065338"/>
            <a:ext cx="915635" cy="461665"/>
          </a:xfrm>
          <a:prstGeom prst="rect">
            <a:avLst/>
          </a:prstGeom>
          <a:noFill/>
          <a:ln w="9525">
            <a:noFill/>
            <a:miter lim="800000"/>
            <a:headEnd/>
            <a:tailEnd/>
          </a:ln>
          <a:effectLst/>
        </p:spPr>
        <p:txBody>
          <a:bodyPr wrap="none">
            <a:spAutoFit/>
          </a:bodyPr>
          <a:lstStyle/>
          <a:p>
            <a:pPr eaLnBrk="1" hangingPunct="1"/>
            <a:r>
              <a:rPr lang="fr-FR" b="1">
                <a:solidFill>
                  <a:srgbClr val="00FFFF"/>
                </a:solidFill>
                <a:latin typeface="Comic Sans MS" pitchFamily="66" charset="0"/>
              </a:rPr>
              <a:t>Inlet</a:t>
            </a:r>
          </a:p>
        </p:txBody>
      </p:sp>
      <p:sp>
        <p:nvSpPr>
          <p:cNvPr id="560159" name="Text Box 31"/>
          <p:cNvSpPr txBox="1">
            <a:spLocks noChangeArrowheads="1"/>
          </p:cNvSpPr>
          <p:nvPr/>
        </p:nvSpPr>
        <p:spPr bwMode="auto">
          <a:xfrm>
            <a:off x="8194675" y="2125663"/>
            <a:ext cx="1135247" cy="461665"/>
          </a:xfrm>
          <a:prstGeom prst="rect">
            <a:avLst/>
          </a:prstGeom>
          <a:noFill/>
          <a:ln w="9525">
            <a:noFill/>
            <a:miter lim="800000"/>
            <a:headEnd/>
            <a:tailEnd/>
          </a:ln>
          <a:effectLst/>
        </p:spPr>
        <p:txBody>
          <a:bodyPr wrap="none">
            <a:spAutoFit/>
          </a:bodyPr>
          <a:lstStyle/>
          <a:p>
            <a:pPr eaLnBrk="1" hangingPunct="1"/>
            <a:r>
              <a:rPr lang="fr-FR" b="1">
                <a:solidFill>
                  <a:srgbClr val="00FFFF"/>
                </a:solidFill>
                <a:latin typeface="Comic Sans MS" pitchFamily="66" charset="0"/>
              </a:rPr>
              <a:t>Outlet</a:t>
            </a:r>
          </a:p>
        </p:txBody>
      </p:sp>
      <p:grpSp>
        <p:nvGrpSpPr>
          <p:cNvPr id="6" name="Group 32"/>
          <p:cNvGrpSpPr>
            <a:grpSpLocks/>
          </p:cNvGrpSpPr>
          <p:nvPr/>
        </p:nvGrpSpPr>
        <p:grpSpPr bwMode="auto">
          <a:xfrm>
            <a:off x="1258888" y="2605088"/>
            <a:ext cx="122237" cy="644525"/>
            <a:chOff x="839" y="439"/>
            <a:chExt cx="77" cy="406"/>
          </a:xfrm>
        </p:grpSpPr>
        <p:grpSp>
          <p:nvGrpSpPr>
            <p:cNvPr id="7" name="Group 33"/>
            <p:cNvGrpSpPr>
              <a:grpSpLocks/>
            </p:cNvGrpSpPr>
            <p:nvPr/>
          </p:nvGrpSpPr>
          <p:grpSpPr bwMode="auto">
            <a:xfrm>
              <a:off x="839" y="482"/>
              <a:ext cx="77" cy="363"/>
              <a:chOff x="4255" y="255"/>
              <a:chExt cx="77" cy="363"/>
            </a:xfrm>
          </p:grpSpPr>
          <p:sp>
            <p:nvSpPr>
              <p:cNvPr id="560162" name="Rectangle 34"/>
              <p:cNvSpPr>
                <a:spLocks noChangeArrowheads="1"/>
              </p:cNvSpPr>
              <p:nvPr/>
            </p:nvSpPr>
            <p:spPr bwMode="auto">
              <a:xfrm>
                <a:off x="4255" y="255"/>
                <a:ext cx="77" cy="363"/>
              </a:xfrm>
              <a:prstGeom prst="rect">
                <a:avLst/>
              </a:prstGeom>
              <a:solidFill>
                <a:schemeClr val="bg1"/>
              </a:solidFill>
              <a:ln w="25400">
                <a:solidFill>
                  <a:schemeClr val="tx1"/>
                </a:solidFill>
                <a:miter lim="800000"/>
                <a:headEnd/>
                <a:tailEnd/>
              </a:ln>
              <a:effectLst/>
            </p:spPr>
            <p:txBody>
              <a:bodyPr wrap="none" anchor="ctr"/>
              <a:lstStyle/>
              <a:p>
                <a:endParaRPr lang="en-US"/>
              </a:p>
            </p:txBody>
          </p:sp>
          <p:sp>
            <p:nvSpPr>
              <p:cNvPr id="560163" name="Line 35"/>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60164" name="Line 36"/>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60165" name="Oval 37"/>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sp>
        <p:nvSpPr>
          <p:cNvPr id="560166" name="Text Box 38"/>
          <p:cNvSpPr txBox="1">
            <a:spLocks noChangeArrowheads="1"/>
          </p:cNvSpPr>
          <p:nvPr/>
        </p:nvSpPr>
        <p:spPr bwMode="auto">
          <a:xfrm>
            <a:off x="914400" y="2060575"/>
            <a:ext cx="1523174" cy="461665"/>
          </a:xfrm>
          <a:prstGeom prst="rect">
            <a:avLst/>
          </a:prstGeom>
          <a:noFill/>
          <a:ln w="9525">
            <a:noFill/>
            <a:miter lim="800000"/>
            <a:headEnd/>
            <a:tailEnd/>
          </a:ln>
          <a:effectLst/>
        </p:spPr>
        <p:txBody>
          <a:bodyPr wrap="none">
            <a:spAutoFit/>
          </a:bodyPr>
          <a:lstStyle/>
          <a:p>
            <a:pPr eaLnBrk="1" hangingPunct="1"/>
            <a:r>
              <a:rPr lang="fr-FR" b="1">
                <a:solidFill>
                  <a:srgbClr val="00FFFF"/>
                </a:solidFill>
                <a:latin typeface="Comic Sans MS" pitchFamily="66" charset="0"/>
              </a:rPr>
              <a:t>Injection</a:t>
            </a:r>
          </a:p>
        </p:txBody>
      </p:sp>
      <p:grpSp>
        <p:nvGrpSpPr>
          <p:cNvPr id="8" name="Group 39"/>
          <p:cNvGrpSpPr>
            <a:grpSpLocks/>
          </p:cNvGrpSpPr>
          <p:nvPr/>
        </p:nvGrpSpPr>
        <p:grpSpPr bwMode="auto">
          <a:xfrm>
            <a:off x="1116013" y="4141788"/>
            <a:ext cx="431800" cy="288925"/>
            <a:chOff x="975" y="2432"/>
            <a:chExt cx="272" cy="182"/>
          </a:xfrm>
        </p:grpSpPr>
        <p:sp>
          <p:nvSpPr>
            <p:cNvPr id="560168" name="Oval 40"/>
            <p:cNvSpPr>
              <a:spLocks noChangeArrowheads="1"/>
            </p:cNvSpPr>
            <p:nvPr/>
          </p:nvSpPr>
          <p:spPr bwMode="auto">
            <a:xfrm>
              <a:off x="1014" y="2459"/>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0169" name="Oval 41"/>
            <p:cNvSpPr>
              <a:spLocks noChangeArrowheads="1"/>
            </p:cNvSpPr>
            <p:nvPr/>
          </p:nvSpPr>
          <p:spPr bwMode="auto">
            <a:xfrm>
              <a:off x="106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0170" name="Oval 42"/>
            <p:cNvSpPr>
              <a:spLocks noChangeArrowheads="1"/>
            </p:cNvSpPr>
            <p:nvPr/>
          </p:nvSpPr>
          <p:spPr bwMode="auto">
            <a:xfrm>
              <a:off x="97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0171" name="Oval 43"/>
            <p:cNvSpPr>
              <a:spLocks noChangeArrowheads="1"/>
            </p:cNvSpPr>
            <p:nvPr/>
          </p:nvSpPr>
          <p:spPr bwMode="auto">
            <a:xfrm>
              <a:off x="1097" y="2432"/>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0172" name="Oval 44"/>
            <p:cNvSpPr>
              <a:spLocks noChangeArrowheads="1"/>
            </p:cNvSpPr>
            <p:nvPr/>
          </p:nvSpPr>
          <p:spPr bwMode="auto">
            <a:xfrm>
              <a:off x="1156" y="2478"/>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grpSp>
      <p:grpSp>
        <p:nvGrpSpPr>
          <p:cNvPr id="9" name="Group 45"/>
          <p:cNvGrpSpPr>
            <a:grpSpLocks/>
          </p:cNvGrpSpPr>
          <p:nvPr/>
        </p:nvGrpSpPr>
        <p:grpSpPr bwMode="auto">
          <a:xfrm>
            <a:off x="1152525" y="3709988"/>
            <a:ext cx="358775" cy="287337"/>
            <a:chOff x="1020" y="2160"/>
            <a:chExt cx="226" cy="181"/>
          </a:xfrm>
        </p:grpSpPr>
        <p:sp>
          <p:nvSpPr>
            <p:cNvPr id="560174" name="Oval 46"/>
            <p:cNvSpPr>
              <a:spLocks noChangeArrowheads="1"/>
            </p:cNvSpPr>
            <p:nvPr/>
          </p:nvSpPr>
          <p:spPr bwMode="auto">
            <a:xfrm>
              <a:off x="1111"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75" name="Oval 47"/>
            <p:cNvSpPr>
              <a:spLocks noChangeArrowheads="1"/>
            </p:cNvSpPr>
            <p:nvPr/>
          </p:nvSpPr>
          <p:spPr bwMode="auto">
            <a:xfrm>
              <a:off x="1065" y="220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76" name="Oval 48"/>
            <p:cNvSpPr>
              <a:spLocks noChangeArrowheads="1"/>
            </p:cNvSpPr>
            <p:nvPr/>
          </p:nvSpPr>
          <p:spPr bwMode="auto">
            <a:xfrm>
              <a:off x="120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77" name="Oval 49"/>
            <p:cNvSpPr>
              <a:spLocks noChangeArrowheads="1"/>
            </p:cNvSpPr>
            <p:nvPr/>
          </p:nvSpPr>
          <p:spPr bwMode="auto">
            <a:xfrm>
              <a:off x="1156"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78" name="Oval 50"/>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79" name="Oval 51"/>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0" name="Oval 52"/>
            <p:cNvSpPr>
              <a:spLocks noChangeArrowheads="1"/>
            </p:cNvSpPr>
            <p:nvPr/>
          </p:nvSpPr>
          <p:spPr bwMode="auto">
            <a:xfrm>
              <a:off x="1156"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1" name="Oval 53"/>
            <p:cNvSpPr>
              <a:spLocks noChangeArrowheads="1"/>
            </p:cNvSpPr>
            <p:nvPr/>
          </p:nvSpPr>
          <p:spPr bwMode="auto">
            <a:xfrm>
              <a:off x="120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2" name="Oval 54"/>
            <p:cNvSpPr>
              <a:spLocks noChangeArrowheads="1"/>
            </p:cNvSpPr>
            <p:nvPr/>
          </p:nvSpPr>
          <p:spPr bwMode="auto">
            <a:xfrm>
              <a:off x="1111"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3" name="Oval 55"/>
            <p:cNvSpPr>
              <a:spLocks noChangeArrowheads="1"/>
            </p:cNvSpPr>
            <p:nvPr/>
          </p:nvSpPr>
          <p:spPr bwMode="auto">
            <a:xfrm>
              <a:off x="1020"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4" name="Oval 56"/>
            <p:cNvSpPr>
              <a:spLocks noChangeArrowheads="1"/>
            </p:cNvSpPr>
            <p:nvPr/>
          </p:nvSpPr>
          <p:spPr bwMode="auto">
            <a:xfrm>
              <a:off x="1020"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5" name="Oval 57"/>
            <p:cNvSpPr>
              <a:spLocks noChangeArrowheads="1"/>
            </p:cNvSpPr>
            <p:nvPr/>
          </p:nvSpPr>
          <p:spPr bwMode="auto">
            <a:xfrm>
              <a:off x="111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6" name="Oval 58"/>
            <p:cNvSpPr>
              <a:spLocks noChangeArrowheads="1"/>
            </p:cNvSpPr>
            <p:nvPr/>
          </p:nvSpPr>
          <p:spPr bwMode="auto">
            <a:xfrm>
              <a:off x="1065"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7" name="Oval 59"/>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8" name="Oval 60"/>
            <p:cNvSpPr>
              <a:spLocks noChangeArrowheads="1"/>
            </p:cNvSpPr>
            <p:nvPr/>
          </p:nvSpPr>
          <p:spPr bwMode="auto">
            <a:xfrm>
              <a:off x="1065"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89" name="Oval 61"/>
            <p:cNvSpPr>
              <a:spLocks noChangeArrowheads="1"/>
            </p:cNvSpPr>
            <p:nvPr/>
          </p:nvSpPr>
          <p:spPr bwMode="auto">
            <a:xfrm>
              <a:off x="1156"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0" name="Oval 62"/>
            <p:cNvSpPr>
              <a:spLocks noChangeArrowheads="1"/>
            </p:cNvSpPr>
            <p:nvPr/>
          </p:nvSpPr>
          <p:spPr bwMode="auto">
            <a:xfrm>
              <a:off x="111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1" name="Oval 63"/>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grpSp>
      <p:grpSp>
        <p:nvGrpSpPr>
          <p:cNvPr id="10" name="Group 64"/>
          <p:cNvGrpSpPr>
            <a:grpSpLocks/>
          </p:cNvGrpSpPr>
          <p:nvPr/>
        </p:nvGrpSpPr>
        <p:grpSpPr bwMode="auto">
          <a:xfrm>
            <a:off x="1152525" y="4141788"/>
            <a:ext cx="358775" cy="287337"/>
            <a:chOff x="1020" y="2160"/>
            <a:chExt cx="226" cy="181"/>
          </a:xfrm>
        </p:grpSpPr>
        <p:sp>
          <p:nvSpPr>
            <p:cNvPr id="560193" name="Oval 65"/>
            <p:cNvSpPr>
              <a:spLocks noChangeArrowheads="1"/>
            </p:cNvSpPr>
            <p:nvPr/>
          </p:nvSpPr>
          <p:spPr bwMode="auto">
            <a:xfrm>
              <a:off x="1111"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4" name="Oval 66"/>
            <p:cNvSpPr>
              <a:spLocks noChangeArrowheads="1"/>
            </p:cNvSpPr>
            <p:nvPr/>
          </p:nvSpPr>
          <p:spPr bwMode="auto">
            <a:xfrm>
              <a:off x="1065" y="220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5" name="Oval 67"/>
            <p:cNvSpPr>
              <a:spLocks noChangeArrowheads="1"/>
            </p:cNvSpPr>
            <p:nvPr/>
          </p:nvSpPr>
          <p:spPr bwMode="auto">
            <a:xfrm>
              <a:off x="120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6" name="Oval 68"/>
            <p:cNvSpPr>
              <a:spLocks noChangeArrowheads="1"/>
            </p:cNvSpPr>
            <p:nvPr/>
          </p:nvSpPr>
          <p:spPr bwMode="auto">
            <a:xfrm>
              <a:off x="1156"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7" name="Oval 69"/>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8" name="Oval 70"/>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199" name="Oval 71"/>
            <p:cNvSpPr>
              <a:spLocks noChangeArrowheads="1"/>
            </p:cNvSpPr>
            <p:nvPr/>
          </p:nvSpPr>
          <p:spPr bwMode="auto">
            <a:xfrm>
              <a:off x="1156"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0" name="Oval 72"/>
            <p:cNvSpPr>
              <a:spLocks noChangeArrowheads="1"/>
            </p:cNvSpPr>
            <p:nvPr/>
          </p:nvSpPr>
          <p:spPr bwMode="auto">
            <a:xfrm>
              <a:off x="120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1" name="Oval 73"/>
            <p:cNvSpPr>
              <a:spLocks noChangeArrowheads="1"/>
            </p:cNvSpPr>
            <p:nvPr/>
          </p:nvSpPr>
          <p:spPr bwMode="auto">
            <a:xfrm>
              <a:off x="1111"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2" name="Oval 74"/>
            <p:cNvSpPr>
              <a:spLocks noChangeArrowheads="1"/>
            </p:cNvSpPr>
            <p:nvPr/>
          </p:nvSpPr>
          <p:spPr bwMode="auto">
            <a:xfrm>
              <a:off x="1020"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3" name="Oval 75"/>
            <p:cNvSpPr>
              <a:spLocks noChangeArrowheads="1"/>
            </p:cNvSpPr>
            <p:nvPr/>
          </p:nvSpPr>
          <p:spPr bwMode="auto">
            <a:xfrm>
              <a:off x="1020"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4" name="Oval 76"/>
            <p:cNvSpPr>
              <a:spLocks noChangeArrowheads="1"/>
            </p:cNvSpPr>
            <p:nvPr/>
          </p:nvSpPr>
          <p:spPr bwMode="auto">
            <a:xfrm>
              <a:off x="111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5" name="Oval 77"/>
            <p:cNvSpPr>
              <a:spLocks noChangeArrowheads="1"/>
            </p:cNvSpPr>
            <p:nvPr/>
          </p:nvSpPr>
          <p:spPr bwMode="auto">
            <a:xfrm>
              <a:off x="1065"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6" name="Oval 78"/>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7" name="Oval 79"/>
            <p:cNvSpPr>
              <a:spLocks noChangeArrowheads="1"/>
            </p:cNvSpPr>
            <p:nvPr/>
          </p:nvSpPr>
          <p:spPr bwMode="auto">
            <a:xfrm>
              <a:off x="1065"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8" name="Oval 80"/>
            <p:cNvSpPr>
              <a:spLocks noChangeArrowheads="1"/>
            </p:cNvSpPr>
            <p:nvPr/>
          </p:nvSpPr>
          <p:spPr bwMode="auto">
            <a:xfrm>
              <a:off x="1156"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09" name="Oval 81"/>
            <p:cNvSpPr>
              <a:spLocks noChangeArrowheads="1"/>
            </p:cNvSpPr>
            <p:nvPr/>
          </p:nvSpPr>
          <p:spPr bwMode="auto">
            <a:xfrm>
              <a:off x="111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0210" name="Oval 82"/>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grpSp>
      <p:sp>
        <p:nvSpPr>
          <p:cNvPr id="560212" name="Line 84"/>
          <p:cNvSpPr>
            <a:spLocks noChangeShapeType="1"/>
          </p:cNvSpPr>
          <p:nvPr/>
        </p:nvSpPr>
        <p:spPr bwMode="auto">
          <a:xfrm>
            <a:off x="250825" y="4508500"/>
            <a:ext cx="8569325" cy="0"/>
          </a:xfrm>
          <a:prstGeom prst="line">
            <a:avLst/>
          </a:prstGeom>
          <a:noFill/>
          <a:ln w="57150">
            <a:solidFill>
              <a:schemeClr val="tx1"/>
            </a:solidFill>
            <a:prstDash val="dash"/>
            <a:round/>
            <a:headEnd/>
            <a:tailEnd/>
          </a:ln>
          <a:effectLst/>
        </p:spPr>
        <p:txBody>
          <a:bodyPr/>
          <a:lstStyle/>
          <a:p>
            <a:endParaRPr lang="en-US"/>
          </a:p>
        </p:txBody>
      </p:sp>
      <p:sp>
        <p:nvSpPr>
          <p:cNvPr id="560213" name="Line 85"/>
          <p:cNvSpPr>
            <a:spLocks noChangeShapeType="1"/>
          </p:cNvSpPr>
          <p:nvPr/>
        </p:nvSpPr>
        <p:spPr bwMode="auto">
          <a:xfrm>
            <a:off x="250825" y="4437063"/>
            <a:ext cx="8569325" cy="0"/>
          </a:xfrm>
          <a:prstGeom prst="line">
            <a:avLst/>
          </a:prstGeom>
          <a:noFill/>
          <a:ln w="38100">
            <a:solidFill>
              <a:schemeClr val="tx1"/>
            </a:solidFill>
            <a:prstDash val="sysDot"/>
            <a:round/>
            <a:headEnd/>
            <a:tailEnd/>
          </a:ln>
          <a:effectLst/>
        </p:spPr>
        <p:txBody>
          <a:bodyPr/>
          <a:lstStyle/>
          <a:p>
            <a:endParaRPr lang="en-US"/>
          </a:p>
        </p:txBody>
      </p:sp>
      <p:grpSp>
        <p:nvGrpSpPr>
          <p:cNvPr id="11" name="Group 86"/>
          <p:cNvGrpSpPr>
            <a:grpSpLocks/>
          </p:cNvGrpSpPr>
          <p:nvPr/>
        </p:nvGrpSpPr>
        <p:grpSpPr bwMode="auto">
          <a:xfrm>
            <a:off x="2525713" y="4430713"/>
            <a:ext cx="5719762" cy="647700"/>
            <a:chOff x="1591" y="2614"/>
            <a:chExt cx="3603" cy="408"/>
          </a:xfrm>
        </p:grpSpPr>
        <p:sp>
          <p:nvSpPr>
            <p:cNvPr id="560215" name="AutoShape 87"/>
            <p:cNvSpPr>
              <a:spLocks noChangeArrowheads="1"/>
            </p:cNvSpPr>
            <p:nvPr/>
          </p:nvSpPr>
          <p:spPr bwMode="auto">
            <a:xfrm>
              <a:off x="4967"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0216" name="AutoShape 88"/>
            <p:cNvSpPr>
              <a:spLocks noChangeArrowheads="1"/>
            </p:cNvSpPr>
            <p:nvPr/>
          </p:nvSpPr>
          <p:spPr bwMode="auto">
            <a:xfrm>
              <a:off x="1591"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0217" name="AutoShape 89"/>
            <p:cNvSpPr>
              <a:spLocks noChangeArrowheads="1"/>
            </p:cNvSpPr>
            <p:nvPr/>
          </p:nvSpPr>
          <p:spPr bwMode="auto">
            <a:xfrm>
              <a:off x="2712"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0218" name="AutoShape 90"/>
            <p:cNvSpPr>
              <a:spLocks noChangeArrowheads="1"/>
            </p:cNvSpPr>
            <p:nvPr/>
          </p:nvSpPr>
          <p:spPr bwMode="auto">
            <a:xfrm>
              <a:off x="3833"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grpSp>
      <p:grpSp>
        <p:nvGrpSpPr>
          <p:cNvPr id="12" name="Group 91"/>
          <p:cNvGrpSpPr>
            <a:grpSpLocks/>
          </p:cNvGrpSpPr>
          <p:nvPr/>
        </p:nvGrpSpPr>
        <p:grpSpPr bwMode="auto">
          <a:xfrm>
            <a:off x="1673225" y="4437063"/>
            <a:ext cx="5707063" cy="647700"/>
            <a:chOff x="1054" y="2614"/>
            <a:chExt cx="3595" cy="408"/>
          </a:xfrm>
        </p:grpSpPr>
        <p:sp>
          <p:nvSpPr>
            <p:cNvPr id="560220" name="AutoShape 92"/>
            <p:cNvSpPr>
              <a:spLocks noChangeArrowheads="1"/>
            </p:cNvSpPr>
            <p:nvPr/>
          </p:nvSpPr>
          <p:spPr bwMode="auto">
            <a:xfrm>
              <a:off x="4422"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0221" name="AutoShape 93"/>
            <p:cNvSpPr>
              <a:spLocks noChangeArrowheads="1"/>
            </p:cNvSpPr>
            <p:nvPr/>
          </p:nvSpPr>
          <p:spPr bwMode="auto">
            <a:xfrm>
              <a:off x="3305"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0222" name="AutoShape 94"/>
            <p:cNvSpPr>
              <a:spLocks noChangeArrowheads="1"/>
            </p:cNvSpPr>
            <p:nvPr/>
          </p:nvSpPr>
          <p:spPr bwMode="auto">
            <a:xfrm>
              <a:off x="2175"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0223" name="AutoShape 95"/>
            <p:cNvSpPr>
              <a:spLocks noChangeArrowheads="1"/>
            </p:cNvSpPr>
            <p:nvPr/>
          </p:nvSpPr>
          <p:spPr bwMode="auto">
            <a:xfrm>
              <a:off x="1054"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grpSp>
      <p:sp>
        <p:nvSpPr>
          <p:cNvPr id="560224" name="AutoShape 96"/>
          <p:cNvSpPr>
            <a:spLocks noChangeArrowheads="1"/>
          </p:cNvSpPr>
          <p:nvPr/>
        </p:nvSpPr>
        <p:spPr bwMode="auto">
          <a:xfrm rot="16200000" flipH="1" flipV="1">
            <a:off x="862807" y="3609181"/>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225" name="AutoShape 97"/>
          <p:cNvSpPr>
            <a:spLocks noChangeArrowheads="1"/>
          </p:cNvSpPr>
          <p:nvPr/>
        </p:nvSpPr>
        <p:spPr bwMode="auto">
          <a:xfrm rot="5400000" flipV="1">
            <a:off x="1223169" y="3609181"/>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nvGrpSpPr>
          <p:cNvPr id="13" name="Group 98"/>
          <p:cNvGrpSpPr>
            <a:grpSpLocks/>
          </p:cNvGrpSpPr>
          <p:nvPr/>
        </p:nvGrpSpPr>
        <p:grpSpPr bwMode="auto">
          <a:xfrm>
            <a:off x="1835150" y="3933825"/>
            <a:ext cx="5530850" cy="503238"/>
            <a:chOff x="1156" y="2478"/>
            <a:chExt cx="3484" cy="317"/>
          </a:xfrm>
        </p:grpSpPr>
        <p:sp>
          <p:nvSpPr>
            <p:cNvPr id="560227" name="AutoShape 99"/>
            <p:cNvSpPr>
              <a:spLocks noChangeArrowheads="1"/>
            </p:cNvSpPr>
            <p:nvPr/>
          </p:nvSpPr>
          <p:spPr bwMode="auto">
            <a:xfrm rot="5400000" flipV="1">
              <a:off x="4434" y="2588"/>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228" name="AutoShape 100"/>
            <p:cNvSpPr>
              <a:spLocks noChangeArrowheads="1"/>
            </p:cNvSpPr>
            <p:nvPr/>
          </p:nvSpPr>
          <p:spPr bwMode="auto">
            <a:xfrm rot="5400000" flipV="1">
              <a:off x="3300"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229" name="AutoShape 101"/>
            <p:cNvSpPr>
              <a:spLocks noChangeArrowheads="1"/>
            </p:cNvSpPr>
            <p:nvPr/>
          </p:nvSpPr>
          <p:spPr bwMode="auto">
            <a:xfrm rot="5400000" flipV="1">
              <a:off x="1077"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230" name="AutoShape 102"/>
            <p:cNvSpPr>
              <a:spLocks noChangeArrowheads="1"/>
            </p:cNvSpPr>
            <p:nvPr/>
          </p:nvSpPr>
          <p:spPr bwMode="auto">
            <a:xfrm rot="5400000" flipV="1">
              <a:off x="2166"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grpSp>
        <p:nvGrpSpPr>
          <p:cNvPr id="14" name="Group 103"/>
          <p:cNvGrpSpPr>
            <a:grpSpLocks/>
          </p:cNvGrpSpPr>
          <p:nvPr/>
        </p:nvGrpSpPr>
        <p:grpSpPr bwMode="auto">
          <a:xfrm>
            <a:off x="2627313" y="3933825"/>
            <a:ext cx="3802062" cy="454025"/>
            <a:chOff x="1655" y="2478"/>
            <a:chExt cx="2395" cy="286"/>
          </a:xfrm>
        </p:grpSpPr>
        <p:sp>
          <p:nvSpPr>
            <p:cNvPr id="560232" name="AutoShape 104"/>
            <p:cNvSpPr>
              <a:spLocks noChangeArrowheads="1"/>
            </p:cNvSpPr>
            <p:nvPr/>
          </p:nvSpPr>
          <p:spPr bwMode="auto">
            <a:xfrm rot="5400000" flipV="1">
              <a:off x="3844"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233" name="AutoShape 105"/>
            <p:cNvSpPr>
              <a:spLocks noChangeArrowheads="1"/>
            </p:cNvSpPr>
            <p:nvPr/>
          </p:nvSpPr>
          <p:spPr bwMode="auto">
            <a:xfrm rot="5400000" flipV="1">
              <a:off x="2710"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0234" name="AutoShape 106"/>
            <p:cNvSpPr>
              <a:spLocks noChangeArrowheads="1"/>
            </p:cNvSpPr>
            <p:nvPr/>
          </p:nvSpPr>
          <p:spPr bwMode="auto">
            <a:xfrm rot="5400000" flipV="1">
              <a:off x="1576"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pic>
        <p:nvPicPr>
          <p:cNvPr id="560236" name="Picture 108"/>
          <p:cNvPicPr>
            <a:picLocks noChangeAspect="1" noChangeArrowheads="1"/>
          </p:cNvPicPr>
          <p:nvPr/>
        </p:nvPicPr>
        <p:blipFill>
          <a:blip r:embed="rId3" cstate="print"/>
          <a:srcRect/>
          <a:stretch>
            <a:fillRect/>
          </a:stretch>
        </p:blipFill>
        <p:spPr bwMode="auto">
          <a:xfrm>
            <a:off x="2295185" y="966337"/>
            <a:ext cx="1919975" cy="2129754"/>
          </a:xfrm>
          <a:prstGeom prst="rect">
            <a:avLst/>
          </a:prstGeom>
          <a:noFill/>
          <a:ln w="9525">
            <a:noFill/>
            <a:miter lim="800000"/>
            <a:headEnd/>
            <a:tailEnd/>
          </a:ln>
          <a:effectLst/>
        </p:spPr>
      </p:pic>
      <p:sp>
        <p:nvSpPr>
          <p:cNvPr id="109" name="Title 108"/>
          <p:cNvSpPr>
            <a:spLocks noGrp="1"/>
          </p:cNvSpPr>
          <p:nvPr>
            <p:ph type="title"/>
          </p:nvPr>
        </p:nvSpPr>
        <p:spPr/>
        <p:txBody>
          <a:bodyPr/>
          <a:lstStyle/>
          <a:p>
            <a:r>
              <a:rPr lang="fr-FR" dirty="0" err="1" smtClean="0">
                <a:cs typeface="Arial" pitchFamily="34" charset="0"/>
              </a:rPr>
              <a:t>Principle</a:t>
            </a:r>
            <a:r>
              <a:rPr lang="fr-FR" dirty="0" smtClean="0">
                <a:cs typeface="Arial" pitchFamily="34" charset="0"/>
              </a:rPr>
              <a:t> of AF4</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repeatCount="indefinite" fill="hold" nodeType="withEffect">
                                  <p:stCondLst>
                                    <p:cond delay="0"/>
                                  </p:stCondLst>
                                  <p:childTnLst>
                                    <p:animEffect transition="out" filter="fade">
                                      <p:cBhvr>
                                        <p:cTn id="6" dur="1700"/>
                                        <p:tgtEl>
                                          <p:spTgt spid="11"/>
                                        </p:tgtEl>
                                      </p:cBhvr>
                                    </p:animEffect>
                                    <p:anim calcmode="lin" valueType="num">
                                      <p:cBhvr>
                                        <p:cTn id="7" dur="1700"/>
                                        <p:tgtEl>
                                          <p:spTgt spid="11"/>
                                        </p:tgtEl>
                                        <p:attrNameLst>
                                          <p:attrName>ppt_x</p:attrName>
                                        </p:attrNameLst>
                                      </p:cBhvr>
                                      <p:tavLst>
                                        <p:tav tm="0">
                                          <p:val>
                                            <p:strVal val="ppt_x"/>
                                          </p:val>
                                        </p:tav>
                                        <p:tav tm="100000">
                                          <p:val>
                                            <p:strVal val="ppt_x"/>
                                          </p:val>
                                        </p:tav>
                                      </p:tavLst>
                                    </p:anim>
                                    <p:anim calcmode="lin" valueType="num">
                                      <p:cBhvr>
                                        <p:cTn id="8" dur="1700"/>
                                        <p:tgtEl>
                                          <p:spTgt spid="11"/>
                                        </p:tgtEl>
                                        <p:attrNameLst>
                                          <p:attrName>ppt_y</p:attrName>
                                        </p:attrNameLst>
                                      </p:cBhvr>
                                      <p:tavLst>
                                        <p:tav tm="0">
                                          <p:val>
                                            <p:strVal val="ppt_y"/>
                                          </p:val>
                                        </p:tav>
                                        <p:tav tm="100000">
                                          <p:val>
                                            <p:strVal val="ppt_y+.1"/>
                                          </p:val>
                                        </p:tav>
                                      </p:tavLst>
                                    </p:anim>
                                    <p:set>
                                      <p:cBhvr>
                                        <p:cTn id="9" dur="1" fill="hold">
                                          <p:stCondLst>
                                            <p:cond delay="1699"/>
                                          </p:stCondLst>
                                        </p:cTn>
                                        <p:tgtEl>
                                          <p:spTgt spid="11"/>
                                        </p:tgtEl>
                                        <p:attrNameLst>
                                          <p:attrName>style.visibility</p:attrName>
                                        </p:attrNameLst>
                                      </p:cBhvr>
                                      <p:to>
                                        <p:strVal val="hidden"/>
                                      </p:to>
                                    </p:set>
                                  </p:childTnLst>
                                </p:cTn>
                              </p:par>
                              <p:par>
                                <p:cTn id="10" presetID="22" presetClass="exit" presetSubtype="1" repeatCount="indefinite" fill="hold" grpId="0" nodeType="withEffect">
                                  <p:stCondLst>
                                    <p:cond delay="0"/>
                                  </p:stCondLst>
                                  <p:childTnLst>
                                    <p:animEffect transition="out" filter="wipe(up)">
                                      <p:cBhvr>
                                        <p:cTn id="11" dur="1700"/>
                                        <p:tgtEl>
                                          <p:spTgt spid="560224"/>
                                        </p:tgtEl>
                                      </p:cBhvr>
                                    </p:animEffect>
                                    <p:set>
                                      <p:cBhvr>
                                        <p:cTn id="12" dur="1" fill="hold">
                                          <p:stCondLst>
                                            <p:cond delay="1699"/>
                                          </p:stCondLst>
                                        </p:cTn>
                                        <p:tgtEl>
                                          <p:spTgt spid="560224"/>
                                        </p:tgtEl>
                                        <p:attrNameLst>
                                          <p:attrName>style.visibility</p:attrName>
                                        </p:attrNameLst>
                                      </p:cBhvr>
                                      <p:to>
                                        <p:strVal val="hidden"/>
                                      </p:to>
                                    </p:set>
                                  </p:childTnLst>
                                </p:cTn>
                              </p:par>
                              <p:par>
                                <p:cTn id="13" presetID="22" presetClass="exit" presetSubtype="1" repeatCount="indefinite" fill="hold" grpId="0" nodeType="withEffect">
                                  <p:stCondLst>
                                    <p:cond delay="0"/>
                                  </p:stCondLst>
                                  <p:childTnLst>
                                    <p:animEffect transition="out" filter="wipe(up)">
                                      <p:cBhvr>
                                        <p:cTn id="14" dur="2000"/>
                                        <p:tgtEl>
                                          <p:spTgt spid="560225"/>
                                        </p:tgtEl>
                                      </p:cBhvr>
                                    </p:animEffect>
                                    <p:set>
                                      <p:cBhvr>
                                        <p:cTn id="15" dur="1" fill="hold">
                                          <p:stCondLst>
                                            <p:cond delay="1999"/>
                                          </p:stCondLst>
                                        </p:cTn>
                                        <p:tgtEl>
                                          <p:spTgt spid="560225"/>
                                        </p:tgtEl>
                                        <p:attrNameLst>
                                          <p:attrName>style.visibility</p:attrName>
                                        </p:attrNameLst>
                                      </p:cBhvr>
                                      <p:to>
                                        <p:strVal val="hidden"/>
                                      </p:to>
                                    </p:set>
                                  </p:childTnLst>
                                </p:cTn>
                              </p:par>
                              <p:par>
                                <p:cTn id="16" presetID="22" presetClass="exit" presetSubtype="1" repeatCount="indefinite" fill="hold" nodeType="withEffect">
                                  <p:stCondLst>
                                    <p:cond delay="0"/>
                                  </p:stCondLst>
                                  <p:childTnLst>
                                    <p:animEffect transition="out" filter="wipe(up)">
                                      <p:cBhvr>
                                        <p:cTn id="17" dur="2000"/>
                                        <p:tgtEl>
                                          <p:spTgt spid="13"/>
                                        </p:tgtEl>
                                      </p:cBhvr>
                                    </p:animEffect>
                                    <p:set>
                                      <p:cBhvr>
                                        <p:cTn id="18" dur="1" fill="hold">
                                          <p:stCondLst>
                                            <p:cond delay="1999"/>
                                          </p:stCondLst>
                                        </p:cTn>
                                        <p:tgtEl>
                                          <p:spTgt spid="13"/>
                                        </p:tgtEl>
                                        <p:attrNameLst>
                                          <p:attrName>style.visibility</p:attrName>
                                        </p:attrNameLst>
                                      </p:cBhvr>
                                      <p:to>
                                        <p:strVal val="hidden"/>
                                      </p:to>
                                    </p:set>
                                  </p:childTnLst>
                                </p:cTn>
                              </p:par>
                              <p:par>
                                <p:cTn id="19" presetID="22" presetClass="exit" presetSubtype="1" repeatCount="indefinite" fill="hold" nodeType="withEffect">
                                  <p:stCondLst>
                                    <p:cond delay="0"/>
                                  </p:stCondLst>
                                  <p:childTnLst>
                                    <p:animEffect transition="out" filter="wipe(up)">
                                      <p:cBhvr>
                                        <p:cTn id="20" dur="2000"/>
                                        <p:tgtEl>
                                          <p:spTgt spid="14"/>
                                        </p:tgtEl>
                                      </p:cBhvr>
                                    </p:animEffect>
                                    <p:set>
                                      <p:cBhvr>
                                        <p:cTn id="21" dur="1" fill="hold">
                                          <p:stCondLst>
                                            <p:cond delay="1999"/>
                                          </p:stCondLst>
                                        </p:cTn>
                                        <p:tgtEl>
                                          <p:spTgt spid="14"/>
                                        </p:tgtEl>
                                        <p:attrNameLst>
                                          <p:attrName>style.visibility</p:attrName>
                                        </p:attrNameLst>
                                      </p:cBhvr>
                                      <p:to>
                                        <p:strVal val="hidden"/>
                                      </p:to>
                                    </p:set>
                                  </p:childTnLst>
                                </p:cTn>
                              </p:par>
                              <p:par>
                                <p:cTn id="22" presetID="42" presetClass="exit" presetSubtype="0" repeatCount="indefinite" fill="hold" nodeType="withEffect">
                                  <p:stCondLst>
                                    <p:cond delay="1500"/>
                                  </p:stCondLst>
                                  <p:childTnLst>
                                    <p:animEffect transition="out" filter="fade">
                                      <p:cBhvr>
                                        <p:cTn id="23" dur="1700"/>
                                        <p:tgtEl>
                                          <p:spTgt spid="12"/>
                                        </p:tgtEl>
                                      </p:cBhvr>
                                    </p:animEffect>
                                    <p:anim calcmode="lin" valueType="num">
                                      <p:cBhvr>
                                        <p:cTn id="24" dur="1700"/>
                                        <p:tgtEl>
                                          <p:spTgt spid="12"/>
                                        </p:tgtEl>
                                        <p:attrNameLst>
                                          <p:attrName>ppt_x</p:attrName>
                                        </p:attrNameLst>
                                      </p:cBhvr>
                                      <p:tavLst>
                                        <p:tav tm="0">
                                          <p:val>
                                            <p:strVal val="ppt_x"/>
                                          </p:val>
                                        </p:tav>
                                        <p:tav tm="100000">
                                          <p:val>
                                            <p:strVal val="ppt_x"/>
                                          </p:val>
                                        </p:tav>
                                      </p:tavLst>
                                    </p:anim>
                                    <p:anim calcmode="lin" valueType="num">
                                      <p:cBhvr>
                                        <p:cTn id="25" dur="1700"/>
                                        <p:tgtEl>
                                          <p:spTgt spid="12"/>
                                        </p:tgtEl>
                                        <p:attrNameLst>
                                          <p:attrName>ppt_y</p:attrName>
                                        </p:attrNameLst>
                                      </p:cBhvr>
                                      <p:tavLst>
                                        <p:tav tm="0">
                                          <p:val>
                                            <p:strVal val="ppt_y"/>
                                          </p:val>
                                        </p:tav>
                                        <p:tav tm="100000">
                                          <p:val>
                                            <p:strVal val="ppt_y+.1"/>
                                          </p:val>
                                        </p:tav>
                                      </p:tavLst>
                                    </p:anim>
                                    <p:set>
                                      <p:cBhvr>
                                        <p:cTn id="26" dur="1" fill="hold">
                                          <p:stCondLst>
                                            <p:cond delay="1699"/>
                                          </p:stCondLst>
                                        </p:cTn>
                                        <p:tgtEl>
                                          <p:spTgt spid="12"/>
                                        </p:tgtEl>
                                        <p:attrNameLst>
                                          <p:attrName>style.visibility</p:attrName>
                                        </p:attrNameLst>
                                      </p:cBhvr>
                                      <p:to>
                                        <p:strVal val="hidden"/>
                                      </p:to>
                                    </p:set>
                                  </p:childTnLst>
                                </p:cTn>
                              </p:par>
                              <p:par>
                                <p:cTn id="27" presetID="22" presetClass="exit" presetSubtype="8" repeatCount="indefinite" fill="hold" grpId="0" nodeType="withEffect">
                                  <p:stCondLst>
                                    <p:cond delay="0"/>
                                  </p:stCondLst>
                                  <p:childTnLst>
                                    <p:animEffect transition="out" filter="wipe(left)">
                                      <p:cBhvr>
                                        <p:cTn id="28" dur="1700"/>
                                        <p:tgtEl>
                                          <p:spTgt spid="560149"/>
                                        </p:tgtEl>
                                      </p:cBhvr>
                                    </p:animEffect>
                                    <p:set>
                                      <p:cBhvr>
                                        <p:cTn id="29" dur="1" fill="hold">
                                          <p:stCondLst>
                                            <p:cond delay="1699"/>
                                          </p:stCondLst>
                                        </p:cTn>
                                        <p:tgtEl>
                                          <p:spTgt spid="560149"/>
                                        </p:tgtEl>
                                        <p:attrNameLst>
                                          <p:attrName>style.visibility</p:attrName>
                                        </p:attrNameLst>
                                      </p:cBhvr>
                                      <p:to>
                                        <p:strVal val="hidden"/>
                                      </p:to>
                                    </p:set>
                                  </p:childTnLst>
                                </p:cTn>
                              </p:par>
                              <p:par>
                                <p:cTn id="30" presetID="22" presetClass="exit" presetSubtype="8" repeatCount="indefinite" fill="hold" grpId="0" nodeType="withEffect">
                                  <p:stCondLst>
                                    <p:cond delay="500"/>
                                  </p:stCondLst>
                                  <p:childTnLst>
                                    <p:animEffect transition="out" filter="wipe(left)">
                                      <p:cBhvr>
                                        <p:cTn id="31" dur="1700"/>
                                        <p:tgtEl>
                                          <p:spTgt spid="560151"/>
                                        </p:tgtEl>
                                      </p:cBhvr>
                                    </p:animEffect>
                                    <p:set>
                                      <p:cBhvr>
                                        <p:cTn id="32" dur="1" fill="hold">
                                          <p:stCondLst>
                                            <p:cond delay="1699"/>
                                          </p:stCondLst>
                                        </p:cTn>
                                        <p:tgtEl>
                                          <p:spTgt spid="560151"/>
                                        </p:tgtEl>
                                        <p:attrNameLst>
                                          <p:attrName>style.visibility</p:attrName>
                                        </p:attrNameLst>
                                      </p:cBhvr>
                                      <p:to>
                                        <p:strVal val="hidden"/>
                                      </p:to>
                                    </p:set>
                                  </p:childTnLst>
                                </p:cTn>
                              </p:par>
                              <p:par>
                                <p:cTn id="33" presetID="22" presetClass="exit" presetSubtype="8" repeatCount="indefinite" fill="hold" grpId="0" nodeType="withEffect">
                                  <p:stCondLst>
                                    <p:cond delay="1000"/>
                                  </p:stCondLst>
                                  <p:childTnLst>
                                    <p:animEffect transition="out" filter="wipe(left)">
                                      <p:cBhvr>
                                        <p:cTn id="34" dur="1700"/>
                                        <p:tgtEl>
                                          <p:spTgt spid="560150"/>
                                        </p:tgtEl>
                                      </p:cBhvr>
                                    </p:animEffect>
                                    <p:set>
                                      <p:cBhvr>
                                        <p:cTn id="35" dur="1" fill="hold">
                                          <p:stCondLst>
                                            <p:cond delay="1699"/>
                                          </p:stCondLst>
                                        </p:cTn>
                                        <p:tgtEl>
                                          <p:spTgt spid="560150"/>
                                        </p:tgtEl>
                                        <p:attrNameLst>
                                          <p:attrName>style.visibility</p:attrName>
                                        </p:attrNameLst>
                                      </p:cBhvr>
                                      <p:to>
                                        <p:strVal val="hidden"/>
                                      </p:to>
                                    </p:set>
                                  </p:childTnLst>
                                </p:cTn>
                              </p:par>
                              <p:par>
                                <p:cTn id="36" presetID="22" presetClass="exit" presetSubtype="8" repeatCount="indefinite" fill="hold" grpId="0" nodeType="withEffect">
                                  <p:stCondLst>
                                    <p:cond delay="1500"/>
                                  </p:stCondLst>
                                  <p:childTnLst>
                                    <p:animEffect transition="out" filter="wipe(left)">
                                      <p:cBhvr>
                                        <p:cTn id="37" dur="1700"/>
                                        <p:tgtEl>
                                          <p:spTgt spid="560152"/>
                                        </p:tgtEl>
                                      </p:cBhvr>
                                    </p:animEffect>
                                    <p:set>
                                      <p:cBhvr>
                                        <p:cTn id="38" dur="1" fill="hold">
                                          <p:stCondLst>
                                            <p:cond delay="1699"/>
                                          </p:stCondLst>
                                        </p:cTn>
                                        <p:tgtEl>
                                          <p:spTgt spid="560152"/>
                                        </p:tgtEl>
                                        <p:attrNameLst>
                                          <p:attrName>style.visibility</p:attrName>
                                        </p:attrNameLst>
                                      </p:cBhvr>
                                      <p:to>
                                        <p:strVal val="hidden"/>
                                      </p:to>
                                    </p:set>
                                  </p:childTnLst>
                                </p:cTn>
                              </p:par>
                              <p:par>
                                <p:cTn id="39" presetID="22" presetClass="exit" presetSubtype="2" repeatCount="indefinite" fill="hold" grpId="0" nodeType="withEffect">
                                  <p:stCondLst>
                                    <p:cond delay="1500"/>
                                  </p:stCondLst>
                                  <p:childTnLst>
                                    <p:animEffect transition="out" filter="wipe(right)">
                                      <p:cBhvr>
                                        <p:cTn id="40" dur="1700"/>
                                        <p:tgtEl>
                                          <p:spTgt spid="560153"/>
                                        </p:tgtEl>
                                      </p:cBhvr>
                                    </p:animEffect>
                                    <p:set>
                                      <p:cBhvr>
                                        <p:cTn id="41" dur="1" fill="hold">
                                          <p:stCondLst>
                                            <p:cond delay="1699"/>
                                          </p:stCondLst>
                                        </p:cTn>
                                        <p:tgtEl>
                                          <p:spTgt spid="560153"/>
                                        </p:tgtEl>
                                        <p:attrNameLst>
                                          <p:attrName>style.visibility</p:attrName>
                                        </p:attrNameLst>
                                      </p:cBhvr>
                                      <p:to>
                                        <p:strVal val="hidden"/>
                                      </p:to>
                                    </p:set>
                                  </p:childTnLst>
                                </p:cTn>
                              </p:par>
                              <p:par>
                                <p:cTn id="42" presetID="22" presetClass="exit" presetSubtype="2" repeatCount="indefinite" fill="hold" grpId="0" nodeType="withEffect">
                                  <p:stCondLst>
                                    <p:cond delay="2000"/>
                                  </p:stCondLst>
                                  <p:childTnLst>
                                    <p:animEffect transition="out" filter="wipe(right)">
                                      <p:cBhvr>
                                        <p:cTn id="43" dur="1700"/>
                                        <p:tgtEl>
                                          <p:spTgt spid="560155"/>
                                        </p:tgtEl>
                                      </p:cBhvr>
                                    </p:animEffect>
                                    <p:set>
                                      <p:cBhvr>
                                        <p:cTn id="44" dur="1" fill="hold">
                                          <p:stCondLst>
                                            <p:cond delay="1699"/>
                                          </p:stCondLst>
                                        </p:cTn>
                                        <p:tgtEl>
                                          <p:spTgt spid="560155"/>
                                        </p:tgtEl>
                                        <p:attrNameLst>
                                          <p:attrName>style.visibility</p:attrName>
                                        </p:attrNameLst>
                                      </p:cBhvr>
                                      <p:to>
                                        <p:strVal val="hidden"/>
                                      </p:to>
                                    </p:set>
                                  </p:childTnLst>
                                </p:cTn>
                              </p:par>
                              <p:par>
                                <p:cTn id="45" presetID="22" presetClass="exit" presetSubtype="2" repeatCount="indefinite" fill="hold" grpId="0" nodeType="withEffect">
                                  <p:stCondLst>
                                    <p:cond delay="2500"/>
                                  </p:stCondLst>
                                  <p:childTnLst>
                                    <p:animEffect transition="out" filter="wipe(right)">
                                      <p:cBhvr>
                                        <p:cTn id="46" dur="1700"/>
                                        <p:tgtEl>
                                          <p:spTgt spid="560154"/>
                                        </p:tgtEl>
                                      </p:cBhvr>
                                    </p:animEffect>
                                    <p:set>
                                      <p:cBhvr>
                                        <p:cTn id="47" dur="1" fill="hold">
                                          <p:stCondLst>
                                            <p:cond delay="1699"/>
                                          </p:stCondLst>
                                        </p:cTn>
                                        <p:tgtEl>
                                          <p:spTgt spid="560154"/>
                                        </p:tgtEl>
                                        <p:attrNameLst>
                                          <p:attrName>style.visibility</p:attrName>
                                        </p:attrNameLst>
                                      </p:cBhvr>
                                      <p:to>
                                        <p:strVal val="hidden"/>
                                      </p:to>
                                    </p:set>
                                  </p:childTnLst>
                                </p:cTn>
                              </p:par>
                              <p:par>
                                <p:cTn id="48" presetID="22" presetClass="exit" presetSubtype="2" repeatCount="indefinite" fill="hold" grpId="0" nodeType="withEffect">
                                  <p:stCondLst>
                                    <p:cond delay="3000"/>
                                  </p:stCondLst>
                                  <p:childTnLst>
                                    <p:animEffect transition="out" filter="wipe(right)">
                                      <p:cBhvr>
                                        <p:cTn id="49" dur="1700"/>
                                        <p:tgtEl>
                                          <p:spTgt spid="560156"/>
                                        </p:tgtEl>
                                      </p:cBhvr>
                                    </p:animEffect>
                                    <p:set>
                                      <p:cBhvr>
                                        <p:cTn id="50" dur="1" fill="hold">
                                          <p:stCondLst>
                                            <p:cond delay="1699"/>
                                          </p:stCondLst>
                                        </p:cTn>
                                        <p:tgtEl>
                                          <p:spTgt spid="560156"/>
                                        </p:tgtEl>
                                        <p:attrNameLst>
                                          <p:attrName>style.visibility</p:attrName>
                                        </p:attrNameLst>
                                      </p:cBhvr>
                                      <p:to>
                                        <p:strVal val="hidden"/>
                                      </p:to>
                                    </p:set>
                                  </p:childTnLst>
                                </p:cTn>
                              </p:par>
                              <p:par>
                                <p:cTn id="51" presetID="64" presetClass="path" presetSubtype="0" accel="50000" decel="50000" fill="hold" nodeType="withEffect">
                                  <p:stCondLst>
                                    <p:cond delay="0"/>
                                  </p:stCondLst>
                                  <p:childTnLst>
                                    <p:animMotion origin="layout" path="M -1.38889E-6 3.7037E-6 L 0.00018 -0.06181 " pathEditMode="relative" rAng="0" ptsTypes="AA">
                                      <p:cBhvr>
                                        <p:cTn id="52" dur="2000" fill="hold"/>
                                        <p:tgtEl>
                                          <p:spTgt spid="10"/>
                                        </p:tgtEl>
                                        <p:attrNameLst>
                                          <p:attrName>ppt_x</p:attrName>
                                          <p:attrName>ppt_y</p:attrName>
                                        </p:attrNameLst>
                                      </p:cBhvr>
                                      <p:rCtr x="0" y="-31"/>
                                    </p:animMotion>
                                  </p:childTnLst>
                                </p:cTn>
                              </p:par>
                            </p:childTnLst>
                          </p:cTn>
                        </p:par>
                        <p:par>
                          <p:cTn id="53" fill="hold">
                            <p:stCondLst>
                              <p:cond delay="4700"/>
                            </p:stCondLst>
                            <p:childTnLst>
                              <p:par>
                                <p:cTn id="54" presetID="1"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53" presetClass="entr" presetSubtype="0" fill="hold" nodeType="clickEffect">
                                  <p:stCondLst>
                                    <p:cond delay="0"/>
                                  </p:stCondLst>
                                  <p:childTnLst>
                                    <p:set>
                                      <p:cBhvr>
                                        <p:cTn id="59" dur="1" fill="hold">
                                          <p:stCondLst>
                                            <p:cond delay="0"/>
                                          </p:stCondLst>
                                        </p:cTn>
                                        <p:tgtEl>
                                          <p:spTgt spid="560236"/>
                                        </p:tgtEl>
                                        <p:attrNameLst>
                                          <p:attrName>style.visibility</p:attrName>
                                        </p:attrNameLst>
                                      </p:cBhvr>
                                      <p:to>
                                        <p:strVal val="visible"/>
                                      </p:to>
                                    </p:set>
                                    <p:anim calcmode="lin" valueType="num">
                                      <p:cBhvr>
                                        <p:cTn id="60" dur="500" fill="hold"/>
                                        <p:tgtEl>
                                          <p:spTgt spid="560236"/>
                                        </p:tgtEl>
                                        <p:attrNameLst>
                                          <p:attrName>ppt_w</p:attrName>
                                        </p:attrNameLst>
                                      </p:cBhvr>
                                      <p:tavLst>
                                        <p:tav tm="0">
                                          <p:val>
                                            <p:fltVal val="0"/>
                                          </p:val>
                                        </p:tav>
                                        <p:tav tm="100000">
                                          <p:val>
                                            <p:strVal val="#ppt_w"/>
                                          </p:val>
                                        </p:tav>
                                      </p:tavLst>
                                    </p:anim>
                                    <p:anim calcmode="lin" valueType="num">
                                      <p:cBhvr>
                                        <p:cTn id="61" dur="500" fill="hold"/>
                                        <p:tgtEl>
                                          <p:spTgt spid="560236"/>
                                        </p:tgtEl>
                                        <p:attrNameLst>
                                          <p:attrName>ppt_h</p:attrName>
                                        </p:attrNameLst>
                                      </p:cBhvr>
                                      <p:tavLst>
                                        <p:tav tm="0">
                                          <p:val>
                                            <p:fltVal val="0"/>
                                          </p:val>
                                        </p:tav>
                                        <p:tav tm="100000">
                                          <p:val>
                                            <p:strVal val="#ppt_h"/>
                                          </p:val>
                                        </p:tav>
                                      </p:tavLst>
                                    </p:anim>
                                    <p:animEffect transition="in" filter="fade">
                                      <p:cBhvr>
                                        <p:cTn id="62" dur="500"/>
                                        <p:tgtEl>
                                          <p:spTgt spid="56023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xit" presetSubtype="0" fill="hold" nodeType="clickEffect">
                                  <p:stCondLst>
                                    <p:cond delay="0"/>
                                  </p:stCondLst>
                                  <p:childTnLst>
                                    <p:anim calcmode="lin" valueType="num">
                                      <p:cBhvr>
                                        <p:cTn id="66" dur="500"/>
                                        <p:tgtEl>
                                          <p:spTgt spid="560236"/>
                                        </p:tgtEl>
                                        <p:attrNameLst>
                                          <p:attrName>ppt_w</p:attrName>
                                        </p:attrNameLst>
                                      </p:cBhvr>
                                      <p:tavLst>
                                        <p:tav tm="0">
                                          <p:val>
                                            <p:strVal val="ppt_w"/>
                                          </p:val>
                                        </p:tav>
                                        <p:tav tm="100000">
                                          <p:val>
                                            <p:fltVal val="0"/>
                                          </p:val>
                                        </p:tav>
                                      </p:tavLst>
                                    </p:anim>
                                    <p:anim calcmode="lin" valueType="num">
                                      <p:cBhvr>
                                        <p:cTn id="67" dur="500"/>
                                        <p:tgtEl>
                                          <p:spTgt spid="560236"/>
                                        </p:tgtEl>
                                        <p:attrNameLst>
                                          <p:attrName>ppt_h</p:attrName>
                                        </p:attrNameLst>
                                      </p:cBhvr>
                                      <p:tavLst>
                                        <p:tav tm="0">
                                          <p:val>
                                            <p:strVal val="ppt_h"/>
                                          </p:val>
                                        </p:tav>
                                        <p:tav tm="100000">
                                          <p:val>
                                            <p:fltVal val="0"/>
                                          </p:val>
                                        </p:tav>
                                      </p:tavLst>
                                    </p:anim>
                                    <p:animEffect transition="out" filter="fade">
                                      <p:cBhvr>
                                        <p:cTn id="68" dur="500"/>
                                        <p:tgtEl>
                                          <p:spTgt spid="560236"/>
                                        </p:tgtEl>
                                      </p:cBhvr>
                                    </p:animEffect>
                                    <p:set>
                                      <p:cBhvr>
                                        <p:cTn id="69" dur="1" fill="hold">
                                          <p:stCondLst>
                                            <p:cond delay="499"/>
                                          </p:stCondLst>
                                        </p:cTn>
                                        <p:tgtEl>
                                          <p:spTgt spid="5602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49" grpId="0" animBg="1"/>
      <p:bldP spid="560150" grpId="0" animBg="1"/>
      <p:bldP spid="560151" grpId="0" animBg="1"/>
      <p:bldP spid="560152" grpId="0" animBg="1"/>
      <p:bldP spid="560153" grpId="0" animBg="1"/>
      <p:bldP spid="560154" grpId="0" animBg="1"/>
      <p:bldP spid="560155" grpId="0" animBg="1"/>
      <p:bldP spid="560156" grpId="0" animBg="1"/>
      <p:bldP spid="560224" grpId="0" animBg="1"/>
      <p:bldP spid="5602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ChangeArrowheads="1"/>
          </p:cNvSpPr>
          <p:nvPr/>
        </p:nvSpPr>
        <p:spPr bwMode="auto">
          <a:xfrm>
            <a:off x="179388" y="3213100"/>
            <a:ext cx="8713787" cy="1223963"/>
          </a:xfrm>
          <a:prstGeom prst="rect">
            <a:avLst/>
          </a:prstGeom>
          <a:solidFill>
            <a:srgbClr val="99CCFF"/>
          </a:solidFill>
          <a:ln w="9525">
            <a:solidFill>
              <a:schemeClr val="tx1"/>
            </a:solidFill>
            <a:miter lim="800000"/>
            <a:headEnd/>
            <a:tailEnd/>
          </a:ln>
          <a:effectLst/>
        </p:spPr>
        <p:txBody>
          <a:bodyPr wrap="none" anchor="ctr"/>
          <a:lstStyle/>
          <a:p>
            <a:endParaRPr lang="en-US"/>
          </a:p>
        </p:txBody>
      </p:sp>
      <p:sp>
        <p:nvSpPr>
          <p:cNvPr id="562179" name="Line 3"/>
          <p:cNvSpPr>
            <a:spLocks noChangeShapeType="1"/>
          </p:cNvSpPr>
          <p:nvPr/>
        </p:nvSpPr>
        <p:spPr bwMode="auto">
          <a:xfrm>
            <a:off x="179388" y="3181350"/>
            <a:ext cx="8713787" cy="0"/>
          </a:xfrm>
          <a:prstGeom prst="line">
            <a:avLst/>
          </a:prstGeom>
          <a:noFill/>
          <a:ln w="25400">
            <a:solidFill>
              <a:schemeClr val="bg1"/>
            </a:solidFill>
            <a:round/>
            <a:headEnd/>
            <a:tailEnd/>
          </a:ln>
          <a:effectLst/>
        </p:spPr>
        <p:txBody>
          <a:bodyPr/>
          <a:lstStyle/>
          <a:p>
            <a:endParaRPr lang="en-US"/>
          </a:p>
        </p:txBody>
      </p:sp>
      <p:sp>
        <p:nvSpPr>
          <p:cNvPr id="562180" name="Line 4"/>
          <p:cNvSpPr>
            <a:spLocks noChangeShapeType="1"/>
          </p:cNvSpPr>
          <p:nvPr/>
        </p:nvSpPr>
        <p:spPr bwMode="auto">
          <a:xfrm>
            <a:off x="179388" y="4430713"/>
            <a:ext cx="8713787" cy="0"/>
          </a:xfrm>
          <a:prstGeom prst="line">
            <a:avLst/>
          </a:prstGeom>
          <a:noFill/>
          <a:ln w="25400">
            <a:solidFill>
              <a:schemeClr val="bg1"/>
            </a:solidFill>
            <a:round/>
            <a:headEnd/>
            <a:tailEnd/>
          </a:ln>
          <a:effectLst/>
        </p:spPr>
        <p:txBody>
          <a:bodyPr/>
          <a:lstStyle/>
          <a:p>
            <a:endParaRPr lang="en-US"/>
          </a:p>
        </p:txBody>
      </p:sp>
      <p:sp>
        <p:nvSpPr>
          <p:cNvPr id="562181" name="Line 5"/>
          <p:cNvSpPr>
            <a:spLocks noChangeShapeType="1"/>
          </p:cNvSpPr>
          <p:nvPr/>
        </p:nvSpPr>
        <p:spPr bwMode="auto">
          <a:xfrm>
            <a:off x="179388" y="4476750"/>
            <a:ext cx="8713787" cy="0"/>
          </a:xfrm>
          <a:prstGeom prst="line">
            <a:avLst/>
          </a:prstGeom>
          <a:noFill/>
          <a:ln w="25400">
            <a:solidFill>
              <a:schemeClr val="bg1"/>
            </a:solidFill>
            <a:round/>
            <a:headEnd/>
            <a:tailEnd/>
          </a:ln>
          <a:effectLst/>
        </p:spPr>
        <p:txBody>
          <a:bodyPr/>
          <a:lstStyle/>
          <a:p>
            <a:endParaRPr lang="en-US"/>
          </a:p>
        </p:txBody>
      </p:sp>
      <p:grpSp>
        <p:nvGrpSpPr>
          <p:cNvPr id="2" name="Group 6"/>
          <p:cNvGrpSpPr>
            <a:grpSpLocks/>
          </p:cNvGrpSpPr>
          <p:nvPr/>
        </p:nvGrpSpPr>
        <p:grpSpPr bwMode="auto">
          <a:xfrm>
            <a:off x="323850" y="2605088"/>
            <a:ext cx="122238" cy="644525"/>
            <a:chOff x="839" y="439"/>
            <a:chExt cx="77" cy="406"/>
          </a:xfrm>
        </p:grpSpPr>
        <p:grpSp>
          <p:nvGrpSpPr>
            <p:cNvPr id="3" name="Group 7"/>
            <p:cNvGrpSpPr>
              <a:grpSpLocks/>
            </p:cNvGrpSpPr>
            <p:nvPr/>
          </p:nvGrpSpPr>
          <p:grpSpPr bwMode="auto">
            <a:xfrm>
              <a:off x="839" y="482"/>
              <a:ext cx="77" cy="363"/>
              <a:chOff x="4255" y="255"/>
              <a:chExt cx="77" cy="363"/>
            </a:xfrm>
          </p:grpSpPr>
          <p:sp>
            <p:nvSpPr>
              <p:cNvPr id="562184" name="Rectangle 8"/>
              <p:cNvSpPr>
                <a:spLocks noChangeArrowheads="1"/>
              </p:cNvSpPr>
              <p:nvPr/>
            </p:nvSpPr>
            <p:spPr bwMode="auto">
              <a:xfrm>
                <a:off x="4255" y="255"/>
                <a:ext cx="77" cy="363"/>
              </a:xfrm>
              <a:prstGeom prst="rect">
                <a:avLst/>
              </a:prstGeom>
              <a:solidFill>
                <a:schemeClr val="bg1"/>
              </a:solidFill>
              <a:ln w="25400">
                <a:solidFill>
                  <a:schemeClr val="tx1"/>
                </a:solidFill>
                <a:miter lim="800000"/>
                <a:headEnd/>
                <a:tailEnd/>
              </a:ln>
              <a:effectLst/>
            </p:spPr>
            <p:txBody>
              <a:bodyPr wrap="none" anchor="ctr"/>
              <a:lstStyle/>
              <a:p>
                <a:endParaRPr lang="en-US"/>
              </a:p>
            </p:txBody>
          </p:sp>
          <p:sp>
            <p:nvSpPr>
              <p:cNvPr id="562185" name="Line 9"/>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62186" name="Line 10"/>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62187" name="Oval 11"/>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grpSp>
        <p:nvGrpSpPr>
          <p:cNvPr id="4" name="Group 12"/>
          <p:cNvGrpSpPr>
            <a:grpSpLocks/>
          </p:cNvGrpSpPr>
          <p:nvPr/>
        </p:nvGrpSpPr>
        <p:grpSpPr bwMode="auto">
          <a:xfrm>
            <a:off x="8604250" y="2630488"/>
            <a:ext cx="122238" cy="644525"/>
            <a:chOff x="839" y="439"/>
            <a:chExt cx="77" cy="406"/>
          </a:xfrm>
        </p:grpSpPr>
        <p:grpSp>
          <p:nvGrpSpPr>
            <p:cNvPr id="5" name="Group 13"/>
            <p:cNvGrpSpPr>
              <a:grpSpLocks/>
            </p:cNvGrpSpPr>
            <p:nvPr/>
          </p:nvGrpSpPr>
          <p:grpSpPr bwMode="auto">
            <a:xfrm>
              <a:off x="839" y="482"/>
              <a:ext cx="77" cy="363"/>
              <a:chOff x="4255" y="255"/>
              <a:chExt cx="77" cy="363"/>
            </a:xfrm>
          </p:grpSpPr>
          <p:sp>
            <p:nvSpPr>
              <p:cNvPr id="562190" name="Rectangle 14"/>
              <p:cNvSpPr>
                <a:spLocks noChangeArrowheads="1"/>
              </p:cNvSpPr>
              <p:nvPr/>
            </p:nvSpPr>
            <p:spPr bwMode="auto">
              <a:xfrm>
                <a:off x="4255" y="255"/>
                <a:ext cx="77" cy="363"/>
              </a:xfrm>
              <a:prstGeom prst="rect">
                <a:avLst/>
              </a:prstGeom>
              <a:solidFill>
                <a:schemeClr val="bg1"/>
              </a:solidFill>
              <a:ln w="25400">
                <a:solidFill>
                  <a:schemeClr val="tx1"/>
                </a:solidFill>
                <a:miter lim="800000"/>
                <a:headEnd/>
                <a:tailEnd/>
              </a:ln>
              <a:effectLst/>
            </p:spPr>
            <p:txBody>
              <a:bodyPr wrap="none" anchor="ctr"/>
              <a:lstStyle/>
              <a:p>
                <a:endParaRPr lang="en-US"/>
              </a:p>
            </p:txBody>
          </p:sp>
          <p:sp>
            <p:nvSpPr>
              <p:cNvPr id="562191" name="Line 15"/>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62192" name="Line 16"/>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62193" name="Oval 17"/>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sp>
        <p:nvSpPr>
          <p:cNvPr id="562194" name="Line 18"/>
          <p:cNvSpPr>
            <a:spLocks noChangeShapeType="1"/>
          </p:cNvSpPr>
          <p:nvPr/>
        </p:nvSpPr>
        <p:spPr bwMode="auto">
          <a:xfrm>
            <a:off x="179388" y="3181350"/>
            <a:ext cx="0" cy="1295400"/>
          </a:xfrm>
          <a:prstGeom prst="line">
            <a:avLst/>
          </a:prstGeom>
          <a:noFill/>
          <a:ln w="25400">
            <a:solidFill>
              <a:schemeClr val="bg1"/>
            </a:solidFill>
            <a:round/>
            <a:headEnd/>
            <a:tailEnd/>
          </a:ln>
          <a:effectLst/>
        </p:spPr>
        <p:txBody>
          <a:bodyPr/>
          <a:lstStyle/>
          <a:p>
            <a:endParaRPr lang="en-US"/>
          </a:p>
        </p:txBody>
      </p:sp>
      <p:sp>
        <p:nvSpPr>
          <p:cNvPr id="562195" name="Line 19"/>
          <p:cNvSpPr>
            <a:spLocks noChangeShapeType="1"/>
          </p:cNvSpPr>
          <p:nvPr/>
        </p:nvSpPr>
        <p:spPr bwMode="auto">
          <a:xfrm>
            <a:off x="8893175" y="3181350"/>
            <a:ext cx="0" cy="1295400"/>
          </a:xfrm>
          <a:prstGeom prst="line">
            <a:avLst/>
          </a:prstGeom>
          <a:noFill/>
          <a:ln w="25400">
            <a:solidFill>
              <a:schemeClr val="bg1"/>
            </a:solidFill>
            <a:round/>
            <a:headEnd/>
            <a:tailEnd/>
          </a:ln>
          <a:effectLst/>
        </p:spPr>
        <p:txBody>
          <a:bodyPr/>
          <a:lstStyle/>
          <a:p>
            <a:endParaRPr lang="en-US"/>
          </a:p>
        </p:txBody>
      </p:sp>
      <p:grpSp>
        <p:nvGrpSpPr>
          <p:cNvPr id="6" name="Group 20"/>
          <p:cNvGrpSpPr>
            <a:grpSpLocks/>
          </p:cNvGrpSpPr>
          <p:nvPr/>
        </p:nvGrpSpPr>
        <p:grpSpPr bwMode="auto">
          <a:xfrm>
            <a:off x="179388" y="3171825"/>
            <a:ext cx="1362075" cy="1250950"/>
            <a:chOff x="113" y="3096"/>
            <a:chExt cx="858" cy="788"/>
          </a:xfrm>
        </p:grpSpPr>
        <p:grpSp>
          <p:nvGrpSpPr>
            <p:cNvPr id="7" name="Group 21"/>
            <p:cNvGrpSpPr>
              <a:grpSpLocks/>
            </p:cNvGrpSpPr>
            <p:nvPr/>
          </p:nvGrpSpPr>
          <p:grpSpPr bwMode="auto">
            <a:xfrm>
              <a:off x="113" y="3096"/>
              <a:ext cx="858" cy="788"/>
              <a:chOff x="521" y="3503"/>
              <a:chExt cx="681" cy="817"/>
            </a:xfrm>
          </p:grpSpPr>
          <p:sp>
            <p:nvSpPr>
              <p:cNvPr id="562198" name="Arc 22"/>
              <p:cNvSpPr>
                <a:spLocks/>
              </p:cNvSpPr>
              <p:nvPr/>
            </p:nvSpPr>
            <p:spPr bwMode="auto">
              <a:xfrm>
                <a:off x="521" y="3503"/>
                <a:ext cx="681" cy="4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a:effectLst/>
            </p:spPr>
            <p:txBody>
              <a:bodyPr wrap="none" anchor="ctr"/>
              <a:lstStyle/>
              <a:p>
                <a:endParaRPr lang="en-US"/>
              </a:p>
            </p:txBody>
          </p:sp>
          <p:sp>
            <p:nvSpPr>
              <p:cNvPr id="562199" name="Arc 23"/>
              <p:cNvSpPr>
                <a:spLocks/>
              </p:cNvSpPr>
              <p:nvPr/>
            </p:nvSpPr>
            <p:spPr bwMode="auto">
              <a:xfrm flipV="1">
                <a:off x="521" y="3912"/>
                <a:ext cx="681" cy="4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tx1"/>
                </a:solidFill>
                <a:round/>
                <a:headEnd/>
                <a:tailEnd/>
              </a:ln>
              <a:effectLst/>
            </p:spPr>
            <p:txBody>
              <a:bodyPr wrap="none" anchor="ctr"/>
              <a:lstStyle/>
              <a:p>
                <a:endParaRPr lang="en-US"/>
              </a:p>
            </p:txBody>
          </p:sp>
        </p:grpSp>
        <p:sp>
          <p:nvSpPr>
            <p:cNvPr id="562200" name="Line 24"/>
            <p:cNvSpPr>
              <a:spLocks noChangeShapeType="1"/>
            </p:cNvSpPr>
            <p:nvPr/>
          </p:nvSpPr>
          <p:spPr bwMode="auto">
            <a:xfrm>
              <a:off x="113" y="3489"/>
              <a:ext cx="858" cy="0"/>
            </a:xfrm>
            <a:prstGeom prst="line">
              <a:avLst/>
            </a:prstGeom>
            <a:noFill/>
            <a:ln w="19050">
              <a:solidFill>
                <a:schemeClr val="tx1"/>
              </a:solidFill>
              <a:round/>
              <a:headEnd/>
              <a:tailEnd type="triangle" w="med" len="med"/>
            </a:ln>
            <a:effectLst/>
          </p:spPr>
          <p:txBody>
            <a:bodyPr/>
            <a:lstStyle/>
            <a:p>
              <a:endParaRPr lang="en-US"/>
            </a:p>
          </p:txBody>
        </p:sp>
        <p:sp>
          <p:nvSpPr>
            <p:cNvPr id="562201" name="Line 25"/>
            <p:cNvSpPr>
              <a:spLocks noChangeShapeType="1"/>
            </p:cNvSpPr>
            <p:nvPr/>
          </p:nvSpPr>
          <p:spPr bwMode="auto">
            <a:xfrm>
              <a:off x="113" y="3555"/>
              <a:ext cx="843" cy="0"/>
            </a:xfrm>
            <a:prstGeom prst="line">
              <a:avLst/>
            </a:prstGeom>
            <a:noFill/>
            <a:ln w="19050">
              <a:solidFill>
                <a:schemeClr val="tx1"/>
              </a:solidFill>
              <a:round/>
              <a:headEnd/>
              <a:tailEnd type="triangle" w="med" len="med"/>
            </a:ln>
            <a:effectLst/>
          </p:spPr>
          <p:txBody>
            <a:bodyPr/>
            <a:lstStyle/>
            <a:p>
              <a:endParaRPr lang="en-US"/>
            </a:p>
          </p:txBody>
        </p:sp>
        <p:sp>
          <p:nvSpPr>
            <p:cNvPr id="562202" name="Line 26"/>
            <p:cNvSpPr>
              <a:spLocks noChangeShapeType="1"/>
            </p:cNvSpPr>
            <p:nvPr/>
          </p:nvSpPr>
          <p:spPr bwMode="auto">
            <a:xfrm>
              <a:off x="113" y="3620"/>
              <a:ext cx="814" cy="0"/>
            </a:xfrm>
            <a:prstGeom prst="line">
              <a:avLst/>
            </a:prstGeom>
            <a:noFill/>
            <a:ln w="19050">
              <a:solidFill>
                <a:schemeClr val="tx1"/>
              </a:solidFill>
              <a:round/>
              <a:headEnd/>
              <a:tailEnd type="triangle" w="med" len="med"/>
            </a:ln>
            <a:effectLst/>
          </p:spPr>
          <p:txBody>
            <a:bodyPr/>
            <a:lstStyle/>
            <a:p>
              <a:endParaRPr lang="en-US"/>
            </a:p>
          </p:txBody>
        </p:sp>
        <p:sp>
          <p:nvSpPr>
            <p:cNvPr id="562203" name="Line 27"/>
            <p:cNvSpPr>
              <a:spLocks noChangeShapeType="1"/>
            </p:cNvSpPr>
            <p:nvPr/>
          </p:nvSpPr>
          <p:spPr bwMode="auto">
            <a:xfrm>
              <a:off x="113" y="3686"/>
              <a:ext cx="742" cy="0"/>
            </a:xfrm>
            <a:prstGeom prst="line">
              <a:avLst/>
            </a:prstGeom>
            <a:noFill/>
            <a:ln w="19050">
              <a:solidFill>
                <a:schemeClr val="tx1"/>
              </a:solidFill>
              <a:round/>
              <a:headEnd/>
              <a:tailEnd type="triangle" w="med" len="med"/>
            </a:ln>
            <a:effectLst/>
          </p:spPr>
          <p:txBody>
            <a:bodyPr/>
            <a:lstStyle/>
            <a:p>
              <a:endParaRPr lang="en-US"/>
            </a:p>
          </p:txBody>
        </p:sp>
        <p:sp>
          <p:nvSpPr>
            <p:cNvPr id="562204" name="Line 28"/>
            <p:cNvSpPr>
              <a:spLocks noChangeShapeType="1"/>
            </p:cNvSpPr>
            <p:nvPr/>
          </p:nvSpPr>
          <p:spPr bwMode="auto">
            <a:xfrm>
              <a:off x="113" y="3751"/>
              <a:ext cx="643" cy="0"/>
            </a:xfrm>
            <a:prstGeom prst="line">
              <a:avLst/>
            </a:prstGeom>
            <a:noFill/>
            <a:ln w="19050">
              <a:solidFill>
                <a:schemeClr val="tx1"/>
              </a:solidFill>
              <a:round/>
              <a:headEnd/>
              <a:tailEnd type="triangle" w="med" len="med"/>
            </a:ln>
            <a:effectLst/>
          </p:spPr>
          <p:txBody>
            <a:bodyPr/>
            <a:lstStyle/>
            <a:p>
              <a:endParaRPr lang="en-US"/>
            </a:p>
          </p:txBody>
        </p:sp>
        <p:sp>
          <p:nvSpPr>
            <p:cNvPr id="562205" name="Line 29"/>
            <p:cNvSpPr>
              <a:spLocks noChangeShapeType="1"/>
            </p:cNvSpPr>
            <p:nvPr/>
          </p:nvSpPr>
          <p:spPr bwMode="auto">
            <a:xfrm>
              <a:off x="113" y="3817"/>
              <a:ext cx="457" cy="0"/>
            </a:xfrm>
            <a:prstGeom prst="line">
              <a:avLst/>
            </a:prstGeom>
            <a:noFill/>
            <a:ln w="19050">
              <a:solidFill>
                <a:schemeClr val="tx1"/>
              </a:solidFill>
              <a:round/>
              <a:headEnd/>
              <a:tailEnd type="triangle" w="med" len="med"/>
            </a:ln>
            <a:effectLst/>
          </p:spPr>
          <p:txBody>
            <a:bodyPr/>
            <a:lstStyle/>
            <a:p>
              <a:endParaRPr lang="en-US"/>
            </a:p>
          </p:txBody>
        </p:sp>
        <p:sp>
          <p:nvSpPr>
            <p:cNvPr id="562206" name="Line 30"/>
            <p:cNvSpPr>
              <a:spLocks noChangeShapeType="1"/>
            </p:cNvSpPr>
            <p:nvPr/>
          </p:nvSpPr>
          <p:spPr bwMode="auto">
            <a:xfrm>
              <a:off x="113" y="3423"/>
              <a:ext cx="843" cy="0"/>
            </a:xfrm>
            <a:prstGeom prst="line">
              <a:avLst/>
            </a:prstGeom>
            <a:noFill/>
            <a:ln w="19050">
              <a:solidFill>
                <a:schemeClr val="tx1"/>
              </a:solidFill>
              <a:round/>
              <a:headEnd/>
              <a:tailEnd type="triangle" w="med" len="med"/>
            </a:ln>
            <a:effectLst/>
          </p:spPr>
          <p:txBody>
            <a:bodyPr/>
            <a:lstStyle/>
            <a:p>
              <a:endParaRPr lang="en-US"/>
            </a:p>
          </p:txBody>
        </p:sp>
        <p:sp>
          <p:nvSpPr>
            <p:cNvPr id="562207" name="Line 31"/>
            <p:cNvSpPr>
              <a:spLocks noChangeShapeType="1"/>
            </p:cNvSpPr>
            <p:nvPr/>
          </p:nvSpPr>
          <p:spPr bwMode="auto">
            <a:xfrm>
              <a:off x="113" y="3358"/>
              <a:ext cx="814" cy="0"/>
            </a:xfrm>
            <a:prstGeom prst="line">
              <a:avLst/>
            </a:prstGeom>
            <a:noFill/>
            <a:ln w="19050">
              <a:solidFill>
                <a:schemeClr val="tx1"/>
              </a:solidFill>
              <a:round/>
              <a:headEnd/>
              <a:tailEnd type="triangle" w="med" len="med"/>
            </a:ln>
            <a:effectLst/>
          </p:spPr>
          <p:txBody>
            <a:bodyPr/>
            <a:lstStyle/>
            <a:p>
              <a:endParaRPr lang="en-US"/>
            </a:p>
          </p:txBody>
        </p:sp>
        <p:sp>
          <p:nvSpPr>
            <p:cNvPr id="562208" name="Line 32"/>
            <p:cNvSpPr>
              <a:spLocks noChangeShapeType="1"/>
            </p:cNvSpPr>
            <p:nvPr/>
          </p:nvSpPr>
          <p:spPr bwMode="auto">
            <a:xfrm>
              <a:off x="113" y="3292"/>
              <a:ext cx="742" cy="0"/>
            </a:xfrm>
            <a:prstGeom prst="line">
              <a:avLst/>
            </a:prstGeom>
            <a:noFill/>
            <a:ln w="19050">
              <a:solidFill>
                <a:schemeClr val="tx1"/>
              </a:solidFill>
              <a:round/>
              <a:headEnd/>
              <a:tailEnd type="triangle" w="med" len="med"/>
            </a:ln>
            <a:effectLst/>
          </p:spPr>
          <p:txBody>
            <a:bodyPr/>
            <a:lstStyle/>
            <a:p>
              <a:endParaRPr lang="en-US"/>
            </a:p>
          </p:txBody>
        </p:sp>
        <p:sp>
          <p:nvSpPr>
            <p:cNvPr id="562209" name="Line 33"/>
            <p:cNvSpPr>
              <a:spLocks noChangeShapeType="1"/>
            </p:cNvSpPr>
            <p:nvPr/>
          </p:nvSpPr>
          <p:spPr bwMode="auto">
            <a:xfrm>
              <a:off x="113" y="3227"/>
              <a:ext cx="643" cy="0"/>
            </a:xfrm>
            <a:prstGeom prst="line">
              <a:avLst/>
            </a:prstGeom>
            <a:noFill/>
            <a:ln w="19050">
              <a:solidFill>
                <a:schemeClr val="tx1"/>
              </a:solidFill>
              <a:round/>
              <a:headEnd/>
              <a:tailEnd type="triangle" w="med" len="med"/>
            </a:ln>
            <a:effectLst/>
          </p:spPr>
          <p:txBody>
            <a:bodyPr/>
            <a:lstStyle/>
            <a:p>
              <a:endParaRPr lang="en-US"/>
            </a:p>
          </p:txBody>
        </p:sp>
        <p:sp>
          <p:nvSpPr>
            <p:cNvPr id="562210" name="Line 34"/>
            <p:cNvSpPr>
              <a:spLocks noChangeShapeType="1"/>
            </p:cNvSpPr>
            <p:nvPr/>
          </p:nvSpPr>
          <p:spPr bwMode="auto">
            <a:xfrm>
              <a:off x="113" y="3161"/>
              <a:ext cx="457" cy="0"/>
            </a:xfrm>
            <a:prstGeom prst="line">
              <a:avLst/>
            </a:prstGeom>
            <a:noFill/>
            <a:ln w="19050">
              <a:solidFill>
                <a:schemeClr val="tx1"/>
              </a:solidFill>
              <a:round/>
              <a:headEnd/>
              <a:tailEnd type="triangle" w="med" len="med"/>
            </a:ln>
            <a:effectLst/>
          </p:spPr>
          <p:txBody>
            <a:bodyPr/>
            <a:lstStyle/>
            <a:p>
              <a:endParaRPr lang="en-US"/>
            </a:p>
          </p:txBody>
        </p:sp>
      </p:grpSp>
      <p:grpSp>
        <p:nvGrpSpPr>
          <p:cNvPr id="8" name="Group 35"/>
          <p:cNvGrpSpPr>
            <a:grpSpLocks/>
          </p:cNvGrpSpPr>
          <p:nvPr/>
        </p:nvGrpSpPr>
        <p:grpSpPr bwMode="auto">
          <a:xfrm>
            <a:off x="1116013" y="4141788"/>
            <a:ext cx="431800" cy="288925"/>
            <a:chOff x="975" y="2432"/>
            <a:chExt cx="272" cy="182"/>
          </a:xfrm>
        </p:grpSpPr>
        <p:sp>
          <p:nvSpPr>
            <p:cNvPr id="562212" name="Oval 36"/>
            <p:cNvSpPr>
              <a:spLocks noChangeArrowheads="1"/>
            </p:cNvSpPr>
            <p:nvPr/>
          </p:nvSpPr>
          <p:spPr bwMode="auto">
            <a:xfrm>
              <a:off x="1014" y="2459"/>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2213" name="Oval 37"/>
            <p:cNvSpPr>
              <a:spLocks noChangeArrowheads="1"/>
            </p:cNvSpPr>
            <p:nvPr/>
          </p:nvSpPr>
          <p:spPr bwMode="auto">
            <a:xfrm>
              <a:off x="106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2214" name="Oval 38"/>
            <p:cNvSpPr>
              <a:spLocks noChangeArrowheads="1"/>
            </p:cNvSpPr>
            <p:nvPr/>
          </p:nvSpPr>
          <p:spPr bwMode="auto">
            <a:xfrm>
              <a:off x="97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2215" name="Oval 39"/>
            <p:cNvSpPr>
              <a:spLocks noChangeArrowheads="1"/>
            </p:cNvSpPr>
            <p:nvPr/>
          </p:nvSpPr>
          <p:spPr bwMode="auto">
            <a:xfrm>
              <a:off x="1097" y="2432"/>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562216" name="Oval 40"/>
            <p:cNvSpPr>
              <a:spLocks noChangeArrowheads="1"/>
            </p:cNvSpPr>
            <p:nvPr/>
          </p:nvSpPr>
          <p:spPr bwMode="auto">
            <a:xfrm>
              <a:off x="1156" y="2478"/>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grpSp>
      <p:sp>
        <p:nvSpPr>
          <p:cNvPr id="562217" name="AutoShape 41"/>
          <p:cNvSpPr>
            <a:spLocks noChangeArrowheads="1"/>
          </p:cNvSpPr>
          <p:nvPr/>
        </p:nvSpPr>
        <p:spPr bwMode="auto">
          <a:xfrm flipV="1">
            <a:off x="323850" y="32781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nvGrpSpPr>
          <p:cNvPr id="9" name="Group 42"/>
          <p:cNvGrpSpPr>
            <a:grpSpLocks/>
          </p:cNvGrpSpPr>
          <p:nvPr/>
        </p:nvGrpSpPr>
        <p:grpSpPr bwMode="auto">
          <a:xfrm>
            <a:off x="1189038" y="3709988"/>
            <a:ext cx="358775" cy="287337"/>
            <a:chOff x="1020" y="2160"/>
            <a:chExt cx="226" cy="181"/>
          </a:xfrm>
        </p:grpSpPr>
        <p:sp>
          <p:nvSpPr>
            <p:cNvPr id="562219" name="Oval 43"/>
            <p:cNvSpPr>
              <a:spLocks noChangeArrowheads="1"/>
            </p:cNvSpPr>
            <p:nvPr/>
          </p:nvSpPr>
          <p:spPr bwMode="auto">
            <a:xfrm>
              <a:off x="1111"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0" name="Oval 44"/>
            <p:cNvSpPr>
              <a:spLocks noChangeArrowheads="1"/>
            </p:cNvSpPr>
            <p:nvPr/>
          </p:nvSpPr>
          <p:spPr bwMode="auto">
            <a:xfrm>
              <a:off x="1065" y="220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1" name="Oval 45"/>
            <p:cNvSpPr>
              <a:spLocks noChangeArrowheads="1"/>
            </p:cNvSpPr>
            <p:nvPr/>
          </p:nvSpPr>
          <p:spPr bwMode="auto">
            <a:xfrm>
              <a:off x="120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2" name="Oval 46"/>
            <p:cNvSpPr>
              <a:spLocks noChangeArrowheads="1"/>
            </p:cNvSpPr>
            <p:nvPr/>
          </p:nvSpPr>
          <p:spPr bwMode="auto">
            <a:xfrm>
              <a:off x="1156"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3" name="Oval 47"/>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4" name="Oval 48"/>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5" name="Oval 49"/>
            <p:cNvSpPr>
              <a:spLocks noChangeArrowheads="1"/>
            </p:cNvSpPr>
            <p:nvPr/>
          </p:nvSpPr>
          <p:spPr bwMode="auto">
            <a:xfrm>
              <a:off x="1156"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6" name="Oval 50"/>
            <p:cNvSpPr>
              <a:spLocks noChangeArrowheads="1"/>
            </p:cNvSpPr>
            <p:nvPr/>
          </p:nvSpPr>
          <p:spPr bwMode="auto">
            <a:xfrm>
              <a:off x="120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7" name="Oval 51"/>
            <p:cNvSpPr>
              <a:spLocks noChangeArrowheads="1"/>
            </p:cNvSpPr>
            <p:nvPr/>
          </p:nvSpPr>
          <p:spPr bwMode="auto">
            <a:xfrm>
              <a:off x="1111"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8" name="Oval 52"/>
            <p:cNvSpPr>
              <a:spLocks noChangeArrowheads="1"/>
            </p:cNvSpPr>
            <p:nvPr/>
          </p:nvSpPr>
          <p:spPr bwMode="auto">
            <a:xfrm>
              <a:off x="1020"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29" name="Oval 53"/>
            <p:cNvSpPr>
              <a:spLocks noChangeArrowheads="1"/>
            </p:cNvSpPr>
            <p:nvPr/>
          </p:nvSpPr>
          <p:spPr bwMode="auto">
            <a:xfrm>
              <a:off x="1020"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0" name="Oval 54"/>
            <p:cNvSpPr>
              <a:spLocks noChangeArrowheads="1"/>
            </p:cNvSpPr>
            <p:nvPr/>
          </p:nvSpPr>
          <p:spPr bwMode="auto">
            <a:xfrm>
              <a:off x="111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1" name="Oval 55"/>
            <p:cNvSpPr>
              <a:spLocks noChangeArrowheads="1"/>
            </p:cNvSpPr>
            <p:nvPr/>
          </p:nvSpPr>
          <p:spPr bwMode="auto">
            <a:xfrm>
              <a:off x="1065"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2" name="Oval 56"/>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3" name="Oval 57"/>
            <p:cNvSpPr>
              <a:spLocks noChangeArrowheads="1"/>
            </p:cNvSpPr>
            <p:nvPr/>
          </p:nvSpPr>
          <p:spPr bwMode="auto">
            <a:xfrm>
              <a:off x="1065"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4" name="Oval 58"/>
            <p:cNvSpPr>
              <a:spLocks noChangeArrowheads="1"/>
            </p:cNvSpPr>
            <p:nvPr/>
          </p:nvSpPr>
          <p:spPr bwMode="auto">
            <a:xfrm>
              <a:off x="1156"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5" name="Oval 59"/>
            <p:cNvSpPr>
              <a:spLocks noChangeArrowheads="1"/>
            </p:cNvSpPr>
            <p:nvPr/>
          </p:nvSpPr>
          <p:spPr bwMode="auto">
            <a:xfrm>
              <a:off x="111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562236" name="Oval 60"/>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grpSp>
      <p:grpSp>
        <p:nvGrpSpPr>
          <p:cNvPr id="10" name="Group 61"/>
          <p:cNvGrpSpPr>
            <a:grpSpLocks/>
          </p:cNvGrpSpPr>
          <p:nvPr/>
        </p:nvGrpSpPr>
        <p:grpSpPr bwMode="auto">
          <a:xfrm>
            <a:off x="1673225" y="4430713"/>
            <a:ext cx="5707063" cy="647700"/>
            <a:chOff x="1054" y="2614"/>
            <a:chExt cx="3595" cy="408"/>
          </a:xfrm>
        </p:grpSpPr>
        <p:sp>
          <p:nvSpPr>
            <p:cNvPr id="562238" name="AutoShape 62"/>
            <p:cNvSpPr>
              <a:spLocks noChangeArrowheads="1"/>
            </p:cNvSpPr>
            <p:nvPr/>
          </p:nvSpPr>
          <p:spPr bwMode="auto">
            <a:xfrm>
              <a:off x="4422"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2239" name="AutoShape 63"/>
            <p:cNvSpPr>
              <a:spLocks noChangeArrowheads="1"/>
            </p:cNvSpPr>
            <p:nvPr/>
          </p:nvSpPr>
          <p:spPr bwMode="auto">
            <a:xfrm>
              <a:off x="3305"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2240" name="AutoShape 64"/>
            <p:cNvSpPr>
              <a:spLocks noChangeArrowheads="1"/>
            </p:cNvSpPr>
            <p:nvPr/>
          </p:nvSpPr>
          <p:spPr bwMode="auto">
            <a:xfrm>
              <a:off x="2175"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2241" name="AutoShape 65"/>
            <p:cNvSpPr>
              <a:spLocks noChangeArrowheads="1"/>
            </p:cNvSpPr>
            <p:nvPr/>
          </p:nvSpPr>
          <p:spPr bwMode="auto">
            <a:xfrm>
              <a:off x="1054"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grpSp>
      <p:grpSp>
        <p:nvGrpSpPr>
          <p:cNvPr id="11" name="Group 66"/>
          <p:cNvGrpSpPr>
            <a:grpSpLocks/>
          </p:cNvGrpSpPr>
          <p:nvPr/>
        </p:nvGrpSpPr>
        <p:grpSpPr bwMode="auto">
          <a:xfrm>
            <a:off x="2555875" y="4437063"/>
            <a:ext cx="5719763" cy="647700"/>
            <a:chOff x="1591" y="2614"/>
            <a:chExt cx="3603" cy="408"/>
          </a:xfrm>
        </p:grpSpPr>
        <p:sp>
          <p:nvSpPr>
            <p:cNvPr id="562243" name="AutoShape 67"/>
            <p:cNvSpPr>
              <a:spLocks noChangeArrowheads="1"/>
            </p:cNvSpPr>
            <p:nvPr/>
          </p:nvSpPr>
          <p:spPr bwMode="auto">
            <a:xfrm>
              <a:off x="4967"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2244" name="AutoShape 68"/>
            <p:cNvSpPr>
              <a:spLocks noChangeArrowheads="1"/>
            </p:cNvSpPr>
            <p:nvPr/>
          </p:nvSpPr>
          <p:spPr bwMode="auto">
            <a:xfrm>
              <a:off x="1591"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2245" name="AutoShape 69"/>
            <p:cNvSpPr>
              <a:spLocks noChangeArrowheads="1"/>
            </p:cNvSpPr>
            <p:nvPr/>
          </p:nvSpPr>
          <p:spPr bwMode="auto">
            <a:xfrm>
              <a:off x="2712"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sp>
          <p:nvSpPr>
            <p:cNvPr id="562246" name="AutoShape 70"/>
            <p:cNvSpPr>
              <a:spLocks noChangeArrowheads="1"/>
            </p:cNvSpPr>
            <p:nvPr/>
          </p:nvSpPr>
          <p:spPr bwMode="auto">
            <a:xfrm>
              <a:off x="3833" y="2614"/>
              <a:ext cx="227" cy="408"/>
            </a:xfrm>
            <a:prstGeom prst="downArrow">
              <a:avLst>
                <a:gd name="adj1" fmla="val 50000"/>
                <a:gd name="adj2" fmla="val 44934"/>
              </a:avLst>
            </a:prstGeom>
            <a:solidFill>
              <a:srgbClr val="00FF00"/>
            </a:solidFill>
            <a:ln w="9525">
              <a:solidFill>
                <a:schemeClr val="tx1"/>
              </a:solidFill>
              <a:miter lim="800000"/>
              <a:headEnd/>
              <a:tailEnd/>
            </a:ln>
            <a:effectLst/>
          </p:spPr>
          <p:txBody>
            <a:bodyPr wrap="none" anchor="ctr"/>
            <a:lstStyle/>
            <a:p>
              <a:endParaRPr lang="en-US"/>
            </a:p>
          </p:txBody>
        </p:sp>
      </p:grpSp>
      <p:sp>
        <p:nvSpPr>
          <p:cNvPr id="562247" name="AutoShape 71"/>
          <p:cNvSpPr>
            <a:spLocks noChangeArrowheads="1"/>
          </p:cNvSpPr>
          <p:nvPr/>
        </p:nvSpPr>
        <p:spPr bwMode="auto">
          <a:xfrm flipV="1">
            <a:off x="323850" y="3565525"/>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48" name="AutoShape 72"/>
          <p:cNvSpPr>
            <a:spLocks noChangeArrowheads="1"/>
          </p:cNvSpPr>
          <p:nvPr/>
        </p:nvSpPr>
        <p:spPr bwMode="auto">
          <a:xfrm flipV="1">
            <a:off x="323850" y="3854450"/>
            <a:ext cx="647700" cy="28733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49" name="AutoShape 73"/>
          <p:cNvSpPr>
            <a:spLocks noChangeArrowheads="1"/>
          </p:cNvSpPr>
          <p:nvPr/>
        </p:nvSpPr>
        <p:spPr bwMode="auto">
          <a:xfrm flipV="1">
            <a:off x="323850" y="4141788"/>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50" name="AutoShape 74"/>
          <p:cNvSpPr>
            <a:spLocks noChangeArrowheads="1"/>
          </p:cNvSpPr>
          <p:nvPr/>
        </p:nvSpPr>
        <p:spPr bwMode="auto">
          <a:xfrm rot="5400000" flipH="1">
            <a:off x="8279607" y="3098006"/>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51" name="AutoShape 75"/>
          <p:cNvSpPr>
            <a:spLocks noChangeArrowheads="1"/>
          </p:cNvSpPr>
          <p:nvPr/>
        </p:nvSpPr>
        <p:spPr bwMode="auto">
          <a:xfrm rot="5400000" flipH="1">
            <a:off x="8279607" y="3385344"/>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52" name="AutoShape 76"/>
          <p:cNvSpPr>
            <a:spLocks noChangeArrowheads="1"/>
          </p:cNvSpPr>
          <p:nvPr/>
        </p:nvSpPr>
        <p:spPr bwMode="auto">
          <a:xfrm rot="5400000" flipH="1">
            <a:off x="8279607" y="3674269"/>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53" name="AutoShape 77"/>
          <p:cNvSpPr>
            <a:spLocks noChangeArrowheads="1"/>
          </p:cNvSpPr>
          <p:nvPr/>
        </p:nvSpPr>
        <p:spPr bwMode="auto">
          <a:xfrm rot="5400000" flipH="1">
            <a:off x="8279607" y="3961606"/>
            <a:ext cx="647700" cy="2873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54" name="Text Box 78"/>
          <p:cNvSpPr txBox="1">
            <a:spLocks noChangeArrowheads="1"/>
          </p:cNvSpPr>
          <p:nvPr/>
        </p:nvSpPr>
        <p:spPr bwMode="auto">
          <a:xfrm>
            <a:off x="0" y="2065338"/>
            <a:ext cx="915635" cy="461665"/>
          </a:xfrm>
          <a:prstGeom prst="rect">
            <a:avLst/>
          </a:prstGeom>
          <a:noFill/>
          <a:ln w="9525">
            <a:noFill/>
            <a:miter lim="800000"/>
            <a:headEnd/>
            <a:tailEnd/>
          </a:ln>
          <a:effectLst/>
        </p:spPr>
        <p:txBody>
          <a:bodyPr wrap="none">
            <a:spAutoFit/>
          </a:bodyPr>
          <a:lstStyle/>
          <a:p>
            <a:pPr eaLnBrk="1" hangingPunct="1"/>
            <a:r>
              <a:rPr lang="fr-FR" b="1" dirty="0" err="1">
                <a:solidFill>
                  <a:srgbClr val="00FFFF"/>
                </a:solidFill>
                <a:latin typeface="Comic Sans MS" pitchFamily="66" charset="0"/>
              </a:rPr>
              <a:t>Inlet</a:t>
            </a:r>
            <a:endParaRPr lang="fr-FR" b="1" dirty="0">
              <a:solidFill>
                <a:srgbClr val="00FFFF"/>
              </a:solidFill>
              <a:latin typeface="Comic Sans MS" pitchFamily="66" charset="0"/>
            </a:endParaRPr>
          </a:p>
        </p:txBody>
      </p:sp>
      <p:sp>
        <p:nvSpPr>
          <p:cNvPr id="562255" name="Text Box 79"/>
          <p:cNvSpPr txBox="1">
            <a:spLocks noChangeArrowheads="1"/>
          </p:cNvSpPr>
          <p:nvPr/>
        </p:nvSpPr>
        <p:spPr bwMode="auto">
          <a:xfrm>
            <a:off x="7924800" y="2133600"/>
            <a:ext cx="1135247" cy="461665"/>
          </a:xfrm>
          <a:prstGeom prst="rect">
            <a:avLst/>
          </a:prstGeom>
          <a:noFill/>
          <a:ln w="9525">
            <a:noFill/>
            <a:miter lim="800000"/>
            <a:headEnd/>
            <a:tailEnd/>
          </a:ln>
          <a:effectLst/>
        </p:spPr>
        <p:txBody>
          <a:bodyPr wrap="none">
            <a:spAutoFit/>
          </a:bodyPr>
          <a:lstStyle/>
          <a:p>
            <a:pPr eaLnBrk="1" hangingPunct="1"/>
            <a:r>
              <a:rPr lang="fr-FR" b="1" dirty="0" err="1">
                <a:solidFill>
                  <a:srgbClr val="00FFFF"/>
                </a:solidFill>
                <a:latin typeface="Comic Sans MS" pitchFamily="66" charset="0"/>
              </a:rPr>
              <a:t>Outlet</a:t>
            </a:r>
            <a:endParaRPr lang="fr-FR" b="1" dirty="0">
              <a:solidFill>
                <a:srgbClr val="00FFFF"/>
              </a:solidFill>
              <a:latin typeface="Comic Sans MS" pitchFamily="66" charset="0"/>
            </a:endParaRPr>
          </a:p>
        </p:txBody>
      </p:sp>
      <p:sp>
        <p:nvSpPr>
          <p:cNvPr id="562269" name="Text Box 93"/>
          <p:cNvSpPr txBox="1">
            <a:spLocks noChangeArrowheads="1"/>
          </p:cNvSpPr>
          <p:nvPr/>
        </p:nvSpPr>
        <p:spPr bwMode="auto">
          <a:xfrm>
            <a:off x="3567113" y="1700213"/>
            <a:ext cx="2627643" cy="461665"/>
          </a:xfrm>
          <a:prstGeom prst="rect">
            <a:avLst/>
          </a:prstGeom>
          <a:noFill/>
          <a:ln w="9525">
            <a:noFill/>
            <a:miter lim="800000"/>
            <a:headEnd/>
            <a:tailEnd/>
          </a:ln>
          <a:effectLst/>
        </p:spPr>
        <p:txBody>
          <a:bodyPr wrap="none">
            <a:spAutoFit/>
          </a:bodyPr>
          <a:lstStyle/>
          <a:p>
            <a:pPr eaLnBrk="1" hangingPunct="1"/>
            <a:r>
              <a:rPr lang="fr-FR" b="1" dirty="0">
                <a:solidFill>
                  <a:srgbClr val="00FFFF"/>
                </a:solidFill>
                <a:latin typeface="Comic Sans MS" pitchFamily="66" charset="0"/>
              </a:rPr>
              <a:t>Stage 2: Elution</a:t>
            </a:r>
          </a:p>
        </p:txBody>
      </p:sp>
      <p:grpSp>
        <p:nvGrpSpPr>
          <p:cNvPr id="13" name="Group 94"/>
          <p:cNvGrpSpPr>
            <a:grpSpLocks/>
          </p:cNvGrpSpPr>
          <p:nvPr/>
        </p:nvGrpSpPr>
        <p:grpSpPr bwMode="auto">
          <a:xfrm>
            <a:off x="1270000" y="2605088"/>
            <a:ext cx="122238" cy="644525"/>
            <a:chOff x="839" y="439"/>
            <a:chExt cx="77" cy="406"/>
          </a:xfrm>
        </p:grpSpPr>
        <p:grpSp>
          <p:nvGrpSpPr>
            <p:cNvPr id="14" name="Group 95"/>
            <p:cNvGrpSpPr>
              <a:grpSpLocks/>
            </p:cNvGrpSpPr>
            <p:nvPr/>
          </p:nvGrpSpPr>
          <p:grpSpPr bwMode="auto">
            <a:xfrm>
              <a:off x="839" y="482"/>
              <a:ext cx="77" cy="363"/>
              <a:chOff x="4255" y="255"/>
              <a:chExt cx="77" cy="363"/>
            </a:xfrm>
          </p:grpSpPr>
          <p:sp>
            <p:nvSpPr>
              <p:cNvPr id="562272" name="Rectangle 96"/>
              <p:cNvSpPr>
                <a:spLocks noChangeArrowheads="1"/>
              </p:cNvSpPr>
              <p:nvPr/>
            </p:nvSpPr>
            <p:spPr bwMode="auto">
              <a:xfrm>
                <a:off x="4255" y="255"/>
                <a:ext cx="77" cy="363"/>
              </a:xfrm>
              <a:prstGeom prst="rect">
                <a:avLst/>
              </a:prstGeom>
              <a:solidFill>
                <a:schemeClr val="bg1"/>
              </a:solidFill>
              <a:ln w="25400">
                <a:noFill/>
                <a:miter lim="800000"/>
                <a:headEnd/>
                <a:tailEnd/>
              </a:ln>
              <a:effectLst/>
            </p:spPr>
            <p:txBody>
              <a:bodyPr wrap="none" anchor="ctr"/>
              <a:lstStyle/>
              <a:p>
                <a:endParaRPr lang="en-US"/>
              </a:p>
            </p:txBody>
          </p:sp>
          <p:sp>
            <p:nvSpPr>
              <p:cNvPr id="562273" name="Line 97"/>
              <p:cNvSpPr>
                <a:spLocks noChangeShapeType="1"/>
              </p:cNvSpPr>
              <p:nvPr/>
            </p:nvSpPr>
            <p:spPr bwMode="auto">
              <a:xfrm>
                <a:off x="4255" y="255"/>
                <a:ext cx="0" cy="363"/>
              </a:xfrm>
              <a:prstGeom prst="line">
                <a:avLst/>
              </a:prstGeom>
              <a:noFill/>
              <a:ln w="25400">
                <a:solidFill>
                  <a:schemeClr val="tx1"/>
                </a:solidFill>
                <a:round/>
                <a:headEnd/>
                <a:tailEnd/>
              </a:ln>
              <a:effectLst/>
            </p:spPr>
            <p:txBody>
              <a:bodyPr/>
              <a:lstStyle/>
              <a:p>
                <a:endParaRPr lang="en-US"/>
              </a:p>
            </p:txBody>
          </p:sp>
          <p:sp>
            <p:nvSpPr>
              <p:cNvPr id="562274" name="Line 98"/>
              <p:cNvSpPr>
                <a:spLocks noChangeShapeType="1"/>
              </p:cNvSpPr>
              <p:nvPr/>
            </p:nvSpPr>
            <p:spPr bwMode="auto">
              <a:xfrm>
                <a:off x="4332" y="255"/>
                <a:ext cx="0" cy="363"/>
              </a:xfrm>
              <a:prstGeom prst="line">
                <a:avLst/>
              </a:prstGeom>
              <a:noFill/>
              <a:ln w="25400">
                <a:solidFill>
                  <a:schemeClr val="tx1"/>
                </a:solidFill>
                <a:round/>
                <a:headEnd/>
                <a:tailEnd/>
              </a:ln>
              <a:effectLst/>
            </p:spPr>
            <p:txBody>
              <a:bodyPr/>
              <a:lstStyle/>
              <a:p>
                <a:endParaRPr lang="en-US"/>
              </a:p>
            </p:txBody>
          </p:sp>
        </p:grpSp>
        <p:sp>
          <p:nvSpPr>
            <p:cNvPr id="562275" name="Oval 99"/>
            <p:cNvSpPr>
              <a:spLocks noChangeArrowheads="1"/>
            </p:cNvSpPr>
            <p:nvPr/>
          </p:nvSpPr>
          <p:spPr bwMode="auto">
            <a:xfrm>
              <a:off x="839" y="439"/>
              <a:ext cx="75" cy="45"/>
            </a:xfrm>
            <a:prstGeom prst="ellipse">
              <a:avLst/>
            </a:prstGeom>
            <a:solidFill>
              <a:schemeClr val="bg1"/>
            </a:solidFill>
            <a:ln w="25400">
              <a:solidFill>
                <a:schemeClr val="tx1"/>
              </a:solidFill>
              <a:round/>
              <a:headEnd/>
              <a:tailEnd/>
            </a:ln>
            <a:effectLst/>
          </p:spPr>
          <p:txBody>
            <a:bodyPr wrap="none" anchor="ctr"/>
            <a:lstStyle/>
            <a:p>
              <a:endParaRPr lang="en-US"/>
            </a:p>
          </p:txBody>
        </p:sp>
      </p:grpSp>
      <p:sp>
        <p:nvSpPr>
          <p:cNvPr id="562276" name="Text Box 100"/>
          <p:cNvSpPr txBox="1">
            <a:spLocks noChangeArrowheads="1"/>
          </p:cNvSpPr>
          <p:nvPr/>
        </p:nvSpPr>
        <p:spPr bwMode="auto">
          <a:xfrm>
            <a:off x="914400" y="2060575"/>
            <a:ext cx="1523174" cy="461665"/>
          </a:xfrm>
          <a:prstGeom prst="rect">
            <a:avLst/>
          </a:prstGeom>
          <a:noFill/>
          <a:ln w="9525">
            <a:noFill/>
            <a:miter lim="800000"/>
            <a:headEnd/>
            <a:tailEnd/>
          </a:ln>
          <a:effectLst/>
        </p:spPr>
        <p:txBody>
          <a:bodyPr wrap="none">
            <a:spAutoFit/>
          </a:bodyPr>
          <a:lstStyle/>
          <a:p>
            <a:pPr eaLnBrk="1" hangingPunct="1"/>
            <a:r>
              <a:rPr lang="fr-FR" b="1" dirty="0">
                <a:solidFill>
                  <a:srgbClr val="00FFFF"/>
                </a:solidFill>
                <a:latin typeface="Comic Sans MS" pitchFamily="66" charset="0"/>
              </a:rPr>
              <a:t>Injection</a:t>
            </a:r>
          </a:p>
        </p:txBody>
      </p:sp>
      <p:sp>
        <p:nvSpPr>
          <p:cNvPr id="562278" name="Line 102"/>
          <p:cNvSpPr>
            <a:spLocks noChangeShapeType="1"/>
          </p:cNvSpPr>
          <p:nvPr/>
        </p:nvSpPr>
        <p:spPr bwMode="auto">
          <a:xfrm>
            <a:off x="250825" y="4508500"/>
            <a:ext cx="8569325" cy="0"/>
          </a:xfrm>
          <a:prstGeom prst="line">
            <a:avLst/>
          </a:prstGeom>
          <a:noFill/>
          <a:ln w="57150">
            <a:solidFill>
              <a:schemeClr val="tx1"/>
            </a:solidFill>
            <a:prstDash val="dash"/>
            <a:round/>
            <a:headEnd/>
            <a:tailEnd/>
          </a:ln>
          <a:effectLst/>
        </p:spPr>
        <p:txBody>
          <a:bodyPr/>
          <a:lstStyle/>
          <a:p>
            <a:endParaRPr lang="en-US"/>
          </a:p>
        </p:txBody>
      </p:sp>
      <p:sp>
        <p:nvSpPr>
          <p:cNvPr id="562279" name="Line 103"/>
          <p:cNvSpPr>
            <a:spLocks noChangeShapeType="1"/>
          </p:cNvSpPr>
          <p:nvPr/>
        </p:nvSpPr>
        <p:spPr bwMode="auto">
          <a:xfrm>
            <a:off x="250825" y="4437063"/>
            <a:ext cx="8569325" cy="0"/>
          </a:xfrm>
          <a:prstGeom prst="line">
            <a:avLst/>
          </a:prstGeom>
          <a:noFill/>
          <a:ln w="38100">
            <a:solidFill>
              <a:schemeClr val="tx1"/>
            </a:solidFill>
            <a:prstDash val="sysDot"/>
            <a:round/>
            <a:headEnd/>
            <a:tailEnd/>
          </a:ln>
          <a:effectLst/>
        </p:spPr>
        <p:txBody>
          <a:bodyPr/>
          <a:lstStyle/>
          <a:p>
            <a:endParaRPr lang="en-US"/>
          </a:p>
        </p:txBody>
      </p:sp>
      <p:grpSp>
        <p:nvGrpSpPr>
          <p:cNvPr id="15" name="Group 104"/>
          <p:cNvGrpSpPr>
            <a:grpSpLocks/>
          </p:cNvGrpSpPr>
          <p:nvPr/>
        </p:nvGrpSpPr>
        <p:grpSpPr bwMode="auto">
          <a:xfrm>
            <a:off x="1706563" y="3911600"/>
            <a:ext cx="5588000" cy="476250"/>
            <a:chOff x="1075" y="2464"/>
            <a:chExt cx="3520" cy="300"/>
          </a:xfrm>
        </p:grpSpPr>
        <p:sp>
          <p:nvSpPr>
            <p:cNvPr id="562281" name="AutoShape 105"/>
            <p:cNvSpPr>
              <a:spLocks noChangeArrowheads="1"/>
            </p:cNvSpPr>
            <p:nvPr/>
          </p:nvSpPr>
          <p:spPr bwMode="auto">
            <a:xfrm rot="16200000" flipH="1" flipV="1">
              <a:off x="996" y="2543"/>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82" name="AutoShape 106"/>
            <p:cNvSpPr>
              <a:spLocks noChangeArrowheads="1"/>
            </p:cNvSpPr>
            <p:nvPr/>
          </p:nvSpPr>
          <p:spPr bwMode="auto">
            <a:xfrm rot="16200000" flipH="1" flipV="1">
              <a:off x="2130"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83" name="AutoShape 107"/>
            <p:cNvSpPr>
              <a:spLocks noChangeArrowheads="1"/>
            </p:cNvSpPr>
            <p:nvPr/>
          </p:nvSpPr>
          <p:spPr bwMode="auto">
            <a:xfrm rot="16200000" flipH="1" flipV="1">
              <a:off x="3255"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84" name="AutoShape 108"/>
            <p:cNvSpPr>
              <a:spLocks noChangeArrowheads="1"/>
            </p:cNvSpPr>
            <p:nvPr/>
          </p:nvSpPr>
          <p:spPr bwMode="auto">
            <a:xfrm rot="16200000" flipH="1" flipV="1">
              <a:off x="4389" y="2557"/>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grpSp>
        <p:nvGrpSpPr>
          <p:cNvPr id="16" name="Group 109"/>
          <p:cNvGrpSpPr>
            <a:grpSpLocks/>
          </p:cNvGrpSpPr>
          <p:nvPr/>
        </p:nvGrpSpPr>
        <p:grpSpPr bwMode="auto">
          <a:xfrm>
            <a:off x="2570163" y="3911600"/>
            <a:ext cx="3730625" cy="454025"/>
            <a:chOff x="1619" y="2464"/>
            <a:chExt cx="2350" cy="286"/>
          </a:xfrm>
        </p:grpSpPr>
        <p:sp>
          <p:nvSpPr>
            <p:cNvPr id="562286" name="AutoShape 110"/>
            <p:cNvSpPr>
              <a:spLocks noChangeArrowheads="1"/>
            </p:cNvSpPr>
            <p:nvPr/>
          </p:nvSpPr>
          <p:spPr bwMode="auto">
            <a:xfrm rot="16200000" flipH="1" flipV="1">
              <a:off x="1540" y="2543"/>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87" name="AutoShape 111"/>
            <p:cNvSpPr>
              <a:spLocks noChangeArrowheads="1"/>
            </p:cNvSpPr>
            <p:nvPr/>
          </p:nvSpPr>
          <p:spPr bwMode="auto">
            <a:xfrm rot="16200000" flipH="1" flipV="1">
              <a:off x="2674" y="2543"/>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sp>
          <p:nvSpPr>
            <p:cNvPr id="562288" name="AutoShape 112"/>
            <p:cNvSpPr>
              <a:spLocks noChangeArrowheads="1"/>
            </p:cNvSpPr>
            <p:nvPr/>
          </p:nvSpPr>
          <p:spPr bwMode="auto">
            <a:xfrm rot="16200000" flipH="1" flipV="1">
              <a:off x="3763" y="2543"/>
              <a:ext cx="286" cy="12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FF00"/>
            </a:solidFill>
            <a:ln w="9525">
              <a:solidFill>
                <a:schemeClr val="tx1"/>
              </a:solidFill>
              <a:miter lim="800000"/>
              <a:headEnd/>
              <a:tailEnd/>
            </a:ln>
            <a:effectLst/>
          </p:spPr>
          <p:txBody>
            <a:bodyPr wrap="none" anchor="ctr"/>
            <a:lstStyle/>
            <a:p>
              <a:endParaRPr lang="en-US"/>
            </a:p>
          </p:txBody>
        </p:sp>
      </p:grpSp>
      <p:sp>
        <p:nvSpPr>
          <p:cNvPr id="114" name="Title 113"/>
          <p:cNvSpPr>
            <a:spLocks noGrp="1"/>
          </p:cNvSpPr>
          <p:nvPr>
            <p:ph type="title"/>
          </p:nvPr>
        </p:nvSpPr>
        <p:spPr/>
        <p:txBody>
          <a:bodyPr/>
          <a:lstStyle/>
          <a:p>
            <a:r>
              <a:rPr lang="fr-FR" dirty="0" err="1" smtClean="0">
                <a:cs typeface="Arial" pitchFamily="34" charset="0"/>
              </a:rPr>
              <a:t>Principle</a:t>
            </a:r>
            <a:r>
              <a:rPr lang="fr-FR" dirty="0" smtClean="0">
                <a:cs typeface="Arial" pitchFamily="34" charset="0"/>
              </a:rPr>
              <a:t> of AF4</a:t>
            </a:r>
            <a:endParaRPr lang="en-US" dirty="0"/>
          </a:p>
        </p:txBody>
      </p:sp>
      <p:grpSp>
        <p:nvGrpSpPr>
          <p:cNvPr id="140" name="Group 139"/>
          <p:cNvGrpSpPr/>
          <p:nvPr/>
        </p:nvGrpSpPr>
        <p:grpSpPr>
          <a:xfrm>
            <a:off x="5830969" y="934581"/>
            <a:ext cx="3124495" cy="1026196"/>
            <a:chOff x="5830969" y="934581"/>
            <a:chExt cx="3124495" cy="1026196"/>
          </a:xfrm>
        </p:grpSpPr>
        <p:grpSp>
          <p:nvGrpSpPr>
            <p:cNvPr id="12" name="Group 80"/>
            <p:cNvGrpSpPr>
              <a:grpSpLocks/>
            </p:cNvGrpSpPr>
            <p:nvPr/>
          </p:nvGrpSpPr>
          <p:grpSpPr bwMode="auto">
            <a:xfrm>
              <a:off x="5830969" y="934581"/>
              <a:ext cx="3124495" cy="1026196"/>
              <a:chOff x="3198" y="3158"/>
              <a:chExt cx="2222" cy="998"/>
            </a:xfrm>
          </p:grpSpPr>
          <p:sp>
            <p:nvSpPr>
              <p:cNvPr id="562257" name="Rectangle 81"/>
              <p:cNvSpPr>
                <a:spLocks noChangeArrowheads="1"/>
              </p:cNvSpPr>
              <p:nvPr/>
            </p:nvSpPr>
            <p:spPr bwMode="auto">
              <a:xfrm>
                <a:off x="3198" y="3158"/>
                <a:ext cx="2222" cy="998"/>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562258" name="Line 82"/>
              <p:cNvSpPr>
                <a:spLocks noChangeShapeType="1"/>
              </p:cNvSpPr>
              <p:nvPr/>
            </p:nvSpPr>
            <p:spPr bwMode="auto">
              <a:xfrm>
                <a:off x="3198" y="4065"/>
                <a:ext cx="1360" cy="0"/>
              </a:xfrm>
              <a:prstGeom prst="line">
                <a:avLst/>
              </a:prstGeom>
              <a:noFill/>
              <a:ln w="25400">
                <a:solidFill>
                  <a:schemeClr val="tx1"/>
                </a:solidFill>
                <a:round/>
                <a:headEnd/>
                <a:tailEnd/>
              </a:ln>
              <a:effectLst/>
            </p:spPr>
            <p:txBody>
              <a:bodyPr/>
              <a:lstStyle/>
              <a:p>
                <a:endParaRPr lang="en-US"/>
              </a:p>
            </p:txBody>
          </p:sp>
          <p:sp>
            <p:nvSpPr>
              <p:cNvPr id="562259" name="Arc 83"/>
              <p:cNvSpPr>
                <a:spLocks/>
              </p:cNvSpPr>
              <p:nvPr/>
            </p:nvSpPr>
            <p:spPr bwMode="auto">
              <a:xfrm flipV="1">
                <a:off x="4548" y="3860"/>
                <a:ext cx="100" cy="2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0" name="Arc 84"/>
              <p:cNvSpPr>
                <a:spLocks/>
              </p:cNvSpPr>
              <p:nvPr/>
            </p:nvSpPr>
            <p:spPr bwMode="auto">
              <a:xfrm flipH="1">
                <a:off x="4646" y="3656"/>
                <a:ext cx="60" cy="20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1" name="Arc 85"/>
              <p:cNvSpPr>
                <a:spLocks/>
              </p:cNvSpPr>
              <p:nvPr/>
            </p:nvSpPr>
            <p:spPr bwMode="auto">
              <a:xfrm flipH="1" flipV="1">
                <a:off x="4766" y="3860"/>
                <a:ext cx="100" cy="20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2" name="Arc 86"/>
              <p:cNvSpPr>
                <a:spLocks/>
              </p:cNvSpPr>
              <p:nvPr/>
            </p:nvSpPr>
            <p:spPr bwMode="auto">
              <a:xfrm>
                <a:off x="4706" y="3656"/>
                <a:ext cx="60" cy="20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3" name="Line 87"/>
              <p:cNvSpPr>
                <a:spLocks noChangeShapeType="1"/>
              </p:cNvSpPr>
              <p:nvPr/>
            </p:nvSpPr>
            <p:spPr bwMode="auto">
              <a:xfrm>
                <a:off x="4852" y="4065"/>
                <a:ext cx="181" cy="0"/>
              </a:xfrm>
              <a:prstGeom prst="line">
                <a:avLst/>
              </a:prstGeom>
              <a:noFill/>
              <a:ln w="25400">
                <a:solidFill>
                  <a:schemeClr val="tx1"/>
                </a:solidFill>
                <a:round/>
                <a:headEnd/>
                <a:tailEnd/>
              </a:ln>
              <a:effectLst/>
            </p:spPr>
            <p:txBody>
              <a:bodyPr/>
              <a:lstStyle/>
              <a:p>
                <a:endParaRPr lang="en-US"/>
              </a:p>
            </p:txBody>
          </p:sp>
          <p:sp>
            <p:nvSpPr>
              <p:cNvPr id="562264" name="Arc 88"/>
              <p:cNvSpPr>
                <a:spLocks/>
              </p:cNvSpPr>
              <p:nvPr/>
            </p:nvSpPr>
            <p:spPr bwMode="auto">
              <a:xfrm flipV="1">
                <a:off x="5012" y="3656"/>
                <a:ext cx="128" cy="40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5" name="Arc 89"/>
              <p:cNvSpPr>
                <a:spLocks/>
              </p:cNvSpPr>
              <p:nvPr/>
            </p:nvSpPr>
            <p:spPr bwMode="auto">
              <a:xfrm flipH="1">
                <a:off x="5138" y="3248"/>
                <a:ext cx="77" cy="4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6" name="Arc 90"/>
              <p:cNvSpPr>
                <a:spLocks/>
              </p:cNvSpPr>
              <p:nvPr/>
            </p:nvSpPr>
            <p:spPr bwMode="auto">
              <a:xfrm flipH="1" flipV="1">
                <a:off x="5292" y="3656"/>
                <a:ext cx="128" cy="40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sp>
            <p:nvSpPr>
              <p:cNvPr id="562267" name="Arc 91"/>
              <p:cNvSpPr>
                <a:spLocks/>
              </p:cNvSpPr>
              <p:nvPr/>
            </p:nvSpPr>
            <p:spPr bwMode="auto">
              <a:xfrm>
                <a:off x="5215" y="3248"/>
                <a:ext cx="77" cy="40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1"/>
              </a:solidFill>
              <a:ln w="25400">
                <a:solidFill>
                  <a:schemeClr val="tx1"/>
                </a:solidFill>
                <a:round/>
                <a:headEnd/>
                <a:tailEnd/>
              </a:ln>
              <a:effectLst/>
            </p:spPr>
            <p:txBody>
              <a:bodyPr wrap="none" anchor="ctr"/>
              <a:lstStyle/>
              <a:p>
                <a:endParaRPr lang="en-US"/>
              </a:p>
            </p:txBody>
          </p:sp>
        </p:grpSp>
        <p:grpSp>
          <p:nvGrpSpPr>
            <p:cNvPr id="113" name="Group 42"/>
            <p:cNvGrpSpPr>
              <a:grpSpLocks/>
            </p:cNvGrpSpPr>
            <p:nvPr/>
          </p:nvGrpSpPr>
          <p:grpSpPr bwMode="auto">
            <a:xfrm>
              <a:off x="7459434" y="1232309"/>
              <a:ext cx="358775" cy="287337"/>
              <a:chOff x="1020" y="2160"/>
              <a:chExt cx="226" cy="181"/>
            </a:xfrm>
          </p:grpSpPr>
          <p:sp>
            <p:nvSpPr>
              <p:cNvPr id="115" name="Oval 43"/>
              <p:cNvSpPr>
                <a:spLocks noChangeArrowheads="1"/>
              </p:cNvSpPr>
              <p:nvPr/>
            </p:nvSpPr>
            <p:spPr bwMode="auto">
              <a:xfrm>
                <a:off x="1111"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16" name="Oval 44"/>
              <p:cNvSpPr>
                <a:spLocks noChangeArrowheads="1"/>
              </p:cNvSpPr>
              <p:nvPr/>
            </p:nvSpPr>
            <p:spPr bwMode="auto">
              <a:xfrm>
                <a:off x="1065" y="220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17" name="Oval 45"/>
              <p:cNvSpPr>
                <a:spLocks noChangeArrowheads="1"/>
              </p:cNvSpPr>
              <p:nvPr/>
            </p:nvSpPr>
            <p:spPr bwMode="auto">
              <a:xfrm>
                <a:off x="120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18" name="Oval 46"/>
              <p:cNvSpPr>
                <a:spLocks noChangeArrowheads="1"/>
              </p:cNvSpPr>
              <p:nvPr/>
            </p:nvSpPr>
            <p:spPr bwMode="auto">
              <a:xfrm>
                <a:off x="1156" y="2160"/>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19" name="Oval 47"/>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0" name="Oval 48"/>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1" name="Oval 49"/>
              <p:cNvSpPr>
                <a:spLocks noChangeArrowheads="1"/>
              </p:cNvSpPr>
              <p:nvPr/>
            </p:nvSpPr>
            <p:spPr bwMode="auto">
              <a:xfrm>
                <a:off x="1156"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2" name="Oval 50"/>
              <p:cNvSpPr>
                <a:spLocks noChangeArrowheads="1"/>
              </p:cNvSpPr>
              <p:nvPr/>
            </p:nvSpPr>
            <p:spPr bwMode="auto">
              <a:xfrm>
                <a:off x="120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3" name="Oval 51"/>
              <p:cNvSpPr>
                <a:spLocks noChangeArrowheads="1"/>
              </p:cNvSpPr>
              <p:nvPr/>
            </p:nvSpPr>
            <p:spPr bwMode="auto">
              <a:xfrm>
                <a:off x="1111"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4" name="Oval 52"/>
              <p:cNvSpPr>
                <a:spLocks noChangeArrowheads="1"/>
              </p:cNvSpPr>
              <p:nvPr/>
            </p:nvSpPr>
            <p:spPr bwMode="auto">
              <a:xfrm>
                <a:off x="1020"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5" name="Oval 53"/>
              <p:cNvSpPr>
                <a:spLocks noChangeArrowheads="1"/>
              </p:cNvSpPr>
              <p:nvPr/>
            </p:nvSpPr>
            <p:spPr bwMode="auto">
              <a:xfrm>
                <a:off x="1020"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6" name="Oval 54"/>
              <p:cNvSpPr>
                <a:spLocks noChangeArrowheads="1"/>
              </p:cNvSpPr>
              <p:nvPr/>
            </p:nvSpPr>
            <p:spPr bwMode="auto">
              <a:xfrm>
                <a:off x="1111"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7" name="Oval 55"/>
              <p:cNvSpPr>
                <a:spLocks noChangeArrowheads="1"/>
              </p:cNvSpPr>
              <p:nvPr/>
            </p:nvSpPr>
            <p:spPr bwMode="auto">
              <a:xfrm>
                <a:off x="1065"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8" name="Oval 56"/>
              <p:cNvSpPr>
                <a:spLocks noChangeArrowheads="1"/>
              </p:cNvSpPr>
              <p:nvPr/>
            </p:nvSpPr>
            <p:spPr bwMode="auto">
              <a:xfrm>
                <a:off x="1156" y="2205"/>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29" name="Oval 57"/>
              <p:cNvSpPr>
                <a:spLocks noChangeArrowheads="1"/>
              </p:cNvSpPr>
              <p:nvPr/>
            </p:nvSpPr>
            <p:spPr bwMode="auto">
              <a:xfrm>
                <a:off x="1065"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30" name="Oval 58"/>
              <p:cNvSpPr>
                <a:spLocks noChangeArrowheads="1"/>
              </p:cNvSpPr>
              <p:nvPr/>
            </p:nvSpPr>
            <p:spPr bwMode="auto">
              <a:xfrm>
                <a:off x="1156"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31" name="Oval 59"/>
              <p:cNvSpPr>
                <a:spLocks noChangeArrowheads="1"/>
              </p:cNvSpPr>
              <p:nvPr/>
            </p:nvSpPr>
            <p:spPr bwMode="auto">
              <a:xfrm>
                <a:off x="1111" y="2296"/>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sp>
            <p:nvSpPr>
              <p:cNvPr id="132" name="Oval 60"/>
              <p:cNvSpPr>
                <a:spLocks noChangeArrowheads="1"/>
              </p:cNvSpPr>
              <p:nvPr/>
            </p:nvSpPr>
            <p:spPr bwMode="auto">
              <a:xfrm>
                <a:off x="1020" y="2251"/>
                <a:ext cx="45" cy="45"/>
              </a:xfrm>
              <a:prstGeom prst="ellipse">
                <a:avLst/>
              </a:prstGeom>
              <a:solidFill>
                <a:schemeClr val="accent2"/>
              </a:solidFill>
              <a:ln w="9525">
                <a:solidFill>
                  <a:schemeClr val="tx1"/>
                </a:solidFill>
                <a:round/>
                <a:headEnd/>
                <a:tailEnd/>
              </a:ln>
              <a:effectLst/>
            </p:spPr>
            <p:txBody>
              <a:bodyPr wrap="none" anchor="ctr"/>
              <a:lstStyle/>
              <a:p>
                <a:endParaRPr lang="en-US"/>
              </a:p>
            </p:txBody>
          </p:sp>
        </p:grpSp>
        <p:grpSp>
          <p:nvGrpSpPr>
            <p:cNvPr id="133" name="Group 35"/>
            <p:cNvGrpSpPr>
              <a:grpSpLocks/>
            </p:cNvGrpSpPr>
            <p:nvPr/>
          </p:nvGrpSpPr>
          <p:grpSpPr bwMode="auto">
            <a:xfrm>
              <a:off x="8131126" y="985380"/>
              <a:ext cx="431800" cy="288925"/>
              <a:chOff x="975" y="2432"/>
              <a:chExt cx="272" cy="182"/>
            </a:xfrm>
          </p:grpSpPr>
          <p:sp>
            <p:nvSpPr>
              <p:cNvPr id="134" name="Oval 36"/>
              <p:cNvSpPr>
                <a:spLocks noChangeArrowheads="1"/>
              </p:cNvSpPr>
              <p:nvPr/>
            </p:nvSpPr>
            <p:spPr bwMode="auto">
              <a:xfrm>
                <a:off x="1014" y="2459"/>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135" name="Oval 37"/>
              <p:cNvSpPr>
                <a:spLocks noChangeArrowheads="1"/>
              </p:cNvSpPr>
              <p:nvPr/>
            </p:nvSpPr>
            <p:spPr bwMode="auto">
              <a:xfrm>
                <a:off x="106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136" name="Oval 38"/>
              <p:cNvSpPr>
                <a:spLocks noChangeArrowheads="1"/>
              </p:cNvSpPr>
              <p:nvPr/>
            </p:nvSpPr>
            <p:spPr bwMode="auto">
              <a:xfrm>
                <a:off x="975" y="2523"/>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137" name="Oval 39"/>
              <p:cNvSpPr>
                <a:spLocks noChangeArrowheads="1"/>
              </p:cNvSpPr>
              <p:nvPr/>
            </p:nvSpPr>
            <p:spPr bwMode="auto">
              <a:xfrm>
                <a:off x="1097" y="2432"/>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138" name="Oval 40"/>
              <p:cNvSpPr>
                <a:spLocks noChangeArrowheads="1"/>
              </p:cNvSpPr>
              <p:nvPr/>
            </p:nvSpPr>
            <p:spPr bwMode="auto">
              <a:xfrm>
                <a:off x="1156" y="2478"/>
                <a:ext cx="91" cy="91"/>
              </a:xfrm>
              <a:prstGeom prst="ellipse">
                <a:avLst/>
              </a:prstGeom>
              <a:solidFill>
                <a:srgbClr val="FF0000"/>
              </a:solidFill>
              <a:ln w="9525">
                <a:solidFill>
                  <a:schemeClr val="tx1"/>
                </a:solidFill>
                <a:round/>
                <a:headEnd/>
                <a:tailEnd/>
              </a:ln>
              <a:effectLst/>
            </p:spPr>
            <p:txBody>
              <a:bodyPr wrap="none" anchor="ctr"/>
              <a:lstStyle/>
              <a:p>
                <a:endParaRPr lang="en-US"/>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2269"/>
                                        </p:tgtEl>
                                        <p:attrNameLst>
                                          <p:attrName>style.visibility</p:attrName>
                                        </p:attrNameLst>
                                      </p:cBhvr>
                                      <p:to>
                                        <p:strVal val="visible"/>
                                      </p:to>
                                    </p:set>
                                    <p:animEffect transition="in" filter="fade">
                                      <p:cBhvr>
                                        <p:cTn id="7" dur="2000"/>
                                        <p:tgtEl>
                                          <p:spTgt spid="562269"/>
                                        </p:tgtEl>
                                      </p:cBhvr>
                                    </p:animEffect>
                                  </p:childTnLst>
                                </p:cTn>
                              </p:par>
                              <p:par>
                                <p:cTn id="8" presetID="22" presetClass="exit" presetSubtype="1" repeatCount="indefinite" fill="hold" nodeType="withEffect">
                                  <p:stCondLst>
                                    <p:cond delay="0"/>
                                  </p:stCondLst>
                                  <p:childTnLst>
                                    <p:animEffect transition="out" filter="wipe(up)">
                                      <p:cBhvr>
                                        <p:cTn id="9" dur="2000"/>
                                        <p:tgtEl>
                                          <p:spTgt spid="15"/>
                                        </p:tgtEl>
                                      </p:cBhvr>
                                    </p:animEffect>
                                    <p:set>
                                      <p:cBhvr>
                                        <p:cTn id="10" dur="1" fill="hold">
                                          <p:stCondLst>
                                            <p:cond delay="1999"/>
                                          </p:stCondLst>
                                        </p:cTn>
                                        <p:tgtEl>
                                          <p:spTgt spid="15"/>
                                        </p:tgtEl>
                                        <p:attrNameLst>
                                          <p:attrName>style.visibility</p:attrName>
                                        </p:attrNameLst>
                                      </p:cBhvr>
                                      <p:to>
                                        <p:strVal val="hidden"/>
                                      </p:to>
                                    </p:set>
                                  </p:childTnLst>
                                </p:cTn>
                              </p:par>
                              <p:par>
                                <p:cTn id="11" presetID="42" presetClass="exit" presetSubtype="0" repeatCount="indefinite" fill="hold" nodeType="withEffect">
                                  <p:stCondLst>
                                    <p:cond delay="1000"/>
                                  </p:stCondLst>
                                  <p:childTnLst>
                                    <p:animEffect transition="out" filter="fade">
                                      <p:cBhvr>
                                        <p:cTn id="12" dur="1700"/>
                                        <p:tgtEl>
                                          <p:spTgt spid="10"/>
                                        </p:tgtEl>
                                      </p:cBhvr>
                                    </p:animEffect>
                                    <p:anim calcmode="lin" valueType="num">
                                      <p:cBhvr>
                                        <p:cTn id="13" dur="1700"/>
                                        <p:tgtEl>
                                          <p:spTgt spid="10"/>
                                        </p:tgtEl>
                                        <p:attrNameLst>
                                          <p:attrName>ppt_x</p:attrName>
                                        </p:attrNameLst>
                                      </p:cBhvr>
                                      <p:tavLst>
                                        <p:tav tm="0">
                                          <p:val>
                                            <p:strVal val="ppt_x"/>
                                          </p:val>
                                        </p:tav>
                                        <p:tav tm="100000">
                                          <p:val>
                                            <p:strVal val="ppt_x"/>
                                          </p:val>
                                        </p:tav>
                                      </p:tavLst>
                                    </p:anim>
                                    <p:anim calcmode="lin" valueType="num">
                                      <p:cBhvr>
                                        <p:cTn id="14" dur="1700"/>
                                        <p:tgtEl>
                                          <p:spTgt spid="10"/>
                                        </p:tgtEl>
                                        <p:attrNameLst>
                                          <p:attrName>ppt_y</p:attrName>
                                        </p:attrNameLst>
                                      </p:cBhvr>
                                      <p:tavLst>
                                        <p:tav tm="0">
                                          <p:val>
                                            <p:strVal val="ppt_y"/>
                                          </p:val>
                                        </p:tav>
                                        <p:tav tm="100000">
                                          <p:val>
                                            <p:strVal val="ppt_y+.1"/>
                                          </p:val>
                                        </p:tav>
                                      </p:tavLst>
                                    </p:anim>
                                    <p:set>
                                      <p:cBhvr>
                                        <p:cTn id="15" dur="1" fill="hold">
                                          <p:stCondLst>
                                            <p:cond delay="1699"/>
                                          </p:stCondLst>
                                        </p:cTn>
                                        <p:tgtEl>
                                          <p:spTgt spid="10"/>
                                        </p:tgtEl>
                                        <p:attrNameLst>
                                          <p:attrName>style.visibility</p:attrName>
                                        </p:attrNameLst>
                                      </p:cBhvr>
                                      <p:to>
                                        <p:strVal val="hidden"/>
                                      </p:to>
                                    </p:set>
                                  </p:childTnLst>
                                </p:cTn>
                              </p:par>
                              <p:par>
                                <p:cTn id="16" presetID="22" presetClass="exit" presetSubtype="1" repeatCount="indefinite" fill="hold" nodeType="withEffect">
                                  <p:stCondLst>
                                    <p:cond delay="1500"/>
                                  </p:stCondLst>
                                  <p:childTnLst>
                                    <p:animEffect transition="out" filter="wipe(up)">
                                      <p:cBhvr>
                                        <p:cTn id="17" dur="2000"/>
                                        <p:tgtEl>
                                          <p:spTgt spid="16"/>
                                        </p:tgtEl>
                                      </p:cBhvr>
                                    </p:animEffect>
                                    <p:set>
                                      <p:cBhvr>
                                        <p:cTn id="18" dur="1" fill="hold">
                                          <p:stCondLst>
                                            <p:cond delay="1999"/>
                                          </p:stCondLst>
                                        </p:cTn>
                                        <p:tgtEl>
                                          <p:spTgt spid="16"/>
                                        </p:tgtEl>
                                        <p:attrNameLst>
                                          <p:attrName>style.visibility</p:attrName>
                                        </p:attrNameLst>
                                      </p:cBhvr>
                                      <p:to>
                                        <p:strVal val="hidden"/>
                                      </p:to>
                                    </p:set>
                                  </p:childTnLst>
                                </p:cTn>
                              </p:par>
                              <p:par>
                                <p:cTn id="19" presetID="42" presetClass="exit" presetSubtype="0" repeatCount="indefinite" fill="hold" nodeType="withEffect">
                                  <p:stCondLst>
                                    <p:cond delay="2000"/>
                                  </p:stCondLst>
                                  <p:childTnLst>
                                    <p:animEffect transition="out" filter="fade">
                                      <p:cBhvr>
                                        <p:cTn id="20" dur="1700"/>
                                        <p:tgtEl>
                                          <p:spTgt spid="11"/>
                                        </p:tgtEl>
                                      </p:cBhvr>
                                    </p:animEffect>
                                    <p:anim calcmode="lin" valueType="num">
                                      <p:cBhvr>
                                        <p:cTn id="21" dur="1700"/>
                                        <p:tgtEl>
                                          <p:spTgt spid="11"/>
                                        </p:tgtEl>
                                        <p:attrNameLst>
                                          <p:attrName>ppt_x</p:attrName>
                                        </p:attrNameLst>
                                      </p:cBhvr>
                                      <p:tavLst>
                                        <p:tav tm="0">
                                          <p:val>
                                            <p:strVal val="ppt_x"/>
                                          </p:val>
                                        </p:tav>
                                        <p:tav tm="100000">
                                          <p:val>
                                            <p:strVal val="ppt_x"/>
                                          </p:val>
                                        </p:tav>
                                      </p:tavLst>
                                    </p:anim>
                                    <p:anim calcmode="lin" valueType="num">
                                      <p:cBhvr>
                                        <p:cTn id="22" dur="1700"/>
                                        <p:tgtEl>
                                          <p:spTgt spid="11"/>
                                        </p:tgtEl>
                                        <p:attrNameLst>
                                          <p:attrName>ppt_y</p:attrName>
                                        </p:attrNameLst>
                                      </p:cBhvr>
                                      <p:tavLst>
                                        <p:tav tm="0">
                                          <p:val>
                                            <p:strVal val="ppt_y"/>
                                          </p:val>
                                        </p:tav>
                                        <p:tav tm="100000">
                                          <p:val>
                                            <p:strVal val="ppt_y+.1"/>
                                          </p:val>
                                        </p:tav>
                                      </p:tavLst>
                                    </p:anim>
                                    <p:set>
                                      <p:cBhvr>
                                        <p:cTn id="23" dur="1" fill="hold">
                                          <p:stCondLst>
                                            <p:cond delay="1699"/>
                                          </p:stCondLst>
                                        </p:cTn>
                                        <p:tgtEl>
                                          <p:spTgt spid="11"/>
                                        </p:tgtEl>
                                        <p:attrNameLst>
                                          <p:attrName>style.visibility</p:attrName>
                                        </p:attrNameLst>
                                      </p:cBhvr>
                                      <p:to>
                                        <p:strVal val="hidden"/>
                                      </p:to>
                                    </p:set>
                                  </p:childTnLst>
                                </p:cTn>
                              </p:par>
                              <p:par>
                                <p:cTn id="24" presetID="22" presetClass="exit" presetSubtype="8" repeatCount="indefinite" fill="hold" grpId="0" nodeType="withEffect">
                                  <p:stCondLst>
                                    <p:cond delay="0"/>
                                  </p:stCondLst>
                                  <p:childTnLst>
                                    <p:animEffect transition="out" filter="wipe(left)">
                                      <p:cBhvr>
                                        <p:cTn id="25" dur="1700"/>
                                        <p:tgtEl>
                                          <p:spTgt spid="562217"/>
                                        </p:tgtEl>
                                      </p:cBhvr>
                                    </p:animEffect>
                                    <p:set>
                                      <p:cBhvr>
                                        <p:cTn id="26" dur="1" fill="hold">
                                          <p:stCondLst>
                                            <p:cond delay="1699"/>
                                          </p:stCondLst>
                                        </p:cTn>
                                        <p:tgtEl>
                                          <p:spTgt spid="562217"/>
                                        </p:tgtEl>
                                        <p:attrNameLst>
                                          <p:attrName>style.visibility</p:attrName>
                                        </p:attrNameLst>
                                      </p:cBhvr>
                                      <p:to>
                                        <p:strVal val="hidden"/>
                                      </p:to>
                                    </p:set>
                                  </p:childTnLst>
                                </p:cTn>
                              </p:par>
                              <p:par>
                                <p:cTn id="27" presetID="22" presetClass="exit" presetSubtype="8" repeatCount="indefinite" fill="hold" grpId="0" nodeType="withEffect">
                                  <p:stCondLst>
                                    <p:cond delay="500"/>
                                  </p:stCondLst>
                                  <p:childTnLst>
                                    <p:animEffect transition="out" filter="wipe(left)">
                                      <p:cBhvr>
                                        <p:cTn id="28" dur="1700"/>
                                        <p:tgtEl>
                                          <p:spTgt spid="562248"/>
                                        </p:tgtEl>
                                      </p:cBhvr>
                                    </p:animEffect>
                                    <p:set>
                                      <p:cBhvr>
                                        <p:cTn id="29" dur="1" fill="hold">
                                          <p:stCondLst>
                                            <p:cond delay="1699"/>
                                          </p:stCondLst>
                                        </p:cTn>
                                        <p:tgtEl>
                                          <p:spTgt spid="562248"/>
                                        </p:tgtEl>
                                        <p:attrNameLst>
                                          <p:attrName>style.visibility</p:attrName>
                                        </p:attrNameLst>
                                      </p:cBhvr>
                                      <p:to>
                                        <p:strVal val="hidden"/>
                                      </p:to>
                                    </p:set>
                                  </p:childTnLst>
                                </p:cTn>
                              </p:par>
                              <p:par>
                                <p:cTn id="30" presetID="22" presetClass="exit" presetSubtype="8" repeatCount="indefinite" fill="hold" grpId="0" nodeType="withEffect">
                                  <p:stCondLst>
                                    <p:cond delay="1000"/>
                                  </p:stCondLst>
                                  <p:childTnLst>
                                    <p:animEffect transition="out" filter="wipe(left)">
                                      <p:cBhvr>
                                        <p:cTn id="31" dur="1700"/>
                                        <p:tgtEl>
                                          <p:spTgt spid="562247"/>
                                        </p:tgtEl>
                                      </p:cBhvr>
                                    </p:animEffect>
                                    <p:set>
                                      <p:cBhvr>
                                        <p:cTn id="32" dur="1" fill="hold">
                                          <p:stCondLst>
                                            <p:cond delay="1699"/>
                                          </p:stCondLst>
                                        </p:cTn>
                                        <p:tgtEl>
                                          <p:spTgt spid="562247"/>
                                        </p:tgtEl>
                                        <p:attrNameLst>
                                          <p:attrName>style.visibility</p:attrName>
                                        </p:attrNameLst>
                                      </p:cBhvr>
                                      <p:to>
                                        <p:strVal val="hidden"/>
                                      </p:to>
                                    </p:set>
                                  </p:childTnLst>
                                </p:cTn>
                              </p:par>
                              <p:par>
                                <p:cTn id="33" presetID="22" presetClass="exit" presetSubtype="8" repeatCount="indefinite" fill="hold" grpId="0" nodeType="withEffect">
                                  <p:stCondLst>
                                    <p:cond delay="1500"/>
                                  </p:stCondLst>
                                  <p:childTnLst>
                                    <p:animEffect transition="out" filter="wipe(left)">
                                      <p:cBhvr>
                                        <p:cTn id="34" dur="1700"/>
                                        <p:tgtEl>
                                          <p:spTgt spid="562249"/>
                                        </p:tgtEl>
                                      </p:cBhvr>
                                    </p:animEffect>
                                    <p:set>
                                      <p:cBhvr>
                                        <p:cTn id="35" dur="1" fill="hold">
                                          <p:stCondLst>
                                            <p:cond delay="1699"/>
                                          </p:stCondLst>
                                        </p:cTn>
                                        <p:tgtEl>
                                          <p:spTgt spid="562249"/>
                                        </p:tgtEl>
                                        <p:attrNameLst>
                                          <p:attrName>style.visibility</p:attrName>
                                        </p:attrNameLst>
                                      </p:cBhvr>
                                      <p:to>
                                        <p:strVal val="hidden"/>
                                      </p:to>
                                    </p:set>
                                  </p:childTnLst>
                                </p:cTn>
                              </p:par>
                              <p:par>
                                <p:cTn id="36" presetID="22" presetClass="exit" presetSubtype="4" repeatCount="indefinite" fill="hold" grpId="0" nodeType="withEffect">
                                  <p:stCondLst>
                                    <p:cond delay="1500"/>
                                  </p:stCondLst>
                                  <p:childTnLst>
                                    <p:animEffect transition="out" filter="wipe(down)">
                                      <p:cBhvr>
                                        <p:cTn id="37" dur="1700"/>
                                        <p:tgtEl>
                                          <p:spTgt spid="562250"/>
                                        </p:tgtEl>
                                      </p:cBhvr>
                                    </p:animEffect>
                                    <p:set>
                                      <p:cBhvr>
                                        <p:cTn id="38" dur="1" fill="hold">
                                          <p:stCondLst>
                                            <p:cond delay="1699"/>
                                          </p:stCondLst>
                                        </p:cTn>
                                        <p:tgtEl>
                                          <p:spTgt spid="562250"/>
                                        </p:tgtEl>
                                        <p:attrNameLst>
                                          <p:attrName>style.visibility</p:attrName>
                                        </p:attrNameLst>
                                      </p:cBhvr>
                                      <p:to>
                                        <p:strVal val="hidden"/>
                                      </p:to>
                                    </p:set>
                                  </p:childTnLst>
                                </p:cTn>
                              </p:par>
                              <p:par>
                                <p:cTn id="39" presetID="22" presetClass="exit" presetSubtype="4" repeatCount="indefinite" fill="hold" grpId="0" nodeType="withEffect">
                                  <p:stCondLst>
                                    <p:cond delay="2000"/>
                                  </p:stCondLst>
                                  <p:childTnLst>
                                    <p:animEffect transition="out" filter="wipe(down)">
                                      <p:cBhvr>
                                        <p:cTn id="40" dur="1700"/>
                                        <p:tgtEl>
                                          <p:spTgt spid="562252"/>
                                        </p:tgtEl>
                                      </p:cBhvr>
                                    </p:animEffect>
                                    <p:set>
                                      <p:cBhvr>
                                        <p:cTn id="41" dur="1" fill="hold">
                                          <p:stCondLst>
                                            <p:cond delay="1699"/>
                                          </p:stCondLst>
                                        </p:cTn>
                                        <p:tgtEl>
                                          <p:spTgt spid="562252"/>
                                        </p:tgtEl>
                                        <p:attrNameLst>
                                          <p:attrName>style.visibility</p:attrName>
                                        </p:attrNameLst>
                                      </p:cBhvr>
                                      <p:to>
                                        <p:strVal val="hidden"/>
                                      </p:to>
                                    </p:set>
                                  </p:childTnLst>
                                </p:cTn>
                              </p:par>
                              <p:par>
                                <p:cTn id="42" presetID="22" presetClass="exit" presetSubtype="4" repeatCount="indefinite" fill="hold" grpId="0" nodeType="withEffect">
                                  <p:stCondLst>
                                    <p:cond delay="2500"/>
                                  </p:stCondLst>
                                  <p:childTnLst>
                                    <p:animEffect transition="out" filter="wipe(down)">
                                      <p:cBhvr>
                                        <p:cTn id="43" dur="1700"/>
                                        <p:tgtEl>
                                          <p:spTgt spid="562251"/>
                                        </p:tgtEl>
                                      </p:cBhvr>
                                    </p:animEffect>
                                    <p:set>
                                      <p:cBhvr>
                                        <p:cTn id="44" dur="1" fill="hold">
                                          <p:stCondLst>
                                            <p:cond delay="1699"/>
                                          </p:stCondLst>
                                        </p:cTn>
                                        <p:tgtEl>
                                          <p:spTgt spid="562251"/>
                                        </p:tgtEl>
                                        <p:attrNameLst>
                                          <p:attrName>style.visibility</p:attrName>
                                        </p:attrNameLst>
                                      </p:cBhvr>
                                      <p:to>
                                        <p:strVal val="hidden"/>
                                      </p:to>
                                    </p:set>
                                  </p:childTnLst>
                                </p:cTn>
                              </p:par>
                              <p:par>
                                <p:cTn id="45" presetID="22" presetClass="exit" presetSubtype="4" repeatCount="indefinite" fill="hold" grpId="0" nodeType="withEffect">
                                  <p:stCondLst>
                                    <p:cond delay="3000"/>
                                  </p:stCondLst>
                                  <p:childTnLst>
                                    <p:animEffect transition="out" filter="wipe(down)">
                                      <p:cBhvr>
                                        <p:cTn id="46" dur="1700"/>
                                        <p:tgtEl>
                                          <p:spTgt spid="562253"/>
                                        </p:tgtEl>
                                      </p:cBhvr>
                                    </p:animEffect>
                                    <p:set>
                                      <p:cBhvr>
                                        <p:cTn id="47" dur="1" fill="hold">
                                          <p:stCondLst>
                                            <p:cond delay="1699"/>
                                          </p:stCondLst>
                                        </p:cTn>
                                        <p:tgtEl>
                                          <p:spTgt spid="56225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2000" fill="hold"/>
                                        <p:tgtEl>
                                          <p:spTgt spid="6"/>
                                        </p:tgtEl>
                                        <p:attrNameLst>
                                          <p:attrName>ppt_w</p:attrName>
                                        </p:attrNameLst>
                                      </p:cBhvr>
                                      <p:tavLst>
                                        <p:tav tm="0">
                                          <p:val>
                                            <p:strVal val="#ppt_w*0.70"/>
                                          </p:val>
                                        </p:tav>
                                        <p:tav tm="100000">
                                          <p:val>
                                            <p:strVal val="#ppt_w"/>
                                          </p:val>
                                        </p:tav>
                                      </p:tavLst>
                                    </p:anim>
                                    <p:anim calcmode="lin" valueType="num">
                                      <p:cBhvr>
                                        <p:cTn id="53" dur="2000" fill="hold"/>
                                        <p:tgtEl>
                                          <p:spTgt spid="6"/>
                                        </p:tgtEl>
                                        <p:attrNameLst>
                                          <p:attrName>ppt_h</p:attrName>
                                        </p:attrNameLst>
                                      </p:cBhvr>
                                      <p:tavLst>
                                        <p:tav tm="0">
                                          <p:val>
                                            <p:strVal val="#ppt_h"/>
                                          </p:val>
                                        </p:tav>
                                        <p:tav tm="100000">
                                          <p:val>
                                            <p:strVal val="#ppt_h"/>
                                          </p:val>
                                        </p:tav>
                                      </p:tavLst>
                                    </p:anim>
                                    <p:animEffect transition="in" filter="fade">
                                      <p:cBhvr>
                                        <p:cTn id="54" dur="20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43" presetClass="path" presetSubtype="0" fill="hold" nodeType="clickEffect">
                                  <p:stCondLst>
                                    <p:cond delay="0"/>
                                  </p:stCondLst>
                                  <p:childTnLst>
                                    <p:animMotion origin="layout" path="M -3.61111E-6 -2.96296E-6 L 0.40504 -2.96296E-6 C 0.58646 -2.96296E-6 0.81007 -0.04398 0.81007 -0.0794 L 0.81007 -0.15856 " pathEditMode="relative" rAng="0" ptsTypes="FfFF">
                                      <p:cBhvr>
                                        <p:cTn id="58" dur="5000" fill="hold"/>
                                        <p:tgtEl>
                                          <p:spTgt spid="9"/>
                                        </p:tgtEl>
                                        <p:attrNameLst>
                                          <p:attrName>ppt_x</p:attrName>
                                          <p:attrName>ppt_y</p:attrName>
                                        </p:attrNameLst>
                                      </p:cBhvr>
                                      <p:rCtr x="405" y="-79"/>
                                    </p:animMotion>
                                  </p:childTnLst>
                                  <p:subTnLst>
                                    <p:set>
                                      <p:cBhvr override="childStyle">
                                        <p:cTn dur="1" fill="hold" display="0" masterRel="sameClick" afterEffect="1">
                                          <p:stCondLst>
                                            <p:cond evt="end" delay="0">
                                              <p:tn val="57"/>
                                            </p:cond>
                                          </p:stCondLst>
                                        </p:cTn>
                                        <p:tgtEl>
                                          <p:spTgt spid="9"/>
                                        </p:tgtEl>
                                        <p:attrNameLst>
                                          <p:attrName>style.visibility</p:attrName>
                                        </p:attrNameLst>
                                      </p:cBhvr>
                                      <p:to>
                                        <p:strVal val="hidden"/>
                                      </p:to>
                                    </p:set>
                                  </p:subTnLst>
                                </p:cTn>
                              </p:par>
                              <p:par>
                                <p:cTn id="59" presetID="43" presetClass="path" presetSubtype="0" fill="hold" nodeType="withEffect">
                                  <p:stCondLst>
                                    <p:cond delay="0"/>
                                  </p:stCondLst>
                                  <p:childTnLst>
                                    <p:animMotion origin="layout" path="M -3.61111E-6 4.07407E-6 L 0.40556 4.07407E-6 C 0.58733 4.07407E-6 0.81111 -0.06112 0.81111 -0.11065 L 0.81111 -0.22037 " pathEditMode="relative" rAng="0" ptsTypes="FfFF">
                                      <p:cBhvr>
                                        <p:cTn id="60" dur="7000" fill="hold"/>
                                        <p:tgtEl>
                                          <p:spTgt spid="8"/>
                                        </p:tgtEl>
                                        <p:attrNameLst>
                                          <p:attrName>ppt_x</p:attrName>
                                          <p:attrName>ppt_y</p:attrName>
                                        </p:attrNameLst>
                                      </p:cBhvr>
                                      <p:rCtr x="406" y="-110"/>
                                    </p:animMotion>
                                  </p:childTnLst>
                                  <p:subTnLst>
                                    <p:set>
                                      <p:cBhvr override="childStyle">
                                        <p:cTn dur="1" fill="hold" display="0" masterRel="sameClick" afterEffect="1">
                                          <p:stCondLst>
                                            <p:cond evt="end" delay="0">
                                              <p:tn val="59"/>
                                            </p:cond>
                                          </p:stCondLst>
                                        </p:cTn>
                                        <p:tgtEl>
                                          <p:spTgt spid="8"/>
                                        </p:tgtEl>
                                        <p:attrNameLst>
                                          <p:attrName>style.visibility</p:attrName>
                                        </p:attrNameLst>
                                      </p:cBhvr>
                                      <p:to>
                                        <p:strVal val="hidden"/>
                                      </p:to>
                                    </p:set>
                                  </p:sub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217" grpId="0" animBg="1"/>
      <p:bldP spid="562247" grpId="0" animBg="1"/>
      <p:bldP spid="562248" grpId="0" animBg="1"/>
      <p:bldP spid="562249" grpId="0" animBg="1"/>
      <p:bldP spid="562250" grpId="0" animBg="1"/>
      <p:bldP spid="562251" grpId="0" animBg="1"/>
      <p:bldP spid="562252" grpId="0" animBg="1"/>
      <p:bldP spid="562253" grpId="0" animBg="1"/>
      <p:bldP spid="5622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572000" y="921875"/>
            <a:ext cx="4186428" cy="2656095"/>
            <a:chOff x="4572000" y="921875"/>
            <a:chExt cx="4186428" cy="2656095"/>
          </a:xfrm>
        </p:grpSpPr>
        <p:pic>
          <p:nvPicPr>
            <p:cNvPr id="67589" name="Picture 5"/>
            <p:cNvPicPr>
              <a:picLocks noChangeAspect="1" noChangeArrowheads="1"/>
            </p:cNvPicPr>
            <p:nvPr/>
          </p:nvPicPr>
          <p:blipFill>
            <a:blip r:embed="rId3" cstate="print"/>
            <a:srcRect/>
            <a:stretch>
              <a:fillRect/>
            </a:stretch>
          </p:blipFill>
          <p:spPr bwMode="auto">
            <a:xfrm>
              <a:off x="4572000" y="921875"/>
              <a:ext cx="4186428" cy="2656095"/>
            </a:xfrm>
            <a:prstGeom prst="rect">
              <a:avLst/>
            </a:prstGeom>
            <a:noFill/>
            <a:ln w="9525">
              <a:noFill/>
              <a:miter lim="800000"/>
              <a:headEnd/>
              <a:tailEnd/>
            </a:ln>
            <a:effectLst/>
          </p:spPr>
        </p:pic>
        <p:sp>
          <p:nvSpPr>
            <p:cNvPr id="11272" name="Rectangle 9"/>
            <p:cNvSpPr>
              <a:spLocks noChangeArrowheads="1"/>
            </p:cNvSpPr>
            <p:nvPr/>
          </p:nvSpPr>
          <p:spPr bwMode="auto">
            <a:xfrm>
              <a:off x="6928810" y="1480836"/>
              <a:ext cx="1675689" cy="1077218"/>
            </a:xfrm>
            <a:prstGeom prst="rect">
              <a:avLst/>
            </a:prstGeom>
            <a:noFill/>
            <a:ln w="9525">
              <a:noFill/>
              <a:miter lim="800000"/>
              <a:headEnd/>
              <a:tailEnd/>
            </a:ln>
          </p:spPr>
          <p:txBody>
            <a:bodyPr wrap="square">
              <a:spAutoFit/>
            </a:bodyPr>
            <a:lstStyle/>
            <a:p>
              <a:pPr algn="l"/>
              <a:r>
                <a:rPr lang="en-US" sz="1600" dirty="0" err="1"/>
                <a:t>F</a:t>
              </a:r>
              <a:r>
                <a:rPr lang="en-US" sz="1600" baseline="-25000" dirty="0" err="1"/>
                <a:t>x</a:t>
              </a:r>
              <a:r>
                <a:rPr lang="en-US" sz="1600" dirty="0"/>
                <a:t> </a:t>
              </a:r>
              <a:r>
                <a:rPr lang="en-US" sz="1600" dirty="0" smtClean="0"/>
                <a:t>= 1.5 mL/min</a:t>
              </a:r>
              <a:endParaRPr lang="en-US" sz="1600" dirty="0"/>
            </a:p>
            <a:p>
              <a:pPr algn="l"/>
              <a:r>
                <a:rPr lang="en-US" sz="1600" dirty="0" err="1" smtClean="0"/>
                <a:t>F</a:t>
              </a:r>
              <a:r>
                <a:rPr lang="en-US" sz="1600" baseline="-25000" dirty="0" err="1" smtClean="0"/>
                <a:t>ch</a:t>
              </a:r>
              <a:r>
                <a:rPr lang="en-US" sz="1600" baseline="-25000" dirty="0" smtClean="0"/>
                <a:t> </a:t>
              </a:r>
              <a:r>
                <a:rPr lang="en-US" sz="1600" dirty="0" smtClean="0"/>
                <a:t>= 1.0 </a:t>
              </a:r>
              <a:r>
                <a:rPr lang="en-US" sz="1600" dirty="0"/>
                <a:t>mL/min</a:t>
              </a:r>
            </a:p>
            <a:p>
              <a:endParaRPr lang="en-US" sz="1600" dirty="0" smtClean="0"/>
            </a:p>
            <a:p>
              <a:r>
                <a:rPr lang="en-US" sz="1600" b="1" dirty="0" smtClean="0"/>
                <a:t>HSA</a:t>
              </a:r>
              <a:endParaRPr lang="en-US" sz="1600" b="1" dirty="0"/>
            </a:p>
          </p:txBody>
        </p:sp>
      </p:grpSp>
      <p:grpSp>
        <p:nvGrpSpPr>
          <p:cNvPr id="11" name="Group 10"/>
          <p:cNvGrpSpPr/>
          <p:nvPr/>
        </p:nvGrpSpPr>
        <p:grpSpPr>
          <a:xfrm>
            <a:off x="73151" y="932688"/>
            <a:ext cx="4280511" cy="2670048"/>
            <a:chOff x="73151" y="932688"/>
            <a:chExt cx="4280511" cy="2670048"/>
          </a:xfrm>
        </p:grpSpPr>
        <p:pic>
          <p:nvPicPr>
            <p:cNvPr id="67586" name="Picture 2"/>
            <p:cNvPicPr>
              <a:picLocks noChangeAspect="1" noChangeArrowheads="1"/>
            </p:cNvPicPr>
            <p:nvPr/>
          </p:nvPicPr>
          <p:blipFill>
            <a:blip r:embed="rId4" cstate="print"/>
            <a:srcRect/>
            <a:stretch>
              <a:fillRect/>
            </a:stretch>
          </p:blipFill>
          <p:spPr bwMode="auto">
            <a:xfrm>
              <a:off x="73151" y="932688"/>
              <a:ext cx="4280511" cy="2670048"/>
            </a:xfrm>
            <a:prstGeom prst="rect">
              <a:avLst/>
            </a:prstGeom>
            <a:noFill/>
            <a:ln w="9525">
              <a:noFill/>
              <a:miter lim="800000"/>
              <a:headEnd/>
              <a:tailEnd/>
            </a:ln>
            <a:effectLst/>
          </p:spPr>
        </p:pic>
        <p:sp>
          <p:nvSpPr>
            <p:cNvPr id="11271" name="TextBox 8"/>
            <p:cNvSpPr txBox="1">
              <a:spLocks noChangeArrowheads="1"/>
            </p:cNvSpPr>
            <p:nvPr/>
          </p:nvSpPr>
          <p:spPr bwMode="auto">
            <a:xfrm>
              <a:off x="521209" y="1426464"/>
              <a:ext cx="1745774" cy="1107996"/>
            </a:xfrm>
            <a:prstGeom prst="rect">
              <a:avLst/>
            </a:prstGeom>
            <a:noFill/>
            <a:ln w="9525">
              <a:noFill/>
              <a:miter lim="800000"/>
              <a:headEnd/>
              <a:tailEnd/>
            </a:ln>
          </p:spPr>
          <p:txBody>
            <a:bodyPr wrap="square">
              <a:spAutoFit/>
            </a:bodyPr>
            <a:lstStyle/>
            <a:p>
              <a:pPr algn="l"/>
              <a:r>
                <a:rPr lang="en-US" sz="1600" dirty="0" err="1"/>
                <a:t>F</a:t>
              </a:r>
              <a:r>
                <a:rPr lang="en-US" sz="1600" baseline="-25000" dirty="0" err="1"/>
                <a:t>x</a:t>
              </a:r>
              <a:r>
                <a:rPr lang="en-US" sz="1600" dirty="0"/>
                <a:t> </a:t>
              </a:r>
              <a:r>
                <a:rPr lang="en-US" sz="1600" dirty="0" smtClean="0"/>
                <a:t>= 1.5 mL/min</a:t>
              </a:r>
            </a:p>
            <a:p>
              <a:pPr algn="l"/>
              <a:r>
                <a:rPr lang="en-US" sz="1600" dirty="0" err="1" smtClean="0"/>
                <a:t>F</a:t>
              </a:r>
              <a:r>
                <a:rPr lang="en-US" sz="1600" baseline="-25000" dirty="0" err="1" smtClean="0"/>
                <a:t>ch</a:t>
              </a:r>
              <a:r>
                <a:rPr lang="en-US" sz="1600" baseline="-25000" dirty="0" smtClean="0"/>
                <a:t> </a:t>
              </a:r>
              <a:r>
                <a:rPr lang="en-US" sz="1600" dirty="0" smtClean="0"/>
                <a:t>= 1.0 mL/min</a:t>
              </a:r>
            </a:p>
            <a:p>
              <a:endParaRPr lang="en-US" sz="1600" dirty="0" smtClean="0"/>
            </a:p>
            <a:p>
              <a:r>
                <a:rPr lang="en-US" sz="1800" b="1" dirty="0" err="1" smtClean="0"/>
                <a:t>Thyroglobulin</a:t>
              </a:r>
              <a:endParaRPr lang="en-US" sz="1800" b="1" dirty="0"/>
            </a:p>
          </p:txBody>
        </p:sp>
      </p:grpSp>
      <p:sp>
        <p:nvSpPr>
          <p:cNvPr id="11270" name="Title 1"/>
          <p:cNvSpPr>
            <a:spLocks noGrp="1"/>
          </p:cNvSpPr>
          <p:nvPr>
            <p:ph type="title"/>
          </p:nvPr>
        </p:nvSpPr>
        <p:spPr/>
        <p:txBody>
          <a:bodyPr/>
          <a:lstStyle/>
          <a:p>
            <a:r>
              <a:rPr lang="en-US" sz="2600" dirty="0" smtClean="0"/>
              <a:t>FFF Provides Good Resolution for a Wide M</a:t>
            </a:r>
            <a:r>
              <a:rPr lang="en-US" sz="2600" baseline="-25000" dirty="0" smtClean="0"/>
              <a:t>w</a:t>
            </a:r>
            <a:r>
              <a:rPr lang="en-US" sz="2600" dirty="0" smtClean="0"/>
              <a:t> Range</a:t>
            </a:r>
          </a:p>
        </p:txBody>
      </p:sp>
      <p:grpSp>
        <p:nvGrpSpPr>
          <p:cNvPr id="13" name="Group 12"/>
          <p:cNvGrpSpPr/>
          <p:nvPr/>
        </p:nvGrpSpPr>
        <p:grpSpPr>
          <a:xfrm>
            <a:off x="4572000" y="3630168"/>
            <a:ext cx="4160379" cy="2639568"/>
            <a:chOff x="4572000" y="3630168"/>
            <a:chExt cx="4160379" cy="2639568"/>
          </a:xfrm>
        </p:grpSpPr>
        <p:pic>
          <p:nvPicPr>
            <p:cNvPr id="67590" name="Picture 6"/>
            <p:cNvPicPr>
              <a:picLocks noChangeAspect="1" noChangeArrowheads="1"/>
            </p:cNvPicPr>
            <p:nvPr/>
          </p:nvPicPr>
          <p:blipFill>
            <a:blip r:embed="rId5" cstate="print"/>
            <a:srcRect/>
            <a:stretch>
              <a:fillRect/>
            </a:stretch>
          </p:blipFill>
          <p:spPr bwMode="auto">
            <a:xfrm>
              <a:off x="4572000" y="3630168"/>
              <a:ext cx="4160379" cy="2639568"/>
            </a:xfrm>
            <a:prstGeom prst="rect">
              <a:avLst/>
            </a:prstGeom>
            <a:noFill/>
            <a:ln w="9525">
              <a:noFill/>
              <a:miter lim="800000"/>
              <a:headEnd/>
              <a:tailEnd/>
            </a:ln>
            <a:effectLst/>
          </p:spPr>
        </p:pic>
        <p:sp>
          <p:nvSpPr>
            <p:cNvPr id="11273" name="Rectangle 10"/>
            <p:cNvSpPr>
              <a:spLocks noChangeArrowheads="1"/>
            </p:cNvSpPr>
            <p:nvPr/>
          </p:nvSpPr>
          <p:spPr bwMode="auto">
            <a:xfrm>
              <a:off x="6887789" y="4358106"/>
              <a:ext cx="1735003" cy="1077218"/>
            </a:xfrm>
            <a:prstGeom prst="rect">
              <a:avLst/>
            </a:prstGeom>
            <a:noFill/>
            <a:ln w="9525">
              <a:noFill/>
              <a:miter lim="800000"/>
              <a:headEnd/>
              <a:tailEnd/>
            </a:ln>
          </p:spPr>
          <p:txBody>
            <a:bodyPr wrap="square">
              <a:spAutoFit/>
            </a:bodyPr>
            <a:lstStyle/>
            <a:p>
              <a:pPr algn="l"/>
              <a:r>
                <a:rPr lang="en-US" sz="1600" dirty="0" err="1">
                  <a:solidFill>
                    <a:srgbClr val="000000"/>
                  </a:solidFill>
                </a:rPr>
                <a:t>F</a:t>
              </a:r>
              <a:r>
                <a:rPr lang="en-US" sz="1600" baseline="-25000" dirty="0" err="1">
                  <a:solidFill>
                    <a:srgbClr val="000000"/>
                  </a:solidFill>
                </a:rPr>
                <a:t>x</a:t>
              </a:r>
              <a:r>
                <a:rPr lang="en-US" sz="1600" dirty="0">
                  <a:solidFill>
                    <a:srgbClr val="000000"/>
                  </a:solidFill>
                </a:rPr>
                <a:t> </a:t>
              </a:r>
              <a:r>
                <a:rPr lang="en-US" sz="1600" dirty="0" smtClean="0">
                  <a:solidFill>
                    <a:srgbClr val="000000"/>
                  </a:solidFill>
                </a:rPr>
                <a:t>= 3.0 mL/</a:t>
              </a:r>
              <a:r>
                <a:rPr lang="en-US" dirty="0">
                  <a:solidFill>
                    <a:srgbClr val="000000"/>
                  </a:solidFill>
                </a:rPr>
                <a:t>m</a:t>
              </a:r>
              <a:r>
                <a:rPr lang="en-US" sz="1600" dirty="0" smtClean="0">
                  <a:solidFill>
                    <a:srgbClr val="000000"/>
                  </a:solidFill>
                </a:rPr>
                <a:t>in</a:t>
              </a:r>
              <a:endParaRPr lang="en-US" sz="1600" dirty="0">
                <a:solidFill>
                  <a:srgbClr val="000000"/>
                </a:solidFill>
              </a:endParaRPr>
            </a:p>
            <a:p>
              <a:pPr algn="l"/>
              <a:r>
                <a:rPr lang="en-US" sz="1600" dirty="0" err="1" smtClean="0">
                  <a:solidFill>
                    <a:srgbClr val="000000"/>
                  </a:solidFill>
                </a:rPr>
                <a:t>F</a:t>
              </a:r>
              <a:r>
                <a:rPr lang="en-US" sz="1600" baseline="-25000" dirty="0" err="1" smtClean="0">
                  <a:solidFill>
                    <a:srgbClr val="000000"/>
                  </a:solidFill>
                </a:rPr>
                <a:t>ch</a:t>
              </a:r>
              <a:r>
                <a:rPr lang="en-US" sz="1600" baseline="-25000" dirty="0" smtClean="0">
                  <a:solidFill>
                    <a:srgbClr val="000000"/>
                  </a:solidFill>
                </a:rPr>
                <a:t> </a:t>
              </a:r>
              <a:r>
                <a:rPr lang="en-US" sz="1600" dirty="0" smtClean="0">
                  <a:solidFill>
                    <a:srgbClr val="000000"/>
                  </a:solidFill>
                </a:rPr>
                <a:t>= 1.0 </a:t>
              </a:r>
              <a:r>
                <a:rPr lang="en-US" sz="1600" dirty="0">
                  <a:solidFill>
                    <a:srgbClr val="000000"/>
                  </a:solidFill>
                </a:rPr>
                <a:t>mL/min</a:t>
              </a:r>
            </a:p>
            <a:p>
              <a:endParaRPr lang="en-US" sz="1600" dirty="0" smtClean="0">
                <a:solidFill>
                  <a:srgbClr val="000000"/>
                </a:solidFill>
              </a:endParaRPr>
            </a:p>
            <a:p>
              <a:r>
                <a:rPr lang="en-US" sz="1600" b="1" dirty="0" smtClean="0">
                  <a:solidFill>
                    <a:srgbClr val="000000"/>
                  </a:solidFill>
                </a:rPr>
                <a:t>HSA</a:t>
              </a:r>
              <a:endParaRPr lang="en-US" sz="1600" b="1" dirty="0">
                <a:solidFill>
                  <a:srgbClr val="000000"/>
                </a:solidFill>
              </a:endParaRPr>
            </a:p>
          </p:txBody>
        </p:sp>
      </p:grpSp>
      <p:cxnSp>
        <p:nvCxnSpPr>
          <p:cNvPr id="24" name="Straight Arrow Connector 23"/>
          <p:cNvCxnSpPr/>
          <p:nvPr/>
        </p:nvCxnSpPr>
        <p:spPr bwMode="auto">
          <a:xfrm>
            <a:off x="3822970" y="1848255"/>
            <a:ext cx="1449421" cy="1588"/>
          </a:xfrm>
          <a:prstGeom prst="straightConnector1">
            <a:avLst/>
          </a:prstGeom>
          <a:noFill/>
          <a:ln w="38100" cap="flat" cmpd="sng" algn="ctr">
            <a:solidFill>
              <a:srgbClr val="0000CC"/>
            </a:solidFill>
            <a:prstDash val="solid"/>
            <a:round/>
            <a:headEnd type="none" w="med" len="med"/>
            <a:tailEnd type="arrow"/>
          </a:ln>
          <a:effectLst>
            <a:outerShdw blurRad="50800" dist="38100" algn="l" rotWithShape="0">
              <a:prstClr val="black">
                <a:alpha val="40000"/>
              </a:prstClr>
            </a:outerShdw>
          </a:effectLst>
        </p:spPr>
      </p:cxnSp>
      <p:cxnSp>
        <p:nvCxnSpPr>
          <p:cNvPr id="25" name="Straight Arrow Connector 24"/>
          <p:cNvCxnSpPr/>
          <p:nvPr/>
        </p:nvCxnSpPr>
        <p:spPr bwMode="auto">
          <a:xfrm rot="16200000" flipH="1">
            <a:off x="7156315" y="3566809"/>
            <a:ext cx="1442940" cy="3245"/>
          </a:xfrm>
          <a:prstGeom prst="straightConnector1">
            <a:avLst/>
          </a:prstGeom>
          <a:noFill/>
          <a:ln w="38100" cap="flat" cmpd="sng" algn="ctr">
            <a:solidFill>
              <a:srgbClr val="0000CC"/>
            </a:solidFill>
            <a:prstDash val="solid"/>
            <a:round/>
            <a:headEnd type="none" w="med" len="med"/>
            <a:tailEnd type="arrow"/>
          </a:ln>
          <a:effectLst>
            <a:outerShdw blurRad="50800" dist="38100" dir="5400000" algn="t" rotWithShape="0">
              <a:prstClr val="black">
                <a:alpha val="40000"/>
              </a:prst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fade">
                                      <p:cBhvr>
                                        <p:cTn id="9" dur="20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2000"/>
                                        <p:tgtEl>
                                          <p:spTgt spid="12"/>
                                        </p:tgtEl>
                                      </p:cBhvr>
                                    </p:animEffect>
                                  </p:childTnLst>
                                </p:cTn>
                              </p:par>
                              <p:par>
                                <p:cTn id="15" presetID="10" presetClass="exit" presetSubtype="0" fill="hold" nodeType="withEffect">
                                  <p:stCondLst>
                                    <p:cond delay="0"/>
                                  </p:stCondLst>
                                  <p:childTnLst>
                                    <p:animEffect transition="out" filter="fade">
                                      <p:cBhvr>
                                        <p:cTn id="16" dur="2000"/>
                                        <p:tgtEl>
                                          <p:spTgt spid="24"/>
                                        </p:tgtEl>
                                      </p:cBhvr>
                                    </p:animEffect>
                                    <p:set>
                                      <p:cBhvr>
                                        <p:cTn id="17" dur="1" fill="hold">
                                          <p:stCondLst>
                                            <p:cond delay="1999"/>
                                          </p:stCondLst>
                                        </p:cTn>
                                        <p:tgtEl>
                                          <p:spTgt spid="24"/>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20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000"/>
                                        <p:tgtEl>
                                          <p:spTgt spid="13"/>
                                        </p:tgtEl>
                                      </p:cBhvr>
                                    </p:animEffect>
                                  </p:childTnLst>
                                </p:cTn>
                              </p:par>
                              <p:par>
                                <p:cTn id="26" presetID="10" presetClass="exit" presetSubtype="0" fill="hold" nodeType="withEffect">
                                  <p:stCondLst>
                                    <p:cond delay="0"/>
                                  </p:stCondLst>
                                  <p:childTnLst>
                                    <p:animEffect transition="out" filter="fade">
                                      <p:cBhvr>
                                        <p:cTn id="27" dur="2000"/>
                                        <p:tgtEl>
                                          <p:spTgt spid="25"/>
                                        </p:tgtEl>
                                      </p:cBhvr>
                                    </p:animEffect>
                                    <p:set>
                                      <p:cBhvr>
                                        <p:cTn id="28" dur="1" fill="hold">
                                          <p:stCondLst>
                                            <p:cond delay="1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VARIATION" val="Default"/>
  <p:tag name="TITLECOLOR" val="Ppt"/>
  <p:tag name="BULLETEDCOLOR" val="Ppt"/>
  <p:tag name="DRAWINGTEXTCOLOR" val="Ppt"/>
  <p:tag name="DRAWINGBORDERCOLOR" val="Ppt"/>
  <p:tag name="DRAWINGFILLCOLOR" val="Ppt"/>
  <p:tag name="LINECOLOR" val="Ppt"/>
  <p:tag name="PICTUREBORDERCOLOR" val="Ppt"/>
  <p:tag name="TITLESTYLE" val="TwoD"/>
  <p:tag name="BULLETEDSTYLE" val="TwoD"/>
  <p:tag name="DRAWINGTEXTSTYLE" val="TwoD"/>
  <p:tag name="DRAWINGSTYLE" val="ThreeD"/>
  <p:tag name="PICTURESTYLE" val="ThreeD"/>
  <p:tag name="DRAWINGBORDER" val="Square-Small"/>
  <p:tag name="PICTUREBORDER" val="Square-Small"/>
  <p:tag name="TITLESHADOW" val="Soft"/>
  <p:tag name="TITLEFLATSHADOWCOLOR" val="0.5 0.5 0.5"/>
  <p:tag name="TITLEFLATSHADOWOFFSET" val="0.07 -0.07"/>
  <p:tag name="TITLEFLATSHADOWOPACITY" val="1"/>
  <p:tag name="TITLESOFTSHADOWCOLOR" val="0.5 0.5 0.5"/>
  <p:tag name="TITLESOFTSHADOWOFFSET" val="0.07 -0.07"/>
  <p:tag name="TITLESOFTSHADOWOPACITY" val="1"/>
  <p:tag name="TITLEGLOWSHADOWCOLOR" val="0.5 0.5 0.5"/>
  <p:tag name="TITLEGLOWSHADOWOPACITY" val="1"/>
  <p:tag name="TITLEGLOWSHADOWSPREAD" val="1"/>
  <p:tag name="BULLETEDSHADOW" val="Soft"/>
  <p:tag name="BULLETEDFLATSHADOWCOLOR" val="0.5 0.5 0.5"/>
  <p:tag name="BULLETEDFLATSHADOWOFFSET" val="0.07 -0.07"/>
  <p:tag name="BULLETEDFLATSHADOWOPACITY" val="1"/>
  <p:tag name="BULLETEDSOFTSHADOWCOLOR" val="0.5 0.5 0.5"/>
  <p:tag name="BULLETEDSOFTSHADOWOFFSET" val="0.07 -0.07"/>
  <p:tag name="BULLETEDSOFTSHADOWOPACITY" val="1"/>
  <p:tag name="BULLETEDGLOWSHADOWCOLOR" val="0.5 0.5 0.5"/>
  <p:tag name="BULLETEDGLOWSHADOWOPACITY" val="1"/>
  <p:tag name="BULLETEDGLOWSHADOWSPREAD" val="1"/>
  <p:tag name="TITLEINTERACTION" val="None"/>
  <p:tag name="BULLETEDINTERACTION" val="CheckBox"/>
  <p:tag name="DRAWINGINTERACTION" val="CheckBox"/>
  <p:tag name="PICTUREINTERACTION" val="CheckBox"/>
  <p:tag name="LINEINTERACTION" val="CheckBox"/>
  <p:tag name="TITLEANIMATION" val="Enhanced"/>
  <p:tag name="BULLETEDANIMATION" val="Enhanced"/>
  <p:tag name="DRAWINGANIMATION" val="Enhanced"/>
  <p:tag name="PICTUREANIMATION" val="Enhanced"/>
  <p:tag name="LINEANIMATION" val="Enhanced"/>
  <p:tag name="ANIMATIONAUDIO" val="True"/>
  <p:tag name="INTERACTIONAUDIO" val="True"/>
  <p:tag name="TRANSITIONAUDIO" val="True"/>
  <p:tag name="TRANSITIONS" val="Custom"/>
  <p:tag name="CUSTOMTRANSITION" val="|Standard Aspect|Dual Radial Wipe (Bottom)"/>
</p:tagLst>
</file>

<file path=ppt/tags/tag2.xml><?xml version="1.0" encoding="utf-8"?>
<p:tagLst xmlns:a="http://schemas.openxmlformats.org/drawingml/2006/main" xmlns:r="http://schemas.openxmlformats.org/officeDocument/2006/relationships" xmlns:p="http://schemas.openxmlformats.org/presentationml/2006/main">
  <p:tag name="VARIATION" val="Content"/>
  <p:tag name="TRANSITIONS" val="Custom"/>
  <p:tag name="CUSTOMTRANSITION" val="Cross dissolve: 1 second, Same variation"/>
  <p:tag name="TITLECOLOR" val="Theme"/>
  <p:tag name="BULLETEDCOLOR" val="Theme"/>
  <p:tag name="DRAWINGTEXTCOLOR" val="Ppt"/>
  <p:tag name="DRAWINGBORDERCOLOR" val="Theme"/>
  <p:tag name="DRAWINGFILLCOLOR" val="Ppt"/>
  <p:tag name="LINECOLOR" val="Ppt"/>
  <p:tag name="PICTUREBORDERCOLOR" val="Theme"/>
  <p:tag name="TITLESTYLE" val="ThreeD"/>
  <p:tag name="BULLETEDSTYLE" val="ThreeD"/>
  <p:tag name="DRAWINGTEXTSTYLE" val="TwoD"/>
  <p:tag name="DRAWINGSTYLE" val="ThreeD"/>
  <p:tag name="PICTURESTYLE" val="ThreeD"/>
  <p:tag name="TITLEBORDER" val="Bevel-Single"/>
  <p:tag name="BULLETEDBORDER" val="Straight-Shallow"/>
  <p:tag name="DRAWINGBORDER" val="Square-Small"/>
  <p:tag name="PICTUREBORDER" val="Square-Small"/>
  <p:tag name="TITLESHADOW" val="Soft"/>
  <p:tag name="TITLEFLATSHADOWCOLOR" val="0.5 0.5 0.5"/>
  <p:tag name="TITLEFLATSHADOWOFFSET" val="0.14 -0.14"/>
  <p:tag name="TITLEFLATSHADOWOPACITY" val="1"/>
  <p:tag name="TITLESOFTSHADOWCOLOR" val="0.5 0.5 0.5"/>
  <p:tag name="TITLESOFTSHADOWOFFSET" val="0.07 -0.07"/>
  <p:tag name="TITLESOFTSHADOWOPACITY" val="1"/>
  <p:tag name="TITLEGLOWSHADOWCOLOR" val="0.5 0.5 0.5"/>
  <p:tag name="TITLEGLOWSHADOWOPACITY" val="1"/>
  <p:tag name="TITLEGLOWSHADOWSPREAD" val="1"/>
  <p:tag name="BULLETEDSHADOW" val="Soft"/>
  <p:tag name="BULLETEDFLATSHADOWCOLOR" val="0.5 0.5 0.5"/>
  <p:tag name="BULLETEDFLATSHADOWOFFSET" val="0.14 -0.14"/>
  <p:tag name="BULLETEDFLATSHADOWOPACITY" val="1"/>
  <p:tag name="BULLETEDSOFTSHADOWCOLOR" val="0.5 0.5 0.5"/>
  <p:tag name="BULLETEDSOFTSHADOWOFFSET" val="0.07 -0.07"/>
  <p:tag name="BULLETEDSOFTSHADOWOPACITY" val="1"/>
  <p:tag name="BULLETEDGLOWSHADOWCOLOR" val="0.5 0.5 0.5"/>
  <p:tag name="BULLETEDGLOWSHADOWOPACITY" val="1"/>
  <p:tag name="BULLETEDGLOWSHADOWSPREAD" val="1"/>
  <p:tag name="TITLEINTERACTION" val="None"/>
  <p:tag name="BULLETEDINTERACTION" val="CheckBox"/>
  <p:tag name="DRAWINGINTERACTION" val="CheckBox"/>
  <p:tag name="PICTUREINTERACTION" val="CheckBox"/>
  <p:tag name="LINEINTERACTION" val="CheckBox"/>
  <p:tag name="TITLEANIMATION" val="Enhanced"/>
  <p:tag name="BULLETEDANIMATION" val="Enhanced"/>
  <p:tag name="DRAWINGANIMATION" val="Enhanced"/>
  <p:tag name="PICTUREANIMATION" val="Enhanced"/>
  <p:tag name="LINEANIMATION" val="Enhanced"/>
  <p:tag name="ANIMATIONAUDIO" val="True"/>
  <p:tag name="INTERACTIONAUDIO" val="True"/>
  <p:tag name="TRANSITIONAUDIO" val="True"/>
</p:tagLst>
</file>

<file path=ppt/tags/tag3.xml><?xml version="1.0" encoding="utf-8"?>
<p:tagLst xmlns:a="http://schemas.openxmlformats.org/drawingml/2006/main" xmlns:r="http://schemas.openxmlformats.org/officeDocument/2006/relationships" xmlns:p="http://schemas.openxmlformats.org/presentationml/2006/main">
  <p:tag name="VARIATION" val="Content"/>
  <p:tag name="TRANSITIONS" val="Custom"/>
  <p:tag name="CUSTOMTRANSITION" val="|Standard Aspect|Flip Left"/>
  <p:tag name="TITLECOLOR" val="Theme"/>
  <p:tag name="BULLETEDCOLOR" val="Theme"/>
  <p:tag name="DRAWINGTEXTCOLOR" val="Ppt"/>
  <p:tag name="DRAWINGBORDERCOLOR" val="Theme"/>
  <p:tag name="DRAWINGFILLCOLOR" val="Ppt"/>
  <p:tag name="LINECOLOR" val="Ppt"/>
  <p:tag name="PICTUREBORDERCOLOR" val="Theme"/>
  <p:tag name="TITLESTYLE" val="ThreeD"/>
  <p:tag name="BULLETEDSTYLE" val="ThreeD"/>
  <p:tag name="DRAWINGTEXTSTYLE" val="TwoD"/>
  <p:tag name="DRAWINGSTYLE" val="ThreeD"/>
  <p:tag name="PICTURESTYLE" val="ThreeD"/>
  <p:tag name="TITLEBORDER" val="Bevel-Single"/>
  <p:tag name="BULLETEDBORDER" val="Straight-Shallow"/>
  <p:tag name="DRAWINGBORDER" val="Square-Small"/>
  <p:tag name="PICTUREBORDER" val="Square-Small"/>
  <p:tag name="TITLESHADOW" val="Soft"/>
  <p:tag name="TITLEFLATSHADOWCOLOR" val="0.5 0.5 0.5"/>
  <p:tag name="TITLEFLATSHADOWOFFSET" val="0.14 -0.14"/>
  <p:tag name="TITLEFLATSHADOWOPACITY" val="1"/>
  <p:tag name="TITLESOFTSHADOWCOLOR" val="0.5 0.5 0.5"/>
  <p:tag name="TITLESOFTSHADOWOFFSET" val="0.07 -0.07"/>
  <p:tag name="TITLESOFTSHADOWOPACITY" val="1"/>
  <p:tag name="TITLEGLOWSHADOWCOLOR" val="0.5 0.5 0.5"/>
  <p:tag name="TITLEGLOWSHADOWOPACITY" val="1"/>
  <p:tag name="TITLEGLOWSHADOWSPREAD" val="1"/>
  <p:tag name="BULLETEDSHADOW" val="Soft"/>
  <p:tag name="BULLETEDFLATSHADOWCOLOR" val="0.5 0.5 0.5"/>
  <p:tag name="BULLETEDFLATSHADOWOFFSET" val="0.14 -0.14"/>
  <p:tag name="BULLETEDFLATSHADOWOPACITY" val="1"/>
  <p:tag name="BULLETEDSOFTSHADOWCOLOR" val="0.5 0.5 0.5"/>
  <p:tag name="BULLETEDSOFTSHADOWOFFSET" val="0.07 -0.07"/>
  <p:tag name="BULLETEDSOFTSHADOWOPACITY" val="1"/>
  <p:tag name="BULLETEDGLOWSHADOWCOLOR" val="0.5 0.5 0.5"/>
  <p:tag name="BULLETEDGLOWSHADOWOPACITY" val="1"/>
  <p:tag name="BULLETEDGLOWSHADOWSPREAD" val="1"/>
  <p:tag name="TITLEINTERACTION" val="None"/>
  <p:tag name="BULLETEDINTERACTION" val="CheckBox"/>
  <p:tag name="DRAWINGINTERACTION" val="CheckBox"/>
  <p:tag name="PICTUREINTERACTION" val="CheckBox"/>
  <p:tag name="LINEINTERACTION" val="CheckBox"/>
  <p:tag name="TITLEANIMATION" val="Enhanced"/>
  <p:tag name="BULLETEDANIMATION" val="Enhanced"/>
  <p:tag name="DRAWINGANIMATION" val="Enhanced"/>
  <p:tag name="PICTUREANIMATION" val="Enhanced"/>
  <p:tag name="LINEANIMATION" val="Enhanced"/>
  <p:tag name="ANIMATIONAUDIO" val="True"/>
  <p:tag name="INTERACTIONAUDIO" val="True"/>
  <p:tag name="TRANSITIONAUDIO" val="True"/>
  <p:tag name="OFX_CACHE_GROUP 4 Z3" val="C:\Documents and Settings\main_conference\Local Settings\Temp\OfficeFX\ofx2B339CEB\5B4B1882.EMF"/>
</p:tagLst>
</file>

<file path=ppt/theme/theme1.xml><?xml version="1.0" encoding="utf-8"?>
<a:theme xmlns:a="http://schemas.openxmlformats.org/drawingml/2006/main" name="LSU_2011">
  <a:themeElements>
    <a:clrScheme name="Analysis Report V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nalysis Report V1-4">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Arial" charset="0"/>
            <a:cs typeface="Arial" charset="0"/>
          </a:defRPr>
        </a:defPPr>
      </a:lstStyle>
    </a:lnDef>
    <a:txDef>
      <a:spPr>
        <a:noFill/>
      </a:spPr>
      <a:bodyPr wrap="none" rtlCol="0">
        <a:spAutoFit/>
      </a:bodyPr>
      <a:lstStyle>
        <a:defPPr>
          <a:defRPr dirty="0" smtClean="0">
            <a:latin typeface="Calibri" pitchFamily="34" charset="0"/>
          </a:defRPr>
        </a:defPPr>
      </a:lstStyle>
    </a:txDef>
  </a:objectDefaults>
  <a:extraClrSchemeLst>
    <a:extraClrScheme>
      <a:clrScheme name="Analysis Report V1-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Analysis Report V1-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Analysis Report V1-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Analysis Report V1-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Analysis Report V1-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Analysis Report V1-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Analysis Report V1-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Analysis Report V1-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Analysis Report V1-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Analysis Report V1-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Analysis Report V1-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Analysis Report V1-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LSU_2011</Template>
  <TotalTime>1972</TotalTime>
  <Words>4443</Words>
  <Application>Microsoft Office PowerPoint</Application>
  <PresentationFormat>On-screen Show (4:3)</PresentationFormat>
  <Paragraphs>529</Paragraphs>
  <Slides>33</Slides>
  <Notes>33</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33</vt:i4>
      </vt:variant>
    </vt:vector>
  </HeadingPairs>
  <TitlesOfParts>
    <vt:vector size="38" baseType="lpstr">
      <vt:lpstr>LSU_2011</vt:lpstr>
      <vt:lpstr>FreeHand 5.0 Drawing</vt:lpstr>
      <vt:lpstr>Image</vt:lpstr>
      <vt:lpstr>Equation</vt:lpstr>
      <vt:lpstr>Package</vt:lpstr>
      <vt:lpstr>Beyond SEC-MALS</vt:lpstr>
      <vt:lpstr>Overview</vt:lpstr>
      <vt:lpstr>Eclipse Asymmetric Flow FFF System</vt:lpstr>
      <vt:lpstr>When, Where, and Why to Use FFF?</vt:lpstr>
      <vt:lpstr>Separation Mechanism in FFF</vt:lpstr>
      <vt:lpstr>Principle of AF4</vt:lpstr>
      <vt:lpstr>Principle of AF4</vt:lpstr>
      <vt:lpstr>Principle of AF4</vt:lpstr>
      <vt:lpstr>FFF Provides Good Resolution for a Wide Mw Range</vt:lpstr>
      <vt:lpstr>Antibody, Oligomers</vt:lpstr>
      <vt:lpstr>Antibody, Large Aggregates</vt:lpstr>
      <vt:lpstr>Protein-Polysaccharide Conjugates</vt:lpstr>
      <vt:lpstr>Particle Size and Counting of Adenovirus  by FFF-MALS</vt:lpstr>
      <vt:lpstr>Liposomes</vt:lpstr>
      <vt:lpstr>Duke PS Latex Spheres  (25, 50, 75, 110, 160 nm)</vt:lpstr>
      <vt:lpstr>SEC vs. FFF Separation of Branched Polymers</vt:lpstr>
      <vt:lpstr>The Wyatt ViscoStar: What Does It Do?</vt:lpstr>
      <vt:lpstr>How it works…</vt:lpstr>
      <vt:lpstr>What it Measures…</vt:lpstr>
      <vt:lpstr>What Can We Learn from Viscosity</vt:lpstr>
      <vt:lpstr>An Example: 40 kD Dextran</vt:lpstr>
      <vt:lpstr>Mark-Houwink-Sakurada Plot</vt:lpstr>
      <vt:lpstr>Branching Analysis – Branching Ratio </vt:lpstr>
      <vt:lpstr>SEC MALS vs. Batch MALS</vt:lpstr>
      <vt:lpstr>Overview of Different Batch LS Measurements</vt:lpstr>
      <vt:lpstr>Batch with MicroCuvette</vt:lpstr>
      <vt:lpstr>Online A2</vt:lpstr>
      <vt:lpstr>Online A2 Determination for Lysozyme</vt:lpstr>
      <vt:lpstr>Calypso: Automated CG-MALS for Characterizing Interactions of Macromolecules</vt:lpstr>
      <vt:lpstr>CG-MALS set-up:  Calypso + DAWN + Concentration Detector</vt:lpstr>
      <vt:lpstr>Specific Interactions – Self Association vs. Ionic Strength</vt:lpstr>
      <vt:lpstr>Quantifying Protein Interactions with Calypso Stoichiometry and Association Constants</vt:lpstr>
      <vt:lpstr>CG-MALS and TD-MALS: Non-destructive, powerful technique for characterizing protein interactions </vt:lpstr>
    </vt:vector>
  </TitlesOfParts>
  <Company>Wyatt Technology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WYATT TECHNOLOGY</dc:title>
  <dc:creator>Sigrid Kuebler</dc:creator>
  <cp:lastModifiedBy>Sigrid Kuebler</cp:lastModifiedBy>
  <cp:revision>208</cp:revision>
  <dcterms:created xsi:type="dcterms:W3CDTF">2008-03-19T23:59:56Z</dcterms:created>
  <dcterms:modified xsi:type="dcterms:W3CDTF">2011-06-29T22:25:11Z</dcterms:modified>
</cp:coreProperties>
</file>