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sldIdLst>
    <p:sldId id="364" r:id="rId2"/>
    <p:sldId id="366" r:id="rId3"/>
    <p:sldId id="368" r:id="rId4"/>
    <p:sldId id="367" r:id="rId5"/>
    <p:sldId id="369" r:id="rId6"/>
    <p:sldId id="325" r:id="rId7"/>
    <p:sldId id="347" r:id="rId8"/>
    <p:sldId id="348" r:id="rId9"/>
    <p:sldId id="360" r:id="rId10"/>
    <p:sldId id="363" r:id="rId11"/>
    <p:sldId id="349" r:id="rId12"/>
    <p:sldId id="351" r:id="rId13"/>
    <p:sldId id="350" r:id="rId14"/>
    <p:sldId id="352" r:id="rId15"/>
    <p:sldId id="353" r:id="rId16"/>
    <p:sldId id="365" r:id="rId17"/>
    <p:sldId id="354" r:id="rId18"/>
    <p:sldId id="355" r:id="rId19"/>
    <p:sldId id="356" r:id="rId20"/>
    <p:sldId id="357" r:id="rId21"/>
    <p:sldId id="358" r:id="rId22"/>
    <p:sldId id="359" r:id="rId23"/>
    <p:sldId id="361" r:id="rId24"/>
    <p:sldId id="362" r:id="rId25"/>
    <p:sldId id="370" r:id="rId26"/>
    <p:sldId id="371" r:id="rId27"/>
    <p:sldId id="372" r:id="rId28"/>
    <p:sldId id="376" r:id="rId29"/>
    <p:sldId id="373" r:id="rId30"/>
    <p:sldId id="374" r:id="rId31"/>
    <p:sldId id="375" r:id="rId32"/>
    <p:sldId id="377" r:id="rId33"/>
    <p:sldId id="378" r:id="rId34"/>
    <p:sldId id="379" r:id="rId35"/>
    <p:sldId id="381" r:id="rId36"/>
    <p:sldId id="380" r:id="rId37"/>
    <p:sldId id="382" r:id="rId38"/>
    <p:sldId id="383" r:id="rId39"/>
    <p:sldId id="384" r:id="rId40"/>
    <p:sldId id="385" r:id="rId41"/>
    <p:sldId id="386" r:id="rId42"/>
    <p:sldId id="387" r:id="rId43"/>
    <p:sldId id="388" r:id="rId44"/>
    <p:sldId id="389" r:id="rId45"/>
    <p:sldId id="390" r:id="rId46"/>
    <p:sldId id="392" r:id="rId47"/>
    <p:sldId id="324" r:id="rId48"/>
    <p:sldId id="257" r:id="rId49"/>
    <p:sldId id="258" r:id="rId50"/>
    <p:sldId id="323" r:id="rId51"/>
    <p:sldId id="322" r:id="rId52"/>
    <p:sldId id="260" r:id="rId53"/>
    <p:sldId id="261" r:id="rId54"/>
    <p:sldId id="262" r:id="rId55"/>
    <p:sldId id="263" r:id="rId56"/>
    <p:sldId id="264" r:id="rId57"/>
    <p:sldId id="265" r:id="rId58"/>
    <p:sldId id="266"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31"/>
    <p:restoredTop sz="94607"/>
  </p:normalViewPr>
  <p:slideViewPr>
    <p:cSldViewPr snapToGrid="0">
      <p:cViewPr varScale="1">
        <p:scale>
          <a:sx n="136" d="100"/>
          <a:sy n="136" d="100"/>
        </p:scale>
        <p:origin x="224"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91CAEE-C95B-0C40-A8BC-BBA12F0507AB}" type="datetimeFigureOut">
              <a:rPr lang="en-US" smtClean="0"/>
              <a:t>10/22/24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AB600-5B10-3D47-A1E7-648CA5C8E11F}" type="slidenum">
              <a:rPr lang="en-US" smtClean="0"/>
              <a:t>‹#›</a:t>
            </a:fld>
            <a:endParaRPr lang="en-US"/>
          </a:p>
        </p:txBody>
      </p:sp>
    </p:spTree>
    <p:extLst>
      <p:ext uri="{BB962C8B-B14F-4D97-AF65-F5344CB8AC3E}">
        <p14:creationId xmlns:p14="http://schemas.microsoft.com/office/powerpoint/2010/main" val="2198440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B043A-DECE-12EC-8A7F-A1F1AA4BB3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AC1F7B-FA56-6F57-FA70-7F1975B615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AD4B72-199D-B247-C0F4-292B1E90A08D}"/>
              </a:ext>
            </a:extLst>
          </p:cNvPr>
          <p:cNvSpPr>
            <a:spLocks noGrp="1"/>
          </p:cNvSpPr>
          <p:nvPr>
            <p:ph type="dt" sz="half" idx="10"/>
          </p:nvPr>
        </p:nvSpPr>
        <p:spPr/>
        <p:txBody>
          <a:bodyPr/>
          <a:lstStyle/>
          <a:p>
            <a:fld id="{5CF8ADC7-0E95-DF4A-B0A6-4C3A08DCFAEE}" type="datetime1">
              <a:rPr lang="en-US" smtClean="0"/>
              <a:t>10/22/24</a:t>
            </a:fld>
            <a:endParaRPr lang="en-US"/>
          </a:p>
        </p:txBody>
      </p:sp>
      <p:sp>
        <p:nvSpPr>
          <p:cNvPr id="5" name="Footer Placeholder 4">
            <a:extLst>
              <a:ext uri="{FF2B5EF4-FFF2-40B4-BE49-F238E27FC236}">
                <a16:creationId xmlns:a16="http://schemas.microsoft.com/office/drawing/2014/main" id="{B1B005C8-866E-4C2E-C2AC-56A2707A9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16642-AE86-B352-EE9B-4D664FEA1186}"/>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912603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9CB41-BADA-412E-F4C6-3DDF731D48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D97475-C514-C457-B951-FF5D7371B1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D32F8-39FC-D446-ADA0-6F266AC0FEDE}"/>
              </a:ext>
            </a:extLst>
          </p:cNvPr>
          <p:cNvSpPr>
            <a:spLocks noGrp="1"/>
          </p:cNvSpPr>
          <p:nvPr>
            <p:ph type="dt" sz="half" idx="10"/>
          </p:nvPr>
        </p:nvSpPr>
        <p:spPr/>
        <p:txBody>
          <a:bodyPr/>
          <a:lstStyle/>
          <a:p>
            <a:fld id="{F56CE0BF-CCD3-7340-98F6-9B40C7B1F709}" type="datetime1">
              <a:rPr lang="en-US" smtClean="0"/>
              <a:t>10/22/24</a:t>
            </a:fld>
            <a:endParaRPr lang="en-US"/>
          </a:p>
        </p:txBody>
      </p:sp>
      <p:sp>
        <p:nvSpPr>
          <p:cNvPr id="5" name="Footer Placeholder 4">
            <a:extLst>
              <a:ext uri="{FF2B5EF4-FFF2-40B4-BE49-F238E27FC236}">
                <a16:creationId xmlns:a16="http://schemas.microsoft.com/office/drawing/2014/main" id="{5964955A-3004-C838-13D9-0F16CB2593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DE085-54B8-B9D1-86CF-70B3FD898F41}"/>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2962439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1D69FD-9EFE-F5B0-9B04-0C5FD04480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40FCE3-9425-226F-936A-DC8B47176B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2A00BC-8917-0193-452B-6CEDB5532BDC}"/>
              </a:ext>
            </a:extLst>
          </p:cNvPr>
          <p:cNvSpPr>
            <a:spLocks noGrp="1"/>
          </p:cNvSpPr>
          <p:nvPr>
            <p:ph type="dt" sz="half" idx="10"/>
          </p:nvPr>
        </p:nvSpPr>
        <p:spPr/>
        <p:txBody>
          <a:bodyPr/>
          <a:lstStyle/>
          <a:p>
            <a:fld id="{E769FDDE-98C9-124D-9514-ECCE7FB53CB0}" type="datetime1">
              <a:rPr lang="en-US" smtClean="0"/>
              <a:t>10/22/24</a:t>
            </a:fld>
            <a:endParaRPr lang="en-US"/>
          </a:p>
        </p:txBody>
      </p:sp>
      <p:sp>
        <p:nvSpPr>
          <p:cNvPr id="5" name="Footer Placeholder 4">
            <a:extLst>
              <a:ext uri="{FF2B5EF4-FFF2-40B4-BE49-F238E27FC236}">
                <a16:creationId xmlns:a16="http://schemas.microsoft.com/office/drawing/2014/main" id="{7987AC60-3EB3-AE1D-5227-8772C4F0BE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24B71-1015-D400-72C2-FF0B02A2A0CC}"/>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428995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FD44B-CDC2-E584-4A4F-DAC8BE178A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8D912-3967-995D-7CDE-A7DA02E5F9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6B8E5-22AD-F2C5-9BD8-6F69303E6510}"/>
              </a:ext>
            </a:extLst>
          </p:cNvPr>
          <p:cNvSpPr>
            <a:spLocks noGrp="1"/>
          </p:cNvSpPr>
          <p:nvPr>
            <p:ph type="dt" sz="half" idx="10"/>
          </p:nvPr>
        </p:nvSpPr>
        <p:spPr/>
        <p:txBody>
          <a:bodyPr/>
          <a:lstStyle/>
          <a:p>
            <a:fld id="{F14D8223-85CA-C049-BF99-2E227D6A4DFA}" type="datetime1">
              <a:rPr lang="en-US" smtClean="0"/>
              <a:t>10/22/24</a:t>
            </a:fld>
            <a:endParaRPr lang="en-US"/>
          </a:p>
        </p:txBody>
      </p:sp>
      <p:sp>
        <p:nvSpPr>
          <p:cNvPr id="5" name="Footer Placeholder 4">
            <a:extLst>
              <a:ext uri="{FF2B5EF4-FFF2-40B4-BE49-F238E27FC236}">
                <a16:creationId xmlns:a16="http://schemas.microsoft.com/office/drawing/2014/main" id="{5DBAA207-6CB4-11A8-A72D-AE14780655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4C26B-3612-9144-5667-53DCDFE037B7}"/>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1158593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0E12A-44EA-F6D3-B191-6BF5FE6353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D29F64-7720-FD4E-3D8C-F228DE71506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C0595E-9E6C-E8CD-650A-DB68F10ACF86}"/>
              </a:ext>
            </a:extLst>
          </p:cNvPr>
          <p:cNvSpPr>
            <a:spLocks noGrp="1"/>
          </p:cNvSpPr>
          <p:nvPr>
            <p:ph type="dt" sz="half" idx="10"/>
          </p:nvPr>
        </p:nvSpPr>
        <p:spPr/>
        <p:txBody>
          <a:bodyPr/>
          <a:lstStyle/>
          <a:p>
            <a:fld id="{C92D69B6-C31A-4545-A2BB-5848A516A967}" type="datetime1">
              <a:rPr lang="en-US" smtClean="0"/>
              <a:t>10/22/24</a:t>
            </a:fld>
            <a:endParaRPr lang="en-US"/>
          </a:p>
        </p:txBody>
      </p:sp>
      <p:sp>
        <p:nvSpPr>
          <p:cNvPr id="5" name="Footer Placeholder 4">
            <a:extLst>
              <a:ext uri="{FF2B5EF4-FFF2-40B4-BE49-F238E27FC236}">
                <a16:creationId xmlns:a16="http://schemas.microsoft.com/office/drawing/2014/main" id="{3133BE8B-43CA-DA4C-0E6D-5117C42F91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69C324-B0E3-B0FD-208C-74084CDCC4E7}"/>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1929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3154-FFB6-E011-C506-07C5483C8E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337961-54D8-50FA-91E5-115073939D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5D9937-04D0-AA96-37ED-7F9C13A809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F28CF3-A268-86C5-7EF9-FEF01AF9B393}"/>
              </a:ext>
            </a:extLst>
          </p:cNvPr>
          <p:cNvSpPr>
            <a:spLocks noGrp="1"/>
          </p:cNvSpPr>
          <p:nvPr>
            <p:ph type="dt" sz="half" idx="10"/>
          </p:nvPr>
        </p:nvSpPr>
        <p:spPr/>
        <p:txBody>
          <a:bodyPr/>
          <a:lstStyle/>
          <a:p>
            <a:fld id="{23562C5D-F945-B84F-AE82-66F646E824F0}" type="datetime1">
              <a:rPr lang="en-US" smtClean="0"/>
              <a:t>10/22/24</a:t>
            </a:fld>
            <a:endParaRPr lang="en-US"/>
          </a:p>
        </p:txBody>
      </p:sp>
      <p:sp>
        <p:nvSpPr>
          <p:cNvPr id="6" name="Footer Placeholder 5">
            <a:extLst>
              <a:ext uri="{FF2B5EF4-FFF2-40B4-BE49-F238E27FC236}">
                <a16:creationId xmlns:a16="http://schemas.microsoft.com/office/drawing/2014/main" id="{F4DF908B-B814-FF03-6955-BFA34532C2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B35ED-1AAE-6411-D695-DA6EE16360FB}"/>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915355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8FFD8-D56C-8D36-5A88-D77B3A9E92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A0A2954-E3DE-B35A-9DCB-DE8155E866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B05B4-B3CF-4C29-3F2A-A53EE77CDC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B984D0-7795-E236-97B7-051471A5F1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2C97F2-2410-4E87-13B9-CA49C169FF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762245-7AA5-4621-CEB8-D6E2CCBE6F95}"/>
              </a:ext>
            </a:extLst>
          </p:cNvPr>
          <p:cNvSpPr>
            <a:spLocks noGrp="1"/>
          </p:cNvSpPr>
          <p:nvPr>
            <p:ph type="dt" sz="half" idx="10"/>
          </p:nvPr>
        </p:nvSpPr>
        <p:spPr/>
        <p:txBody>
          <a:bodyPr/>
          <a:lstStyle/>
          <a:p>
            <a:fld id="{4731CA58-7660-B14D-9B9E-CD33D368280A}" type="datetime1">
              <a:rPr lang="en-US" smtClean="0"/>
              <a:t>10/22/24</a:t>
            </a:fld>
            <a:endParaRPr lang="en-US"/>
          </a:p>
        </p:txBody>
      </p:sp>
      <p:sp>
        <p:nvSpPr>
          <p:cNvPr id="8" name="Footer Placeholder 7">
            <a:extLst>
              <a:ext uri="{FF2B5EF4-FFF2-40B4-BE49-F238E27FC236}">
                <a16:creationId xmlns:a16="http://schemas.microsoft.com/office/drawing/2014/main" id="{904D926B-0394-4AD1-0C61-014419DF90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55BA50-DF0A-BB65-8672-F3DE4B9F754A}"/>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258393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36B32-1E28-929C-337B-B472BB3540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B52FDB-A9C2-31FD-98FD-E4D3A3CE3BD3}"/>
              </a:ext>
            </a:extLst>
          </p:cNvPr>
          <p:cNvSpPr>
            <a:spLocks noGrp="1"/>
          </p:cNvSpPr>
          <p:nvPr>
            <p:ph type="dt" sz="half" idx="10"/>
          </p:nvPr>
        </p:nvSpPr>
        <p:spPr/>
        <p:txBody>
          <a:bodyPr/>
          <a:lstStyle/>
          <a:p>
            <a:fld id="{FDCD0EE1-8C14-984E-A714-C068C1DC5490}" type="datetime1">
              <a:rPr lang="en-US" smtClean="0"/>
              <a:t>10/22/24</a:t>
            </a:fld>
            <a:endParaRPr lang="en-US"/>
          </a:p>
        </p:txBody>
      </p:sp>
      <p:sp>
        <p:nvSpPr>
          <p:cNvPr id="4" name="Footer Placeholder 3">
            <a:extLst>
              <a:ext uri="{FF2B5EF4-FFF2-40B4-BE49-F238E27FC236}">
                <a16:creationId xmlns:a16="http://schemas.microsoft.com/office/drawing/2014/main" id="{35CDAC08-EE50-70A2-F35A-0F945F61A7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F382B-F298-D84A-1354-0D80A2CA59AB}"/>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423620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36DB27-2E84-019F-BBAF-9F7E39D96EE6}"/>
              </a:ext>
            </a:extLst>
          </p:cNvPr>
          <p:cNvSpPr>
            <a:spLocks noGrp="1"/>
          </p:cNvSpPr>
          <p:nvPr>
            <p:ph type="dt" sz="half" idx="10"/>
          </p:nvPr>
        </p:nvSpPr>
        <p:spPr/>
        <p:txBody>
          <a:bodyPr/>
          <a:lstStyle/>
          <a:p>
            <a:fld id="{22F672E7-6BC8-9545-ABEC-624C1D329CDE}" type="datetime1">
              <a:rPr lang="en-US" smtClean="0"/>
              <a:t>10/22/24</a:t>
            </a:fld>
            <a:endParaRPr lang="en-US"/>
          </a:p>
        </p:txBody>
      </p:sp>
      <p:sp>
        <p:nvSpPr>
          <p:cNvPr id="3" name="Footer Placeholder 2">
            <a:extLst>
              <a:ext uri="{FF2B5EF4-FFF2-40B4-BE49-F238E27FC236}">
                <a16:creationId xmlns:a16="http://schemas.microsoft.com/office/drawing/2014/main" id="{26CA17FA-57AF-E16A-598D-076074A201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F9DADD-F90F-0DED-4FCF-51C75CA3B00F}"/>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266315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2E107-258D-5E3E-A9D2-15247182A7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556E5B-803C-894D-4B35-21103D8BD0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CC55E2-2F4C-C14C-2942-EA35599423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579AEF-773D-5E46-9A0B-4ADA50CA564F}"/>
              </a:ext>
            </a:extLst>
          </p:cNvPr>
          <p:cNvSpPr>
            <a:spLocks noGrp="1"/>
          </p:cNvSpPr>
          <p:nvPr>
            <p:ph type="dt" sz="half" idx="10"/>
          </p:nvPr>
        </p:nvSpPr>
        <p:spPr/>
        <p:txBody>
          <a:bodyPr/>
          <a:lstStyle/>
          <a:p>
            <a:fld id="{AEF3A616-935E-4948-8C2B-A1B05378F396}" type="datetime1">
              <a:rPr lang="en-US" smtClean="0"/>
              <a:t>10/22/24</a:t>
            </a:fld>
            <a:endParaRPr lang="en-US"/>
          </a:p>
        </p:txBody>
      </p:sp>
      <p:sp>
        <p:nvSpPr>
          <p:cNvPr id="6" name="Footer Placeholder 5">
            <a:extLst>
              <a:ext uri="{FF2B5EF4-FFF2-40B4-BE49-F238E27FC236}">
                <a16:creationId xmlns:a16="http://schemas.microsoft.com/office/drawing/2014/main" id="{F1DD2D02-A762-C695-53D5-0083F37561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21CC9-49CA-36E3-0C91-51304442C0B2}"/>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3976453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78E8-5672-43B7-F749-369E7C989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7C5DC2-7132-2BC0-61C2-A9C3798E45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D83867B-462D-0B0B-7B3F-BD3D520A5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A62716-5FF7-4185-33BE-05374DD9B6A3}"/>
              </a:ext>
            </a:extLst>
          </p:cNvPr>
          <p:cNvSpPr>
            <a:spLocks noGrp="1"/>
          </p:cNvSpPr>
          <p:nvPr>
            <p:ph type="dt" sz="half" idx="10"/>
          </p:nvPr>
        </p:nvSpPr>
        <p:spPr/>
        <p:txBody>
          <a:bodyPr/>
          <a:lstStyle/>
          <a:p>
            <a:fld id="{1D3DD28C-B0AC-D141-B006-906DB963232E}" type="datetime1">
              <a:rPr lang="en-US" smtClean="0"/>
              <a:t>10/22/24</a:t>
            </a:fld>
            <a:endParaRPr lang="en-US"/>
          </a:p>
        </p:txBody>
      </p:sp>
      <p:sp>
        <p:nvSpPr>
          <p:cNvPr id="6" name="Footer Placeholder 5">
            <a:extLst>
              <a:ext uri="{FF2B5EF4-FFF2-40B4-BE49-F238E27FC236}">
                <a16:creationId xmlns:a16="http://schemas.microsoft.com/office/drawing/2014/main" id="{E8631E09-21F8-AC99-DE56-CF53383DF3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EC4309-E1F1-1F1F-6190-D46EB6282A37}"/>
              </a:ext>
            </a:extLst>
          </p:cNvPr>
          <p:cNvSpPr>
            <a:spLocks noGrp="1"/>
          </p:cNvSpPr>
          <p:nvPr>
            <p:ph type="sldNum" sz="quarter" idx="12"/>
          </p:nvPr>
        </p:nvSpPr>
        <p:spPr/>
        <p:txBody>
          <a:bodyPr/>
          <a:lstStyle/>
          <a:p>
            <a:fld id="{2718B2E5-1F24-3243-98D2-5B75F7F188E6}" type="slidenum">
              <a:rPr lang="en-US" smtClean="0"/>
              <a:t>‹#›</a:t>
            </a:fld>
            <a:endParaRPr lang="en-US"/>
          </a:p>
        </p:txBody>
      </p:sp>
    </p:spTree>
    <p:extLst>
      <p:ext uri="{BB962C8B-B14F-4D97-AF65-F5344CB8AC3E}">
        <p14:creationId xmlns:p14="http://schemas.microsoft.com/office/powerpoint/2010/main" val="1404523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1FA9B9-9048-A74F-6EE2-C3666CF7C0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E8B85D-3C4E-15E2-B078-3C2FCA746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DA1BF9-3132-31D3-EFE0-D4F2E57338B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735673-E095-554C-B90F-2C148B22D904}" type="datetime1">
              <a:rPr lang="en-US" smtClean="0"/>
              <a:t>10/22/24</a:t>
            </a:fld>
            <a:endParaRPr lang="en-US"/>
          </a:p>
        </p:txBody>
      </p:sp>
      <p:sp>
        <p:nvSpPr>
          <p:cNvPr id="5" name="Footer Placeholder 4">
            <a:extLst>
              <a:ext uri="{FF2B5EF4-FFF2-40B4-BE49-F238E27FC236}">
                <a16:creationId xmlns:a16="http://schemas.microsoft.com/office/drawing/2014/main" id="{1F91B288-EC0C-01EF-E8DF-9EBC41ED14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32DA634-8EFB-7832-3D80-E15A8BDA84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18B2E5-1F24-3243-98D2-5B75F7F188E6}" type="slidenum">
              <a:rPr lang="en-US" smtClean="0"/>
              <a:t>‹#›</a:t>
            </a:fld>
            <a:endParaRPr lang="en-US"/>
          </a:p>
        </p:txBody>
      </p:sp>
    </p:spTree>
    <p:extLst>
      <p:ext uri="{BB962C8B-B14F-4D97-AF65-F5344CB8AC3E}">
        <p14:creationId xmlns:p14="http://schemas.microsoft.com/office/powerpoint/2010/main" val="1446074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_Ie3Ar6hPzs" TargetMode="Externa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hyperlink" Target="https://www.youtube.com/watch?v=bmk-lQieQd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hyperlink" Target="https://en.wikipedia.org/wiki/Polychlorinated_dibenzofurans" TargetMode="Externa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hyperlink" Target="https://www.eep.ebara.com/en/business_technology/technology_3.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hyperlink" Target="https://www.eep.ebara.com/en/business_technology/technology_3.html"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youtu.be/hdndJx4sNDo"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52848C-FEBC-85E3-E69A-42D07FFB0F72}"/>
              </a:ext>
            </a:extLst>
          </p:cNvPr>
          <p:cNvPicPr>
            <a:picLocks noChangeAspect="1"/>
          </p:cNvPicPr>
          <p:nvPr/>
        </p:nvPicPr>
        <p:blipFill>
          <a:blip r:embed="rId2">
            <a:alphaModFix amt="35000"/>
          </a:blip>
          <a:stretch>
            <a:fillRect/>
          </a:stretch>
        </p:blipFill>
        <p:spPr>
          <a:xfrm>
            <a:off x="415675" y="284909"/>
            <a:ext cx="11360649" cy="6288181"/>
          </a:xfrm>
          <a:prstGeom prst="rect">
            <a:avLst/>
          </a:prstGeom>
        </p:spPr>
      </p:pic>
      <p:sp>
        <p:nvSpPr>
          <p:cNvPr id="5" name="TextBox 4">
            <a:extLst>
              <a:ext uri="{FF2B5EF4-FFF2-40B4-BE49-F238E27FC236}">
                <a16:creationId xmlns:a16="http://schemas.microsoft.com/office/drawing/2014/main" id="{BF2C3D39-20D9-03B3-EC44-02B3B7161B13}"/>
              </a:ext>
            </a:extLst>
          </p:cNvPr>
          <p:cNvSpPr txBox="1"/>
          <p:nvPr/>
        </p:nvSpPr>
        <p:spPr>
          <a:xfrm>
            <a:off x="2175641" y="1114097"/>
            <a:ext cx="8258736" cy="1815882"/>
          </a:xfrm>
          <a:prstGeom prst="rect">
            <a:avLst/>
          </a:prstGeom>
          <a:noFill/>
        </p:spPr>
        <p:txBody>
          <a:bodyPr wrap="none" rtlCol="0">
            <a:spAutoFit/>
          </a:bodyPr>
          <a:lstStyle/>
          <a:p>
            <a:r>
              <a:rPr lang="en-US" sz="2800" b="1" dirty="0"/>
              <a:t>Globally 27 Million End of Life Cars per year (2021)</a:t>
            </a:r>
          </a:p>
          <a:p>
            <a:endParaRPr lang="en-US" sz="2800" b="1" dirty="0"/>
          </a:p>
          <a:p>
            <a:r>
              <a:rPr lang="en-US" sz="2800" b="1" dirty="0"/>
              <a:t>10 Billion Pounds of Auto Shredder Residue (ASR)</a:t>
            </a:r>
          </a:p>
          <a:p>
            <a:r>
              <a:rPr lang="en-US" sz="2800" b="1" dirty="0"/>
              <a:t>             Goes to Landfill or Incinerator</a:t>
            </a:r>
          </a:p>
        </p:txBody>
      </p:sp>
      <p:sp>
        <p:nvSpPr>
          <p:cNvPr id="9" name="TextBox 8">
            <a:extLst>
              <a:ext uri="{FF2B5EF4-FFF2-40B4-BE49-F238E27FC236}">
                <a16:creationId xmlns:a16="http://schemas.microsoft.com/office/drawing/2014/main" id="{422ABA5F-0641-3069-2AA6-1464F0BAA338}"/>
              </a:ext>
            </a:extLst>
          </p:cNvPr>
          <p:cNvSpPr txBox="1"/>
          <p:nvPr/>
        </p:nvSpPr>
        <p:spPr>
          <a:xfrm>
            <a:off x="2175641" y="6573090"/>
            <a:ext cx="3508204" cy="369332"/>
          </a:xfrm>
          <a:prstGeom prst="rect">
            <a:avLst/>
          </a:prstGeom>
          <a:noFill/>
        </p:spPr>
        <p:txBody>
          <a:bodyPr wrap="none" rtlCol="0">
            <a:spAutoFit/>
          </a:bodyPr>
          <a:lstStyle/>
          <a:p>
            <a:r>
              <a:rPr lang="en-US" i="1" dirty="0"/>
              <a:t>Eastman Chemicals Promo Video</a:t>
            </a:r>
          </a:p>
        </p:txBody>
      </p:sp>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1</a:t>
            </a:fld>
            <a:endParaRPr lang="en-US"/>
          </a:p>
        </p:txBody>
      </p:sp>
    </p:spTree>
    <p:extLst>
      <p:ext uri="{BB962C8B-B14F-4D97-AF65-F5344CB8AC3E}">
        <p14:creationId xmlns:p14="http://schemas.microsoft.com/office/powerpoint/2010/main" val="685038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7" name="Picture 6">
            <a:extLst>
              <a:ext uri="{FF2B5EF4-FFF2-40B4-BE49-F238E27FC236}">
                <a16:creationId xmlns:a16="http://schemas.microsoft.com/office/drawing/2014/main" id="{FDBE962F-E1D5-3719-7974-E4D41D953079}"/>
              </a:ext>
            </a:extLst>
          </p:cNvPr>
          <p:cNvPicPr>
            <a:picLocks noChangeAspect="1"/>
          </p:cNvPicPr>
          <p:nvPr/>
        </p:nvPicPr>
        <p:blipFill>
          <a:blip r:embed="rId5"/>
          <a:stretch>
            <a:fillRect/>
          </a:stretch>
        </p:blipFill>
        <p:spPr>
          <a:xfrm>
            <a:off x="2209800" y="1536332"/>
            <a:ext cx="7772400" cy="3785336"/>
          </a:xfrm>
          <a:prstGeom prst="rect">
            <a:avLst/>
          </a:prstGeom>
        </p:spPr>
      </p:pic>
      <p:sp>
        <p:nvSpPr>
          <p:cNvPr id="3" name="Slide Number Placeholder 2">
            <a:extLst>
              <a:ext uri="{FF2B5EF4-FFF2-40B4-BE49-F238E27FC236}">
                <a16:creationId xmlns:a16="http://schemas.microsoft.com/office/drawing/2014/main" id="{E20A308A-228B-336F-84FA-CE7E32850C50}"/>
              </a:ext>
            </a:extLst>
          </p:cNvPr>
          <p:cNvSpPr>
            <a:spLocks noGrp="1"/>
          </p:cNvSpPr>
          <p:nvPr>
            <p:ph type="sldNum" sz="quarter" idx="12"/>
          </p:nvPr>
        </p:nvSpPr>
        <p:spPr/>
        <p:txBody>
          <a:bodyPr/>
          <a:lstStyle/>
          <a:p>
            <a:fld id="{2718B2E5-1F24-3243-98D2-5B75F7F188E6}" type="slidenum">
              <a:rPr lang="en-US" smtClean="0"/>
              <a:t>10</a:t>
            </a:fld>
            <a:endParaRPr lang="en-US"/>
          </a:p>
        </p:txBody>
      </p:sp>
    </p:spTree>
    <p:extLst>
      <p:ext uri="{BB962C8B-B14F-4D97-AF65-F5344CB8AC3E}">
        <p14:creationId xmlns:p14="http://schemas.microsoft.com/office/powerpoint/2010/main" val="1658251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3" name="Picture 2">
            <a:extLst>
              <a:ext uri="{FF2B5EF4-FFF2-40B4-BE49-F238E27FC236}">
                <a16:creationId xmlns:a16="http://schemas.microsoft.com/office/drawing/2014/main" id="{E4C8D5E7-AEE6-A880-B71E-6569CACC132B}"/>
              </a:ext>
            </a:extLst>
          </p:cNvPr>
          <p:cNvPicPr>
            <a:picLocks noChangeAspect="1"/>
          </p:cNvPicPr>
          <p:nvPr/>
        </p:nvPicPr>
        <p:blipFill>
          <a:blip r:embed="rId5"/>
          <a:stretch>
            <a:fillRect/>
          </a:stretch>
        </p:blipFill>
        <p:spPr>
          <a:xfrm>
            <a:off x="2209800" y="792675"/>
            <a:ext cx="7772400" cy="5272650"/>
          </a:xfrm>
          <a:prstGeom prst="rect">
            <a:avLst/>
          </a:prstGeom>
        </p:spPr>
      </p:pic>
      <p:sp>
        <p:nvSpPr>
          <p:cNvPr id="7" name="Slide Number Placeholder 6">
            <a:extLst>
              <a:ext uri="{FF2B5EF4-FFF2-40B4-BE49-F238E27FC236}">
                <a16:creationId xmlns:a16="http://schemas.microsoft.com/office/drawing/2014/main" id="{13CC37B9-6877-8470-00D8-CC5FEB2FC219}"/>
              </a:ext>
            </a:extLst>
          </p:cNvPr>
          <p:cNvSpPr>
            <a:spLocks noGrp="1"/>
          </p:cNvSpPr>
          <p:nvPr>
            <p:ph type="sldNum" sz="quarter" idx="12"/>
          </p:nvPr>
        </p:nvSpPr>
        <p:spPr/>
        <p:txBody>
          <a:bodyPr/>
          <a:lstStyle/>
          <a:p>
            <a:fld id="{2718B2E5-1F24-3243-98D2-5B75F7F188E6}" type="slidenum">
              <a:rPr lang="en-US" smtClean="0"/>
              <a:t>11</a:t>
            </a:fld>
            <a:endParaRPr lang="en-US"/>
          </a:p>
        </p:txBody>
      </p:sp>
    </p:spTree>
    <p:extLst>
      <p:ext uri="{BB962C8B-B14F-4D97-AF65-F5344CB8AC3E}">
        <p14:creationId xmlns:p14="http://schemas.microsoft.com/office/powerpoint/2010/main" val="175435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7" name="Picture 6">
            <a:extLst>
              <a:ext uri="{FF2B5EF4-FFF2-40B4-BE49-F238E27FC236}">
                <a16:creationId xmlns:a16="http://schemas.microsoft.com/office/drawing/2014/main" id="{AA2EA840-6FD3-B9DC-5B2B-2FB28263A647}"/>
              </a:ext>
            </a:extLst>
          </p:cNvPr>
          <p:cNvPicPr>
            <a:picLocks noChangeAspect="1"/>
          </p:cNvPicPr>
          <p:nvPr/>
        </p:nvPicPr>
        <p:blipFill>
          <a:blip r:embed="rId5"/>
          <a:stretch>
            <a:fillRect/>
          </a:stretch>
        </p:blipFill>
        <p:spPr>
          <a:xfrm>
            <a:off x="2209800" y="1051367"/>
            <a:ext cx="7772400" cy="4755265"/>
          </a:xfrm>
          <a:prstGeom prst="rect">
            <a:avLst/>
          </a:prstGeom>
        </p:spPr>
      </p:pic>
      <p:sp>
        <p:nvSpPr>
          <p:cNvPr id="3" name="Slide Number Placeholder 2">
            <a:extLst>
              <a:ext uri="{FF2B5EF4-FFF2-40B4-BE49-F238E27FC236}">
                <a16:creationId xmlns:a16="http://schemas.microsoft.com/office/drawing/2014/main" id="{2846C44F-765D-BE74-8875-1EB8E881FE15}"/>
              </a:ext>
            </a:extLst>
          </p:cNvPr>
          <p:cNvSpPr>
            <a:spLocks noGrp="1"/>
          </p:cNvSpPr>
          <p:nvPr>
            <p:ph type="sldNum" sz="quarter" idx="12"/>
          </p:nvPr>
        </p:nvSpPr>
        <p:spPr/>
        <p:txBody>
          <a:bodyPr/>
          <a:lstStyle/>
          <a:p>
            <a:fld id="{2718B2E5-1F24-3243-98D2-5B75F7F188E6}" type="slidenum">
              <a:rPr lang="en-US" smtClean="0"/>
              <a:t>12</a:t>
            </a:fld>
            <a:endParaRPr lang="en-US"/>
          </a:p>
        </p:txBody>
      </p:sp>
      <p:sp>
        <p:nvSpPr>
          <p:cNvPr id="8" name="TextBox 7">
            <a:extLst>
              <a:ext uri="{FF2B5EF4-FFF2-40B4-BE49-F238E27FC236}">
                <a16:creationId xmlns:a16="http://schemas.microsoft.com/office/drawing/2014/main" id="{85C14AEE-9E44-D936-9D5C-380A97B14291}"/>
              </a:ext>
            </a:extLst>
          </p:cNvPr>
          <p:cNvSpPr txBox="1"/>
          <p:nvPr/>
        </p:nvSpPr>
        <p:spPr>
          <a:xfrm>
            <a:off x="2579914" y="5986060"/>
            <a:ext cx="7282543" cy="646331"/>
          </a:xfrm>
          <a:prstGeom prst="rect">
            <a:avLst/>
          </a:prstGeom>
          <a:noFill/>
        </p:spPr>
        <p:txBody>
          <a:bodyPr wrap="square" rtlCol="0">
            <a:spAutoFit/>
          </a:bodyPr>
          <a:lstStyle/>
          <a:p>
            <a:r>
              <a:rPr lang="en-US" dirty="0"/>
              <a:t>SMA styrene maleic anhydride; PPE polyphenylene ether; UP Urethane plastic; ASA Acrylonitrile styrene acrylate</a:t>
            </a:r>
          </a:p>
        </p:txBody>
      </p:sp>
    </p:spTree>
    <p:extLst>
      <p:ext uri="{BB962C8B-B14F-4D97-AF65-F5344CB8AC3E}">
        <p14:creationId xmlns:p14="http://schemas.microsoft.com/office/powerpoint/2010/main" val="4123223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7" name="Picture 6">
            <a:extLst>
              <a:ext uri="{FF2B5EF4-FFF2-40B4-BE49-F238E27FC236}">
                <a16:creationId xmlns:a16="http://schemas.microsoft.com/office/drawing/2014/main" id="{BCAA2D96-61A2-C8EC-BA6C-718D7002B169}"/>
              </a:ext>
            </a:extLst>
          </p:cNvPr>
          <p:cNvPicPr>
            <a:picLocks noChangeAspect="1"/>
          </p:cNvPicPr>
          <p:nvPr/>
        </p:nvPicPr>
        <p:blipFill>
          <a:blip r:embed="rId5"/>
          <a:stretch>
            <a:fillRect/>
          </a:stretch>
        </p:blipFill>
        <p:spPr>
          <a:xfrm>
            <a:off x="2209800" y="177847"/>
            <a:ext cx="7772400" cy="2381997"/>
          </a:xfrm>
          <a:prstGeom prst="rect">
            <a:avLst/>
          </a:prstGeom>
        </p:spPr>
      </p:pic>
      <p:pic>
        <p:nvPicPr>
          <p:cNvPr id="8" name="Picture 7">
            <a:extLst>
              <a:ext uri="{FF2B5EF4-FFF2-40B4-BE49-F238E27FC236}">
                <a16:creationId xmlns:a16="http://schemas.microsoft.com/office/drawing/2014/main" id="{CE9EAB48-7355-16B4-138D-738BE69C2305}"/>
              </a:ext>
            </a:extLst>
          </p:cNvPr>
          <p:cNvPicPr>
            <a:picLocks noChangeAspect="1"/>
          </p:cNvPicPr>
          <p:nvPr/>
        </p:nvPicPr>
        <p:blipFill>
          <a:blip r:embed="rId6"/>
          <a:stretch>
            <a:fillRect/>
          </a:stretch>
        </p:blipFill>
        <p:spPr>
          <a:xfrm>
            <a:off x="2121665" y="2868218"/>
            <a:ext cx="7772400" cy="3143250"/>
          </a:xfrm>
          <a:prstGeom prst="rect">
            <a:avLst/>
          </a:prstGeom>
        </p:spPr>
      </p:pic>
      <p:sp>
        <p:nvSpPr>
          <p:cNvPr id="3" name="Slide Number Placeholder 2">
            <a:extLst>
              <a:ext uri="{FF2B5EF4-FFF2-40B4-BE49-F238E27FC236}">
                <a16:creationId xmlns:a16="http://schemas.microsoft.com/office/drawing/2014/main" id="{37D3EADE-E9A6-7353-CA7F-BA5DF359E5F7}"/>
              </a:ext>
            </a:extLst>
          </p:cNvPr>
          <p:cNvSpPr>
            <a:spLocks noGrp="1"/>
          </p:cNvSpPr>
          <p:nvPr>
            <p:ph type="sldNum" sz="quarter" idx="12"/>
          </p:nvPr>
        </p:nvSpPr>
        <p:spPr/>
        <p:txBody>
          <a:bodyPr/>
          <a:lstStyle/>
          <a:p>
            <a:fld id="{2718B2E5-1F24-3243-98D2-5B75F7F188E6}" type="slidenum">
              <a:rPr lang="en-US" smtClean="0"/>
              <a:t>13</a:t>
            </a:fld>
            <a:endParaRPr lang="en-US"/>
          </a:p>
        </p:txBody>
      </p:sp>
    </p:spTree>
    <p:extLst>
      <p:ext uri="{BB962C8B-B14F-4D97-AF65-F5344CB8AC3E}">
        <p14:creationId xmlns:p14="http://schemas.microsoft.com/office/powerpoint/2010/main" val="91317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3" name="Picture 2">
            <a:extLst>
              <a:ext uri="{FF2B5EF4-FFF2-40B4-BE49-F238E27FC236}">
                <a16:creationId xmlns:a16="http://schemas.microsoft.com/office/drawing/2014/main" id="{7D31816B-B065-6124-EF51-DE1628A644CE}"/>
              </a:ext>
            </a:extLst>
          </p:cNvPr>
          <p:cNvPicPr>
            <a:picLocks noChangeAspect="1"/>
          </p:cNvPicPr>
          <p:nvPr/>
        </p:nvPicPr>
        <p:blipFill>
          <a:blip r:embed="rId5"/>
          <a:stretch>
            <a:fillRect/>
          </a:stretch>
        </p:blipFill>
        <p:spPr>
          <a:xfrm>
            <a:off x="2209800" y="1580734"/>
            <a:ext cx="7772400" cy="3696531"/>
          </a:xfrm>
          <a:prstGeom prst="rect">
            <a:avLst/>
          </a:prstGeom>
        </p:spPr>
      </p:pic>
      <p:sp>
        <p:nvSpPr>
          <p:cNvPr id="7" name="Slide Number Placeholder 6">
            <a:extLst>
              <a:ext uri="{FF2B5EF4-FFF2-40B4-BE49-F238E27FC236}">
                <a16:creationId xmlns:a16="http://schemas.microsoft.com/office/drawing/2014/main" id="{C1A68582-E040-BA84-2E37-8F1C7950FEEE}"/>
              </a:ext>
            </a:extLst>
          </p:cNvPr>
          <p:cNvSpPr>
            <a:spLocks noGrp="1"/>
          </p:cNvSpPr>
          <p:nvPr>
            <p:ph type="sldNum" sz="quarter" idx="12"/>
          </p:nvPr>
        </p:nvSpPr>
        <p:spPr/>
        <p:txBody>
          <a:bodyPr/>
          <a:lstStyle/>
          <a:p>
            <a:fld id="{2718B2E5-1F24-3243-98D2-5B75F7F188E6}" type="slidenum">
              <a:rPr lang="en-US" smtClean="0"/>
              <a:t>14</a:t>
            </a:fld>
            <a:endParaRPr lang="en-US"/>
          </a:p>
        </p:txBody>
      </p:sp>
    </p:spTree>
    <p:extLst>
      <p:ext uri="{BB962C8B-B14F-4D97-AF65-F5344CB8AC3E}">
        <p14:creationId xmlns:p14="http://schemas.microsoft.com/office/powerpoint/2010/main" val="2650939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7" name="Picture 6">
            <a:extLst>
              <a:ext uri="{FF2B5EF4-FFF2-40B4-BE49-F238E27FC236}">
                <a16:creationId xmlns:a16="http://schemas.microsoft.com/office/drawing/2014/main" id="{9E236769-4FBD-82AB-FA37-783EFF45AE3A}"/>
              </a:ext>
            </a:extLst>
          </p:cNvPr>
          <p:cNvPicPr>
            <a:picLocks noChangeAspect="1"/>
          </p:cNvPicPr>
          <p:nvPr/>
        </p:nvPicPr>
        <p:blipFill>
          <a:blip r:embed="rId5"/>
          <a:stretch>
            <a:fillRect/>
          </a:stretch>
        </p:blipFill>
        <p:spPr>
          <a:xfrm>
            <a:off x="2209800" y="993485"/>
            <a:ext cx="7772400" cy="4871030"/>
          </a:xfrm>
          <a:prstGeom prst="rect">
            <a:avLst/>
          </a:prstGeom>
        </p:spPr>
      </p:pic>
      <p:sp>
        <p:nvSpPr>
          <p:cNvPr id="3" name="Slide Number Placeholder 2">
            <a:extLst>
              <a:ext uri="{FF2B5EF4-FFF2-40B4-BE49-F238E27FC236}">
                <a16:creationId xmlns:a16="http://schemas.microsoft.com/office/drawing/2014/main" id="{F9795700-8FFE-602D-9AA4-C6C6BCE12807}"/>
              </a:ext>
            </a:extLst>
          </p:cNvPr>
          <p:cNvSpPr>
            <a:spLocks noGrp="1"/>
          </p:cNvSpPr>
          <p:nvPr>
            <p:ph type="sldNum" sz="quarter" idx="12"/>
          </p:nvPr>
        </p:nvSpPr>
        <p:spPr/>
        <p:txBody>
          <a:bodyPr/>
          <a:lstStyle/>
          <a:p>
            <a:fld id="{2718B2E5-1F24-3243-98D2-5B75F7F188E6}" type="slidenum">
              <a:rPr lang="en-US" smtClean="0"/>
              <a:t>15</a:t>
            </a:fld>
            <a:endParaRPr lang="en-US"/>
          </a:p>
        </p:txBody>
      </p:sp>
    </p:spTree>
    <p:extLst>
      <p:ext uri="{BB962C8B-B14F-4D97-AF65-F5344CB8AC3E}">
        <p14:creationId xmlns:p14="http://schemas.microsoft.com/office/powerpoint/2010/main" val="2949735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F5DF5A6A-57F2-91F6-B458-1A2FB58E5E36}"/>
              </a:ext>
            </a:extLst>
          </p:cNvPr>
          <p:cNvPicPr>
            <a:picLocks noChangeAspect="1"/>
          </p:cNvPicPr>
          <p:nvPr/>
        </p:nvPicPr>
        <p:blipFill>
          <a:blip r:embed="rId3"/>
          <a:stretch>
            <a:fillRect/>
          </a:stretch>
        </p:blipFill>
        <p:spPr>
          <a:xfrm>
            <a:off x="2209800" y="1235295"/>
            <a:ext cx="7772400" cy="4387410"/>
          </a:xfrm>
          <a:prstGeom prst="rect">
            <a:avLst/>
          </a:prstGeom>
        </p:spPr>
      </p:pic>
      <p:sp>
        <p:nvSpPr>
          <p:cNvPr id="8" name="TextBox 7">
            <a:extLst>
              <a:ext uri="{FF2B5EF4-FFF2-40B4-BE49-F238E27FC236}">
                <a16:creationId xmlns:a16="http://schemas.microsoft.com/office/drawing/2014/main" id="{7472053F-1628-5F31-9132-3CD67FE5B4D5}"/>
              </a:ext>
            </a:extLst>
          </p:cNvPr>
          <p:cNvSpPr txBox="1"/>
          <p:nvPr/>
        </p:nvSpPr>
        <p:spPr>
          <a:xfrm>
            <a:off x="4498428" y="493986"/>
            <a:ext cx="2636876" cy="369332"/>
          </a:xfrm>
          <a:prstGeom prst="rect">
            <a:avLst/>
          </a:prstGeom>
          <a:noFill/>
        </p:spPr>
        <p:txBody>
          <a:bodyPr wrap="none" rtlCol="0">
            <a:spAutoFit/>
          </a:bodyPr>
          <a:lstStyle/>
          <a:p>
            <a:r>
              <a:rPr lang="en-US" b="1" dirty="0">
                <a:hlinkClick r:id="rId2"/>
              </a:rPr>
              <a:t>Two ways to shred a car</a:t>
            </a:r>
            <a:endParaRPr lang="en-US" b="1" dirty="0"/>
          </a:p>
        </p:txBody>
      </p:sp>
      <p:sp>
        <p:nvSpPr>
          <p:cNvPr id="9" name="Slide Number Placeholder 8">
            <a:extLst>
              <a:ext uri="{FF2B5EF4-FFF2-40B4-BE49-F238E27FC236}">
                <a16:creationId xmlns:a16="http://schemas.microsoft.com/office/drawing/2014/main" id="{17CA946E-D870-C89B-B7A1-E4A980C49492}"/>
              </a:ext>
            </a:extLst>
          </p:cNvPr>
          <p:cNvSpPr>
            <a:spLocks noGrp="1"/>
          </p:cNvSpPr>
          <p:nvPr>
            <p:ph type="sldNum" sz="quarter" idx="12"/>
          </p:nvPr>
        </p:nvSpPr>
        <p:spPr/>
        <p:txBody>
          <a:bodyPr/>
          <a:lstStyle/>
          <a:p>
            <a:fld id="{2718B2E5-1F24-3243-98D2-5B75F7F188E6}" type="slidenum">
              <a:rPr lang="en-US" smtClean="0"/>
              <a:t>16</a:t>
            </a:fld>
            <a:endParaRPr lang="en-US"/>
          </a:p>
        </p:txBody>
      </p:sp>
    </p:spTree>
    <p:extLst>
      <p:ext uri="{BB962C8B-B14F-4D97-AF65-F5344CB8AC3E}">
        <p14:creationId xmlns:p14="http://schemas.microsoft.com/office/powerpoint/2010/main" val="3838424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3" name="Picture 2">
            <a:extLst>
              <a:ext uri="{FF2B5EF4-FFF2-40B4-BE49-F238E27FC236}">
                <a16:creationId xmlns:a16="http://schemas.microsoft.com/office/drawing/2014/main" id="{5C68CB8E-816E-E95C-7D05-E95B6ADB9D82}"/>
              </a:ext>
            </a:extLst>
          </p:cNvPr>
          <p:cNvPicPr>
            <a:picLocks noChangeAspect="1"/>
          </p:cNvPicPr>
          <p:nvPr/>
        </p:nvPicPr>
        <p:blipFill>
          <a:blip r:embed="rId5"/>
          <a:stretch>
            <a:fillRect/>
          </a:stretch>
        </p:blipFill>
        <p:spPr>
          <a:xfrm>
            <a:off x="2209800" y="1681628"/>
            <a:ext cx="7772400" cy="3494743"/>
          </a:xfrm>
          <a:prstGeom prst="rect">
            <a:avLst/>
          </a:prstGeom>
        </p:spPr>
      </p:pic>
      <p:sp>
        <p:nvSpPr>
          <p:cNvPr id="7" name="Slide Number Placeholder 6">
            <a:extLst>
              <a:ext uri="{FF2B5EF4-FFF2-40B4-BE49-F238E27FC236}">
                <a16:creationId xmlns:a16="http://schemas.microsoft.com/office/drawing/2014/main" id="{ED4F2361-B081-BB45-0DB1-68E333A42C77}"/>
              </a:ext>
            </a:extLst>
          </p:cNvPr>
          <p:cNvSpPr>
            <a:spLocks noGrp="1"/>
          </p:cNvSpPr>
          <p:nvPr>
            <p:ph type="sldNum" sz="quarter" idx="12"/>
          </p:nvPr>
        </p:nvSpPr>
        <p:spPr/>
        <p:txBody>
          <a:bodyPr/>
          <a:lstStyle/>
          <a:p>
            <a:fld id="{2718B2E5-1F24-3243-98D2-5B75F7F188E6}" type="slidenum">
              <a:rPr lang="en-US" smtClean="0"/>
              <a:t>17</a:t>
            </a:fld>
            <a:endParaRPr lang="en-US"/>
          </a:p>
        </p:txBody>
      </p:sp>
    </p:spTree>
    <p:extLst>
      <p:ext uri="{BB962C8B-B14F-4D97-AF65-F5344CB8AC3E}">
        <p14:creationId xmlns:p14="http://schemas.microsoft.com/office/powerpoint/2010/main" val="1049895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3" name="Picture 2">
            <a:extLst>
              <a:ext uri="{FF2B5EF4-FFF2-40B4-BE49-F238E27FC236}">
                <a16:creationId xmlns:a16="http://schemas.microsoft.com/office/drawing/2014/main" id="{95549143-FDAB-977A-7252-B2856AEF788D}"/>
              </a:ext>
            </a:extLst>
          </p:cNvPr>
          <p:cNvPicPr>
            <a:picLocks noChangeAspect="1"/>
          </p:cNvPicPr>
          <p:nvPr/>
        </p:nvPicPr>
        <p:blipFill>
          <a:blip r:embed="rId5"/>
          <a:stretch>
            <a:fillRect/>
          </a:stretch>
        </p:blipFill>
        <p:spPr>
          <a:xfrm>
            <a:off x="2209800" y="2178972"/>
            <a:ext cx="7772400" cy="2500056"/>
          </a:xfrm>
          <a:prstGeom prst="rect">
            <a:avLst/>
          </a:prstGeom>
        </p:spPr>
      </p:pic>
      <p:sp>
        <p:nvSpPr>
          <p:cNvPr id="7" name="Slide Number Placeholder 6">
            <a:extLst>
              <a:ext uri="{FF2B5EF4-FFF2-40B4-BE49-F238E27FC236}">
                <a16:creationId xmlns:a16="http://schemas.microsoft.com/office/drawing/2014/main" id="{69D767B2-22EF-88CF-73C9-C78CF6787F64}"/>
              </a:ext>
            </a:extLst>
          </p:cNvPr>
          <p:cNvSpPr>
            <a:spLocks noGrp="1"/>
          </p:cNvSpPr>
          <p:nvPr>
            <p:ph type="sldNum" sz="quarter" idx="12"/>
          </p:nvPr>
        </p:nvSpPr>
        <p:spPr/>
        <p:txBody>
          <a:bodyPr/>
          <a:lstStyle/>
          <a:p>
            <a:fld id="{2718B2E5-1F24-3243-98D2-5B75F7F188E6}" type="slidenum">
              <a:rPr lang="en-US" smtClean="0"/>
              <a:t>18</a:t>
            </a:fld>
            <a:endParaRPr lang="en-US"/>
          </a:p>
        </p:txBody>
      </p:sp>
    </p:spTree>
    <p:extLst>
      <p:ext uri="{BB962C8B-B14F-4D97-AF65-F5344CB8AC3E}">
        <p14:creationId xmlns:p14="http://schemas.microsoft.com/office/powerpoint/2010/main" val="2040692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3" name="Picture 2">
            <a:extLst>
              <a:ext uri="{FF2B5EF4-FFF2-40B4-BE49-F238E27FC236}">
                <a16:creationId xmlns:a16="http://schemas.microsoft.com/office/drawing/2014/main" id="{4FF24F10-1152-594E-952F-05C205BA3476}"/>
              </a:ext>
            </a:extLst>
          </p:cNvPr>
          <p:cNvPicPr>
            <a:picLocks noChangeAspect="1"/>
          </p:cNvPicPr>
          <p:nvPr/>
        </p:nvPicPr>
        <p:blipFill>
          <a:blip r:embed="rId5"/>
          <a:stretch>
            <a:fillRect/>
          </a:stretch>
        </p:blipFill>
        <p:spPr>
          <a:xfrm>
            <a:off x="2209800" y="1261321"/>
            <a:ext cx="7772400" cy="4335358"/>
          </a:xfrm>
          <a:prstGeom prst="rect">
            <a:avLst/>
          </a:prstGeom>
        </p:spPr>
      </p:pic>
      <p:sp>
        <p:nvSpPr>
          <p:cNvPr id="7" name="Slide Number Placeholder 6">
            <a:extLst>
              <a:ext uri="{FF2B5EF4-FFF2-40B4-BE49-F238E27FC236}">
                <a16:creationId xmlns:a16="http://schemas.microsoft.com/office/drawing/2014/main" id="{8C200D62-A765-504B-E52C-ED5B1AD79004}"/>
              </a:ext>
            </a:extLst>
          </p:cNvPr>
          <p:cNvSpPr>
            <a:spLocks noGrp="1"/>
          </p:cNvSpPr>
          <p:nvPr>
            <p:ph type="sldNum" sz="quarter" idx="12"/>
          </p:nvPr>
        </p:nvSpPr>
        <p:spPr/>
        <p:txBody>
          <a:bodyPr/>
          <a:lstStyle/>
          <a:p>
            <a:fld id="{2718B2E5-1F24-3243-98D2-5B75F7F188E6}" type="slidenum">
              <a:rPr lang="en-US" smtClean="0"/>
              <a:t>19</a:t>
            </a:fld>
            <a:endParaRPr lang="en-US"/>
          </a:p>
        </p:txBody>
      </p:sp>
    </p:spTree>
    <p:extLst>
      <p:ext uri="{BB962C8B-B14F-4D97-AF65-F5344CB8AC3E}">
        <p14:creationId xmlns:p14="http://schemas.microsoft.com/office/powerpoint/2010/main" val="1361833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1CED67-2D20-F876-1838-F7A18B31D8E0}"/>
              </a:ext>
            </a:extLst>
          </p:cNvPr>
          <p:cNvPicPr>
            <a:picLocks noChangeAspect="1"/>
          </p:cNvPicPr>
          <p:nvPr/>
        </p:nvPicPr>
        <p:blipFill>
          <a:blip r:embed="rId2">
            <a:alphaModFix amt="20000"/>
          </a:blip>
          <a:stretch>
            <a:fillRect/>
          </a:stretch>
        </p:blipFill>
        <p:spPr>
          <a:xfrm>
            <a:off x="976183" y="18938"/>
            <a:ext cx="10268067" cy="6839062"/>
          </a:xfrm>
          <a:prstGeom prst="rect">
            <a:avLst/>
          </a:prstGeom>
        </p:spPr>
      </p:pic>
      <p:sp>
        <p:nvSpPr>
          <p:cNvPr id="5" name="TextBox 4">
            <a:extLst>
              <a:ext uri="{FF2B5EF4-FFF2-40B4-BE49-F238E27FC236}">
                <a16:creationId xmlns:a16="http://schemas.microsoft.com/office/drawing/2014/main" id="{BF2C3D39-20D9-03B3-EC44-02B3B7161B13}"/>
              </a:ext>
            </a:extLst>
          </p:cNvPr>
          <p:cNvSpPr txBox="1"/>
          <p:nvPr/>
        </p:nvSpPr>
        <p:spPr>
          <a:xfrm>
            <a:off x="2175641" y="1114097"/>
            <a:ext cx="6836230" cy="1815882"/>
          </a:xfrm>
          <a:prstGeom prst="rect">
            <a:avLst/>
          </a:prstGeom>
          <a:noFill/>
        </p:spPr>
        <p:txBody>
          <a:bodyPr wrap="none" rtlCol="0">
            <a:spAutoFit/>
          </a:bodyPr>
          <a:lstStyle/>
          <a:p>
            <a:r>
              <a:rPr lang="en-US" sz="2800" b="1" dirty="0"/>
              <a:t>One Car =&gt; 4,000 </a:t>
            </a:r>
            <a:r>
              <a:rPr lang="en-US" sz="2800" b="1" dirty="0" err="1"/>
              <a:t>lbs</a:t>
            </a:r>
            <a:r>
              <a:rPr lang="en-US" sz="2800" b="1" dirty="0"/>
              <a:t> of waste</a:t>
            </a:r>
          </a:p>
          <a:p>
            <a:r>
              <a:rPr lang="en-US" sz="2800" b="1" dirty="0"/>
              <a:t>80% metal and glass</a:t>
            </a:r>
          </a:p>
          <a:p>
            <a:r>
              <a:rPr lang="en-US" sz="2800" b="1" dirty="0"/>
              <a:t>20% Automotive Shredder Residue (ASR)</a:t>
            </a:r>
          </a:p>
          <a:p>
            <a:r>
              <a:rPr lang="en-US" sz="2800" b="1" dirty="0"/>
              <a:t>5 million tons in the US per year</a:t>
            </a:r>
          </a:p>
        </p:txBody>
      </p:sp>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2</a:t>
            </a:fld>
            <a:endParaRPr lang="en-US"/>
          </a:p>
        </p:txBody>
      </p:sp>
    </p:spTree>
    <p:extLst>
      <p:ext uri="{BB962C8B-B14F-4D97-AF65-F5344CB8AC3E}">
        <p14:creationId xmlns:p14="http://schemas.microsoft.com/office/powerpoint/2010/main" val="1721736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3" name="Picture 2">
            <a:extLst>
              <a:ext uri="{FF2B5EF4-FFF2-40B4-BE49-F238E27FC236}">
                <a16:creationId xmlns:a16="http://schemas.microsoft.com/office/drawing/2014/main" id="{2BFB9EB8-A0D1-37A5-0A67-7E7AA92D17BE}"/>
              </a:ext>
            </a:extLst>
          </p:cNvPr>
          <p:cNvPicPr>
            <a:picLocks noChangeAspect="1"/>
          </p:cNvPicPr>
          <p:nvPr/>
        </p:nvPicPr>
        <p:blipFill>
          <a:blip r:embed="rId5"/>
          <a:stretch>
            <a:fillRect/>
          </a:stretch>
        </p:blipFill>
        <p:spPr>
          <a:xfrm>
            <a:off x="2209800" y="2738336"/>
            <a:ext cx="7772400" cy="1381327"/>
          </a:xfrm>
          <a:prstGeom prst="rect">
            <a:avLst/>
          </a:prstGeom>
        </p:spPr>
      </p:pic>
      <p:sp>
        <p:nvSpPr>
          <p:cNvPr id="7" name="Slide Number Placeholder 6">
            <a:extLst>
              <a:ext uri="{FF2B5EF4-FFF2-40B4-BE49-F238E27FC236}">
                <a16:creationId xmlns:a16="http://schemas.microsoft.com/office/drawing/2014/main" id="{EBFEFCB5-552C-E86B-C5B8-8CE20ABC5441}"/>
              </a:ext>
            </a:extLst>
          </p:cNvPr>
          <p:cNvSpPr>
            <a:spLocks noGrp="1"/>
          </p:cNvSpPr>
          <p:nvPr>
            <p:ph type="sldNum" sz="quarter" idx="12"/>
          </p:nvPr>
        </p:nvSpPr>
        <p:spPr/>
        <p:txBody>
          <a:bodyPr/>
          <a:lstStyle/>
          <a:p>
            <a:fld id="{2718B2E5-1F24-3243-98D2-5B75F7F188E6}" type="slidenum">
              <a:rPr lang="en-US" smtClean="0"/>
              <a:t>20</a:t>
            </a:fld>
            <a:endParaRPr lang="en-US"/>
          </a:p>
        </p:txBody>
      </p:sp>
    </p:spTree>
    <p:extLst>
      <p:ext uri="{BB962C8B-B14F-4D97-AF65-F5344CB8AC3E}">
        <p14:creationId xmlns:p14="http://schemas.microsoft.com/office/powerpoint/2010/main" val="3164356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4"/>
            <a:stretch>
              <a:fillRect/>
            </a:stretch>
          </p:blipFill>
          <p:spPr>
            <a:xfrm>
              <a:off x="2207394" y="4171615"/>
              <a:ext cx="7251700" cy="698500"/>
            </a:xfrm>
            <a:prstGeom prst="rect">
              <a:avLst/>
            </a:prstGeom>
          </p:spPr>
        </p:pic>
      </p:grpSp>
      <p:grpSp>
        <p:nvGrpSpPr>
          <p:cNvPr id="11" name="Group 10">
            <a:extLst>
              <a:ext uri="{FF2B5EF4-FFF2-40B4-BE49-F238E27FC236}">
                <a16:creationId xmlns:a16="http://schemas.microsoft.com/office/drawing/2014/main" id="{6D504BF0-D7B4-63C0-9A7D-8C6D9BE5B006}"/>
              </a:ext>
            </a:extLst>
          </p:cNvPr>
          <p:cNvGrpSpPr/>
          <p:nvPr/>
        </p:nvGrpSpPr>
        <p:grpSpPr>
          <a:xfrm rot="5400000">
            <a:off x="3247606" y="-1807589"/>
            <a:ext cx="6623679" cy="10407260"/>
            <a:chOff x="1942291" y="0"/>
            <a:chExt cx="8645380" cy="13583797"/>
          </a:xfrm>
        </p:grpSpPr>
        <p:pic>
          <p:nvPicPr>
            <p:cNvPr id="8" name="Picture 7">
              <a:extLst>
                <a:ext uri="{FF2B5EF4-FFF2-40B4-BE49-F238E27FC236}">
                  <a16:creationId xmlns:a16="http://schemas.microsoft.com/office/drawing/2014/main" id="{0FEE83BC-989C-A856-43AD-F34BA9E33163}"/>
                </a:ext>
              </a:extLst>
            </p:cNvPr>
            <p:cNvPicPr>
              <a:picLocks noChangeAspect="1"/>
            </p:cNvPicPr>
            <p:nvPr/>
          </p:nvPicPr>
          <p:blipFill>
            <a:blip r:embed="rId5"/>
            <a:stretch>
              <a:fillRect/>
            </a:stretch>
          </p:blipFill>
          <p:spPr>
            <a:xfrm>
              <a:off x="2294795" y="0"/>
              <a:ext cx="7580376" cy="6858000"/>
            </a:xfrm>
            <a:prstGeom prst="rect">
              <a:avLst/>
            </a:prstGeom>
          </p:spPr>
        </p:pic>
        <p:pic>
          <p:nvPicPr>
            <p:cNvPr id="9" name="Picture 8">
              <a:extLst>
                <a:ext uri="{FF2B5EF4-FFF2-40B4-BE49-F238E27FC236}">
                  <a16:creationId xmlns:a16="http://schemas.microsoft.com/office/drawing/2014/main" id="{F7904DBB-F733-DDC1-A1D2-12657DBD2ABB}"/>
                </a:ext>
              </a:extLst>
            </p:cNvPr>
            <p:cNvPicPr>
              <a:picLocks noChangeAspect="1"/>
            </p:cNvPicPr>
            <p:nvPr/>
          </p:nvPicPr>
          <p:blipFill>
            <a:blip r:embed="rId6"/>
            <a:stretch>
              <a:fillRect/>
            </a:stretch>
          </p:blipFill>
          <p:spPr>
            <a:xfrm>
              <a:off x="1942291" y="6852490"/>
              <a:ext cx="8645380" cy="6731307"/>
            </a:xfrm>
            <a:prstGeom prst="rect">
              <a:avLst/>
            </a:prstGeom>
          </p:spPr>
        </p:pic>
      </p:grpSp>
      <p:sp>
        <p:nvSpPr>
          <p:cNvPr id="3" name="Slide Number Placeholder 2">
            <a:extLst>
              <a:ext uri="{FF2B5EF4-FFF2-40B4-BE49-F238E27FC236}">
                <a16:creationId xmlns:a16="http://schemas.microsoft.com/office/drawing/2014/main" id="{3F523718-1158-E289-8D38-AF064A8B29CF}"/>
              </a:ext>
            </a:extLst>
          </p:cNvPr>
          <p:cNvSpPr>
            <a:spLocks noGrp="1"/>
          </p:cNvSpPr>
          <p:nvPr>
            <p:ph type="sldNum" sz="quarter" idx="12"/>
          </p:nvPr>
        </p:nvSpPr>
        <p:spPr/>
        <p:txBody>
          <a:bodyPr/>
          <a:lstStyle/>
          <a:p>
            <a:fld id="{2718B2E5-1F24-3243-98D2-5B75F7F188E6}" type="slidenum">
              <a:rPr lang="en-US" smtClean="0"/>
              <a:t>21</a:t>
            </a:fld>
            <a:endParaRPr lang="en-US"/>
          </a:p>
        </p:txBody>
      </p:sp>
    </p:spTree>
    <p:extLst>
      <p:ext uri="{BB962C8B-B14F-4D97-AF65-F5344CB8AC3E}">
        <p14:creationId xmlns:p14="http://schemas.microsoft.com/office/powerpoint/2010/main" val="2448968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3" name="Picture 2">
            <a:extLst>
              <a:ext uri="{FF2B5EF4-FFF2-40B4-BE49-F238E27FC236}">
                <a16:creationId xmlns:a16="http://schemas.microsoft.com/office/drawing/2014/main" id="{AE8D000D-C318-EB27-9683-8F092150D9BE}"/>
              </a:ext>
            </a:extLst>
          </p:cNvPr>
          <p:cNvPicPr>
            <a:picLocks noChangeAspect="1"/>
          </p:cNvPicPr>
          <p:nvPr/>
        </p:nvPicPr>
        <p:blipFill>
          <a:blip r:embed="rId5"/>
          <a:stretch>
            <a:fillRect/>
          </a:stretch>
        </p:blipFill>
        <p:spPr>
          <a:xfrm>
            <a:off x="3202923" y="0"/>
            <a:ext cx="5786154" cy="6858000"/>
          </a:xfrm>
          <a:prstGeom prst="rect">
            <a:avLst/>
          </a:prstGeom>
        </p:spPr>
      </p:pic>
      <p:sp>
        <p:nvSpPr>
          <p:cNvPr id="7" name="Slide Number Placeholder 6">
            <a:extLst>
              <a:ext uri="{FF2B5EF4-FFF2-40B4-BE49-F238E27FC236}">
                <a16:creationId xmlns:a16="http://schemas.microsoft.com/office/drawing/2014/main" id="{4426DB44-F2F0-6C58-F59F-04ACA0D4CA5D}"/>
              </a:ext>
            </a:extLst>
          </p:cNvPr>
          <p:cNvSpPr>
            <a:spLocks noGrp="1"/>
          </p:cNvSpPr>
          <p:nvPr>
            <p:ph type="sldNum" sz="quarter" idx="12"/>
          </p:nvPr>
        </p:nvSpPr>
        <p:spPr/>
        <p:txBody>
          <a:bodyPr/>
          <a:lstStyle/>
          <a:p>
            <a:fld id="{2718B2E5-1F24-3243-98D2-5B75F7F188E6}" type="slidenum">
              <a:rPr lang="en-US" smtClean="0"/>
              <a:t>22</a:t>
            </a:fld>
            <a:endParaRPr lang="en-US"/>
          </a:p>
        </p:txBody>
      </p:sp>
    </p:spTree>
    <p:extLst>
      <p:ext uri="{BB962C8B-B14F-4D97-AF65-F5344CB8AC3E}">
        <p14:creationId xmlns:p14="http://schemas.microsoft.com/office/powerpoint/2010/main" val="2706861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A4C2CF-346F-257F-8748-7A802A1A6643}"/>
              </a:ext>
            </a:extLst>
          </p:cNvPr>
          <p:cNvSpPr>
            <a:spLocks noGrp="1"/>
          </p:cNvSpPr>
          <p:nvPr>
            <p:ph type="sldNum" sz="quarter" idx="12"/>
          </p:nvPr>
        </p:nvSpPr>
        <p:spPr/>
        <p:txBody>
          <a:bodyPr/>
          <a:lstStyle/>
          <a:p>
            <a:fld id="{2718B2E5-1F24-3243-98D2-5B75F7F188E6}" type="slidenum">
              <a:rPr lang="en-US" smtClean="0"/>
              <a:t>23</a:t>
            </a:fld>
            <a:endParaRPr lang="en-US" dirty="0"/>
          </a:p>
        </p:txBody>
      </p:sp>
      <p:sp>
        <p:nvSpPr>
          <p:cNvPr id="7" name="TextBox 6">
            <a:extLst>
              <a:ext uri="{FF2B5EF4-FFF2-40B4-BE49-F238E27FC236}">
                <a16:creationId xmlns:a16="http://schemas.microsoft.com/office/drawing/2014/main" id="{B6D9B0C8-ED34-18F1-A337-CB63DA12EB8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sp>
        <p:nvSpPr>
          <p:cNvPr id="8" name="TextBox 7">
            <a:extLst>
              <a:ext uri="{FF2B5EF4-FFF2-40B4-BE49-F238E27FC236}">
                <a16:creationId xmlns:a16="http://schemas.microsoft.com/office/drawing/2014/main" id="{46CF70F7-19FE-3E5C-8644-7DB7DDBC08AF}"/>
              </a:ext>
            </a:extLst>
          </p:cNvPr>
          <p:cNvSpPr txBox="1"/>
          <p:nvPr/>
        </p:nvSpPr>
        <p:spPr>
          <a:xfrm>
            <a:off x="2934379" y="1298971"/>
            <a:ext cx="5617115" cy="369332"/>
          </a:xfrm>
          <a:prstGeom prst="rect">
            <a:avLst/>
          </a:prstGeom>
          <a:noFill/>
        </p:spPr>
        <p:txBody>
          <a:bodyPr wrap="none" rtlCol="0">
            <a:spAutoFit/>
          </a:bodyPr>
          <a:lstStyle/>
          <a:p>
            <a:r>
              <a:rPr lang="en-US" dirty="0"/>
              <a:t>May/probably contain bromine flame retardants (BFRs)</a:t>
            </a:r>
          </a:p>
        </p:txBody>
      </p:sp>
      <p:sp>
        <p:nvSpPr>
          <p:cNvPr id="10" name="TextBox 9">
            <a:extLst>
              <a:ext uri="{FF2B5EF4-FFF2-40B4-BE49-F238E27FC236}">
                <a16:creationId xmlns:a16="http://schemas.microsoft.com/office/drawing/2014/main" id="{F317116E-8D8E-6D2D-8D24-CDEBD2F765EF}"/>
              </a:ext>
            </a:extLst>
          </p:cNvPr>
          <p:cNvSpPr txBox="1"/>
          <p:nvPr/>
        </p:nvSpPr>
        <p:spPr>
          <a:xfrm>
            <a:off x="212436" y="1745338"/>
            <a:ext cx="8684165" cy="2862322"/>
          </a:xfrm>
          <a:prstGeom prst="rect">
            <a:avLst/>
          </a:prstGeom>
          <a:noFill/>
        </p:spPr>
        <p:txBody>
          <a:bodyPr wrap="square">
            <a:spAutoFit/>
          </a:bodyPr>
          <a:lstStyle/>
          <a:p>
            <a:pPr algn="l">
              <a:buFont typeface="+mj-lt"/>
              <a:buAutoNum type="alphaLcPeriod"/>
            </a:pPr>
            <a:r>
              <a:rPr lang="en-US" b="0" i="0" u="none" strike="noStrike" dirty="0">
                <a:solidFill>
                  <a:srgbClr val="003D59"/>
                </a:solidFill>
                <a:effectLst/>
                <a:latin typeface="Stabil-grotesk"/>
              </a:rPr>
              <a:t> </a:t>
            </a:r>
            <a:r>
              <a:rPr lang="en-US" b="0" i="0" u="none" strike="noStrike" dirty="0" err="1">
                <a:solidFill>
                  <a:srgbClr val="003D59"/>
                </a:solidFill>
                <a:effectLst/>
                <a:latin typeface="Stabil-grotesk"/>
              </a:rPr>
              <a:t>Hexabromodiphenyl</a:t>
            </a:r>
            <a:r>
              <a:rPr lang="en-US" b="0" i="0" u="none" strike="noStrike" dirty="0">
                <a:solidFill>
                  <a:srgbClr val="003D59"/>
                </a:solidFill>
                <a:effectLst/>
                <a:latin typeface="Stabil-grotesk"/>
              </a:rPr>
              <a:t> ether and </a:t>
            </a:r>
            <a:r>
              <a:rPr lang="en-US" b="0" i="0" u="none" strike="noStrike" dirty="0" err="1">
                <a:solidFill>
                  <a:srgbClr val="003D59"/>
                </a:solidFill>
                <a:effectLst/>
                <a:latin typeface="Stabil-grotesk"/>
              </a:rPr>
              <a:t>heptabromodiphenyl</a:t>
            </a:r>
            <a:r>
              <a:rPr lang="en-US" b="0" i="0" u="none" strike="noStrike" dirty="0">
                <a:solidFill>
                  <a:srgbClr val="003D59"/>
                </a:solidFill>
                <a:effectLst/>
                <a:latin typeface="Stabil-grotesk"/>
              </a:rPr>
              <a:t> ether (also known as </a:t>
            </a:r>
            <a:r>
              <a:rPr lang="en-US" b="0" i="0" u="none" strike="noStrike" dirty="0" err="1">
                <a:solidFill>
                  <a:srgbClr val="003D59"/>
                </a:solidFill>
                <a:effectLst/>
                <a:latin typeface="Stabil-grotesk"/>
              </a:rPr>
              <a:t>octabromodiphenyl</a:t>
            </a:r>
            <a:r>
              <a:rPr lang="en-US" b="0" i="0" u="none" strike="noStrike" dirty="0">
                <a:solidFill>
                  <a:srgbClr val="003D59"/>
                </a:solidFill>
                <a:effectLst/>
                <a:latin typeface="Stabil-grotesk"/>
              </a:rPr>
              <a:t> ether or commercial </a:t>
            </a:r>
            <a:r>
              <a:rPr lang="en-US" b="1" i="0" u="none" strike="noStrike" dirty="0" err="1">
                <a:solidFill>
                  <a:srgbClr val="003D59"/>
                </a:solidFill>
                <a:effectLst/>
                <a:latin typeface="Stabil-grotesk"/>
              </a:rPr>
              <a:t>octaBDE</a:t>
            </a:r>
            <a:r>
              <a:rPr lang="en-US" b="0" i="0" u="none" strike="noStrike" dirty="0">
                <a:solidFill>
                  <a:srgbClr val="003D59"/>
                </a:solidFill>
                <a:effectLst/>
                <a:latin typeface="Stabil-grotesk"/>
              </a:rPr>
              <a:t> which is a commercial mix of several types of BDEs); used as a flame retardant for some acrylonitrile-butadiene-styrene (ABS) thermoplastics particularly for those used for </a:t>
            </a:r>
            <a:r>
              <a:rPr lang="en-US" b="1" i="0" u="none" strike="noStrike" dirty="0">
                <a:solidFill>
                  <a:srgbClr val="003D59"/>
                </a:solidFill>
                <a:effectLst/>
                <a:latin typeface="Stabil-grotesk"/>
              </a:rPr>
              <a:t>electronic goods </a:t>
            </a:r>
            <a:r>
              <a:rPr lang="en-US" b="0" i="0" u="none" strike="noStrike" dirty="0">
                <a:solidFill>
                  <a:srgbClr val="003D59"/>
                </a:solidFill>
                <a:effectLst/>
                <a:latin typeface="Stabil-grotesk"/>
              </a:rPr>
              <a:t>such as computer monitor and television casings, photocopiers, microwave ovens, laptops, and printers. Also used in coatings and lacquers, and in polyurethane foam for auto upholstery.</a:t>
            </a:r>
          </a:p>
          <a:p>
            <a:pPr algn="l"/>
            <a:endParaRPr lang="en-US" b="0" i="0" u="none" strike="noStrike" dirty="0">
              <a:solidFill>
                <a:srgbClr val="003D59"/>
              </a:solidFill>
              <a:effectLst/>
              <a:latin typeface="Stabil-grotesk"/>
            </a:endParaRPr>
          </a:p>
          <a:p>
            <a:pPr algn="l"/>
            <a:r>
              <a:rPr lang="en-US" b="0" i="0" u="none" strike="noStrike" dirty="0">
                <a:solidFill>
                  <a:srgbClr val="003D59"/>
                </a:solidFill>
                <a:effectLst/>
                <a:latin typeface="Stabil-grotesk"/>
              </a:rPr>
              <a:t>b. </a:t>
            </a:r>
            <a:r>
              <a:rPr lang="en-US" b="0" i="0" u="none" strike="noStrike" dirty="0" err="1">
                <a:solidFill>
                  <a:srgbClr val="003D59"/>
                </a:solidFill>
                <a:effectLst/>
                <a:latin typeface="Stabil-grotesk"/>
              </a:rPr>
              <a:t>Tetrabromodiphenyl</a:t>
            </a:r>
            <a:r>
              <a:rPr lang="en-US" b="0" i="0" u="none" strike="noStrike" dirty="0">
                <a:solidFill>
                  <a:srgbClr val="003D59"/>
                </a:solidFill>
                <a:effectLst/>
                <a:latin typeface="Stabil-grotesk"/>
              </a:rPr>
              <a:t> ether and </a:t>
            </a:r>
            <a:r>
              <a:rPr lang="en-US" b="0" i="0" u="none" strike="noStrike" dirty="0" err="1">
                <a:solidFill>
                  <a:srgbClr val="003D59"/>
                </a:solidFill>
                <a:effectLst/>
                <a:latin typeface="Stabil-grotesk"/>
              </a:rPr>
              <a:t>pentabromodiphenyl</a:t>
            </a:r>
            <a:r>
              <a:rPr lang="en-US" b="0" i="0" u="none" strike="noStrike" dirty="0">
                <a:solidFill>
                  <a:srgbClr val="003D59"/>
                </a:solidFill>
                <a:effectLst/>
                <a:latin typeface="Stabil-grotesk"/>
              </a:rPr>
              <a:t> ether (also known as commercial </a:t>
            </a:r>
            <a:r>
              <a:rPr lang="en-US" b="1" i="0" u="none" strike="noStrike" dirty="0" err="1">
                <a:solidFill>
                  <a:srgbClr val="003D59"/>
                </a:solidFill>
                <a:effectLst/>
                <a:latin typeface="Stabil-grotesk"/>
              </a:rPr>
              <a:t>pentaBDE</a:t>
            </a:r>
            <a:r>
              <a:rPr lang="en-US" b="0" i="0" u="none" strike="noStrike" dirty="0">
                <a:solidFill>
                  <a:srgbClr val="003D59"/>
                </a:solidFill>
                <a:effectLst/>
                <a:latin typeface="Stabil-grotesk"/>
              </a:rPr>
              <a:t>); used predominantly in </a:t>
            </a:r>
            <a:r>
              <a:rPr lang="en-US" b="1" i="0" u="none" strike="noStrike" dirty="0">
                <a:solidFill>
                  <a:srgbClr val="003D59"/>
                </a:solidFill>
                <a:effectLst/>
                <a:latin typeface="Stabil-grotesk"/>
              </a:rPr>
              <a:t>polyurethane foams for vehicles seats </a:t>
            </a:r>
            <a:r>
              <a:rPr lang="en-US" b="0" i="0" u="none" strike="noStrike" dirty="0">
                <a:solidFill>
                  <a:srgbClr val="003D59"/>
                </a:solidFill>
                <a:effectLst/>
                <a:latin typeface="Stabil-grotesk"/>
              </a:rPr>
              <a:t>and fittings and foams used for furniture, mattresses, carpet underlay, and electronic equipment.</a:t>
            </a:r>
          </a:p>
        </p:txBody>
      </p:sp>
      <p:pic>
        <p:nvPicPr>
          <p:cNvPr id="1026" name="Picture 2">
            <a:extLst>
              <a:ext uri="{FF2B5EF4-FFF2-40B4-BE49-F238E27FC236}">
                <a16:creationId xmlns:a16="http://schemas.microsoft.com/office/drawing/2014/main" id="{B90FAFEC-DB62-9632-FACB-028CE9F4C6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5281" y="3207520"/>
            <a:ext cx="2183538" cy="20550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D155FA6-1E07-4E63-42A1-2ECF345B12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5281" y="729673"/>
            <a:ext cx="2171198" cy="221417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47CAB3F-E02E-670C-DE62-5D109CB3B296}"/>
              </a:ext>
            </a:extLst>
          </p:cNvPr>
          <p:cNvSpPr txBox="1"/>
          <p:nvPr/>
        </p:nvSpPr>
        <p:spPr>
          <a:xfrm>
            <a:off x="212436" y="4967149"/>
            <a:ext cx="8552873" cy="1754326"/>
          </a:xfrm>
          <a:prstGeom prst="rect">
            <a:avLst/>
          </a:prstGeom>
          <a:noFill/>
        </p:spPr>
        <p:txBody>
          <a:bodyPr wrap="square">
            <a:spAutoFit/>
          </a:bodyPr>
          <a:lstStyle/>
          <a:p>
            <a:pPr algn="l"/>
            <a:r>
              <a:rPr lang="en-US" b="0" i="0" u="none" strike="noStrike" dirty="0">
                <a:solidFill>
                  <a:srgbClr val="003D59"/>
                </a:solidFill>
                <a:effectLst/>
                <a:latin typeface="Stabil-grotesk"/>
              </a:rPr>
              <a:t>BFRs are toxic and pose a risk of causing adverse effects to human health and the environment. They are capable of </a:t>
            </a:r>
            <a:r>
              <a:rPr lang="en-US" b="1" i="0" u="none" strike="noStrike" dirty="0">
                <a:solidFill>
                  <a:srgbClr val="003D59"/>
                </a:solidFill>
                <a:effectLst/>
                <a:latin typeface="Stabil-grotesk"/>
              </a:rPr>
              <a:t>long-range transport, persist in the environment, and bioaccumulate in human and animal tissue.</a:t>
            </a:r>
          </a:p>
          <a:p>
            <a:pPr algn="l"/>
            <a:r>
              <a:rPr lang="en-US" b="0" i="0" u="none" strike="noStrike" dirty="0">
                <a:solidFill>
                  <a:srgbClr val="003D59"/>
                </a:solidFill>
                <a:effectLst/>
                <a:latin typeface="Stabil-grotesk"/>
              </a:rPr>
              <a:t>They have the potential to be </a:t>
            </a:r>
            <a:r>
              <a:rPr lang="en-US" b="1" i="0" u="none" strike="noStrike" dirty="0">
                <a:solidFill>
                  <a:srgbClr val="003D59"/>
                </a:solidFill>
                <a:effectLst/>
                <a:latin typeface="Stabil-grotesk"/>
              </a:rPr>
              <a:t>transformed into brominated dioxins </a:t>
            </a:r>
            <a:r>
              <a:rPr lang="en-US" b="0" i="0" u="none" strike="noStrike" dirty="0">
                <a:solidFill>
                  <a:srgbClr val="003D59"/>
                </a:solidFill>
                <a:effectLst/>
                <a:latin typeface="Stabil-grotesk"/>
              </a:rPr>
              <a:t>when burnt at low temperatures or when the chemicals break down. This can occur during handling, recycling or disposal. The brominated dioxins are </a:t>
            </a:r>
            <a:r>
              <a:rPr lang="en-US" b="1" i="0" u="none" strike="noStrike" dirty="0">
                <a:solidFill>
                  <a:srgbClr val="003D59"/>
                </a:solidFill>
                <a:effectLst/>
                <a:latin typeface="Stabil-grotesk"/>
              </a:rPr>
              <a:t>extremely toxic and carcinogenic</a:t>
            </a:r>
            <a:r>
              <a:rPr lang="en-US" b="0" i="0" u="none" strike="noStrike" dirty="0">
                <a:solidFill>
                  <a:srgbClr val="003D59"/>
                </a:solidFill>
                <a:effectLst/>
                <a:latin typeface="Stabil-grotesk"/>
              </a:rPr>
              <a:t>.</a:t>
            </a:r>
          </a:p>
        </p:txBody>
      </p:sp>
    </p:spTree>
    <p:extLst>
      <p:ext uri="{BB962C8B-B14F-4D97-AF65-F5344CB8AC3E}">
        <p14:creationId xmlns:p14="http://schemas.microsoft.com/office/powerpoint/2010/main" val="2560995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24</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16" name="TextBox 15">
            <a:extLst>
              <a:ext uri="{FF2B5EF4-FFF2-40B4-BE49-F238E27FC236}">
                <a16:creationId xmlns:a16="http://schemas.microsoft.com/office/drawing/2014/main" id="{91DB8A6B-883C-107A-D66A-A9F9154E3B54}"/>
              </a:ext>
            </a:extLst>
          </p:cNvPr>
          <p:cNvSpPr txBox="1"/>
          <p:nvPr/>
        </p:nvSpPr>
        <p:spPr>
          <a:xfrm>
            <a:off x="1613106" y="1720840"/>
            <a:ext cx="8965788" cy="3416320"/>
          </a:xfrm>
          <a:prstGeom prst="rect">
            <a:avLst/>
          </a:prstGeom>
          <a:noFill/>
        </p:spPr>
        <p:txBody>
          <a:bodyPr wrap="none" rtlCol="0">
            <a:spAutoFit/>
          </a:bodyPr>
          <a:lstStyle/>
          <a:p>
            <a:pPr marL="285750" indent="-285750">
              <a:buFont typeface="Arial" panose="020B0604020202020204" pitchFamily="34" charset="0"/>
              <a:buChar char="•"/>
            </a:pPr>
            <a:r>
              <a:rPr lang="en-US" dirty="0"/>
              <a:t>ASR contains  a variable mix of thermoplastics, rubbers, thermosets, foam, felt, fiber,</a:t>
            </a:r>
          </a:p>
          <a:p>
            <a:r>
              <a:rPr lang="en-US" dirty="0"/>
              <a:t>      glass, metal (copper), stones, mud, wood, water, dirt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Unpredictable, useless extraneous material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Hazardous substances: Mercury, Lead, Cadmium, PCBs, BFRs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ASR is classified as hazardous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ASR is being landfilled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Sorted resins are eligible for recycling, most for pyrolysis or incineration</a:t>
            </a:r>
          </a:p>
        </p:txBody>
      </p:sp>
    </p:spTree>
    <p:extLst>
      <p:ext uri="{BB962C8B-B14F-4D97-AF65-F5344CB8AC3E}">
        <p14:creationId xmlns:p14="http://schemas.microsoft.com/office/powerpoint/2010/main" val="41257820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25</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2" name="TextBox 1">
            <a:extLst>
              <a:ext uri="{FF2B5EF4-FFF2-40B4-BE49-F238E27FC236}">
                <a16:creationId xmlns:a16="http://schemas.microsoft.com/office/drawing/2014/main" id="{90FF31D9-6612-BC87-045D-93690A01F3E1}"/>
              </a:ext>
            </a:extLst>
          </p:cNvPr>
          <p:cNvSpPr txBox="1"/>
          <p:nvPr/>
        </p:nvSpPr>
        <p:spPr>
          <a:xfrm>
            <a:off x="1613106" y="1720840"/>
            <a:ext cx="9838665" cy="3970318"/>
          </a:xfrm>
          <a:prstGeom prst="rect">
            <a:avLst/>
          </a:prstGeom>
          <a:noFill/>
        </p:spPr>
        <p:txBody>
          <a:bodyPr wrap="square" rtlCol="0">
            <a:spAutoFit/>
          </a:bodyPr>
          <a:lstStyle/>
          <a:p>
            <a:pPr marL="285750" indent="-285750">
              <a:buFont typeface="Arial" panose="020B0604020202020204" pitchFamily="34" charset="0"/>
              <a:buChar char="•"/>
            </a:pPr>
            <a:r>
              <a:rPr lang="en-US" dirty="0"/>
              <a:t>Average at 13.7 years we reach ELV</a:t>
            </a:r>
          </a:p>
          <a:p>
            <a:endParaRPr lang="en-US" dirty="0"/>
          </a:p>
          <a:p>
            <a:pPr marL="285750" indent="-285750">
              <a:buFont typeface="Arial" panose="020B0604020202020204" pitchFamily="34" charset="0"/>
              <a:buChar char="•"/>
            </a:pPr>
            <a:r>
              <a:rPr lang="en-US" dirty="0"/>
              <a:t>Transfer of ELV from affluent to Africa, Asia, Eastern Europe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Scrap yard for cannibalization (systematic or upon demand)</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Car wrecks are depolluted by removal of fluids, catalytic converters, batteries, PCBs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Systematic dismantling (rare) bumpers, cushions, </a:t>
            </a:r>
          </a:p>
          <a:p>
            <a:endParaRPr lang="en-US" dirty="0"/>
          </a:p>
          <a:p>
            <a:pPr marL="285750" indent="-285750">
              <a:buFont typeface="Arial" panose="020B0604020202020204" pitchFamily="34" charset="0"/>
              <a:buChar char="•"/>
            </a:pPr>
            <a:r>
              <a:rPr lang="en-US" dirty="0"/>
              <a:t>Shredder (1950s to now) result in fist size metal, fine shredder dust (aluminum/magnesium/plastics), dense shredder dust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Fiber glass bodies, hybrid and EVs are a problem for conventional shredders</a:t>
            </a:r>
          </a:p>
        </p:txBody>
      </p:sp>
    </p:spTree>
    <p:extLst>
      <p:ext uri="{BB962C8B-B14F-4D97-AF65-F5344CB8AC3E}">
        <p14:creationId xmlns:p14="http://schemas.microsoft.com/office/powerpoint/2010/main" val="769693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26</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2" name="TextBox 1">
            <a:extLst>
              <a:ext uri="{FF2B5EF4-FFF2-40B4-BE49-F238E27FC236}">
                <a16:creationId xmlns:a16="http://schemas.microsoft.com/office/drawing/2014/main" id="{415D0F73-1A16-4199-F021-3C2761E58667}"/>
              </a:ext>
            </a:extLst>
          </p:cNvPr>
          <p:cNvSpPr txBox="1"/>
          <p:nvPr/>
        </p:nvSpPr>
        <p:spPr>
          <a:xfrm>
            <a:off x="1613106" y="1720840"/>
            <a:ext cx="9838665" cy="2585323"/>
          </a:xfrm>
          <a:prstGeom prst="rect">
            <a:avLst/>
          </a:prstGeom>
          <a:noFill/>
        </p:spPr>
        <p:txBody>
          <a:bodyPr wrap="square" rtlCol="0">
            <a:spAutoFit/>
          </a:bodyPr>
          <a:lstStyle/>
          <a:p>
            <a:pPr marL="285750" indent="-285750">
              <a:buFont typeface="Arial" panose="020B0604020202020204" pitchFamily="34" charset="0"/>
              <a:buChar char="•"/>
            </a:pPr>
            <a:r>
              <a:rPr lang="en-US" dirty="0"/>
              <a:t>Switzerland, Japan and later the Netherlands pioneered pyrolysis for ASR.  EU followed.</a:t>
            </a:r>
          </a:p>
          <a:p>
            <a:endParaRPr lang="en-US" dirty="0"/>
          </a:p>
          <a:p>
            <a:pPr marL="285750" indent="-285750">
              <a:buFont typeface="Arial" panose="020B0604020202020204" pitchFamily="34" charset="0"/>
              <a:buChar char="•"/>
            </a:pPr>
            <a:r>
              <a:rPr lang="en-US" dirty="0"/>
              <a:t>ELV Directive of the European Parliament and of the Council of 18 September 2000 on end-of- life vehicles 2000/53/EC [10, 11, 16]; </a:t>
            </a:r>
          </a:p>
          <a:p>
            <a:pPr marL="285750" indent="-285750">
              <a:buFont typeface="Arial" panose="020B0604020202020204" pitchFamily="34" charset="0"/>
              <a:buChar char="•"/>
            </a:pPr>
            <a:r>
              <a:rPr lang="en-US" dirty="0"/>
              <a:t>Directive 2000/76/ EC (December 4, 2000) on the incineration of waste [17]; </a:t>
            </a:r>
          </a:p>
          <a:p>
            <a:pPr marL="285750" indent="-285750">
              <a:buFont typeface="Arial" panose="020B0604020202020204" pitchFamily="34" charset="0"/>
              <a:buChar char="•"/>
            </a:pPr>
            <a:r>
              <a:rPr lang="en-US" dirty="0"/>
              <a:t>Directive 1999/31/EC (April 26, 2000) on the disposal of waste in landfills [18]. </a:t>
            </a:r>
          </a:p>
          <a:p>
            <a:pPr marL="285750" indent="-285750">
              <a:buFont typeface="Arial" panose="020B0604020202020204" pitchFamily="34" charset="0"/>
              <a:buChar char="•"/>
            </a:pPr>
            <a:r>
              <a:rPr lang="en-US" dirty="0"/>
              <a:t>EU Regulation on Registration, Evaluation, </a:t>
            </a:r>
            <a:r>
              <a:rPr lang="en-US" dirty="0" err="1"/>
              <a:t>Authorisation</a:t>
            </a:r>
            <a:r>
              <a:rPr lang="en-US" dirty="0"/>
              <a:t>, and Restriction of Chemical substances (REACH, 2007) [19, 20], to protect people and the environment from chemical hazards, impacts the potential recycling of automotive materials.</a:t>
            </a:r>
          </a:p>
        </p:txBody>
      </p:sp>
    </p:spTree>
    <p:extLst>
      <p:ext uri="{BB962C8B-B14F-4D97-AF65-F5344CB8AC3E}">
        <p14:creationId xmlns:p14="http://schemas.microsoft.com/office/powerpoint/2010/main" val="1949789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27</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4" name="TextBox 3">
            <a:extLst>
              <a:ext uri="{FF2B5EF4-FFF2-40B4-BE49-F238E27FC236}">
                <a16:creationId xmlns:a16="http://schemas.microsoft.com/office/drawing/2014/main" id="{C867FE89-0CCB-457F-93FB-4FCE9CA1011D}"/>
              </a:ext>
            </a:extLst>
          </p:cNvPr>
          <p:cNvSpPr txBox="1"/>
          <p:nvPr/>
        </p:nvSpPr>
        <p:spPr>
          <a:xfrm>
            <a:off x="779051" y="1245564"/>
            <a:ext cx="9927771" cy="4801314"/>
          </a:xfrm>
          <a:prstGeom prst="rect">
            <a:avLst/>
          </a:prstGeom>
          <a:noFill/>
        </p:spPr>
        <p:txBody>
          <a:bodyPr wrap="square">
            <a:spAutoFit/>
          </a:bodyPr>
          <a:lstStyle/>
          <a:p>
            <a:r>
              <a:rPr lang="en-US" sz="1800" dirty="0">
                <a:effectLst/>
                <a:latin typeface="AdvPTimes"/>
              </a:rPr>
              <a:t>EU regulations:</a:t>
            </a:r>
          </a:p>
          <a:p>
            <a:pPr marL="285750" indent="-285750">
              <a:buFont typeface="Arial" panose="020B0604020202020204" pitchFamily="34" charset="0"/>
              <a:buChar char="•"/>
            </a:pPr>
            <a:r>
              <a:rPr lang="en-US" sz="1800" b="1" dirty="0">
                <a:effectLst/>
                <a:latin typeface="AdvPTimes"/>
              </a:rPr>
              <a:t>Carmakers</a:t>
            </a:r>
            <a:r>
              <a:rPr lang="en-US" sz="1800" dirty="0">
                <a:effectLst/>
                <a:latin typeface="AdvPTimes"/>
              </a:rPr>
              <a:t> must reduce their use of hazardous substances (mercury, hexavalent chromium, cadmium, or lead) when designing and producing vehicles. </a:t>
            </a:r>
          </a:p>
          <a:p>
            <a:pPr marL="285750" indent="-285750">
              <a:buFont typeface="Arial" panose="020B0604020202020204" pitchFamily="34" charset="0"/>
              <a:buChar char="•"/>
            </a:pPr>
            <a:r>
              <a:rPr lang="en-US" sz="1800" b="1" dirty="0">
                <a:effectLst/>
                <a:latin typeface="AdvPTimes"/>
              </a:rPr>
              <a:t>Producers </a:t>
            </a:r>
            <a:r>
              <a:rPr lang="en-US" sz="1800" dirty="0">
                <a:effectLst/>
                <a:latin typeface="AdvPTimes"/>
              </a:rPr>
              <a:t>must use International Organization for Standards (ISO) guidelines for labelling and identification of vehicle components suitable for reuse and recovery and meet the costs for collection and recovery. </a:t>
            </a:r>
          </a:p>
          <a:p>
            <a:pPr marL="285750" indent="-285750">
              <a:buFont typeface="Arial" panose="020B0604020202020204" pitchFamily="34" charset="0"/>
              <a:buChar char="•"/>
            </a:pPr>
            <a:r>
              <a:rPr lang="en-US" sz="1800" dirty="0">
                <a:effectLst/>
                <a:latin typeface="AdvPTimes"/>
              </a:rPr>
              <a:t>EU Member </a:t>
            </a:r>
            <a:r>
              <a:rPr lang="en-US" sz="1800" b="1" dirty="0">
                <a:effectLst/>
                <a:latin typeface="AdvPTimes"/>
              </a:rPr>
              <a:t>States are required to establish collection systems </a:t>
            </a:r>
            <a:r>
              <a:rPr lang="en-US" sz="1800" dirty="0">
                <a:effectLst/>
                <a:latin typeface="AdvPTimes"/>
              </a:rPr>
              <a:t>for ELVs and ensure that all vehicles are transferred to </a:t>
            </a:r>
            <a:r>
              <a:rPr lang="en-US" sz="1800" dirty="0" err="1">
                <a:effectLst/>
                <a:latin typeface="AdvPTimes"/>
              </a:rPr>
              <a:t>authorised</a:t>
            </a:r>
            <a:r>
              <a:rPr lang="en-US" sz="1800" dirty="0">
                <a:effectLst/>
                <a:latin typeface="AdvPTimes"/>
              </a:rPr>
              <a:t> treatment facilities, through a system of vehicle deregistration based on a </a:t>
            </a:r>
            <a:r>
              <a:rPr lang="en-US" sz="1800" b="1" dirty="0">
                <a:effectLst/>
                <a:latin typeface="AdvPTimes"/>
              </a:rPr>
              <a:t>certificate of destruction.</a:t>
            </a:r>
          </a:p>
          <a:p>
            <a:pPr marL="285750" indent="-285750">
              <a:buFont typeface="Arial" panose="020B0604020202020204" pitchFamily="34" charset="0"/>
              <a:buChar char="•"/>
            </a:pPr>
            <a:r>
              <a:rPr lang="en-US" sz="1800" dirty="0">
                <a:effectLst/>
                <a:latin typeface="AdvPTimes"/>
              </a:rPr>
              <a:t>The last holder of an ELV may dispose of it </a:t>
            </a:r>
            <a:r>
              <a:rPr lang="en-US" sz="1800" b="1" dirty="0">
                <a:effectLst/>
                <a:latin typeface="AdvPTimes"/>
              </a:rPr>
              <a:t>free of charge </a:t>
            </a:r>
            <a:r>
              <a:rPr lang="en-US" sz="1800" dirty="0">
                <a:effectLst/>
                <a:latin typeface="AdvPTimes"/>
              </a:rPr>
              <a:t>(free take-back). </a:t>
            </a:r>
          </a:p>
          <a:p>
            <a:pPr marL="285750" indent="-285750">
              <a:buFont typeface="Arial" panose="020B0604020202020204" pitchFamily="34" charset="0"/>
              <a:buChar char="•"/>
            </a:pPr>
            <a:r>
              <a:rPr lang="en-US" sz="1800" dirty="0">
                <a:effectLst/>
                <a:latin typeface="AdvPTimes"/>
              </a:rPr>
              <a:t>Vehicle </a:t>
            </a:r>
            <a:r>
              <a:rPr lang="en-US" sz="1800" b="1" dirty="0">
                <a:effectLst/>
                <a:latin typeface="AdvPTimes"/>
              </a:rPr>
              <a:t>dismantlers must obtain permits </a:t>
            </a:r>
            <a:r>
              <a:rPr lang="en-US" sz="1800" dirty="0">
                <a:effectLst/>
                <a:latin typeface="AdvPTimes"/>
              </a:rPr>
              <a:t>to handle ELVs. </a:t>
            </a:r>
          </a:p>
          <a:p>
            <a:pPr marL="285750" indent="-285750">
              <a:buFont typeface="Arial" panose="020B0604020202020204" pitchFamily="34" charset="0"/>
              <a:buChar char="•"/>
            </a:pPr>
            <a:r>
              <a:rPr lang="en-US" sz="1800" b="1" dirty="0">
                <a:effectLst/>
                <a:latin typeface="AdvPTimes"/>
              </a:rPr>
              <a:t>Storage and treatment of ELVs are strictly controlled</a:t>
            </a:r>
            <a:r>
              <a:rPr lang="en-US" sz="1800" dirty="0">
                <a:effectLst/>
                <a:latin typeface="AdvPTimes"/>
              </a:rPr>
              <a:t> through de-pollution procedures and </a:t>
            </a:r>
            <a:r>
              <a:rPr lang="en-US" sz="1800" b="1" dirty="0">
                <a:effectLst/>
                <a:latin typeface="AdvPTimes"/>
              </a:rPr>
              <a:t>designated parts removal </a:t>
            </a:r>
            <a:r>
              <a:rPr lang="en-US" sz="1800" dirty="0">
                <a:effectLst/>
                <a:latin typeface="AdvPTimes"/>
              </a:rPr>
              <a:t>requirements (cf. 2006/12/EC [</a:t>
            </a:r>
            <a:r>
              <a:rPr lang="en-US" sz="1800" dirty="0">
                <a:solidFill>
                  <a:srgbClr val="0000FF"/>
                </a:solidFill>
                <a:effectLst/>
                <a:latin typeface="AdvPTimes"/>
              </a:rPr>
              <a:t>21</a:t>
            </a:r>
            <a:r>
              <a:rPr lang="en-US" sz="1800" dirty="0">
                <a:effectLst/>
                <a:latin typeface="AdvPTimes"/>
              </a:rPr>
              <a:t>]). </a:t>
            </a:r>
          </a:p>
          <a:p>
            <a:pPr marL="285750" indent="-285750">
              <a:buFont typeface="Arial" panose="020B0604020202020204" pitchFamily="34" charset="0"/>
              <a:buChar char="•"/>
            </a:pPr>
            <a:r>
              <a:rPr lang="en-US" sz="1800" b="1" dirty="0">
                <a:effectLst/>
                <a:latin typeface="AdvPTimes"/>
              </a:rPr>
              <a:t>Vehicle manufacturers</a:t>
            </a:r>
            <a:r>
              <a:rPr lang="en-US" sz="1800" dirty="0">
                <a:effectLst/>
                <a:latin typeface="AdvPTimes"/>
              </a:rPr>
              <a:t> compile data and report regularly to the authorities designated. </a:t>
            </a:r>
          </a:p>
          <a:p>
            <a:pPr marL="285750" indent="-285750">
              <a:buFont typeface="Arial" panose="020B0604020202020204" pitchFamily="34" charset="0"/>
              <a:buChar char="•"/>
            </a:pPr>
            <a:r>
              <a:rPr lang="en-US" sz="1800" dirty="0">
                <a:effectLst/>
                <a:latin typeface="AdvPTimes"/>
              </a:rPr>
              <a:t>Every 3 years </a:t>
            </a:r>
            <a:r>
              <a:rPr lang="en-US" sz="1800" b="1" dirty="0">
                <a:effectLst/>
                <a:latin typeface="AdvPTimes"/>
              </a:rPr>
              <a:t>Member States </a:t>
            </a:r>
            <a:r>
              <a:rPr lang="en-US" sz="1800" dirty="0">
                <a:effectLst/>
                <a:latin typeface="AdvPTimes"/>
              </a:rPr>
              <a:t>are required to report to the European Commission on implementation. </a:t>
            </a:r>
          </a:p>
          <a:p>
            <a:pPr marL="285750" indent="-285750">
              <a:buFont typeface="Arial" panose="020B0604020202020204" pitchFamily="34" charset="0"/>
              <a:buChar char="•"/>
            </a:pPr>
            <a:endParaRPr lang="en-US" dirty="0">
              <a:latin typeface="AdvPTimes"/>
            </a:endParaRPr>
          </a:p>
          <a:p>
            <a:r>
              <a:rPr lang="en-US" sz="1800" dirty="0">
                <a:effectLst/>
                <a:latin typeface="AdvPTimes"/>
              </a:rPr>
              <a:t>ELV Directive (2000/53/EC) is the first </a:t>
            </a:r>
            <a:r>
              <a:rPr lang="en-US" sz="1800" b="1" dirty="0">
                <a:effectLst/>
                <a:latin typeface="AdvPTimes"/>
              </a:rPr>
              <a:t>Extended Producer Responsibility</a:t>
            </a:r>
            <a:r>
              <a:rPr lang="en-US" sz="1800" dirty="0">
                <a:effectLst/>
                <a:latin typeface="AdvPTimes"/>
              </a:rPr>
              <a:t> Law (EPR)</a:t>
            </a:r>
            <a:endParaRPr lang="en-US" dirty="0"/>
          </a:p>
        </p:txBody>
      </p:sp>
    </p:spTree>
    <p:extLst>
      <p:ext uri="{BB962C8B-B14F-4D97-AF65-F5344CB8AC3E}">
        <p14:creationId xmlns:p14="http://schemas.microsoft.com/office/powerpoint/2010/main" val="2754942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28</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6" name="TextBox 5">
            <a:extLst>
              <a:ext uri="{FF2B5EF4-FFF2-40B4-BE49-F238E27FC236}">
                <a16:creationId xmlns:a16="http://schemas.microsoft.com/office/drawing/2014/main" id="{BF66FAFF-55C1-CD40-F78D-4C735988F677}"/>
              </a:ext>
            </a:extLst>
          </p:cNvPr>
          <p:cNvSpPr txBox="1"/>
          <p:nvPr/>
        </p:nvSpPr>
        <p:spPr>
          <a:xfrm>
            <a:off x="3048000" y="1997839"/>
            <a:ext cx="6096000" cy="1754326"/>
          </a:xfrm>
          <a:prstGeom prst="rect">
            <a:avLst/>
          </a:prstGeom>
          <a:noFill/>
        </p:spPr>
        <p:txBody>
          <a:bodyPr wrap="square">
            <a:spAutoFit/>
          </a:bodyPr>
          <a:lstStyle/>
          <a:p>
            <a:r>
              <a:rPr lang="en-US" sz="1800" dirty="0">
                <a:effectLst/>
                <a:latin typeface="AdvPTimes"/>
              </a:rPr>
              <a:t>In the EU ASR is classified as hazardous waste. </a:t>
            </a:r>
          </a:p>
          <a:p>
            <a:endParaRPr lang="en-US" dirty="0">
              <a:latin typeface="AdvPTimes"/>
            </a:endParaRPr>
          </a:p>
          <a:p>
            <a:r>
              <a:rPr lang="en-US" sz="1800" dirty="0">
                <a:effectLst/>
                <a:latin typeface="AdvPTimes"/>
              </a:rPr>
              <a:t>Most ASR is landfilled</a:t>
            </a:r>
            <a:endParaRPr lang="en-US" dirty="0">
              <a:latin typeface="AdvPTimes"/>
            </a:endParaRPr>
          </a:p>
          <a:p>
            <a:endParaRPr lang="en-US" sz="1800" dirty="0">
              <a:effectLst/>
              <a:latin typeface="AdvPTimes"/>
            </a:endParaRPr>
          </a:p>
          <a:p>
            <a:r>
              <a:rPr lang="en-US" dirty="0">
                <a:latin typeface="AdvPTimes"/>
              </a:rPr>
              <a:t>T</a:t>
            </a:r>
            <a:r>
              <a:rPr lang="en-US" sz="1800" dirty="0">
                <a:effectLst/>
                <a:latin typeface="AdvPTimes"/>
              </a:rPr>
              <a:t>o a rising extent energy is recovered, mainly by co-combustion with municipal solid waste [</a:t>
            </a:r>
            <a:r>
              <a:rPr lang="en-US" sz="1800" dirty="0">
                <a:solidFill>
                  <a:srgbClr val="0000FF"/>
                </a:solidFill>
                <a:effectLst/>
                <a:latin typeface="AdvPTimes"/>
              </a:rPr>
              <a:t>22</a:t>
            </a:r>
            <a:r>
              <a:rPr lang="en-US" sz="1800" dirty="0">
                <a:effectLst/>
                <a:latin typeface="AdvPTimes"/>
              </a:rPr>
              <a:t>] or in cement kilns. </a:t>
            </a:r>
          </a:p>
        </p:txBody>
      </p:sp>
    </p:spTree>
    <p:extLst>
      <p:ext uri="{BB962C8B-B14F-4D97-AF65-F5344CB8AC3E}">
        <p14:creationId xmlns:p14="http://schemas.microsoft.com/office/powerpoint/2010/main" val="19464664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29</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2" name="TextBox 1">
            <a:extLst>
              <a:ext uri="{FF2B5EF4-FFF2-40B4-BE49-F238E27FC236}">
                <a16:creationId xmlns:a16="http://schemas.microsoft.com/office/drawing/2014/main" id="{48E96E63-8A63-29CF-FAFF-A207C9076808}"/>
              </a:ext>
            </a:extLst>
          </p:cNvPr>
          <p:cNvSpPr txBox="1"/>
          <p:nvPr/>
        </p:nvSpPr>
        <p:spPr>
          <a:xfrm>
            <a:off x="1539009" y="1720840"/>
            <a:ext cx="9590314" cy="3416320"/>
          </a:xfrm>
          <a:prstGeom prst="rect">
            <a:avLst/>
          </a:prstGeom>
          <a:noFill/>
        </p:spPr>
        <p:txBody>
          <a:bodyPr wrap="square" rtlCol="0">
            <a:spAutoFit/>
          </a:bodyPr>
          <a:lstStyle/>
          <a:p>
            <a:r>
              <a:rPr lang="en-US" dirty="0"/>
              <a:t>Japan:</a:t>
            </a:r>
          </a:p>
          <a:p>
            <a:r>
              <a:rPr lang="en-US" dirty="0"/>
              <a:t>Retrieve CPCs, airbags, and ASR</a:t>
            </a:r>
          </a:p>
          <a:p>
            <a:r>
              <a:rPr lang="en-US" dirty="0"/>
              <a:t>Car producers own recycling companies</a:t>
            </a:r>
          </a:p>
          <a:p>
            <a:r>
              <a:rPr lang="en-US" dirty="0"/>
              <a:t>Consumers pay at purchase for recycling</a:t>
            </a:r>
          </a:p>
          <a:p>
            <a:endParaRPr lang="en-US" dirty="0"/>
          </a:p>
          <a:p>
            <a:r>
              <a:rPr lang="en-US" dirty="0"/>
              <a:t>South Korea:</a:t>
            </a:r>
          </a:p>
          <a:p>
            <a:r>
              <a:rPr lang="en-US" dirty="0"/>
              <a:t>Car producers and importers responsible for ELV</a:t>
            </a:r>
          </a:p>
          <a:p>
            <a:endParaRPr lang="en-US" dirty="0"/>
          </a:p>
          <a:p>
            <a:r>
              <a:rPr lang="en-US" dirty="0"/>
              <a:t>US:</a:t>
            </a:r>
          </a:p>
          <a:p>
            <a:r>
              <a:rPr lang="en-US" dirty="0"/>
              <a:t>“Product Stewardship” calls for ”shared responsibility”. No mandates.</a:t>
            </a:r>
          </a:p>
          <a:p>
            <a:r>
              <a:rPr lang="en-US" dirty="0"/>
              <a:t>Some industrial groups have formed to address the problem, ASR hasn’t been specifically addressed</a:t>
            </a:r>
          </a:p>
        </p:txBody>
      </p:sp>
    </p:spTree>
    <p:extLst>
      <p:ext uri="{BB962C8B-B14F-4D97-AF65-F5344CB8AC3E}">
        <p14:creationId xmlns:p14="http://schemas.microsoft.com/office/powerpoint/2010/main" val="729200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3</a:t>
            </a:fld>
            <a:endParaRPr lang="en-US"/>
          </a:p>
        </p:txBody>
      </p:sp>
      <p:pic>
        <p:nvPicPr>
          <p:cNvPr id="2" name="Picture 1">
            <a:extLst>
              <a:ext uri="{FF2B5EF4-FFF2-40B4-BE49-F238E27FC236}">
                <a16:creationId xmlns:a16="http://schemas.microsoft.com/office/drawing/2014/main" id="{45CD5778-7CA4-CEB0-6EB6-ED9D5B758324}"/>
              </a:ext>
            </a:extLst>
          </p:cNvPr>
          <p:cNvPicPr>
            <a:picLocks noChangeAspect="1"/>
          </p:cNvPicPr>
          <p:nvPr/>
        </p:nvPicPr>
        <p:blipFill>
          <a:blip r:embed="rId2"/>
          <a:stretch>
            <a:fillRect/>
          </a:stretch>
        </p:blipFill>
        <p:spPr>
          <a:xfrm>
            <a:off x="2209800" y="628961"/>
            <a:ext cx="7772400" cy="5600077"/>
          </a:xfrm>
          <a:prstGeom prst="rect">
            <a:avLst/>
          </a:prstGeom>
        </p:spPr>
      </p:pic>
    </p:spTree>
    <p:extLst>
      <p:ext uri="{BB962C8B-B14F-4D97-AF65-F5344CB8AC3E}">
        <p14:creationId xmlns:p14="http://schemas.microsoft.com/office/powerpoint/2010/main" val="18234420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30</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11" name="TextBox 10">
            <a:extLst>
              <a:ext uri="{FF2B5EF4-FFF2-40B4-BE49-F238E27FC236}">
                <a16:creationId xmlns:a16="http://schemas.microsoft.com/office/drawing/2014/main" id="{FF7B0A8C-7731-815B-5B88-7828934819CC}"/>
              </a:ext>
            </a:extLst>
          </p:cNvPr>
          <p:cNvSpPr txBox="1"/>
          <p:nvPr/>
        </p:nvSpPr>
        <p:spPr>
          <a:xfrm>
            <a:off x="2044252" y="1735132"/>
            <a:ext cx="7937948" cy="2308324"/>
          </a:xfrm>
          <a:prstGeom prst="rect">
            <a:avLst/>
          </a:prstGeom>
          <a:noFill/>
        </p:spPr>
        <p:txBody>
          <a:bodyPr wrap="square">
            <a:spAutoFit/>
          </a:bodyPr>
          <a:lstStyle/>
          <a:p>
            <a:r>
              <a:rPr lang="en-US" sz="1800" dirty="0">
                <a:effectLst/>
                <a:latin typeface="AdvPTimes"/>
              </a:rPr>
              <a:t>Car Crushing </a:t>
            </a:r>
          </a:p>
          <a:p>
            <a:endParaRPr lang="en-US" dirty="0">
              <a:latin typeface="AdvPTimes"/>
            </a:endParaRPr>
          </a:p>
          <a:p>
            <a:r>
              <a:rPr lang="en-US" sz="1800" b="1" dirty="0">
                <a:effectLst/>
                <a:latin typeface="AdvPTimes"/>
              </a:rPr>
              <a:t>Decontamination: </a:t>
            </a:r>
            <a:r>
              <a:rPr lang="en-US" sz="1800" dirty="0">
                <a:effectLst/>
                <a:latin typeface="AdvPTimes"/>
              </a:rPr>
              <a:t>Removal of fluids and batteries </a:t>
            </a:r>
            <a:r>
              <a:rPr lang="en-US" sz="1800" dirty="0" err="1">
                <a:effectLst/>
                <a:latin typeface="AdvPTimes"/>
              </a:rPr>
              <a:t>etc</a:t>
            </a:r>
            <a:endParaRPr lang="en-US" sz="1800" dirty="0">
              <a:effectLst/>
              <a:latin typeface="AdvPTimes"/>
            </a:endParaRPr>
          </a:p>
          <a:p>
            <a:endParaRPr lang="en-US" b="1" dirty="0">
              <a:latin typeface="AdvPTimes"/>
            </a:endParaRPr>
          </a:p>
          <a:p>
            <a:r>
              <a:rPr lang="en-US" sz="1800" b="1" dirty="0">
                <a:effectLst/>
                <a:latin typeface="AdvPTimes"/>
              </a:rPr>
              <a:t>Flattening:</a:t>
            </a:r>
            <a:r>
              <a:rPr lang="en-US" sz="1800" dirty="0">
                <a:effectLst/>
                <a:latin typeface="AdvPTimes"/>
              </a:rPr>
              <a:t> crushing of car</a:t>
            </a:r>
          </a:p>
          <a:p>
            <a:endParaRPr lang="en-US" dirty="0">
              <a:latin typeface="AdvPTimes"/>
            </a:endParaRPr>
          </a:p>
          <a:p>
            <a:r>
              <a:rPr lang="en-US" sz="1800" b="1" dirty="0">
                <a:effectLst/>
                <a:latin typeface="AdvPTimes"/>
              </a:rPr>
              <a:t>Bailing: </a:t>
            </a:r>
            <a:r>
              <a:rPr lang="en-US" sz="1800" dirty="0">
                <a:effectLst/>
                <a:latin typeface="AdvPTimes"/>
              </a:rPr>
              <a:t>Ship bails to shredding plant (hopefully)</a:t>
            </a:r>
          </a:p>
          <a:p>
            <a:endParaRPr lang="en-US" dirty="0"/>
          </a:p>
        </p:txBody>
      </p:sp>
    </p:spTree>
    <p:extLst>
      <p:ext uri="{BB962C8B-B14F-4D97-AF65-F5344CB8AC3E}">
        <p14:creationId xmlns:p14="http://schemas.microsoft.com/office/powerpoint/2010/main" val="1360909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31</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2" name="TextBox 1">
            <a:extLst>
              <a:ext uri="{FF2B5EF4-FFF2-40B4-BE49-F238E27FC236}">
                <a16:creationId xmlns:a16="http://schemas.microsoft.com/office/drawing/2014/main" id="{7FD2AD85-74D3-6029-D876-5FFA8C255C38}"/>
              </a:ext>
            </a:extLst>
          </p:cNvPr>
          <p:cNvSpPr txBox="1"/>
          <p:nvPr/>
        </p:nvSpPr>
        <p:spPr>
          <a:xfrm>
            <a:off x="1782995" y="1404734"/>
            <a:ext cx="7937948" cy="4247317"/>
          </a:xfrm>
          <a:prstGeom prst="rect">
            <a:avLst/>
          </a:prstGeom>
          <a:noFill/>
        </p:spPr>
        <p:txBody>
          <a:bodyPr wrap="square">
            <a:spAutoFit/>
          </a:bodyPr>
          <a:lstStyle/>
          <a:p>
            <a:r>
              <a:rPr lang="en-US" sz="1800" dirty="0">
                <a:effectLst/>
                <a:latin typeface="AdvPTimes"/>
              </a:rPr>
              <a:t>Shredding Process</a:t>
            </a:r>
          </a:p>
          <a:p>
            <a:endParaRPr lang="en-US" dirty="0">
              <a:latin typeface="AdvPTimes"/>
            </a:endParaRPr>
          </a:p>
          <a:p>
            <a:r>
              <a:rPr lang="en-US" sz="1800" b="1" dirty="0">
                <a:effectLst/>
                <a:latin typeface="AdvPTimes"/>
              </a:rPr>
              <a:t>Remove Recoverable Parts: </a:t>
            </a:r>
            <a:r>
              <a:rPr lang="en-US" sz="1800" dirty="0">
                <a:effectLst/>
                <a:latin typeface="AdvPTimes"/>
              </a:rPr>
              <a:t>wheels and tires, steering columns, fenders, radios, engines, starters, transmissions, alternators, selected plastic parts and components, air bags, glass, foams, catalytic convertors, mercury switches, bumpers, cushions, dashboards </a:t>
            </a:r>
          </a:p>
          <a:p>
            <a:endParaRPr lang="en-US" dirty="0">
              <a:latin typeface="AdvPTimes"/>
            </a:endParaRPr>
          </a:p>
          <a:p>
            <a:r>
              <a:rPr lang="en-US" sz="1800" b="1" dirty="0">
                <a:effectLst/>
                <a:latin typeface="AdvPTimes"/>
              </a:rPr>
              <a:t>Shredder:</a:t>
            </a:r>
            <a:r>
              <a:rPr lang="en-US" sz="1800" dirty="0">
                <a:effectLst/>
                <a:latin typeface="AdvPTimes"/>
              </a:rPr>
              <a:t> fist size wrinkled plates of steel and light fluff (</a:t>
            </a:r>
            <a:r>
              <a:rPr lang="en-US" sz="1800" b="1" dirty="0">
                <a:effectLst/>
                <a:latin typeface="AdvPTimes"/>
              </a:rPr>
              <a:t>ASR</a:t>
            </a:r>
            <a:r>
              <a:rPr lang="en-US" sz="1800" dirty="0">
                <a:effectLst/>
                <a:latin typeface="AdvPTimes"/>
              </a:rPr>
              <a:t> and light weight metals) and heavy fluff (steel fragments and other metals)</a:t>
            </a:r>
          </a:p>
          <a:p>
            <a:endParaRPr lang="en-US" dirty="0">
              <a:latin typeface="AdvPTimes"/>
            </a:endParaRPr>
          </a:p>
          <a:p>
            <a:r>
              <a:rPr lang="en-US" sz="1800" b="1" dirty="0">
                <a:effectLst/>
                <a:latin typeface="AdvPTimes"/>
              </a:rPr>
              <a:t>Light fluff: </a:t>
            </a:r>
            <a:r>
              <a:rPr lang="en-US" sz="1800" dirty="0">
                <a:effectLst/>
                <a:latin typeface="AdvPTimes"/>
              </a:rPr>
              <a:t>magnetic separation followe</a:t>
            </a:r>
            <a:r>
              <a:rPr lang="en-US" dirty="0">
                <a:latin typeface="AdvPTimes"/>
              </a:rPr>
              <a:t>d by eddy current separators for aluminum and other nonferrous metals.</a:t>
            </a:r>
          </a:p>
          <a:p>
            <a:endParaRPr lang="en-US" sz="1800" dirty="0">
              <a:effectLst/>
              <a:latin typeface="AdvPTimes"/>
            </a:endParaRPr>
          </a:p>
          <a:p>
            <a:r>
              <a:rPr lang="en-US" b="1" dirty="0">
                <a:latin typeface="AdvPTimes"/>
              </a:rPr>
              <a:t>Heavy fluff: </a:t>
            </a:r>
            <a:r>
              <a:rPr lang="en-US" dirty="0">
                <a:latin typeface="AdvPTimes"/>
              </a:rPr>
              <a:t>sink float separators for different metals and plastic-coated wires etc.</a:t>
            </a:r>
            <a:endParaRPr lang="en-US" sz="1800" dirty="0">
              <a:effectLst/>
              <a:latin typeface="AdvPTimes"/>
            </a:endParaRPr>
          </a:p>
          <a:p>
            <a:endParaRPr lang="en-US" dirty="0"/>
          </a:p>
        </p:txBody>
      </p:sp>
    </p:spTree>
    <p:extLst>
      <p:ext uri="{BB962C8B-B14F-4D97-AF65-F5344CB8AC3E}">
        <p14:creationId xmlns:p14="http://schemas.microsoft.com/office/powerpoint/2010/main" val="2209531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32</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4" name="TextBox 3">
            <a:extLst>
              <a:ext uri="{FF2B5EF4-FFF2-40B4-BE49-F238E27FC236}">
                <a16:creationId xmlns:a16="http://schemas.microsoft.com/office/drawing/2014/main" id="{F55EDF01-9AAB-77CE-325B-CF48E521E9C7}"/>
              </a:ext>
            </a:extLst>
          </p:cNvPr>
          <p:cNvSpPr txBox="1"/>
          <p:nvPr/>
        </p:nvSpPr>
        <p:spPr>
          <a:xfrm>
            <a:off x="3210092" y="1298290"/>
            <a:ext cx="6096000" cy="2308324"/>
          </a:xfrm>
          <a:prstGeom prst="rect">
            <a:avLst/>
          </a:prstGeom>
          <a:noFill/>
        </p:spPr>
        <p:txBody>
          <a:bodyPr wrap="square">
            <a:spAutoFit/>
          </a:bodyPr>
          <a:lstStyle/>
          <a:p>
            <a:r>
              <a:rPr lang="en-US" sz="1800" b="1" dirty="0">
                <a:effectLst/>
                <a:latin typeface="AdvPTimes"/>
              </a:rPr>
              <a:t>ASR Composition:</a:t>
            </a:r>
          </a:p>
          <a:p>
            <a:endParaRPr lang="en-US" sz="1800" dirty="0">
              <a:effectLst/>
              <a:latin typeface="AdvPTimes"/>
            </a:endParaRPr>
          </a:p>
          <a:p>
            <a:r>
              <a:rPr lang="en-US" sz="1800" dirty="0">
                <a:effectLst/>
                <a:latin typeface="AdvPTimes"/>
              </a:rPr>
              <a:t>Residual ferrous and non- ferrous metals (5–23 %), </a:t>
            </a:r>
          </a:p>
          <a:p>
            <a:r>
              <a:rPr lang="en-US" sz="1800" dirty="0">
                <a:effectLst/>
                <a:latin typeface="AdvPTimes"/>
              </a:rPr>
              <a:t>plastics (20–49 %), </a:t>
            </a:r>
          </a:p>
          <a:p>
            <a:r>
              <a:rPr lang="en-US" sz="1800" dirty="0">
                <a:effectLst/>
                <a:latin typeface="AdvPTimes"/>
              </a:rPr>
              <a:t>rubber (3–38 %), </a:t>
            </a:r>
          </a:p>
          <a:p>
            <a:r>
              <a:rPr lang="en-US" sz="1800" dirty="0">
                <a:effectLst/>
                <a:latin typeface="AdvPTimes"/>
              </a:rPr>
              <a:t>textile and </a:t>
            </a:r>
            <a:r>
              <a:rPr lang="en-US" sz="1800" dirty="0" err="1">
                <a:effectLst/>
                <a:latin typeface="AdvPTimes"/>
              </a:rPr>
              <a:t>fibre</a:t>
            </a:r>
            <a:r>
              <a:rPr lang="en-US" sz="1800" dirty="0">
                <a:effectLst/>
                <a:latin typeface="AdvPTimes"/>
              </a:rPr>
              <a:t> material (4–45 %), </a:t>
            </a:r>
          </a:p>
          <a:p>
            <a:r>
              <a:rPr lang="en-US" sz="1800" dirty="0">
                <a:effectLst/>
                <a:latin typeface="AdvPTimes"/>
              </a:rPr>
              <a:t>wood (2–5 %), </a:t>
            </a:r>
          </a:p>
          <a:p>
            <a:r>
              <a:rPr lang="en-US" sz="1800" dirty="0">
                <a:effectLst/>
                <a:latin typeface="AdvPTimes"/>
              </a:rPr>
              <a:t>and glass (2–18 %) </a:t>
            </a:r>
            <a:endParaRPr lang="en-US" dirty="0"/>
          </a:p>
        </p:txBody>
      </p:sp>
      <p:sp>
        <p:nvSpPr>
          <p:cNvPr id="6" name="TextBox 5">
            <a:extLst>
              <a:ext uri="{FF2B5EF4-FFF2-40B4-BE49-F238E27FC236}">
                <a16:creationId xmlns:a16="http://schemas.microsoft.com/office/drawing/2014/main" id="{EA0F0131-9AB9-7233-7121-93B7B65D43C2}"/>
              </a:ext>
            </a:extLst>
          </p:cNvPr>
          <p:cNvSpPr txBox="1"/>
          <p:nvPr/>
        </p:nvSpPr>
        <p:spPr>
          <a:xfrm>
            <a:off x="3210092" y="3848741"/>
            <a:ext cx="6096000" cy="2308324"/>
          </a:xfrm>
          <a:prstGeom prst="rect">
            <a:avLst/>
          </a:prstGeom>
          <a:noFill/>
        </p:spPr>
        <p:txBody>
          <a:bodyPr wrap="square">
            <a:spAutoFit/>
          </a:bodyPr>
          <a:lstStyle/>
          <a:p>
            <a:r>
              <a:rPr lang="en-US" sz="1800" b="1" dirty="0">
                <a:effectLst/>
                <a:latin typeface="AdvPTimes"/>
              </a:rPr>
              <a:t>ASR Classification:</a:t>
            </a:r>
          </a:p>
          <a:p>
            <a:endParaRPr lang="en-US" sz="1800" b="1" dirty="0">
              <a:effectLst/>
              <a:latin typeface="AdvPTimes"/>
            </a:endParaRPr>
          </a:p>
          <a:p>
            <a:pPr>
              <a:buFont typeface="Arial" panose="020B0604020202020204" pitchFamily="34" charset="0"/>
              <a:buChar char="•"/>
            </a:pPr>
            <a:r>
              <a:rPr lang="en-US" sz="1800" dirty="0">
                <a:effectLst/>
                <a:latin typeface="AdvPTimes"/>
              </a:rPr>
              <a:t>Light fluff, generated during shredding, following spontaneous air classification (75 % of ASR; 10–24 % of the ELV) </a:t>
            </a:r>
            <a:endParaRPr lang="en-US" sz="1800" dirty="0">
              <a:effectLst/>
              <a:latin typeface="AdvPSSym"/>
            </a:endParaRPr>
          </a:p>
          <a:p>
            <a:pPr>
              <a:buFont typeface="Arial" panose="020B0604020202020204" pitchFamily="34" charset="0"/>
              <a:buChar char="•"/>
            </a:pPr>
            <a:r>
              <a:rPr lang="en-US" sz="1800" dirty="0">
                <a:effectLst/>
                <a:latin typeface="AdvPTimes"/>
              </a:rPr>
              <a:t>Heavy fluff, remaining after metal separation from the heavy shredded fraction (25 % of ASR; 2–8 % of the ELV) </a:t>
            </a:r>
            <a:endParaRPr lang="en-US" sz="1800" dirty="0">
              <a:effectLst/>
              <a:latin typeface="AdvPSSym"/>
            </a:endParaRPr>
          </a:p>
          <a:p>
            <a:pPr>
              <a:buFont typeface="Arial" panose="020B0604020202020204" pitchFamily="34" charset="0"/>
              <a:buChar char="•"/>
            </a:pPr>
            <a:r>
              <a:rPr lang="en-US" sz="1800" dirty="0">
                <a:effectLst/>
                <a:latin typeface="AdvPTimes"/>
              </a:rPr>
              <a:t>Fine soil and sand are sometimes reported separately, but usually part of the heavy ASR (</a:t>
            </a:r>
            <a:r>
              <a:rPr lang="en-US" sz="1800" dirty="0">
                <a:effectLst/>
                <a:latin typeface="AdvPSMP4"/>
              </a:rPr>
              <a:t>\</a:t>
            </a:r>
            <a:r>
              <a:rPr lang="en-US" sz="1800" dirty="0">
                <a:effectLst/>
                <a:latin typeface="AdvPTimes"/>
              </a:rPr>
              <a:t>2.5 % of the ELV) </a:t>
            </a:r>
            <a:endParaRPr lang="en-US" sz="1800" dirty="0">
              <a:effectLst/>
              <a:latin typeface="AdvPSSym"/>
            </a:endParaRPr>
          </a:p>
        </p:txBody>
      </p:sp>
      <p:sp>
        <p:nvSpPr>
          <p:cNvPr id="12" name="TextBox 11">
            <a:extLst>
              <a:ext uri="{FF2B5EF4-FFF2-40B4-BE49-F238E27FC236}">
                <a16:creationId xmlns:a16="http://schemas.microsoft.com/office/drawing/2014/main" id="{ED7D48D0-7F37-8FB9-9F06-6AA27765CB21}"/>
              </a:ext>
            </a:extLst>
          </p:cNvPr>
          <p:cNvSpPr txBox="1"/>
          <p:nvPr/>
        </p:nvSpPr>
        <p:spPr>
          <a:xfrm>
            <a:off x="227566" y="2328092"/>
            <a:ext cx="2408382" cy="923330"/>
          </a:xfrm>
          <a:prstGeom prst="rect">
            <a:avLst/>
          </a:prstGeom>
          <a:noFill/>
        </p:spPr>
        <p:txBody>
          <a:bodyPr wrap="square">
            <a:spAutoFit/>
          </a:bodyPr>
          <a:lstStyle/>
          <a:p>
            <a:r>
              <a:rPr lang="en-US" sz="1800" dirty="0">
                <a:effectLst/>
                <a:latin typeface="AdvPTimes"/>
              </a:rPr>
              <a:t>0.7 to 25 % moisture </a:t>
            </a:r>
          </a:p>
          <a:p>
            <a:r>
              <a:rPr lang="en-US" sz="1800" dirty="0">
                <a:effectLst/>
                <a:latin typeface="AdvPTimes"/>
              </a:rPr>
              <a:t>18 to 68 % ash </a:t>
            </a:r>
          </a:p>
          <a:p>
            <a:r>
              <a:rPr lang="en-US" sz="1800" dirty="0">
                <a:effectLst/>
                <a:latin typeface="AdvPTimes"/>
              </a:rPr>
              <a:t>14 to 30 MJ/kg for fuel </a:t>
            </a:r>
            <a:endParaRPr lang="en-US" dirty="0"/>
          </a:p>
        </p:txBody>
      </p:sp>
      <p:sp>
        <p:nvSpPr>
          <p:cNvPr id="16" name="TextBox 15">
            <a:extLst>
              <a:ext uri="{FF2B5EF4-FFF2-40B4-BE49-F238E27FC236}">
                <a16:creationId xmlns:a16="http://schemas.microsoft.com/office/drawing/2014/main" id="{E4E2ADBB-C788-1ECF-C0C0-E05DEED1C767}"/>
              </a:ext>
            </a:extLst>
          </p:cNvPr>
          <p:cNvSpPr txBox="1"/>
          <p:nvPr/>
        </p:nvSpPr>
        <p:spPr>
          <a:xfrm>
            <a:off x="227566" y="3539804"/>
            <a:ext cx="2319691" cy="923330"/>
          </a:xfrm>
          <a:prstGeom prst="rect">
            <a:avLst/>
          </a:prstGeom>
          <a:noFill/>
        </p:spPr>
        <p:txBody>
          <a:bodyPr wrap="square">
            <a:spAutoFit/>
          </a:bodyPr>
          <a:lstStyle/>
          <a:p>
            <a:r>
              <a:rPr lang="en-US" sz="1800" dirty="0">
                <a:effectLst/>
                <a:latin typeface="AdvPTimes"/>
              </a:rPr>
              <a:t>plastics (ca. 38 MJ/kg) </a:t>
            </a:r>
          </a:p>
          <a:p>
            <a:r>
              <a:rPr lang="en-US" sz="1800" dirty="0">
                <a:effectLst/>
                <a:latin typeface="AdvPTimes"/>
              </a:rPr>
              <a:t>rubber (23 MJ/kg)</a:t>
            </a:r>
          </a:p>
          <a:p>
            <a:r>
              <a:rPr lang="en-US" sz="1800" dirty="0">
                <a:effectLst/>
                <a:latin typeface="AdvPTimes"/>
              </a:rPr>
              <a:t>textiles (17 MJ/kg) </a:t>
            </a:r>
            <a:endParaRPr lang="en-US" dirty="0"/>
          </a:p>
        </p:txBody>
      </p:sp>
    </p:spTree>
    <p:extLst>
      <p:ext uri="{BB962C8B-B14F-4D97-AF65-F5344CB8AC3E}">
        <p14:creationId xmlns:p14="http://schemas.microsoft.com/office/powerpoint/2010/main" val="34431694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33</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pic>
        <p:nvPicPr>
          <p:cNvPr id="2" name="Picture 1">
            <a:extLst>
              <a:ext uri="{FF2B5EF4-FFF2-40B4-BE49-F238E27FC236}">
                <a16:creationId xmlns:a16="http://schemas.microsoft.com/office/drawing/2014/main" id="{C9A614BA-2311-B2FC-311C-EA46E6FC1BBD}"/>
              </a:ext>
            </a:extLst>
          </p:cNvPr>
          <p:cNvPicPr>
            <a:picLocks noChangeAspect="1"/>
          </p:cNvPicPr>
          <p:nvPr/>
        </p:nvPicPr>
        <p:blipFill>
          <a:blip r:embed="rId4"/>
          <a:stretch>
            <a:fillRect/>
          </a:stretch>
        </p:blipFill>
        <p:spPr>
          <a:xfrm>
            <a:off x="2209800" y="734005"/>
            <a:ext cx="7772400" cy="5389990"/>
          </a:xfrm>
          <a:prstGeom prst="rect">
            <a:avLst/>
          </a:prstGeom>
        </p:spPr>
      </p:pic>
    </p:spTree>
    <p:extLst>
      <p:ext uri="{BB962C8B-B14F-4D97-AF65-F5344CB8AC3E}">
        <p14:creationId xmlns:p14="http://schemas.microsoft.com/office/powerpoint/2010/main" val="17059818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34</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pic>
        <p:nvPicPr>
          <p:cNvPr id="2" name="Picture 1">
            <a:extLst>
              <a:ext uri="{FF2B5EF4-FFF2-40B4-BE49-F238E27FC236}">
                <a16:creationId xmlns:a16="http://schemas.microsoft.com/office/drawing/2014/main" id="{D0F9BA9C-8DF7-EBD7-72B4-5EFCFBE75A23}"/>
              </a:ext>
            </a:extLst>
          </p:cNvPr>
          <p:cNvPicPr>
            <a:picLocks noChangeAspect="1"/>
          </p:cNvPicPr>
          <p:nvPr/>
        </p:nvPicPr>
        <p:blipFill>
          <a:blip r:embed="rId4"/>
          <a:stretch>
            <a:fillRect/>
          </a:stretch>
        </p:blipFill>
        <p:spPr>
          <a:xfrm>
            <a:off x="103239" y="655340"/>
            <a:ext cx="11648939" cy="5391538"/>
          </a:xfrm>
          <a:prstGeom prst="rect">
            <a:avLst/>
          </a:prstGeom>
        </p:spPr>
      </p:pic>
    </p:spTree>
    <p:extLst>
      <p:ext uri="{BB962C8B-B14F-4D97-AF65-F5344CB8AC3E}">
        <p14:creationId xmlns:p14="http://schemas.microsoft.com/office/powerpoint/2010/main" val="29299997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35</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4" name="TextBox 3">
            <a:extLst>
              <a:ext uri="{FF2B5EF4-FFF2-40B4-BE49-F238E27FC236}">
                <a16:creationId xmlns:a16="http://schemas.microsoft.com/office/drawing/2014/main" id="{C21559F9-D4C8-959E-B735-A183AB80CD2F}"/>
              </a:ext>
            </a:extLst>
          </p:cNvPr>
          <p:cNvSpPr txBox="1"/>
          <p:nvPr/>
        </p:nvSpPr>
        <p:spPr>
          <a:xfrm>
            <a:off x="2873828" y="1355751"/>
            <a:ext cx="6258092" cy="4801314"/>
          </a:xfrm>
          <a:prstGeom prst="rect">
            <a:avLst/>
          </a:prstGeom>
          <a:noFill/>
        </p:spPr>
        <p:txBody>
          <a:bodyPr wrap="square">
            <a:spAutoFit/>
          </a:bodyPr>
          <a:lstStyle/>
          <a:p>
            <a:r>
              <a:rPr lang="en-US" sz="1800" dirty="0">
                <a:effectLst/>
                <a:latin typeface="AdvPTimes"/>
              </a:rPr>
              <a:t>Sorting of ASR</a:t>
            </a:r>
          </a:p>
          <a:p>
            <a:pPr marL="285750" indent="-285750">
              <a:buFont typeface="Arial" panose="020B0604020202020204" pitchFamily="34" charset="0"/>
              <a:buChar char="•"/>
            </a:pPr>
            <a:r>
              <a:rPr lang="en-US" sz="1800" dirty="0">
                <a:effectLst/>
                <a:latin typeface="AdvPTimes"/>
              </a:rPr>
              <a:t>liberate large pieces of metal, </a:t>
            </a:r>
          </a:p>
          <a:p>
            <a:pPr marL="285750" indent="-285750">
              <a:buFont typeface="Arial" panose="020B0604020202020204" pitchFamily="34" charset="0"/>
              <a:buChar char="•"/>
            </a:pPr>
            <a:r>
              <a:rPr lang="en-US" sz="1800" dirty="0">
                <a:effectLst/>
                <a:latin typeface="AdvPTimes"/>
              </a:rPr>
              <a:t>the mixed plastics are classified and a light fraction is sorted out. </a:t>
            </a:r>
          </a:p>
          <a:p>
            <a:pPr marL="285750" indent="-285750">
              <a:buFont typeface="Arial" panose="020B0604020202020204" pitchFamily="34" charset="0"/>
              <a:buChar char="•"/>
            </a:pPr>
            <a:r>
              <a:rPr lang="en-US" sz="1800" dirty="0">
                <a:effectLst/>
                <a:latin typeface="AdvPTimes"/>
              </a:rPr>
              <a:t>subsequent wet separation allows sorting it into different subfractions, graded according to their density. </a:t>
            </a:r>
            <a:endParaRPr lang="en-US" dirty="0">
              <a:latin typeface="AdvPTimes"/>
            </a:endParaRPr>
          </a:p>
          <a:p>
            <a:pPr marL="285750" indent="-285750">
              <a:buFont typeface="Arial" panose="020B0604020202020204" pitchFamily="34" charset="0"/>
              <a:buChar char="•"/>
            </a:pPr>
            <a:r>
              <a:rPr lang="en-US" sz="1800" dirty="0">
                <a:effectLst/>
                <a:latin typeface="AdvPTimes"/>
              </a:rPr>
              <a:t>then the ABS-PS (</a:t>
            </a:r>
            <a:r>
              <a:rPr lang="en-US" sz="1800" dirty="0" err="1">
                <a:effectLst/>
                <a:latin typeface="AdvPTimes"/>
              </a:rPr>
              <a:t>styrenics</a:t>
            </a:r>
            <a:r>
              <a:rPr lang="en-US" sz="1800" dirty="0">
                <a:effectLst/>
                <a:latin typeface="AdvPTimes"/>
              </a:rPr>
              <a:t> sinks in water) and PE-PP concentrates (polyolefins float) are mechanically and thermally dried. </a:t>
            </a:r>
          </a:p>
          <a:p>
            <a:pPr marL="285750" indent="-285750">
              <a:buFont typeface="Arial" panose="020B0604020202020204" pitchFamily="34" charset="0"/>
              <a:buChar char="•"/>
            </a:pPr>
            <a:r>
              <a:rPr lang="en-US" sz="1800" dirty="0">
                <a:effectLst/>
                <a:latin typeface="AdvPTimes"/>
              </a:rPr>
              <a:t>remaining metal and other conductive contaminations are subsequently separated, using </a:t>
            </a:r>
            <a:r>
              <a:rPr lang="en-US" sz="1800" dirty="0" err="1">
                <a:effectLst/>
                <a:latin typeface="AdvPTimes"/>
              </a:rPr>
              <a:t>hamos</a:t>
            </a:r>
            <a:r>
              <a:rPr lang="en-US" sz="1800" dirty="0">
                <a:effectLst/>
                <a:latin typeface="AdvPTimes"/>
              </a:rPr>
              <a:t> electrostatic separators.</a:t>
            </a:r>
          </a:p>
          <a:p>
            <a:pPr marL="285750" indent="-285750">
              <a:buFont typeface="Arial" panose="020B0604020202020204" pitchFamily="34" charset="0"/>
              <a:buChar char="•"/>
            </a:pPr>
            <a:r>
              <a:rPr lang="en-US" sz="1800" dirty="0">
                <a:effectLst/>
                <a:latin typeface="AdvPTimes"/>
              </a:rPr>
              <a:t>downstream electrostatic separators convert the ABS-PS or PE-PP mixtures into separate fractions. </a:t>
            </a:r>
          </a:p>
          <a:p>
            <a:pPr marL="285750" indent="-285750">
              <a:buFont typeface="Arial" panose="020B0604020202020204" pitchFamily="34" charset="0"/>
              <a:buChar char="•"/>
            </a:pPr>
            <a:r>
              <a:rPr lang="en-US" sz="1800" dirty="0">
                <a:effectLst/>
                <a:latin typeface="AdvPTimes"/>
              </a:rPr>
              <a:t>if required, light-colored plastics fractions can be produced using optical-electronic sorting. </a:t>
            </a:r>
          </a:p>
          <a:p>
            <a:endParaRPr lang="en-US" dirty="0">
              <a:latin typeface="AdvPTimes"/>
            </a:endParaRPr>
          </a:p>
          <a:p>
            <a:r>
              <a:rPr lang="en-US" sz="1800" dirty="0">
                <a:effectLst/>
                <a:latin typeface="AdvPTimes"/>
              </a:rPr>
              <a:t>WEEE-plastics can be treated similarly</a:t>
            </a:r>
            <a:endParaRPr lang="en-US" dirty="0"/>
          </a:p>
        </p:txBody>
      </p:sp>
    </p:spTree>
    <p:extLst>
      <p:ext uri="{BB962C8B-B14F-4D97-AF65-F5344CB8AC3E}">
        <p14:creationId xmlns:p14="http://schemas.microsoft.com/office/powerpoint/2010/main" val="3314358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36</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4" name="TextBox 3">
            <a:extLst>
              <a:ext uri="{FF2B5EF4-FFF2-40B4-BE49-F238E27FC236}">
                <a16:creationId xmlns:a16="http://schemas.microsoft.com/office/drawing/2014/main" id="{B49670D8-ADC7-4EEB-CC72-A1B2F50EE250}"/>
              </a:ext>
            </a:extLst>
          </p:cNvPr>
          <p:cNvSpPr txBox="1"/>
          <p:nvPr/>
        </p:nvSpPr>
        <p:spPr>
          <a:xfrm>
            <a:off x="3505201" y="1313806"/>
            <a:ext cx="6096000" cy="369332"/>
          </a:xfrm>
          <a:prstGeom prst="rect">
            <a:avLst/>
          </a:prstGeom>
          <a:noFill/>
        </p:spPr>
        <p:txBody>
          <a:bodyPr wrap="square">
            <a:spAutoFit/>
          </a:bodyPr>
          <a:lstStyle/>
          <a:p>
            <a:r>
              <a:rPr lang="en-US" dirty="0">
                <a:hlinkClick r:id="rId4"/>
              </a:rPr>
              <a:t>https://</a:t>
            </a:r>
            <a:r>
              <a:rPr lang="en-US" dirty="0" err="1">
                <a:hlinkClick r:id="rId4"/>
              </a:rPr>
              <a:t>www.youtube.com</a:t>
            </a:r>
            <a:r>
              <a:rPr lang="en-US" dirty="0">
                <a:hlinkClick r:id="rId4"/>
              </a:rPr>
              <a:t>/</a:t>
            </a:r>
            <a:r>
              <a:rPr lang="en-US" dirty="0" err="1">
                <a:hlinkClick r:id="rId4"/>
              </a:rPr>
              <a:t>watch?v</a:t>
            </a:r>
            <a:r>
              <a:rPr lang="en-US" dirty="0">
                <a:hlinkClick r:id="rId4"/>
              </a:rPr>
              <a:t>=</a:t>
            </a:r>
            <a:r>
              <a:rPr lang="en-US" dirty="0" err="1">
                <a:hlinkClick r:id="rId4"/>
              </a:rPr>
              <a:t>bmk-lQieQdg</a:t>
            </a:r>
            <a:endParaRPr lang="en-US" dirty="0"/>
          </a:p>
        </p:txBody>
      </p:sp>
      <p:pic>
        <p:nvPicPr>
          <p:cNvPr id="5" name="Picture 4">
            <a:hlinkClick r:id="rId4"/>
            <a:extLst>
              <a:ext uri="{FF2B5EF4-FFF2-40B4-BE49-F238E27FC236}">
                <a16:creationId xmlns:a16="http://schemas.microsoft.com/office/drawing/2014/main" id="{F3324A05-E467-8347-86C0-C6530675FB01}"/>
              </a:ext>
            </a:extLst>
          </p:cNvPr>
          <p:cNvPicPr>
            <a:picLocks noChangeAspect="1"/>
          </p:cNvPicPr>
          <p:nvPr/>
        </p:nvPicPr>
        <p:blipFill>
          <a:blip r:embed="rId5"/>
          <a:stretch>
            <a:fillRect/>
          </a:stretch>
        </p:blipFill>
        <p:spPr>
          <a:xfrm>
            <a:off x="2179782" y="1788063"/>
            <a:ext cx="7772400" cy="4358436"/>
          </a:xfrm>
          <a:prstGeom prst="rect">
            <a:avLst/>
          </a:prstGeom>
        </p:spPr>
      </p:pic>
    </p:spTree>
    <p:extLst>
      <p:ext uri="{BB962C8B-B14F-4D97-AF65-F5344CB8AC3E}">
        <p14:creationId xmlns:p14="http://schemas.microsoft.com/office/powerpoint/2010/main" val="362394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37</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4" name="TextBox 3">
            <a:extLst>
              <a:ext uri="{FF2B5EF4-FFF2-40B4-BE49-F238E27FC236}">
                <a16:creationId xmlns:a16="http://schemas.microsoft.com/office/drawing/2014/main" id="{2CB5FB6E-3E86-95ED-E8D3-533C4F1A7E08}"/>
              </a:ext>
            </a:extLst>
          </p:cNvPr>
          <p:cNvSpPr txBox="1"/>
          <p:nvPr/>
        </p:nvSpPr>
        <p:spPr>
          <a:xfrm>
            <a:off x="2928257" y="1873709"/>
            <a:ext cx="6096000" cy="1754326"/>
          </a:xfrm>
          <a:prstGeom prst="rect">
            <a:avLst/>
          </a:prstGeom>
          <a:noFill/>
        </p:spPr>
        <p:txBody>
          <a:bodyPr wrap="square">
            <a:spAutoFit/>
          </a:bodyPr>
          <a:lstStyle/>
          <a:p>
            <a:r>
              <a:rPr lang="en-US" sz="1800" dirty="0">
                <a:effectLst/>
                <a:latin typeface="AdvPTimes"/>
              </a:rPr>
              <a:t>Co-incineration with limited addition of few per cent ASR to another main-stream is feasible without violating emission standards. </a:t>
            </a:r>
          </a:p>
          <a:p>
            <a:endParaRPr lang="en-US" dirty="0">
              <a:latin typeface="AdvPTimes"/>
            </a:endParaRPr>
          </a:p>
          <a:p>
            <a:r>
              <a:rPr lang="en-US" sz="1800" dirty="0">
                <a:effectLst/>
                <a:latin typeface="AdvPTimes"/>
              </a:rPr>
              <a:t>ASR typically contains significant amounts of chlorine (Cl), </a:t>
            </a:r>
            <a:r>
              <a:rPr lang="en-US" sz="1800" dirty="0" err="1">
                <a:effectLst/>
                <a:latin typeface="AdvPTimes"/>
              </a:rPr>
              <a:t>sulphur</a:t>
            </a:r>
            <a:r>
              <a:rPr lang="en-US" sz="1800" dirty="0">
                <a:effectLst/>
                <a:latin typeface="AdvPTimes"/>
              </a:rPr>
              <a:t> (S), nitrogen (N), and a wide range of heavy metals. </a:t>
            </a:r>
            <a:endParaRPr lang="en-US" dirty="0"/>
          </a:p>
        </p:txBody>
      </p:sp>
      <p:pic>
        <p:nvPicPr>
          <p:cNvPr id="5" name="Picture 4">
            <a:extLst>
              <a:ext uri="{FF2B5EF4-FFF2-40B4-BE49-F238E27FC236}">
                <a16:creationId xmlns:a16="http://schemas.microsoft.com/office/drawing/2014/main" id="{8B6053C3-5E43-2031-3024-506E0DAF8DEB}"/>
              </a:ext>
            </a:extLst>
          </p:cNvPr>
          <p:cNvPicPr>
            <a:picLocks noChangeAspect="1"/>
          </p:cNvPicPr>
          <p:nvPr/>
        </p:nvPicPr>
        <p:blipFill>
          <a:blip r:embed="rId4"/>
          <a:stretch>
            <a:fillRect/>
          </a:stretch>
        </p:blipFill>
        <p:spPr>
          <a:xfrm>
            <a:off x="687361" y="4148668"/>
            <a:ext cx="11014784" cy="1171425"/>
          </a:xfrm>
          <a:prstGeom prst="rect">
            <a:avLst/>
          </a:prstGeom>
        </p:spPr>
      </p:pic>
      <p:sp>
        <p:nvSpPr>
          <p:cNvPr id="6" name="TextBox 5">
            <a:extLst>
              <a:ext uri="{FF2B5EF4-FFF2-40B4-BE49-F238E27FC236}">
                <a16:creationId xmlns:a16="http://schemas.microsoft.com/office/drawing/2014/main" id="{9E5772AD-64F0-8136-B274-C8775771887D}"/>
              </a:ext>
            </a:extLst>
          </p:cNvPr>
          <p:cNvSpPr txBox="1"/>
          <p:nvPr/>
        </p:nvSpPr>
        <p:spPr>
          <a:xfrm>
            <a:off x="1934852" y="5369247"/>
            <a:ext cx="6094428" cy="646331"/>
          </a:xfrm>
          <a:prstGeom prst="rect">
            <a:avLst/>
          </a:prstGeom>
          <a:noFill/>
        </p:spPr>
        <p:txBody>
          <a:bodyPr wrap="square">
            <a:spAutoFit/>
          </a:bodyPr>
          <a:lstStyle/>
          <a:p>
            <a:r>
              <a:rPr lang="en-US" b="1" i="0" u="none" strike="noStrike" dirty="0">
                <a:solidFill>
                  <a:srgbClr val="3C4043"/>
                </a:solidFill>
                <a:effectLst/>
                <a:latin typeface="Arial" panose="020B0604020202020204" pitchFamily="34" charset="0"/>
              </a:rPr>
              <a:t>Polychlorinated dibenzodioxins PCDD</a:t>
            </a:r>
          </a:p>
          <a:p>
            <a:r>
              <a:rPr lang="en-US" b="0" i="0" u="none" strike="noStrike" dirty="0">
                <a:solidFill>
                  <a:srgbClr val="681DA8"/>
                </a:solidFill>
                <a:effectLst/>
                <a:latin typeface="Arial" panose="020B0604020202020204" pitchFamily="34" charset="0"/>
                <a:hlinkClick r:id="rId5"/>
              </a:rPr>
              <a:t>Polychlorinated dibenzofurans</a:t>
            </a:r>
          </a:p>
        </p:txBody>
      </p:sp>
      <p:sp>
        <p:nvSpPr>
          <p:cNvPr id="12" name="TextBox 11">
            <a:extLst>
              <a:ext uri="{FF2B5EF4-FFF2-40B4-BE49-F238E27FC236}">
                <a16:creationId xmlns:a16="http://schemas.microsoft.com/office/drawing/2014/main" id="{2A2B1BD3-8114-3868-5850-F8D24E6A5C27}"/>
              </a:ext>
            </a:extLst>
          </p:cNvPr>
          <p:cNvSpPr txBox="1"/>
          <p:nvPr/>
        </p:nvSpPr>
        <p:spPr>
          <a:xfrm>
            <a:off x="5286080" y="6212877"/>
            <a:ext cx="2743200" cy="369332"/>
          </a:xfrm>
          <a:prstGeom prst="rect">
            <a:avLst/>
          </a:prstGeom>
          <a:noFill/>
        </p:spPr>
        <p:txBody>
          <a:bodyPr wrap="square">
            <a:spAutoFit/>
          </a:bodyPr>
          <a:lstStyle/>
          <a:p>
            <a:r>
              <a:rPr lang="en-US" b="0" i="0" u="none" strike="noStrike" dirty="0">
                <a:solidFill>
                  <a:srgbClr val="001D35"/>
                </a:solidFill>
                <a:effectLst/>
                <a:highlight>
                  <a:srgbClr val="FFFFFF"/>
                </a:highlight>
                <a:latin typeface="Google Sans"/>
              </a:rPr>
              <a:t>Polychlorinated biphenyls</a:t>
            </a:r>
            <a:endParaRPr lang="en-US" dirty="0"/>
          </a:p>
        </p:txBody>
      </p:sp>
    </p:spTree>
    <p:extLst>
      <p:ext uri="{BB962C8B-B14F-4D97-AF65-F5344CB8AC3E}">
        <p14:creationId xmlns:p14="http://schemas.microsoft.com/office/powerpoint/2010/main" val="8450063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38</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6" name="TextBox 5">
            <a:extLst>
              <a:ext uri="{FF2B5EF4-FFF2-40B4-BE49-F238E27FC236}">
                <a16:creationId xmlns:a16="http://schemas.microsoft.com/office/drawing/2014/main" id="{3926A817-3FCB-8310-42C8-D83BA9DF09FE}"/>
              </a:ext>
            </a:extLst>
          </p:cNvPr>
          <p:cNvSpPr txBox="1"/>
          <p:nvPr/>
        </p:nvSpPr>
        <p:spPr>
          <a:xfrm>
            <a:off x="1240971" y="2335373"/>
            <a:ext cx="6096000" cy="2585323"/>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AdvPTimes"/>
              </a:rPr>
              <a:t>Heavy metals of miscellaneous origins. </a:t>
            </a:r>
          </a:p>
          <a:p>
            <a:pPr marL="285750" indent="-285750">
              <a:buFont typeface="Arial" panose="020B0604020202020204" pitchFamily="34" charset="0"/>
              <a:buChar char="•"/>
            </a:pPr>
            <a:r>
              <a:rPr lang="en-US" sz="1800" dirty="0">
                <a:effectLst/>
                <a:latin typeface="AdvPTimes"/>
              </a:rPr>
              <a:t>Various paint pigments, plastics additives, and corrosion products bring in a number of heavy metal compounds; </a:t>
            </a:r>
          </a:p>
          <a:p>
            <a:pPr marL="285750" indent="-285750">
              <a:buFont typeface="Arial" panose="020B0604020202020204" pitchFamily="34" charset="0"/>
              <a:buChar char="•"/>
            </a:pPr>
            <a:r>
              <a:rPr lang="en-US" sz="1800" dirty="0">
                <a:effectLst/>
                <a:latin typeface="AdvPTimes"/>
              </a:rPr>
              <a:t>brominated flame retardants (BFRs), e.g. from printed circuit boards or car cushions are routinely accompanied by antimony oxides. </a:t>
            </a:r>
          </a:p>
          <a:p>
            <a:pPr marL="285750" indent="-285750">
              <a:buFont typeface="Arial" panose="020B0604020202020204" pitchFamily="34" charset="0"/>
              <a:buChar char="•"/>
            </a:pPr>
            <a:r>
              <a:rPr lang="en-US" sz="1800" dirty="0">
                <a:effectLst/>
                <a:latin typeface="AdvPTimes"/>
              </a:rPr>
              <a:t>Mercury used in switches, relays, and gas discharge lamps, </a:t>
            </a:r>
          </a:p>
          <a:p>
            <a:pPr marL="285750" indent="-285750">
              <a:buFont typeface="Arial" panose="020B0604020202020204" pitchFamily="34" charset="0"/>
              <a:buChar char="•"/>
            </a:pPr>
            <a:r>
              <a:rPr lang="en-US" sz="1800" dirty="0">
                <a:effectLst/>
                <a:latin typeface="AdvPTimes"/>
              </a:rPr>
              <a:t>Shredding a single lead battery would impregnate a lot of ASR with lead and its oxides. </a:t>
            </a:r>
            <a:endParaRPr lang="en-US" dirty="0"/>
          </a:p>
        </p:txBody>
      </p:sp>
      <p:sp>
        <p:nvSpPr>
          <p:cNvPr id="14" name="TextBox 13">
            <a:extLst>
              <a:ext uri="{FF2B5EF4-FFF2-40B4-BE49-F238E27FC236}">
                <a16:creationId xmlns:a16="http://schemas.microsoft.com/office/drawing/2014/main" id="{E479F9EF-02A7-1B2D-B469-AF6FA1ABD2A6}"/>
              </a:ext>
            </a:extLst>
          </p:cNvPr>
          <p:cNvSpPr txBox="1"/>
          <p:nvPr/>
        </p:nvSpPr>
        <p:spPr>
          <a:xfrm>
            <a:off x="8141321" y="2286775"/>
            <a:ext cx="3103622" cy="2308324"/>
          </a:xfrm>
          <a:prstGeom prst="rect">
            <a:avLst/>
          </a:prstGeom>
          <a:noFill/>
        </p:spPr>
        <p:txBody>
          <a:bodyPr wrap="square">
            <a:spAutoFit/>
          </a:bodyPr>
          <a:lstStyle/>
          <a:p>
            <a:r>
              <a:rPr lang="en-US" sz="1800" dirty="0">
                <a:effectLst/>
                <a:latin typeface="AdvPTimes"/>
              </a:rPr>
              <a:t>zinc (Zn, 2.10 %), </a:t>
            </a:r>
          </a:p>
          <a:p>
            <a:r>
              <a:rPr lang="en-US" sz="1800" dirty="0">
                <a:effectLst/>
                <a:latin typeface="AdvPTimes"/>
              </a:rPr>
              <a:t>copper (Cu, 1.85 %), </a:t>
            </a:r>
          </a:p>
          <a:p>
            <a:r>
              <a:rPr lang="en-US" sz="1800" dirty="0">
                <a:effectLst/>
                <a:latin typeface="AdvPTimes"/>
              </a:rPr>
              <a:t>lead (Pb, 0.26 %), </a:t>
            </a:r>
          </a:p>
          <a:p>
            <a:r>
              <a:rPr lang="en-US" sz="1800" dirty="0">
                <a:effectLst/>
                <a:latin typeface="AdvPTimes"/>
              </a:rPr>
              <a:t>chromium (Cr, 0.16 %), </a:t>
            </a:r>
          </a:p>
          <a:p>
            <a:r>
              <a:rPr lang="en-US" sz="1800" dirty="0">
                <a:effectLst/>
                <a:latin typeface="AdvPTimes"/>
              </a:rPr>
              <a:t>nickel (Ni, 0.12 %), </a:t>
            </a:r>
          </a:p>
          <a:p>
            <a:r>
              <a:rPr lang="en-US" sz="1800" dirty="0">
                <a:effectLst/>
                <a:latin typeface="AdvPTimes"/>
              </a:rPr>
              <a:t>antimony (Sb, 230 ppm), </a:t>
            </a:r>
          </a:p>
          <a:p>
            <a:r>
              <a:rPr lang="en-US" sz="1800" dirty="0">
                <a:effectLst/>
                <a:latin typeface="AdvPTimes"/>
              </a:rPr>
              <a:t>cadmium (Cd, 77 ppm), </a:t>
            </a:r>
          </a:p>
          <a:p>
            <a:r>
              <a:rPr lang="en-US" sz="1800" dirty="0">
                <a:effectLst/>
                <a:latin typeface="AdvPTimes"/>
              </a:rPr>
              <a:t>mercury (Hg, 3 ppm) </a:t>
            </a:r>
            <a:endParaRPr lang="en-US" dirty="0"/>
          </a:p>
        </p:txBody>
      </p:sp>
    </p:spTree>
    <p:extLst>
      <p:ext uri="{BB962C8B-B14F-4D97-AF65-F5344CB8AC3E}">
        <p14:creationId xmlns:p14="http://schemas.microsoft.com/office/powerpoint/2010/main" val="2226961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39</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pic>
        <p:nvPicPr>
          <p:cNvPr id="8194" name="Picture 2">
            <a:hlinkClick r:id="rId4"/>
            <a:extLst>
              <a:ext uri="{FF2B5EF4-FFF2-40B4-BE49-F238E27FC236}">
                <a16:creationId xmlns:a16="http://schemas.microsoft.com/office/drawing/2014/main" id="{69B67897-33BA-AB3F-075A-5CE48E0DBD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729" y="396342"/>
            <a:ext cx="11819996" cy="5650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BA6B7F5-30C7-C536-8EF0-F1F942053FE2}"/>
              </a:ext>
            </a:extLst>
          </p:cNvPr>
          <p:cNvSpPr txBox="1"/>
          <p:nvPr/>
        </p:nvSpPr>
        <p:spPr>
          <a:xfrm>
            <a:off x="3287486" y="6138492"/>
            <a:ext cx="6096000" cy="646331"/>
          </a:xfrm>
          <a:prstGeom prst="rect">
            <a:avLst/>
          </a:prstGeom>
          <a:noFill/>
        </p:spPr>
        <p:txBody>
          <a:bodyPr wrap="square">
            <a:spAutoFit/>
          </a:bodyPr>
          <a:lstStyle/>
          <a:p>
            <a:r>
              <a:rPr lang="en-US" dirty="0">
                <a:hlinkClick r:id="rId4"/>
              </a:rPr>
              <a:t>https://</a:t>
            </a:r>
            <a:r>
              <a:rPr lang="en-US" dirty="0" err="1">
                <a:hlinkClick r:id="rId4"/>
              </a:rPr>
              <a:t>www.eep.ebara.com</a:t>
            </a:r>
            <a:r>
              <a:rPr lang="en-US" dirty="0">
                <a:hlinkClick r:id="rId4"/>
              </a:rPr>
              <a:t>/</a:t>
            </a:r>
            <a:r>
              <a:rPr lang="en-US" dirty="0" err="1">
                <a:hlinkClick r:id="rId4"/>
              </a:rPr>
              <a:t>en</a:t>
            </a:r>
            <a:r>
              <a:rPr lang="en-US" dirty="0">
                <a:hlinkClick r:id="rId4"/>
              </a:rPr>
              <a:t>/</a:t>
            </a:r>
            <a:r>
              <a:rPr lang="en-US" dirty="0" err="1">
                <a:hlinkClick r:id="rId4"/>
              </a:rPr>
              <a:t>business_technology</a:t>
            </a:r>
            <a:r>
              <a:rPr lang="en-US" dirty="0">
                <a:hlinkClick r:id="rId4"/>
              </a:rPr>
              <a:t>/technology_3.html</a:t>
            </a:r>
            <a:endParaRPr lang="en-US" dirty="0"/>
          </a:p>
        </p:txBody>
      </p:sp>
    </p:spTree>
    <p:extLst>
      <p:ext uri="{BB962C8B-B14F-4D97-AF65-F5344CB8AC3E}">
        <p14:creationId xmlns:p14="http://schemas.microsoft.com/office/powerpoint/2010/main" val="893128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4</a:t>
            </a:fld>
            <a:endParaRPr lang="en-US"/>
          </a:p>
        </p:txBody>
      </p:sp>
      <p:pic>
        <p:nvPicPr>
          <p:cNvPr id="3" name="Picture 2">
            <a:extLst>
              <a:ext uri="{FF2B5EF4-FFF2-40B4-BE49-F238E27FC236}">
                <a16:creationId xmlns:a16="http://schemas.microsoft.com/office/drawing/2014/main" id="{B603EE25-A4CF-726B-8A15-6180931AA298}"/>
              </a:ext>
            </a:extLst>
          </p:cNvPr>
          <p:cNvPicPr>
            <a:picLocks noChangeAspect="1"/>
          </p:cNvPicPr>
          <p:nvPr/>
        </p:nvPicPr>
        <p:blipFill>
          <a:blip r:embed="rId2"/>
          <a:stretch>
            <a:fillRect/>
          </a:stretch>
        </p:blipFill>
        <p:spPr>
          <a:xfrm>
            <a:off x="2209800" y="659123"/>
            <a:ext cx="7772400" cy="5539753"/>
          </a:xfrm>
          <a:prstGeom prst="rect">
            <a:avLst/>
          </a:prstGeom>
        </p:spPr>
      </p:pic>
    </p:spTree>
    <p:extLst>
      <p:ext uri="{BB962C8B-B14F-4D97-AF65-F5344CB8AC3E}">
        <p14:creationId xmlns:p14="http://schemas.microsoft.com/office/powerpoint/2010/main" val="25964340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40</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pic>
        <p:nvPicPr>
          <p:cNvPr id="9218" name="Picture 2">
            <a:hlinkClick r:id="rId4"/>
            <a:extLst>
              <a:ext uri="{FF2B5EF4-FFF2-40B4-BE49-F238E27FC236}">
                <a16:creationId xmlns:a16="http://schemas.microsoft.com/office/drawing/2014/main" id="{8F3F2642-07B8-B0B4-6629-C37C4CECF0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18" y="515548"/>
            <a:ext cx="11741018" cy="56127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0157C8-92FD-E71F-4020-937B67AC67D5}"/>
              </a:ext>
            </a:extLst>
          </p:cNvPr>
          <p:cNvSpPr txBox="1"/>
          <p:nvPr/>
        </p:nvSpPr>
        <p:spPr>
          <a:xfrm>
            <a:off x="3047999" y="5854209"/>
            <a:ext cx="7489371" cy="369332"/>
          </a:xfrm>
          <a:prstGeom prst="rect">
            <a:avLst/>
          </a:prstGeom>
          <a:noFill/>
        </p:spPr>
        <p:txBody>
          <a:bodyPr wrap="square">
            <a:spAutoFit/>
          </a:bodyPr>
          <a:lstStyle/>
          <a:p>
            <a:r>
              <a:rPr lang="en-US" dirty="0">
                <a:hlinkClick r:id="rId4"/>
              </a:rPr>
              <a:t>https://</a:t>
            </a:r>
            <a:r>
              <a:rPr lang="en-US" dirty="0" err="1">
                <a:hlinkClick r:id="rId4"/>
              </a:rPr>
              <a:t>www.eep.ebara.com</a:t>
            </a:r>
            <a:r>
              <a:rPr lang="en-US" dirty="0">
                <a:hlinkClick r:id="rId4"/>
              </a:rPr>
              <a:t>/</a:t>
            </a:r>
            <a:r>
              <a:rPr lang="en-US" dirty="0" err="1">
                <a:hlinkClick r:id="rId4"/>
              </a:rPr>
              <a:t>en</a:t>
            </a:r>
            <a:r>
              <a:rPr lang="en-US" dirty="0">
                <a:hlinkClick r:id="rId4"/>
              </a:rPr>
              <a:t>/</a:t>
            </a:r>
            <a:r>
              <a:rPr lang="en-US" dirty="0" err="1">
                <a:hlinkClick r:id="rId4"/>
              </a:rPr>
              <a:t>business_technology</a:t>
            </a:r>
            <a:r>
              <a:rPr lang="en-US" dirty="0">
                <a:hlinkClick r:id="rId4"/>
              </a:rPr>
              <a:t>/technology_3.html</a:t>
            </a:r>
            <a:endParaRPr lang="en-US" dirty="0"/>
          </a:p>
        </p:txBody>
      </p:sp>
    </p:spTree>
    <p:extLst>
      <p:ext uri="{BB962C8B-B14F-4D97-AF65-F5344CB8AC3E}">
        <p14:creationId xmlns:p14="http://schemas.microsoft.com/office/powerpoint/2010/main" val="4125534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41</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6" name="TextBox 5">
            <a:extLst>
              <a:ext uri="{FF2B5EF4-FFF2-40B4-BE49-F238E27FC236}">
                <a16:creationId xmlns:a16="http://schemas.microsoft.com/office/drawing/2014/main" id="{89B25765-47F2-67AF-1CC5-58D5DCA59792}"/>
              </a:ext>
            </a:extLst>
          </p:cNvPr>
          <p:cNvSpPr txBox="1"/>
          <p:nvPr/>
        </p:nvSpPr>
        <p:spPr>
          <a:xfrm>
            <a:off x="3048000" y="1859340"/>
            <a:ext cx="6096000" cy="2862322"/>
          </a:xfrm>
          <a:prstGeom prst="rect">
            <a:avLst/>
          </a:prstGeom>
          <a:noFill/>
        </p:spPr>
        <p:txBody>
          <a:bodyPr wrap="square">
            <a:spAutoFit/>
          </a:bodyPr>
          <a:lstStyle/>
          <a:p>
            <a:r>
              <a:rPr lang="en-US" sz="1800" b="1" dirty="0">
                <a:effectLst/>
                <a:latin typeface="AdvPTimes"/>
              </a:rPr>
              <a:t>ASR Incineration</a:t>
            </a:r>
          </a:p>
          <a:p>
            <a:pPr marL="285750" indent="-285750">
              <a:buFont typeface="Arial" panose="020B0604020202020204" pitchFamily="34" charset="0"/>
              <a:buChar char="•"/>
            </a:pPr>
            <a:r>
              <a:rPr lang="en-US" sz="1800" dirty="0">
                <a:effectLst/>
                <a:latin typeface="AdvPTimes"/>
              </a:rPr>
              <a:t>burning ASR directly, recovering some supplemental metal from incinerator residue and possibly even from fly ash. </a:t>
            </a:r>
          </a:p>
          <a:p>
            <a:pPr marL="285750" indent="-285750">
              <a:buFont typeface="Arial" panose="020B0604020202020204" pitchFamily="34" charset="0"/>
              <a:buChar char="•"/>
            </a:pPr>
            <a:r>
              <a:rPr lang="en-US" sz="1800" dirty="0">
                <a:effectLst/>
                <a:latin typeface="AdvPTimes"/>
              </a:rPr>
              <a:t>technical and environmental factors. </a:t>
            </a:r>
          </a:p>
          <a:p>
            <a:pPr marL="285750" indent="-285750">
              <a:buFont typeface="Arial" panose="020B0604020202020204" pitchFamily="34" charset="0"/>
              <a:buChar char="•"/>
            </a:pPr>
            <a:r>
              <a:rPr lang="en-US" dirty="0">
                <a:latin typeface="AdvPTimes"/>
              </a:rPr>
              <a:t>Tested in </a:t>
            </a:r>
            <a:r>
              <a:rPr lang="en-US" sz="1800" dirty="0">
                <a:effectLst/>
                <a:latin typeface="AdvPTimes"/>
              </a:rPr>
              <a:t>1980s with Belgian shredder enterprise (IWONL/IRSIA R&amp;D-project), but due to its high calorific value and melting characteristics the ASR burned too fiercely, leading to uncontrollable combustion, local lack of oxygen, agglomeration of burning ASR, and carry-over of unburned fines </a:t>
            </a:r>
            <a:endParaRPr lang="en-US" dirty="0"/>
          </a:p>
        </p:txBody>
      </p:sp>
    </p:spTree>
    <p:extLst>
      <p:ext uri="{BB962C8B-B14F-4D97-AF65-F5344CB8AC3E}">
        <p14:creationId xmlns:p14="http://schemas.microsoft.com/office/powerpoint/2010/main" val="29922297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42</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4" name="TextBox 3">
            <a:extLst>
              <a:ext uri="{FF2B5EF4-FFF2-40B4-BE49-F238E27FC236}">
                <a16:creationId xmlns:a16="http://schemas.microsoft.com/office/drawing/2014/main" id="{D3F5AD7F-56BD-4CBA-DE7B-E8B7A96FE406}"/>
              </a:ext>
            </a:extLst>
          </p:cNvPr>
          <p:cNvSpPr txBox="1"/>
          <p:nvPr/>
        </p:nvSpPr>
        <p:spPr>
          <a:xfrm>
            <a:off x="3048000" y="2690336"/>
            <a:ext cx="6096000" cy="1754326"/>
          </a:xfrm>
          <a:prstGeom prst="rect">
            <a:avLst/>
          </a:prstGeom>
          <a:noFill/>
        </p:spPr>
        <p:txBody>
          <a:bodyPr wrap="square">
            <a:spAutoFit/>
          </a:bodyPr>
          <a:lstStyle/>
          <a:p>
            <a:pPr marL="285750" indent="-285750">
              <a:buFont typeface="Arial" panose="020B0604020202020204" pitchFamily="34" charset="0"/>
              <a:buChar char="•"/>
            </a:pPr>
            <a:r>
              <a:rPr lang="en-US" sz="1800" dirty="0">
                <a:effectLst/>
                <a:latin typeface="AdvPTimes"/>
              </a:rPr>
              <a:t>Co-incineration can be conducted in a wider range of incinerator categories, such as mechanical grate furnaces, </a:t>
            </a:r>
            <a:r>
              <a:rPr lang="en-US" sz="1800" dirty="0" err="1">
                <a:effectLst/>
                <a:latin typeface="AdvPTimes"/>
              </a:rPr>
              <a:t>fluidised</a:t>
            </a:r>
            <a:r>
              <a:rPr lang="en-US" sz="1800" dirty="0">
                <a:effectLst/>
                <a:latin typeface="AdvPTimes"/>
              </a:rPr>
              <a:t> bed and vortex combustors, rotary kilns, and cement kilns. </a:t>
            </a:r>
          </a:p>
          <a:p>
            <a:pPr marL="285750" indent="-285750">
              <a:buFont typeface="Arial" panose="020B0604020202020204" pitchFamily="34" charset="0"/>
              <a:buChar char="•"/>
            </a:pPr>
            <a:r>
              <a:rPr lang="en-US" sz="1800" dirty="0">
                <a:effectLst/>
                <a:latin typeface="AdvPTimes"/>
              </a:rPr>
              <a:t>Such solutions are called </a:t>
            </a:r>
            <a:r>
              <a:rPr lang="en-US" sz="1800" b="1" dirty="0">
                <a:effectLst/>
                <a:latin typeface="AdvPTimes"/>
              </a:rPr>
              <a:t>Solution by Dilution </a:t>
            </a:r>
            <a:r>
              <a:rPr lang="en-US" sz="1800" dirty="0">
                <a:effectLst/>
                <a:latin typeface="AdvPTimes"/>
              </a:rPr>
              <a:t>by operators of duly licensed hazardous waste incinerators. </a:t>
            </a:r>
            <a:endParaRPr lang="en-US" dirty="0"/>
          </a:p>
        </p:txBody>
      </p:sp>
    </p:spTree>
    <p:extLst>
      <p:ext uri="{BB962C8B-B14F-4D97-AF65-F5344CB8AC3E}">
        <p14:creationId xmlns:p14="http://schemas.microsoft.com/office/powerpoint/2010/main" val="28788411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43</a:t>
            </a:fld>
            <a:endParaRPr lang="en-US"/>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4" name="TextBox 3">
            <a:extLst>
              <a:ext uri="{FF2B5EF4-FFF2-40B4-BE49-F238E27FC236}">
                <a16:creationId xmlns:a16="http://schemas.microsoft.com/office/drawing/2014/main" id="{999E5E53-6880-2EBA-264E-AF148CE7CB2A}"/>
              </a:ext>
            </a:extLst>
          </p:cNvPr>
          <p:cNvSpPr txBox="1"/>
          <p:nvPr/>
        </p:nvSpPr>
        <p:spPr>
          <a:xfrm>
            <a:off x="334818" y="277971"/>
            <a:ext cx="11522364" cy="5837495"/>
          </a:xfrm>
          <a:prstGeom prst="rect">
            <a:avLst/>
          </a:prstGeom>
          <a:noFill/>
        </p:spPr>
        <p:txBody>
          <a:bodyPr wrap="square">
            <a:spAutoFit/>
          </a:bodyPr>
          <a:lstStyle/>
          <a:p>
            <a:r>
              <a:rPr lang="en-US" sz="1800" b="1" dirty="0">
                <a:effectLst/>
                <a:latin typeface="AdvPTimes"/>
              </a:rPr>
              <a:t>Gasification of ASR:</a:t>
            </a:r>
          </a:p>
          <a:p>
            <a:pPr>
              <a:spcAft>
                <a:spcPts val="400"/>
              </a:spcAft>
              <a:buFont typeface="+mj-lt"/>
              <a:buAutoNum type="arabicPeriod"/>
            </a:pPr>
            <a:r>
              <a:rPr lang="en-US" sz="1800" dirty="0">
                <a:effectLst/>
                <a:latin typeface="AdvPTimes"/>
              </a:rPr>
              <a:t>Fluidized bed gasification (Winkler, </a:t>
            </a:r>
            <a:r>
              <a:rPr lang="en-US" sz="1800" dirty="0" err="1">
                <a:effectLst/>
                <a:latin typeface="AdvPTimes"/>
              </a:rPr>
              <a:t>Leuna</a:t>
            </a:r>
            <a:r>
              <a:rPr lang="en-US" sz="1800" dirty="0">
                <a:effectLst/>
                <a:latin typeface="AdvPTimes"/>
              </a:rPr>
              <a:t> Werke, Germany) at unusually low temperature (750–900 </a:t>
            </a:r>
            <a:r>
              <a:rPr lang="en-US" sz="1800" dirty="0">
                <a:effectLst/>
                <a:latin typeface="AdvPSSym"/>
              </a:rPr>
              <a:t>°</a:t>
            </a:r>
            <a:r>
              <a:rPr lang="en-US" sz="1800" dirty="0">
                <a:effectLst/>
                <a:latin typeface="AdvPTimes"/>
              </a:rPr>
              <a:t>C). An air factor was used of 25–40 % of the stoichiometric combustion air requirements: partial combustion of char supplies the heat required for autothermal operation. Gasification of carbon with steam or carbon dioxide is still slow below 850 </a:t>
            </a:r>
            <a:r>
              <a:rPr lang="en-US" sz="1800" dirty="0">
                <a:effectLst/>
                <a:latin typeface="AdvPSSym"/>
              </a:rPr>
              <a:t>°</a:t>
            </a:r>
            <a:r>
              <a:rPr lang="en-US" sz="1800" dirty="0">
                <a:effectLst/>
                <a:latin typeface="AdvPTimes"/>
              </a:rPr>
              <a:t>C. Yet, operating temperatures are restricted by weakening of the ash, leading rapidly to loss of fluidization. Air as gasification agent introduces large amounts of nitrogen in the producer gas, thereby reducing the calorific value of generator gas. </a:t>
            </a:r>
          </a:p>
          <a:p>
            <a:pPr>
              <a:spcAft>
                <a:spcPts val="400"/>
              </a:spcAft>
              <a:buFont typeface="+mj-lt"/>
              <a:buAutoNum type="arabicPeriod"/>
            </a:pPr>
            <a:r>
              <a:rPr lang="en-US" sz="1800" dirty="0">
                <a:effectLst/>
                <a:latin typeface="AdvPTimes"/>
              </a:rPr>
              <a:t>Vertical shaft gasifiers (</a:t>
            </a:r>
            <a:r>
              <a:rPr lang="en-US" sz="1800" dirty="0" err="1">
                <a:effectLst/>
                <a:latin typeface="AdvPTimes"/>
              </a:rPr>
              <a:t>Lurgi</a:t>
            </a:r>
            <a:r>
              <a:rPr lang="en-US" sz="1800" dirty="0">
                <a:effectLst/>
                <a:latin typeface="AdvPTimes"/>
              </a:rPr>
              <a:t>, Frankfurt) operate in counter-current, with rising gasification products and the charge gradually descending towards the hearth at temperatures up to 1200 </a:t>
            </a:r>
            <a:r>
              <a:rPr lang="en-US" sz="1800" dirty="0">
                <a:effectLst/>
                <a:latin typeface="AdvPSSym"/>
              </a:rPr>
              <a:t>°</a:t>
            </a:r>
            <a:r>
              <a:rPr lang="en-US" sz="1800" dirty="0">
                <a:effectLst/>
                <a:latin typeface="AdvPTimes"/>
              </a:rPr>
              <a:t>C. Air is replaced as a gasification agent by a balanced mix of oxygen and steam. Ash is tapped periodically as molten slag, unless gasification temperature is severely limited. </a:t>
            </a:r>
          </a:p>
          <a:p>
            <a:pPr>
              <a:spcAft>
                <a:spcPts val="400"/>
              </a:spcAft>
              <a:buFont typeface="+mj-lt"/>
              <a:buAutoNum type="arabicPeriod"/>
            </a:pPr>
            <a:r>
              <a:rPr lang="en-US" dirty="0">
                <a:latin typeface="AdvPTimes"/>
              </a:rPr>
              <a:t> A</a:t>
            </a:r>
            <a:r>
              <a:rPr lang="en-US" sz="1800" dirty="0">
                <a:effectLst/>
                <a:latin typeface="AdvPTimes"/>
              </a:rPr>
              <a:t> rotary kiln can be used, operating at a higher ratio of (volume reacting gases)/(volume of the charge) and adding tumbling action to the charge. The </a:t>
            </a:r>
            <a:r>
              <a:rPr lang="en-US" sz="1800" dirty="0" err="1">
                <a:effectLst/>
                <a:latin typeface="AdvPTimes"/>
              </a:rPr>
              <a:t>Landgard</a:t>
            </a:r>
            <a:r>
              <a:rPr lang="en-US" sz="1800" dirty="0">
                <a:effectLst/>
                <a:latin typeface="AdvPTimes"/>
              </a:rPr>
              <a:t> partial oxidation plant of Monsanto (Baltimore, MI, USA) was scaled-up too rapidly from pilot to full-scale and fell victim to sequentially occur- ring operating problems, starting with shredder explosions, solidification of stored shredded fuel, clogging of the slag tapping hole, etc. </a:t>
            </a:r>
          </a:p>
          <a:p>
            <a:pPr>
              <a:spcAft>
                <a:spcPts val="400"/>
              </a:spcAft>
              <a:buFont typeface="+mj-lt"/>
              <a:buAutoNum type="arabicPeriod"/>
            </a:pPr>
            <a:r>
              <a:rPr lang="en-US" sz="1800" dirty="0">
                <a:effectLst/>
                <a:latin typeface="AdvPTimes"/>
              </a:rPr>
              <a:t>Co-current flow combustion of pulverized fuel (Koppers-</a:t>
            </a:r>
            <a:r>
              <a:rPr lang="en-US" sz="1800" dirty="0" err="1">
                <a:effectLst/>
                <a:latin typeface="AdvPTimes"/>
              </a:rPr>
              <a:t>Totzek</a:t>
            </a:r>
            <a:r>
              <a:rPr lang="en-US" sz="1800" dirty="0">
                <a:effectLst/>
                <a:latin typeface="AdvPTimes"/>
              </a:rPr>
              <a:t>). The reactor is simply a combustion chamber, into which several pulverized coal burners inject their incomplete combustion products. Temperatures of 1400–1600 </a:t>
            </a:r>
            <a:r>
              <a:rPr lang="en-US" sz="1800" dirty="0">
                <a:effectLst/>
                <a:latin typeface="AdvPSSym"/>
              </a:rPr>
              <a:t>°</a:t>
            </a:r>
            <a:r>
              <a:rPr lang="en-US" sz="1800" dirty="0">
                <a:effectLst/>
                <a:latin typeface="AdvPTimes"/>
              </a:rPr>
              <a:t>C are reached, so that tar conversion and a fully slagging operation is ensured. </a:t>
            </a:r>
          </a:p>
          <a:p>
            <a:pPr>
              <a:spcAft>
                <a:spcPts val="400"/>
              </a:spcAft>
              <a:buFont typeface="+mj-lt"/>
              <a:buAutoNum type="arabicPeriod"/>
            </a:pPr>
            <a:r>
              <a:rPr lang="en-US" sz="1800" dirty="0">
                <a:effectLst/>
                <a:latin typeface="AdvPTimes"/>
              </a:rPr>
              <a:t>Montecatini, Texaco, and Shell all developed processes for converting heavy fuel oil (or any pumpable fuel), injecting these together with oxygen and steam into a combustion chamber at sufficiently high temperatures. Their designs differed mainly in the methods used to separate soot particles and to recover sensible heat from the gas. </a:t>
            </a:r>
          </a:p>
        </p:txBody>
      </p:sp>
    </p:spTree>
    <p:extLst>
      <p:ext uri="{BB962C8B-B14F-4D97-AF65-F5344CB8AC3E}">
        <p14:creationId xmlns:p14="http://schemas.microsoft.com/office/powerpoint/2010/main" val="11993042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44</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79782" y="729673"/>
            <a:ext cx="7126310" cy="369332"/>
          </a:xfrm>
          <a:prstGeom prst="rect">
            <a:avLst/>
          </a:prstGeom>
          <a:noFill/>
        </p:spPr>
        <p:txBody>
          <a:bodyPr wrap="none" rtlCol="0">
            <a:spAutoFit/>
          </a:bodyPr>
          <a:lstStyle/>
          <a:p>
            <a:r>
              <a:rPr lang="en-US" dirty="0"/>
              <a:t>Automotive Shredder Residue, ASR (25% of End-of-Life Vehicles (ELVs))</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sp>
        <p:nvSpPr>
          <p:cNvPr id="6" name="TextBox 5">
            <a:extLst>
              <a:ext uri="{FF2B5EF4-FFF2-40B4-BE49-F238E27FC236}">
                <a16:creationId xmlns:a16="http://schemas.microsoft.com/office/drawing/2014/main" id="{0D861D70-701B-6456-791B-4EFD0ED45532}"/>
              </a:ext>
            </a:extLst>
          </p:cNvPr>
          <p:cNvSpPr txBox="1"/>
          <p:nvPr/>
        </p:nvSpPr>
        <p:spPr>
          <a:xfrm>
            <a:off x="3048000" y="2551837"/>
            <a:ext cx="6096000" cy="2031325"/>
          </a:xfrm>
          <a:prstGeom prst="rect">
            <a:avLst/>
          </a:prstGeom>
          <a:noFill/>
        </p:spPr>
        <p:txBody>
          <a:bodyPr wrap="square">
            <a:spAutoFit/>
          </a:bodyPr>
          <a:lstStyle/>
          <a:p>
            <a:r>
              <a:rPr lang="en-US" sz="1800" dirty="0">
                <a:effectLst/>
                <a:latin typeface="AdvPTimes"/>
              </a:rPr>
              <a:t>Pyrolysis to monomer</a:t>
            </a:r>
          </a:p>
          <a:p>
            <a:r>
              <a:rPr lang="en-US" sz="1800" dirty="0">
                <a:effectLst/>
                <a:latin typeface="AdvPTimes"/>
              </a:rPr>
              <a:t>Polymerization of reactive monomers, such as vinyl com- pounds or olefins and dienes, or gradual polycondensation to form polyesters and polyamides, is thermodynamically favored at low temperature. With rising temperature this trend gradually reverses and monomers become more stable than their polymers. </a:t>
            </a:r>
            <a:endParaRPr lang="en-US" dirty="0"/>
          </a:p>
        </p:txBody>
      </p:sp>
    </p:spTree>
    <p:extLst>
      <p:ext uri="{BB962C8B-B14F-4D97-AF65-F5344CB8AC3E}">
        <p14:creationId xmlns:p14="http://schemas.microsoft.com/office/powerpoint/2010/main" val="3858132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45</a:t>
            </a:fld>
            <a:endParaRPr lang="en-US"/>
          </a:p>
        </p:txBody>
      </p:sp>
      <p:sp>
        <p:nvSpPr>
          <p:cNvPr id="7" name="TextBox 6">
            <a:extLst>
              <a:ext uri="{FF2B5EF4-FFF2-40B4-BE49-F238E27FC236}">
                <a16:creationId xmlns:a16="http://schemas.microsoft.com/office/drawing/2014/main" id="{C1C43B79-B4B4-1D6D-CFA0-ACD8147509D1}"/>
              </a:ext>
            </a:extLst>
          </p:cNvPr>
          <p:cNvSpPr txBox="1"/>
          <p:nvPr/>
        </p:nvSpPr>
        <p:spPr>
          <a:xfrm>
            <a:off x="2114468" y="412553"/>
            <a:ext cx="2660665" cy="369332"/>
          </a:xfrm>
          <a:prstGeom prst="rect">
            <a:avLst/>
          </a:prstGeom>
          <a:noFill/>
        </p:spPr>
        <p:txBody>
          <a:bodyPr wrap="none" rtlCol="0">
            <a:spAutoFit/>
          </a:bodyPr>
          <a:lstStyle/>
          <a:p>
            <a:r>
              <a:rPr lang="en-US" b="1" dirty="0"/>
              <a:t>Mechanical Separation:</a:t>
            </a:r>
          </a:p>
        </p:txBody>
      </p:sp>
      <p:grpSp>
        <p:nvGrpSpPr>
          <p:cNvPr id="10" name="Group 9">
            <a:extLst>
              <a:ext uri="{FF2B5EF4-FFF2-40B4-BE49-F238E27FC236}">
                <a16:creationId xmlns:a16="http://schemas.microsoft.com/office/drawing/2014/main" id="{966D1373-175A-17BE-C207-6C64109E4852}"/>
              </a:ext>
            </a:extLst>
          </p:cNvPr>
          <p:cNvGrpSpPr/>
          <p:nvPr/>
        </p:nvGrpSpPr>
        <p:grpSpPr>
          <a:xfrm>
            <a:off x="334818" y="6157065"/>
            <a:ext cx="2408382" cy="398569"/>
            <a:chOff x="2209800" y="2963662"/>
            <a:chExt cx="7772400" cy="1286275"/>
          </a:xfrm>
        </p:grpSpPr>
        <p:pic>
          <p:nvPicPr>
            <p:cNvPr id="8" name="Picture 7">
              <a:extLst>
                <a:ext uri="{FF2B5EF4-FFF2-40B4-BE49-F238E27FC236}">
                  <a16:creationId xmlns:a16="http://schemas.microsoft.com/office/drawing/2014/main" id="{8D32C214-DC1B-4B12-70BF-BEE1AA296D1E}"/>
                </a:ext>
              </a:extLst>
            </p:cNvPr>
            <p:cNvPicPr>
              <a:picLocks noChangeAspect="1"/>
            </p:cNvPicPr>
            <p:nvPr/>
          </p:nvPicPr>
          <p:blipFill>
            <a:blip r:embed="rId2"/>
            <a:stretch>
              <a:fillRect/>
            </a:stretch>
          </p:blipFill>
          <p:spPr>
            <a:xfrm>
              <a:off x="2209800" y="2963662"/>
              <a:ext cx="7772400" cy="930675"/>
            </a:xfrm>
            <a:prstGeom prst="rect">
              <a:avLst/>
            </a:prstGeom>
          </p:spPr>
        </p:pic>
        <p:pic>
          <p:nvPicPr>
            <p:cNvPr id="9" name="Picture 8">
              <a:extLst>
                <a:ext uri="{FF2B5EF4-FFF2-40B4-BE49-F238E27FC236}">
                  <a16:creationId xmlns:a16="http://schemas.microsoft.com/office/drawing/2014/main" id="{C5EA9C53-77FF-7A2A-661A-43A13FFBBBC3}"/>
                </a:ext>
              </a:extLst>
            </p:cNvPr>
            <p:cNvPicPr>
              <a:picLocks noChangeAspect="1"/>
            </p:cNvPicPr>
            <p:nvPr/>
          </p:nvPicPr>
          <p:blipFill>
            <a:blip r:embed="rId3"/>
            <a:stretch>
              <a:fillRect/>
            </a:stretch>
          </p:blipFill>
          <p:spPr>
            <a:xfrm>
              <a:off x="2209800" y="3894337"/>
              <a:ext cx="4673600" cy="355600"/>
            </a:xfrm>
            <a:prstGeom prst="rect">
              <a:avLst/>
            </a:prstGeom>
          </p:spPr>
        </p:pic>
      </p:grpSp>
      <p:pic>
        <p:nvPicPr>
          <p:cNvPr id="2" name="Picture 1">
            <a:extLst>
              <a:ext uri="{FF2B5EF4-FFF2-40B4-BE49-F238E27FC236}">
                <a16:creationId xmlns:a16="http://schemas.microsoft.com/office/drawing/2014/main" id="{0E2F7200-A6EA-99AE-96C3-12C8A931DD1A}"/>
              </a:ext>
            </a:extLst>
          </p:cNvPr>
          <p:cNvPicPr>
            <a:picLocks noChangeAspect="1"/>
          </p:cNvPicPr>
          <p:nvPr/>
        </p:nvPicPr>
        <p:blipFill>
          <a:blip r:embed="rId4"/>
          <a:stretch>
            <a:fillRect/>
          </a:stretch>
        </p:blipFill>
        <p:spPr>
          <a:xfrm>
            <a:off x="1110343" y="1036667"/>
            <a:ext cx="9710057" cy="5185124"/>
          </a:xfrm>
          <a:prstGeom prst="rect">
            <a:avLst/>
          </a:prstGeom>
        </p:spPr>
      </p:pic>
    </p:spTree>
    <p:extLst>
      <p:ext uri="{BB962C8B-B14F-4D97-AF65-F5344CB8AC3E}">
        <p14:creationId xmlns:p14="http://schemas.microsoft.com/office/powerpoint/2010/main" val="28718609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A9700C-35AF-F937-69B8-5CC16C34B2E9}"/>
              </a:ext>
            </a:extLst>
          </p:cNvPr>
          <p:cNvSpPr>
            <a:spLocks noGrp="1"/>
          </p:cNvSpPr>
          <p:nvPr>
            <p:ph type="sldNum" sz="quarter" idx="12"/>
          </p:nvPr>
        </p:nvSpPr>
        <p:spPr/>
        <p:txBody>
          <a:bodyPr/>
          <a:lstStyle/>
          <a:p>
            <a:fld id="{2718B2E5-1F24-3243-98D2-5B75F7F188E6}" type="slidenum">
              <a:rPr lang="en-US" smtClean="0"/>
              <a:t>46</a:t>
            </a:fld>
            <a:endParaRPr lang="en-US"/>
          </a:p>
        </p:txBody>
      </p:sp>
    </p:spTree>
    <p:extLst>
      <p:ext uri="{BB962C8B-B14F-4D97-AF65-F5344CB8AC3E}">
        <p14:creationId xmlns:p14="http://schemas.microsoft.com/office/powerpoint/2010/main" val="3369749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7E3485-E9B3-553B-347B-175AF837CE58}"/>
              </a:ext>
            </a:extLst>
          </p:cNvPr>
          <p:cNvPicPr>
            <a:picLocks noChangeAspect="1"/>
          </p:cNvPicPr>
          <p:nvPr/>
        </p:nvPicPr>
        <p:blipFill>
          <a:blip r:embed="rId2"/>
          <a:stretch>
            <a:fillRect/>
          </a:stretch>
        </p:blipFill>
        <p:spPr>
          <a:xfrm>
            <a:off x="2209800" y="1237781"/>
            <a:ext cx="7772400" cy="4382437"/>
          </a:xfrm>
          <a:prstGeom prst="rect">
            <a:avLst/>
          </a:prstGeom>
        </p:spPr>
      </p:pic>
      <p:sp>
        <p:nvSpPr>
          <p:cNvPr id="2" name="Slide Number Placeholder 1">
            <a:extLst>
              <a:ext uri="{FF2B5EF4-FFF2-40B4-BE49-F238E27FC236}">
                <a16:creationId xmlns:a16="http://schemas.microsoft.com/office/drawing/2014/main" id="{6F118E22-DE29-7FFD-3431-54E6EBE83012}"/>
              </a:ext>
            </a:extLst>
          </p:cNvPr>
          <p:cNvSpPr>
            <a:spLocks noGrp="1"/>
          </p:cNvSpPr>
          <p:nvPr>
            <p:ph type="sldNum" sz="quarter" idx="12"/>
          </p:nvPr>
        </p:nvSpPr>
        <p:spPr/>
        <p:txBody>
          <a:bodyPr/>
          <a:lstStyle/>
          <a:p>
            <a:fld id="{2718B2E5-1F24-3243-98D2-5B75F7F188E6}" type="slidenum">
              <a:rPr lang="en-US" smtClean="0"/>
              <a:t>47</a:t>
            </a:fld>
            <a:endParaRPr lang="en-US"/>
          </a:p>
        </p:txBody>
      </p:sp>
    </p:spTree>
    <p:extLst>
      <p:ext uri="{BB962C8B-B14F-4D97-AF65-F5344CB8AC3E}">
        <p14:creationId xmlns:p14="http://schemas.microsoft.com/office/powerpoint/2010/main" val="40307119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9C8918-57F8-1CCE-1CD8-9AE40E37D7BB}"/>
              </a:ext>
            </a:extLst>
          </p:cNvPr>
          <p:cNvPicPr>
            <a:picLocks noChangeAspect="1"/>
          </p:cNvPicPr>
          <p:nvPr/>
        </p:nvPicPr>
        <p:blipFill>
          <a:blip r:embed="rId2"/>
          <a:stretch>
            <a:fillRect/>
          </a:stretch>
        </p:blipFill>
        <p:spPr>
          <a:xfrm>
            <a:off x="2209800" y="1247483"/>
            <a:ext cx="7772400" cy="4363034"/>
          </a:xfrm>
          <a:prstGeom prst="rect">
            <a:avLst/>
          </a:prstGeom>
        </p:spPr>
      </p:pic>
      <p:sp>
        <p:nvSpPr>
          <p:cNvPr id="3" name="Slide Number Placeholder 2">
            <a:extLst>
              <a:ext uri="{FF2B5EF4-FFF2-40B4-BE49-F238E27FC236}">
                <a16:creationId xmlns:a16="http://schemas.microsoft.com/office/drawing/2014/main" id="{43795C84-37E6-2E52-B309-61AF7C6A838B}"/>
              </a:ext>
            </a:extLst>
          </p:cNvPr>
          <p:cNvSpPr>
            <a:spLocks noGrp="1"/>
          </p:cNvSpPr>
          <p:nvPr>
            <p:ph type="sldNum" sz="quarter" idx="12"/>
          </p:nvPr>
        </p:nvSpPr>
        <p:spPr/>
        <p:txBody>
          <a:bodyPr/>
          <a:lstStyle/>
          <a:p>
            <a:fld id="{2718B2E5-1F24-3243-98D2-5B75F7F188E6}" type="slidenum">
              <a:rPr lang="en-US" smtClean="0"/>
              <a:t>48</a:t>
            </a:fld>
            <a:endParaRPr lang="en-US"/>
          </a:p>
        </p:txBody>
      </p:sp>
    </p:spTree>
    <p:extLst>
      <p:ext uri="{BB962C8B-B14F-4D97-AF65-F5344CB8AC3E}">
        <p14:creationId xmlns:p14="http://schemas.microsoft.com/office/powerpoint/2010/main" val="3460943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732223-BAED-63B3-3A88-CAD909B6C84C}"/>
              </a:ext>
            </a:extLst>
          </p:cNvPr>
          <p:cNvPicPr>
            <a:picLocks noChangeAspect="1"/>
          </p:cNvPicPr>
          <p:nvPr/>
        </p:nvPicPr>
        <p:blipFill>
          <a:blip r:embed="rId2"/>
          <a:stretch>
            <a:fillRect/>
          </a:stretch>
        </p:blipFill>
        <p:spPr>
          <a:xfrm>
            <a:off x="2209800" y="1259330"/>
            <a:ext cx="7772400" cy="4339340"/>
          </a:xfrm>
          <a:prstGeom prst="rect">
            <a:avLst/>
          </a:prstGeom>
        </p:spPr>
      </p:pic>
      <p:sp>
        <p:nvSpPr>
          <p:cNvPr id="3" name="TextBox 2">
            <a:extLst>
              <a:ext uri="{FF2B5EF4-FFF2-40B4-BE49-F238E27FC236}">
                <a16:creationId xmlns:a16="http://schemas.microsoft.com/office/drawing/2014/main" id="{5E9648FE-3F58-B8D6-EC8D-1A620BADF6AD}"/>
              </a:ext>
            </a:extLst>
          </p:cNvPr>
          <p:cNvSpPr txBox="1"/>
          <p:nvPr/>
        </p:nvSpPr>
        <p:spPr>
          <a:xfrm>
            <a:off x="3262184" y="506627"/>
            <a:ext cx="776816" cy="369332"/>
          </a:xfrm>
          <a:prstGeom prst="rect">
            <a:avLst/>
          </a:prstGeom>
          <a:noFill/>
        </p:spPr>
        <p:txBody>
          <a:bodyPr wrap="none" rtlCol="0">
            <a:spAutoFit/>
          </a:bodyPr>
          <a:lstStyle/>
          <a:p>
            <a:r>
              <a:rPr lang="en-US" dirty="0"/>
              <a:t>World</a:t>
            </a:r>
          </a:p>
        </p:txBody>
      </p:sp>
      <p:sp>
        <p:nvSpPr>
          <p:cNvPr id="4" name="Slide Number Placeholder 3">
            <a:extLst>
              <a:ext uri="{FF2B5EF4-FFF2-40B4-BE49-F238E27FC236}">
                <a16:creationId xmlns:a16="http://schemas.microsoft.com/office/drawing/2014/main" id="{BB2A4D40-CA56-BA7B-1F28-72187F80BFEF}"/>
              </a:ext>
            </a:extLst>
          </p:cNvPr>
          <p:cNvSpPr>
            <a:spLocks noGrp="1"/>
          </p:cNvSpPr>
          <p:nvPr>
            <p:ph type="sldNum" sz="quarter" idx="12"/>
          </p:nvPr>
        </p:nvSpPr>
        <p:spPr/>
        <p:txBody>
          <a:bodyPr/>
          <a:lstStyle/>
          <a:p>
            <a:fld id="{2718B2E5-1F24-3243-98D2-5B75F7F188E6}" type="slidenum">
              <a:rPr lang="en-US" smtClean="0"/>
              <a:t>49</a:t>
            </a:fld>
            <a:endParaRPr lang="en-US"/>
          </a:p>
        </p:txBody>
      </p:sp>
      <p:sp>
        <p:nvSpPr>
          <p:cNvPr id="5" name="TextBox 4">
            <a:extLst>
              <a:ext uri="{FF2B5EF4-FFF2-40B4-BE49-F238E27FC236}">
                <a16:creationId xmlns:a16="http://schemas.microsoft.com/office/drawing/2014/main" id="{0CE3EC7A-2A21-D232-973A-31DAB0FB749D}"/>
              </a:ext>
            </a:extLst>
          </p:cNvPr>
          <p:cNvSpPr txBox="1"/>
          <p:nvPr/>
        </p:nvSpPr>
        <p:spPr>
          <a:xfrm>
            <a:off x="4125686" y="5802086"/>
            <a:ext cx="2864887" cy="369332"/>
          </a:xfrm>
          <a:prstGeom prst="rect">
            <a:avLst/>
          </a:prstGeom>
          <a:noFill/>
        </p:spPr>
        <p:txBody>
          <a:bodyPr wrap="none" rtlCol="0">
            <a:spAutoFit/>
          </a:bodyPr>
          <a:lstStyle/>
          <a:p>
            <a:r>
              <a:rPr lang="en-US" dirty="0"/>
              <a:t>Greenhouse gas emissions</a:t>
            </a:r>
          </a:p>
        </p:txBody>
      </p:sp>
    </p:spTree>
    <p:extLst>
      <p:ext uri="{BB962C8B-B14F-4D97-AF65-F5344CB8AC3E}">
        <p14:creationId xmlns:p14="http://schemas.microsoft.com/office/powerpoint/2010/main" val="3052426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30EA61-071E-9EA7-6FD4-2ED0FD0EFFF7}"/>
              </a:ext>
            </a:extLst>
          </p:cNvPr>
          <p:cNvPicPr>
            <a:picLocks noChangeAspect="1"/>
          </p:cNvPicPr>
          <p:nvPr/>
        </p:nvPicPr>
        <p:blipFill>
          <a:blip r:embed="rId2">
            <a:alphaModFix amt="20000"/>
          </a:blip>
          <a:stretch>
            <a:fillRect/>
          </a:stretch>
        </p:blipFill>
        <p:spPr>
          <a:xfrm>
            <a:off x="741405" y="424989"/>
            <a:ext cx="10761905" cy="6037595"/>
          </a:xfrm>
          <a:prstGeom prst="rect">
            <a:avLst/>
          </a:prstGeom>
        </p:spPr>
      </p:pic>
      <p:sp>
        <p:nvSpPr>
          <p:cNvPr id="10" name="Slide Number Placeholder 9">
            <a:extLst>
              <a:ext uri="{FF2B5EF4-FFF2-40B4-BE49-F238E27FC236}">
                <a16:creationId xmlns:a16="http://schemas.microsoft.com/office/drawing/2014/main" id="{AB51CA65-7E79-AAB0-FA02-7452F83FB811}"/>
              </a:ext>
            </a:extLst>
          </p:cNvPr>
          <p:cNvSpPr>
            <a:spLocks noGrp="1"/>
          </p:cNvSpPr>
          <p:nvPr>
            <p:ph type="sldNum" sz="quarter" idx="12"/>
          </p:nvPr>
        </p:nvSpPr>
        <p:spPr/>
        <p:txBody>
          <a:bodyPr/>
          <a:lstStyle/>
          <a:p>
            <a:fld id="{2718B2E5-1F24-3243-98D2-5B75F7F188E6}" type="slidenum">
              <a:rPr lang="en-US" smtClean="0"/>
              <a:t>5</a:t>
            </a:fld>
            <a:endParaRPr lang="en-US"/>
          </a:p>
        </p:txBody>
      </p:sp>
      <p:sp>
        <p:nvSpPr>
          <p:cNvPr id="2" name="TextBox 1">
            <a:extLst>
              <a:ext uri="{FF2B5EF4-FFF2-40B4-BE49-F238E27FC236}">
                <a16:creationId xmlns:a16="http://schemas.microsoft.com/office/drawing/2014/main" id="{A653E2ED-F98C-EB90-F9A5-79A79A18D71A}"/>
              </a:ext>
            </a:extLst>
          </p:cNvPr>
          <p:cNvSpPr txBox="1"/>
          <p:nvPr/>
        </p:nvSpPr>
        <p:spPr>
          <a:xfrm>
            <a:off x="3101546" y="1062681"/>
            <a:ext cx="7526099" cy="1477328"/>
          </a:xfrm>
          <a:prstGeom prst="rect">
            <a:avLst/>
          </a:prstGeom>
          <a:noFill/>
        </p:spPr>
        <p:txBody>
          <a:bodyPr wrap="none" rtlCol="0">
            <a:spAutoFit/>
          </a:bodyPr>
          <a:lstStyle/>
          <a:p>
            <a:r>
              <a:rPr lang="en-US" b="1" dirty="0"/>
              <a:t>Ford 2023 85% of plastic in their cars is recycled</a:t>
            </a:r>
          </a:p>
          <a:p>
            <a:endParaRPr lang="en-US" b="1" dirty="0"/>
          </a:p>
          <a:p>
            <a:r>
              <a:rPr lang="en-US" b="1" dirty="0"/>
              <a:t>Volvo promises in 2025 25% recycled plastic</a:t>
            </a:r>
          </a:p>
          <a:p>
            <a:endParaRPr lang="en-US" b="1" dirty="0"/>
          </a:p>
          <a:p>
            <a:r>
              <a:rPr lang="en-US" b="1" dirty="0"/>
              <a:t>Renault as some models with 30% and some with 90% recycled plastic</a:t>
            </a:r>
          </a:p>
        </p:txBody>
      </p:sp>
    </p:spTree>
    <p:extLst>
      <p:ext uri="{BB962C8B-B14F-4D97-AF65-F5344CB8AC3E}">
        <p14:creationId xmlns:p14="http://schemas.microsoft.com/office/powerpoint/2010/main" val="2703080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1F27A9-6F66-2CF0-9DF9-EEB74991F888}"/>
              </a:ext>
            </a:extLst>
          </p:cNvPr>
          <p:cNvPicPr>
            <a:picLocks noChangeAspect="1"/>
          </p:cNvPicPr>
          <p:nvPr/>
        </p:nvPicPr>
        <p:blipFill>
          <a:blip r:embed="rId2"/>
          <a:stretch>
            <a:fillRect/>
          </a:stretch>
        </p:blipFill>
        <p:spPr>
          <a:xfrm>
            <a:off x="2209800" y="1244895"/>
            <a:ext cx="7772400" cy="4368209"/>
          </a:xfrm>
          <a:prstGeom prst="rect">
            <a:avLst/>
          </a:prstGeom>
        </p:spPr>
      </p:pic>
      <p:sp>
        <p:nvSpPr>
          <p:cNvPr id="2" name="Slide Number Placeholder 1">
            <a:extLst>
              <a:ext uri="{FF2B5EF4-FFF2-40B4-BE49-F238E27FC236}">
                <a16:creationId xmlns:a16="http://schemas.microsoft.com/office/drawing/2014/main" id="{1EE7B537-6076-EF3E-6589-72FF1DD40B26}"/>
              </a:ext>
            </a:extLst>
          </p:cNvPr>
          <p:cNvSpPr>
            <a:spLocks noGrp="1"/>
          </p:cNvSpPr>
          <p:nvPr>
            <p:ph type="sldNum" sz="quarter" idx="12"/>
          </p:nvPr>
        </p:nvSpPr>
        <p:spPr/>
        <p:txBody>
          <a:bodyPr/>
          <a:lstStyle/>
          <a:p>
            <a:fld id="{2718B2E5-1F24-3243-98D2-5B75F7F188E6}" type="slidenum">
              <a:rPr lang="en-US" smtClean="0"/>
              <a:t>50</a:t>
            </a:fld>
            <a:endParaRPr lang="en-US"/>
          </a:p>
        </p:txBody>
      </p:sp>
      <p:sp>
        <p:nvSpPr>
          <p:cNvPr id="4" name="TextBox 3">
            <a:extLst>
              <a:ext uri="{FF2B5EF4-FFF2-40B4-BE49-F238E27FC236}">
                <a16:creationId xmlns:a16="http://schemas.microsoft.com/office/drawing/2014/main" id="{F4F641DE-6947-6AF3-513B-A6FF8D832095}"/>
              </a:ext>
            </a:extLst>
          </p:cNvPr>
          <p:cNvSpPr txBox="1"/>
          <p:nvPr/>
        </p:nvSpPr>
        <p:spPr>
          <a:xfrm>
            <a:off x="6977743" y="6041571"/>
            <a:ext cx="2394373" cy="369332"/>
          </a:xfrm>
          <a:prstGeom prst="rect">
            <a:avLst/>
          </a:prstGeom>
          <a:noFill/>
        </p:spPr>
        <p:txBody>
          <a:bodyPr wrap="none" rtlCol="0">
            <a:spAutoFit/>
          </a:bodyPr>
          <a:lstStyle/>
          <a:p>
            <a:r>
              <a:rPr lang="en-US" dirty="0"/>
              <a:t>Population with no car</a:t>
            </a:r>
          </a:p>
        </p:txBody>
      </p:sp>
    </p:spTree>
    <p:extLst>
      <p:ext uri="{BB962C8B-B14F-4D97-AF65-F5344CB8AC3E}">
        <p14:creationId xmlns:p14="http://schemas.microsoft.com/office/powerpoint/2010/main" val="31350384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2B31BD-B482-27BF-19F7-E2197B400003}"/>
              </a:ext>
            </a:extLst>
          </p:cNvPr>
          <p:cNvPicPr>
            <a:picLocks noChangeAspect="1"/>
          </p:cNvPicPr>
          <p:nvPr/>
        </p:nvPicPr>
        <p:blipFill>
          <a:blip r:embed="rId2"/>
          <a:stretch>
            <a:fillRect/>
          </a:stretch>
        </p:blipFill>
        <p:spPr>
          <a:xfrm>
            <a:off x="2209800" y="1263362"/>
            <a:ext cx="7772400" cy="4331275"/>
          </a:xfrm>
          <a:prstGeom prst="rect">
            <a:avLst/>
          </a:prstGeom>
        </p:spPr>
      </p:pic>
      <p:sp>
        <p:nvSpPr>
          <p:cNvPr id="2" name="Slide Number Placeholder 1">
            <a:extLst>
              <a:ext uri="{FF2B5EF4-FFF2-40B4-BE49-F238E27FC236}">
                <a16:creationId xmlns:a16="http://schemas.microsoft.com/office/drawing/2014/main" id="{AC0BC8E2-2597-FA95-2593-4118882E2313}"/>
              </a:ext>
            </a:extLst>
          </p:cNvPr>
          <p:cNvSpPr>
            <a:spLocks noGrp="1"/>
          </p:cNvSpPr>
          <p:nvPr>
            <p:ph type="sldNum" sz="quarter" idx="12"/>
          </p:nvPr>
        </p:nvSpPr>
        <p:spPr/>
        <p:txBody>
          <a:bodyPr/>
          <a:lstStyle/>
          <a:p>
            <a:fld id="{2718B2E5-1F24-3243-98D2-5B75F7F188E6}" type="slidenum">
              <a:rPr lang="en-US" smtClean="0"/>
              <a:t>51</a:t>
            </a:fld>
            <a:endParaRPr lang="en-US"/>
          </a:p>
        </p:txBody>
      </p:sp>
    </p:spTree>
    <p:extLst>
      <p:ext uri="{BB962C8B-B14F-4D97-AF65-F5344CB8AC3E}">
        <p14:creationId xmlns:p14="http://schemas.microsoft.com/office/powerpoint/2010/main" val="22551941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D918C4-13D8-101E-4DEC-385EAFA92B83}"/>
              </a:ext>
            </a:extLst>
          </p:cNvPr>
          <p:cNvPicPr>
            <a:picLocks noChangeAspect="1"/>
          </p:cNvPicPr>
          <p:nvPr/>
        </p:nvPicPr>
        <p:blipFill>
          <a:blip r:embed="rId2"/>
          <a:stretch>
            <a:fillRect/>
          </a:stretch>
        </p:blipFill>
        <p:spPr>
          <a:xfrm>
            <a:off x="2209800" y="1239086"/>
            <a:ext cx="7772400" cy="4379828"/>
          </a:xfrm>
          <a:prstGeom prst="rect">
            <a:avLst/>
          </a:prstGeom>
        </p:spPr>
      </p:pic>
      <p:sp>
        <p:nvSpPr>
          <p:cNvPr id="3" name="Slide Number Placeholder 2">
            <a:extLst>
              <a:ext uri="{FF2B5EF4-FFF2-40B4-BE49-F238E27FC236}">
                <a16:creationId xmlns:a16="http://schemas.microsoft.com/office/drawing/2014/main" id="{258B00EF-4ABE-8BC6-C358-B3AE73285B5A}"/>
              </a:ext>
            </a:extLst>
          </p:cNvPr>
          <p:cNvSpPr>
            <a:spLocks noGrp="1"/>
          </p:cNvSpPr>
          <p:nvPr>
            <p:ph type="sldNum" sz="quarter" idx="12"/>
          </p:nvPr>
        </p:nvSpPr>
        <p:spPr/>
        <p:txBody>
          <a:bodyPr/>
          <a:lstStyle/>
          <a:p>
            <a:fld id="{2718B2E5-1F24-3243-98D2-5B75F7F188E6}" type="slidenum">
              <a:rPr lang="en-US" smtClean="0"/>
              <a:t>52</a:t>
            </a:fld>
            <a:endParaRPr lang="en-US"/>
          </a:p>
        </p:txBody>
      </p:sp>
    </p:spTree>
    <p:extLst>
      <p:ext uri="{BB962C8B-B14F-4D97-AF65-F5344CB8AC3E}">
        <p14:creationId xmlns:p14="http://schemas.microsoft.com/office/powerpoint/2010/main" val="2590523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85A1A7-C2FD-158E-A082-BF194B084F9A}"/>
              </a:ext>
            </a:extLst>
          </p:cNvPr>
          <p:cNvPicPr>
            <a:picLocks noChangeAspect="1"/>
          </p:cNvPicPr>
          <p:nvPr/>
        </p:nvPicPr>
        <p:blipFill>
          <a:blip r:embed="rId2"/>
          <a:stretch>
            <a:fillRect/>
          </a:stretch>
        </p:blipFill>
        <p:spPr>
          <a:xfrm>
            <a:off x="2209800" y="1251414"/>
            <a:ext cx="7772400" cy="4355172"/>
          </a:xfrm>
          <a:prstGeom prst="rect">
            <a:avLst/>
          </a:prstGeom>
        </p:spPr>
      </p:pic>
      <p:sp>
        <p:nvSpPr>
          <p:cNvPr id="3" name="Slide Number Placeholder 2">
            <a:extLst>
              <a:ext uri="{FF2B5EF4-FFF2-40B4-BE49-F238E27FC236}">
                <a16:creationId xmlns:a16="http://schemas.microsoft.com/office/drawing/2014/main" id="{5D2B0B6A-BF1B-8702-DB06-844C57BD9492}"/>
              </a:ext>
            </a:extLst>
          </p:cNvPr>
          <p:cNvSpPr>
            <a:spLocks noGrp="1"/>
          </p:cNvSpPr>
          <p:nvPr>
            <p:ph type="sldNum" sz="quarter" idx="12"/>
          </p:nvPr>
        </p:nvSpPr>
        <p:spPr/>
        <p:txBody>
          <a:bodyPr/>
          <a:lstStyle/>
          <a:p>
            <a:fld id="{2718B2E5-1F24-3243-98D2-5B75F7F188E6}" type="slidenum">
              <a:rPr lang="en-US" smtClean="0"/>
              <a:t>53</a:t>
            </a:fld>
            <a:endParaRPr lang="en-US"/>
          </a:p>
        </p:txBody>
      </p:sp>
    </p:spTree>
    <p:extLst>
      <p:ext uri="{BB962C8B-B14F-4D97-AF65-F5344CB8AC3E}">
        <p14:creationId xmlns:p14="http://schemas.microsoft.com/office/powerpoint/2010/main" val="320190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6C5F20-4847-FF57-9A55-0C9B9F30A125}"/>
              </a:ext>
            </a:extLst>
          </p:cNvPr>
          <p:cNvPicPr>
            <a:picLocks noChangeAspect="1"/>
          </p:cNvPicPr>
          <p:nvPr/>
        </p:nvPicPr>
        <p:blipFill>
          <a:blip r:embed="rId2"/>
          <a:stretch>
            <a:fillRect/>
          </a:stretch>
        </p:blipFill>
        <p:spPr>
          <a:xfrm>
            <a:off x="2209800" y="1255007"/>
            <a:ext cx="7772400" cy="4347985"/>
          </a:xfrm>
          <a:prstGeom prst="rect">
            <a:avLst/>
          </a:prstGeom>
        </p:spPr>
      </p:pic>
      <p:sp>
        <p:nvSpPr>
          <p:cNvPr id="2" name="Slide Number Placeholder 1">
            <a:extLst>
              <a:ext uri="{FF2B5EF4-FFF2-40B4-BE49-F238E27FC236}">
                <a16:creationId xmlns:a16="http://schemas.microsoft.com/office/drawing/2014/main" id="{56BA8F73-CCCE-EFBF-ABF0-01D14AF3CADA}"/>
              </a:ext>
            </a:extLst>
          </p:cNvPr>
          <p:cNvSpPr>
            <a:spLocks noGrp="1"/>
          </p:cNvSpPr>
          <p:nvPr>
            <p:ph type="sldNum" sz="quarter" idx="12"/>
          </p:nvPr>
        </p:nvSpPr>
        <p:spPr/>
        <p:txBody>
          <a:bodyPr/>
          <a:lstStyle/>
          <a:p>
            <a:fld id="{2718B2E5-1F24-3243-98D2-5B75F7F188E6}" type="slidenum">
              <a:rPr lang="en-US" smtClean="0"/>
              <a:t>54</a:t>
            </a:fld>
            <a:endParaRPr lang="en-US"/>
          </a:p>
        </p:txBody>
      </p:sp>
    </p:spTree>
    <p:extLst>
      <p:ext uri="{BB962C8B-B14F-4D97-AF65-F5344CB8AC3E}">
        <p14:creationId xmlns:p14="http://schemas.microsoft.com/office/powerpoint/2010/main" val="3564820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F0C240-E76A-D8C8-8DBD-351D58538ABE}"/>
              </a:ext>
            </a:extLst>
          </p:cNvPr>
          <p:cNvPicPr>
            <a:picLocks noChangeAspect="1"/>
          </p:cNvPicPr>
          <p:nvPr/>
        </p:nvPicPr>
        <p:blipFill>
          <a:blip r:embed="rId2"/>
          <a:stretch>
            <a:fillRect/>
          </a:stretch>
        </p:blipFill>
        <p:spPr>
          <a:xfrm>
            <a:off x="206829" y="125983"/>
            <a:ext cx="11593285" cy="6502242"/>
          </a:xfrm>
          <a:prstGeom prst="rect">
            <a:avLst/>
          </a:prstGeom>
        </p:spPr>
      </p:pic>
      <p:sp>
        <p:nvSpPr>
          <p:cNvPr id="3" name="Slide Number Placeholder 2">
            <a:extLst>
              <a:ext uri="{FF2B5EF4-FFF2-40B4-BE49-F238E27FC236}">
                <a16:creationId xmlns:a16="http://schemas.microsoft.com/office/drawing/2014/main" id="{B1DB432F-5C7F-072A-D880-5743FA8AE93E}"/>
              </a:ext>
            </a:extLst>
          </p:cNvPr>
          <p:cNvSpPr>
            <a:spLocks noGrp="1"/>
          </p:cNvSpPr>
          <p:nvPr>
            <p:ph type="sldNum" sz="quarter" idx="12"/>
          </p:nvPr>
        </p:nvSpPr>
        <p:spPr/>
        <p:txBody>
          <a:bodyPr/>
          <a:lstStyle/>
          <a:p>
            <a:fld id="{2718B2E5-1F24-3243-98D2-5B75F7F188E6}" type="slidenum">
              <a:rPr lang="en-US" smtClean="0"/>
              <a:t>55</a:t>
            </a:fld>
            <a:endParaRPr lang="en-US"/>
          </a:p>
        </p:txBody>
      </p:sp>
    </p:spTree>
    <p:extLst>
      <p:ext uri="{BB962C8B-B14F-4D97-AF65-F5344CB8AC3E}">
        <p14:creationId xmlns:p14="http://schemas.microsoft.com/office/powerpoint/2010/main" val="31992000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3A9D15-4F41-49B9-69FA-F5FF2444C03E}"/>
              </a:ext>
            </a:extLst>
          </p:cNvPr>
          <p:cNvPicPr>
            <a:picLocks noChangeAspect="1"/>
          </p:cNvPicPr>
          <p:nvPr/>
        </p:nvPicPr>
        <p:blipFill>
          <a:blip r:embed="rId2"/>
          <a:stretch>
            <a:fillRect/>
          </a:stretch>
        </p:blipFill>
        <p:spPr>
          <a:xfrm>
            <a:off x="2209800" y="1246011"/>
            <a:ext cx="7772400" cy="4365978"/>
          </a:xfrm>
          <a:prstGeom prst="rect">
            <a:avLst/>
          </a:prstGeom>
        </p:spPr>
      </p:pic>
      <p:sp>
        <p:nvSpPr>
          <p:cNvPr id="3" name="Slide Number Placeholder 2">
            <a:extLst>
              <a:ext uri="{FF2B5EF4-FFF2-40B4-BE49-F238E27FC236}">
                <a16:creationId xmlns:a16="http://schemas.microsoft.com/office/drawing/2014/main" id="{A8FE2E43-A4DF-6FEC-BD4E-B637FAD52016}"/>
              </a:ext>
            </a:extLst>
          </p:cNvPr>
          <p:cNvSpPr>
            <a:spLocks noGrp="1"/>
          </p:cNvSpPr>
          <p:nvPr>
            <p:ph type="sldNum" sz="quarter" idx="12"/>
          </p:nvPr>
        </p:nvSpPr>
        <p:spPr/>
        <p:txBody>
          <a:bodyPr/>
          <a:lstStyle/>
          <a:p>
            <a:fld id="{2718B2E5-1F24-3243-98D2-5B75F7F188E6}" type="slidenum">
              <a:rPr lang="en-US" smtClean="0"/>
              <a:t>56</a:t>
            </a:fld>
            <a:endParaRPr lang="en-US"/>
          </a:p>
        </p:txBody>
      </p:sp>
    </p:spTree>
    <p:extLst>
      <p:ext uri="{BB962C8B-B14F-4D97-AF65-F5344CB8AC3E}">
        <p14:creationId xmlns:p14="http://schemas.microsoft.com/office/powerpoint/2010/main" val="17439647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0E1FFD-0397-768E-F4E1-FFFFEDF81147}"/>
              </a:ext>
            </a:extLst>
          </p:cNvPr>
          <p:cNvPicPr>
            <a:picLocks noChangeAspect="1"/>
          </p:cNvPicPr>
          <p:nvPr/>
        </p:nvPicPr>
        <p:blipFill>
          <a:blip r:embed="rId2"/>
          <a:stretch>
            <a:fillRect/>
          </a:stretch>
        </p:blipFill>
        <p:spPr>
          <a:xfrm>
            <a:off x="2209800" y="1246957"/>
            <a:ext cx="7772400" cy="4364085"/>
          </a:xfrm>
          <a:prstGeom prst="rect">
            <a:avLst/>
          </a:prstGeom>
        </p:spPr>
      </p:pic>
      <p:sp>
        <p:nvSpPr>
          <p:cNvPr id="3" name="Slide Number Placeholder 2">
            <a:extLst>
              <a:ext uri="{FF2B5EF4-FFF2-40B4-BE49-F238E27FC236}">
                <a16:creationId xmlns:a16="http://schemas.microsoft.com/office/drawing/2014/main" id="{A309B1E3-94C3-289C-E4F8-F6647976001B}"/>
              </a:ext>
            </a:extLst>
          </p:cNvPr>
          <p:cNvSpPr>
            <a:spLocks noGrp="1"/>
          </p:cNvSpPr>
          <p:nvPr>
            <p:ph type="sldNum" sz="quarter" idx="12"/>
          </p:nvPr>
        </p:nvSpPr>
        <p:spPr/>
        <p:txBody>
          <a:bodyPr/>
          <a:lstStyle/>
          <a:p>
            <a:fld id="{2718B2E5-1F24-3243-98D2-5B75F7F188E6}" type="slidenum">
              <a:rPr lang="en-US" smtClean="0"/>
              <a:t>57</a:t>
            </a:fld>
            <a:endParaRPr lang="en-US"/>
          </a:p>
        </p:txBody>
      </p:sp>
    </p:spTree>
    <p:extLst>
      <p:ext uri="{BB962C8B-B14F-4D97-AF65-F5344CB8AC3E}">
        <p14:creationId xmlns:p14="http://schemas.microsoft.com/office/powerpoint/2010/main" val="1515949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6A6D40-75AD-8CD6-D292-789CFAD8E29C}"/>
              </a:ext>
            </a:extLst>
          </p:cNvPr>
          <p:cNvSpPr>
            <a:spLocks noGrp="1"/>
          </p:cNvSpPr>
          <p:nvPr>
            <p:ph type="sldNum" sz="quarter" idx="12"/>
          </p:nvPr>
        </p:nvSpPr>
        <p:spPr/>
        <p:txBody>
          <a:bodyPr/>
          <a:lstStyle/>
          <a:p>
            <a:fld id="{2718B2E5-1F24-3243-98D2-5B75F7F188E6}" type="slidenum">
              <a:rPr lang="en-US" smtClean="0"/>
              <a:t>58</a:t>
            </a:fld>
            <a:endParaRPr lang="en-US"/>
          </a:p>
        </p:txBody>
      </p:sp>
      <p:sp>
        <p:nvSpPr>
          <p:cNvPr id="3" name="TextBox 2">
            <a:extLst>
              <a:ext uri="{FF2B5EF4-FFF2-40B4-BE49-F238E27FC236}">
                <a16:creationId xmlns:a16="http://schemas.microsoft.com/office/drawing/2014/main" id="{845C0005-46B1-0D07-D3FF-9EF2F91AA0E3}"/>
              </a:ext>
            </a:extLst>
          </p:cNvPr>
          <p:cNvSpPr txBox="1"/>
          <p:nvPr/>
        </p:nvSpPr>
        <p:spPr>
          <a:xfrm>
            <a:off x="3412503" y="895546"/>
            <a:ext cx="4920792" cy="369332"/>
          </a:xfrm>
          <a:prstGeom prst="rect">
            <a:avLst/>
          </a:prstGeom>
          <a:noFill/>
        </p:spPr>
        <p:txBody>
          <a:bodyPr wrap="square" rtlCol="0">
            <a:spAutoFit/>
          </a:bodyPr>
          <a:lstStyle/>
          <a:p>
            <a:r>
              <a:rPr lang="en-US" dirty="0">
                <a:hlinkClick r:id="rId2"/>
              </a:rPr>
              <a:t>Are EVs more circular that ICEs?</a:t>
            </a:r>
            <a:endParaRPr lang="en-US" dirty="0"/>
          </a:p>
        </p:txBody>
      </p:sp>
      <p:pic>
        <p:nvPicPr>
          <p:cNvPr id="4" name="Picture 3">
            <a:hlinkClick r:id="rId2"/>
            <a:extLst>
              <a:ext uri="{FF2B5EF4-FFF2-40B4-BE49-F238E27FC236}">
                <a16:creationId xmlns:a16="http://schemas.microsoft.com/office/drawing/2014/main" id="{497D47B8-4052-F76E-D967-6A57BD30E3CE}"/>
              </a:ext>
            </a:extLst>
          </p:cNvPr>
          <p:cNvPicPr>
            <a:picLocks noChangeAspect="1"/>
          </p:cNvPicPr>
          <p:nvPr/>
        </p:nvPicPr>
        <p:blipFill>
          <a:blip r:embed="rId3"/>
          <a:stretch>
            <a:fillRect/>
          </a:stretch>
        </p:blipFill>
        <p:spPr>
          <a:xfrm>
            <a:off x="1889289" y="1691245"/>
            <a:ext cx="7772400" cy="4493603"/>
          </a:xfrm>
          <a:prstGeom prst="rect">
            <a:avLst/>
          </a:prstGeom>
        </p:spPr>
      </p:pic>
    </p:spTree>
    <p:extLst>
      <p:ext uri="{BB962C8B-B14F-4D97-AF65-F5344CB8AC3E}">
        <p14:creationId xmlns:p14="http://schemas.microsoft.com/office/powerpoint/2010/main" val="290034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A5D219-5FD7-A01B-C0EE-431579CEE149}"/>
              </a:ext>
            </a:extLst>
          </p:cNvPr>
          <p:cNvPicPr>
            <a:picLocks noChangeAspect="1"/>
          </p:cNvPicPr>
          <p:nvPr/>
        </p:nvPicPr>
        <p:blipFill>
          <a:blip r:embed="rId2"/>
          <a:stretch>
            <a:fillRect/>
          </a:stretch>
        </p:blipFill>
        <p:spPr>
          <a:xfrm>
            <a:off x="2209800" y="925324"/>
            <a:ext cx="7772400" cy="5007351"/>
          </a:xfrm>
          <a:prstGeom prst="rect">
            <a:avLst/>
          </a:prstGeom>
        </p:spPr>
      </p:pic>
      <p:grpSp>
        <p:nvGrpSpPr>
          <p:cNvPr id="3" name="Group 2">
            <a:extLst>
              <a:ext uri="{FF2B5EF4-FFF2-40B4-BE49-F238E27FC236}">
                <a16:creationId xmlns:a16="http://schemas.microsoft.com/office/drawing/2014/main" id="{F84BBE72-090E-5D1A-825F-37B97784026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FF396F3C-81BC-A54E-3B49-202E3598E817}"/>
                </a:ext>
              </a:extLst>
            </p:cNvPr>
            <p:cNvPicPr>
              <a:picLocks noChangeAspect="1"/>
            </p:cNvPicPr>
            <p:nvPr/>
          </p:nvPicPr>
          <p:blipFill>
            <a:blip r:embed="rId3"/>
            <a:stretch>
              <a:fillRect/>
            </a:stretch>
          </p:blipFill>
          <p:spPr>
            <a:xfrm>
              <a:off x="2209800" y="2686385"/>
              <a:ext cx="7772400" cy="1485230"/>
            </a:xfrm>
            <a:prstGeom prst="rect">
              <a:avLst/>
            </a:prstGeom>
          </p:spPr>
        </p:pic>
        <p:pic>
          <p:nvPicPr>
            <p:cNvPr id="6" name="Picture 5">
              <a:extLst>
                <a:ext uri="{FF2B5EF4-FFF2-40B4-BE49-F238E27FC236}">
                  <a16:creationId xmlns:a16="http://schemas.microsoft.com/office/drawing/2014/main" id="{F5725714-47AE-AF48-CF8C-8AF284BC273F}"/>
                </a:ext>
              </a:extLst>
            </p:cNvPr>
            <p:cNvPicPr>
              <a:picLocks noChangeAspect="1"/>
            </p:cNvPicPr>
            <p:nvPr/>
          </p:nvPicPr>
          <p:blipFill>
            <a:blip r:embed="rId4"/>
            <a:stretch>
              <a:fillRect/>
            </a:stretch>
          </p:blipFill>
          <p:spPr>
            <a:xfrm>
              <a:off x="3744310" y="4971045"/>
              <a:ext cx="4267200" cy="685800"/>
            </a:xfrm>
            <a:prstGeom prst="rect">
              <a:avLst/>
            </a:prstGeom>
          </p:spPr>
        </p:pic>
        <p:pic>
          <p:nvPicPr>
            <p:cNvPr id="7" name="Picture 6">
              <a:extLst>
                <a:ext uri="{FF2B5EF4-FFF2-40B4-BE49-F238E27FC236}">
                  <a16:creationId xmlns:a16="http://schemas.microsoft.com/office/drawing/2014/main" id="{E30BE744-6363-92B9-8931-29BA6F531FA2}"/>
                </a:ext>
              </a:extLst>
            </p:cNvPr>
            <p:cNvPicPr>
              <a:picLocks noChangeAspect="1"/>
            </p:cNvPicPr>
            <p:nvPr/>
          </p:nvPicPr>
          <p:blipFill>
            <a:blip r:embed="rId5"/>
            <a:stretch>
              <a:fillRect/>
            </a:stretch>
          </p:blipFill>
          <p:spPr>
            <a:xfrm>
              <a:off x="2207394" y="4171615"/>
              <a:ext cx="7251700" cy="698500"/>
            </a:xfrm>
            <a:prstGeom prst="rect">
              <a:avLst/>
            </a:prstGeom>
          </p:spPr>
        </p:pic>
      </p:grpSp>
      <p:sp>
        <p:nvSpPr>
          <p:cNvPr id="5" name="Slide Number Placeholder 4">
            <a:extLst>
              <a:ext uri="{FF2B5EF4-FFF2-40B4-BE49-F238E27FC236}">
                <a16:creationId xmlns:a16="http://schemas.microsoft.com/office/drawing/2014/main" id="{1525DAA8-63B4-82E5-C02A-1DE1D1722BBB}"/>
              </a:ext>
            </a:extLst>
          </p:cNvPr>
          <p:cNvSpPr>
            <a:spLocks noGrp="1"/>
          </p:cNvSpPr>
          <p:nvPr>
            <p:ph type="sldNum" sz="quarter" idx="12"/>
          </p:nvPr>
        </p:nvSpPr>
        <p:spPr/>
        <p:txBody>
          <a:bodyPr/>
          <a:lstStyle/>
          <a:p>
            <a:fld id="{2718B2E5-1F24-3243-98D2-5B75F7F188E6}" type="slidenum">
              <a:rPr lang="en-US" smtClean="0"/>
              <a:t>6</a:t>
            </a:fld>
            <a:endParaRPr lang="en-US"/>
          </a:p>
        </p:txBody>
      </p:sp>
    </p:spTree>
    <p:extLst>
      <p:ext uri="{BB962C8B-B14F-4D97-AF65-F5344CB8AC3E}">
        <p14:creationId xmlns:p14="http://schemas.microsoft.com/office/powerpoint/2010/main" val="1285907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DF4992B-4384-1C8A-2700-A8AFD384C9BF}"/>
              </a:ext>
            </a:extLst>
          </p:cNvPr>
          <p:cNvPicPr>
            <a:picLocks noChangeAspect="1"/>
          </p:cNvPicPr>
          <p:nvPr/>
        </p:nvPicPr>
        <p:blipFill>
          <a:blip r:embed="rId2">
            <a:alphaModFix amt="20000"/>
          </a:blip>
          <a:stretch>
            <a:fillRect/>
          </a:stretch>
        </p:blipFill>
        <p:spPr>
          <a:xfrm>
            <a:off x="976183" y="18938"/>
            <a:ext cx="10268067" cy="6839062"/>
          </a:xfrm>
          <a:prstGeom prst="rect">
            <a:avLst/>
          </a:prstGeom>
        </p:spPr>
      </p:pic>
      <p:pic>
        <p:nvPicPr>
          <p:cNvPr id="3" name="Picture 2">
            <a:extLst>
              <a:ext uri="{FF2B5EF4-FFF2-40B4-BE49-F238E27FC236}">
                <a16:creationId xmlns:a16="http://schemas.microsoft.com/office/drawing/2014/main" id="{BEFCCCA8-8D52-F049-23AA-E3A7334B6129}"/>
              </a:ext>
            </a:extLst>
          </p:cNvPr>
          <p:cNvPicPr>
            <a:picLocks noChangeAspect="1"/>
          </p:cNvPicPr>
          <p:nvPr/>
        </p:nvPicPr>
        <p:blipFill>
          <a:blip r:embed="rId3"/>
          <a:stretch>
            <a:fillRect/>
          </a:stretch>
        </p:blipFill>
        <p:spPr>
          <a:xfrm>
            <a:off x="2209800" y="1294932"/>
            <a:ext cx="7772400" cy="4268136"/>
          </a:xfrm>
          <a:prstGeom prst="rect">
            <a:avLst/>
          </a:prstGeom>
        </p:spPr>
      </p:pic>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4"/>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5"/>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6"/>
            <a:stretch>
              <a:fillRect/>
            </a:stretch>
          </p:blipFill>
          <p:spPr>
            <a:xfrm>
              <a:off x="2207394" y="4171615"/>
              <a:ext cx="7251700" cy="698500"/>
            </a:xfrm>
            <a:prstGeom prst="rect">
              <a:avLst/>
            </a:prstGeom>
          </p:spPr>
        </p:pic>
      </p:grpSp>
      <p:sp>
        <p:nvSpPr>
          <p:cNvPr id="7" name="Slide Number Placeholder 6">
            <a:extLst>
              <a:ext uri="{FF2B5EF4-FFF2-40B4-BE49-F238E27FC236}">
                <a16:creationId xmlns:a16="http://schemas.microsoft.com/office/drawing/2014/main" id="{85C48AB5-DDF2-FA35-26A6-670007F2687A}"/>
              </a:ext>
            </a:extLst>
          </p:cNvPr>
          <p:cNvSpPr>
            <a:spLocks noGrp="1"/>
          </p:cNvSpPr>
          <p:nvPr>
            <p:ph type="sldNum" sz="quarter" idx="12"/>
          </p:nvPr>
        </p:nvSpPr>
        <p:spPr/>
        <p:txBody>
          <a:bodyPr/>
          <a:lstStyle/>
          <a:p>
            <a:fld id="{2718B2E5-1F24-3243-98D2-5B75F7F188E6}" type="slidenum">
              <a:rPr lang="en-US" smtClean="0"/>
              <a:t>7</a:t>
            </a:fld>
            <a:endParaRPr lang="en-US"/>
          </a:p>
        </p:txBody>
      </p:sp>
    </p:spTree>
    <p:extLst>
      <p:ext uri="{BB962C8B-B14F-4D97-AF65-F5344CB8AC3E}">
        <p14:creationId xmlns:p14="http://schemas.microsoft.com/office/powerpoint/2010/main" val="2670727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7" name="Picture 6">
            <a:extLst>
              <a:ext uri="{FF2B5EF4-FFF2-40B4-BE49-F238E27FC236}">
                <a16:creationId xmlns:a16="http://schemas.microsoft.com/office/drawing/2014/main" id="{C8FE2721-048C-C4E9-BA56-EF787B5A405B}"/>
              </a:ext>
            </a:extLst>
          </p:cNvPr>
          <p:cNvPicPr>
            <a:picLocks noChangeAspect="1"/>
          </p:cNvPicPr>
          <p:nvPr/>
        </p:nvPicPr>
        <p:blipFill>
          <a:blip r:embed="rId5"/>
          <a:stretch>
            <a:fillRect/>
          </a:stretch>
        </p:blipFill>
        <p:spPr>
          <a:xfrm>
            <a:off x="2209800" y="1212457"/>
            <a:ext cx="7772400" cy="4433085"/>
          </a:xfrm>
          <a:prstGeom prst="rect">
            <a:avLst/>
          </a:prstGeom>
        </p:spPr>
      </p:pic>
      <p:sp>
        <p:nvSpPr>
          <p:cNvPr id="3" name="Slide Number Placeholder 2">
            <a:extLst>
              <a:ext uri="{FF2B5EF4-FFF2-40B4-BE49-F238E27FC236}">
                <a16:creationId xmlns:a16="http://schemas.microsoft.com/office/drawing/2014/main" id="{8E21A15B-65C1-F673-6D2A-20B1A4EC86F0}"/>
              </a:ext>
            </a:extLst>
          </p:cNvPr>
          <p:cNvSpPr>
            <a:spLocks noGrp="1"/>
          </p:cNvSpPr>
          <p:nvPr>
            <p:ph type="sldNum" sz="quarter" idx="12"/>
          </p:nvPr>
        </p:nvSpPr>
        <p:spPr/>
        <p:txBody>
          <a:bodyPr/>
          <a:lstStyle/>
          <a:p>
            <a:fld id="{2718B2E5-1F24-3243-98D2-5B75F7F188E6}" type="slidenum">
              <a:rPr lang="en-US" smtClean="0"/>
              <a:t>8</a:t>
            </a:fld>
            <a:endParaRPr lang="en-US"/>
          </a:p>
        </p:txBody>
      </p:sp>
    </p:spTree>
    <p:extLst>
      <p:ext uri="{BB962C8B-B14F-4D97-AF65-F5344CB8AC3E}">
        <p14:creationId xmlns:p14="http://schemas.microsoft.com/office/powerpoint/2010/main" val="4192718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1DCC570-DF48-86DB-7C52-B7714796584B}"/>
              </a:ext>
            </a:extLst>
          </p:cNvPr>
          <p:cNvGrpSpPr/>
          <p:nvPr/>
        </p:nvGrpSpPr>
        <p:grpSpPr>
          <a:xfrm>
            <a:off x="219718" y="6053957"/>
            <a:ext cx="1711556" cy="653921"/>
            <a:chOff x="2207394" y="2686385"/>
            <a:chExt cx="7774806" cy="2970460"/>
          </a:xfrm>
        </p:grpSpPr>
        <p:pic>
          <p:nvPicPr>
            <p:cNvPr id="4" name="Picture 3">
              <a:extLst>
                <a:ext uri="{FF2B5EF4-FFF2-40B4-BE49-F238E27FC236}">
                  <a16:creationId xmlns:a16="http://schemas.microsoft.com/office/drawing/2014/main" id="{41B1A431-9E4D-1E15-2A54-230FB7F57592}"/>
                </a:ext>
              </a:extLst>
            </p:cNvPr>
            <p:cNvPicPr>
              <a:picLocks noChangeAspect="1"/>
            </p:cNvPicPr>
            <p:nvPr/>
          </p:nvPicPr>
          <p:blipFill>
            <a:blip r:embed="rId2"/>
            <a:stretch>
              <a:fillRect/>
            </a:stretch>
          </p:blipFill>
          <p:spPr>
            <a:xfrm>
              <a:off x="2209800" y="2686385"/>
              <a:ext cx="7772400" cy="1485230"/>
            </a:xfrm>
            <a:prstGeom prst="rect">
              <a:avLst/>
            </a:prstGeom>
          </p:spPr>
        </p:pic>
        <p:pic>
          <p:nvPicPr>
            <p:cNvPr id="5" name="Picture 4">
              <a:extLst>
                <a:ext uri="{FF2B5EF4-FFF2-40B4-BE49-F238E27FC236}">
                  <a16:creationId xmlns:a16="http://schemas.microsoft.com/office/drawing/2014/main" id="{FC094566-4918-A2BF-3F86-2221B97C2C90}"/>
                </a:ext>
              </a:extLst>
            </p:cNvPr>
            <p:cNvPicPr>
              <a:picLocks noChangeAspect="1"/>
            </p:cNvPicPr>
            <p:nvPr/>
          </p:nvPicPr>
          <p:blipFill>
            <a:blip r:embed="rId3"/>
            <a:stretch>
              <a:fillRect/>
            </a:stretch>
          </p:blipFill>
          <p:spPr>
            <a:xfrm>
              <a:off x="3744310" y="4971045"/>
              <a:ext cx="4267200" cy="685800"/>
            </a:xfrm>
            <a:prstGeom prst="rect">
              <a:avLst/>
            </a:prstGeom>
          </p:spPr>
        </p:pic>
        <p:pic>
          <p:nvPicPr>
            <p:cNvPr id="6" name="Picture 5">
              <a:extLst>
                <a:ext uri="{FF2B5EF4-FFF2-40B4-BE49-F238E27FC236}">
                  <a16:creationId xmlns:a16="http://schemas.microsoft.com/office/drawing/2014/main" id="{F1350700-B66E-E8BB-4C75-660B70EC9CF3}"/>
                </a:ext>
              </a:extLst>
            </p:cNvPr>
            <p:cNvPicPr>
              <a:picLocks noChangeAspect="1"/>
            </p:cNvPicPr>
            <p:nvPr/>
          </p:nvPicPr>
          <p:blipFill>
            <a:blip r:embed="rId4"/>
            <a:stretch>
              <a:fillRect/>
            </a:stretch>
          </p:blipFill>
          <p:spPr>
            <a:xfrm>
              <a:off x="2207394" y="4171615"/>
              <a:ext cx="7251700" cy="698500"/>
            </a:xfrm>
            <a:prstGeom prst="rect">
              <a:avLst/>
            </a:prstGeom>
          </p:spPr>
        </p:pic>
      </p:grpSp>
      <p:pic>
        <p:nvPicPr>
          <p:cNvPr id="3" name="Picture 2">
            <a:extLst>
              <a:ext uri="{FF2B5EF4-FFF2-40B4-BE49-F238E27FC236}">
                <a16:creationId xmlns:a16="http://schemas.microsoft.com/office/drawing/2014/main" id="{9A434645-A1FB-65C6-8D68-B2A3AD6B0EDA}"/>
              </a:ext>
            </a:extLst>
          </p:cNvPr>
          <p:cNvPicPr>
            <a:picLocks noChangeAspect="1"/>
          </p:cNvPicPr>
          <p:nvPr/>
        </p:nvPicPr>
        <p:blipFill>
          <a:blip r:embed="rId5"/>
          <a:stretch>
            <a:fillRect/>
          </a:stretch>
        </p:blipFill>
        <p:spPr>
          <a:xfrm>
            <a:off x="2209800" y="1699447"/>
            <a:ext cx="7772400" cy="3459106"/>
          </a:xfrm>
          <a:prstGeom prst="rect">
            <a:avLst/>
          </a:prstGeom>
        </p:spPr>
      </p:pic>
      <p:sp>
        <p:nvSpPr>
          <p:cNvPr id="7" name="Slide Number Placeholder 6">
            <a:extLst>
              <a:ext uri="{FF2B5EF4-FFF2-40B4-BE49-F238E27FC236}">
                <a16:creationId xmlns:a16="http://schemas.microsoft.com/office/drawing/2014/main" id="{41F9DFA7-BC9D-F40C-B9A5-38BB1D95DD0A}"/>
              </a:ext>
            </a:extLst>
          </p:cNvPr>
          <p:cNvSpPr>
            <a:spLocks noGrp="1"/>
          </p:cNvSpPr>
          <p:nvPr>
            <p:ph type="sldNum" sz="quarter" idx="12"/>
          </p:nvPr>
        </p:nvSpPr>
        <p:spPr/>
        <p:txBody>
          <a:bodyPr/>
          <a:lstStyle/>
          <a:p>
            <a:fld id="{2718B2E5-1F24-3243-98D2-5B75F7F188E6}" type="slidenum">
              <a:rPr lang="en-US" smtClean="0"/>
              <a:t>9</a:t>
            </a:fld>
            <a:endParaRPr lang="en-US"/>
          </a:p>
        </p:txBody>
      </p:sp>
    </p:spTree>
    <p:extLst>
      <p:ext uri="{BB962C8B-B14F-4D97-AF65-F5344CB8AC3E}">
        <p14:creationId xmlns:p14="http://schemas.microsoft.com/office/powerpoint/2010/main" val="10456914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10231</TotalTime>
  <Words>2427</Words>
  <Application>Microsoft Macintosh PowerPoint</Application>
  <PresentationFormat>Widescreen</PresentationFormat>
  <Paragraphs>245</Paragraphs>
  <Slides>58</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58</vt:i4>
      </vt:variant>
    </vt:vector>
  </HeadingPairs>
  <TitlesOfParts>
    <vt:vector size="67" baseType="lpstr">
      <vt:lpstr>AdvPSMP4</vt:lpstr>
      <vt:lpstr>AdvPSSym</vt:lpstr>
      <vt:lpstr>AdvPTimes</vt:lpstr>
      <vt:lpstr>Aptos</vt:lpstr>
      <vt:lpstr>Aptos Display</vt:lpstr>
      <vt:lpstr>Arial</vt:lpstr>
      <vt:lpstr>Google Sans</vt:lpstr>
      <vt:lpstr>Stabil-grotesk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Beaucage, Gregory (beaucag)</dc:creator>
  <cp:lastModifiedBy>Beaucage, Gregory (beaucag)</cp:lastModifiedBy>
  <cp:revision>51</cp:revision>
  <dcterms:created xsi:type="dcterms:W3CDTF">2024-08-15T14:50:31Z</dcterms:created>
  <dcterms:modified xsi:type="dcterms:W3CDTF">2024-10-22T19:10:34Z</dcterms:modified>
</cp:coreProperties>
</file>