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5"/>
  </p:notesMasterIdLst>
  <p:sldIdLst>
    <p:sldId id="364" r:id="rId2"/>
    <p:sldId id="433" r:id="rId3"/>
    <p:sldId id="442" r:id="rId4"/>
    <p:sldId id="443" r:id="rId5"/>
    <p:sldId id="435" r:id="rId6"/>
    <p:sldId id="453" r:id="rId7"/>
    <p:sldId id="454" r:id="rId8"/>
    <p:sldId id="444" r:id="rId9"/>
    <p:sldId id="437" r:id="rId10"/>
    <p:sldId id="448" r:id="rId11"/>
    <p:sldId id="449" r:id="rId12"/>
    <p:sldId id="434" r:id="rId13"/>
    <p:sldId id="438" r:id="rId14"/>
    <p:sldId id="439" r:id="rId15"/>
    <p:sldId id="440" r:id="rId16"/>
    <p:sldId id="441" r:id="rId17"/>
    <p:sldId id="445" r:id="rId18"/>
    <p:sldId id="436" r:id="rId19"/>
    <p:sldId id="366" r:id="rId20"/>
    <p:sldId id="450" r:id="rId21"/>
    <p:sldId id="451" r:id="rId22"/>
    <p:sldId id="446" r:id="rId23"/>
    <p:sldId id="367" r:id="rId24"/>
    <p:sldId id="368" r:id="rId25"/>
    <p:sldId id="369" r:id="rId26"/>
    <p:sldId id="370" r:id="rId27"/>
    <p:sldId id="371" r:id="rId28"/>
    <p:sldId id="372" r:id="rId29"/>
    <p:sldId id="373" r:id="rId30"/>
    <p:sldId id="374" r:id="rId31"/>
    <p:sldId id="375" r:id="rId32"/>
    <p:sldId id="452" r:id="rId33"/>
    <p:sldId id="376" r:id="rId34"/>
    <p:sldId id="377" r:id="rId35"/>
    <p:sldId id="378" r:id="rId36"/>
    <p:sldId id="379" r:id="rId37"/>
    <p:sldId id="380" r:id="rId38"/>
    <p:sldId id="381" r:id="rId39"/>
    <p:sldId id="382" r:id="rId40"/>
    <p:sldId id="383" r:id="rId41"/>
    <p:sldId id="384" r:id="rId42"/>
    <p:sldId id="447" r:id="rId43"/>
    <p:sldId id="385" r:id="rId44"/>
    <p:sldId id="386" r:id="rId45"/>
    <p:sldId id="455" r:id="rId46"/>
    <p:sldId id="456" r:id="rId47"/>
    <p:sldId id="457" r:id="rId48"/>
    <p:sldId id="460" r:id="rId49"/>
    <p:sldId id="458" r:id="rId50"/>
    <p:sldId id="459" r:id="rId51"/>
    <p:sldId id="461" r:id="rId52"/>
    <p:sldId id="462" r:id="rId53"/>
    <p:sldId id="387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567"/>
    <p:restoredTop sz="94719"/>
  </p:normalViewPr>
  <p:slideViewPr>
    <p:cSldViewPr snapToGrid="0">
      <p:cViewPr varScale="1">
        <p:scale>
          <a:sx n="136" d="100"/>
          <a:sy n="136" d="100"/>
        </p:scale>
        <p:origin x="224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91CAEE-C95B-0C40-A8BC-BBA12F0507AB}" type="datetimeFigureOut">
              <a:rPr lang="en-US" smtClean="0"/>
              <a:t>10/24/24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6AB600-5B10-3D47-A1E7-648CA5C8E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440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B043A-DECE-12EC-8A7F-A1F1AA4BB3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AC1F7B-FA56-6F57-FA70-7F1975B615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D4B72-199D-B247-C0F4-292B1E90A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8ADC7-0E95-DF4A-B0A6-4C3A08DCFAEE}" type="datetime1">
              <a:rPr lang="en-US" smtClean="0"/>
              <a:t>10/24/24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B005C8-866E-4C2E-C2AC-56A2707A9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16642-AE86-B352-EE9B-4D664FEA1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B2E5-1F24-3243-98D2-5B75F7F18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603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9CB41-BADA-412E-F4C6-3DDF731D4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D97475-C514-C457-B951-FF5D7371B1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4D32F8-39FC-D446-ADA0-6F266AC0F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CE0BF-CCD3-7340-98F6-9B40C7B1F709}" type="datetime1">
              <a:rPr lang="en-US" smtClean="0"/>
              <a:t>10/24/24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64955A-3004-C838-13D9-0F16CB259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DE085-54B8-B9D1-86CF-70B3FD898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B2E5-1F24-3243-98D2-5B75F7F18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439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1D69FD-9EFE-F5B0-9B04-0C5FD04480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40FCE3-9425-226F-936A-DC8B47176B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2A00BC-8917-0193-452B-6CEDB5532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9FDDE-98C9-124D-9514-ECCE7FB53CB0}" type="datetime1">
              <a:rPr lang="en-US" smtClean="0"/>
              <a:t>10/24/24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87AC60-3EB3-AE1D-5227-8772C4F0B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324B71-1015-D400-72C2-FF0B02A2A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B2E5-1F24-3243-98D2-5B75F7F18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955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FD44B-CDC2-E584-4A4F-DAC8BE178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18D912-3967-995D-7CDE-A7DA02E5F9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B6B8E5-22AD-F2C5-9BD8-6F69303E6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D8223-85CA-C049-BF99-2E227D6A4DFA}" type="datetime1">
              <a:rPr lang="en-US" smtClean="0"/>
              <a:t>10/24/24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BAA207-6CB4-11A8-A72D-AE1478065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4C26B-3612-9144-5667-53DCDFE03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B2E5-1F24-3243-98D2-5B75F7F18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593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0E12A-44EA-F6D3-B191-6BF5FE635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D29F64-7720-FD4E-3D8C-F228DE715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C0595E-9E6C-E8CD-650A-DB68F10AC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D69B6-C31A-4545-A2BB-5848A516A967}" type="datetime1">
              <a:rPr lang="en-US" smtClean="0"/>
              <a:t>10/24/24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33BE8B-43CA-DA4C-0E6D-5117C42F9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69C324-B0E3-B0FD-208C-74084CDCC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B2E5-1F24-3243-98D2-5B75F7F18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96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23154-FFB6-E011-C506-07C5483C8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37961-54D8-50FA-91E5-115073939D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5D9937-04D0-AA96-37ED-7F9C13A80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F28CF3-A268-86C5-7EF9-FEF01AF9B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62C5D-F945-B84F-AE82-66F646E824F0}" type="datetime1">
              <a:rPr lang="en-US" smtClean="0"/>
              <a:t>10/24/24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DF908B-B814-FF03-6955-BFA34532C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6B35ED-1AAE-6411-D695-DA6EE1636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B2E5-1F24-3243-98D2-5B75F7F18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355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8FFD8-D56C-8D36-5A88-D77B3A9E9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0A2954-E3DE-B35A-9DCB-DE8155E866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3B05B4-B3CF-4C29-3F2A-A53EE77CDC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B984D0-7795-E236-97B7-051471A5F1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2C97F2-2410-4E87-13B9-CA49C169FF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762245-7AA5-4621-CEB8-D6E2CCBE6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CA58-7660-B14D-9B9E-CD33D368280A}" type="datetime1">
              <a:rPr lang="en-US" smtClean="0"/>
              <a:t>10/24/24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4D926B-0394-4AD1-0C61-014419DF9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55BA50-DF0A-BB65-8672-F3DE4B9F7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B2E5-1F24-3243-98D2-5B75F7F18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93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36B32-1E28-929C-337B-B472BB354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B52FDB-A9C2-31FD-98FD-E4D3A3CE3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D0EE1-8C14-984E-A714-C068C1DC5490}" type="datetime1">
              <a:rPr lang="en-US" smtClean="0"/>
              <a:t>10/24/24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CDAC08-EE50-70A2-F35A-0F945F61A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F382B-F298-D84A-1354-0D80A2CA5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B2E5-1F24-3243-98D2-5B75F7F18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20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36DB27-2E84-019F-BBAF-9F7E39D96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672E7-6BC8-9545-ABEC-624C1D329CDE}" type="datetime1">
              <a:rPr lang="en-US" smtClean="0"/>
              <a:t>10/24/24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CA17FA-57AF-E16A-598D-076074A20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F9DADD-F90F-0DED-4FCF-51C75CA3B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B2E5-1F24-3243-98D2-5B75F7F18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315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2E107-258D-5E3E-A9D2-15247182A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556E5B-803C-894D-4B35-21103D8BD0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CC55E2-2F4C-C14C-2942-EA35599423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579AEF-773D-5E46-9A0B-4ADA50CA5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3A616-935E-4948-8C2B-A1B05378F396}" type="datetime1">
              <a:rPr lang="en-US" smtClean="0"/>
              <a:t>10/24/24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DD2D02-A762-C695-53D5-0083F3756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421CC9-49CA-36E3-0C91-51304442C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B2E5-1F24-3243-98D2-5B75F7F18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453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378E8-5672-43B7-F749-369E7C989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C5DC2-7132-2BC0-61C2-A9C3798E45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83867B-462D-0B0B-7B3F-BD3D520A50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A62716-5FF7-4185-33BE-05374DD9B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DD28C-B0AC-D141-B006-906DB963232E}" type="datetime1">
              <a:rPr lang="en-US" smtClean="0"/>
              <a:t>10/24/24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631E09-21F8-AC99-DE56-CF53383DF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EC4309-E1F1-1F1F-6190-D46EB6282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B2E5-1F24-3243-98D2-5B75F7F18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523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1FA9B9-9048-A74F-6EE2-C3666CF7C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E8B85D-3C4E-15E2-B078-3C2FCA746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DA1BF9-3132-31D3-EFE0-D4F2E57338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6735673-E095-554C-B90F-2C148B22D904}" type="datetime1">
              <a:rPr lang="en-US" smtClean="0"/>
              <a:t>10/24/24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91B288-EC0C-01EF-E8DF-9EBC41ED14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2DA634-8EFB-7832-3D80-E15A8BDA84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718B2E5-1F24-3243-98D2-5B75F7F18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074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youtu.be/w0ikFMTuS9c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youtu.be/vufLW4xOsS4" TargetMode="Externa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links-1.govdelivery.com/CL0/https:%2F%2Fwww.epa.gov%2Fhwgenerators%2Fnew-international-requirements-electrical-and-electronic-waste/1/01000192b0ee2beb-99b4ef56-c24b-446f-bc77-f24592aac0fa-000000/XcexbZHxxATPeNg_hYi5a7yWJAWEH3vnmPyhk9bs1WA=375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hyperlink" Target="https://links-1.govdelivery.com/CL0/https:%2F%2Fusepa.zoomgov.com%2Fwebinar%2Fregister%2FWN_ahzWKiQ_QBKK1onIUCnEBw%23%2Fregistration/1/01000192b0ee2beb-99b4ef56-c24b-446f-bc77-f24592aac0fa-000000/uW-XdRFIRf4ky76eBZ5AMjJ3zXK98cWa2zX5_j5WpEc=375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www.epa.gov/hwgenerators/new-international-requirements-electrical-and-electronic-waste" TargetMode="Externa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youtu.be/kcW7F1MQ5BE" TargetMode="Externa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youtu.be/kcW7F1MQ5BE" TargetMode="Externa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mbapolymers.com/news/news-dell-closed-loop-pc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uceng.uc.edu/PlasticsInACircularEconomy/Chapter7_Electronics/2.%20CLEVER%20for%20ChemSpec%20Scott.pdf" TargetMode="External"/><Relationship Id="rId2" Type="http://schemas.openxmlformats.org/officeDocument/2006/relationships/hyperlink" Target="https://rscspecialitychemicals.org.uk/prod/docs/rsc-symposium/2.%20CLEVER%20for%20ChemSpec%20Scott.pdf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en.wikipedia.org/wiki/Modular_smartphone" TargetMode="Externa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en.wikipedia.org/wiki/Modular_smartphone" TargetMode="Externa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en.wikipedia.org/wiki/Modular_smartphone" TargetMode="Externa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en.wikipedia.org/wiki/Modular_smartphone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s://en.wikipedia.org/wiki/Modular_smartphone" TargetMode="Externa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s://en.wikipedia.org/wiki/Modular_smartphone" TargetMode="Externa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s://en.wikipedia.org/wiki/Modular_smartphone" TargetMode="Externa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F2C3D39-20D9-03B3-EC44-02B3B7161B13}"/>
              </a:ext>
            </a:extLst>
          </p:cNvPr>
          <p:cNvSpPr txBox="1"/>
          <p:nvPr/>
        </p:nvSpPr>
        <p:spPr>
          <a:xfrm>
            <a:off x="2175641" y="1114097"/>
            <a:ext cx="6862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Electronics and Electrical Plastics Waste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B51CA65-7E79-AAB0-FA02-7452F83FB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B2E5-1F24-3243-98D2-5B75F7F188E6}" type="slidenum">
              <a:rPr lang="en-US" smtClean="0"/>
              <a:t>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EA4DB2-96EE-3D3B-B5E8-91CD71472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145" y="1835658"/>
            <a:ext cx="7772400" cy="36115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DF8B89-ACF2-BAEA-3F4C-E646D51D11F7}"/>
              </a:ext>
            </a:extLst>
          </p:cNvPr>
          <p:cNvSpPr txBox="1"/>
          <p:nvPr/>
        </p:nvSpPr>
        <p:spPr>
          <a:xfrm>
            <a:off x="2332060" y="5521146"/>
            <a:ext cx="72043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Waste Electrical and Electronic Equipment (WEEE)</a:t>
            </a:r>
          </a:p>
          <a:p>
            <a:r>
              <a:rPr lang="en-US" sz="2400" b="1" dirty="0"/>
              <a:t>Brominated Flame Retardants (BRFs) </a:t>
            </a:r>
          </a:p>
          <a:p>
            <a:r>
              <a:rPr lang="en-US" sz="2400" b="1" dirty="0"/>
              <a:t>Antimony Trioxide Flame Retardants</a:t>
            </a:r>
          </a:p>
        </p:txBody>
      </p:sp>
    </p:spTree>
    <p:extLst>
      <p:ext uri="{BB962C8B-B14F-4D97-AF65-F5344CB8AC3E}">
        <p14:creationId xmlns:p14="http://schemas.microsoft.com/office/powerpoint/2010/main" val="6850386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F2C3D39-20D9-03B3-EC44-02B3B7161B13}"/>
              </a:ext>
            </a:extLst>
          </p:cNvPr>
          <p:cNvSpPr txBox="1"/>
          <p:nvPr/>
        </p:nvSpPr>
        <p:spPr>
          <a:xfrm>
            <a:off x="2175641" y="1114097"/>
            <a:ext cx="6862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Electronics and Electrical Plastics Waste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B51CA65-7E79-AAB0-FA02-7452F83FB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B2E5-1F24-3243-98D2-5B75F7F188E6}" type="slidenum">
              <a:rPr lang="en-US" smtClean="0"/>
              <a:t>10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FB5F44-E028-E3CF-4B5D-114F7E5507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611955"/>
            <a:ext cx="7772400" cy="563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8123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F2C3D39-20D9-03B3-EC44-02B3B7161B13}"/>
              </a:ext>
            </a:extLst>
          </p:cNvPr>
          <p:cNvSpPr txBox="1"/>
          <p:nvPr/>
        </p:nvSpPr>
        <p:spPr>
          <a:xfrm>
            <a:off x="2175641" y="1114097"/>
            <a:ext cx="6862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Electronics and Electrical Plastics Waste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B51CA65-7E79-AAB0-FA02-7452F83FB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B2E5-1F24-3243-98D2-5B75F7F188E6}" type="slidenum">
              <a:rPr lang="en-US" smtClean="0"/>
              <a:t>11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3BBC6A-5813-29F2-36B0-476A4DF7B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524894"/>
            <a:ext cx="7772400" cy="580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942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F2C3D39-20D9-03B3-EC44-02B3B7161B13}"/>
              </a:ext>
            </a:extLst>
          </p:cNvPr>
          <p:cNvSpPr txBox="1"/>
          <p:nvPr/>
        </p:nvSpPr>
        <p:spPr>
          <a:xfrm>
            <a:off x="2175641" y="1114097"/>
            <a:ext cx="6862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Electronics and Electrical Plastics Waste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B51CA65-7E79-AAB0-FA02-7452F83FB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B2E5-1F24-3243-98D2-5B75F7F188E6}" type="slidenum">
              <a:rPr lang="en-US" smtClean="0"/>
              <a:t>12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F8E682-8001-E989-F219-DCE6A0130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445902"/>
            <a:ext cx="7772400" cy="59661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08A464-93C2-C462-23EF-4DFDEAE4F6AC}"/>
              </a:ext>
            </a:extLst>
          </p:cNvPr>
          <p:cNvSpPr txBox="1"/>
          <p:nvPr/>
        </p:nvSpPr>
        <p:spPr>
          <a:xfrm>
            <a:off x="497062" y="914042"/>
            <a:ext cx="2893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80% goes to landfill</a:t>
            </a:r>
          </a:p>
        </p:txBody>
      </p:sp>
    </p:spTree>
    <p:extLst>
      <p:ext uri="{BB962C8B-B14F-4D97-AF65-F5344CB8AC3E}">
        <p14:creationId xmlns:p14="http://schemas.microsoft.com/office/powerpoint/2010/main" val="42310614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F2C3D39-20D9-03B3-EC44-02B3B7161B13}"/>
              </a:ext>
            </a:extLst>
          </p:cNvPr>
          <p:cNvSpPr txBox="1"/>
          <p:nvPr/>
        </p:nvSpPr>
        <p:spPr>
          <a:xfrm>
            <a:off x="2175641" y="1114097"/>
            <a:ext cx="6862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Electronics and Electrical Plastics Waste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B51CA65-7E79-AAB0-FA02-7452F83FB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B2E5-1F24-3243-98D2-5B75F7F188E6}" type="slidenum">
              <a:rPr lang="en-US" smtClean="0"/>
              <a:t>13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EBA915-749D-B27A-E1A0-AA8C98DF2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533758"/>
            <a:ext cx="7772400" cy="579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5546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B51CA65-7E79-AAB0-FA02-7452F83FB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B2E5-1F24-3243-98D2-5B75F7F188E6}" type="slidenum">
              <a:rPr lang="en-US" smtClean="0"/>
              <a:t>14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4BA164-D694-2166-82FE-988E9F69F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758" y="0"/>
            <a:ext cx="4065585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449584-4665-D2D4-2106-07E8D5E5D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4590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6665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B51CA65-7E79-AAB0-FA02-7452F83FB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B2E5-1F24-3243-98D2-5B75F7F188E6}" type="slidenum">
              <a:rPr lang="en-US" smtClean="0"/>
              <a:t>15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B13D25-F041-6C0C-B7BA-D610AFFCC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923" y="0"/>
            <a:ext cx="4698195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2E10C1-ED89-814E-0796-41C8ACA89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001" y="0"/>
            <a:ext cx="46227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3003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B51CA65-7E79-AAB0-FA02-7452F83FB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B2E5-1F24-3243-98D2-5B75F7F188E6}" type="slidenum">
              <a:rPr lang="en-US" smtClean="0"/>
              <a:t>16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B24375-E887-5E37-93AB-443B4C1AC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568960"/>
            <a:ext cx="7772400" cy="572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4297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F2C3D39-20D9-03B3-EC44-02B3B7161B13}"/>
              </a:ext>
            </a:extLst>
          </p:cNvPr>
          <p:cNvSpPr txBox="1"/>
          <p:nvPr/>
        </p:nvSpPr>
        <p:spPr>
          <a:xfrm>
            <a:off x="2175641" y="1114097"/>
            <a:ext cx="6862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Electronics and Electrical Plastics Waste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B51CA65-7E79-AAB0-FA02-7452F83FB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B2E5-1F24-3243-98D2-5B75F7F188E6}" type="slidenum">
              <a:rPr lang="en-US" smtClean="0"/>
              <a:t>17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62F384-560F-D69C-09FE-017126588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042454"/>
            <a:ext cx="7772400" cy="477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6459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F2C3D39-20D9-03B3-EC44-02B3B7161B13}"/>
              </a:ext>
            </a:extLst>
          </p:cNvPr>
          <p:cNvSpPr txBox="1"/>
          <p:nvPr/>
        </p:nvSpPr>
        <p:spPr>
          <a:xfrm>
            <a:off x="4160851" y="680960"/>
            <a:ext cx="3557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E-Waste Value Chain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B51CA65-7E79-AAB0-FA02-7452F83FB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B2E5-1F24-3243-98D2-5B75F7F188E6}" type="slidenum">
              <a:rPr lang="en-US" smtClean="0"/>
              <a:t>18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D31204-0986-2620-47E4-A81FA0350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726" y="1365447"/>
            <a:ext cx="7772400" cy="5173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3865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F2C3D39-20D9-03B3-EC44-02B3B7161B13}"/>
              </a:ext>
            </a:extLst>
          </p:cNvPr>
          <p:cNvSpPr txBox="1"/>
          <p:nvPr/>
        </p:nvSpPr>
        <p:spPr>
          <a:xfrm>
            <a:off x="1670206" y="1397125"/>
            <a:ext cx="885158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According to The Global E-waste Monitor 2020, it was reported that in 2019, about 54 million metric </a:t>
            </a:r>
            <a:r>
              <a:rPr lang="en-US" sz="2800" b="1" dirty="0" err="1"/>
              <a:t>tonnes</a:t>
            </a:r>
            <a:r>
              <a:rPr lang="en-US" sz="2800" b="1" dirty="0"/>
              <a:t> of e-waste was annually produced of which only 17% was collected and recycled. The rest (estimated to have a monetary value of US $ 64 billion) is dumped in landfills or illegally exported to African and Asian countries where it is managed/recycled by informal workers.</a:t>
            </a:r>
          </a:p>
          <a:p>
            <a:endParaRPr lang="en-US" sz="2800" b="1" dirty="0"/>
          </a:p>
          <a:p>
            <a:r>
              <a:rPr lang="en-US" sz="2800" b="1" dirty="0"/>
              <a:t>70% of hazardous waste in landfills are WEEE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B51CA65-7E79-AAB0-FA02-7452F83FB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B2E5-1F24-3243-98D2-5B75F7F188E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736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F2C3D39-20D9-03B3-EC44-02B3B7161B13}"/>
              </a:ext>
            </a:extLst>
          </p:cNvPr>
          <p:cNvSpPr txBox="1"/>
          <p:nvPr/>
        </p:nvSpPr>
        <p:spPr>
          <a:xfrm>
            <a:off x="2175641" y="1114097"/>
            <a:ext cx="6862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Electronics and Electrical Plastics Waste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B51CA65-7E79-AAB0-FA02-7452F83FB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B2E5-1F24-3243-98D2-5B75F7F188E6}" type="slidenum">
              <a:rPr lang="en-US" smtClean="0"/>
              <a:t>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B37FAB-62F2-8738-11F7-9E23FBE70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011" y="653009"/>
            <a:ext cx="7772400" cy="531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9450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B51CA65-7E79-AAB0-FA02-7452F83FB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B2E5-1F24-3243-98D2-5B75F7F188E6}" type="slidenum">
              <a:rPr lang="en-US" smtClean="0"/>
              <a:t>20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C8C8CC-39EF-B607-D9B0-7AFD3D286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124465"/>
            <a:ext cx="7772400" cy="460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9368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B51CA65-7E79-AAB0-FA02-7452F83FB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B2E5-1F24-3243-98D2-5B75F7F188E6}" type="slidenum">
              <a:rPr lang="en-US" smtClean="0"/>
              <a:t>21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C4CD2B-2282-81C8-5222-BB92C8720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594656"/>
            <a:ext cx="7772400" cy="566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0193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B51CA65-7E79-AAB0-FA02-7452F83FB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B2E5-1F24-3243-98D2-5B75F7F188E6}" type="slidenum">
              <a:rPr lang="en-US" smtClean="0"/>
              <a:t>22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F7C5D0-7202-4A22-C326-FC5E3D80C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681238"/>
            <a:ext cx="7772400" cy="349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0036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B51CA65-7E79-AAB0-FA02-7452F83FB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B2E5-1F24-3243-98D2-5B75F7F188E6}" type="slidenum">
              <a:rPr lang="en-US" smtClean="0"/>
              <a:t>23</a:t>
            </a:fld>
            <a:endParaRPr lang="en-US"/>
          </a:p>
        </p:txBody>
      </p:sp>
      <p:pic>
        <p:nvPicPr>
          <p:cNvPr id="2" name="Picture 1">
            <a:hlinkClick r:id="rId2"/>
            <a:extLst>
              <a:ext uri="{FF2B5EF4-FFF2-40B4-BE49-F238E27FC236}">
                <a16:creationId xmlns:a16="http://schemas.microsoft.com/office/drawing/2014/main" id="{42DBA037-53DD-9FF9-5FDE-288B45AAE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204970"/>
            <a:ext cx="7772400" cy="44480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9DEB84-5AB5-F81C-6407-88C1D1E2236D}"/>
              </a:ext>
            </a:extLst>
          </p:cNvPr>
          <p:cNvSpPr txBox="1"/>
          <p:nvPr/>
        </p:nvSpPr>
        <p:spPr>
          <a:xfrm>
            <a:off x="4319337" y="316984"/>
            <a:ext cx="3685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hlinkClick r:id="rId2"/>
              </a:rPr>
              <a:t>How e-Waste is Recycled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4103337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B51CA65-7E79-AAB0-FA02-7452F83FB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B2E5-1F24-3243-98D2-5B75F7F188E6}" type="slidenum">
              <a:rPr lang="en-US" smtClean="0"/>
              <a:t>24</a:t>
            </a:fld>
            <a:endParaRPr lang="en-US"/>
          </a:p>
        </p:txBody>
      </p:sp>
      <p:pic>
        <p:nvPicPr>
          <p:cNvPr id="2" name="Picture 1">
            <a:hlinkClick r:id="rId2"/>
            <a:extLst>
              <a:ext uri="{FF2B5EF4-FFF2-40B4-BE49-F238E27FC236}">
                <a16:creationId xmlns:a16="http://schemas.microsoft.com/office/drawing/2014/main" id="{186FDC08-C263-25E3-1636-14906D771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254154"/>
            <a:ext cx="7772400" cy="43496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F71700-80EE-614F-3042-360ADD970496}"/>
              </a:ext>
            </a:extLst>
          </p:cNvPr>
          <p:cNvSpPr txBox="1"/>
          <p:nvPr/>
        </p:nvSpPr>
        <p:spPr>
          <a:xfrm>
            <a:off x="4319337" y="316984"/>
            <a:ext cx="2559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hlinkClick r:id="rId2"/>
              </a:rPr>
              <a:t>Tracking e-Waste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00749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B51CA65-7E79-AAB0-FA02-7452F83FB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B2E5-1F24-3243-98D2-5B75F7F188E6}" type="slidenum">
              <a:rPr lang="en-US" smtClean="0"/>
              <a:t>25</a:t>
            </a:fld>
            <a:endParaRPr lang="en-US"/>
          </a:p>
        </p:txBody>
      </p:sp>
      <p:pic>
        <p:nvPicPr>
          <p:cNvPr id="2" name="Picture 1">
            <a:hlinkClick r:id="rId2"/>
            <a:extLst>
              <a:ext uri="{FF2B5EF4-FFF2-40B4-BE49-F238E27FC236}">
                <a16:creationId xmlns:a16="http://schemas.microsoft.com/office/drawing/2014/main" id="{2C0A48BD-90E8-E8BA-7B99-8D0268963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489" y="0"/>
            <a:ext cx="5471711" cy="6858000"/>
          </a:xfrm>
          <a:prstGeom prst="rect">
            <a:avLst/>
          </a:prstGeom>
        </p:spPr>
      </p:pic>
      <p:pic>
        <p:nvPicPr>
          <p:cNvPr id="3" name="Picture 2">
            <a:hlinkClick r:id="rId4"/>
            <a:extLst>
              <a:ext uri="{FF2B5EF4-FFF2-40B4-BE49-F238E27FC236}">
                <a16:creationId xmlns:a16="http://schemas.microsoft.com/office/drawing/2014/main" id="{10C1FB61-2E2F-A49B-37B4-177BBBEBD0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7972" y="2149763"/>
            <a:ext cx="5595727" cy="232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0564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B51CA65-7E79-AAB0-FA02-7452F83FB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B2E5-1F24-3243-98D2-5B75F7F188E6}" type="slidenum">
              <a:rPr lang="en-US" smtClean="0"/>
              <a:t>26</a:t>
            </a:fld>
            <a:endParaRPr lang="en-US"/>
          </a:p>
        </p:txBody>
      </p:sp>
      <p:pic>
        <p:nvPicPr>
          <p:cNvPr id="2" name="Picture 1">
            <a:hlinkClick r:id="rId2"/>
            <a:extLst>
              <a:ext uri="{FF2B5EF4-FFF2-40B4-BE49-F238E27FC236}">
                <a16:creationId xmlns:a16="http://schemas.microsoft.com/office/drawing/2014/main" id="{C3636044-E80A-3229-DAF6-1477B85D6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976" y="0"/>
            <a:ext cx="57140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2338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B51CA65-7E79-AAB0-FA02-7452F83FB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B2E5-1F24-3243-98D2-5B75F7F188E6}" type="slidenum">
              <a:rPr lang="en-US" smtClean="0"/>
              <a:t>27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617D84-2B1C-A17C-D6C5-914243E16758}"/>
              </a:ext>
            </a:extLst>
          </p:cNvPr>
          <p:cNvSpPr txBox="1"/>
          <p:nvPr/>
        </p:nvSpPr>
        <p:spPr>
          <a:xfrm>
            <a:off x="2142836" y="1302327"/>
            <a:ext cx="414812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Recycling of e-Waste</a:t>
            </a:r>
          </a:p>
          <a:p>
            <a:r>
              <a:rPr lang="en-US" dirty="0"/>
              <a:t>-Step 1 Collection</a:t>
            </a:r>
          </a:p>
          <a:p>
            <a:r>
              <a:rPr lang="en-US" dirty="0"/>
              <a:t>-Step 2 Manual sorting</a:t>
            </a:r>
          </a:p>
          <a:p>
            <a:r>
              <a:rPr lang="en-US" dirty="0"/>
              <a:t>-Step 3 Dismantling</a:t>
            </a:r>
          </a:p>
          <a:p>
            <a:r>
              <a:rPr lang="en-US" dirty="0"/>
              <a:t>-Step 4 Shredding</a:t>
            </a:r>
          </a:p>
          <a:p>
            <a:r>
              <a:rPr lang="en-US" dirty="0"/>
              <a:t>-Step 5 Mechanical  separation</a:t>
            </a:r>
          </a:p>
          <a:p>
            <a:r>
              <a:rPr lang="en-US" dirty="0"/>
              <a:t>	Metals from non-metal</a:t>
            </a:r>
          </a:p>
          <a:p>
            <a:r>
              <a:rPr lang="en-US" dirty="0"/>
              <a:t> Plastics: PC, ABS, HIPS, PA, PP, PE, </a:t>
            </a:r>
          </a:p>
          <a:p>
            <a:r>
              <a:rPr lang="en-US" dirty="0"/>
              <a:t>polyesters, epoxy fiberglass composites</a:t>
            </a:r>
          </a:p>
          <a:p>
            <a:r>
              <a:rPr lang="en-US" dirty="0"/>
              <a:t>BFRs</a:t>
            </a:r>
          </a:p>
        </p:txBody>
      </p:sp>
    </p:spTree>
    <p:extLst>
      <p:ext uri="{BB962C8B-B14F-4D97-AF65-F5344CB8AC3E}">
        <p14:creationId xmlns:p14="http://schemas.microsoft.com/office/powerpoint/2010/main" val="28507688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B51CA65-7E79-AAB0-FA02-7452F83FB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B2E5-1F24-3243-98D2-5B75F7F188E6}" type="slidenum">
              <a:rPr lang="en-US" smtClean="0"/>
              <a:t>28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A3323A-3926-7E59-5BF6-61716C5A6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867" y="0"/>
            <a:ext cx="4311067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8845A1-E10B-F14B-3C12-61C38EA5D0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3460" y="0"/>
            <a:ext cx="43325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7796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B51CA65-7E79-AAB0-FA02-7452F83FB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B2E5-1F24-3243-98D2-5B75F7F188E6}" type="slidenum">
              <a:rPr lang="en-US" smtClean="0"/>
              <a:t>29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72244A-95BE-1FA1-D1FB-753E4EAD4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880924"/>
            <a:ext cx="7772400" cy="509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530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F2C3D39-20D9-03B3-EC44-02B3B7161B13}"/>
              </a:ext>
            </a:extLst>
          </p:cNvPr>
          <p:cNvSpPr txBox="1"/>
          <p:nvPr/>
        </p:nvSpPr>
        <p:spPr>
          <a:xfrm>
            <a:off x="2175641" y="1114097"/>
            <a:ext cx="6862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Electronics and Electrical Plastics Waste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B51CA65-7E79-AAB0-FA02-7452F83FB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B2E5-1F24-3243-98D2-5B75F7F188E6}" type="slidenum">
              <a:rPr lang="en-US" smtClean="0"/>
              <a:t>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47BF0A-C00E-A211-871E-AEA687A15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687886"/>
            <a:ext cx="7772400" cy="548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623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B51CA65-7E79-AAB0-FA02-7452F83FB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B2E5-1F24-3243-98D2-5B75F7F188E6}" type="slidenum">
              <a:rPr lang="en-US" smtClean="0"/>
              <a:t>30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37F07A-4319-8F8E-36F8-9CB7AB134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447397"/>
            <a:ext cx="7772400" cy="396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9584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B51CA65-7E79-AAB0-FA02-7452F83FB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B2E5-1F24-3243-98D2-5B75F7F188E6}" type="slidenum">
              <a:rPr lang="en-US" smtClean="0"/>
              <a:t>31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E119CD-F0DA-2F93-94E8-C0459AD6AA4A}"/>
              </a:ext>
            </a:extLst>
          </p:cNvPr>
          <p:cNvSpPr txBox="1"/>
          <p:nvPr/>
        </p:nvSpPr>
        <p:spPr>
          <a:xfrm>
            <a:off x="4129117" y="535710"/>
            <a:ext cx="4599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Printed Circuit Boards (PCBs)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FB03FC-F8EF-84E4-9B99-E3A1C98C5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109" y="1131053"/>
            <a:ext cx="7772400" cy="551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1379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B51CA65-7E79-AAB0-FA02-7452F83FB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B2E5-1F24-3243-98D2-5B75F7F188E6}" type="slidenum">
              <a:rPr lang="en-US" smtClean="0"/>
              <a:t>32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E119CD-F0DA-2F93-94E8-C0459AD6AA4A}"/>
              </a:ext>
            </a:extLst>
          </p:cNvPr>
          <p:cNvSpPr txBox="1"/>
          <p:nvPr/>
        </p:nvSpPr>
        <p:spPr>
          <a:xfrm>
            <a:off x="4129117" y="535710"/>
            <a:ext cx="4599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Printed Circuit Boards (PCBs)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5A1328-CFC8-9A95-76D8-A1844A918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9615" y="0"/>
            <a:ext cx="61127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085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B51CA65-7E79-AAB0-FA02-7452F83FB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B2E5-1F24-3243-98D2-5B75F7F188E6}" type="slidenum">
              <a:rPr lang="en-US" smtClean="0"/>
              <a:t>33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B5B619-B947-5EAE-0861-B3E13E2CE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5724" y="0"/>
            <a:ext cx="7707752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6E6459-2C1C-EDF4-23D1-327E0859DCC7}"/>
              </a:ext>
            </a:extLst>
          </p:cNvPr>
          <p:cNvSpPr txBox="1"/>
          <p:nvPr/>
        </p:nvSpPr>
        <p:spPr>
          <a:xfrm>
            <a:off x="544945" y="831273"/>
            <a:ext cx="285744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Paper and phenolic resin </a:t>
            </a:r>
          </a:p>
          <a:p>
            <a:r>
              <a:rPr lang="en-US" dirty="0"/>
              <a:t>(low grade brown)</a:t>
            </a:r>
          </a:p>
          <a:p>
            <a:endParaRPr lang="en-US" dirty="0"/>
          </a:p>
          <a:p>
            <a:r>
              <a:rPr lang="en-US" dirty="0"/>
              <a:t>Epoxy and fiber composite </a:t>
            </a:r>
          </a:p>
          <a:p>
            <a:r>
              <a:rPr lang="en-US" dirty="0"/>
              <a:t>(high grade green)</a:t>
            </a:r>
          </a:p>
        </p:txBody>
      </p:sp>
    </p:spTree>
    <p:extLst>
      <p:ext uri="{BB962C8B-B14F-4D97-AF65-F5344CB8AC3E}">
        <p14:creationId xmlns:p14="http://schemas.microsoft.com/office/powerpoint/2010/main" val="19467224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B51CA65-7E79-AAB0-FA02-7452F83FB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B2E5-1F24-3243-98D2-5B75F7F188E6}" type="slidenum">
              <a:rPr lang="en-US" smtClean="0"/>
              <a:t>34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D2109D-2EB4-7FD4-6970-3216CE4F5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8074" y="0"/>
            <a:ext cx="66158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7751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B51CA65-7E79-AAB0-FA02-7452F83FB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B2E5-1F24-3243-98D2-5B75F7F188E6}" type="slidenum">
              <a:rPr lang="en-US" smtClean="0"/>
              <a:t>35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79FF48-2627-309A-7275-9EF4B5626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4400" y="0"/>
            <a:ext cx="49631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6907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B51CA65-7E79-AAB0-FA02-7452F83FB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B2E5-1F24-3243-98D2-5B75F7F188E6}" type="slidenum">
              <a:rPr lang="en-US" smtClean="0"/>
              <a:t>36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836834-CFA3-7C79-B451-7678A18EF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1988" y="0"/>
            <a:ext cx="4568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6116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B51CA65-7E79-AAB0-FA02-7452F83FB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B2E5-1F24-3243-98D2-5B75F7F188E6}" type="slidenum">
              <a:rPr lang="en-US" smtClean="0"/>
              <a:t>37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4E0D7F-336C-FE36-002D-9A410EC13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9373" y="0"/>
            <a:ext cx="77332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8060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B51CA65-7E79-AAB0-FA02-7452F83FB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B2E5-1F24-3243-98D2-5B75F7F188E6}" type="slidenum">
              <a:rPr lang="en-US" smtClean="0"/>
              <a:t>38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36D905-4F32-EDBB-4547-894F9769B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335673"/>
            <a:ext cx="7772400" cy="418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5120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B51CA65-7E79-AAB0-FA02-7452F83FB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B2E5-1F24-3243-98D2-5B75F7F188E6}" type="slidenum">
              <a:rPr lang="en-US" smtClean="0"/>
              <a:t>39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B83E32-59F6-D107-C3EC-699BD12D8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63583"/>
            <a:ext cx="7772400" cy="653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246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F2C3D39-20D9-03B3-EC44-02B3B7161B13}"/>
              </a:ext>
            </a:extLst>
          </p:cNvPr>
          <p:cNvSpPr txBox="1"/>
          <p:nvPr/>
        </p:nvSpPr>
        <p:spPr>
          <a:xfrm>
            <a:off x="2175641" y="1114097"/>
            <a:ext cx="6862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Electronics and Electrical Plastics Waste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B51CA65-7E79-AAB0-FA02-7452F83FB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B2E5-1F24-3243-98D2-5B75F7F188E6}" type="slidenum">
              <a:rPr lang="en-US" smtClean="0"/>
              <a:t>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02FE33-C2F1-04C6-F11C-44D27C8D5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764" y="1070292"/>
            <a:ext cx="7772400" cy="471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5739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B51CA65-7E79-AAB0-FA02-7452F83FB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B2E5-1F24-3243-98D2-5B75F7F188E6}" type="slidenum">
              <a:rPr lang="en-US" smtClean="0"/>
              <a:t>40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37C0B5-42FA-05E7-FC40-432D48A7C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8949" y="0"/>
            <a:ext cx="63741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9944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B51CA65-7E79-AAB0-FA02-7452F83FB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B2E5-1F24-3243-98D2-5B75F7F188E6}" type="slidenum">
              <a:rPr lang="en-US" smtClean="0"/>
              <a:t>41</a:t>
            </a:fld>
            <a:endParaRPr lang="en-US"/>
          </a:p>
        </p:txBody>
      </p:sp>
      <p:pic>
        <p:nvPicPr>
          <p:cNvPr id="2" name="Picture 1">
            <a:hlinkClick r:id="rId2"/>
            <a:extLst>
              <a:ext uri="{FF2B5EF4-FFF2-40B4-BE49-F238E27FC236}">
                <a16:creationId xmlns:a16="http://schemas.microsoft.com/office/drawing/2014/main" id="{A03B6EB7-B088-3002-2A94-56F09543B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259866"/>
            <a:ext cx="7772400" cy="43382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C287E6-6477-F630-27D2-B15B410CA5C3}"/>
              </a:ext>
            </a:extLst>
          </p:cNvPr>
          <p:cNvSpPr txBox="1"/>
          <p:nvPr/>
        </p:nvSpPr>
        <p:spPr>
          <a:xfrm>
            <a:off x="4995538" y="501650"/>
            <a:ext cx="22009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hlinkClick r:id="rId2"/>
              </a:rPr>
              <a:t>PCB Recycling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5438139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B51CA65-7E79-AAB0-FA02-7452F83FB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B2E5-1F24-3243-98D2-5B75F7F188E6}" type="slidenum">
              <a:rPr lang="en-US" smtClean="0"/>
              <a:t>42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C287E6-6477-F630-27D2-B15B410CA5C3}"/>
              </a:ext>
            </a:extLst>
          </p:cNvPr>
          <p:cNvSpPr txBox="1"/>
          <p:nvPr/>
        </p:nvSpPr>
        <p:spPr>
          <a:xfrm>
            <a:off x="4995538" y="501650"/>
            <a:ext cx="22009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hlinkClick r:id="rId2"/>
              </a:rPr>
              <a:t>PCB Recycling</a:t>
            </a:r>
            <a:endParaRPr lang="en-US" sz="2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2E3FF2-C865-BD33-E721-663AE4827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7885" y="0"/>
            <a:ext cx="64362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2550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B51CA65-7E79-AAB0-FA02-7452F83FB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B2E5-1F24-3243-98D2-5B75F7F188E6}" type="slidenum">
              <a:rPr lang="en-US" smtClean="0"/>
              <a:t>43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72C5C3-9D1D-AEF1-1B11-6F11A737277D}"/>
              </a:ext>
            </a:extLst>
          </p:cNvPr>
          <p:cNvSpPr txBox="1"/>
          <p:nvPr/>
        </p:nvSpPr>
        <p:spPr>
          <a:xfrm>
            <a:off x="1245264" y="326572"/>
            <a:ext cx="10108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Non-metallic Fraction (NMF) from waste printed circuit boards (WPCBs)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196BD4-F105-2902-CB87-3282ABB6D1FE}"/>
              </a:ext>
            </a:extLst>
          </p:cNvPr>
          <p:cNvSpPr txBox="1"/>
          <p:nvPr/>
        </p:nvSpPr>
        <p:spPr>
          <a:xfrm>
            <a:off x="2917371" y="1556657"/>
            <a:ext cx="516211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Brominated flame retardants are a problem (BFRs)</a:t>
            </a:r>
          </a:p>
          <a:p>
            <a:endParaRPr lang="en-US" dirty="0"/>
          </a:p>
          <a:p>
            <a:r>
              <a:rPr lang="en-US" dirty="0"/>
              <a:t>Use as filler or concrete additive (16%) </a:t>
            </a:r>
          </a:p>
          <a:p>
            <a:endParaRPr lang="en-US" dirty="0"/>
          </a:p>
          <a:p>
            <a:r>
              <a:rPr lang="en-US" dirty="0"/>
              <a:t>Combustion, Pyrolysis (Ash contains metals)</a:t>
            </a:r>
          </a:p>
        </p:txBody>
      </p:sp>
    </p:spTree>
    <p:extLst>
      <p:ext uri="{BB962C8B-B14F-4D97-AF65-F5344CB8AC3E}">
        <p14:creationId xmlns:p14="http://schemas.microsoft.com/office/powerpoint/2010/main" val="18040599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B51CA65-7E79-AAB0-FA02-7452F83FB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B2E5-1F24-3243-98D2-5B75F7F188E6}" type="slidenum">
              <a:rPr lang="en-US" smtClean="0"/>
              <a:t>44</a:t>
            </a:fld>
            <a:endParaRPr lang="en-US"/>
          </a:p>
        </p:txBody>
      </p:sp>
      <p:pic>
        <p:nvPicPr>
          <p:cNvPr id="2" name="Picture 1">
            <a:hlinkClick r:id="rId2"/>
            <a:extLst>
              <a:ext uri="{FF2B5EF4-FFF2-40B4-BE49-F238E27FC236}">
                <a16:creationId xmlns:a16="http://schemas.microsoft.com/office/drawing/2014/main" id="{926E9D17-337E-DC9C-89B7-CF7437E60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67" y="0"/>
            <a:ext cx="5295066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7FCDFB-C5F4-84C9-87F5-8C86B24409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1733" y="227693"/>
            <a:ext cx="6189487" cy="612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5721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B51CA65-7E79-AAB0-FA02-7452F83FB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B2E5-1F24-3243-98D2-5B75F7F188E6}" type="slidenum">
              <a:rPr lang="en-US" smtClean="0"/>
              <a:t>45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F12EDD-D9B6-AF1E-DBB3-CC52CC4338AC}"/>
              </a:ext>
            </a:extLst>
          </p:cNvPr>
          <p:cNvSpPr txBox="1"/>
          <p:nvPr/>
        </p:nvSpPr>
        <p:spPr>
          <a:xfrm>
            <a:off x="5459959" y="871850"/>
            <a:ext cx="1937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CLEVER PROJECT</a:t>
            </a:r>
            <a:endParaRPr lang="en-US" dirty="0"/>
          </a:p>
        </p:txBody>
      </p:sp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0E4A6B8B-9D85-25CA-95CE-19E9D35A96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9636" y="1499342"/>
            <a:ext cx="5938101" cy="4302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5293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B51CA65-7E79-AAB0-FA02-7452F83FB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B2E5-1F24-3243-98D2-5B75F7F188E6}" type="slidenum">
              <a:rPr lang="en-US" smtClean="0"/>
              <a:t>46</a:t>
            </a:fld>
            <a:endParaRPr lang="en-US"/>
          </a:p>
        </p:txBody>
      </p:sp>
      <p:pic>
        <p:nvPicPr>
          <p:cNvPr id="2" name="Picture 1">
            <a:hlinkClick r:id="rId2"/>
            <a:extLst>
              <a:ext uri="{FF2B5EF4-FFF2-40B4-BE49-F238E27FC236}">
                <a16:creationId xmlns:a16="http://schemas.microsoft.com/office/drawing/2014/main" id="{2BB711EB-0C8A-C6F3-BDDF-ED7FE04E2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57" y="949264"/>
            <a:ext cx="7031610" cy="54070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0EC906-9367-1BA6-33FB-415369BA2D0C}"/>
              </a:ext>
            </a:extLst>
          </p:cNvPr>
          <p:cNvSpPr txBox="1"/>
          <p:nvPr/>
        </p:nvSpPr>
        <p:spPr>
          <a:xfrm>
            <a:off x="4868741" y="316984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Modular Smart Phones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0A4E0B-5C3A-5D17-4578-3CA79FEA6D88}"/>
              </a:ext>
            </a:extLst>
          </p:cNvPr>
          <p:cNvSpPr txBox="1"/>
          <p:nvPr/>
        </p:nvSpPr>
        <p:spPr>
          <a:xfrm>
            <a:off x="8399282" y="1206631"/>
            <a:ext cx="253466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Main Board</a:t>
            </a:r>
          </a:p>
          <a:p>
            <a:r>
              <a:rPr lang="en-US" dirty="0"/>
              <a:t>Camera</a:t>
            </a:r>
          </a:p>
          <a:p>
            <a:r>
              <a:rPr lang="en-US" dirty="0"/>
              <a:t>Batteries</a:t>
            </a:r>
          </a:p>
          <a:p>
            <a:r>
              <a:rPr lang="en-US" dirty="0"/>
              <a:t>Open-Source Hardware</a:t>
            </a:r>
          </a:p>
          <a:p>
            <a:r>
              <a:rPr lang="en-US" dirty="0"/>
              <a:t>Reduce e-Waste</a:t>
            </a:r>
          </a:p>
          <a:p>
            <a:r>
              <a:rPr lang="en-US" dirty="0"/>
              <a:t>Customizable</a:t>
            </a:r>
          </a:p>
          <a:p>
            <a:r>
              <a:rPr lang="en-US" dirty="0"/>
              <a:t>Repairable</a:t>
            </a:r>
          </a:p>
          <a:p>
            <a:r>
              <a:rPr lang="en-US" dirty="0"/>
              <a:t>Component Lending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1725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B51CA65-7E79-AAB0-FA02-7452F83FB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B2E5-1F24-3243-98D2-5B75F7F188E6}" type="slidenum">
              <a:rPr lang="en-US" smtClean="0"/>
              <a:t>47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0EC906-9367-1BA6-33FB-415369BA2D0C}"/>
              </a:ext>
            </a:extLst>
          </p:cNvPr>
          <p:cNvSpPr txBox="1"/>
          <p:nvPr/>
        </p:nvSpPr>
        <p:spPr>
          <a:xfrm>
            <a:off x="4868741" y="316984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Modular Smart Phones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0A4E0B-5C3A-5D17-4578-3CA79FEA6D88}"/>
              </a:ext>
            </a:extLst>
          </p:cNvPr>
          <p:cNvSpPr txBox="1"/>
          <p:nvPr/>
        </p:nvSpPr>
        <p:spPr>
          <a:xfrm>
            <a:off x="8399282" y="1206631"/>
            <a:ext cx="354417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Modo 2006 Israel</a:t>
            </a:r>
          </a:p>
          <a:p>
            <a:r>
              <a:rPr lang="en-US" dirty="0"/>
              <a:t>Google purchased 2011 made Ara</a:t>
            </a:r>
          </a:p>
          <a:p>
            <a:r>
              <a:rPr lang="en-US" dirty="0"/>
              <a:t>No product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D12B34-D237-FE4B-3606-BAD8C42FC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025" y="1206631"/>
            <a:ext cx="7772400" cy="506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5152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B51CA65-7E79-AAB0-FA02-7452F83FB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B2E5-1F24-3243-98D2-5B75F7F188E6}" type="slidenum">
              <a:rPr lang="en-US" smtClean="0"/>
              <a:t>48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0EC906-9367-1BA6-33FB-415369BA2D0C}"/>
              </a:ext>
            </a:extLst>
          </p:cNvPr>
          <p:cNvSpPr txBox="1"/>
          <p:nvPr/>
        </p:nvSpPr>
        <p:spPr>
          <a:xfrm>
            <a:off x="4868741" y="316984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Modular Smart Phones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0A4E0B-5C3A-5D17-4578-3CA79FEA6D88}"/>
              </a:ext>
            </a:extLst>
          </p:cNvPr>
          <p:cNvSpPr txBox="1"/>
          <p:nvPr/>
        </p:nvSpPr>
        <p:spPr>
          <a:xfrm>
            <a:off x="8399282" y="1206631"/>
            <a:ext cx="368382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Modo 2006 Israel</a:t>
            </a:r>
          </a:p>
          <a:p>
            <a:r>
              <a:rPr lang="en-US" dirty="0" err="1"/>
              <a:t>Phonebok</a:t>
            </a:r>
            <a:r>
              <a:rPr lang="en-US" dirty="0"/>
              <a:t> merged with ARA in 2013</a:t>
            </a:r>
          </a:p>
          <a:p>
            <a:r>
              <a:rPr lang="en-US" dirty="0"/>
              <a:t>Google purchased Modo 2011 </a:t>
            </a:r>
          </a:p>
          <a:p>
            <a:r>
              <a:rPr lang="en-US" dirty="0"/>
              <a:t>made Ara</a:t>
            </a:r>
          </a:p>
          <a:p>
            <a:r>
              <a:rPr lang="en-US" dirty="0"/>
              <a:t>No product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ECEBD1-1E1A-9B39-A8B7-0FF91C346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57" y="760322"/>
            <a:ext cx="7772400" cy="596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0003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B51CA65-7E79-AAB0-FA02-7452F83FB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B2E5-1F24-3243-98D2-5B75F7F188E6}" type="slidenum">
              <a:rPr lang="en-US" smtClean="0"/>
              <a:t>49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0EC906-9367-1BA6-33FB-415369BA2D0C}"/>
              </a:ext>
            </a:extLst>
          </p:cNvPr>
          <p:cNvSpPr txBox="1"/>
          <p:nvPr/>
        </p:nvSpPr>
        <p:spPr>
          <a:xfrm>
            <a:off x="4868741" y="316984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Modular Smart Phones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0A4E0B-5C3A-5D17-4578-3CA79FEA6D88}"/>
              </a:ext>
            </a:extLst>
          </p:cNvPr>
          <p:cNvSpPr txBox="1"/>
          <p:nvPr/>
        </p:nvSpPr>
        <p:spPr>
          <a:xfrm>
            <a:off x="8399282" y="1206631"/>
            <a:ext cx="354417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Modo 2006 Israel</a:t>
            </a:r>
          </a:p>
          <a:p>
            <a:r>
              <a:rPr lang="en-US" dirty="0"/>
              <a:t>Google purchased 2011 made Ara</a:t>
            </a:r>
          </a:p>
          <a:p>
            <a:endParaRPr lang="en-US" dirty="0"/>
          </a:p>
          <a:p>
            <a:r>
              <a:rPr lang="en-US" dirty="0" err="1"/>
              <a:t>Fairphone</a:t>
            </a:r>
            <a:r>
              <a:rPr lang="en-US" dirty="0"/>
              <a:t>. 2019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6E0233-D7D0-7DEF-6214-E520E435D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730" y="1070106"/>
            <a:ext cx="6401551" cy="565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864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F2C3D39-20D9-03B3-EC44-02B3B7161B13}"/>
              </a:ext>
            </a:extLst>
          </p:cNvPr>
          <p:cNvSpPr txBox="1"/>
          <p:nvPr/>
        </p:nvSpPr>
        <p:spPr>
          <a:xfrm>
            <a:off x="2175641" y="1114097"/>
            <a:ext cx="6862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Electronics and Electrical Plastics Waste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B51CA65-7E79-AAB0-FA02-7452F83FB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B2E5-1F24-3243-98D2-5B75F7F188E6}" type="slidenum">
              <a:rPr lang="en-US" smtClean="0"/>
              <a:t>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15906E-3796-B739-4F30-1CF5619A5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660660"/>
            <a:ext cx="7772400" cy="353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068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B51CA65-7E79-AAB0-FA02-7452F83FB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B2E5-1F24-3243-98D2-5B75F7F188E6}" type="slidenum">
              <a:rPr lang="en-US" smtClean="0"/>
              <a:t>50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0EC906-9367-1BA6-33FB-415369BA2D0C}"/>
              </a:ext>
            </a:extLst>
          </p:cNvPr>
          <p:cNvSpPr txBox="1"/>
          <p:nvPr/>
        </p:nvSpPr>
        <p:spPr>
          <a:xfrm>
            <a:off x="4868741" y="316984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Modular Smart Phones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0A4E0B-5C3A-5D17-4578-3CA79FEA6D88}"/>
              </a:ext>
            </a:extLst>
          </p:cNvPr>
          <p:cNvSpPr txBox="1"/>
          <p:nvPr/>
        </p:nvSpPr>
        <p:spPr>
          <a:xfrm>
            <a:off x="8399282" y="1206631"/>
            <a:ext cx="354417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Modo 2006 Israel</a:t>
            </a:r>
          </a:p>
          <a:p>
            <a:r>
              <a:rPr lang="en-US" dirty="0"/>
              <a:t>Google purchased 2011 made Ara</a:t>
            </a:r>
          </a:p>
          <a:p>
            <a:r>
              <a:rPr lang="en-US" dirty="0"/>
              <a:t>No product</a:t>
            </a:r>
          </a:p>
          <a:p>
            <a:endParaRPr lang="en-US" dirty="0"/>
          </a:p>
          <a:p>
            <a:r>
              <a:rPr lang="en-US" dirty="0" err="1"/>
              <a:t>Fairphone</a:t>
            </a:r>
            <a:r>
              <a:rPr lang="en-US" dirty="0"/>
              <a:t>. 2019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6D843B-97B6-92E3-4381-6FFBBC8E4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853" y="1038640"/>
            <a:ext cx="7772400" cy="538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042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B51CA65-7E79-AAB0-FA02-7452F83FB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B2E5-1F24-3243-98D2-5B75F7F188E6}" type="slidenum">
              <a:rPr lang="en-US" smtClean="0"/>
              <a:t>51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0EC906-9367-1BA6-33FB-415369BA2D0C}"/>
              </a:ext>
            </a:extLst>
          </p:cNvPr>
          <p:cNvSpPr txBox="1"/>
          <p:nvPr/>
        </p:nvSpPr>
        <p:spPr>
          <a:xfrm>
            <a:off x="4868741" y="316984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Modular Smart Phones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18F3F4-BF8D-4E89-16A7-D392BF835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092898"/>
            <a:ext cx="7772400" cy="467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4129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B51CA65-7E79-AAB0-FA02-7452F83FB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B2E5-1F24-3243-98D2-5B75F7F188E6}" type="slidenum">
              <a:rPr lang="en-US" smtClean="0"/>
              <a:t>52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0EC906-9367-1BA6-33FB-415369BA2D0C}"/>
              </a:ext>
            </a:extLst>
          </p:cNvPr>
          <p:cNvSpPr txBox="1"/>
          <p:nvPr/>
        </p:nvSpPr>
        <p:spPr>
          <a:xfrm>
            <a:off x="4868741" y="316984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Modular Smart Phones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B5E32E-93F4-C3C1-91B4-20B06D355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292" y="1611984"/>
            <a:ext cx="11313400" cy="396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5995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B51CA65-7E79-AAB0-FA02-7452F83FB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B2E5-1F24-3243-98D2-5B75F7F188E6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792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B51CA65-7E79-AAB0-FA02-7452F83FB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B2E5-1F24-3243-98D2-5B75F7F188E6}" type="slidenum">
              <a:rPr lang="en-US" smtClean="0"/>
              <a:t>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3B2B81-CAF1-30EB-1860-A5423D0F4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556" y="0"/>
            <a:ext cx="522437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29AAB4-0D30-2A11-999E-06F87601E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9274" y="0"/>
            <a:ext cx="66427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584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B51CA65-7E79-AAB0-FA02-7452F83FB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B2E5-1F24-3243-98D2-5B75F7F188E6}" type="slidenum">
              <a:rPr lang="en-US" smtClean="0"/>
              <a:t>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024DBB-D34E-670C-8596-DD937572E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3233" y="0"/>
            <a:ext cx="60855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276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F2C3D39-20D9-03B3-EC44-02B3B7161B13}"/>
              </a:ext>
            </a:extLst>
          </p:cNvPr>
          <p:cNvSpPr txBox="1"/>
          <p:nvPr/>
        </p:nvSpPr>
        <p:spPr>
          <a:xfrm>
            <a:off x="2175641" y="1114097"/>
            <a:ext cx="6862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Electronics and Electrical Plastics Waste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B51CA65-7E79-AAB0-FA02-7452F83FB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B2E5-1F24-3243-98D2-5B75F7F188E6}" type="slidenum">
              <a:rPr lang="en-US" smtClean="0"/>
              <a:t>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F4ADEA-3526-161A-4931-EB20531FA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485500"/>
            <a:ext cx="7772400" cy="18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3569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F2C3D39-20D9-03B3-EC44-02B3B7161B13}"/>
              </a:ext>
            </a:extLst>
          </p:cNvPr>
          <p:cNvSpPr txBox="1"/>
          <p:nvPr/>
        </p:nvSpPr>
        <p:spPr>
          <a:xfrm>
            <a:off x="2175641" y="1114097"/>
            <a:ext cx="6862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Electronics and Electrical Plastics Waste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B51CA65-7E79-AAB0-FA02-7452F83FB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8B2E5-1F24-3243-98D2-5B75F7F188E6}" type="slidenum">
              <a:rPr lang="en-US" smtClean="0"/>
              <a:t>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7100EB-3317-F021-60F4-9FCAC478C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657" y="228600"/>
            <a:ext cx="11266455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4255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21593</TotalTime>
  <Words>435</Words>
  <Application>Microsoft Macintosh PowerPoint</Application>
  <PresentationFormat>Widescreen</PresentationFormat>
  <Paragraphs>137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7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Beaucage, Gregory (beaucag)</dc:creator>
  <cp:lastModifiedBy>Beaucage, Gregory (beaucag)</cp:lastModifiedBy>
  <cp:revision>81</cp:revision>
  <cp:lastPrinted>2024-10-22T11:54:50Z</cp:lastPrinted>
  <dcterms:created xsi:type="dcterms:W3CDTF">2024-08-15T14:50:31Z</dcterms:created>
  <dcterms:modified xsi:type="dcterms:W3CDTF">2024-10-24T18:45:45Z</dcterms:modified>
</cp:coreProperties>
</file>