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31beabf1d13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31beabf1d13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31beabf1d13_0_1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31beabf1d13_0_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31edec2849d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31edec2849d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31edec2849d_0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31edec2849d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31edec2849d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g31edec2849d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31beabf1d13_0_1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Google Shape;89;g31beabf1d13_0_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31beabf1d13_0_35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Google Shape;95;g31beabf1d13_0_35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25"/>
            <a:ext cx="45720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>
                <a:solidFill>
                  <a:schemeClr val="dk1"/>
                </a:solidFill>
              </a:defRPr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dark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Char char="●"/>
              <a:defRPr sz="1800">
                <a:solidFill>
                  <a:schemeClr val="lt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●"/>
              <a:defRPr>
                <a:solidFill>
                  <a:schemeClr val="lt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●"/>
              <a:defRPr>
                <a:solidFill>
                  <a:schemeClr val="lt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lt2"/>
                </a:solidFill>
              </a:defRPr>
            </a:lvl1pPr>
            <a:lvl2pPr lvl="1" algn="r">
              <a:buNone/>
              <a:defRPr sz="1000">
                <a:solidFill>
                  <a:schemeClr val="lt2"/>
                </a:solidFill>
              </a:defRPr>
            </a:lvl2pPr>
            <a:lvl3pPr lvl="2" algn="r">
              <a:buNone/>
              <a:defRPr sz="1000">
                <a:solidFill>
                  <a:schemeClr val="lt2"/>
                </a:solidFill>
              </a:defRPr>
            </a:lvl3pPr>
            <a:lvl4pPr lvl="3" algn="r">
              <a:buNone/>
              <a:defRPr sz="1000">
                <a:solidFill>
                  <a:schemeClr val="lt2"/>
                </a:solidFill>
              </a:defRPr>
            </a:lvl4pPr>
            <a:lvl5pPr lvl="4" algn="r">
              <a:buNone/>
              <a:defRPr sz="1000">
                <a:solidFill>
                  <a:schemeClr val="lt2"/>
                </a:solidFill>
              </a:defRPr>
            </a:lvl5pPr>
            <a:lvl6pPr lvl="5" algn="r">
              <a:buNone/>
              <a:defRPr sz="1000">
                <a:solidFill>
                  <a:schemeClr val="lt2"/>
                </a:solidFill>
              </a:defRPr>
            </a:lvl6pPr>
            <a:lvl7pPr lvl="6" algn="r">
              <a:buNone/>
              <a:defRPr sz="1000">
                <a:solidFill>
                  <a:schemeClr val="lt2"/>
                </a:solidFill>
              </a:defRPr>
            </a:lvl7pPr>
            <a:lvl8pPr lvl="7" algn="r">
              <a:buNone/>
              <a:defRPr sz="1000">
                <a:solidFill>
                  <a:schemeClr val="lt2"/>
                </a:solidFill>
              </a:defRPr>
            </a:lvl8pPr>
            <a:lvl9pPr lvl="8" algn="r">
              <a:buNone/>
              <a:defRPr sz="1000">
                <a:solidFill>
                  <a:schemeClr val="lt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0" y="744575"/>
            <a:ext cx="8520600" cy="3034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Industrial Composting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and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Plastics</a:t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413177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Scott Shilling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Plastics Life Cycle</a:t>
            </a:r>
            <a:endParaRPr/>
          </a:p>
        </p:txBody>
      </p:sp>
      <p:sp>
        <p:nvSpPr>
          <p:cNvPr id="61" name="Google Shape;61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Most of the 1900s the only goal when designing plastics was its use and nothing of its end of life.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Recycling has been the big push recently yet a large majority of plastics still end up land filled.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Plastics End of Life</a:t>
            </a:r>
            <a:endParaRPr/>
          </a:p>
        </p:txBody>
      </p:sp>
      <p:sp>
        <p:nvSpPr>
          <p:cNvPr id="67" name="Google Shape;67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Land Filled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Pyrolysis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Compost - Limited to some plastics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/>
              <a:t>Biodegradation - Limited to even fewer plastics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Industrial Composting</a:t>
            </a:r>
            <a:endParaRPr/>
          </a:p>
        </p:txBody>
      </p:sp>
      <p:sp>
        <p:nvSpPr>
          <p:cNvPr id="73" name="Google Shape;73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Industrial Composting Requires</a:t>
            </a:r>
            <a:endParaRPr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High Temperature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130℉ to 160℉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High Pressure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Nutrients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Specific Ratios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74" name="Google Shape;74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678349" y="1017725"/>
            <a:ext cx="4709274" cy="35308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Biodegradation Resistance</a:t>
            </a:r>
            <a:endParaRPr/>
          </a:p>
        </p:txBody>
      </p:sp>
      <p:sp>
        <p:nvSpPr>
          <p:cNvPr id="80" name="Google Shape;80;p1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Least to most resistance - alkanes, branched alkanes, low molecular weight aromatics, cyclic alkanes, high molecular weight aromatics, polar polymers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/>
              <a:t>Hydrolysis is the main reaction breaking down molecules. 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Biodegradable Plastics</a:t>
            </a:r>
            <a:endParaRPr/>
          </a:p>
        </p:txBody>
      </p:sp>
      <p:sp>
        <p:nvSpPr>
          <p:cNvPr id="86" name="Google Shape;86;p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Fossil Based and Biodegradable</a:t>
            </a:r>
            <a:endParaRPr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PCL, PVA, PBS, PBAT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Bio-based and Biodegradable</a:t>
            </a:r>
            <a:endParaRPr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PHB, PGA, bioPBS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Under a certain thickness</a:t>
            </a:r>
            <a:endParaRPr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Depends on type of plastic. Europe has some standards and they range from 40 microns to 120 microns.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Steps Forward</a:t>
            </a:r>
            <a:endParaRPr/>
          </a:p>
        </p:txBody>
      </p:sp>
      <p:sp>
        <p:nvSpPr>
          <p:cNvPr id="92" name="Google Shape;92;p1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Invest in more compostable plastics</a:t>
            </a:r>
            <a:endParaRPr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Look into making layered packages out all compostable plastics to replace current layered packaging.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Make industrial composting more widely available.</a:t>
            </a:r>
            <a:endParaRPr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Industrial composting can apply to much more than just plastics and can help reduce the amount of waste land filled.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Improve composters to also extract the bio-gas that comes along with composting.</a:t>
            </a:r>
            <a:endParaRPr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Composting may be able to become economically viable from selling high quality dirt and the bio-gas as well as the disposal fee.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20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Composting Complements Recycling</a:t>
            </a:r>
            <a:endParaRPr/>
          </a:p>
        </p:txBody>
      </p:sp>
      <p:sp>
        <p:nvSpPr>
          <p:cNvPr id="98" name="Google Shape;98;p20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Any Questions?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Dark">
  <a:themeElements>
    <a:clrScheme name="Simple Dark">
      <a:dk1>
        <a:srgbClr val="FFFFFF"/>
      </a:dk1>
      <a:lt1>
        <a:srgbClr val="212121"/>
      </a:lt1>
      <a:dk2>
        <a:srgbClr val="303030"/>
      </a:dk2>
      <a:lt2>
        <a:srgbClr val="ADADAD"/>
      </a:lt2>
      <a:accent1>
        <a:srgbClr val="009688"/>
      </a:accent1>
      <a:accent2>
        <a:srgbClr val="EEEEEE"/>
      </a:accent2>
      <a:accent3>
        <a:srgbClr val="78909C"/>
      </a:accent3>
      <a:accent4>
        <a:srgbClr val="FFAB40"/>
      </a:accent4>
      <a:accent5>
        <a:srgbClr val="4DD0E1"/>
      </a:accent5>
      <a:accent6>
        <a:srgbClr val="EEFF41"/>
      </a:accent6>
      <a:hlink>
        <a:srgbClr val="4DD0E1"/>
      </a:hlink>
      <a:folHlink>
        <a:srgbClr val="4DD0E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