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94660"/>
  </p:normalViewPr>
  <p:slideViewPr>
    <p:cSldViewPr>
      <p:cViewPr varScale="1">
        <p:scale>
          <a:sx n="149" d="100"/>
          <a:sy n="149" d="100"/>
        </p:scale>
        <p:origin x="5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E50CB4-6B12-EF7A-053F-B97B8E359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120D8E-F87A-A438-5FDD-3EC397E5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67EFD8-3617-A164-D431-C2724526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F0E179-7D13-E149-0935-2A636059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1159B1-2C79-451A-60F0-D0218EEE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59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601B23-4502-C34C-7A21-9E28BFF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D0279B-2B3D-E486-1C29-4B2A6C7E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C0AA63-7102-E363-DE9D-39B3FF45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E9DFF-8401-18A4-C9CE-2532ABF8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244E99-9402-8610-6A80-9C52034A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147236-9073-F70D-F343-A6A6F461A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11F303-5846-18D4-40AE-532B9B8F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413586-C473-FC7B-16E4-825997C2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15781F-C9BE-BC9C-7E1E-564648E8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556579-BE50-06C9-B141-DE581841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8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0AA903-4EBE-9DC3-D0A1-C8F0ECBD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7546FD-9E88-7272-509C-A09F397E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890085-0AC2-3EFA-40E4-10EB3ABF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C860FC-51D0-3CF8-8DBF-EC8A0517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1567C4-FA64-2CE3-2495-2E51458A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730B88-2CCC-58B3-AA04-BE789F2D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8BBC2C-7C53-2E7E-6A7C-54F20F4E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2D74AE-F3DD-B79E-7412-3D60408B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B5F193-C70C-C352-821C-F99690B3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4B6FD-FE71-06BE-A6BB-F6499923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95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B6E282-B5E1-0C8E-6A06-A28AF099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931665-8539-FA1C-7BD1-68F01E83B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5580F1-AB95-7239-2194-9DC8BEB64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3BD8C4-EB2A-76F6-9830-7495791C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DACE06-383B-D5A1-2A06-F425F511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BF9854-B855-5E33-9743-BF871B67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02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A46B63-4AB0-1B04-7C5A-71E41F64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855B37-5084-5C9F-AF7E-15CE685D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D55C36-8822-D0EE-0DD1-B7774675E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4ED2A1-D3F2-DC99-03D3-09D8F3AF7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7FE1CB-2744-E4DB-0083-FF3911D3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E5B6C1E-351B-34E5-914D-A8B76F58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6A5CB5-DAD0-3726-960C-41D91D55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8435924-C224-6B33-01CB-32F159E3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19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81FC85-8CE1-BEA6-70D3-BABF2F2A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6FE0D2-2FC0-90F1-627C-814D9672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83A6FF-00AC-E356-C092-5D753E4F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8502DA-6D05-1397-AE2E-1D6E7573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1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14B8BC-B191-2FA3-DC2A-D5560C7C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08E368-475B-A0C4-E73F-2E441840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795148-3DF7-691C-097A-41B37D09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8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1AE982-5530-B7DE-E1E6-4D749C58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971DF2-0832-7671-C226-FB70727AF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E18045-3484-5A25-CC58-131B187AC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359335-F953-ECE5-4682-476078C7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DD5AF3-08B9-16D3-8C72-2A8BE5FC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94773E-29AA-99FA-30EE-DA5B9112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3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995CDA-C1AE-6625-C368-48593DAC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592EF2-63F6-7CF1-3BAA-E1A1B1463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9CCFC0-6B8A-B89B-511B-BB2D3F9D8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7A94F7-63BC-34B9-8422-DA9F98E9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72A9A4-9D68-0D4E-C19B-702F02CA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7F0FB1-2533-C6AF-687C-0FA41151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4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356722B-7EE3-FE08-A6CC-62D16CD8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64B8E6-8480-1528-51B2-ABB73F81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7E8B32-074B-D427-69CE-E53B8A94A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5890-EBFC-4A8A-815B-8136205F2B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B7611B-A483-0209-FF11-703734E92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25F0F7-9C2F-489E-F4C1-5A8FE8F6F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D3F7-1F75-4758-8384-CCA8318E1B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7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21FE71-D0A9-82F3-26A4-033B8FBC8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Directions for E-Waste Recycling</a:t>
            </a:r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F40374-09D7-D1B0-31CD-E01744424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15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9753-3FD9-B0A9-A97A-E99F36DA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6E97DD-D668-EAAF-28A6-16CC5D48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Perspective on Recycling in This Presentation</a:t>
            </a:r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4319F83-563C-BD63-262C-1FFCEE28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22277"/>
          <a:stretch/>
        </p:blipFill>
        <p:spPr>
          <a:xfrm>
            <a:off x="768000" y="1917000"/>
            <a:ext cx="2079410" cy="2022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08E68-5290-CE52-4555-F6C3DABDAA89}"/>
              </a:ext>
            </a:extLst>
          </p:cNvPr>
          <p:cNvSpPr txBox="1"/>
          <p:nvPr/>
        </p:nvSpPr>
        <p:spPr>
          <a:xfrm>
            <a:off x="1068818" y="3933000"/>
            <a:ext cx="129394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47th winner</a:t>
            </a:r>
          </a:p>
          <a:p>
            <a:endParaRPr lang="en-US" altLang="ko-K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11/05/24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758C3521-CC19-6B8D-7BA9-8805A81FC7B0}"/>
              </a:ext>
            </a:extLst>
          </p:cNvPr>
          <p:cNvSpPr/>
          <p:nvPr/>
        </p:nvSpPr>
        <p:spPr>
          <a:xfrm>
            <a:off x="2424000" y="2925000"/>
            <a:ext cx="1728000" cy="1080000"/>
          </a:xfrm>
          <a:prstGeom prst="wedgeEllipseCallout">
            <a:avLst>
              <a:gd name="adj1" fmla="val -52603"/>
              <a:gd name="adj2" fmla="val -5025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Climate Change is a “Hoax”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A09653-EB8C-2E6E-01C5-89F5DD13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00" y="1989000"/>
            <a:ext cx="3065806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19411-EDF6-31E0-DEDD-5894B0C38C82}"/>
              </a:ext>
            </a:extLst>
          </p:cNvPr>
          <p:cNvSpPr txBox="1"/>
          <p:nvPr/>
        </p:nvSpPr>
        <p:spPr>
          <a:xfrm>
            <a:off x="5232000" y="3573000"/>
            <a:ext cx="2952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altLang="ko-KR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United Nations</a:t>
            </a:r>
          </a:p>
          <a:p>
            <a:pPr algn="l"/>
            <a:r>
              <a:rPr lang="en-US" altLang="ko-KR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Conference</a:t>
            </a:r>
          </a:p>
          <a:p>
            <a:pPr algn="l"/>
            <a:endParaRPr lang="en-US" altLang="ko-K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ko-KR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11/11/24 - 11/22/24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2C85001-3DEB-9D01-DB02-5E099552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1053000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E15B29C7-29FB-B230-A16E-43EFD6ED8519}"/>
              </a:ext>
            </a:extLst>
          </p:cNvPr>
          <p:cNvSpPr/>
          <p:nvPr/>
        </p:nvSpPr>
        <p:spPr>
          <a:xfrm>
            <a:off x="4296000" y="2421000"/>
            <a:ext cx="576000" cy="1656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말풍선: 타원형 12">
            <a:extLst>
              <a:ext uri="{FF2B5EF4-FFF2-40B4-BE49-F238E27FC236}">
                <a16:creationId xmlns:a16="http://schemas.microsoft.com/office/drawing/2014/main" id="{B0451647-F9ED-2194-3D81-A031CA28FD34}"/>
              </a:ext>
            </a:extLst>
          </p:cNvPr>
          <p:cNvSpPr/>
          <p:nvPr/>
        </p:nvSpPr>
        <p:spPr>
          <a:xfrm>
            <a:off x="9624000" y="1413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boycott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E4664E0-16C6-20BA-6CFA-C34DF299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1" y="1773000"/>
            <a:ext cx="102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B04D9EA2-3752-680D-9DA7-1BCD40FE27CE}"/>
              </a:ext>
            </a:extLst>
          </p:cNvPr>
          <p:cNvSpPr/>
          <p:nvPr/>
        </p:nvSpPr>
        <p:spPr>
          <a:xfrm>
            <a:off x="8544000" y="1053000"/>
            <a:ext cx="3312000" cy="576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CBDA4E-65AD-390B-4EAC-B91EDCC3E8F7}"/>
              </a:ext>
            </a:extLst>
          </p:cNvPr>
          <p:cNvSpPr txBox="1"/>
          <p:nvPr/>
        </p:nvSpPr>
        <p:spPr>
          <a:xfrm>
            <a:off x="9624000" y="621000"/>
            <a:ext cx="13195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Absence list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undefined">
            <a:extLst>
              <a:ext uri="{FF2B5EF4-FFF2-40B4-BE49-F238E27FC236}">
                <a16:creationId xmlns:a16="http://schemas.microsoft.com/office/drawing/2014/main" id="{1016652F-4986-C130-E436-CEA24399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2493000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47C7828D-0FCA-E0EC-012E-F08D3B97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3213000"/>
            <a:ext cx="12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E8296680-A71B-D615-917D-13195568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5373000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669FFFE9-D846-5C03-AC79-9703CDDA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4653000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A1538C87-50E4-C399-D10B-D92E0AE4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6093000"/>
            <a:ext cx="14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undefined">
            <a:extLst>
              <a:ext uri="{FF2B5EF4-FFF2-40B4-BE49-F238E27FC236}">
                <a16:creationId xmlns:a16="http://schemas.microsoft.com/office/drawing/2014/main" id="{628B0143-2F9B-C57A-A2AA-FB31C315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00" y="3933000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AF8EF15F-49D6-6A1B-2183-F27AD86CB141}"/>
              </a:ext>
            </a:extLst>
          </p:cNvPr>
          <p:cNvSpPr/>
          <p:nvPr/>
        </p:nvSpPr>
        <p:spPr>
          <a:xfrm>
            <a:off x="9624000" y="2061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Head injury</a:t>
            </a:r>
          </a:p>
        </p:txBody>
      </p:sp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41D265DB-CC46-D89A-73BC-CA796D850CC2}"/>
              </a:ext>
            </a:extLst>
          </p:cNvPr>
          <p:cNvSpPr/>
          <p:nvPr/>
        </p:nvSpPr>
        <p:spPr>
          <a:xfrm>
            <a:off x="9624000" y="2853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unclear</a:t>
            </a:r>
          </a:p>
        </p:txBody>
      </p:sp>
      <p:sp>
        <p:nvSpPr>
          <p:cNvPr id="24" name="말풍선: 타원형 23">
            <a:extLst>
              <a:ext uri="{FF2B5EF4-FFF2-40B4-BE49-F238E27FC236}">
                <a16:creationId xmlns:a16="http://schemas.microsoft.com/office/drawing/2014/main" id="{64FA4630-DEAC-A1AB-34E8-69B447EDF31D}"/>
              </a:ext>
            </a:extLst>
          </p:cNvPr>
          <p:cNvSpPr/>
          <p:nvPr/>
        </p:nvSpPr>
        <p:spPr>
          <a:xfrm>
            <a:off x="9624000" y="3501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busy</a:t>
            </a:r>
          </a:p>
        </p:txBody>
      </p:sp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D8D1C6BD-B64D-5E75-B119-BE7BAC3060DA}"/>
              </a:ext>
            </a:extLst>
          </p:cNvPr>
          <p:cNvSpPr/>
          <p:nvPr/>
        </p:nvSpPr>
        <p:spPr>
          <a:xfrm>
            <a:off x="9624000" y="4293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no money</a:t>
            </a:r>
          </a:p>
        </p:txBody>
      </p:sp>
      <p:sp>
        <p:nvSpPr>
          <p:cNvPr id="26" name="말풍선: 타원형 25">
            <a:extLst>
              <a:ext uri="{FF2B5EF4-FFF2-40B4-BE49-F238E27FC236}">
                <a16:creationId xmlns:a16="http://schemas.microsoft.com/office/drawing/2014/main" id="{E7E14360-2E48-79DB-8DE5-D6699923D22C}"/>
              </a:ext>
            </a:extLst>
          </p:cNvPr>
          <p:cNvSpPr/>
          <p:nvPr/>
        </p:nvSpPr>
        <p:spPr>
          <a:xfrm>
            <a:off x="9624000" y="4941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00212E"/>
                </a:solidFill>
                <a:latin typeface="TradeGothicNextLTPro-BdCn"/>
              </a:rPr>
              <a:t>K</a:t>
            </a:r>
            <a:r>
              <a:rPr lang="en-US" altLang="ko-KR" b="0" i="0">
                <a:solidFill>
                  <a:srgbClr val="00212E"/>
                </a:solidFill>
                <a:effectLst/>
                <a:latin typeface="TradeGothicNextLTPro-BdCn"/>
              </a:rPr>
              <a:t>ing is busy</a:t>
            </a:r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0BDF915B-0FE5-87E2-7250-7983752B0E61}"/>
              </a:ext>
            </a:extLst>
          </p:cNvPr>
          <p:cNvSpPr/>
          <p:nvPr/>
        </p:nvSpPr>
        <p:spPr>
          <a:xfrm>
            <a:off x="9624000" y="5661000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00212E"/>
                </a:solidFill>
                <a:latin typeface="TradeGothicNextLTPro-BdCn"/>
              </a:rPr>
              <a:t>IDK</a:t>
            </a:r>
            <a:endParaRPr lang="en-US" altLang="ko-KR" b="0" i="0">
              <a:solidFill>
                <a:srgbClr val="00212E"/>
              </a:solidFill>
              <a:effectLst/>
              <a:latin typeface="TradeGothicNextLTPro-BdCn"/>
            </a:endParaRPr>
          </a:p>
        </p:txBody>
      </p:sp>
      <p:sp>
        <p:nvSpPr>
          <p:cNvPr id="28" name="말풍선: 타원형 27">
            <a:extLst>
              <a:ext uri="{FF2B5EF4-FFF2-40B4-BE49-F238E27FC236}">
                <a16:creationId xmlns:a16="http://schemas.microsoft.com/office/drawing/2014/main" id="{560FD74E-0B2F-1D28-9382-9188FE1A4C35}"/>
              </a:ext>
            </a:extLst>
          </p:cNvPr>
          <p:cNvSpPr/>
          <p:nvPr/>
        </p:nvSpPr>
        <p:spPr>
          <a:xfrm>
            <a:off x="9624000" y="6391666"/>
            <a:ext cx="2016000" cy="360000"/>
          </a:xfrm>
          <a:prstGeom prst="wedgeEllipseCallout">
            <a:avLst>
              <a:gd name="adj1" fmla="val -45159"/>
              <a:gd name="adj2" fmla="val -607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00212E"/>
                </a:solidFill>
                <a:latin typeface="TradeGothicNextLTPro-BdCn"/>
              </a:rPr>
              <a:t>Confused</a:t>
            </a:r>
            <a:endParaRPr lang="en-US" altLang="ko-KR" b="0" i="0">
              <a:solidFill>
                <a:srgbClr val="00212E"/>
              </a:solidFill>
              <a:effectLst/>
              <a:latin typeface="TradeGothicNextLTPro-BdC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885CAC-268B-6D5A-D1FD-E450E0630F1F}"/>
              </a:ext>
            </a:extLst>
          </p:cNvPr>
          <p:cNvSpPr txBox="1"/>
          <p:nvPr/>
        </p:nvSpPr>
        <p:spPr>
          <a:xfrm>
            <a:off x="768000" y="4941000"/>
            <a:ext cx="72720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My Opinion</a:t>
            </a:r>
          </a:p>
          <a:p>
            <a:endParaRPr lang="en-US" altLang="ko-K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 needs 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 interests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Even if we gather with 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good intentions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and hold a meeting, we 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end up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watching the most powerful person and fighting over 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who will pay the cost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That is why when finding ways to protect the environment, it is important to make it 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beneficial to individuals who protect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0296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6776E-E84D-3E28-90A3-72E5A424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0" y="189000"/>
            <a:ext cx="10515600" cy="1325563"/>
          </a:xfrm>
        </p:spPr>
        <p:txBody>
          <a:bodyPr/>
          <a:lstStyle/>
          <a:p>
            <a:r>
              <a:rPr lang="en-US" altLang="ko-KR"/>
              <a:t>Why Is E-Waste Recycling Necessary?</a:t>
            </a:r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12C94-8983-1C59-7C1E-549E1B41A5C6}"/>
              </a:ext>
            </a:extLst>
          </p:cNvPr>
          <p:cNvSpPr txBox="1"/>
          <p:nvPr/>
        </p:nvSpPr>
        <p:spPr>
          <a:xfrm>
            <a:off x="5304000" y="1197000"/>
            <a:ext cx="6786281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Let’s keep it brief:</a:t>
            </a:r>
          </a:p>
          <a:p>
            <a:endParaRPr lang="en-US" altLang="ko-KR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The rapid advancement of AI and other technologies</a:t>
            </a:r>
            <a:br>
              <a:rPr lang="en-US" altLang="ko-KR"/>
            </a:br>
            <a:r>
              <a:rPr lang="en-US" altLang="ko-KR"/>
              <a:t>is causing e-waste to accumulate at an alarming rate.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E-waste contains high-value metals.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If improperly dismantled, e-waste is often burned in countries</a:t>
            </a:r>
            <a:br>
              <a:rPr lang="en-US" altLang="ko-KR"/>
            </a:br>
            <a:r>
              <a:rPr lang="en-US" altLang="ko-KR"/>
              <a:t>like Ghana, leading to severe environmental pollution.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16D508-4642-C7CF-2969-1CD3AE93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0" y="1485000"/>
            <a:ext cx="4746670" cy="51463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A72C0FB-C4E0-F734-DFE4-CC8AD392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00" y="3756760"/>
            <a:ext cx="5184000" cy="30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8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11567B-276A-4DB5-428D-8DE28439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0" y="117001"/>
            <a:ext cx="11664000" cy="864000"/>
          </a:xfrm>
        </p:spPr>
        <p:txBody>
          <a:bodyPr>
            <a:noAutofit/>
          </a:bodyPr>
          <a:lstStyle/>
          <a:p>
            <a:r>
              <a:rPr lang="en-US" altLang="ko-KR" sz="3600"/>
              <a:t>Economic Feasibility of Current E-Waste Recycling</a:t>
            </a:r>
            <a:endParaRPr lang="ko-KR" altLang="en-US" sz="36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CA0F9E-3324-AA36-E0EE-E0905340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99" y="981000"/>
            <a:ext cx="4464000" cy="262201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760E46F-40DF-444D-5C1E-6B72B7EB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00" y="981000"/>
            <a:ext cx="4464000" cy="265848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6D08CFF-BB8F-D8F4-65EC-F184D6F03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" y="3861000"/>
            <a:ext cx="3816001" cy="2559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55763C-4E28-42B7-FB33-10464D36AC04}"/>
              </a:ext>
            </a:extLst>
          </p:cNvPr>
          <p:cNvSpPr txBox="1"/>
          <p:nvPr/>
        </p:nvSpPr>
        <p:spPr>
          <a:xfrm>
            <a:off x="552000" y="6344668"/>
            <a:ext cx="346120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9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 and economic performance analysis of recycling waste</a:t>
            </a:r>
          </a:p>
          <a:p>
            <a:r>
              <a:rPr lang="en-US" altLang="ko-KR" sz="9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printed circuit boards using life cycle assessment </a:t>
            </a:r>
            <a:endParaRPr lang="ko-KR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F2D4A-C2AD-5EB4-D084-AA35FF0232A1}"/>
              </a:ext>
            </a:extLst>
          </p:cNvPr>
          <p:cNvSpPr txBox="1"/>
          <p:nvPr/>
        </p:nvSpPr>
        <p:spPr>
          <a:xfrm>
            <a:off x="408000" y="3645000"/>
            <a:ext cx="5032147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9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environmental feasibility of hydrometallurgical process for recycling waste mobile phones</a:t>
            </a:r>
            <a:endParaRPr lang="ko-KR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3CFC3-636E-BE50-E368-1EC4D60566A0}"/>
              </a:ext>
            </a:extLst>
          </p:cNvPr>
          <p:cNvSpPr txBox="1"/>
          <p:nvPr/>
        </p:nvSpPr>
        <p:spPr>
          <a:xfrm>
            <a:off x="5808000" y="3861000"/>
            <a:ext cx="4608000" cy="2308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evaluation of optional recycling processes for waste electronic home appliances</a:t>
            </a:r>
            <a:endParaRPr lang="ko-KR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9AE6EA8-7888-4A6B-5D14-BA8AB138B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000" y="4221000"/>
            <a:ext cx="4094824" cy="208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A693B3F-053F-C15B-2316-170C712C2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000" y="4365000"/>
            <a:ext cx="3272581" cy="194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CF2D7B-A024-40CB-2739-7EEF568968E5}"/>
              </a:ext>
            </a:extLst>
          </p:cNvPr>
          <p:cNvSpPr txBox="1"/>
          <p:nvPr/>
        </p:nvSpPr>
        <p:spPr>
          <a:xfrm>
            <a:off x="5016000" y="6525000"/>
            <a:ext cx="6070893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9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Assessment of Economic Feasibility for Establishing a Households’ E-Waste Treating Facility in Serang, Indonesia</a:t>
            </a:r>
            <a:endParaRPr lang="ko-KR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92EC303-C048-D6DB-8651-6C902BCD6AC7}"/>
              </a:ext>
            </a:extLst>
          </p:cNvPr>
          <p:cNvSpPr/>
          <p:nvPr/>
        </p:nvSpPr>
        <p:spPr>
          <a:xfrm>
            <a:off x="2352000" y="5805000"/>
            <a:ext cx="903948" cy="288000"/>
          </a:xfrm>
          <a:prstGeom prst="rect">
            <a:avLst/>
          </a:prstGeom>
          <a:noFill/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Revenue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51E6A8-32E8-68CB-56B1-96D25A17236A}"/>
              </a:ext>
            </a:extLst>
          </p:cNvPr>
          <p:cNvSpPr/>
          <p:nvPr/>
        </p:nvSpPr>
        <p:spPr>
          <a:xfrm>
            <a:off x="4224000" y="1235457"/>
            <a:ext cx="288000" cy="2088000"/>
          </a:xfrm>
          <a:prstGeom prst="rect">
            <a:avLst/>
          </a:prstGeom>
          <a:solidFill>
            <a:srgbClr val="3400F2">
              <a:alpha val="41961"/>
            </a:srgbClr>
          </a:solidFill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86D7AE5-DB99-1FA1-502C-16FC8B6E9942}"/>
              </a:ext>
            </a:extLst>
          </p:cNvPr>
          <p:cNvSpPr/>
          <p:nvPr/>
        </p:nvSpPr>
        <p:spPr>
          <a:xfrm>
            <a:off x="10488000" y="1917000"/>
            <a:ext cx="79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Cost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E745291-774D-7EE8-34F3-20C9102B3E4C}"/>
              </a:ext>
            </a:extLst>
          </p:cNvPr>
          <p:cNvSpPr/>
          <p:nvPr/>
        </p:nvSpPr>
        <p:spPr>
          <a:xfrm>
            <a:off x="1056000" y="1899908"/>
            <a:ext cx="288000" cy="1440000"/>
          </a:xfrm>
          <a:prstGeom prst="rect">
            <a:avLst/>
          </a:prstGeom>
          <a:solidFill>
            <a:srgbClr val="FF0000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EC2A4C7-3310-D14A-AF7C-738AC4628C3A}"/>
              </a:ext>
            </a:extLst>
          </p:cNvPr>
          <p:cNvSpPr/>
          <p:nvPr/>
        </p:nvSpPr>
        <p:spPr>
          <a:xfrm>
            <a:off x="10200000" y="2781000"/>
            <a:ext cx="1152000" cy="288000"/>
          </a:xfrm>
          <a:prstGeom prst="rect">
            <a:avLst/>
          </a:prstGeom>
          <a:noFill/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Revenue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24C3FC1-3BC0-C9CC-5E1F-0375FECCF7AC}"/>
              </a:ext>
            </a:extLst>
          </p:cNvPr>
          <p:cNvSpPr/>
          <p:nvPr/>
        </p:nvSpPr>
        <p:spPr>
          <a:xfrm>
            <a:off x="7320000" y="2636999"/>
            <a:ext cx="2808000" cy="504001"/>
          </a:xfrm>
          <a:prstGeom prst="rect">
            <a:avLst/>
          </a:prstGeom>
          <a:solidFill>
            <a:srgbClr val="3400F2">
              <a:alpha val="41961"/>
            </a:srgbClr>
          </a:solidFill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423554C-EB68-69FA-0993-727144CB34A0}"/>
              </a:ext>
            </a:extLst>
          </p:cNvPr>
          <p:cNvSpPr/>
          <p:nvPr/>
        </p:nvSpPr>
        <p:spPr>
          <a:xfrm>
            <a:off x="1488000" y="2637000"/>
            <a:ext cx="79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Cost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FF81CB5-E9FD-5F35-6A40-D5D49D378432}"/>
              </a:ext>
            </a:extLst>
          </p:cNvPr>
          <p:cNvSpPr/>
          <p:nvPr/>
        </p:nvSpPr>
        <p:spPr>
          <a:xfrm>
            <a:off x="7320000" y="1773000"/>
            <a:ext cx="2808000" cy="864000"/>
          </a:xfrm>
          <a:prstGeom prst="rect">
            <a:avLst/>
          </a:prstGeom>
          <a:solidFill>
            <a:srgbClr val="FF0000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3B5D538-B9C7-73AF-A43C-20E278806042}"/>
              </a:ext>
            </a:extLst>
          </p:cNvPr>
          <p:cNvGrpSpPr/>
          <p:nvPr/>
        </p:nvGrpSpPr>
        <p:grpSpPr>
          <a:xfrm>
            <a:off x="2496000" y="2421000"/>
            <a:ext cx="368546" cy="694362"/>
            <a:chOff x="11640000" y="981000"/>
            <a:chExt cx="368546" cy="694362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64D0CCAE-E358-88AE-E347-A601F80CCED1}"/>
                </a:ext>
              </a:extLst>
            </p:cNvPr>
            <p:cNvCxnSpPr/>
            <p:nvPr/>
          </p:nvCxnSpPr>
          <p:spPr>
            <a:xfrm flipH="1">
              <a:off x="11640000" y="981000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E6F3418D-CEE6-7FDC-1C3C-1BDBE1ACA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8546" y="1315362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5B31C55-FFAE-AC9B-ADB5-93D407A87215}"/>
              </a:ext>
            </a:extLst>
          </p:cNvPr>
          <p:cNvGrpSpPr/>
          <p:nvPr/>
        </p:nvGrpSpPr>
        <p:grpSpPr>
          <a:xfrm rot="5400000">
            <a:off x="10650908" y="2114092"/>
            <a:ext cx="368546" cy="694362"/>
            <a:chOff x="11640000" y="981000"/>
            <a:chExt cx="368546" cy="694362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E1617EC-6EAA-62F7-4D18-1C98D3729A29}"/>
                </a:ext>
              </a:extLst>
            </p:cNvPr>
            <p:cNvCxnSpPr/>
            <p:nvPr/>
          </p:nvCxnSpPr>
          <p:spPr>
            <a:xfrm flipH="1">
              <a:off x="11640000" y="981000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43941B5C-9D2D-822E-CECD-C6245BEF95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8546" y="1315362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F34D100-F103-0E8C-4179-02406E55B81F}"/>
              </a:ext>
            </a:extLst>
          </p:cNvPr>
          <p:cNvSpPr/>
          <p:nvPr/>
        </p:nvSpPr>
        <p:spPr>
          <a:xfrm>
            <a:off x="1848000" y="6165000"/>
            <a:ext cx="576000" cy="216000"/>
          </a:xfrm>
          <a:prstGeom prst="rect">
            <a:avLst/>
          </a:prstGeom>
          <a:solidFill>
            <a:srgbClr val="3400F2">
              <a:alpha val="41961"/>
            </a:srgbClr>
          </a:solidFill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D37CE3D-98EA-395E-64C0-0672830C33A4}"/>
              </a:ext>
            </a:extLst>
          </p:cNvPr>
          <p:cNvSpPr/>
          <p:nvPr/>
        </p:nvSpPr>
        <p:spPr>
          <a:xfrm>
            <a:off x="3000000" y="2637000"/>
            <a:ext cx="1152000" cy="288000"/>
          </a:xfrm>
          <a:prstGeom prst="rect">
            <a:avLst/>
          </a:prstGeom>
          <a:noFill/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Revenue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80A6AAF-3184-2F3F-BA88-E2524B8EE713}"/>
              </a:ext>
            </a:extLst>
          </p:cNvPr>
          <p:cNvSpPr/>
          <p:nvPr/>
        </p:nvSpPr>
        <p:spPr>
          <a:xfrm>
            <a:off x="3648000" y="6165000"/>
            <a:ext cx="504000" cy="216000"/>
          </a:xfrm>
          <a:prstGeom prst="rect">
            <a:avLst/>
          </a:prstGeom>
          <a:solidFill>
            <a:srgbClr val="FF0000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C58F184-FBF2-2843-DE24-953950931674}"/>
              </a:ext>
            </a:extLst>
          </p:cNvPr>
          <p:cNvSpPr/>
          <p:nvPr/>
        </p:nvSpPr>
        <p:spPr>
          <a:xfrm>
            <a:off x="3720000" y="5805000"/>
            <a:ext cx="79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Cost</a:t>
            </a:r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784B5288-A30D-6D7E-FF6A-010E622FBE6B}"/>
              </a:ext>
            </a:extLst>
          </p:cNvPr>
          <p:cNvGrpSpPr/>
          <p:nvPr/>
        </p:nvGrpSpPr>
        <p:grpSpPr>
          <a:xfrm rot="10800000">
            <a:off x="3360000" y="5733000"/>
            <a:ext cx="253900" cy="478362"/>
            <a:chOff x="11640000" y="981000"/>
            <a:chExt cx="368546" cy="694362"/>
          </a:xfrm>
        </p:grpSpPr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57ED29CC-8712-C426-BFAC-13B257E46EC8}"/>
                </a:ext>
              </a:extLst>
            </p:cNvPr>
            <p:cNvCxnSpPr/>
            <p:nvPr/>
          </p:nvCxnSpPr>
          <p:spPr>
            <a:xfrm flipH="1">
              <a:off x="11640000" y="981000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33E5051C-003B-4588-99CA-41AE2F04DF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8546" y="1315362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7873A1D-A373-0DF8-5015-36A211448D84}"/>
              </a:ext>
            </a:extLst>
          </p:cNvPr>
          <p:cNvSpPr/>
          <p:nvPr/>
        </p:nvSpPr>
        <p:spPr>
          <a:xfrm>
            <a:off x="11352000" y="5805000"/>
            <a:ext cx="648000" cy="288000"/>
          </a:xfrm>
          <a:prstGeom prst="rect">
            <a:avLst/>
          </a:prstGeom>
          <a:solidFill>
            <a:srgbClr val="3400F2">
              <a:alpha val="41961"/>
            </a:srgbClr>
          </a:solidFill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18939B6-454A-FCCF-9352-B657B25A8751}"/>
              </a:ext>
            </a:extLst>
          </p:cNvPr>
          <p:cNvSpPr/>
          <p:nvPr/>
        </p:nvSpPr>
        <p:spPr>
          <a:xfrm>
            <a:off x="9984000" y="6237000"/>
            <a:ext cx="903948" cy="288000"/>
          </a:xfrm>
          <a:prstGeom prst="rect">
            <a:avLst/>
          </a:prstGeom>
          <a:noFill/>
          <a:ln>
            <a:solidFill>
              <a:srgbClr val="340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Revenue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844BAAC-1187-0E23-9F0D-2078506F5003}"/>
              </a:ext>
            </a:extLst>
          </p:cNvPr>
          <p:cNvSpPr/>
          <p:nvPr/>
        </p:nvSpPr>
        <p:spPr>
          <a:xfrm>
            <a:off x="8616000" y="6237000"/>
            <a:ext cx="79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Cost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33711C8-88A1-8A55-963D-5B224BC140B7}"/>
              </a:ext>
            </a:extLst>
          </p:cNvPr>
          <p:cNvSpPr/>
          <p:nvPr/>
        </p:nvSpPr>
        <p:spPr>
          <a:xfrm>
            <a:off x="7968000" y="5949000"/>
            <a:ext cx="720000" cy="360000"/>
          </a:xfrm>
          <a:prstGeom prst="rect">
            <a:avLst/>
          </a:prstGeom>
          <a:solidFill>
            <a:srgbClr val="FF0000">
              <a:alpha val="4196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4C90667-2B63-3FBE-1F09-ACAA86A38808}"/>
              </a:ext>
            </a:extLst>
          </p:cNvPr>
          <p:cNvGrpSpPr/>
          <p:nvPr/>
        </p:nvGrpSpPr>
        <p:grpSpPr>
          <a:xfrm>
            <a:off x="9624000" y="6165000"/>
            <a:ext cx="216000" cy="406957"/>
            <a:chOff x="11640000" y="981000"/>
            <a:chExt cx="368546" cy="694362"/>
          </a:xfrm>
        </p:grpSpPr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DD888C80-13B2-F479-5EBF-BE7401BCC295}"/>
                </a:ext>
              </a:extLst>
            </p:cNvPr>
            <p:cNvCxnSpPr/>
            <p:nvPr/>
          </p:nvCxnSpPr>
          <p:spPr>
            <a:xfrm flipH="1">
              <a:off x="11640000" y="981000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C044F359-6160-4C1D-F633-303DE12D11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8546" y="1315362"/>
              <a:ext cx="360000" cy="36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8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A0A5BA-D1BB-92F7-775B-E1C53A3A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170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/>
              <a:t>Overview of the E-Waste Recycling Process (e.g., PCB Scrap)</a:t>
            </a:r>
            <a:endParaRPr lang="ko-KR" altLang="en-US" sz="40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06E4E0-BC52-B8B2-D60B-CADEFD39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1989000"/>
            <a:ext cx="6192603" cy="37133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CC932B6-4F1C-8111-7992-63FAB3776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00" y="1485000"/>
            <a:ext cx="5104050" cy="4510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B9F6E-E59A-8FF9-C534-3488A49A8B44}"/>
              </a:ext>
            </a:extLst>
          </p:cNvPr>
          <p:cNvSpPr txBox="1"/>
          <p:nvPr/>
        </p:nvSpPr>
        <p:spPr>
          <a:xfrm>
            <a:off x="408000" y="5805000"/>
            <a:ext cx="580139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b="1"/>
              <a:t>Initial Crushing</a:t>
            </a:r>
            <a:r>
              <a:rPr lang="en-US" altLang="ko-KR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Simple and produces minimal environmental impact.</a:t>
            </a:r>
            <a:br>
              <a:rPr lang="en-US" altLang="ko-KR"/>
            </a:br>
            <a:r>
              <a:rPr lang="en-US" altLang="ko-KR"/>
              <a:t>Just grind it physically.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B6A0A-E202-0C7A-593C-F51F9AECC5AF}"/>
              </a:ext>
            </a:extLst>
          </p:cNvPr>
          <p:cNvSpPr txBox="1"/>
          <p:nvPr/>
        </p:nvSpPr>
        <p:spPr>
          <a:xfrm>
            <a:off x="6600000" y="5993951"/>
            <a:ext cx="550990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/>
              <a:t>Chemical Processing for Metal Refinement</a:t>
            </a:r>
            <a:r>
              <a:rPr lang="en-US" altLang="ko-KR" sz="16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/>
              <a:t>This stage generates significant pollution due to the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/>
              <a:t>heavy use of chemicals needed to increase metal purity.</a:t>
            </a:r>
          </a:p>
        </p:txBody>
      </p:sp>
    </p:spTree>
    <p:extLst>
      <p:ext uri="{BB962C8B-B14F-4D97-AF65-F5344CB8AC3E}">
        <p14:creationId xmlns:p14="http://schemas.microsoft.com/office/powerpoint/2010/main" val="193084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96224-B402-C164-8669-4E25FDAB8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0C6241C-B91E-AD5F-419C-2AB18C54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0" y="1989000"/>
            <a:ext cx="5472000" cy="3281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15839-7991-4282-9DFC-9B74B41ED029}"/>
              </a:ext>
            </a:extLst>
          </p:cNvPr>
          <p:cNvSpPr txBox="1"/>
          <p:nvPr/>
        </p:nvSpPr>
        <p:spPr>
          <a:xfrm>
            <a:off x="840000" y="5445000"/>
            <a:ext cx="395749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It costs $25 to operate the machine</a:t>
            </a:r>
          </a:p>
          <a:p>
            <a:r>
              <a:rPr lang="en-US" altLang="ko-KR"/>
              <a:t>to grind 1 ton of e-waste.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F02897B-4C41-4547-83C6-9711E6122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00" y="1269000"/>
            <a:ext cx="4224000" cy="2376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77013D9-C689-D7DF-24D0-D56386600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00" y="4005000"/>
            <a:ext cx="4242404" cy="25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037E0-A29E-FF49-1AF4-587E94C3F084}"/>
              </a:ext>
            </a:extLst>
          </p:cNvPr>
          <p:cNvSpPr txBox="1"/>
          <p:nvPr/>
        </p:nvSpPr>
        <p:spPr>
          <a:xfrm>
            <a:off x="7680000" y="3645000"/>
            <a:ext cx="31373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Simple, Cheap, No pollution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59B63-7EA9-1AE0-ED52-D20C211146F3}"/>
              </a:ext>
            </a:extLst>
          </p:cNvPr>
          <p:cNvSpPr txBox="1"/>
          <p:nvPr/>
        </p:nvSpPr>
        <p:spPr>
          <a:xfrm>
            <a:off x="7104000" y="6461399"/>
            <a:ext cx="44003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Too much harmful vapor, A lot pollution</a:t>
            </a: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94EE3468-CE73-8A73-F28B-F78B2FFB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170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/>
              <a:t>Overview of the E-Waste Recycling Process (e.g., PCB Scrap)</a:t>
            </a:r>
            <a:endParaRPr lang="ko-KR" altLang="en-US" sz="400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313A3F74-635A-B526-50BA-8E39B280C27C}"/>
              </a:ext>
            </a:extLst>
          </p:cNvPr>
          <p:cNvSpPr/>
          <p:nvPr/>
        </p:nvSpPr>
        <p:spPr>
          <a:xfrm>
            <a:off x="5952000" y="2565000"/>
            <a:ext cx="864000" cy="648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3EF09A-30C2-E190-5854-24A6CA485473}"/>
              </a:ext>
            </a:extLst>
          </p:cNvPr>
          <p:cNvSpPr txBox="1"/>
          <p:nvPr/>
        </p:nvSpPr>
        <p:spPr>
          <a:xfrm>
            <a:off x="5664000" y="2133000"/>
            <a:ext cx="13848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Formal way</a:t>
            </a:r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005D2F-D4C3-2E8B-20D2-16C78387BB54}"/>
              </a:ext>
            </a:extLst>
          </p:cNvPr>
          <p:cNvSpPr txBox="1"/>
          <p:nvPr/>
        </p:nvSpPr>
        <p:spPr>
          <a:xfrm>
            <a:off x="5376000" y="4725000"/>
            <a:ext cx="170271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Actual happen</a:t>
            </a:r>
          </a:p>
          <a:p>
            <a:r>
              <a:rPr lang="en-US" altLang="ko-KR"/>
              <a:t>in developing</a:t>
            </a:r>
          </a:p>
          <a:p>
            <a:r>
              <a:rPr lang="en-US" altLang="ko-KR"/>
              <a:t>countries</a:t>
            </a:r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4300188F-FD83-7A67-B0F4-FCEA2ED20F09}"/>
              </a:ext>
            </a:extLst>
          </p:cNvPr>
          <p:cNvSpPr/>
          <p:nvPr/>
        </p:nvSpPr>
        <p:spPr>
          <a:xfrm rot="2700000">
            <a:off x="5838574" y="4071574"/>
            <a:ext cx="864000" cy="648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29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1FEC-C23D-A385-8CDF-FF8AB1FF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133D16-6D10-313F-0D06-930F9AF6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CBC0B3-5A6F-12A7-5D4A-D57444F8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00" y="1557000"/>
            <a:ext cx="6552000" cy="288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08C9C-316F-F2DB-3D41-C91235C723DC}"/>
              </a:ext>
            </a:extLst>
          </p:cNvPr>
          <p:cNvSpPr txBox="1"/>
          <p:nvPr/>
        </p:nvSpPr>
        <p:spPr>
          <a:xfrm>
            <a:off x="192000" y="1701000"/>
            <a:ext cx="80105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b="1"/>
          </a:p>
          <a:p>
            <a:r>
              <a:rPr lang="en-US" altLang="ko-KR"/>
              <a:t>The economic feasibility of e-waste recycling,</a:t>
            </a:r>
          </a:p>
          <a:p>
            <a:r>
              <a:rPr lang="en-US" altLang="ko-KR"/>
              <a:t>as shown in previous slides, often turns negative</a:t>
            </a:r>
          </a:p>
          <a:p>
            <a:r>
              <a:rPr lang="en-US" altLang="ko-KR"/>
              <a:t>when factoring in the cost of acquiring e-waste.</a:t>
            </a:r>
          </a:p>
          <a:p>
            <a:endParaRPr lang="en-US" altLang="ko-KR"/>
          </a:p>
          <a:p>
            <a:r>
              <a:rPr lang="en-US" altLang="ko-KR"/>
              <a:t>To establish it as a viable business, the costs associated</a:t>
            </a:r>
          </a:p>
          <a:p>
            <a:r>
              <a:rPr lang="en-US" altLang="ko-KR"/>
              <a:t>with regulating e-waste would erode its profitability.</a:t>
            </a:r>
          </a:p>
          <a:p>
            <a:br>
              <a:rPr lang="en-US" altLang="ko-KR"/>
            </a:br>
            <a:r>
              <a:rPr lang="en-US" altLang="ko-KR"/>
              <a:t>If left unchecked, companies may resort to</a:t>
            </a:r>
          </a:p>
          <a:p>
            <a:r>
              <a:rPr lang="en-US" altLang="ko-KR"/>
              <a:t>covertly dumping e-waste in developing</a:t>
            </a:r>
          </a:p>
          <a:p>
            <a:r>
              <a:rPr lang="en-US" altLang="ko-KR"/>
              <a:t>countries, creating unnecessary and massive environmental pollution.</a:t>
            </a:r>
          </a:p>
          <a:p>
            <a:r>
              <a:rPr lang="en-US" altLang="ko-KR"/>
              <a:t>Operating large-scale e-waste recycling plants in developed countries can:</a:t>
            </a:r>
          </a:p>
          <a:p>
            <a:endParaRPr lang="en-US" altLang="ko-KR"/>
          </a:p>
          <a:p>
            <a:pPr>
              <a:buFont typeface="+mj-lt"/>
              <a:buAutoNum type="arabicPeriod"/>
            </a:pPr>
            <a:r>
              <a:rPr lang="en-US" altLang="ko-KR"/>
              <a:t>Prevent unnecessary environmental harm.</a:t>
            </a:r>
          </a:p>
          <a:p>
            <a:pPr>
              <a:buFont typeface="+mj-lt"/>
              <a:buAutoNum type="arabicPeriod"/>
            </a:pPr>
            <a:r>
              <a:rPr lang="en-US" altLang="ko-KR"/>
              <a:t>Provide economic benefits to national budgets.</a:t>
            </a:r>
          </a:p>
        </p:txBody>
      </p:sp>
    </p:spTree>
    <p:extLst>
      <p:ext uri="{BB962C8B-B14F-4D97-AF65-F5344CB8AC3E}">
        <p14:creationId xmlns:p14="http://schemas.microsoft.com/office/powerpoint/2010/main" val="191280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426</Words>
  <Application>Microsoft Office PowerPoint</Application>
  <PresentationFormat>와이드스크린</PresentationFormat>
  <Paragraphs>77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TradeGothicNextLTPro-BdCn</vt:lpstr>
      <vt:lpstr>맑은 고딕</vt:lpstr>
      <vt:lpstr>Arial</vt:lpstr>
      <vt:lpstr>Times New Roman</vt:lpstr>
      <vt:lpstr>Office 테마</vt:lpstr>
      <vt:lpstr>Directions for E-Waste Recycling</vt:lpstr>
      <vt:lpstr>Perspective on Recycling in This Presentation</vt:lpstr>
      <vt:lpstr>Why Is E-Waste Recycling Necessary?</vt:lpstr>
      <vt:lpstr>Economic Feasibility of Current E-Waste Recycling</vt:lpstr>
      <vt:lpstr>Overview of the E-Waste Recycling Process (e.g., PCB Scrap)</vt:lpstr>
      <vt:lpstr>Overview of the E-Waste Recycling Process (e.g., PCB Scrap)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Hong-Sik Eom</dc:creator>
  <cp:lastModifiedBy>Hong-Sik Eom</cp:lastModifiedBy>
  <cp:revision>2</cp:revision>
  <dcterms:created xsi:type="dcterms:W3CDTF">2024-12-05T03:11:51Z</dcterms:created>
  <dcterms:modified xsi:type="dcterms:W3CDTF">2024-12-05T07:27:14Z</dcterms:modified>
</cp:coreProperties>
</file>