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E8AFA-B123-4AD8-996B-5188F39E68DE}" v="8" dt="2024-12-01T15:57:18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Audrey (davis7a8)" userId="9b07a500-0c61-4614-ad19-5c2dcb7209f1" providerId="ADAL" clId="{567E8AFA-B123-4AD8-996B-5188F39E68DE}"/>
    <pc:docChg chg="undo custSel delSld modSld">
      <pc:chgData name="Davis, Audrey (davis7a8)" userId="9b07a500-0c61-4614-ad19-5c2dcb7209f1" providerId="ADAL" clId="{567E8AFA-B123-4AD8-996B-5188F39E68DE}" dt="2024-12-01T15:58:45.391" v="5048" actId="2711"/>
      <pc:docMkLst>
        <pc:docMk/>
      </pc:docMkLst>
      <pc:sldChg chg="modSp mod">
        <pc:chgData name="Davis, Audrey (davis7a8)" userId="9b07a500-0c61-4614-ad19-5c2dcb7209f1" providerId="ADAL" clId="{567E8AFA-B123-4AD8-996B-5188F39E68DE}" dt="2024-12-01T15:12:57.936" v="6" actId="20577"/>
        <pc:sldMkLst>
          <pc:docMk/>
          <pc:sldMk cId="3765071148" sldId="257"/>
        </pc:sldMkLst>
        <pc:spChg chg="mod">
          <ac:chgData name="Davis, Audrey (davis7a8)" userId="9b07a500-0c61-4614-ad19-5c2dcb7209f1" providerId="ADAL" clId="{567E8AFA-B123-4AD8-996B-5188F39E68DE}" dt="2024-12-01T15:12:57.936" v="6" actId="20577"/>
          <ac:spMkLst>
            <pc:docMk/>
            <pc:sldMk cId="3765071148" sldId="257"/>
            <ac:spMk id="3" creationId="{24672FB2-410C-B7AC-E6CC-72368E2A92E4}"/>
          </ac:spMkLst>
        </pc:spChg>
      </pc:sldChg>
      <pc:sldChg chg="addSp delSp modSp mod">
        <pc:chgData name="Davis, Audrey (davis7a8)" userId="9b07a500-0c61-4614-ad19-5c2dcb7209f1" providerId="ADAL" clId="{567E8AFA-B123-4AD8-996B-5188F39E68DE}" dt="2024-12-01T15:58:32.952" v="5046" actId="2711"/>
        <pc:sldMkLst>
          <pc:docMk/>
          <pc:sldMk cId="2081202988" sldId="259"/>
        </pc:sldMkLst>
        <pc:spChg chg="mod">
          <ac:chgData name="Davis, Audrey (davis7a8)" userId="9b07a500-0c61-4614-ad19-5c2dcb7209f1" providerId="ADAL" clId="{567E8AFA-B123-4AD8-996B-5188F39E68DE}" dt="2024-12-01T15:56:56.101" v="5028" actId="552"/>
          <ac:spMkLst>
            <pc:docMk/>
            <pc:sldMk cId="2081202988" sldId="259"/>
            <ac:spMk id="2" creationId="{F0BB0AB9-06B4-D6DB-4FF6-43237A5ABEA5}"/>
          </ac:spMkLst>
        </pc:spChg>
        <pc:spChg chg="mod">
          <ac:chgData name="Davis, Audrey (davis7a8)" userId="9b07a500-0c61-4614-ad19-5c2dcb7209f1" providerId="ADAL" clId="{567E8AFA-B123-4AD8-996B-5188F39E68DE}" dt="2024-12-01T15:55:10.263" v="4985" actId="20577"/>
          <ac:spMkLst>
            <pc:docMk/>
            <pc:sldMk cId="2081202988" sldId="259"/>
            <ac:spMk id="3" creationId="{68BB6E85-0889-5FC6-FE77-691BC0273D00}"/>
          </ac:spMkLst>
        </pc:spChg>
        <pc:spChg chg="add del mod">
          <ac:chgData name="Davis, Audrey (davis7a8)" userId="9b07a500-0c61-4614-ad19-5c2dcb7209f1" providerId="ADAL" clId="{567E8AFA-B123-4AD8-996B-5188F39E68DE}" dt="2024-12-01T15:56:07.511" v="4999" actId="478"/>
          <ac:spMkLst>
            <pc:docMk/>
            <pc:sldMk cId="2081202988" sldId="259"/>
            <ac:spMk id="4" creationId="{DA3C8989-C41D-FD97-DCFF-CFDB4726CFE0}"/>
          </ac:spMkLst>
        </pc:spChg>
        <pc:spChg chg="add mod">
          <ac:chgData name="Davis, Audrey (davis7a8)" userId="9b07a500-0c61-4614-ad19-5c2dcb7209f1" providerId="ADAL" clId="{567E8AFA-B123-4AD8-996B-5188F39E68DE}" dt="2024-12-01T15:40:43.629" v="3478" actId="20577"/>
          <ac:spMkLst>
            <pc:docMk/>
            <pc:sldMk cId="2081202988" sldId="259"/>
            <ac:spMk id="5" creationId="{5ADC0A29-6DF9-0917-CFA6-F57E5927F945}"/>
          </ac:spMkLst>
        </pc:spChg>
        <pc:spChg chg="add mod">
          <ac:chgData name="Davis, Audrey (davis7a8)" userId="9b07a500-0c61-4614-ad19-5c2dcb7209f1" providerId="ADAL" clId="{567E8AFA-B123-4AD8-996B-5188F39E68DE}" dt="2024-12-01T15:58:32.952" v="5046" actId="2711"/>
          <ac:spMkLst>
            <pc:docMk/>
            <pc:sldMk cId="2081202988" sldId="259"/>
            <ac:spMk id="6" creationId="{654AF81F-9FFC-8170-4048-A141D0EC1341}"/>
          </ac:spMkLst>
        </pc:spChg>
      </pc:sldChg>
      <pc:sldChg chg="del">
        <pc:chgData name="Davis, Audrey (davis7a8)" userId="9b07a500-0c61-4614-ad19-5c2dcb7209f1" providerId="ADAL" clId="{567E8AFA-B123-4AD8-996B-5188F39E68DE}" dt="2024-12-01T15:57:29.347" v="5045" actId="47"/>
        <pc:sldMkLst>
          <pc:docMk/>
          <pc:sldMk cId="2673980195" sldId="260"/>
        </pc:sldMkLst>
      </pc:sldChg>
      <pc:sldChg chg="addSp delSp modSp mod">
        <pc:chgData name="Davis, Audrey (davis7a8)" userId="9b07a500-0c61-4614-ad19-5c2dcb7209f1" providerId="ADAL" clId="{567E8AFA-B123-4AD8-996B-5188F39E68DE}" dt="2024-12-01T15:58:39.164" v="5047" actId="2711"/>
        <pc:sldMkLst>
          <pc:docMk/>
          <pc:sldMk cId="3357735541" sldId="262"/>
        </pc:sldMkLst>
        <pc:spChg chg="mod">
          <ac:chgData name="Davis, Audrey (davis7a8)" userId="9b07a500-0c61-4614-ad19-5c2dcb7209f1" providerId="ADAL" clId="{567E8AFA-B123-4AD8-996B-5188F39E68DE}" dt="2024-12-01T15:17:36.146" v="616" actId="20577"/>
          <ac:spMkLst>
            <pc:docMk/>
            <pc:sldMk cId="3357735541" sldId="262"/>
            <ac:spMk id="2" creationId="{DDA20557-D0E8-9BE8-C45E-AE2E36BF44E0}"/>
          </ac:spMkLst>
        </pc:spChg>
        <pc:spChg chg="mod">
          <ac:chgData name="Davis, Audrey (davis7a8)" userId="9b07a500-0c61-4614-ad19-5c2dcb7209f1" providerId="ADAL" clId="{567E8AFA-B123-4AD8-996B-5188F39E68DE}" dt="2024-12-01T15:55:26.482" v="4992" actId="14100"/>
          <ac:spMkLst>
            <pc:docMk/>
            <pc:sldMk cId="3357735541" sldId="262"/>
            <ac:spMk id="3" creationId="{8DF12899-D96D-879C-E625-C98C439B0EAE}"/>
          </ac:spMkLst>
        </pc:spChg>
        <pc:spChg chg="add del mod">
          <ac:chgData name="Davis, Audrey (davis7a8)" userId="9b07a500-0c61-4614-ad19-5c2dcb7209f1" providerId="ADAL" clId="{567E8AFA-B123-4AD8-996B-5188F39E68DE}" dt="2024-12-01T15:56:11.008" v="5000" actId="478"/>
          <ac:spMkLst>
            <pc:docMk/>
            <pc:sldMk cId="3357735541" sldId="262"/>
            <ac:spMk id="5" creationId="{FA792E0C-19FD-948B-75CD-756A0FF0A906}"/>
          </ac:spMkLst>
        </pc:spChg>
        <pc:spChg chg="add mod">
          <ac:chgData name="Davis, Audrey (davis7a8)" userId="9b07a500-0c61-4614-ad19-5c2dcb7209f1" providerId="ADAL" clId="{567E8AFA-B123-4AD8-996B-5188F39E68DE}" dt="2024-12-01T15:43:08.032" v="3953" actId="20577"/>
          <ac:spMkLst>
            <pc:docMk/>
            <pc:sldMk cId="3357735541" sldId="262"/>
            <ac:spMk id="6" creationId="{546C45D5-265F-5446-4638-6D4E0A93763C}"/>
          </ac:spMkLst>
        </pc:spChg>
        <pc:spChg chg="add mod">
          <ac:chgData name="Davis, Audrey (davis7a8)" userId="9b07a500-0c61-4614-ad19-5c2dcb7209f1" providerId="ADAL" clId="{567E8AFA-B123-4AD8-996B-5188F39E68DE}" dt="2024-12-01T15:58:39.164" v="5047" actId="2711"/>
          <ac:spMkLst>
            <pc:docMk/>
            <pc:sldMk cId="3357735541" sldId="262"/>
            <ac:spMk id="7" creationId="{5F6F1E7A-47AD-64AC-348E-3B6AAC78F092}"/>
          </ac:spMkLst>
        </pc:spChg>
      </pc:sldChg>
      <pc:sldChg chg="addSp delSp modSp mod">
        <pc:chgData name="Davis, Audrey (davis7a8)" userId="9b07a500-0c61-4614-ad19-5c2dcb7209f1" providerId="ADAL" clId="{567E8AFA-B123-4AD8-996B-5188F39E68DE}" dt="2024-12-01T15:58:45.391" v="5048" actId="2711"/>
        <pc:sldMkLst>
          <pc:docMk/>
          <pc:sldMk cId="131452564" sldId="263"/>
        </pc:sldMkLst>
        <pc:spChg chg="mod">
          <ac:chgData name="Davis, Audrey (davis7a8)" userId="9b07a500-0c61-4614-ad19-5c2dcb7209f1" providerId="ADAL" clId="{567E8AFA-B123-4AD8-996B-5188F39E68DE}" dt="2024-12-01T15:27:20.537" v="2160" actId="20577"/>
          <ac:spMkLst>
            <pc:docMk/>
            <pc:sldMk cId="131452564" sldId="263"/>
            <ac:spMk id="2" creationId="{19CFD7B0-17F6-539F-8700-00B3A88119CA}"/>
          </ac:spMkLst>
        </pc:spChg>
        <pc:spChg chg="mod">
          <ac:chgData name="Davis, Audrey (davis7a8)" userId="9b07a500-0c61-4614-ad19-5c2dcb7209f1" providerId="ADAL" clId="{567E8AFA-B123-4AD8-996B-5188F39E68DE}" dt="2024-12-01T15:52:01.291" v="4508" actId="20577"/>
          <ac:spMkLst>
            <pc:docMk/>
            <pc:sldMk cId="131452564" sldId="263"/>
            <ac:spMk id="3" creationId="{BF908479-9E69-AD82-1FCA-C4564DAC95D5}"/>
          </ac:spMkLst>
        </pc:spChg>
        <pc:spChg chg="add del mod">
          <ac:chgData name="Davis, Audrey (davis7a8)" userId="9b07a500-0c61-4614-ad19-5c2dcb7209f1" providerId="ADAL" clId="{567E8AFA-B123-4AD8-996B-5188F39E68DE}" dt="2024-12-01T15:56:14.598" v="5001" actId="478"/>
          <ac:spMkLst>
            <pc:docMk/>
            <pc:sldMk cId="131452564" sldId="263"/>
            <ac:spMk id="4" creationId="{8FB46EA2-EE5A-2A6D-9B24-B7BD32E5D262}"/>
          </ac:spMkLst>
        </pc:spChg>
        <pc:spChg chg="add mod">
          <ac:chgData name="Davis, Audrey (davis7a8)" userId="9b07a500-0c61-4614-ad19-5c2dcb7209f1" providerId="ADAL" clId="{567E8AFA-B123-4AD8-996B-5188F39E68DE}" dt="2024-12-01T15:55:35.671" v="4998" actId="27636"/>
          <ac:spMkLst>
            <pc:docMk/>
            <pc:sldMk cId="131452564" sldId="263"/>
            <ac:spMk id="5" creationId="{24A2FD24-F019-3886-20C6-E9DB64A1C8C6}"/>
          </ac:spMkLst>
        </pc:spChg>
        <pc:spChg chg="add mod">
          <ac:chgData name="Davis, Audrey (davis7a8)" userId="9b07a500-0c61-4614-ad19-5c2dcb7209f1" providerId="ADAL" clId="{567E8AFA-B123-4AD8-996B-5188F39E68DE}" dt="2024-12-01T15:58:45.391" v="5048" actId="2711"/>
          <ac:spMkLst>
            <pc:docMk/>
            <pc:sldMk cId="131452564" sldId="263"/>
            <ac:spMk id="6" creationId="{AF02044E-C46B-4FAE-9BB1-178E6E7BA28B}"/>
          </ac:spMkLst>
        </pc:spChg>
      </pc:sldChg>
      <pc:sldChg chg="modSp mod">
        <pc:chgData name="Davis, Audrey (davis7a8)" userId="9b07a500-0c61-4614-ad19-5c2dcb7209f1" providerId="ADAL" clId="{567E8AFA-B123-4AD8-996B-5188F39E68DE}" dt="2024-12-01T15:29:27.735" v="2551" actId="27636"/>
        <pc:sldMkLst>
          <pc:docMk/>
          <pc:sldMk cId="3758940696" sldId="265"/>
        </pc:sldMkLst>
        <pc:spChg chg="mod">
          <ac:chgData name="Davis, Audrey (davis7a8)" userId="9b07a500-0c61-4614-ad19-5c2dcb7209f1" providerId="ADAL" clId="{567E8AFA-B123-4AD8-996B-5188F39E68DE}" dt="2024-12-01T15:29:27.735" v="2551" actId="27636"/>
          <ac:spMkLst>
            <pc:docMk/>
            <pc:sldMk cId="3758940696" sldId="265"/>
            <ac:spMk id="3" creationId="{EDA77F79-F4CF-C04E-040D-8EA4028281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DA73B-E40B-FC12-33E6-2C1ED50E0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28AE5-2EE9-D8DB-0CDF-F4BAD2285D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4C09A-BDAD-FDD6-7E01-801D6B84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D67B7-802D-5F50-F065-AABAAD2C0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B8E23-D186-5886-0084-6A5CA8385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6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E58FB-F1EB-E62A-8E04-ACD93ED3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09C1D7-A745-E1AB-2FB7-67E2205C3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4F114-274C-3454-0F71-B324ABB16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3FD40-D6AD-461C-048B-D2EFD0C1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77F53-83A0-1770-4D12-8249CB63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2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348FE4-C397-E75D-7DC4-EEC400BEE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E32403-69FB-D486-1411-296620199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83E7C-D2CB-79D2-E350-D007295E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DB77F-8412-49A0-CBE3-B273BE76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F3AE4-6E8A-334B-A0C4-1EFAD0E0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6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1450B-E5F4-8154-C7CE-44E82B805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6AFEC-39F5-269B-F13E-E925809F4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D5B60-E86F-7A2B-57B5-AA3C7A1C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D38E7-C14F-0FF7-3DEE-75F57B978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06300-A8A1-007D-12FA-8ACAE7FB9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7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E034-A87B-FC99-76C1-DAAD66991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07C34-5445-9BBE-850C-794AC4E18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42F-DBD9-E88A-8E2D-1BDE39C0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BB2DB-60C9-E53D-ED3A-874190C2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87B8C-E1A7-9C99-2837-6F65DA1B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3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C1A8-79B1-3360-26AC-A9F15C61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F42E8-1303-40ED-8EA2-1CDBBDFFB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2B17B-AE73-0CB6-4D03-C8D919397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5EBC9-1B53-0E99-28D0-9A5DE7517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C2233-560A-38D6-8B11-B0D22C4C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253AD-A9EF-AF46-6A85-7C124D87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4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E922B-140C-41DC-6995-CD9BCF842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FE24B1-69F4-88DC-2959-B05B6F3BD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02697-6AA7-D027-27EC-698C48AEB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2B62B-6D0F-2DFA-5A2C-9E7FDF176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5DB984-59EB-E01B-B5E4-D50BEADE23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E0C6C0-CDE3-C59F-40C3-DFB1732E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756FFF-99B7-0F99-4D7A-0676D471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B4CF9C-47CD-4C50-B115-1D15F2827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5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F5B26-4753-1D85-92BD-D5A7BFE0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F378E-D583-B7C5-AD65-36AFDE53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1FACF-59A7-8061-5D94-5754EE3C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DD78D8-C61E-D0DB-DD48-5EC0ED32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4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4C4C1-6E0E-E219-B984-F9F301DD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4390B-671C-AC29-1081-F267DD7A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4A051E-295B-0110-10A0-77AAEF86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2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F4A52-E507-5699-B33A-C28831E9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7B1FD-3C2B-E4FF-7FA2-C1421850F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AEA4F5-8604-AF44-33D1-E420E2A65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7E928-B11C-5EBF-21A3-22459FDB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02E7F-4FEE-2335-8A50-D81A9320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DE302-F2FA-BFC0-7EB3-3A296985F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8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E9194-D12F-48A6-A1BD-2F6106A07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00A856-2195-BBBC-24AB-8FB95F88A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9CDB9-A56F-F532-4189-A5AC6D426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8A022-BC04-D4A4-C530-A60C56E5E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178F6B-F646-0586-B26A-7E87DF2E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69D5C-4EEC-2303-8E54-E7213F5C3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3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2CEEAA-6D16-CDAF-F24B-C61CA465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CD720-16E4-3775-2836-9BC1679F3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BAA3C-CE72-D768-60C1-8C3ACEC83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C2775-4C06-4088-852C-65BC8155AC6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0CC23-CC74-549D-66DF-B6686E6B6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467DF-72BA-BA64-AF29-0BF7F0018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3C8CCD-8986-4B49-A8A5-1F2D05671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8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4A1F-6089-88A6-2CBC-18332EBC3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0313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PLASTICS IN THE COSMETIC INDUSTRY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7C663-9EAC-0C42-33D8-A6843D6BC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8027"/>
            <a:ext cx="9144000" cy="1875219"/>
          </a:xfrm>
        </p:spPr>
        <p:txBody>
          <a:bodyPr>
            <a:normAutofit/>
          </a:bodyPr>
          <a:lstStyle/>
          <a:p>
            <a:r>
              <a:rPr lang="en-US" dirty="0">
                <a:latin typeface="Abadi Extra Light" panose="020B0204020104020204" pitchFamily="34" charset="0"/>
              </a:rPr>
              <a:t>CHE 5135 – PLASTICS IN A CIRCULAR ECONOMY</a:t>
            </a:r>
          </a:p>
          <a:p>
            <a:endParaRPr lang="en-US" dirty="0">
              <a:latin typeface="Abadi Extra Light" panose="020B0204020104020204" pitchFamily="34" charset="0"/>
            </a:endParaRPr>
          </a:p>
          <a:p>
            <a:r>
              <a:rPr lang="en-US" dirty="0">
                <a:latin typeface="Abadi Extra Light" panose="020B0204020104020204" pitchFamily="34" charset="0"/>
              </a:rPr>
              <a:t>Audrey Davis</a:t>
            </a:r>
          </a:p>
          <a:p>
            <a:r>
              <a:rPr lang="en-US" dirty="0">
                <a:latin typeface="Abadi Extra Light" panose="020B0204020104020204" pitchFamily="34" charset="0"/>
              </a:rPr>
              <a:t>December 4,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D2752-1B56-9046-8D9A-95672B06EB18}"/>
              </a:ext>
            </a:extLst>
          </p:cNvPr>
          <p:cNvSpPr txBox="1"/>
          <p:nvPr/>
        </p:nvSpPr>
        <p:spPr>
          <a:xfrm>
            <a:off x="2143125" y="2825496"/>
            <a:ext cx="79057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200" dirty="0">
                <a:latin typeface="Abadi Extra Light" panose="020B0204020104020204" pitchFamily="34" charset="0"/>
              </a:rPr>
              <a:t>Where are we going from here?</a:t>
            </a:r>
          </a:p>
        </p:txBody>
      </p:sp>
    </p:spTree>
    <p:extLst>
      <p:ext uri="{BB962C8B-B14F-4D97-AF65-F5344CB8AC3E}">
        <p14:creationId xmlns:p14="http://schemas.microsoft.com/office/powerpoint/2010/main" val="293746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190E-9F32-64B2-D910-215DF4B5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existed in the past?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72FB2-410C-B7AC-E6CC-72368E2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 care and beauty industry produces more than 120 billion units of packaging every year globally – most of which are not truly recyclable</a:t>
            </a:r>
          </a:p>
          <a:p>
            <a:pPr lvl="1"/>
            <a:r>
              <a:rPr lang="en-US" dirty="0"/>
              <a:t>Almost 7.9 billion units of rigid plastic created for beauty and personal care products in the U.S. alone (2018)</a:t>
            </a:r>
          </a:p>
          <a:p>
            <a:r>
              <a:rPr lang="en-US" dirty="0"/>
              <a:t>Many cosmetics and personal care products use non-recyclable plastics</a:t>
            </a:r>
          </a:p>
          <a:p>
            <a:r>
              <a:rPr lang="en-US" dirty="0"/>
              <a:t>“Recycling by mail” programs are largely greenwashing</a:t>
            </a:r>
          </a:p>
          <a:p>
            <a:pPr lvl="1"/>
            <a:r>
              <a:rPr lang="en-US" dirty="0"/>
              <a:t>The plastics that are collected and sent back are downcycled into other products and eventually incinerated or sent to landfills </a:t>
            </a:r>
          </a:p>
        </p:txBody>
      </p:sp>
    </p:spTree>
    <p:extLst>
      <p:ext uri="{BB962C8B-B14F-4D97-AF65-F5344CB8AC3E}">
        <p14:creationId xmlns:p14="http://schemas.microsoft.com/office/powerpoint/2010/main" val="376507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BC05-C577-31A8-6EA5-102241D5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has that situation improved?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A2D34-B0C6-5566-5116-D92B93E82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Driven by changes in consumer demands and growing environmental awareness</a:t>
            </a:r>
          </a:p>
          <a:p>
            <a:r>
              <a:rPr lang="en-US" dirty="0"/>
              <a:t>An increase in the elimination of plastic packaging</a:t>
            </a:r>
          </a:p>
          <a:p>
            <a:pPr lvl="1"/>
            <a:r>
              <a:rPr lang="en-US" dirty="0"/>
              <a:t>Glass bottles and paper-based materials have become the go-</a:t>
            </a:r>
            <a:r>
              <a:rPr lang="en-US" dirty="0" err="1"/>
              <a:t>tos</a:t>
            </a:r>
            <a:r>
              <a:rPr lang="en-US" dirty="0"/>
              <a:t> for beauty product packaging</a:t>
            </a:r>
          </a:p>
          <a:p>
            <a:pPr lvl="1"/>
            <a:r>
              <a:rPr lang="en-US" dirty="0"/>
              <a:t>Eco-friendly inks and coatings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3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2BD4F-E7B9-9EC1-2482-CB52CEB5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going?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77F79-F4CF-C04E-040D-8EA402828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Brands should have transparent, distinct positions on sustainability that are clear, true, and consistent</a:t>
            </a:r>
          </a:p>
          <a:p>
            <a:r>
              <a:rPr lang="en-US" dirty="0"/>
              <a:t>Brands must be flexible rather than looking at a single solution</a:t>
            </a:r>
          </a:p>
          <a:p>
            <a:r>
              <a:rPr lang="en-US" dirty="0"/>
              <a:t>The future of cosmetic packaging lies in innovative solutions that not only prioritize sustainability but also incorporate inclusivity in design and functionality</a:t>
            </a:r>
          </a:p>
          <a:p>
            <a:pPr lvl="1"/>
            <a:r>
              <a:rPr lang="en-US" dirty="0"/>
              <a:t>More sustainable packaging</a:t>
            </a:r>
          </a:p>
          <a:p>
            <a:pPr lvl="1"/>
            <a:r>
              <a:rPr lang="en-US" dirty="0"/>
              <a:t>Refillable packaging</a:t>
            </a:r>
          </a:p>
          <a:p>
            <a:pPr lvl="1"/>
            <a:r>
              <a:rPr lang="en-US" dirty="0"/>
              <a:t>Package-free products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4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B0AB9-06B4-D6DB-4FF6-43237A5AB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dirty="0"/>
              <a:t>More Sustainable Packaging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B6E85-0889-5FC6-FE77-691BC0273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87896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Sustainable decorative innovations are emerging to meet the aesthetic demands of consumers while minimizing environmental impact</a:t>
            </a:r>
          </a:p>
          <a:p>
            <a:pPr lvl="1"/>
            <a:r>
              <a:rPr lang="en-US" dirty="0"/>
              <a:t>Water-based inks and dyes are replacing traditional solvent-based options, reducing the release of harmful chemicals into the environment during the printing process</a:t>
            </a:r>
          </a:p>
          <a:p>
            <a:r>
              <a:rPr lang="en-US" dirty="0"/>
              <a:t>Innovative designs that minimize material usage without compromising on the visual appeal</a:t>
            </a:r>
          </a:p>
          <a:p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L’Oréal has invested in p</a:t>
            </a:r>
            <a:r>
              <a:rPr lang="en-US" dirty="0"/>
              <a:t>ackaging made from materials like plant-based plastics and algae-derived plastics, which decompose naturally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ADC0A29-6DF9-0917-CFA6-F57E5927F945}"/>
              </a:ext>
            </a:extLst>
          </p:cNvPr>
          <p:cNvSpPr txBox="1">
            <a:spLocks/>
          </p:cNvSpPr>
          <p:nvPr/>
        </p:nvSpPr>
        <p:spPr>
          <a:xfrm>
            <a:off x="8083296" y="1758569"/>
            <a:ext cx="34076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b="1" dirty="0"/>
              <a:t>CHALLENGES:</a:t>
            </a:r>
          </a:p>
          <a:p>
            <a:pPr marL="0" lvl="1" indent="0">
              <a:buNone/>
            </a:pPr>
            <a:r>
              <a:rPr lang="en-US" dirty="0"/>
              <a:t>Brands and consumers need to focus on the impact of packaging materials throughout the entire product life cycle, opposed to focusing solely on the recyclability of packaging materials.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Implementing PCR content is the more proactive sustainability strategy – relying on packages to be recycled at their end of life is kind of the lazy sustainability strategy. It puts all of the burden on consumers and recycling infrastructure.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54AF81F-9FFC-8170-4048-A141D0EC1341}"/>
              </a:ext>
            </a:extLst>
          </p:cNvPr>
          <p:cNvSpPr txBox="1">
            <a:spLocks/>
          </p:cNvSpPr>
          <p:nvPr/>
        </p:nvSpPr>
        <p:spPr>
          <a:xfrm>
            <a:off x="838200" y="480949"/>
            <a:ext cx="2204013" cy="314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spc="600" dirty="0">
                <a:latin typeface="Abadi" panose="020B0604020104020204" pitchFamily="34" charset="0"/>
              </a:rPr>
              <a:t>OUTCOMES</a:t>
            </a:r>
          </a:p>
        </p:txBody>
      </p:sp>
    </p:spTree>
    <p:extLst>
      <p:ext uri="{BB962C8B-B14F-4D97-AF65-F5344CB8AC3E}">
        <p14:creationId xmlns:p14="http://schemas.microsoft.com/office/powerpoint/2010/main" val="208120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108044-85DB-C23F-7D2A-37346166F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20557-D0E8-9BE8-C45E-AE2E36BF4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Refillable Packaging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12899-D96D-879C-E625-C98C439B0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97624" cy="446544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By designing containers that can be reused and refilled, cosmetic manufacturing and contract manufacturing sectors are significantly reducing the amount of packaging waste generated</a:t>
            </a:r>
          </a:p>
          <a:p>
            <a:r>
              <a:rPr lang="en-US" dirty="0"/>
              <a:t>Refill:</a:t>
            </a:r>
          </a:p>
          <a:p>
            <a:pPr lvl="1"/>
            <a:r>
              <a:rPr lang="en-US" dirty="0"/>
              <a:t>Instead of discarding the entire package, you simply purchase a refill</a:t>
            </a:r>
          </a:p>
          <a:p>
            <a:pPr lvl="2"/>
            <a:r>
              <a:rPr lang="en-US" dirty="0"/>
              <a:t>Refills typically come in minimalist, recyclable packaging</a:t>
            </a:r>
          </a:p>
          <a:p>
            <a:pPr lvl="2"/>
            <a:r>
              <a:rPr lang="en-US" dirty="0"/>
              <a:t>Refills often cost less than the full product</a:t>
            </a:r>
          </a:p>
          <a:p>
            <a:pPr lvl="2"/>
            <a:r>
              <a:rPr lang="en-US" dirty="0"/>
              <a:t>Saves consumers money over time while reducing the energy consumption and carbon emissions associated with producing new packaging</a:t>
            </a:r>
          </a:p>
          <a:p>
            <a:r>
              <a:rPr lang="en-US" dirty="0"/>
              <a:t>Reuse:</a:t>
            </a:r>
          </a:p>
          <a:p>
            <a:pPr lvl="1"/>
            <a:r>
              <a:rPr lang="en-US" dirty="0"/>
              <a:t>Reusable containers can be returned to the manufacturer, sanitized, and sold again</a:t>
            </a:r>
          </a:p>
          <a:p>
            <a:r>
              <a:rPr lang="en-US" dirty="0"/>
              <a:t>Companies like MAC Cosmetics have introduced refill stations in select stores</a:t>
            </a:r>
          </a:p>
          <a:p>
            <a:pPr lvl="1"/>
            <a:r>
              <a:rPr lang="en-US" dirty="0"/>
              <a:t>Reduces plastic waste and encourages consumers to be more mindful of their consumption habits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46C45D5-265F-5446-4638-6D4E0A93763C}"/>
              </a:ext>
            </a:extLst>
          </p:cNvPr>
          <p:cNvSpPr txBox="1">
            <a:spLocks/>
          </p:cNvSpPr>
          <p:nvPr/>
        </p:nvSpPr>
        <p:spPr>
          <a:xfrm>
            <a:off x="8083296" y="1758569"/>
            <a:ext cx="34076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b="1" dirty="0"/>
              <a:t>CHALLENGES:</a:t>
            </a:r>
          </a:p>
          <a:p>
            <a:pPr marL="0" lvl="1" indent="0">
              <a:buNone/>
            </a:pPr>
            <a:r>
              <a:rPr lang="en-US" dirty="0"/>
              <a:t>Requires significant alterations to supply chains, changes in consumer habits, and strict hygiene standards to ensure the safety and efficacy of reused packages.</a:t>
            </a:r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r>
              <a:rPr lang="en-US" dirty="0"/>
              <a:t>Bottle-in-a-bottle refills tend to be the least effective in regards to sustainability. 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Refill pouches have an automatic reduction in material use (depending on the refill pouch, sometimes you can see up to a 90% reduction in plastic compared to a standard single-use component.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Infrastructure is not ready for refill stations – hygiene concerns and complexities that haven’t been worked out yet.</a:t>
            </a:r>
          </a:p>
          <a:p>
            <a:pPr marL="342900" lvl="1" indent="-342900"/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6F1E7A-47AD-64AC-348E-3B6AAC78F092}"/>
              </a:ext>
            </a:extLst>
          </p:cNvPr>
          <p:cNvSpPr txBox="1">
            <a:spLocks/>
          </p:cNvSpPr>
          <p:nvPr/>
        </p:nvSpPr>
        <p:spPr>
          <a:xfrm>
            <a:off x="838200" y="480949"/>
            <a:ext cx="2204013" cy="314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spc="600" dirty="0">
                <a:latin typeface="Abadi" panose="020B0604020104020204" pitchFamily="34" charset="0"/>
              </a:rPr>
              <a:t>OUTCOMES</a:t>
            </a:r>
          </a:p>
        </p:txBody>
      </p:sp>
    </p:spTree>
    <p:extLst>
      <p:ext uri="{BB962C8B-B14F-4D97-AF65-F5344CB8AC3E}">
        <p14:creationId xmlns:p14="http://schemas.microsoft.com/office/powerpoint/2010/main" val="335773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BD90C1-0780-1E57-A733-026450F55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FD7B0-17F6-539F-8700-00B3A8811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Package-Free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08479-9E69-AD82-1FCA-C4564DAC9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5696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Shampoo bars, solid lotions, and soap leaves</a:t>
            </a:r>
          </a:p>
          <a:p>
            <a:r>
              <a:rPr lang="en-US" dirty="0"/>
              <a:t>Eliminate the need for traditional packaging altogether</a:t>
            </a:r>
          </a:p>
          <a:p>
            <a:r>
              <a:rPr lang="en-US" dirty="0"/>
              <a:t>Developing solid formats that reduce both packaging and water consumption</a:t>
            </a:r>
          </a:p>
          <a:p>
            <a:pPr lvl="1"/>
            <a:r>
              <a:rPr lang="en-US" dirty="0"/>
              <a:t>Massive reduction of plastic used for packaging</a:t>
            </a:r>
          </a:p>
          <a:p>
            <a:pPr lvl="1"/>
            <a:r>
              <a:rPr lang="en-US" dirty="0"/>
              <a:t>Regularly presented “naked” or with simple primary packaging usually made with recyclable paper or cardboard</a:t>
            </a:r>
          </a:p>
          <a:p>
            <a:pPr lvl="1"/>
            <a:r>
              <a:rPr lang="en-US" dirty="0"/>
              <a:t>Concentrated in active matter – reduced volume limits the carbon footprint associated with storage and transport</a:t>
            </a:r>
          </a:p>
          <a:p>
            <a:pPr lvl="1"/>
            <a:r>
              <a:rPr lang="en-US" dirty="0"/>
              <a:t>Many ingredients become obsolete in formulation (e.g., preservatives, chelating agents, pH regulators, and texturizers)</a:t>
            </a:r>
          </a:p>
          <a:p>
            <a:pPr lvl="1"/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A2FD24-F019-3886-20C6-E9DB64A1C8C6}"/>
              </a:ext>
            </a:extLst>
          </p:cNvPr>
          <p:cNvSpPr txBox="1">
            <a:spLocks/>
          </p:cNvSpPr>
          <p:nvPr/>
        </p:nvSpPr>
        <p:spPr>
          <a:xfrm>
            <a:off x="8083296" y="1758568"/>
            <a:ext cx="3407664" cy="4532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b="1" dirty="0"/>
              <a:t>CHALLENGES:</a:t>
            </a:r>
          </a:p>
          <a:p>
            <a:pPr marL="0" lvl="1" indent="0">
              <a:buNone/>
            </a:pPr>
            <a:r>
              <a:rPr lang="en-US" dirty="0"/>
              <a:t>Consumers get the impression that you’re getting more bang for your buck if packaging is slightly oversized.</a:t>
            </a:r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r>
              <a:rPr lang="en-US" dirty="0"/>
              <a:t>Using a pure, undiluted product can lead to a local overuse of certain ingredients – lead to irritation.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Most humectants and active ingredients are water-soluble, so solid skin care cannot take advantage of these anti-aging and moisturizing properties.</a:t>
            </a:r>
            <a:endParaRPr lang="en-US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F02044E-C46B-4FAE-9BB1-178E6E7BA28B}"/>
              </a:ext>
            </a:extLst>
          </p:cNvPr>
          <p:cNvSpPr txBox="1">
            <a:spLocks/>
          </p:cNvSpPr>
          <p:nvPr/>
        </p:nvSpPr>
        <p:spPr>
          <a:xfrm>
            <a:off x="838200" y="480949"/>
            <a:ext cx="2204013" cy="314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spc="600" dirty="0">
                <a:latin typeface="Abadi" panose="020B0604020104020204" pitchFamily="34" charset="0"/>
              </a:rPr>
              <a:t>OUTCOMES</a:t>
            </a:r>
          </a:p>
        </p:txBody>
      </p:sp>
    </p:spTree>
    <p:extLst>
      <p:ext uri="{BB962C8B-B14F-4D97-AF65-F5344CB8AC3E}">
        <p14:creationId xmlns:p14="http://schemas.microsoft.com/office/powerpoint/2010/main" val="131452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732</Words>
  <Application>Microsoft Office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Abadi</vt:lpstr>
      <vt:lpstr>Abadi Extra Light</vt:lpstr>
      <vt:lpstr>Aptos</vt:lpstr>
      <vt:lpstr>Aptos Display</vt:lpstr>
      <vt:lpstr>Arial</vt:lpstr>
      <vt:lpstr>Office Theme</vt:lpstr>
      <vt:lpstr>PLASTICS IN THE COSMETIC INDUSTRY</vt:lpstr>
      <vt:lpstr>What existed in the past?</vt:lpstr>
      <vt:lpstr>How has that situation improved?</vt:lpstr>
      <vt:lpstr>Where are we going?</vt:lpstr>
      <vt:lpstr>More Sustainable Packaging</vt:lpstr>
      <vt:lpstr>Refillable Packaging</vt:lpstr>
      <vt:lpstr>Package-Free Products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Davis, Audrey (davis7a8)</dc:creator>
  <cp:lastModifiedBy>Davis, Audrey (davis7a8)</cp:lastModifiedBy>
  <cp:revision>1</cp:revision>
  <dcterms:created xsi:type="dcterms:W3CDTF">2024-12-01T14:49:48Z</dcterms:created>
  <dcterms:modified xsi:type="dcterms:W3CDTF">2024-12-01T15:58:48Z</dcterms:modified>
</cp:coreProperties>
</file>