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636" r:id="rId3"/>
    <p:sldId id="634" r:id="rId4"/>
    <p:sldId id="639" r:id="rId5"/>
    <p:sldId id="635" r:id="rId6"/>
    <p:sldId id="632" r:id="rId7"/>
    <p:sldId id="638" r:id="rId8"/>
    <p:sldId id="637" r:id="rId9"/>
    <p:sldId id="64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0F9"/>
    <a:srgbClr val="E0ECF8"/>
    <a:srgbClr val="F2F7FC"/>
    <a:srgbClr val="D0E2F4"/>
    <a:srgbClr val="C00000"/>
    <a:srgbClr val="3333FF"/>
    <a:srgbClr val="E00122"/>
    <a:srgbClr val="060100"/>
    <a:srgbClr val="0033A2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6" autoAdjust="0"/>
    <p:restoredTop sz="90767" autoAdjust="0"/>
  </p:normalViewPr>
  <p:slideViewPr>
    <p:cSldViewPr snapToGrid="0" showGuides="1">
      <p:cViewPr varScale="1">
        <p:scale>
          <a:sx n="54" d="100"/>
          <a:sy n="54" d="100"/>
        </p:scale>
        <p:origin x="111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6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5A5D9-7986-4510-A171-1CAB304D67A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58C9B-B636-4EF1-98DF-8202C8B9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66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B43EC-7AE6-43B7-828A-58FE6FA84B5F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66DD3-19F7-4022-A733-D0745B8F6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0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66DD3-19F7-4022-A733-D0745B8F64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7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Mineral oils used in tire manufacturing are highly aromatic oils as softener contains PAHs.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66DD3-19F7-4022-A733-D0745B8F64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99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66DD3-19F7-4022-A733-D0745B8F64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99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66DD3-19F7-4022-A733-D0745B8F64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06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66DD3-19F7-4022-A733-D0745B8F64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92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66DD3-19F7-4022-A733-D0745B8F64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13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8D72A1-B7D2-BF78-D56C-6A9DD7A62526}"/>
              </a:ext>
            </a:extLst>
          </p:cNvPr>
          <p:cNvGrpSpPr/>
          <p:nvPr userDrawn="1"/>
        </p:nvGrpSpPr>
        <p:grpSpPr>
          <a:xfrm>
            <a:off x="208802" y="191032"/>
            <a:ext cx="4952254" cy="1082586"/>
            <a:chOff x="342616" y="34913"/>
            <a:chExt cx="4952254" cy="1082586"/>
          </a:xfrm>
        </p:grpSpPr>
        <p:pic>
          <p:nvPicPr>
            <p:cNvPr id="4" name="Picture 4" descr="Uc Secondary Logo Horizontal - University Of Cincinnati Logo Transparent  PNG - 915x302 - Free Download on NicePNG">
              <a:extLst>
                <a:ext uri="{FF2B5EF4-FFF2-40B4-BE49-F238E27FC236}">
                  <a16:creationId xmlns:a16="http://schemas.microsoft.com/office/drawing/2014/main" id="{A15A8435-87E1-60CC-93BA-2EDB841FD72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69" t="7456" b="21098"/>
            <a:stretch/>
          </p:blipFill>
          <p:spPr bwMode="auto">
            <a:xfrm>
              <a:off x="1524000" y="34913"/>
              <a:ext cx="3770870" cy="1082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150C49E9-D38E-C54B-4088-31A218E7A1C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62" r="8585" b="33278"/>
            <a:stretch/>
          </p:blipFill>
          <p:spPr bwMode="auto">
            <a:xfrm>
              <a:off x="342616" y="34914"/>
              <a:ext cx="1290531" cy="1082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094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7012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2000">
                <a:srgbClr val="E0012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" y="49509"/>
            <a:ext cx="11143677" cy="9087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913E95B-2531-8FFE-5116-5EF90E0E52E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2" r="8585" b="33278"/>
          <a:stretch/>
        </p:blipFill>
        <p:spPr bwMode="auto">
          <a:xfrm>
            <a:off x="11053867" y="166334"/>
            <a:ext cx="1131033" cy="94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13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flipV="1">
            <a:off x="-56036" y="6526468"/>
            <a:ext cx="1231200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9000">
                <a:srgbClr val="E0012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823626" y="6549521"/>
            <a:ext cx="4765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85E90C-5123-4C29-9FBC-73427598A50F}" type="slidenum">
              <a:rPr lang="en-US" sz="1700" smtClean="0">
                <a:solidFill>
                  <a:schemeClr val="bg1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‹#›</a:t>
            </a:fld>
            <a:endParaRPr lang="en-US" sz="1700" dirty="0">
              <a:solidFill>
                <a:schemeClr val="bg1"/>
              </a:solidFill>
              <a:latin typeface="Century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-57446" y="6550621"/>
            <a:ext cx="1224944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 cap="small" baseline="0" dirty="0">
                <a:solidFill>
                  <a:schemeClr val="bg1"/>
                </a:solidFill>
                <a:latin typeface="Palatino Linotype" panose="02040502050505030304" pitchFamily="18" charset="0"/>
              </a:rPr>
              <a:t>Soft Materials and Interfaces                                                            Chemical Engineering – University of Cincinnati</a:t>
            </a:r>
          </a:p>
        </p:txBody>
      </p:sp>
    </p:spTree>
    <p:extLst>
      <p:ext uri="{BB962C8B-B14F-4D97-AF65-F5344CB8AC3E}">
        <p14:creationId xmlns:p14="http://schemas.microsoft.com/office/powerpoint/2010/main" val="184415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4" Type="http://schemas.openxmlformats.org/officeDocument/2006/relationships/image" Target="../media/image17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76647" y="4474342"/>
            <a:ext cx="5454650" cy="106861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dirty="0">
                <a:latin typeface="Century" panose="02040604050505020304" pitchFamily="18" charset="0"/>
                <a:cs typeface="Arial" pitchFamily="34" charset="0"/>
              </a:rPr>
              <a:t>Sazzadul Alam Rahat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latin typeface="Century" panose="02040604050505020304" pitchFamily="18" charset="0"/>
                <a:cs typeface="Arial" pitchFamily="34" charset="0"/>
              </a:rPr>
              <a:t>Graduate Student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latin typeface="Century" panose="02040604050505020304" pitchFamily="18" charset="0"/>
                <a:cs typeface="Arial" pitchFamily="34" charset="0"/>
              </a:rPr>
              <a:t>Mechanical and Materials Engineering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32A06814-8A30-FEC4-763D-5C00D091B28D}"/>
              </a:ext>
            </a:extLst>
          </p:cNvPr>
          <p:cNvSpPr txBox="1">
            <a:spLocks/>
          </p:cNvSpPr>
          <p:nvPr/>
        </p:nvSpPr>
        <p:spPr>
          <a:xfrm>
            <a:off x="632134" y="1748182"/>
            <a:ext cx="11143677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entury" panose="02040604050505020304" pitchFamily="18" charset="0"/>
                <a:ea typeface="+mj-ea"/>
                <a:cs typeface="+mj-cs"/>
              </a:defRPr>
            </a:lvl1pPr>
          </a:lstStyle>
          <a:p>
            <a:r>
              <a:rPr lang="en-US" sz="3600" b="1" dirty="0"/>
              <a:t>Controlling PAH exposures from tire wear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E3AE6B-0B85-4FD2-E2E8-909A56FC294A}"/>
              </a:ext>
            </a:extLst>
          </p:cNvPr>
          <p:cNvSpPr txBox="1">
            <a:spLocks/>
          </p:cNvSpPr>
          <p:nvPr/>
        </p:nvSpPr>
        <p:spPr>
          <a:xfrm>
            <a:off x="524161" y="2656902"/>
            <a:ext cx="11143677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entury" panose="02040604050505020304" pitchFamily="18" charset="0"/>
                <a:ea typeface="+mj-ea"/>
                <a:cs typeface="+mj-cs"/>
              </a:defRPr>
            </a:lvl1pPr>
          </a:lstStyle>
          <a:p>
            <a:r>
              <a:rPr lang="en-US" sz="2400" dirty="0"/>
              <a:t>Final presentation</a:t>
            </a:r>
          </a:p>
          <a:p>
            <a:r>
              <a:rPr lang="en-US" sz="2400" dirty="0"/>
              <a:t>Plastics in circular economy</a:t>
            </a:r>
          </a:p>
        </p:txBody>
      </p:sp>
    </p:spTree>
    <p:extLst>
      <p:ext uri="{BB962C8B-B14F-4D97-AF65-F5344CB8AC3E}">
        <p14:creationId xmlns:p14="http://schemas.microsoft.com/office/powerpoint/2010/main" val="74191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5A3511-CCDE-793C-51C6-3B4CD2480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tire debris lead to health hazard?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BF9ED5-9C0B-0AE2-9E6F-B5A10B353B8F}"/>
              </a:ext>
            </a:extLst>
          </p:cNvPr>
          <p:cNvGrpSpPr/>
          <p:nvPr/>
        </p:nvGrpSpPr>
        <p:grpSpPr>
          <a:xfrm>
            <a:off x="0" y="958229"/>
            <a:ext cx="4261742" cy="4116354"/>
            <a:chOff x="0" y="958229"/>
            <a:chExt cx="4261742" cy="4116354"/>
          </a:xfrm>
        </p:grpSpPr>
        <p:pic>
          <p:nvPicPr>
            <p:cNvPr id="10" name="Picture 9" descr="Close-up of tire tread">
              <a:extLst>
                <a:ext uri="{FF2B5EF4-FFF2-40B4-BE49-F238E27FC236}">
                  <a16:creationId xmlns:a16="http://schemas.microsoft.com/office/drawing/2014/main" id="{AB782AC3-429B-001C-E68E-5B1F85E40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958229"/>
              <a:ext cx="3628724" cy="241126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5BDE60-4873-E781-EAD7-3474B6C34C90}"/>
                </a:ext>
              </a:extLst>
            </p:cNvPr>
            <p:cNvSpPr txBox="1"/>
            <p:nvPr/>
          </p:nvSpPr>
          <p:spPr>
            <a:xfrm>
              <a:off x="0" y="3597255"/>
              <a:ext cx="426174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/>
                <a:t>Rubber Polymer		40-60%</a:t>
              </a:r>
            </a:p>
            <a:p>
              <a:pPr algn="just"/>
              <a:endParaRPr lang="en-US" dirty="0"/>
            </a:p>
            <a:p>
              <a:pPr algn="just"/>
              <a:r>
                <a:rPr lang="en-US" dirty="0"/>
                <a:t>Reinforcing agents	20-35%</a:t>
              </a:r>
            </a:p>
            <a:p>
              <a:pPr algn="just"/>
              <a:endParaRPr lang="en-US" dirty="0"/>
            </a:p>
            <a:p>
              <a:pPr algn="just"/>
              <a:r>
                <a:rPr lang="en-US" dirty="0"/>
                <a:t>Mineral oils		15-20%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7620D3D-FAB6-7C7F-3891-BFCCCCF65363}"/>
              </a:ext>
            </a:extLst>
          </p:cNvPr>
          <p:cNvSpPr/>
          <p:nvPr/>
        </p:nvSpPr>
        <p:spPr>
          <a:xfrm>
            <a:off x="4764" y="4605335"/>
            <a:ext cx="3628724" cy="4870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759C3C-7444-14C8-7F2D-75E8F7BE0A84}"/>
              </a:ext>
            </a:extLst>
          </p:cNvPr>
          <p:cNvSpPr txBox="1"/>
          <p:nvPr/>
        </p:nvSpPr>
        <p:spPr>
          <a:xfrm>
            <a:off x="92702" y="5468884"/>
            <a:ext cx="326634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PAH</a:t>
            </a:r>
          </a:p>
          <a:p>
            <a:pPr algn="ctr"/>
            <a:r>
              <a:rPr lang="en-US" dirty="0"/>
              <a:t>polycyclic aromatic hydrocarbon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9EA0CD3-0027-DCC0-861C-0D5A311080B2}"/>
              </a:ext>
            </a:extLst>
          </p:cNvPr>
          <p:cNvGrpSpPr/>
          <p:nvPr/>
        </p:nvGrpSpPr>
        <p:grpSpPr>
          <a:xfrm>
            <a:off x="4340536" y="886831"/>
            <a:ext cx="2631280" cy="1627572"/>
            <a:chOff x="4340536" y="886831"/>
            <a:chExt cx="2631280" cy="162757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9E98784-64F2-AF40-8EBA-9FE07F0611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0536" y="1214866"/>
              <a:ext cx="2631280" cy="1299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0A1D7A0-81A6-3916-3769-9E360C7BA85F}"/>
                </a:ext>
              </a:extLst>
            </p:cNvPr>
            <p:cNvSpPr txBox="1"/>
            <p:nvPr/>
          </p:nvSpPr>
          <p:spPr>
            <a:xfrm>
              <a:off x="5123946" y="886831"/>
              <a:ext cx="1064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dirty="0"/>
                <a:t>Tire wear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3733BC3-F95C-5695-270A-6B29D49D2E14}"/>
              </a:ext>
            </a:extLst>
          </p:cNvPr>
          <p:cNvGrpSpPr/>
          <p:nvPr/>
        </p:nvGrpSpPr>
        <p:grpSpPr>
          <a:xfrm>
            <a:off x="8809467" y="851141"/>
            <a:ext cx="2439584" cy="1705399"/>
            <a:chOff x="8809467" y="851141"/>
            <a:chExt cx="2439584" cy="1705399"/>
          </a:xfrm>
        </p:grpSpPr>
        <p:pic>
          <p:nvPicPr>
            <p:cNvPr id="1030" name="Picture 6" descr="Tire Fires: What Happens When Scrap Tires Aren't Recycled">
              <a:extLst>
                <a:ext uri="{FF2B5EF4-FFF2-40B4-BE49-F238E27FC236}">
                  <a16:creationId xmlns:a16="http://schemas.microsoft.com/office/drawing/2014/main" id="{F51EF9E1-E156-AE90-BF3C-8CFEC2FBC6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57"/>
            <a:stretch/>
          </p:blipFill>
          <p:spPr bwMode="auto">
            <a:xfrm>
              <a:off x="8809467" y="1238385"/>
              <a:ext cx="2439584" cy="1318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6A2937D-BCFF-CF93-281B-6D268FCF18A8}"/>
                </a:ext>
              </a:extLst>
            </p:cNvPr>
            <p:cNvSpPr txBox="1"/>
            <p:nvPr/>
          </p:nvSpPr>
          <p:spPr>
            <a:xfrm>
              <a:off x="9570640" y="851141"/>
              <a:ext cx="917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dirty="0"/>
                <a:t>Burning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98348EB-6252-39B3-BCC0-FBDC59F455FB}"/>
              </a:ext>
            </a:extLst>
          </p:cNvPr>
          <p:cNvGrpSpPr/>
          <p:nvPr/>
        </p:nvGrpSpPr>
        <p:grpSpPr>
          <a:xfrm>
            <a:off x="4662381" y="4664178"/>
            <a:ext cx="2309435" cy="1730048"/>
            <a:chOff x="4662381" y="4664178"/>
            <a:chExt cx="2309435" cy="1730048"/>
          </a:xfrm>
        </p:grpSpPr>
        <p:pic>
          <p:nvPicPr>
            <p:cNvPr id="1028" name="Picture 4" descr="How Tire Dumping Harms the Environment | Treadwright – TreadWright Tires">
              <a:extLst>
                <a:ext uri="{FF2B5EF4-FFF2-40B4-BE49-F238E27FC236}">
                  <a16:creationId xmlns:a16="http://schemas.microsoft.com/office/drawing/2014/main" id="{50078409-0E90-B3D0-CE1E-DF2002745A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59" r="6428"/>
            <a:stretch/>
          </p:blipFill>
          <p:spPr bwMode="auto">
            <a:xfrm>
              <a:off x="4662381" y="5033510"/>
              <a:ext cx="2309435" cy="1360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DB27D34-DE3C-814C-26AF-304EE27AE58B}"/>
                </a:ext>
              </a:extLst>
            </p:cNvPr>
            <p:cNvSpPr txBox="1"/>
            <p:nvPr/>
          </p:nvSpPr>
          <p:spPr>
            <a:xfrm>
              <a:off x="5394658" y="4664178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dirty="0"/>
                <a:t>Landfill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AD13798-8F9A-4747-B309-6672EB6F37A6}"/>
              </a:ext>
            </a:extLst>
          </p:cNvPr>
          <p:cNvGrpSpPr/>
          <p:nvPr/>
        </p:nvGrpSpPr>
        <p:grpSpPr>
          <a:xfrm>
            <a:off x="9261095" y="4494950"/>
            <a:ext cx="2213455" cy="2019867"/>
            <a:chOff x="9261095" y="4494950"/>
            <a:chExt cx="2213455" cy="2019867"/>
          </a:xfrm>
        </p:grpSpPr>
        <p:pic>
          <p:nvPicPr>
            <p:cNvPr id="1032" name="Picture 8" descr="Tires, scrap tires, car tire shredder machine from WEIMA">
              <a:extLst>
                <a:ext uri="{FF2B5EF4-FFF2-40B4-BE49-F238E27FC236}">
                  <a16:creationId xmlns:a16="http://schemas.microsoft.com/office/drawing/2014/main" id="{564D0643-F9E3-82B3-59CB-B24F7F8139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4" t="8628" r="9408"/>
            <a:stretch/>
          </p:blipFill>
          <p:spPr bwMode="auto">
            <a:xfrm>
              <a:off x="9261095" y="4864282"/>
              <a:ext cx="2213455" cy="1650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132E2A5-812B-02F5-5206-3CF3522CD5CA}"/>
                </a:ext>
              </a:extLst>
            </p:cNvPr>
            <p:cNvSpPr txBox="1"/>
            <p:nvPr/>
          </p:nvSpPr>
          <p:spPr>
            <a:xfrm>
              <a:off x="9801705" y="4494950"/>
              <a:ext cx="11322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dirty="0"/>
                <a:t>Shredding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9242CF4-E881-D5CA-9C42-EF660451F709}"/>
              </a:ext>
            </a:extLst>
          </p:cNvPr>
          <p:cNvGrpSpPr/>
          <p:nvPr/>
        </p:nvGrpSpPr>
        <p:grpSpPr>
          <a:xfrm>
            <a:off x="5430355" y="2514403"/>
            <a:ext cx="3747512" cy="2229289"/>
            <a:chOff x="5430355" y="2514403"/>
            <a:chExt cx="3747512" cy="2229289"/>
          </a:xfrm>
        </p:grpSpPr>
        <p:pic>
          <p:nvPicPr>
            <p:cNvPr id="29" name="Graphic 28" descr="Brain in head outline">
              <a:extLst>
                <a:ext uri="{FF2B5EF4-FFF2-40B4-BE49-F238E27FC236}">
                  <a16:creationId xmlns:a16="http://schemas.microsoft.com/office/drawing/2014/main" id="{BF3893BB-9288-FA67-A6D7-23C070C3E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16217" y="2972026"/>
              <a:ext cx="1314043" cy="1314043"/>
            </a:xfrm>
            <a:prstGeom prst="rect">
              <a:avLst/>
            </a:prstGeom>
          </p:spPr>
        </p:pic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D473D8B-9EA4-18ED-953B-CCB813F6CA1E}"/>
                </a:ext>
              </a:extLst>
            </p:cNvPr>
            <p:cNvCxnSpPr>
              <a:cxnSpLocks/>
            </p:cNvCxnSpPr>
            <p:nvPr/>
          </p:nvCxnSpPr>
          <p:spPr>
            <a:xfrm>
              <a:off x="5430355" y="2740938"/>
              <a:ext cx="1288622" cy="73549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3C0814C-62F8-ECB8-2BB6-C58E52FB57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70655" y="4182024"/>
              <a:ext cx="1048322" cy="40580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BD7B718-A02F-4F77-33D4-A7EE426B1C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9579" y="2514403"/>
              <a:ext cx="1187533" cy="56101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9F24328-D0B7-9F79-3966-4664813686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02846" y="4068375"/>
              <a:ext cx="1375021" cy="6753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292FF57-8609-6E85-D8BD-7213E811ED76}"/>
              </a:ext>
            </a:extLst>
          </p:cNvPr>
          <p:cNvGrpSpPr/>
          <p:nvPr/>
        </p:nvGrpSpPr>
        <p:grpSpPr>
          <a:xfrm>
            <a:off x="8054915" y="2981718"/>
            <a:ext cx="2483418" cy="1107252"/>
            <a:chOff x="8054915" y="2981718"/>
            <a:chExt cx="2483418" cy="1107252"/>
          </a:xfrm>
        </p:grpSpPr>
        <p:pic>
          <p:nvPicPr>
            <p:cNvPr id="1034" name="Picture 10" descr="Cancer icon PNG and SVG Vector Free Download">
              <a:extLst>
                <a:ext uri="{FF2B5EF4-FFF2-40B4-BE49-F238E27FC236}">
                  <a16:creationId xmlns:a16="http://schemas.microsoft.com/office/drawing/2014/main" id="{F64A6C7F-BE83-EB65-B208-F4275F78FD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5784" y="2981718"/>
              <a:ext cx="1152549" cy="1107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Arrow: Right 53">
              <a:extLst>
                <a:ext uri="{FF2B5EF4-FFF2-40B4-BE49-F238E27FC236}">
                  <a16:creationId xmlns:a16="http://schemas.microsoft.com/office/drawing/2014/main" id="{0BFE1FBE-481A-16C3-0712-B866F8151B95}"/>
                </a:ext>
              </a:extLst>
            </p:cNvPr>
            <p:cNvSpPr/>
            <p:nvPr/>
          </p:nvSpPr>
          <p:spPr>
            <a:xfrm>
              <a:off x="8054915" y="3354932"/>
              <a:ext cx="978408" cy="484632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528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47FF5E-F10D-7E8E-C36E-1A8750F36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non-carcinogenic oils for tire production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4D2BC83-DCF4-A1D6-0A58-32A754CD246E}"/>
              </a:ext>
            </a:extLst>
          </p:cNvPr>
          <p:cNvGrpSpPr/>
          <p:nvPr/>
        </p:nvGrpSpPr>
        <p:grpSpPr>
          <a:xfrm>
            <a:off x="0" y="958229"/>
            <a:ext cx="6359128" cy="3151026"/>
            <a:chOff x="0" y="1668821"/>
            <a:chExt cx="6359128" cy="315102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01C98D7-242C-48A7-E7E1-37AA7CDDECBE}"/>
                </a:ext>
              </a:extLst>
            </p:cNvPr>
            <p:cNvSpPr txBox="1"/>
            <p:nvPr/>
          </p:nvSpPr>
          <p:spPr>
            <a:xfrm>
              <a:off x="2101933" y="1668821"/>
              <a:ext cx="25160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Highly Aromatic oils (HA)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0A010C-B48A-C1A1-3710-49E8924E0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038153"/>
              <a:ext cx="6359128" cy="2781694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5E4709-6A0C-9064-3EEA-94F7E85137A8}"/>
              </a:ext>
            </a:extLst>
          </p:cNvPr>
          <p:cNvGrpSpPr/>
          <p:nvPr/>
        </p:nvGrpSpPr>
        <p:grpSpPr>
          <a:xfrm>
            <a:off x="829798" y="4478587"/>
            <a:ext cx="5060279" cy="646331"/>
            <a:chOff x="118754" y="4970360"/>
            <a:chExt cx="5060279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6F109CC-47CA-D78B-79A9-5113CFF9BFEF}"/>
                </a:ext>
              </a:extLst>
            </p:cNvPr>
            <p:cNvSpPr txBox="1"/>
            <p:nvPr/>
          </p:nvSpPr>
          <p:spPr>
            <a:xfrm>
              <a:off x="118754" y="5044747"/>
              <a:ext cx="1418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Replacing HA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83731ED-FA7A-D9DB-4ADB-DD5A334B924B}"/>
                </a:ext>
              </a:extLst>
            </p:cNvPr>
            <p:cNvCxnSpPr>
              <a:cxnSpLocks/>
            </p:cNvCxnSpPr>
            <p:nvPr/>
          </p:nvCxnSpPr>
          <p:spPr>
            <a:xfrm>
              <a:off x="1698171" y="5247359"/>
              <a:ext cx="112815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EB93D1-52E4-7F66-BC71-E9726A56416B}"/>
                </a:ext>
              </a:extLst>
            </p:cNvPr>
            <p:cNvSpPr txBox="1"/>
            <p:nvPr/>
          </p:nvSpPr>
          <p:spPr>
            <a:xfrm>
              <a:off x="2987599" y="4970360"/>
              <a:ext cx="21914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Reduce PAH emission</a:t>
              </a:r>
            </a:p>
            <a:p>
              <a:pPr algn="ctr"/>
              <a:r>
                <a:rPr lang="en-US" dirty="0"/>
                <a:t>by more than 90%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E3B022E-A5DC-7D29-4907-C42DD9BEA997}"/>
              </a:ext>
            </a:extLst>
          </p:cNvPr>
          <p:cNvSpPr txBox="1"/>
          <p:nvPr/>
        </p:nvSpPr>
        <p:spPr>
          <a:xfrm>
            <a:off x="6697686" y="958229"/>
            <a:ext cx="39047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Treated Distillate Aromatic Extract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Solvent extraction and hydrotreating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 PAH content below 3%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4AADD9-31E8-F673-C364-F9AB495F5EC2}"/>
              </a:ext>
            </a:extLst>
          </p:cNvPr>
          <p:cNvSpPr txBox="1"/>
          <p:nvPr/>
        </p:nvSpPr>
        <p:spPr>
          <a:xfrm>
            <a:off x="6697686" y="2244551"/>
            <a:ext cx="3973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Mild Extracted Solvate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Paraffinic vacuum distillate fraction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PAH content below carcinogenic level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52967D-9451-CCC1-D8D2-35CD5E5FA1A5}"/>
              </a:ext>
            </a:extLst>
          </p:cNvPr>
          <p:cNvSpPr txBox="1"/>
          <p:nvPr/>
        </p:nvSpPr>
        <p:spPr>
          <a:xfrm>
            <a:off x="6697686" y="3530873"/>
            <a:ext cx="49071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Naphthenic 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 aromatic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Good compatibility with SBR and diene rubbers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3B0E37-696A-1475-FCB7-37CFD046CC0A}"/>
              </a:ext>
            </a:extLst>
          </p:cNvPr>
          <p:cNvSpPr txBox="1"/>
          <p:nvPr/>
        </p:nvSpPr>
        <p:spPr>
          <a:xfrm>
            <a:off x="6697686" y="4741761"/>
            <a:ext cx="49071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Natural 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 processing properties, filler dispersion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Inconsistent performance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E7CEEB-D00C-D731-7FA4-27FF9C335496}"/>
              </a:ext>
            </a:extLst>
          </p:cNvPr>
          <p:cNvSpPr txBox="1"/>
          <p:nvPr/>
        </p:nvSpPr>
        <p:spPr>
          <a:xfrm>
            <a:off x="1990781" y="5295759"/>
            <a:ext cx="273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Ismail et al., WAPLAC, 2022</a:t>
            </a:r>
          </a:p>
        </p:txBody>
      </p:sp>
    </p:spTree>
    <p:extLst>
      <p:ext uri="{BB962C8B-B14F-4D97-AF65-F5344CB8AC3E}">
        <p14:creationId xmlns:p14="http://schemas.microsoft.com/office/powerpoint/2010/main" val="378259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066D52-5052-CDA6-2EED-FC1DA6165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Tire wear collection technology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22753D-3D48-5362-957C-5842B8D7BB98}"/>
              </a:ext>
            </a:extLst>
          </p:cNvPr>
          <p:cNvGrpSpPr/>
          <p:nvPr/>
        </p:nvGrpSpPr>
        <p:grpSpPr>
          <a:xfrm>
            <a:off x="121228" y="1055109"/>
            <a:ext cx="3524497" cy="2640227"/>
            <a:chOff x="228106" y="1211282"/>
            <a:chExt cx="4479965" cy="3355975"/>
          </a:xfrm>
        </p:grpSpPr>
        <p:pic>
          <p:nvPicPr>
            <p:cNvPr id="3074" name="Picture 2" descr="An image with a caption of: Our device uses electrostatics to collect charged particles flying off the tyre">
              <a:extLst>
                <a:ext uri="{FF2B5EF4-FFF2-40B4-BE49-F238E27FC236}">
                  <a16:creationId xmlns:a16="http://schemas.microsoft.com/office/drawing/2014/main" id="{5929E938-0CC3-C183-04A4-9739D3136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06" y="1211282"/>
              <a:ext cx="4479965" cy="298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14E18B-9530-8E9F-FE21-E391502BCA45}"/>
                </a:ext>
              </a:extLst>
            </p:cNvPr>
            <p:cNvSpPr txBox="1"/>
            <p:nvPr/>
          </p:nvSpPr>
          <p:spPr>
            <a:xfrm>
              <a:off x="1513563" y="4197925"/>
              <a:ext cx="1909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 Tire Collective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A3A12A-69F9-93E5-E345-E8E33BBEE916}"/>
              </a:ext>
            </a:extLst>
          </p:cNvPr>
          <p:cNvGrpSpPr/>
          <p:nvPr/>
        </p:nvGrpSpPr>
        <p:grpSpPr>
          <a:xfrm>
            <a:off x="4497841" y="1667026"/>
            <a:ext cx="2153479" cy="4056620"/>
            <a:chOff x="6776668" y="1211282"/>
            <a:chExt cx="2153479" cy="4056620"/>
          </a:xfrm>
        </p:grpSpPr>
        <p:pic>
          <p:nvPicPr>
            <p:cNvPr id="3076" name="Picture 4" descr="EcoSense | Stormwater Filters and Debris Systems - EcoSense International">
              <a:extLst>
                <a:ext uri="{FF2B5EF4-FFF2-40B4-BE49-F238E27FC236}">
                  <a16:creationId xmlns:a16="http://schemas.microsoft.com/office/drawing/2014/main" id="{83D801F8-D002-059B-708F-62B0F94EB3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6668" y="1211282"/>
              <a:ext cx="2153479" cy="3687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01737A-C819-4062-1CD7-32FF5BBC5A09}"/>
                </a:ext>
              </a:extLst>
            </p:cNvPr>
            <p:cNvSpPr txBox="1"/>
            <p:nvPr/>
          </p:nvSpPr>
          <p:spPr>
            <a:xfrm>
              <a:off x="7297132" y="4898570"/>
              <a:ext cx="1112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EcoSense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B75CCBF-CF2E-7440-7C6C-063BD0AEABA7}"/>
              </a:ext>
            </a:extLst>
          </p:cNvPr>
          <p:cNvGrpSpPr/>
          <p:nvPr/>
        </p:nvGrpSpPr>
        <p:grpSpPr>
          <a:xfrm>
            <a:off x="121228" y="3937904"/>
            <a:ext cx="4069278" cy="2669480"/>
            <a:chOff x="7829797" y="2080839"/>
            <a:chExt cx="4069278" cy="2669480"/>
          </a:xfrm>
        </p:grpSpPr>
        <p:pic>
          <p:nvPicPr>
            <p:cNvPr id="3078" name="Picture 6" descr="Urbanfilter successfully traps tire road wear particles | Tire Technology  International">
              <a:extLst>
                <a:ext uri="{FF2B5EF4-FFF2-40B4-BE49-F238E27FC236}">
                  <a16:creationId xmlns:a16="http://schemas.microsoft.com/office/drawing/2014/main" id="{E60AFB0B-F5D3-5BF3-40F5-47D5903A2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797" y="2080839"/>
              <a:ext cx="4069278" cy="2288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BB856E-7FE7-A28D-4114-E502774CDAD7}"/>
                </a:ext>
              </a:extLst>
            </p:cNvPr>
            <p:cNvSpPr txBox="1"/>
            <p:nvPr/>
          </p:nvSpPr>
          <p:spPr>
            <a:xfrm>
              <a:off x="9258661" y="4380987"/>
              <a:ext cx="1211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Urbanfilter</a:t>
              </a:r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9BF289-C413-E8C3-4246-6D9F723B8F8C}"/>
              </a:ext>
            </a:extLst>
          </p:cNvPr>
          <p:cNvGrpSpPr/>
          <p:nvPr/>
        </p:nvGrpSpPr>
        <p:grpSpPr>
          <a:xfrm>
            <a:off x="6779803" y="1672785"/>
            <a:ext cx="5182670" cy="4249197"/>
            <a:chOff x="6779803" y="1672785"/>
            <a:chExt cx="5182670" cy="4249197"/>
          </a:xfrm>
        </p:grpSpPr>
        <p:pic>
          <p:nvPicPr>
            <p:cNvPr id="3080" name="Picture 8">
              <a:extLst>
                <a:ext uri="{FF2B5EF4-FFF2-40B4-BE49-F238E27FC236}">
                  <a16:creationId xmlns:a16="http://schemas.microsoft.com/office/drawing/2014/main" id="{F88161CF-2EE6-7CD6-0A06-1E0A65B159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9803" y="1672785"/>
              <a:ext cx="5182670" cy="3866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FBFB08-2839-D996-EB02-48B00AEBF9A4}"/>
                </a:ext>
              </a:extLst>
            </p:cNvPr>
            <p:cNvSpPr txBox="1"/>
            <p:nvPr/>
          </p:nvSpPr>
          <p:spPr>
            <a:xfrm>
              <a:off x="8022403" y="5552650"/>
              <a:ext cx="2697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El </a:t>
              </a:r>
              <a:r>
                <a:rPr lang="en-US" dirty="0" err="1"/>
                <a:t>Gaggini</a:t>
              </a:r>
              <a:r>
                <a:rPr lang="en-US" dirty="0"/>
                <a:t> et al., JEM,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338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47FF5E-F10D-7E8E-C36E-1A8750F36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and bioremediation methods	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1E3659-C9BE-27B2-67D0-F50A33A1873F}"/>
              </a:ext>
            </a:extLst>
          </p:cNvPr>
          <p:cNvGrpSpPr/>
          <p:nvPr/>
        </p:nvGrpSpPr>
        <p:grpSpPr>
          <a:xfrm>
            <a:off x="273992" y="958229"/>
            <a:ext cx="4552545" cy="4016810"/>
            <a:chOff x="0" y="1068412"/>
            <a:chExt cx="5564094" cy="490932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C2982DB-EA46-A589-C065-AECB391A6827}"/>
                </a:ext>
              </a:extLst>
            </p:cNvPr>
            <p:cNvSpPr txBox="1"/>
            <p:nvPr/>
          </p:nvSpPr>
          <p:spPr>
            <a:xfrm>
              <a:off x="423054" y="1068412"/>
              <a:ext cx="41667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Waste tire pyrolysis oil (WTPO) treatment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9157212-DE2A-93B4-3AAA-7DAC1A7942B0}"/>
                </a:ext>
              </a:extLst>
            </p:cNvPr>
            <p:cNvSpPr/>
            <p:nvPr/>
          </p:nvSpPr>
          <p:spPr>
            <a:xfrm>
              <a:off x="2235242" y="3538498"/>
              <a:ext cx="1327889" cy="132788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WTPO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476E69A-4D92-A17E-58AC-CA1EC555963B}"/>
                    </a:ext>
                  </a:extLst>
                </p:cNvPr>
                <p:cNvSpPr/>
                <p:nvPr/>
              </p:nvSpPr>
              <p:spPr>
                <a:xfrm>
                  <a:off x="3752446" y="2265719"/>
                  <a:ext cx="1811648" cy="914400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NiMo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476E69A-4D92-A17E-58AC-CA1EC55596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2446" y="2265719"/>
                  <a:ext cx="1811648" cy="9144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906D12A-0C1E-D3AB-2B90-0C027CF16F76}"/>
                </a:ext>
              </a:extLst>
            </p:cNvPr>
            <p:cNvGrpSpPr/>
            <p:nvPr/>
          </p:nvGrpSpPr>
          <p:grpSpPr>
            <a:xfrm>
              <a:off x="0" y="1829596"/>
              <a:ext cx="2083568" cy="1417314"/>
              <a:chOff x="6322130" y="1982063"/>
              <a:chExt cx="2083568" cy="1417314"/>
            </a:xfrm>
          </p:grpSpPr>
          <p:pic>
            <p:nvPicPr>
              <p:cNvPr id="2052" name="Picture 4" descr="620+ Water Well Pump Icon Stock Illustrations, Royalty-Free ...">
                <a:extLst>
                  <a:ext uri="{FF2B5EF4-FFF2-40B4-BE49-F238E27FC236}">
                    <a16:creationId xmlns:a16="http://schemas.microsoft.com/office/drawing/2014/main" id="{C2F7A2E8-8B13-05BA-FE10-04FBF36F07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80" t="17682" r="11299" b="14889"/>
              <a:stretch/>
            </p:blipFill>
            <p:spPr bwMode="auto">
              <a:xfrm>
                <a:off x="6322130" y="1982063"/>
                <a:ext cx="1656777" cy="14173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BA05C5FB-E957-9E94-2605-D0BDF4E9C3FF}"/>
                      </a:ext>
                    </a:extLst>
                  </p:cNvPr>
                  <p:cNvSpPr txBox="1"/>
                  <p:nvPr/>
                </p:nvSpPr>
                <p:spPr>
                  <a:xfrm>
                    <a:off x="7887671" y="2506054"/>
                    <a:ext cx="51802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𝐇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BA05C5FB-E957-9E94-2605-D0BDF4E9C3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87671" y="2506054"/>
                    <a:ext cx="518027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Arrow: Circular 10">
              <a:extLst>
                <a:ext uri="{FF2B5EF4-FFF2-40B4-BE49-F238E27FC236}">
                  <a16:creationId xmlns:a16="http://schemas.microsoft.com/office/drawing/2014/main" id="{3AB7212B-4994-45E3-345E-83D529193D5B}"/>
                </a:ext>
              </a:extLst>
            </p:cNvPr>
            <p:cNvSpPr/>
            <p:nvPr/>
          </p:nvSpPr>
          <p:spPr>
            <a:xfrm rot="2301780">
              <a:off x="1367488" y="2361538"/>
              <a:ext cx="1494791" cy="1308963"/>
            </a:xfrm>
            <a:prstGeom prst="circularArrow">
              <a:avLst>
                <a:gd name="adj1" fmla="val 12500"/>
                <a:gd name="adj2" fmla="val 1059150"/>
                <a:gd name="adj3" fmla="val 20457681"/>
                <a:gd name="adj4" fmla="val 13214722"/>
                <a:gd name="adj5" fmla="val 17121"/>
              </a:avLst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Arrow: Circular 11">
              <a:extLst>
                <a:ext uri="{FF2B5EF4-FFF2-40B4-BE49-F238E27FC236}">
                  <a16:creationId xmlns:a16="http://schemas.microsoft.com/office/drawing/2014/main" id="{0A84181B-7328-5CDC-2130-E792DD06E610}"/>
                </a:ext>
              </a:extLst>
            </p:cNvPr>
            <p:cNvSpPr/>
            <p:nvPr/>
          </p:nvSpPr>
          <p:spPr>
            <a:xfrm rot="19392612" flipH="1">
              <a:off x="2797181" y="2405895"/>
              <a:ext cx="1531901" cy="1239332"/>
            </a:xfrm>
            <a:prstGeom prst="circularArrow">
              <a:avLst>
                <a:gd name="adj1" fmla="val 12500"/>
                <a:gd name="adj2" fmla="val 1059150"/>
                <a:gd name="adj3" fmla="val 20457681"/>
                <a:gd name="adj4" fmla="val 13214722"/>
                <a:gd name="adj5" fmla="val 17121"/>
              </a:avLst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F4873EA-77E0-B0CC-265D-30769DA84E84}"/>
                    </a:ext>
                  </a:extLst>
                </p:cNvPr>
                <p:cNvSpPr txBox="1"/>
                <p:nvPr/>
              </p:nvSpPr>
              <p:spPr>
                <a:xfrm>
                  <a:off x="1069787" y="5046918"/>
                  <a:ext cx="35884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NiMo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dirty="0"/>
                    <a:t> removes 66% PAH 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F4873EA-77E0-B0CC-265D-30769DA84E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787" y="5046918"/>
                  <a:ext cx="3588483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5177" t="-10000" r="-17256" b="-5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B50DFC-E2B7-8CA8-C281-42E8E4D47065}"/>
                </a:ext>
              </a:extLst>
            </p:cNvPr>
            <p:cNvSpPr txBox="1"/>
            <p:nvPr/>
          </p:nvSpPr>
          <p:spPr>
            <a:xfrm>
              <a:off x="468212" y="5608402"/>
              <a:ext cx="4190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 </a:t>
              </a:r>
              <a:r>
                <a:rPr lang="en-US" dirty="0" err="1"/>
                <a:t>Kingputtapong</a:t>
              </a:r>
              <a:r>
                <a:rPr lang="en-US" dirty="0"/>
                <a:t> et al., J. Energy Res., 2022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B40D8A-E826-42B0-1A36-C92602CB776B}"/>
              </a:ext>
            </a:extLst>
          </p:cNvPr>
          <p:cNvGrpSpPr/>
          <p:nvPr/>
        </p:nvGrpSpPr>
        <p:grpSpPr>
          <a:xfrm>
            <a:off x="11875" y="5382951"/>
            <a:ext cx="12192002" cy="1086480"/>
            <a:chOff x="0" y="5287950"/>
            <a:chExt cx="12192002" cy="1086480"/>
          </a:xfrm>
        </p:grpSpPr>
        <p:pic>
          <p:nvPicPr>
            <p:cNvPr id="2050" name="Picture 2" descr="Fenton Reaction: Definition and Reagent">
              <a:extLst>
                <a:ext uri="{FF2B5EF4-FFF2-40B4-BE49-F238E27FC236}">
                  <a16:creationId xmlns:a16="http://schemas.microsoft.com/office/drawing/2014/main" id="{956021BF-6735-EBB3-942F-A0A2E380A4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420"/>
            <a:stretch/>
          </p:blipFill>
          <p:spPr bwMode="auto">
            <a:xfrm>
              <a:off x="0" y="5287950"/>
              <a:ext cx="4227735" cy="1086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Fenton Reaction: Definition and Reagent">
              <a:extLst>
                <a:ext uri="{FF2B5EF4-FFF2-40B4-BE49-F238E27FC236}">
                  <a16:creationId xmlns:a16="http://schemas.microsoft.com/office/drawing/2014/main" id="{64C208CC-57D1-5708-3359-4DFD5E970C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997"/>
            <a:stretch/>
          </p:blipFill>
          <p:spPr bwMode="auto">
            <a:xfrm>
              <a:off x="7964267" y="5776362"/>
              <a:ext cx="4227735" cy="416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Fenton Reaction: Definition and Reagent">
              <a:extLst>
                <a:ext uri="{FF2B5EF4-FFF2-40B4-BE49-F238E27FC236}">
                  <a16:creationId xmlns:a16="http://schemas.microsoft.com/office/drawing/2014/main" id="{FD7EAC3C-ECFC-0028-74EC-76E5C2D96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786" b="19418"/>
            <a:stretch/>
          </p:blipFill>
          <p:spPr bwMode="auto">
            <a:xfrm>
              <a:off x="4227734" y="5634030"/>
              <a:ext cx="4227735" cy="718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257EE84-D89F-9B17-0825-9DA304198E68}"/>
              </a:ext>
            </a:extLst>
          </p:cNvPr>
          <p:cNvGrpSpPr/>
          <p:nvPr/>
        </p:nvGrpSpPr>
        <p:grpSpPr>
          <a:xfrm>
            <a:off x="5186147" y="958229"/>
            <a:ext cx="6919356" cy="4079347"/>
            <a:chOff x="5186147" y="1327285"/>
            <a:chExt cx="6919356" cy="4079347"/>
          </a:xfrm>
        </p:grpSpPr>
        <p:pic>
          <p:nvPicPr>
            <p:cNvPr id="1026" name="Picture 2" descr="Fig. 3">
              <a:extLst>
                <a:ext uri="{FF2B5EF4-FFF2-40B4-BE49-F238E27FC236}">
                  <a16:creationId xmlns:a16="http://schemas.microsoft.com/office/drawing/2014/main" id="{4F0E5C6B-AEAB-3645-28D3-13DAED5491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147" y="1752347"/>
              <a:ext cx="6919356" cy="3654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89F6ED-22B5-36B2-1651-64AFB86B11A2}"/>
                </a:ext>
              </a:extLst>
            </p:cNvPr>
            <p:cNvSpPr txBox="1"/>
            <p:nvPr/>
          </p:nvSpPr>
          <p:spPr>
            <a:xfrm>
              <a:off x="5186147" y="1327285"/>
              <a:ext cx="6919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Bioremediation using bacteria and fungi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167B922-6005-D809-917A-70929602A780}"/>
              </a:ext>
            </a:extLst>
          </p:cNvPr>
          <p:cNvSpPr txBox="1"/>
          <p:nvPr/>
        </p:nvSpPr>
        <p:spPr>
          <a:xfrm>
            <a:off x="7490306" y="5037698"/>
            <a:ext cx="273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Ismail et al., WAPLAC, 2022</a:t>
            </a:r>
          </a:p>
        </p:txBody>
      </p:sp>
    </p:spTree>
    <p:extLst>
      <p:ext uri="{BB962C8B-B14F-4D97-AF65-F5344CB8AC3E}">
        <p14:creationId xmlns:p14="http://schemas.microsoft.com/office/powerpoint/2010/main" val="78384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47FF5E-F10D-7E8E-C36E-1A8750F36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are we going from here? – Developing collection methods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995A59-56FE-AA12-B640-8683EE07B810}"/>
              </a:ext>
            </a:extLst>
          </p:cNvPr>
          <p:cNvGrpSpPr/>
          <p:nvPr/>
        </p:nvGrpSpPr>
        <p:grpSpPr>
          <a:xfrm>
            <a:off x="465612" y="1203516"/>
            <a:ext cx="2610839" cy="1943270"/>
            <a:chOff x="228106" y="1211282"/>
            <a:chExt cx="4479965" cy="3334476"/>
          </a:xfrm>
        </p:grpSpPr>
        <p:pic>
          <p:nvPicPr>
            <p:cNvPr id="4" name="Picture 2" descr="An image with a caption of: Our device uses electrostatics to collect charged particles flying off the tyre">
              <a:extLst>
                <a:ext uri="{FF2B5EF4-FFF2-40B4-BE49-F238E27FC236}">
                  <a16:creationId xmlns:a16="http://schemas.microsoft.com/office/drawing/2014/main" id="{6966661A-8DA5-DEE7-0637-2DE1AED5C8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06" y="1211282"/>
              <a:ext cx="4479965" cy="298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C0D60F-CF39-8F29-E635-51757F9A56F8}"/>
                </a:ext>
              </a:extLst>
            </p:cNvPr>
            <p:cNvSpPr txBox="1"/>
            <p:nvPr/>
          </p:nvSpPr>
          <p:spPr>
            <a:xfrm>
              <a:off x="903385" y="4176426"/>
              <a:ext cx="1909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 Tire Collective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3D1681D-7AE6-C244-6D76-950FCDD1ECBF}"/>
              </a:ext>
            </a:extLst>
          </p:cNvPr>
          <p:cNvSpPr txBox="1"/>
          <p:nvPr/>
        </p:nvSpPr>
        <p:spPr>
          <a:xfrm>
            <a:off x="3076451" y="1889129"/>
            <a:ext cx="2081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Improving efficiency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7BDE00-ABB9-BA1E-B426-74046ED52196}"/>
              </a:ext>
            </a:extLst>
          </p:cNvPr>
          <p:cNvGrpSpPr/>
          <p:nvPr/>
        </p:nvGrpSpPr>
        <p:grpSpPr>
          <a:xfrm>
            <a:off x="6600949" y="1352541"/>
            <a:ext cx="4907177" cy="3783585"/>
            <a:chOff x="6600949" y="1352541"/>
            <a:chExt cx="4907177" cy="3783585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97FEEF29-D627-79C2-3377-EE78DC4FBA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0949" y="1721873"/>
              <a:ext cx="4907177" cy="3414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EE3281-9E07-FA0E-E8C5-3161F37C2479}"/>
                </a:ext>
              </a:extLst>
            </p:cNvPr>
            <p:cNvSpPr txBox="1"/>
            <p:nvPr/>
          </p:nvSpPr>
          <p:spPr>
            <a:xfrm>
              <a:off x="6600949" y="1352541"/>
              <a:ext cx="49071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Improving road surface design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106361-C933-1842-93F4-C32A5A1D8207}"/>
              </a:ext>
            </a:extLst>
          </p:cNvPr>
          <p:cNvGrpSpPr/>
          <p:nvPr/>
        </p:nvGrpSpPr>
        <p:grpSpPr>
          <a:xfrm>
            <a:off x="320633" y="3505643"/>
            <a:ext cx="5627172" cy="2888042"/>
            <a:chOff x="320633" y="3505643"/>
            <a:chExt cx="5627172" cy="2888042"/>
          </a:xfrm>
        </p:grpSpPr>
        <p:pic>
          <p:nvPicPr>
            <p:cNvPr id="2050" name="Picture 2" descr="Amazon.com: Car Dashboard Anti-Slip Sticky Pad, 15.7&quot;x 7.8&quot; Non-Slip Heat  Resistant Rubber Mat, Auto Accessories for Home Office, Strong Adhesive  Anti ...">
              <a:extLst>
                <a:ext uri="{FF2B5EF4-FFF2-40B4-BE49-F238E27FC236}">
                  <a16:creationId xmlns:a16="http://schemas.microsoft.com/office/drawing/2014/main" id="{954515A2-857E-C1A6-5542-A3FA4D760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33" y="4006745"/>
              <a:ext cx="2386940" cy="2386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Amazon.com: Car Rear Bumper Guard, DIY Peel &amp; Stick On Car Bumper  Protector, Adhesive Bumper Protector for Cars, Tough Rubber Protective  Strip Universal Fit, 5 x 62 inches - BumperX : Automotive">
              <a:extLst>
                <a:ext uri="{FF2B5EF4-FFF2-40B4-BE49-F238E27FC236}">
                  <a16:creationId xmlns:a16="http://schemas.microsoft.com/office/drawing/2014/main" id="{35705613-D661-F656-7C3F-1BCF89E53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66" y="3986491"/>
              <a:ext cx="2610839" cy="2407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94D6C10-EE42-A5A8-2762-FBCDBFDBB7E5}"/>
                </a:ext>
              </a:extLst>
            </p:cNvPr>
            <p:cNvSpPr txBox="1"/>
            <p:nvPr/>
          </p:nvSpPr>
          <p:spPr>
            <a:xfrm>
              <a:off x="439030" y="3505643"/>
              <a:ext cx="52748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Tire debris capture using adhesive attachments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969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EEEC0B-2078-2EA4-C4D9-6B96C5C8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are we going from here? – Improving road design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7A7A39-61A2-7AE8-2C8C-CB0935DA1610}"/>
              </a:ext>
            </a:extLst>
          </p:cNvPr>
          <p:cNvGrpSpPr/>
          <p:nvPr/>
        </p:nvGrpSpPr>
        <p:grpSpPr>
          <a:xfrm>
            <a:off x="0" y="1292004"/>
            <a:ext cx="4954915" cy="4920364"/>
            <a:chOff x="92098" y="1149499"/>
            <a:chExt cx="5438899" cy="54009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AE48E4D-40CB-FE85-C039-1D198FCDE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098" y="1518831"/>
              <a:ext cx="5438899" cy="287900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867665A-68A4-A2A0-3204-23925A35D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6882" y="4397840"/>
              <a:ext cx="5029332" cy="215263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008865-12A3-15F2-34D8-F8AF1CFE741D}"/>
                </a:ext>
              </a:extLst>
            </p:cNvPr>
            <p:cNvSpPr txBox="1"/>
            <p:nvPr/>
          </p:nvSpPr>
          <p:spPr>
            <a:xfrm>
              <a:off x="92098" y="1149499"/>
              <a:ext cx="5438899" cy="405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LiDAR to detect tire debris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B0ED9D-4CBF-B8B9-DDE7-435CC0986AB9}"/>
              </a:ext>
            </a:extLst>
          </p:cNvPr>
          <p:cNvGrpSpPr/>
          <p:nvPr/>
        </p:nvGrpSpPr>
        <p:grpSpPr>
          <a:xfrm>
            <a:off x="6917232" y="1779663"/>
            <a:ext cx="5182670" cy="4249197"/>
            <a:chOff x="6779803" y="1672785"/>
            <a:chExt cx="5182670" cy="4249197"/>
          </a:xfrm>
        </p:grpSpPr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DD5DB6ED-3538-67CA-5C8E-B5208E357E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9803" y="1672785"/>
              <a:ext cx="5182670" cy="3866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CB3D3F-E2D3-7C62-83C5-35F114C016F5}"/>
                </a:ext>
              </a:extLst>
            </p:cNvPr>
            <p:cNvSpPr txBox="1"/>
            <p:nvPr/>
          </p:nvSpPr>
          <p:spPr>
            <a:xfrm>
              <a:off x="8022403" y="5552650"/>
              <a:ext cx="2697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El </a:t>
              </a:r>
              <a:r>
                <a:rPr lang="en-US" dirty="0" err="1"/>
                <a:t>Gaggini</a:t>
              </a:r>
              <a:r>
                <a:rPr lang="en-US" dirty="0"/>
                <a:t> et al., JEM, 2024</a:t>
              </a:r>
            </a:p>
          </p:txBody>
        </p:sp>
      </p:grp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4441255-E2B7-DE0E-43E8-6235AAAFE52B}"/>
              </a:ext>
            </a:extLst>
          </p:cNvPr>
          <p:cNvSpPr/>
          <p:nvPr/>
        </p:nvSpPr>
        <p:spPr>
          <a:xfrm>
            <a:off x="5070541" y="3330242"/>
            <a:ext cx="1544505" cy="7650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Integration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8925B0-A2E3-816F-958C-2DBAFDB40D67}"/>
              </a:ext>
            </a:extLst>
          </p:cNvPr>
          <p:cNvSpPr txBox="1"/>
          <p:nvPr/>
        </p:nvSpPr>
        <p:spPr>
          <a:xfrm>
            <a:off x="186561" y="6212368"/>
            <a:ext cx="462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F. </a:t>
            </a:r>
            <a:r>
              <a:rPr lang="en-US" dirty="0" err="1"/>
              <a:t>Schmerwitz</a:t>
            </a:r>
            <a:r>
              <a:rPr lang="en-US" dirty="0"/>
              <a:t> et al., Munich Chassis Sym., 2022</a:t>
            </a:r>
          </a:p>
        </p:txBody>
      </p:sp>
    </p:spTree>
    <p:extLst>
      <p:ext uri="{BB962C8B-B14F-4D97-AF65-F5344CB8AC3E}">
        <p14:creationId xmlns:p14="http://schemas.microsoft.com/office/powerpoint/2010/main" val="196489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35A851-FDEC-0C95-ED83-ED2BD4FB3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going from here?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0FC219-12B4-9202-BEDC-843FF11F0A1A}"/>
              </a:ext>
            </a:extLst>
          </p:cNvPr>
          <p:cNvGrpSpPr/>
          <p:nvPr/>
        </p:nvGrpSpPr>
        <p:grpSpPr>
          <a:xfrm>
            <a:off x="23792" y="958229"/>
            <a:ext cx="11532388" cy="2469893"/>
            <a:chOff x="594471" y="1151935"/>
            <a:chExt cx="11532388" cy="246989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EC0F921-91D6-380F-139B-B830BE27FC77}"/>
                </a:ext>
              </a:extLst>
            </p:cNvPr>
            <p:cNvSpPr txBox="1"/>
            <p:nvPr/>
          </p:nvSpPr>
          <p:spPr>
            <a:xfrm>
              <a:off x="594471" y="1867502"/>
              <a:ext cx="11532388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j-lt"/>
                </a:rPr>
                <a:t>Enhance tire formulation</a:t>
              </a:r>
              <a:r>
                <a:rPr lang="en-US" dirty="0">
                  <a:latin typeface="+mj-lt"/>
                </a:rPr>
                <a:t>: non-carcinogenic oils, developing biodegradable alternatives</a:t>
              </a:r>
            </a:p>
            <a:p>
              <a:r>
                <a:rPr lang="en-US" b="1" dirty="0">
                  <a:latin typeface="+mj-lt"/>
                </a:rPr>
                <a:t>Advanced vehicle design</a:t>
              </a:r>
              <a:r>
                <a:rPr lang="en-US" dirty="0">
                  <a:latin typeface="+mj-lt"/>
                </a:rPr>
                <a:t>: Specialized instrumentation, improved suspension, Airless tires, Braking system</a:t>
              </a:r>
            </a:p>
            <a:p>
              <a:r>
                <a:rPr lang="en-US" b="1" dirty="0">
                  <a:latin typeface="+mj-lt"/>
                </a:rPr>
                <a:t>Developing tire debris collection technology</a:t>
              </a:r>
              <a:r>
                <a:rPr lang="en-US" dirty="0">
                  <a:latin typeface="+mj-lt"/>
                </a:rPr>
                <a:t>: Like Tire collective</a:t>
              </a:r>
            </a:p>
            <a:p>
              <a:r>
                <a:rPr lang="en-US" b="1" i="0" dirty="0">
                  <a:effectLst/>
                  <a:latin typeface="+mj-lt"/>
                </a:rPr>
                <a:t>Modeling and Prediction Tools</a:t>
              </a:r>
              <a:r>
                <a:rPr lang="en-US" b="0" i="0" dirty="0">
                  <a:effectLst/>
                  <a:latin typeface="+mj-lt"/>
                </a:rPr>
                <a:t>: Developing advanced model to predict tire wear</a:t>
              </a:r>
              <a:endParaRPr lang="en-US" dirty="0">
                <a:latin typeface="+mj-lt"/>
              </a:endParaRPr>
            </a:p>
            <a:p>
              <a:r>
                <a:rPr lang="en-US" b="1" dirty="0">
                  <a:latin typeface="+mj-lt"/>
                </a:rPr>
                <a:t>Improving scalable remediation </a:t>
              </a:r>
              <a:r>
                <a:rPr lang="en-US" dirty="0">
                  <a:latin typeface="+mj-lt"/>
                </a:rPr>
                <a:t>(Chemical, Biological)</a:t>
              </a:r>
            </a:p>
            <a:p>
              <a:endParaRPr lang="en-US" dirty="0">
                <a:latin typeface="+mj-lt"/>
              </a:endParaRPr>
            </a:p>
          </p:txBody>
        </p:sp>
        <p:sp>
          <p:nvSpPr>
            <p:cNvPr id="4" name="Title 2">
              <a:extLst>
                <a:ext uri="{FF2B5EF4-FFF2-40B4-BE49-F238E27FC236}">
                  <a16:creationId xmlns:a16="http://schemas.microsoft.com/office/drawing/2014/main" id="{5B74136B-EE47-6770-1C60-B41A6A3636A1}"/>
                </a:ext>
              </a:extLst>
            </p:cNvPr>
            <p:cNvSpPr txBox="1">
              <a:spLocks/>
            </p:cNvSpPr>
            <p:nvPr/>
          </p:nvSpPr>
          <p:spPr>
            <a:xfrm>
              <a:off x="594471" y="1151935"/>
              <a:ext cx="4129870" cy="9087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Century" panose="02040604050505020304" pitchFamily="18" charset="0"/>
                  <a:ea typeface="+mj-ea"/>
                  <a:cs typeface="+mj-cs"/>
                </a:defRPr>
              </a:lvl1pPr>
            </a:lstStyle>
            <a:p>
              <a:r>
                <a:rPr lang="en-US" sz="2400" b="1" dirty="0"/>
                <a:t>Research and development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AFC38BB-7EB8-7B45-4B98-73894A540F01}"/>
              </a:ext>
            </a:extLst>
          </p:cNvPr>
          <p:cNvGrpSpPr/>
          <p:nvPr/>
        </p:nvGrpSpPr>
        <p:grpSpPr>
          <a:xfrm>
            <a:off x="0" y="3621828"/>
            <a:ext cx="12436418" cy="2469893"/>
            <a:chOff x="570679" y="3428675"/>
            <a:chExt cx="12436418" cy="2469893"/>
          </a:xfrm>
        </p:grpSpPr>
        <p:sp>
          <p:nvSpPr>
            <p:cNvPr id="5" name="Title 2">
              <a:extLst>
                <a:ext uri="{FF2B5EF4-FFF2-40B4-BE49-F238E27FC236}">
                  <a16:creationId xmlns:a16="http://schemas.microsoft.com/office/drawing/2014/main" id="{80F5AD35-7CE6-A5FD-AFBB-7D4ACBB825E3}"/>
                </a:ext>
              </a:extLst>
            </p:cNvPr>
            <p:cNvSpPr txBox="1">
              <a:spLocks/>
            </p:cNvSpPr>
            <p:nvPr/>
          </p:nvSpPr>
          <p:spPr>
            <a:xfrm>
              <a:off x="594471" y="3428675"/>
              <a:ext cx="4595046" cy="9087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Century" panose="02040604050505020304" pitchFamily="18" charset="0"/>
                  <a:ea typeface="+mj-ea"/>
                  <a:cs typeface="+mj-cs"/>
                </a:defRPr>
              </a:lvl1pPr>
            </a:lstStyle>
            <a:p>
              <a:r>
                <a:rPr lang="en-US" sz="2400" b="1" dirty="0"/>
                <a:t>Government and policy maker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64E1C9-6E46-F6BF-3150-EF62D3AE38AA}"/>
                </a:ext>
              </a:extLst>
            </p:cNvPr>
            <p:cNvSpPr txBox="1"/>
            <p:nvPr/>
          </p:nvSpPr>
          <p:spPr>
            <a:xfrm>
              <a:off x="570679" y="4144242"/>
              <a:ext cx="12436418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0" dirty="0">
                  <a:effectLst/>
                  <a:latin typeface="+mj-lt"/>
                </a:rPr>
                <a:t>Regulatory Measures</a:t>
              </a:r>
              <a:r>
                <a:rPr lang="en-US" dirty="0">
                  <a:latin typeface="+mj-lt"/>
                </a:rPr>
                <a:t>: M</a:t>
              </a:r>
              <a:r>
                <a:rPr lang="en-US" b="0" i="0" dirty="0">
                  <a:effectLst/>
                  <a:latin typeface="+mj-lt"/>
                </a:rPr>
                <a:t>andatory tire wear monitoring, Establish stricter standards for tire composition </a:t>
              </a:r>
              <a:endParaRPr lang="en-US" dirty="0">
                <a:latin typeface="+mj-lt"/>
              </a:endParaRPr>
            </a:p>
            <a:p>
              <a:r>
                <a:rPr lang="en-US" b="1" i="0" dirty="0">
                  <a:effectLst/>
                  <a:latin typeface="+mj-lt"/>
                </a:rPr>
                <a:t>Infrastructure Improvements</a:t>
              </a:r>
              <a:r>
                <a:rPr lang="en-US" dirty="0">
                  <a:latin typeface="+mj-lt"/>
                </a:rPr>
                <a:t>: R</a:t>
              </a:r>
              <a:r>
                <a:rPr lang="en-US" b="0" i="0" dirty="0">
                  <a:effectLst/>
                  <a:latin typeface="+mj-lt"/>
                </a:rPr>
                <a:t>oad surface optimization, advanced stormwater management, tire debris collection</a:t>
              </a:r>
              <a:endParaRPr lang="en-US" dirty="0">
                <a:latin typeface="+mj-lt"/>
              </a:endParaRPr>
            </a:p>
            <a:p>
              <a:r>
                <a:rPr lang="en-US" b="1" i="0" dirty="0">
                  <a:effectLst/>
                  <a:latin typeface="+mj-lt"/>
                </a:rPr>
                <a:t>Research and Innovation Support</a:t>
              </a:r>
              <a:r>
                <a:rPr lang="en-US" dirty="0">
                  <a:latin typeface="+mj-lt"/>
                </a:rPr>
                <a:t>: </a:t>
              </a:r>
              <a:r>
                <a:rPr lang="en-US" b="0" i="0" dirty="0">
                  <a:effectLst/>
                  <a:latin typeface="+mj-lt"/>
                </a:rPr>
                <a:t>Support studies on eco-friendly tire materials and </a:t>
              </a:r>
            </a:p>
            <a:p>
              <a:r>
                <a:rPr lang="en-US" dirty="0">
                  <a:latin typeface="+mj-lt"/>
                </a:rPr>
                <a:t>				</a:t>
              </a:r>
              <a:r>
                <a:rPr lang="en-US" b="0" i="0" dirty="0">
                  <a:effectLst/>
                  <a:latin typeface="+mj-lt"/>
                </a:rPr>
                <a:t>tire wear reduction technologies</a:t>
              </a:r>
              <a:endParaRPr lang="en-US" dirty="0">
                <a:latin typeface="+mj-lt"/>
              </a:endParaRPr>
            </a:p>
            <a:p>
              <a:r>
                <a:rPr lang="en-US" b="1" i="0" dirty="0">
                  <a:effectLst/>
                  <a:latin typeface="+mj-lt"/>
                </a:rPr>
                <a:t>Economic Incentives</a:t>
              </a:r>
              <a:r>
                <a:rPr lang="en-US" b="0" i="0" dirty="0">
                  <a:effectLst/>
                  <a:latin typeface="+mj-lt"/>
                </a:rPr>
                <a:t>: Offer tax breaks for manufacturers, recycling programs with incentives for consumers</a:t>
              </a:r>
              <a:endParaRPr lang="en-US" dirty="0">
                <a:latin typeface="+mj-lt"/>
              </a:endParaRPr>
            </a:p>
            <a:p>
              <a:pPr algn="l"/>
              <a:r>
                <a:rPr lang="en-US" b="1" i="0" dirty="0">
                  <a:effectLst/>
                  <a:latin typeface="+mj-lt"/>
                </a:rPr>
                <a:t>Public Awareness and Education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984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E05DF5-5AEE-3E45-1216-500DB43E0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61" y="3101467"/>
            <a:ext cx="11143677" cy="908720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50146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 setting 1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143780</TotalTime>
  <Words>425</Words>
  <Application>Microsoft Office PowerPoint</Application>
  <PresentationFormat>Widescreen</PresentationFormat>
  <Paragraphs>82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 Math</vt:lpstr>
      <vt:lpstr>Century</vt:lpstr>
      <vt:lpstr>Palatino Linotype</vt:lpstr>
      <vt:lpstr>Office Theme</vt:lpstr>
      <vt:lpstr>PowerPoint Presentation</vt:lpstr>
      <vt:lpstr>How tire debris lead to health hazard?</vt:lpstr>
      <vt:lpstr>Developing non-carcinogenic oils for tire production </vt:lpstr>
      <vt:lpstr>Tire wear collection technology</vt:lpstr>
      <vt:lpstr>Chemical and bioremediation methods </vt:lpstr>
      <vt:lpstr>Where are we going from here? – Developing collection methods</vt:lpstr>
      <vt:lpstr>Where are we going from here? – Improving road design</vt:lpstr>
      <vt:lpstr>Where are we going from here?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Pham</dc:creator>
  <cp:lastModifiedBy>Rahat, Md Sazzadul Alam (rahatmm)</cp:lastModifiedBy>
  <cp:revision>588</cp:revision>
  <dcterms:created xsi:type="dcterms:W3CDTF">2017-04-30T00:01:34Z</dcterms:created>
  <dcterms:modified xsi:type="dcterms:W3CDTF">2024-12-04T01:08:53Z</dcterms:modified>
</cp:coreProperties>
</file>