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60" d="100"/>
          <a:sy n="60" d="100"/>
        </p:scale>
        <p:origin x="90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18FE9C-6E1C-758B-ABD3-C01EF3227B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7EAEED1-3E0C-4EDE-0D67-769976016D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45D2FD-E353-9DEC-16F4-B37756F46B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446A7-6C76-4F17-8400-C618A031173F}" type="datetimeFigureOut">
              <a:rPr lang="en-US" smtClean="0"/>
              <a:t>12/3/2024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CEDBC9-B085-491F-811E-3509559347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AAA353-1AB6-9209-BD3C-3BACC085C0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970F6-7202-47D5-B136-D16034ED4C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18805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EEC651-850D-02DE-298C-D09E094DB0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5EC7BD9-EAFF-F730-2211-9098729E17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D9557D-EC73-81EB-B33D-B6D3FD84AE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446A7-6C76-4F17-8400-C618A031173F}" type="datetimeFigureOut">
              <a:rPr lang="en-US" smtClean="0"/>
              <a:t>12/3/2024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2A103D-EA07-33C9-7A35-9C08D64264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D1CC60-B237-435E-0FFF-744DC49D64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970F6-7202-47D5-B136-D16034ED4C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52515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F66CA44-F1F9-221B-A227-76D16269A5E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32E9190-2EF9-006A-7BB3-AA085D6D3D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FA3660-0EF1-7B68-6101-42F1A9CD0A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446A7-6C76-4F17-8400-C618A031173F}" type="datetimeFigureOut">
              <a:rPr lang="en-US" smtClean="0"/>
              <a:t>12/3/2024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CBD3C8-FA63-A97E-D20E-A67473C22E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E6B425-ED64-FBA3-7B72-172438FC6D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970F6-7202-47D5-B136-D16034ED4C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3959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EADAF4-C059-29E8-CA94-CA880752C7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58B092-2D5E-19B0-9A1F-D1A6F704BD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239CE4-A7D5-C2CE-8700-61092A333F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446A7-6C76-4F17-8400-C618A031173F}" type="datetimeFigureOut">
              <a:rPr lang="en-US" smtClean="0"/>
              <a:t>12/3/2024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5FD79E-9B2E-2B96-DDE2-58E9C5B46A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A2120F-2050-69DB-4175-2D37B84428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970F6-7202-47D5-B136-D16034ED4C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59265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CD709E-5050-8A97-9F1A-82BC71F859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4938BE9-4B40-5A5C-696A-663A2241F8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9FDDA9-28BC-8EC3-0E7F-4A9C03BDD8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446A7-6C76-4F17-8400-C618A031173F}" type="datetimeFigureOut">
              <a:rPr lang="en-US" smtClean="0"/>
              <a:t>12/3/2024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22DE7E-800C-F3B9-2D83-60D60F85A9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01487E-56DC-50CA-D900-18F013F1DE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970F6-7202-47D5-B136-D16034ED4C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24603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C0F2F6-2A3D-CE49-FBA7-64E8A31224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89DF1E-A3FD-5292-3903-BBADA2976C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16431E1-2D21-B98F-8DD9-C7E85B52F9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8222999-D5CF-554B-E4EA-F558C20CC1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446A7-6C76-4F17-8400-C618A031173F}" type="datetimeFigureOut">
              <a:rPr lang="en-US" smtClean="0"/>
              <a:t>12/3/2024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18F15E-3C4B-43C0-841D-607128C236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17DCE56-D879-B72F-7B4C-6207E04201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970F6-7202-47D5-B136-D16034ED4C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720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D80861-29AA-D6BC-0283-372E1D2473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A84C5F-4596-50E4-B212-3FD96FD66A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23E4B29-0B38-FA85-8AE4-5F07E81DD9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654751B-AB92-4301-C956-B477769E59A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0854508-BB53-AB43-A0DD-7DA684B40FA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B029017-AB63-B393-58FB-BC01304D76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446A7-6C76-4F17-8400-C618A031173F}" type="datetimeFigureOut">
              <a:rPr lang="en-US" smtClean="0"/>
              <a:t>12/3/2024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ECA2DF5-809A-8806-E05A-D3ADB82742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6D46BA9-0F67-2568-2B01-F87A12A82F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970F6-7202-47D5-B136-D16034ED4C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12310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35C64D-8702-548B-6314-D2612497D2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0A9019F-D2EE-1792-7EBA-294D05CE8A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446A7-6C76-4F17-8400-C618A031173F}" type="datetimeFigureOut">
              <a:rPr lang="en-US" smtClean="0"/>
              <a:t>12/3/2024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EA74401-9A4E-7621-9B04-712FE9CC77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2C6EBD4-CEAD-023B-7B18-1B3B770731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970F6-7202-47D5-B136-D16034ED4C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6172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15725DA-A3BC-3FB5-26B6-94FE8B6445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446A7-6C76-4F17-8400-C618A031173F}" type="datetimeFigureOut">
              <a:rPr lang="en-US" smtClean="0"/>
              <a:t>12/3/2024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829771A-3915-8C0B-C8CB-3FD628CEBC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BB8CB0C-D5ED-A0C4-0ECC-C918E8EEBF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970F6-7202-47D5-B136-D16034ED4C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78625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07C008-A5DD-DF75-4FEE-C45F70DE70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579B04-7088-92ED-F8EC-F764B1ADC8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2798F87-F7D8-488D-9433-402A53FF72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F5A5F13-96FE-DDEB-2889-62ADBF6EDE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446A7-6C76-4F17-8400-C618A031173F}" type="datetimeFigureOut">
              <a:rPr lang="en-US" smtClean="0"/>
              <a:t>12/3/2024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93946B3-5D59-91F4-2C74-C374A8DB3D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77EF369-39A4-BDDE-4E1A-9879796445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970F6-7202-47D5-B136-D16034ED4C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02101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0D6981-F40A-BF5E-93C6-707584D437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D19CBBA-0BC6-CF3B-681E-1F949683E13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A7B1D41-80D4-E237-CF5A-28092C4151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5DFB80-2D5B-C669-87CC-1F42F2B247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446A7-6C76-4F17-8400-C618A031173F}" type="datetimeFigureOut">
              <a:rPr lang="en-US" smtClean="0"/>
              <a:t>12/3/2024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4A55F9-E577-4C56-8E13-23E6B1E858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65116A-45FB-9F50-DB0B-D199F75D39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970F6-7202-47D5-B136-D16034ED4C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6879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64ECA29-69A9-AC42-4F07-678914ECEC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073F1A-0389-A0E6-19C7-CA3F413F00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F7A813-BC81-23EF-641D-C06F0B75A87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AA446A7-6C76-4F17-8400-C618A031173F}" type="datetimeFigureOut">
              <a:rPr lang="en-US" smtClean="0"/>
              <a:t>12/3/2024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B496B1-F47D-27F0-964C-C73A1FE6C66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A08A56-C127-8F86-66F1-CC94D2A2B2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89970F6-7202-47D5-B136-D16034ED4C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191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71B2258F-86CA-4D4D-8270-BC05FCDEBF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road with a red pin on it&#10;&#10;Description automatically generated">
            <a:extLst>
              <a:ext uri="{FF2B5EF4-FFF2-40B4-BE49-F238E27FC236}">
                <a16:creationId xmlns:a16="http://schemas.microsoft.com/office/drawing/2014/main" id="{62DBF7EE-7655-72BF-0C1F-B00356A5C8C7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0000"/>
          </a:blip>
          <a:srcRect t="1736" b="13994"/>
          <a:stretch/>
        </p:blipFill>
        <p:spPr>
          <a:xfrm>
            <a:off x="20" y="1"/>
            <a:ext cx="12191980" cy="68579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1B74980-358F-B03E-B992-18B833058B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2900518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Where Do We Go From Here?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49ACC37-3B26-7FFA-A537-EC3714F8F3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159404"/>
            <a:ext cx="9144000" cy="1098395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Aiden Poe</a:t>
            </a:r>
          </a:p>
        </p:txBody>
      </p:sp>
    </p:spTree>
    <p:extLst>
      <p:ext uri="{BB962C8B-B14F-4D97-AF65-F5344CB8AC3E}">
        <p14:creationId xmlns:p14="http://schemas.microsoft.com/office/powerpoint/2010/main" val="308170288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79" name="Rectangle 3078">
            <a:extLst>
              <a:ext uri="{FF2B5EF4-FFF2-40B4-BE49-F238E27FC236}">
                <a16:creationId xmlns:a16="http://schemas.microsoft.com/office/drawing/2014/main" id="{45D37F4E-DDB4-456B-97E0-9937730A03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29DB6B8-ACC4-2B03-1C3F-321B5BE06D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493" y="238539"/>
            <a:ext cx="11018520" cy="1434415"/>
          </a:xfrm>
        </p:spPr>
        <p:txBody>
          <a:bodyPr anchor="b">
            <a:normAutofit/>
          </a:bodyPr>
          <a:lstStyle/>
          <a:p>
            <a:r>
              <a:rPr lang="en-US" sz="5400"/>
              <a:t>Where Do I Go From Here?</a:t>
            </a:r>
          </a:p>
        </p:txBody>
      </p:sp>
      <p:sp>
        <p:nvSpPr>
          <p:cNvPr id="3081" name="sketchy line">
            <a:extLst>
              <a:ext uri="{FF2B5EF4-FFF2-40B4-BE49-F238E27FC236}">
                <a16:creationId xmlns:a16="http://schemas.microsoft.com/office/drawing/2014/main" id="{B2DD41CD-8F47-4F56-AD12-4E2FF76969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493" y="1681544"/>
            <a:ext cx="10972800" cy="18288"/>
          </a:xfrm>
          <a:custGeom>
            <a:avLst/>
            <a:gdLst>
              <a:gd name="connsiteX0" fmla="*/ 0 w 10972800"/>
              <a:gd name="connsiteY0" fmla="*/ 0 h 18288"/>
              <a:gd name="connsiteX1" fmla="*/ 356616 w 10972800"/>
              <a:gd name="connsiteY1" fmla="*/ 0 h 18288"/>
              <a:gd name="connsiteX2" fmla="*/ 1042416 w 10972800"/>
              <a:gd name="connsiteY2" fmla="*/ 0 h 18288"/>
              <a:gd name="connsiteX3" fmla="*/ 1947672 w 10972800"/>
              <a:gd name="connsiteY3" fmla="*/ 0 h 18288"/>
              <a:gd name="connsiteX4" fmla="*/ 2633472 w 10972800"/>
              <a:gd name="connsiteY4" fmla="*/ 0 h 18288"/>
              <a:gd name="connsiteX5" fmla="*/ 2990088 w 10972800"/>
              <a:gd name="connsiteY5" fmla="*/ 0 h 18288"/>
              <a:gd name="connsiteX6" fmla="*/ 3456432 w 10972800"/>
              <a:gd name="connsiteY6" fmla="*/ 0 h 18288"/>
              <a:gd name="connsiteX7" fmla="*/ 4361688 w 10972800"/>
              <a:gd name="connsiteY7" fmla="*/ 0 h 18288"/>
              <a:gd name="connsiteX8" fmla="*/ 5266944 w 10972800"/>
              <a:gd name="connsiteY8" fmla="*/ 0 h 18288"/>
              <a:gd name="connsiteX9" fmla="*/ 6172200 w 10972800"/>
              <a:gd name="connsiteY9" fmla="*/ 0 h 18288"/>
              <a:gd name="connsiteX10" fmla="*/ 6528816 w 10972800"/>
              <a:gd name="connsiteY10" fmla="*/ 0 h 18288"/>
              <a:gd name="connsiteX11" fmla="*/ 7214616 w 10972800"/>
              <a:gd name="connsiteY11" fmla="*/ 0 h 18288"/>
              <a:gd name="connsiteX12" fmla="*/ 7790688 w 10972800"/>
              <a:gd name="connsiteY12" fmla="*/ 0 h 18288"/>
              <a:gd name="connsiteX13" fmla="*/ 8147304 w 10972800"/>
              <a:gd name="connsiteY13" fmla="*/ 0 h 18288"/>
              <a:gd name="connsiteX14" fmla="*/ 9052560 w 10972800"/>
              <a:gd name="connsiteY14" fmla="*/ 0 h 18288"/>
              <a:gd name="connsiteX15" fmla="*/ 9409176 w 10972800"/>
              <a:gd name="connsiteY15" fmla="*/ 0 h 18288"/>
              <a:gd name="connsiteX16" fmla="*/ 9765792 w 10972800"/>
              <a:gd name="connsiteY16" fmla="*/ 0 h 18288"/>
              <a:gd name="connsiteX17" fmla="*/ 10341864 w 10972800"/>
              <a:gd name="connsiteY17" fmla="*/ 0 h 18288"/>
              <a:gd name="connsiteX18" fmla="*/ 10972800 w 10972800"/>
              <a:gd name="connsiteY18" fmla="*/ 0 h 18288"/>
              <a:gd name="connsiteX19" fmla="*/ 10972800 w 10972800"/>
              <a:gd name="connsiteY19" fmla="*/ 18288 h 18288"/>
              <a:gd name="connsiteX20" fmla="*/ 10177272 w 10972800"/>
              <a:gd name="connsiteY20" fmla="*/ 18288 h 18288"/>
              <a:gd name="connsiteX21" fmla="*/ 9820656 w 10972800"/>
              <a:gd name="connsiteY21" fmla="*/ 18288 h 18288"/>
              <a:gd name="connsiteX22" fmla="*/ 9464040 w 10972800"/>
              <a:gd name="connsiteY22" fmla="*/ 18288 h 18288"/>
              <a:gd name="connsiteX23" fmla="*/ 8778240 w 10972800"/>
              <a:gd name="connsiteY23" fmla="*/ 18288 h 18288"/>
              <a:gd name="connsiteX24" fmla="*/ 8421624 w 10972800"/>
              <a:gd name="connsiteY24" fmla="*/ 18288 h 18288"/>
              <a:gd name="connsiteX25" fmla="*/ 7735824 w 10972800"/>
              <a:gd name="connsiteY25" fmla="*/ 18288 h 18288"/>
              <a:gd name="connsiteX26" fmla="*/ 6940296 w 10972800"/>
              <a:gd name="connsiteY26" fmla="*/ 18288 h 18288"/>
              <a:gd name="connsiteX27" fmla="*/ 6254496 w 10972800"/>
              <a:gd name="connsiteY27" fmla="*/ 18288 h 18288"/>
              <a:gd name="connsiteX28" fmla="*/ 5458968 w 10972800"/>
              <a:gd name="connsiteY28" fmla="*/ 18288 h 18288"/>
              <a:gd name="connsiteX29" fmla="*/ 4663440 w 10972800"/>
              <a:gd name="connsiteY29" fmla="*/ 18288 h 18288"/>
              <a:gd name="connsiteX30" fmla="*/ 4306824 w 10972800"/>
              <a:gd name="connsiteY30" fmla="*/ 18288 h 18288"/>
              <a:gd name="connsiteX31" fmla="*/ 3840480 w 10972800"/>
              <a:gd name="connsiteY31" fmla="*/ 18288 h 18288"/>
              <a:gd name="connsiteX32" fmla="*/ 3264408 w 10972800"/>
              <a:gd name="connsiteY32" fmla="*/ 18288 h 18288"/>
              <a:gd name="connsiteX33" fmla="*/ 2578608 w 10972800"/>
              <a:gd name="connsiteY33" fmla="*/ 18288 h 18288"/>
              <a:gd name="connsiteX34" fmla="*/ 1673352 w 10972800"/>
              <a:gd name="connsiteY34" fmla="*/ 18288 h 18288"/>
              <a:gd name="connsiteX35" fmla="*/ 877824 w 10972800"/>
              <a:gd name="connsiteY35" fmla="*/ 18288 h 18288"/>
              <a:gd name="connsiteX36" fmla="*/ 0 w 10972800"/>
              <a:gd name="connsiteY36" fmla="*/ 18288 h 18288"/>
              <a:gd name="connsiteX37" fmla="*/ 0 w 10972800"/>
              <a:gd name="connsiteY3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stroke="0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E21C1E-8B5C-17CB-B150-C1F276F68F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2493" y="2071316"/>
            <a:ext cx="6713552" cy="4119172"/>
          </a:xfrm>
        </p:spPr>
        <p:txBody>
          <a:bodyPr anchor="t">
            <a:normAutofit/>
          </a:bodyPr>
          <a:lstStyle/>
          <a:p>
            <a:r>
              <a:rPr lang="en-US" sz="2200" dirty="0"/>
              <a:t>Recycling was never a focus growing up</a:t>
            </a:r>
          </a:p>
          <a:p>
            <a:r>
              <a:rPr lang="en-US" sz="2200" dirty="0"/>
              <a:t>My significant other started recycling at home</a:t>
            </a:r>
          </a:p>
          <a:p>
            <a:r>
              <a:rPr lang="en-US" sz="2200" dirty="0"/>
              <a:t>This class had a subconscious effect on my waste management at home</a:t>
            </a:r>
          </a:p>
          <a:p>
            <a:r>
              <a:rPr lang="en-US" sz="2200" dirty="0"/>
              <a:t> I will now make a conscious effort when buying, using, and throwing away products</a:t>
            </a:r>
          </a:p>
        </p:txBody>
      </p:sp>
      <p:pic>
        <p:nvPicPr>
          <p:cNvPr id="3074" name="Picture 2" descr="Light Bulb PNGs for Free Download">
            <a:extLst>
              <a:ext uri="{FF2B5EF4-FFF2-40B4-BE49-F238E27FC236}">
                <a16:creationId xmlns:a16="http://schemas.microsoft.com/office/drawing/2014/main" id="{408E17CD-8F6B-E720-8BF6-6811E1E631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46" r="4" b="4628"/>
          <a:stretch/>
        </p:blipFill>
        <p:spPr bwMode="auto">
          <a:xfrm>
            <a:off x="7675658" y="2093976"/>
            <a:ext cx="3941064" cy="4096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90548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1" name="Rectangle 1030">
            <a:extLst>
              <a:ext uri="{FF2B5EF4-FFF2-40B4-BE49-F238E27FC236}">
                <a16:creationId xmlns:a16="http://schemas.microsoft.com/office/drawing/2014/main" id="{45D37F4E-DDB4-456B-97E0-9937730A03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38DFECC-A426-7858-D41B-5C71905149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493" y="238539"/>
            <a:ext cx="11018520" cy="1434415"/>
          </a:xfrm>
        </p:spPr>
        <p:txBody>
          <a:bodyPr anchor="b">
            <a:normAutofit/>
          </a:bodyPr>
          <a:lstStyle/>
          <a:p>
            <a:r>
              <a:rPr lang="en-US" sz="5400"/>
              <a:t>My Recycling Habits Before This Class</a:t>
            </a:r>
          </a:p>
        </p:txBody>
      </p:sp>
      <p:sp>
        <p:nvSpPr>
          <p:cNvPr id="1033" name="sketchy line">
            <a:extLst>
              <a:ext uri="{FF2B5EF4-FFF2-40B4-BE49-F238E27FC236}">
                <a16:creationId xmlns:a16="http://schemas.microsoft.com/office/drawing/2014/main" id="{B2DD41CD-8F47-4F56-AD12-4E2FF76969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493" y="1681544"/>
            <a:ext cx="10972800" cy="18288"/>
          </a:xfrm>
          <a:custGeom>
            <a:avLst/>
            <a:gdLst>
              <a:gd name="connsiteX0" fmla="*/ 0 w 10972800"/>
              <a:gd name="connsiteY0" fmla="*/ 0 h 18288"/>
              <a:gd name="connsiteX1" fmla="*/ 356616 w 10972800"/>
              <a:gd name="connsiteY1" fmla="*/ 0 h 18288"/>
              <a:gd name="connsiteX2" fmla="*/ 1042416 w 10972800"/>
              <a:gd name="connsiteY2" fmla="*/ 0 h 18288"/>
              <a:gd name="connsiteX3" fmla="*/ 1947672 w 10972800"/>
              <a:gd name="connsiteY3" fmla="*/ 0 h 18288"/>
              <a:gd name="connsiteX4" fmla="*/ 2633472 w 10972800"/>
              <a:gd name="connsiteY4" fmla="*/ 0 h 18288"/>
              <a:gd name="connsiteX5" fmla="*/ 2990088 w 10972800"/>
              <a:gd name="connsiteY5" fmla="*/ 0 h 18288"/>
              <a:gd name="connsiteX6" fmla="*/ 3456432 w 10972800"/>
              <a:gd name="connsiteY6" fmla="*/ 0 h 18288"/>
              <a:gd name="connsiteX7" fmla="*/ 4361688 w 10972800"/>
              <a:gd name="connsiteY7" fmla="*/ 0 h 18288"/>
              <a:gd name="connsiteX8" fmla="*/ 5266944 w 10972800"/>
              <a:gd name="connsiteY8" fmla="*/ 0 h 18288"/>
              <a:gd name="connsiteX9" fmla="*/ 6172200 w 10972800"/>
              <a:gd name="connsiteY9" fmla="*/ 0 h 18288"/>
              <a:gd name="connsiteX10" fmla="*/ 6528816 w 10972800"/>
              <a:gd name="connsiteY10" fmla="*/ 0 h 18288"/>
              <a:gd name="connsiteX11" fmla="*/ 7214616 w 10972800"/>
              <a:gd name="connsiteY11" fmla="*/ 0 h 18288"/>
              <a:gd name="connsiteX12" fmla="*/ 7790688 w 10972800"/>
              <a:gd name="connsiteY12" fmla="*/ 0 h 18288"/>
              <a:gd name="connsiteX13" fmla="*/ 8147304 w 10972800"/>
              <a:gd name="connsiteY13" fmla="*/ 0 h 18288"/>
              <a:gd name="connsiteX14" fmla="*/ 9052560 w 10972800"/>
              <a:gd name="connsiteY14" fmla="*/ 0 h 18288"/>
              <a:gd name="connsiteX15" fmla="*/ 9409176 w 10972800"/>
              <a:gd name="connsiteY15" fmla="*/ 0 h 18288"/>
              <a:gd name="connsiteX16" fmla="*/ 9765792 w 10972800"/>
              <a:gd name="connsiteY16" fmla="*/ 0 h 18288"/>
              <a:gd name="connsiteX17" fmla="*/ 10341864 w 10972800"/>
              <a:gd name="connsiteY17" fmla="*/ 0 h 18288"/>
              <a:gd name="connsiteX18" fmla="*/ 10972800 w 10972800"/>
              <a:gd name="connsiteY18" fmla="*/ 0 h 18288"/>
              <a:gd name="connsiteX19" fmla="*/ 10972800 w 10972800"/>
              <a:gd name="connsiteY19" fmla="*/ 18288 h 18288"/>
              <a:gd name="connsiteX20" fmla="*/ 10177272 w 10972800"/>
              <a:gd name="connsiteY20" fmla="*/ 18288 h 18288"/>
              <a:gd name="connsiteX21" fmla="*/ 9820656 w 10972800"/>
              <a:gd name="connsiteY21" fmla="*/ 18288 h 18288"/>
              <a:gd name="connsiteX22" fmla="*/ 9464040 w 10972800"/>
              <a:gd name="connsiteY22" fmla="*/ 18288 h 18288"/>
              <a:gd name="connsiteX23" fmla="*/ 8778240 w 10972800"/>
              <a:gd name="connsiteY23" fmla="*/ 18288 h 18288"/>
              <a:gd name="connsiteX24" fmla="*/ 8421624 w 10972800"/>
              <a:gd name="connsiteY24" fmla="*/ 18288 h 18288"/>
              <a:gd name="connsiteX25" fmla="*/ 7735824 w 10972800"/>
              <a:gd name="connsiteY25" fmla="*/ 18288 h 18288"/>
              <a:gd name="connsiteX26" fmla="*/ 6940296 w 10972800"/>
              <a:gd name="connsiteY26" fmla="*/ 18288 h 18288"/>
              <a:gd name="connsiteX27" fmla="*/ 6254496 w 10972800"/>
              <a:gd name="connsiteY27" fmla="*/ 18288 h 18288"/>
              <a:gd name="connsiteX28" fmla="*/ 5458968 w 10972800"/>
              <a:gd name="connsiteY28" fmla="*/ 18288 h 18288"/>
              <a:gd name="connsiteX29" fmla="*/ 4663440 w 10972800"/>
              <a:gd name="connsiteY29" fmla="*/ 18288 h 18288"/>
              <a:gd name="connsiteX30" fmla="*/ 4306824 w 10972800"/>
              <a:gd name="connsiteY30" fmla="*/ 18288 h 18288"/>
              <a:gd name="connsiteX31" fmla="*/ 3840480 w 10972800"/>
              <a:gd name="connsiteY31" fmla="*/ 18288 h 18288"/>
              <a:gd name="connsiteX32" fmla="*/ 3264408 w 10972800"/>
              <a:gd name="connsiteY32" fmla="*/ 18288 h 18288"/>
              <a:gd name="connsiteX33" fmla="*/ 2578608 w 10972800"/>
              <a:gd name="connsiteY33" fmla="*/ 18288 h 18288"/>
              <a:gd name="connsiteX34" fmla="*/ 1673352 w 10972800"/>
              <a:gd name="connsiteY34" fmla="*/ 18288 h 18288"/>
              <a:gd name="connsiteX35" fmla="*/ 877824 w 10972800"/>
              <a:gd name="connsiteY35" fmla="*/ 18288 h 18288"/>
              <a:gd name="connsiteX36" fmla="*/ 0 w 10972800"/>
              <a:gd name="connsiteY36" fmla="*/ 18288 h 18288"/>
              <a:gd name="connsiteX37" fmla="*/ 0 w 10972800"/>
              <a:gd name="connsiteY3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stroke="0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C5672F-0F3A-D434-ABBE-49BFBEC58D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2493" y="2071316"/>
            <a:ext cx="6713552" cy="4119172"/>
          </a:xfrm>
        </p:spPr>
        <p:txBody>
          <a:bodyPr anchor="t">
            <a:normAutofit/>
          </a:bodyPr>
          <a:lstStyle/>
          <a:p>
            <a:r>
              <a:rPr lang="en-US" sz="2200" dirty="0"/>
              <a:t>I recycled</a:t>
            </a:r>
          </a:p>
          <a:p>
            <a:pPr lvl="1"/>
            <a:r>
              <a:rPr lang="en-US" sz="2200" dirty="0"/>
              <a:t>Paper, Aluminum cans, Plastic bottles</a:t>
            </a:r>
          </a:p>
          <a:p>
            <a:r>
              <a:rPr lang="en-US" sz="2200" dirty="0"/>
              <a:t>Flexibles went into the garbage</a:t>
            </a:r>
          </a:p>
          <a:p>
            <a:r>
              <a:rPr lang="en-US" sz="2200" dirty="0"/>
              <a:t> Grocery bags went into store drop offs</a:t>
            </a:r>
          </a:p>
          <a:p>
            <a:r>
              <a:rPr lang="en-US" sz="2200" dirty="0"/>
              <a:t>Nearest recycle drop off known to me was 20 minutes away and took limited items</a:t>
            </a:r>
          </a:p>
          <a:p>
            <a:pPr lvl="1"/>
            <a:r>
              <a:rPr lang="en-US" sz="2200" dirty="0"/>
              <a:t>This caused infrequent trips and recyclables in the trash</a:t>
            </a:r>
          </a:p>
        </p:txBody>
      </p:sp>
      <p:pic>
        <p:nvPicPr>
          <p:cNvPr id="1026" name="Picture 2" descr="Trash Pile PNG Transparent Images Free Download | Vector Files | Pngtree">
            <a:extLst>
              <a:ext uri="{FF2B5EF4-FFF2-40B4-BE49-F238E27FC236}">
                <a16:creationId xmlns:a16="http://schemas.microsoft.com/office/drawing/2014/main" id="{121EC5C1-5700-D4EC-F961-6A1479086E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7" r="3540" b="2"/>
          <a:stretch/>
        </p:blipFill>
        <p:spPr bwMode="auto">
          <a:xfrm>
            <a:off x="7675658" y="2093976"/>
            <a:ext cx="3941064" cy="4096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687771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55" name="Rectangle 2054">
            <a:extLst>
              <a:ext uri="{FF2B5EF4-FFF2-40B4-BE49-F238E27FC236}">
                <a16:creationId xmlns:a16="http://schemas.microsoft.com/office/drawing/2014/main" id="{45D37F4E-DDB4-456B-97E0-9937730A03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B54EBAB-F22C-AD63-79C4-D650D2E485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493" y="238539"/>
            <a:ext cx="11018520" cy="1434415"/>
          </a:xfrm>
        </p:spPr>
        <p:txBody>
          <a:bodyPr anchor="b">
            <a:normAutofit/>
          </a:bodyPr>
          <a:lstStyle/>
          <a:p>
            <a:r>
              <a:rPr lang="en-US" sz="5000"/>
              <a:t>Since Class Has Started, I Have Began…</a:t>
            </a:r>
          </a:p>
        </p:txBody>
      </p:sp>
      <p:sp>
        <p:nvSpPr>
          <p:cNvPr id="2057" name="sketchy line">
            <a:extLst>
              <a:ext uri="{FF2B5EF4-FFF2-40B4-BE49-F238E27FC236}">
                <a16:creationId xmlns:a16="http://schemas.microsoft.com/office/drawing/2014/main" id="{B2DD41CD-8F47-4F56-AD12-4E2FF76969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493" y="1681544"/>
            <a:ext cx="10972800" cy="18288"/>
          </a:xfrm>
          <a:custGeom>
            <a:avLst/>
            <a:gdLst>
              <a:gd name="connsiteX0" fmla="*/ 0 w 10972800"/>
              <a:gd name="connsiteY0" fmla="*/ 0 h 18288"/>
              <a:gd name="connsiteX1" fmla="*/ 356616 w 10972800"/>
              <a:gd name="connsiteY1" fmla="*/ 0 h 18288"/>
              <a:gd name="connsiteX2" fmla="*/ 1042416 w 10972800"/>
              <a:gd name="connsiteY2" fmla="*/ 0 h 18288"/>
              <a:gd name="connsiteX3" fmla="*/ 1947672 w 10972800"/>
              <a:gd name="connsiteY3" fmla="*/ 0 h 18288"/>
              <a:gd name="connsiteX4" fmla="*/ 2633472 w 10972800"/>
              <a:gd name="connsiteY4" fmla="*/ 0 h 18288"/>
              <a:gd name="connsiteX5" fmla="*/ 2990088 w 10972800"/>
              <a:gd name="connsiteY5" fmla="*/ 0 h 18288"/>
              <a:gd name="connsiteX6" fmla="*/ 3456432 w 10972800"/>
              <a:gd name="connsiteY6" fmla="*/ 0 h 18288"/>
              <a:gd name="connsiteX7" fmla="*/ 4361688 w 10972800"/>
              <a:gd name="connsiteY7" fmla="*/ 0 h 18288"/>
              <a:gd name="connsiteX8" fmla="*/ 5266944 w 10972800"/>
              <a:gd name="connsiteY8" fmla="*/ 0 h 18288"/>
              <a:gd name="connsiteX9" fmla="*/ 6172200 w 10972800"/>
              <a:gd name="connsiteY9" fmla="*/ 0 h 18288"/>
              <a:gd name="connsiteX10" fmla="*/ 6528816 w 10972800"/>
              <a:gd name="connsiteY10" fmla="*/ 0 h 18288"/>
              <a:gd name="connsiteX11" fmla="*/ 7214616 w 10972800"/>
              <a:gd name="connsiteY11" fmla="*/ 0 h 18288"/>
              <a:gd name="connsiteX12" fmla="*/ 7790688 w 10972800"/>
              <a:gd name="connsiteY12" fmla="*/ 0 h 18288"/>
              <a:gd name="connsiteX13" fmla="*/ 8147304 w 10972800"/>
              <a:gd name="connsiteY13" fmla="*/ 0 h 18288"/>
              <a:gd name="connsiteX14" fmla="*/ 9052560 w 10972800"/>
              <a:gd name="connsiteY14" fmla="*/ 0 h 18288"/>
              <a:gd name="connsiteX15" fmla="*/ 9409176 w 10972800"/>
              <a:gd name="connsiteY15" fmla="*/ 0 h 18288"/>
              <a:gd name="connsiteX16" fmla="*/ 9765792 w 10972800"/>
              <a:gd name="connsiteY16" fmla="*/ 0 h 18288"/>
              <a:gd name="connsiteX17" fmla="*/ 10341864 w 10972800"/>
              <a:gd name="connsiteY17" fmla="*/ 0 h 18288"/>
              <a:gd name="connsiteX18" fmla="*/ 10972800 w 10972800"/>
              <a:gd name="connsiteY18" fmla="*/ 0 h 18288"/>
              <a:gd name="connsiteX19" fmla="*/ 10972800 w 10972800"/>
              <a:gd name="connsiteY19" fmla="*/ 18288 h 18288"/>
              <a:gd name="connsiteX20" fmla="*/ 10177272 w 10972800"/>
              <a:gd name="connsiteY20" fmla="*/ 18288 h 18288"/>
              <a:gd name="connsiteX21" fmla="*/ 9820656 w 10972800"/>
              <a:gd name="connsiteY21" fmla="*/ 18288 h 18288"/>
              <a:gd name="connsiteX22" fmla="*/ 9464040 w 10972800"/>
              <a:gd name="connsiteY22" fmla="*/ 18288 h 18288"/>
              <a:gd name="connsiteX23" fmla="*/ 8778240 w 10972800"/>
              <a:gd name="connsiteY23" fmla="*/ 18288 h 18288"/>
              <a:gd name="connsiteX24" fmla="*/ 8421624 w 10972800"/>
              <a:gd name="connsiteY24" fmla="*/ 18288 h 18288"/>
              <a:gd name="connsiteX25" fmla="*/ 7735824 w 10972800"/>
              <a:gd name="connsiteY25" fmla="*/ 18288 h 18288"/>
              <a:gd name="connsiteX26" fmla="*/ 6940296 w 10972800"/>
              <a:gd name="connsiteY26" fmla="*/ 18288 h 18288"/>
              <a:gd name="connsiteX27" fmla="*/ 6254496 w 10972800"/>
              <a:gd name="connsiteY27" fmla="*/ 18288 h 18288"/>
              <a:gd name="connsiteX28" fmla="*/ 5458968 w 10972800"/>
              <a:gd name="connsiteY28" fmla="*/ 18288 h 18288"/>
              <a:gd name="connsiteX29" fmla="*/ 4663440 w 10972800"/>
              <a:gd name="connsiteY29" fmla="*/ 18288 h 18288"/>
              <a:gd name="connsiteX30" fmla="*/ 4306824 w 10972800"/>
              <a:gd name="connsiteY30" fmla="*/ 18288 h 18288"/>
              <a:gd name="connsiteX31" fmla="*/ 3840480 w 10972800"/>
              <a:gd name="connsiteY31" fmla="*/ 18288 h 18288"/>
              <a:gd name="connsiteX32" fmla="*/ 3264408 w 10972800"/>
              <a:gd name="connsiteY32" fmla="*/ 18288 h 18288"/>
              <a:gd name="connsiteX33" fmla="*/ 2578608 w 10972800"/>
              <a:gd name="connsiteY33" fmla="*/ 18288 h 18288"/>
              <a:gd name="connsiteX34" fmla="*/ 1673352 w 10972800"/>
              <a:gd name="connsiteY34" fmla="*/ 18288 h 18288"/>
              <a:gd name="connsiteX35" fmla="*/ 877824 w 10972800"/>
              <a:gd name="connsiteY35" fmla="*/ 18288 h 18288"/>
              <a:gd name="connsiteX36" fmla="*/ 0 w 10972800"/>
              <a:gd name="connsiteY36" fmla="*/ 18288 h 18288"/>
              <a:gd name="connsiteX37" fmla="*/ 0 w 10972800"/>
              <a:gd name="connsiteY3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stroke="0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CB57FB-DBF6-DA70-7064-F3A1DF88F8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2493" y="2071316"/>
            <a:ext cx="6713552" cy="4119172"/>
          </a:xfrm>
        </p:spPr>
        <p:txBody>
          <a:bodyPr anchor="t">
            <a:normAutofit/>
          </a:bodyPr>
          <a:lstStyle/>
          <a:p>
            <a:r>
              <a:rPr lang="en-US" sz="2200" dirty="0"/>
              <a:t>Reducing single use products by using:</a:t>
            </a:r>
          </a:p>
          <a:p>
            <a:pPr lvl="1"/>
            <a:r>
              <a:rPr lang="en-US" sz="2200" dirty="0"/>
              <a:t> Water Filter, Washable duster, Cheap cleaning rags</a:t>
            </a:r>
          </a:p>
          <a:p>
            <a:r>
              <a:rPr lang="en-US" sz="2200" dirty="0"/>
              <a:t>Focusing more on cleaning my recycle</a:t>
            </a:r>
          </a:p>
          <a:p>
            <a:r>
              <a:rPr lang="en-US" sz="2200" dirty="0"/>
              <a:t>Researching the sources from class on better waste management</a:t>
            </a:r>
          </a:p>
          <a:p>
            <a:r>
              <a:rPr lang="en-US" sz="2200" dirty="0"/>
              <a:t>Looking for closer recycle drop offs</a:t>
            </a:r>
          </a:p>
          <a:p>
            <a:r>
              <a:rPr lang="en-US" sz="2200" dirty="0"/>
              <a:t>Bringing up waste management concerns to the sustainability team at work</a:t>
            </a:r>
          </a:p>
        </p:txBody>
      </p:sp>
      <p:pic>
        <p:nvPicPr>
          <p:cNvPr id="2050" name="Picture 2" descr="Sustainability PNG Transparent Images Free Download | Vector Files | Pngtree">
            <a:extLst>
              <a:ext uri="{FF2B5EF4-FFF2-40B4-BE49-F238E27FC236}">
                <a16:creationId xmlns:a16="http://schemas.microsoft.com/office/drawing/2014/main" id="{049AABE3-158C-E266-AFBE-6E866B9894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95" r="-3" b="-3"/>
          <a:stretch/>
        </p:blipFill>
        <p:spPr bwMode="auto">
          <a:xfrm>
            <a:off x="7675658" y="2093976"/>
            <a:ext cx="3941064" cy="4096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900496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103" name="Rectangle 4102">
            <a:extLst>
              <a:ext uri="{FF2B5EF4-FFF2-40B4-BE49-F238E27FC236}">
                <a16:creationId xmlns:a16="http://schemas.microsoft.com/office/drawing/2014/main" id="{45D37F4E-DDB4-456B-97E0-9937730A03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AF032B5-ADF9-5665-C6C7-A0F6D6B8C0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493" y="238539"/>
            <a:ext cx="11018520" cy="1434415"/>
          </a:xfrm>
        </p:spPr>
        <p:txBody>
          <a:bodyPr anchor="b">
            <a:normAutofit/>
          </a:bodyPr>
          <a:lstStyle/>
          <a:p>
            <a:r>
              <a:rPr lang="en-US" sz="5400"/>
              <a:t>After Class is Over, I Plan to..</a:t>
            </a:r>
          </a:p>
        </p:txBody>
      </p:sp>
      <p:sp>
        <p:nvSpPr>
          <p:cNvPr id="4105" name="sketchy line">
            <a:extLst>
              <a:ext uri="{FF2B5EF4-FFF2-40B4-BE49-F238E27FC236}">
                <a16:creationId xmlns:a16="http://schemas.microsoft.com/office/drawing/2014/main" id="{B2DD41CD-8F47-4F56-AD12-4E2FF76969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493" y="1681544"/>
            <a:ext cx="10972800" cy="18288"/>
          </a:xfrm>
          <a:custGeom>
            <a:avLst/>
            <a:gdLst>
              <a:gd name="connsiteX0" fmla="*/ 0 w 10972800"/>
              <a:gd name="connsiteY0" fmla="*/ 0 h 18288"/>
              <a:gd name="connsiteX1" fmla="*/ 356616 w 10972800"/>
              <a:gd name="connsiteY1" fmla="*/ 0 h 18288"/>
              <a:gd name="connsiteX2" fmla="*/ 1042416 w 10972800"/>
              <a:gd name="connsiteY2" fmla="*/ 0 h 18288"/>
              <a:gd name="connsiteX3" fmla="*/ 1947672 w 10972800"/>
              <a:gd name="connsiteY3" fmla="*/ 0 h 18288"/>
              <a:gd name="connsiteX4" fmla="*/ 2633472 w 10972800"/>
              <a:gd name="connsiteY4" fmla="*/ 0 h 18288"/>
              <a:gd name="connsiteX5" fmla="*/ 2990088 w 10972800"/>
              <a:gd name="connsiteY5" fmla="*/ 0 h 18288"/>
              <a:gd name="connsiteX6" fmla="*/ 3456432 w 10972800"/>
              <a:gd name="connsiteY6" fmla="*/ 0 h 18288"/>
              <a:gd name="connsiteX7" fmla="*/ 4361688 w 10972800"/>
              <a:gd name="connsiteY7" fmla="*/ 0 h 18288"/>
              <a:gd name="connsiteX8" fmla="*/ 5266944 w 10972800"/>
              <a:gd name="connsiteY8" fmla="*/ 0 h 18288"/>
              <a:gd name="connsiteX9" fmla="*/ 6172200 w 10972800"/>
              <a:gd name="connsiteY9" fmla="*/ 0 h 18288"/>
              <a:gd name="connsiteX10" fmla="*/ 6528816 w 10972800"/>
              <a:gd name="connsiteY10" fmla="*/ 0 h 18288"/>
              <a:gd name="connsiteX11" fmla="*/ 7214616 w 10972800"/>
              <a:gd name="connsiteY11" fmla="*/ 0 h 18288"/>
              <a:gd name="connsiteX12" fmla="*/ 7790688 w 10972800"/>
              <a:gd name="connsiteY12" fmla="*/ 0 h 18288"/>
              <a:gd name="connsiteX13" fmla="*/ 8147304 w 10972800"/>
              <a:gd name="connsiteY13" fmla="*/ 0 h 18288"/>
              <a:gd name="connsiteX14" fmla="*/ 9052560 w 10972800"/>
              <a:gd name="connsiteY14" fmla="*/ 0 h 18288"/>
              <a:gd name="connsiteX15" fmla="*/ 9409176 w 10972800"/>
              <a:gd name="connsiteY15" fmla="*/ 0 h 18288"/>
              <a:gd name="connsiteX16" fmla="*/ 9765792 w 10972800"/>
              <a:gd name="connsiteY16" fmla="*/ 0 h 18288"/>
              <a:gd name="connsiteX17" fmla="*/ 10341864 w 10972800"/>
              <a:gd name="connsiteY17" fmla="*/ 0 h 18288"/>
              <a:gd name="connsiteX18" fmla="*/ 10972800 w 10972800"/>
              <a:gd name="connsiteY18" fmla="*/ 0 h 18288"/>
              <a:gd name="connsiteX19" fmla="*/ 10972800 w 10972800"/>
              <a:gd name="connsiteY19" fmla="*/ 18288 h 18288"/>
              <a:gd name="connsiteX20" fmla="*/ 10177272 w 10972800"/>
              <a:gd name="connsiteY20" fmla="*/ 18288 h 18288"/>
              <a:gd name="connsiteX21" fmla="*/ 9820656 w 10972800"/>
              <a:gd name="connsiteY21" fmla="*/ 18288 h 18288"/>
              <a:gd name="connsiteX22" fmla="*/ 9464040 w 10972800"/>
              <a:gd name="connsiteY22" fmla="*/ 18288 h 18288"/>
              <a:gd name="connsiteX23" fmla="*/ 8778240 w 10972800"/>
              <a:gd name="connsiteY23" fmla="*/ 18288 h 18288"/>
              <a:gd name="connsiteX24" fmla="*/ 8421624 w 10972800"/>
              <a:gd name="connsiteY24" fmla="*/ 18288 h 18288"/>
              <a:gd name="connsiteX25" fmla="*/ 7735824 w 10972800"/>
              <a:gd name="connsiteY25" fmla="*/ 18288 h 18288"/>
              <a:gd name="connsiteX26" fmla="*/ 6940296 w 10972800"/>
              <a:gd name="connsiteY26" fmla="*/ 18288 h 18288"/>
              <a:gd name="connsiteX27" fmla="*/ 6254496 w 10972800"/>
              <a:gd name="connsiteY27" fmla="*/ 18288 h 18288"/>
              <a:gd name="connsiteX28" fmla="*/ 5458968 w 10972800"/>
              <a:gd name="connsiteY28" fmla="*/ 18288 h 18288"/>
              <a:gd name="connsiteX29" fmla="*/ 4663440 w 10972800"/>
              <a:gd name="connsiteY29" fmla="*/ 18288 h 18288"/>
              <a:gd name="connsiteX30" fmla="*/ 4306824 w 10972800"/>
              <a:gd name="connsiteY30" fmla="*/ 18288 h 18288"/>
              <a:gd name="connsiteX31" fmla="*/ 3840480 w 10972800"/>
              <a:gd name="connsiteY31" fmla="*/ 18288 h 18288"/>
              <a:gd name="connsiteX32" fmla="*/ 3264408 w 10972800"/>
              <a:gd name="connsiteY32" fmla="*/ 18288 h 18288"/>
              <a:gd name="connsiteX33" fmla="*/ 2578608 w 10972800"/>
              <a:gd name="connsiteY33" fmla="*/ 18288 h 18288"/>
              <a:gd name="connsiteX34" fmla="*/ 1673352 w 10972800"/>
              <a:gd name="connsiteY34" fmla="*/ 18288 h 18288"/>
              <a:gd name="connsiteX35" fmla="*/ 877824 w 10972800"/>
              <a:gd name="connsiteY35" fmla="*/ 18288 h 18288"/>
              <a:gd name="connsiteX36" fmla="*/ 0 w 10972800"/>
              <a:gd name="connsiteY36" fmla="*/ 18288 h 18288"/>
              <a:gd name="connsiteX37" fmla="*/ 0 w 10972800"/>
              <a:gd name="connsiteY3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stroke="0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BA1616-1D61-8373-F360-19DAD047C3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2493" y="2071316"/>
            <a:ext cx="5844349" cy="4119172"/>
          </a:xfrm>
        </p:spPr>
        <p:txBody>
          <a:bodyPr anchor="t">
            <a:normAutofit/>
          </a:bodyPr>
          <a:lstStyle/>
          <a:p>
            <a:r>
              <a:rPr lang="en-US" sz="2200" dirty="0"/>
              <a:t>Start going to the closer drop off </a:t>
            </a:r>
          </a:p>
          <a:p>
            <a:r>
              <a:rPr lang="en-US" sz="2200" dirty="0"/>
              <a:t>Set up bi-weekly cadence of going to recycle drop off</a:t>
            </a:r>
          </a:p>
          <a:p>
            <a:r>
              <a:rPr lang="en-US" sz="2200" dirty="0"/>
              <a:t>Post what can be recycled on bin</a:t>
            </a:r>
          </a:p>
          <a:p>
            <a:r>
              <a:rPr lang="en-US" sz="2200" dirty="0"/>
              <a:t>Buy a second bin for  the Hefty Renew flexibles</a:t>
            </a:r>
          </a:p>
          <a:p>
            <a:r>
              <a:rPr lang="en-US" sz="2200" dirty="0"/>
              <a:t>Take electronic waste and other larger items to the CRRH or a closer alternative</a:t>
            </a:r>
          </a:p>
        </p:txBody>
      </p:sp>
      <p:pic>
        <p:nvPicPr>
          <p:cNvPr id="4098" name="Picture 2" descr="Free Recycling Stickers, + 600 stickers (SVG, PNG) | Flaticon">
            <a:extLst>
              <a:ext uri="{FF2B5EF4-FFF2-40B4-BE49-F238E27FC236}">
                <a16:creationId xmlns:a16="http://schemas.microsoft.com/office/drawing/2014/main" id="{F2CA3E1A-C190-CD6F-19B5-FA61F4E087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43" r="1752"/>
          <a:stretch/>
        </p:blipFill>
        <p:spPr bwMode="auto">
          <a:xfrm>
            <a:off x="7332365" y="2071316"/>
            <a:ext cx="3941064" cy="4096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689117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1227BC0-8DA6-FD12-5240-0D0D7217208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75" name="Rectangle 7174">
            <a:extLst>
              <a:ext uri="{FF2B5EF4-FFF2-40B4-BE49-F238E27FC236}">
                <a16:creationId xmlns:a16="http://schemas.microsoft.com/office/drawing/2014/main" id="{45D37F4E-DDB4-456B-97E0-9937730A03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0649DF8-C903-D36B-F5A4-8BBEC983AC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493" y="238539"/>
            <a:ext cx="11018520" cy="1434415"/>
          </a:xfrm>
        </p:spPr>
        <p:txBody>
          <a:bodyPr anchor="b">
            <a:normAutofit/>
          </a:bodyPr>
          <a:lstStyle/>
          <a:p>
            <a:r>
              <a:rPr lang="en-US" sz="5400"/>
              <a:t>Why Now?</a:t>
            </a:r>
          </a:p>
        </p:txBody>
      </p:sp>
      <p:sp>
        <p:nvSpPr>
          <p:cNvPr id="7177" name="sketchy line">
            <a:extLst>
              <a:ext uri="{FF2B5EF4-FFF2-40B4-BE49-F238E27FC236}">
                <a16:creationId xmlns:a16="http://schemas.microsoft.com/office/drawing/2014/main" id="{B2DD41CD-8F47-4F56-AD12-4E2FF76969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493" y="1681544"/>
            <a:ext cx="10972800" cy="18288"/>
          </a:xfrm>
          <a:custGeom>
            <a:avLst/>
            <a:gdLst>
              <a:gd name="connsiteX0" fmla="*/ 0 w 10972800"/>
              <a:gd name="connsiteY0" fmla="*/ 0 h 18288"/>
              <a:gd name="connsiteX1" fmla="*/ 356616 w 10972800"/>
              <a:gd name="connsiteY1" fmla="*/ 0 h 18288"/>
              <a:gd name="connsiteX2" fmla="*/ 1042416 w 10972800"/>
              <a:gd name="connsiteY2" fmla="*/ 0 h 18288"/>
              <a:gd name="connsiteX3" fmla="*/ 1947672 w 10972800"/>
              <a:gd name="connsiteY3" fmla="*/ 0 h 18288"/>
              <a:gd name="connsiteX4" fmla="*/ 2633472 w 10972800"/>
              <a:gd name="connsiteY4" fmla="*/ 0 h 18288"/>
              <a:gd name="connsiteX5" fmla="*/ 2990088 w 10972800"/>
              <a:gd name="connsiteY5" fmla="*/ 0 h 18288"/>
              <a:gd name="connsiteX6" fmla="*/ 3456432 w 10972800"/>
              <a:gd name="connsiteY6" fmla="*/ 0 h 18288"/>
              <a:gd name="connsiteX7" fmla="*/ 4361688 w 10972800"/>
              <a:gd name="connsiteY7" fmla="*/ 0 h 18288"/>
              <a:gd name="connsiteX8" fmla="*/ 5266944 w 10972800"/>
              <a:gd name="connsiteY8" fmla="*/ 0 h 18288"/>
              <a:gd name="connsiteX9" fmla="*/ 6172200 w 10972800"/>
              <a:gd name="connsiteY9" fmla="*/ 0 h 18288"/>
              <a:gd name="connsiteX10" fmla="*/ 6528816 w 10972800"/>
              <a:gd name="connsiteY10" fmla="*/ 0 h 18288"/>
              <a:gd name="connsiteX11" fmla="*/ 7214616 w 10972800"/>
              <a:gd name="connsiteY11" fmla="*/ 0 h 18288"/>
              <a:gd name="connsiteX12" fmla="*/ 7790688 w 10972800"/>
              <a:gd name="connsiteY12" fmla="*/ 0 h 18288"/>
              <a:gd name="connsiteX13" fmla="*/ 8147304 w 10972800"/>
              <a:gd name="connsiteY13" fmla="*/ 0 h 18288"/>
              <a:gd name="connsiteX14" fmla="*/ 9052560 w 10972800"/>
              <a:gd name="connsiteY14" fmla="*/ 0 h 18288"/>
              <a:gd name="connsiteX15" fmla="*/ 9409176 w 10972800"/>
              <a:gd name="connsiteY15" fmla="*/ 0 h 18288"/>
              <a:gd name="connsiteX16" fmla="*/ 9765792 w 10972800"/>
              <a:gd name="connsiteY16" fmla="*/ 0 h 18288"/>
              <a:gd name="connsiteX17" fmla="*/ 10341864 w 10972800"/>
              <a:gd name="connsiteY17" fmla="*/ 0 h 18288"/>
              <a:gd name="connsiteX18" fmla="*/ 10972800 w 10972800"/>
              <a:gd name="connsiteY18" fmla="*/ 0 h 18288"/>
              <a:gd name="connsiteX19" fmla="*/ 10972800 w 10972800"/>
              <a:gd name="connsiteY19" fmla="*/ 18288 h 18288"/>
              <a:gd name="connsiteX20" fmla="*/ 10177272 w 10972800"/>
              <a:gd name="connsiteY20" fmla="*/ 18288 h 18288"/>
              <a:gd name="connsiteX21" fmla="*/ 9820656 w 10972800"/>
              <a:gd name="connsiteY21" fmla="*/ 18288 h 18288"/>
              <a:gd name="connsiteX22" fmla="*/ 9464040 w 10972800"/>
              <a:gd name="connsiteY22" fmla="*/ 18288 h 18288"/>
              <a:gd name="connsiteX23" fmla="*/ 8778240 w 10972800"/>
              <a:gd name="connsiteY23" fmla="*/ 18288 h 18288"/>
              <a:gd name="connsiteX24" fmla="*/ 8421624 w 10972800"/>
              <a:gd name="connsiteY24" fmla="*/ 18288 h 18288"/>
              <a:gd name="connsiteX25" fmla="*/ 7735824 w 10972800"/>
              <a:gd name="connsiteY25" fmla="*/ 18288 h 18288"/>
              <a:gd name="connsiteX26" fmla="*/ 6940296 w 10972800"/>
              <a:gd name="connsiteY26" fmla="*/ 18288 h 18288"/>
              <a:gd name="connsiteX27" fmla="*/ 6254496 w 10972800"/>
              <a:gd name="connsiteY27" fmla="*/ 18288 h 18288"/>
              <a:gd name="connsiteX28" fmla="*/ 5458968 w 10972800"/>
              <a:gd name="connsiteY28" fmla="*/ 18288 h 18288"/>
              <a:gd name="connsiteX29" fmla="*/ 4663440 w 10972800"/>
              <a:gd name="connsiteY29" fmla="*/ 18288 h 18288"/>
              <a:gd name="connsiteX30" fmla="*/ 4306824 w 10972800"/>
              <a:gd name="connsiteY30" fmla="*/ 18288 h 18288"/>
              <a:gd name="connsiteX31" fmla="*/ 3840480 w 10972800"/>
              <a:gd name="connsiteY31" fmla="*/ 18288 h 18288"/>
              <a:gd name="connsiteX32" fmla="*/ 3264408 w 10972800"/>
              <a:gd name="connsiteY32" fmla="*/ 18288 h 18288"/>
              <a:gd name="connsiteX33" fmla="*/ 2578608 w 10972800"/>
              <a:gd name="connsiteY33" fmla="*/ 18288 h 18288"/>
              <a:gd name="connsiteX34" fmla="*/ 1673352 w 10972800"/>
              <a:gd name="connsiteY34" fmla="*/ 18288 h 18288"/>
              <a:gd name="connsiteX35" fmla="*/ 877824 w 10972800"/>
              <a:gd name="connsiteY35" fmla="*/ 18288 h 18288"/>
              <a:gd name="connsiteX36" fmla="*/ 0 w 10972800"/>
              <a:gd name="connsiteY36" fmla="*/ 18288 h 18288"/>
              <a:gd name="connsiteX37" fmla="*/ 0 w 10972800"/>
              <a:gd name="connsiteY3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stroke="0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9C0801-2126-982B-BF6B-D5071916D4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2493" y="2071316"/>
            <a:ext cx="6713552" cy="4119172"/>
          </a:xfrm>
        </p:spPr>
        <p:txBody>
          <a:bodyPr anchor="t">
            <a:normAutofit/>
          </a:bodyPr>
          <a:lstStyle/>
          <a:p>
            <a:r>
              <a:rPr lang="en-US" sz="2200" dirty="0"/>
              <a:t>Throw away items can be valuable to recyclers</a:t>
            </a:r>
          </a:p>
          <a:p>
            <a:r>
              <a:rPr lang="en-US" sz="2200" dirty="0"/>
              <a:t>Recycle is actually recycled</a:t>
            </a:r>
          </a:p>
          <a:p>
            <a:r>
              <a:rPr lang="en-US" sz="2200" dirty="0"/>
              <a:t>More people recycle than I had previously thought</a:t>
            </a:r>
          </a:p>
          <a:p>
            <a:r>
              <a:rPr lang="en-US" sz="2200" dirty="0"/>
              <a:t>Recycling makes a difference</a:t>
            </a:r>
          </a:p>
          <a:p>
            <a:endParaRPr lang="en-US" sz="2200" dirty="0"/>
          </a:p>
        </p:txBody>
      </p:sp>
      <p:pic>
        <p:nvPicPr>
          <p:cNvPr id="7170" name="Picture 2" descr="People Around World Images - Free Download on Freepik">
            <a:extLst>
              <a:ext uri="{FF2B5EF4-FFF2-40B4-BE49-F238E27FC236}">
                <a16:creationId xmlns:a16="http://schemas.microsoft.com/office/drawing/2014/main" id="{65405EDD-BDF2-80FC-A442-A7B35CB547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91" r="8723" b="-2"/>
          <a:stretch/>
        </p:blipFill>
        <p:spPr bwMode="auto">
          <a:xfrm>
            <a:off x="7675658" y="2093976"/>
            <a:ext cx="3941064" cy="4096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808485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9220E152-BF57-1975-AFE1-B774E931E67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153" name="Rectangle 6152">
            <a:extLst>
              <a:ext uri="{FF2B5EF4-FFF2-40B4-BE49-F238E27FC236}">
                <a16:creationId xmlns:a16="http://schemas.microsoft.com/office/drawing/2014/main" id="{45D37F4E-DDB4-456B-97E0-9937730A03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88730E8-9362-5EC0-BE63-2FD1AB6FB3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493" y="238539"/>
            <a:ext cx="11018520" cy="1434415"/>
          </a:xfrm>
        </p:spPr>
        <p:txBody>
          <a:bodyPr anchor="b">
            <a:normAutofit/>
          </a:bodyPr>
          <a:lstStyle/>
          <a:p>
            <a:r>
              <a:rPr lang="en-US" sz="5400"/>
              <a:t>What Else?</a:t>
            </a:r>
          </a:p>
        </p:txBody>
      </p:sp>
      <p:sp>
        <p:nvSpPr>
          <p:cNvPr id="6155" name="sketchy line">
            <a:extLst>
              <a:ext uri="{FF2B5EF4-FFF2-40B4-BE49-F238E27FC236}">
                <a16:creationId xmlns:a16="http://schemas.microsoft.com/office/drawing/2014/main" id="{B2DD41CD-8F47-4F56-AD12-4E2FF76969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493" y="1681544"/>
            <a:ext cx="10972800" cy="18288"/>
          </a:xfrm>
          <a:custGeom>
            <a:avLst/>
            <a:gdLst>
              <a:gd name="connsiteX0" fmla="*/ 0 w 10972800"/>
              <a:gd name="connsiteY0" fmla="*/ 0 h 18288"/>
              <a:gd name="connsiteX1" fmla="*/ 356616 w 10972800"/>
              <a:gd name="connsiteY1" fmla="*/ 0 h 18288"/>
              <a:gd name="connsiteX2" fmla="*/ 1042416 w 10972800"/>
              <a:gd name="connsiteY2" fmla="*/ 0 h 18288"/>
              <a:gd name="connsiteX3" fmla="*/ 1947672 w 10972800"/>
              <a:gd name="connsiteY3" fmla="*/ 0 h 18288"/>
              <a:gd name="connsiteX4" fmla="*/ 2633472 w 10972800"/>
              <a:gd name="connsiteY4" fmla="*/ 0 h 18288"/>
              <a:gd name="connsiteX5" fmla="*/ 2990088 w 10972800"/>
              <a:gd name="connsiteY5" fmla="*/ 0 h 18288"/>
              <a:gd name="connsiteX6" fmla="*/ 3456432 w 10972800"/>
              <a:gd name="connsiteY6" fmla="*/ 0 h 18288"/>
              <a:gd name="connsiteX7" fmla="*/ 4361688 w 10972800"/>
              <a:gd name="connsiteY7" fmla="*/ 0 h 18288"/>
              <a:gd name="connsiteX8" fmla="*/ 5266944 w 10972800"/>
              <a:gd name="connsiteY8" fmla="*/ 0 h 18288"/>
              <a:gd name="connsiteX9" fmla="*/ 6172200 w 10972800"/>
              <a:gd name="connsiteY9" fmla="*/ 0 h 18288"/>
              <a:gd name="connsiteX10" fmla="*/ 6528816 w 10972800"/>
              <a:gd name="connsiteY10" fmla="*/ 0 h 18288"/>
              <a:gd name="connsiteX11" fmla="*/ 7214616 w 10972800"/>
              <a:gd name="connsiteY11" fmla="*/ 0 h 18288"/>
              <a:gd name="connsiteX12" fmla="*/ 7790688 w 10972800"/>
              <a:gd name="connsiteY12" fmla="*/ 0 h 18288"/>
              <a:gd name="connsiteX13" fmla="*/ 8147304 w 10972800"/>
              <a:gd name="connsiteY13" fmla="*/ 0 h 18288"/>
              <a:gd name="connsiteX14" fmla="*/ 9052560 w 10972800"/>
              <a:gd name="connsiteY14" fmla="*/ 0 h 18288"/>
              <a:gd name="connsiteX15" fmla="*/ 9409176 w 10972800"/>
              <a:gd name="connsiteY15" fmla="*/ 0 h 18288"/>
              <a:gd name="connsiteX16" fmla="*/ 9765792 w 10972800"/>
              <a:gd name="connsiteY16" fmla="*/ 0 h 18288"/>
              <a:gd name="connsiteX17" fmla="*/ 10341864 w 10972800"/>
              <a:gd name="connsiteY17" fmla="*/ 0 h 18288"/>
              <a:gd name="connsiteX18" fmla="*/ 10972800 w 10972800"/>
              <a:gd name="connsiteY18" fmla="*/ 0 h 18288"/>
              <a:gd name="connsiteX19" fmla="*/ 10972800 w 10972800"/>
              <a:gd name="connsiteY19" fmla="*/ 18288 h 18288"/>
              <a:gd name="connsiteX20" fmla="*/ 10177272 w 10972800"/>
              <a:gd name="connsiteY20" fmla="*/ 18288 h 18288"/>
              <a:gd name="connsiteX21" fmla="*/ 9820656 w 10972800"/>
              <a:gd name="connsiteY21" fmla="*/ 18288 h 18288"/>
              <a:gd name="connsiteX22" fmla="*/ 9464040 w 10972800"/>
              <a:gd name="connsiteY22" fmla="*/ 18288 h 18288"/>
              <a:gd name="connsiteX23" fmla="*/ 8778240 w 10972800"/>
              <a:gd name="connsiteY23" fmla="*/ 18288 h 18288"/>
              <a:gd name="connsiteX24" fmla="*/ 8421624 w 10972800"/>
              <a:gd name="connsiteY24" fmla="*/ 18288 h 18288"/>
              <a:gd name="connsiteX25" fmla="*/ 7735824 w 10972800"/>
              <a:gd name="connsiteY25" fmla="*/ 18288 h 18288"/>
              <a:gd name="connsiteX26" fmla="*/ 6940296 w 10972800"/>
              <a:gd name="connsiteY26" fmla="*/ 18288 h 18288"/>
              <a:gd name="connsiteX27" fmla="*/ 6254496 w 10972800"/>
              <a:gd name="connsiteY27" fmla="*/ 18288 h 18288"/>
              <a:gd name="connsiteX28" fmla="*/ 5458968 w 10972800"/>
              <a:gd name="connsiteY28" fmla="*/ 18288 h 18288"/>
              <a:gd name="connsiteX29" fmla="*/ 4663440 w 10972800"/>
              <a:gd name="connsiteY29" fmla="*/ 18288 h 18288"/>
              <a:gd name="connsiteX30" fmla="*/ 4306824 w 10972800"/>
              <a:gd name="connsiteY30" fmla="*/ 18288 h 18288"/>
              <a:gd name="connsiteX31" fmla="*/ 3840480 w 10972800"/>
              <a:gd name="connsiteY31" fmla="*/ 18288 h 18288"/>
              <a:gd name="connsiteX32" fmla="*/ 3264408 w 10972800"/>
              <a:gd name="connsiteY32" fmla="*/ 18288 h 18288"/>
              <a:gd name="connsiteX33" fmla="*/ 2578608 w 10972800"/>
              <a:gd name="connsiteY33" fmla="*/ 18288 h 18288"/>
              <a:gd name="connsiteX34" fmla="*/ 1673352 w 10972800"/>
              <a:gd name="connsiteY34" fmla="*/ 18288 h 18288"/>
              <a:gd name="connsiteX35" fmla="*/ 877824 w 10972800"/>
              <a:gd name="connsiteY35" fmla="*/ 18288 h 18288"/>
              <a:gd name="connsiteX36" fmla="*/ 0 w 10972800"/>
              <a:gd name="connsiteY36" fmla="*/ 18288 h 18288"/>
              <a:gd name="connsiteX37" fmla="*/ 0 w 10972800"/>
              <a:gd name="connsiteY3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stroke="0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AC36C4-F615-E97E-4421-6D873496E8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2493" y="2071316"/>
            <a:ext cx="6713552" cy="4119172"/>
          </a:xfrm>
        </p:spPr>
        <p:txBody>
          <a:bodyPr anchor="t">
            <a:normAutofit/>
          </a:bodyPr>
          <a:lstStyle/>
          <a:p>
            <a:r>
              <a:rPr lang="en-US" sz="2200" dirty="0"/>
              <a:t>I realized how materialistic regular day life can be</a:t>
            </a:r>
          </a:p>
          <a:p>
            <a:r>
              <a:rPr lang="en-US" sz="2200" dirty="0"/>
              <a:t>I have found that I would like to work in plastics</a:t>
            </a:r>
          </a:p>
          <a:p>
            <a:r>
              <a:rPr lang="en-US" sz="2200" dirty="0"/>
              <a:t>I want to focus on more sustainable improvements in my own life</a:t>
            </a:r>
          </a:p>
        </p:txBody>
      </p:sp>
      <p:pic>
        <p:nvPicPr>
          <p:cNvPr id="6148" name="Picture 4" descr="Home PNG Transparent Images">
            <a:extLst>
              <a:ext uri="{FF2B5EF4-FFF2-40B4-BE49-F238E27FC236}">
                <a16:creationId xmlns:a16="http://schemas.microsoft.com/office/drawing/2014/main" id="{C28F1830-971B-7CC1-5133-1CC8D9D93A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95" r="2" b="2"/>
          <a:stretch/>
        </p:blipFill>
        <p:spPr bwMode="auto">
          <a:xfrm>
            <a:off x="7675658" y="2093976"/>
            <a:ext cx="3941064" cy="4096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56840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380</TotalTime>
  <Words>287</Words>
  <Application>Microsoft Office PowerPoint</Application>
  <PresentationFormat>Widescreen</PresentationFormat>
  <Paragraphs>36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Aptos</vt:lpstr>
      <vt:lpstr>Aptos Display</vt:lpstr>
      <vt:lpstr>Arial</vt:lpstr>
      <vt:lpstr>Office Theme</vt:lpstr>
      <vt:lpstr>Where Do We Go From Here?</vt:lpstr>
      <vt:lpstr>Where Do I Go From Here?</vt:lpstr>
      <vt:lpstr>My Recycling Habits Before This Class</vt:lpstr>
      <vt:lpstr>Since Class Has Started, I Have Began…</vt:lpstr>
      <vt:lpstr>After Class is Over, I Plan to..</vt:lpstr>
      <vt:lpstr>Why Now?</vt:lpstr>
      <vt:lpstr>What Else?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Poe, Aiden (poeam)</dc:creator>
  <cp:lastModifiedBy>Poe, Aiden (poeam)</cp:lastModifiedBy>
  <cp:revision>3</cp:revision>
  <dcterms:created xsi:type="dcterms:W3CDTF">2024-12-03T20:21:47Z</dcterms:created>
  <dcterms:modified xsi:type="dcterms:W3CDTF">2024-12-04T02:41:58Z</dcterms:modified>
</cp:coreProperties>
</file>