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5355" autoAdjust="0"/>
  </p:normalViewPr>
  <p:slideViewPr>
    <p:cSldViewPr snapToGrid="0">
      <p:cViewPr>
        <p:scale>
          <a:sx n="90" d="100"/>
          <a:sy n="90" d="100"/>
        </p:scale>
        <p:origin x="2064" y="14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stin Menze" userId="4962c702d2dfaac1" providerId="LiveId" clId="{F120A1FF-5E76-4BF4-BF69-118FC0D255AA}"/>
    <pc:docChg chg="custSel modSld">
      <pc:chgData name="Austin Menze" userId="4962c702d2dfaac1" providerId="LiveId" clId="{F120A1FF-5E76-4BF4-BF69-118FC0D255AA}" dt="2024-12-04T00:05:52.909" v="162" actId="26606"/>
      <pc:docMkLst>
        <pc:docMk/>
      </pc:docMkLst>
      <pc:sldChg chg="addSp delSp modSp mod">
        <pc:chgData name="Austin Menze" userId="4962c702d2dfaac1" providerId="LiveId" clId="{F120A1FF-5E76-4BF4-BF69-118FC0D255AA}" dt="2024-12-04T00:05:52.909" v="162" actId="26606"/>
        <pc:sldMkLst>
          <pc:docMk/>
          <pc:sldMk cId="1356689498" sldId="260"/>
        </pc:sldMkLst>
        <pc:spChg chg="mo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2" creationId="{4BD73826-B5C4-3B5B-694A-F375E6E89BBB}"/>
          </ac:spMkLst>
        </pc:spChg>
        <pc:spChg chg="mo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3" creationId="{2692764B-586E-2839-A537-804CD9D69A04}"/>
          </ac:spMkLst>
        </pc:spChg>
        <pc:spChg chg="del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27" creationId="{9B0F3308-12C4-4DD7-ABB4-D0DFAA3CF6DE}"/>
          </ac:spMkLst>
        </pc:spChg>
        <pc:spChg chg="del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30" creationId="{73AFD74C-283C-45BD-885B-6E6635E4B3F1}"/>
          </ac:spMkLst>
        </pc:spChg>
        <pc:spChg chg="del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31" creationId="{CE3DE725-FEB0-422F-BDBA-A29C95768A3F}"/>
          </ac:spMkLst>
        </pc:spChg>
        <pc:spChg chg="del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32" creationId="{05058156-257B-4118-BA50-5869C8AF6AD7}"/>
          </ac:spMkLst>
        </pc:spChg>
        <pc:spChg chg="del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33" creationId="{D23B4D99-FEA8-489A-8436-A2F113BE1B6E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38" creationId="{8BEDFD2F-1480-498D-9A62-BA55B14A3B90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44" creationId="{C306EEC9-6E83-4555-A9D3-7910ED27BAD1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46" creationId="{186F7B80-3B04-4C72-BA77-E34EF7FAC9CC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48" creationId="{4D1AC6C6-FE68-4B13-BFCF-D0E8B3D81777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50" creationId="{7E2C0214-1438-4F5F-8BB7-847D7B2B3A6D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52" creationId="{41CFFB3C-DBCC-498B-B635-CD1FA730DB40}"/>
          </ac:spMkLst>
        </pc:spChg>
        <pc:spChg chg="add">
          <ac:chgData name="Austin Menze" userId="4962c702d2dfaac1" providerId="LiveId" clId="{F120A1FF-5E76-4BF4-BF69-118FC0D255AA}" dt="2024-12-04T00:05:52.909" v="162" actId="26606"/>
          <ac:spMkLst>
            <pc:docMk/>
            <pc:sldMk cId="1356689498" sldId="260"/>
            <ac:spMk id="54" creationId="{7BB289EA-43E0-4FC3-A38C-8168D8F18AB5}"/>
          </ac:spMkLst>
        </pc:spChg>
        <pc:picChg chg="mod">
          <ac:chgData name="Austin Menze" userId="4962c702d2dfaac1" providerId="LiveId" clId="{F120A1FF-5E76-4BF4-BF69-118FC0D255AA}" dt="2024-12-04T00:05:52.909" v="162" actId="26606"/>
          <ac:picMkLst>
            <pc:docMk/>
            <pc:sldMk cId="1356689498" sldId="260"/>
            <ac:picMk id="8" creationId="{FB14C9F0-964D-F254-C867-4E0EBB8626DF}"/>
          </ac:picMkLst>
        </pc:picChg>
        <pc:picChg chg="del">
          <ac:chgData name="Austin Menze" userId="4962c702d2dfaac1" providerId="LiveId" clId="{F120A1FF-5E76-4BF4-BF69-118FC0D255AA}" dt="2024-12-04T00:05:52.909" v="162" actId="26606"/>
          <ac:picMkLst>
            <pc:docMk/>
            <pc:sldMk cId="1356689498" sldId="260"/>
            <ac:picMk id="28" creationId="{6A24046D-AAB6-4470-AC22-6448D576E5B5}"/>
          </ac:picMkLst>
        </pc:picChg>
        <pc:picChg chg="del">
          <ac:chgData name="Austin Menze" userId="4962c702d2dfaac1" providerId="LiveId" clId="{F120A1FF-5E76-4BF4-BF69-118FC0D255AA}" dt="2024-12-04T00:05:52.909" v="162" actId="26606"/>
          <ac:picMkLst>
            <pc:docMk/>
            <pc:sldMk cId="1356689498" sldId="260"/>
            <ac:picMk id="29" creationId="{211A0A85-392D-49DA-B9EC-82262B3B9614}"/>
          </ac:picMkLst>
        </pc:picChg>
        <pc:picChg chg="add">
          <ac:chgData name="Austin Menze" userId="4962c702d2dfaac1" providerId="LiveId" clId="{F120A1FF-5E76-4BF4-BF69-118FC0D255AA}" dt="2024-12-04T00:05:52.909" v="162" actId="26606"/>
          <ac:picMkLst>
            <pc:docMk/>
            <pc:sldMk cId="1356689498" sldId="260"/>
            <ac:picMk id="40" creationId="{52D381FB-9400-4C85-9074-8D2C4A88D879}"/>
          </ac:picMkLst>
        </pc:picChg>
        <pc:picChg chg="add">
          <ac:chgData name="Austin Menze" userId="4962c702d2dfaac1" providerId="LiveId" clId="{F120A1FF-5E76-4BF4-BF69-118FC0D255AA}" dt="2024-12-04T00:05:52.909" v="162" actId="26606"/>
          <ac:picMkLst>
            <pc:docMk/>
            <pc:sldMk cId="1356689498" sldId="260"/>
            <ac:picMk id="42" creationId="{048C39C2-D375-4197-8882-9EBD58C853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42E6B-6B79-4DE3-8516-8FE842AD994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878B9-D2CA-48E3-8CBB-C18FCA9DD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6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878B9-D2CA-48E3-8CBB-C18FCA9DD6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878B9-D2CA-48E3-8CBB-C18FCA9DD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7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2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2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1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8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8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2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BDC4764-F656-4735-9820-9886F8DF1D6A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1827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2Uh3XIadm1A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hyperlink" Target="https://www.aiche.org/chenected/2016/10/sustainability-challenges-paper-industr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abs/pii/S2589014X2200307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mdpi.com/2073-4441/15/23/4135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paper rolls and arrows&#10;&#10;Description automatically generated with medium confidence">
            <a:extLst>
              <a:ext uri="{FF2B5EF4-FFF2-40B4-BE49-F238E27FC236}">
                <a16:creationId xmlns:a16="http://schemas.microsoft.com/office/drawing/2014/main" id="{072808E0-6898-E448-01BD-3D568349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r="-1" b="8850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839A5-67EC-7B9A-3BA7-1C811DA9A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>
                <a:solidFill>
                  <a:schemeClr val="bg1"/>
                </a:solidFill>
              </a:rPr>
              <a:t>Past, Present, and Promising Future of the Paper Industry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C2A54-1D5A-9F58-9690-A517EB020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Austin Menze</a:t>
            </a:r>
          </a:p>
          <a:p>
            <a:r>
              <a:rPr lang="en-US" dirty="0">
                <a:solidFill>
                  <a:schemeClr val="bg1"/>
                </a:solidFill>
              </a:rPr>
              <a:t>Plastics in Circular Economy 2024</a:t>
            </a:r>
          </a:p>
        </p:txBody>
      </p:sp>
    </p:spTree>
    <p:extLst>
      <p:ext uri="{BB962C8B-B14F-4D97-AF65-F5344CB8AC3E}">
        <p14:creationId xmlns:p14="http://schemas.microsoft.com/office/powerpoint/2010/main" val="3202867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9DB65A0-14DC-40B8-BA51-9F402AFCD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85B4E-ACEC-4FD9-9157-8E9F323FB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48F941-397C-4336-84E1-902D536C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D13111-812B-45BC-87D9-6F40120D4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072F30-9ADD-4FC0-8520-C50D9569C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FEC2BE-6AFD-4CA1-A8F2-E27E38FEA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7C33-F9A5-8779-4E10-B3FA0DA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974905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Origins of Paper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C2890-BC37-92CD-9F5C-5B6E17AC9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966801" cy="39978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cs typeface="Times New Roman" panose="02020603050405020304" pitchFamily="18" charset="0"/>
              </a:rPr>
              <a:t>Papermaking can be traced to about ad 105, when </a:t>
            </a:r>
            <a:r>
              <a:rPr lang="en-US" sz="1400" dirty="0" err="1">
                <a:cs typeface="Times New Roman" panose="02020603050405020304" pitchFamily="18" charset="0"/>
              </a:rPr>
              <a:t>Ts’ai</a:t>
            </a:r>
            <a:r>
              <a:rPr lang="en-US" sz="1400" dirty="0">
                <a:cs typeface="Times New Roman" panose="02020603050405020304" pitchFamily="18" charset="0"/>
              </a:rPr>
              <a:t> Lun, an official attached to the Imperial court of China, created a sheet of paper using mulberry and other bast fibers along with fishnets, old rags, and hemp waste.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cs typeface="Times New Roman" panose="02020603050405020304" pitchFamily="18" charset="0"/>
              </a:rPr>
              <a:t>By the 14th century, a number of paper mills existed in Europe, and through the 18</a:t>
            </a:r>
            <a:r>
              <a:rPr lang="en-US" sz="1400" baseline="30000" dirty="0">
                <a:cs typeface="Times New Roman" panose="02020603050405020304" pitchFamily="18" charset="0"/>
              </a:rPr>
              <a:t>th</a:t>
            </a:r>
            <a:r>
              <a:rPr lang="en-US" sz="1400" dirty="0">
                <a:cs typeface="Times New Roman" panose="02020603050405020304" pitchFamily="18" charset="0"/>
              </a:rPr>
              <a:t> century the papermaking process remained essentially unchanged, using linen and cotton rags as base materials.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cs typeface="Times New Roman" panose="02020603050405020304" pitchFamily="18" charset="0"/>
              </a:rPr>
              <a:t>Around the turn of the 19</a:t>
            </a:r>
            <a:r>
              <a:rPr lang="en-US" sz="1400" baseline="30000" dirty="0">
                <a:cs typeface="Times New Roman" panose="02020603050405020304" pitchFamily="18" charset="0"/>
              </a:rPr>
              <a:t>th</a:t>
            </a:r>
            <a:r>
              <a:rPr lang="en-US" sz="1400" dirty="0">
                <a:cs typeface="Times New Roman" panose="02020603050405020304" pitchFamily="18" charset="0"/>
              </a:rPr>
              <a:t> century, it was found that wood pulp and other vegetable pulps were effective for making paper and were in much higher supply than the cotton rags and linens used previously.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cs typeface="Times New Roman" panose="02020603050405020304" pitchFamily="18" charset="0"/>
              </a:rPr>
              <a:t>In the beginning, these papermaking processes were extremely slow and labor-intensive with each sheet of paper being made individually and non-continuously.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FA543-7151-235E-80CE-9E9E5B070B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28"/>
          <a:stretch/>
        </p:blipFill>
        <p:spPr>
          <a:xfrm>
            <a:off x="6747481" y="2"/>
            <a:ext cx="4649387" cy="2611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D0423-41EF-726D-6440-10EE8F7FBC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363" r="2" b="18956"/>
          <a:stretch/>
        </p:blipFill>
        <p:spPr>
          <a:xfrm>
            <a:off x="6747933" y="2611817"/>
            <a:ext cx="4636987" cy="4246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14902E-40F4-4F6B-8EED-4090EF97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31B3231-1C4D-4AB4-AB8B-D39CCC39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A82619F-6BBD-4913-A4EA-27A2A01F2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32623C-82B3-4C43-98E0-31A4ACA2F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28FAB9D-1EE6-43AC-B8F1-6569A0B8E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962323-B671-484D-B5A3-CD4754337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1DEBE4-9960-46D9-8D96-FBDE917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883DA6-C22B-D45E-D9B7-7F9B57AB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974905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Present Paper Process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8BE68-4401-BEF7-C716-EBAF98D0A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9803" y="2052116"/>
            <a:ext cx="3966801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The </a:t>
            </a:r>
            <a:r>
              <a:rPr lang="en-US" sz="1400" dirty="0">
                <a:hlinkClick r:id="rId5"/>
              </a:rPr>
              <a:t>modern</a:t>
            </a:r>
            <a:r>
              <a:rPr lang="en-US" sz="1400" dirty="0"/>
              <a:t> papermaking process begins with harvesting a variety of trees like pine, spruce, fir, oak, birch, etc.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 bark from these trees is chipped into small pieces and then boiled into a pulp. This pulp can vary greatly depending on the expected final product.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This pulp is then suspended in water, filtered, and layered onto a woven screen to be flattened and dried.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Different grades of paper, varying by thickness, opacity, brightness, require different chemical additives and adjustments to the process as well.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EB133-8D62-43AA-9BB8-4BCEE159A5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98" r="6014" b="-1"/>
          <a:stretch/>
        </p:blipFill>
        <p:spPr>
          <a:xfrm>
            <a:off x="6747481" y="2"/>
            <a:ext cx="4636987" cy="342291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5F29B-80F0-F9DD-2CB8-DD282EC427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2" r="4" b="4"/>
          <a:stretch/>
        </p:blipFill>
        <p:spPr>
          <a:xfrm>
            <a:off x="6747933" y="3425633"/>
            <a:ext cx="4636987" cy="3432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C5CA78E-387F-4DB6-8894-AA38E5EAF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74577E3-FA18-4D8A-9E42-FF3D35D3F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934298-58E5-4E9F-B25C-57B1746AB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A87EC4-5D77-4221-830F-985B0756C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FFB1DF-0D2D-4029-A8C7-317DDCF92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0C84D-AB0A-4DD9-9CD3-B0DDCBCA3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BBF7C2-27D7-480A-BEFA-B1399AC04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F25D5-1D0F-738E-03B3-180DD5CDC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4297226" cy="1077229"/>
          </a:xfrm>
        </p:spPr>
        <p:txBody>
          <a:bodyPr>
            <a:normAutofit/>
          </a:bodyPr>
          <a:lstStyle/>
          <a:p>
            <a:pPr algn="l"/>
            <a:r>
              <a:rPr lang="en-US"/>
              <a:t>Improvements from Past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74C47-8DFE-235B-A726-C00C7594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4295095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As mentioned, the earliest methods were extremely slow and required copious amounts of hard work.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Modern papermaking is largely automated, with the main machine running continuously and churning out up to 3,900 feet per minute of paper!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Nearly all the initial preparation of the pulp prior to entering the machine is also automated and carefully controlled, limiting much of the prior hazards to personnel.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7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FBE352-03FD-4333-A348-0C7FCF5FE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1538" y="641224"/>
            <a:ext cx="3674846" cy="55741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3E800-2F4A-2CB7-E1A7-8E9AA81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270" y="2464432"/>
            <a:ext cx="3031155" cy="1917205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C6A91D1-6664-4898-92B7-49F9982C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8319" y="883993"/>
            <a:ext cx="3181057" cy="507808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4EDEA4-22DE-4070-A5F1-4AEE20A4D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5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BEDFD2F-1480-498D-9A62-BA55B14A3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2D381FB-9400-4C85-9074-8D2C4A88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8C39C2-D375-4197-8882-9EBD58C8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306EEC9-6E83-4555-A9D3-7910ED27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6F7B80-3B04-4C72-BA77-E34EF7FA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1AC6C6-FE68-4B13-BFCF-D0E8B3D81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73826-B5C4-3B5B-694A-F375E6E8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Additional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2764B-586E-2839-A537-804CD9D6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The papermaking industry also made large strides in using recycled paper to supplement and supplant the use of wood chips.</a:t>
            </a:r>
          </a:p>
          <a:p>
            <a:pPr>
              <a:lnSpc>
                <a:spcPct val="110000"/>
              </a:lnSpc>
            </a:pPr>
            <a:r>
              <a:rPr lang="en-US" sz="1400"/>
              <a:t>The paper industry boasts a recycling rate of 67.9% totaling to nearly 50 million tons.</a:t>
            </a:r>
          </a:p>
          <a:p>
            <a:pPr>
              <a:lnSpc>
                <a:spcPct val="110000"/>
              </a:lnSpc>
            </a:pPr>
            <a:r>
              <a:rPr lang="en-US" sz="1400"/>
              <a:t>These recycling plants also don’t use any of the harsh chemicals found in the white and black liquors used in virgin plants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2C0214-1438-4F5F-8BB7-847D7B2B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4C9F0-964D-F254-C867-4E0EBB862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2009916"/>
            <a:ext cx="5303975" cy="2837627"/>
          </a:xfrm>
          <a:prstGeom prst="rect">
            <a:avLst/>
          </a:prstGeom>
          <a:ln w="12700"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41CFFB3C-DBCC-498B-B635-CD1FA730D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BB289EA-43E0-4FC3-A38C-8168D8F1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31B3231-1C4D-4AB4-AB8B-D39CCC39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A82619F-6BBD-4913-A4EA-27A2A01F2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D32623C-82B3-4C43-98E0-31A4ACA2F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28FAB9D-1EE6-43AC-B8F1-6569A0B8E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4962323-B671-484D-B5A3-CD4754337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81DEBE4-9960-46D9-8D96-FBDE917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95D2F-A47F-44C1-C04B-51A4728D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974905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Overlying Issues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BE3B-09D3-C11D-E02A-7EFDA218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07" y="164592"/>
            <a:ext cx="636727" cy="322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68AC1EC-23E2-4F0E-A5A4-674EC8DB954E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F6B85-811D-4DF7-0F64-576D741A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966801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/>
              <a:t>Despite the large recycling rate, and improvements made to the process over the centuries, the papermaking process still has some glaring issues.</a:t>
            </a:r>
          </a:p>
          <a:p>
            <a:pPr>
              <a:lnSpc>
                <a:spcPct val="110000"/>
              </a:lnSpc>
            </a:pPr>
            <a:r>
              <a:rPr lang="en-US" sz="1300"/>
              <a:t>The largest issue facing paper plants is reducing their pollution. The wastewater from papermaking has been noted to cause extreme </a:t>
            </a:r>
            <a:r>
              <a:rPr lang="en-US" sz="1300">
                <a:hlinkClick r:id="rId6"/>
              </a:rPr>
              <a:t>disruption to ecosystems</a:t>
            </a:r>
            <a:r>
              <a:rPr lang="en-US" sz="1300"/>
              <a:t>.</a:t>
            </a:r>
          </a:p>
          <a:p>
            <a:pPr>
              <a:lnSpc>
                <a:spcPct val="110000"/>
              </a:lnSpc>
            </a:pPr>
            <a:r>
              <a:rPr lang="en-US" sz="1300"/>
              <a:t>In addition to the disruption from wastewater, the wood chips needed to create paper lead to </a:t>
            </a:r>
            <a:r>
              <a:rPr lang="en-US" sz="1300">
                <a:hlinkClick r:id="rId7"/>
              </a:rPr>
              <a:t>deforestation, energy consumption, and greenhouse gas emission</a:t>
            </a:r>
            <a:r>
              <a:rPr lang="en-US" sz="1300"/>
              <a:t>.</a:t>
            </a:r>
          </a:p>
          <a:p>
            <a:pPr>
              <a:lnSpc>
                <a:spcPct val="110000"/>
              </a:lnSpc>
            </a:pPr>
            <a:r>
              <a:rPr lang="en-US" sz="1300"/>
              <a:t>While recycled material greatly helps the paper industry, a large problem with it is supplier integrity and consistency.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93B76-362C-9CF2-B172-9DBB004161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304" r="2608" b="-1"/>
          <a:stretch/>
        </p:blipFill>
        <p:spPr>
          <a:xfrm>
            <a:off x="6747481" y="2"/>
            <a:ext cx="4636987" cy="34229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0459B2-6F01-36AF-109B-9AED244EE4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437" b="-2"/>
          <a:stretch/>
        </p:blipFill>
        <p:spPr>
          <a:xfrm>
            <a:off x="6747933" y="3425633"/>
            <a:ext cx="4636987" cy="3432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C5CA78E-387F-4DB6-8894-AA38E5EAF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BEDFD2F-1480-498D-9A62-BA55B14A3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2D381FB-9400-4C85-9074-8D2C4A88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48C39C2-D375-4197-8882-9EBD58C8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306EEC9-6E83-4555-A9D3-7910ED27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86F7B80-3B04-4C72-BA77-E34EF7FA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D1AC6C6-FE68-4B13-BFCF-D0E8B3D81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B6E54-6C1E-D33D-EE35-6575D4D6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8868E-94F0-A2AE-4692-F0F0799E0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257454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There are already a </a:t>
            </a:r>
            <a:r>
              <a:rPr lang="en-US" sz="1400" dirty="0">
                <a:hlinkClick r:id="rId5"/>
              </a:rPr>
              <a:t>few methods</a:t>
            </a:r>
            <a:r>
              <a:rPr lang="en-US" sz="1400" dirty="0"/>
              <a:t> being investigated/ used in the industry to help reduce the amount of harmful pollutants in wastewater.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A method that is new to the industry is membrane usage, which is what I believe is the best path. Membranes are extremely versatile and can be used to remove various pollutants.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E2C0214-1438-4F5F-8BB7-847D7B2B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EB4CC-ED64-7254-028F-B90386DE34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47" r="-4" b="6788"/>
          <a:stretch/>
        </p:blipFill>
        <p:spPr>
          <a:xfrm>
            <a:off x="5756053" y="1572244"/>
            <a:ext cx="5303975" cy="3712972"/>
          </a:xfrm>
          <a:prstGeom prst="rect">
            <a:avLst/>
          </a:prstGeom>
          <a:ln w="12700">
            <a:noFill/>
          </a:ln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41CFFB3C-DBCC-498B-B635-CD1FA730D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B289EA-43E0-4FC3-A38C-8168D8F1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EDFD2F-1480-498D-9A62-BA55B14A3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D381FB-9400-4C85-9074-8D2C4A88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8C39C2-D375-4197-8882-9EBD58C8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06EEC9-6E83-4555-A9D3-7910ED27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F7B80-3B04-4C72-BA77-E34EF7FA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1AC6C6-FE68-4B13-BFCF-D0E8B3D81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6E48B-27FA-DBB9-69B5-8AA2E0B4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Moving Forward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2866-7DF7-0803-709E-56D2741D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07" y="164592"/>
            <a:ext cx="636727" cy="322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68AC1EC-23E2-4F0E-A5A4-674EC8DB954E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5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2F74F-61D7-EEB7-E576-8AFD57B7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810065" y="5270604"/>
            <a:ext cx="2662729" cy="1828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79F6069-8263-4296-913A-BC2234E8D32B}" type="datetime1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CDFA0-ABB6-46FD-D0B7-E57374A8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2237130" y="3661144"/>
            <a:ext cx="5885352" cy="1791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479EE-33D7-C860-15F9-6F27E4B4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200"/>
              <a:t>Another key improvement that needs to be made is regulation/ accountability of suppliers.</a:t>
            </a:r>
          </a:p>
          <a:p>
            <a:pPr>
              <a:lnSpc>
                <a:spcPct val="110000"/>
              </a:lnSpc>
            </a:pPr>
            <a:r>
              <a:rPr lang="en-US" sz="1200"/>
              <a:t>Suppliers of recycled paper should be held accountable further than basic contracts and trust between corporations.</a:t>
            </a:r>
          </a:p>
          <a:p>
            <a:pPr>
              <a:lnSpc>
                <a:spcPct val="110000"/>
              </a:lnSpc>
            </a:pPr>
            <a:r>
              <a:rPr lang="en-US" sz="1200"/>
              <a:t>A good example is how the FDA has say in farmer’s goods along with the supermarket holding them accountable for quality goods.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2C0214-1438-4F5F-8BB7-847D7B2B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6899B-1021-D9A9-7082-C09633F5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2420975"/>
            <a:ext cx="5303975" cy="2015510"/>
          </a:xfrm>
          <a:prstGeom prst="rect">
            <a:avLst/>
          </a:prstGeom>
          <a:ln w="12700"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CFFB3C-DBCC-498B-B635-CD1FA730D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B289EA-43E0-4FC3-A38C-8168D8F1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386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82</TotalTime>
  <Words>626</Words>
  <Application>Microsoft Office PowerPoint</Application>
  <PresentationFormat>Widescreen</PresentationFormat>
  <Paragraphs>40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MS Shell Dlg 2</vt:lpstr>
      <vt:lpstr>Times New Roman</vt:lpstr>
      <vt:lpstr>Wingdings</vt:lpstr>
      <vt:lpstr>Wingdings 3</vt:lpstr>
      <vt:lpstr>Madison</vt:lpstr>
      <vt:lpstr>Past, Present, and Promising Future of the Paper Industry</vt:lpstr>
      <vt:lpstr>Origins of Paper</vt:lpstr>
      <vt:lpstr>Present Paper Process</vt:lpstr>
      <vt:lpstr>Improvements from Past</vt:lpstr>
      <vt:lpstr>Additional Improvements</vt:lpstr>
      <vt:lpstr>Overlying Issues</vt:lpstr>
      <vt:lpstr>Moving Forward</vt:lpstr>
      <vt:lpstr>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Austin Menze</dc:creator>
  <cp:lastModifiedBy>Austin Menze</cp:lastModifiedBy>
  <cp:revision>1</cp:revision>
  <dcterms:created xsi:type="dcterms:W3CDTF">2024-12-03T22:43:10Z</dcterms:created>
  <dcterms:modified xsi:type="dcterms:W3CDTF">2024-12-04T00:05:54Z</dcterms:modified>
</cp:coreProperties>
</file>