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4" r:id="rId4"/>
  </p:sldMasterIdLst>
  <p:notesMasterIdLst>
    <p:notesMasterId r:id="rId14"/>
  </p:notesMasterIdLst>
  <p:handoutMasterIdLst>
    <p:handoutMasterId r:id="rId15"/>
  </p:handoutMasterIdLst>
  <p:sldIdLst>
    <p:sldId id="256" r:id="rId5"/>
    <p:sldId id="299" r:id="rId6"/>
    <p:sldId id="293" r:id="rId7"/>
    <p:sldId id="296" r:id="rId8"/>
    <p:sldId id="297" r:id="rId9"/>
    <p:sldId id="298" r:id="rId10"/>
    <p:sldId id="301" r:id="rId11"/>
    <p:sldId id="300" r:id="rId12"/>
    <p:sldId id="29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204" autoAdjust="0"/>
  </p:normalViewPr>
  <p:slideViewPr>
    <p:cSldViewPr snapToGrid="0">
      <p:cViewPr varScale="1">
        <p:scale>
          <a:sx n="77" d="100"/>
          <a:sy n="77" d="100"/>
        </p:scale>
        <p:origin x="912" y="43"/>
      </p:cViewPr>
      <p:guideLst>
        <p:guide orient="horz" pos="792"/>
        <p:guide pos="3144"/>
        <p:guide orient="horz" pos="960"/>
      </p:guideLst>
    </p:cSldViewPr>
  </p:slideViewPr>
  <p:outlineViewPr>
    <p:cViewPr>
      <p:scale>
        <a:sx n="33" d="100"/>
        <a:sy n="33" d="100"/>
      </p:scale>
      <p:origin x="0" y="-119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86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2443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84968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38427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9AF4D7D-42EC-4F30-296A-81B05C4E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4772" y="677918"/>
            <a:ext cx="6856292" cy="3590596"/>
          </a:xfrm>
        </p:spPr>
        <p:txBody>
          <a:bodyPr anchor="ctr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0392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8641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870251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40290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59801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AE13566-4D73-9F04-5A30-B631A68BF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32FDD14-4174-C2BB-0B22-58651CF25D5C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643078AC-BE63-1475-E41C-478D1D3B85D6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F5ED10-52B5-912D-1C7C-7021B9DEA2D1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577E322-DAE9-11D9-E887-834F3E9BA024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3E9B6917-3E5D-1EF2-C3AA-82661F8D0A34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8C947F6-008F-7A3E-9190-87FA0910AF26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B5094B7-46B7-5520-892B-6D8B0CF05F5A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0536D845-86A5-758A-DDEB-2195E26D5F44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89080EF7-0D8A-C91D-3130-1FB5D3BFF9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0" name="Group 29">
                      <a:extLst>
                        <a:ext uri="{FF2B5EF4-FFF2-40B4-BE49-F238E27FC236}">
                          <a16:creationId xmlns:a16="http://schemas.microsoft.com/office/drawing/2014/main" id="{1EA02359-4DD7-8D60-373F-78C87F0DA9E7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2" name="Group 31">
                        <a:extLst>
                          <a:ext uri="{FF2B5EF4-FFF2-40B4-BE49-F238E27FC236}">
                            <a16:creationId xmlns:a16="http://schemas.microsoft.com/office/drawing/2014/main" id="{4126EF6C-DB83-BA82-FCC3-16CB4EB7596F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4" name="Group 33">
                          <a:extLst>
                            <a:ext uri="{FF2B5EF4-FFF2-40B4-BE49-F238E27FC236}">
                              <a16:creationId xmlns:a16="http://schemas.microsoft.com/office/drawing/2014/main" id="{149781F9-2359-308B-4487-D5743C9C8C4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6" name="Group 35">
                            <a:extLst>
                              <a:ext uri="{FF2B5EF4-FFF2-40B4-BE49-F238E27FC236}">
                                <a16:creationId xmlns:a16="http://schemas.microsoft.com/office/drawing/2014/main" id="{A2A9EFD4-6D2D-F392-6B40-AE50DC26B748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8" name="Oval 37">
                              <a:extLst>
                                <a:ext uri="{FF2B5EF4-FFF2-40B4-BE49-F238E27FC236}">
                                  <a16:creationId xmlns:a16="http://schemas.microsoft.com/office/drawing/2014/main" id="{6A11253F-14D4-B6E4-27F2-A77D7F4FF189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095BC287-432F-B012-FF75-4DD93E4C2BE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7" name="Oval 36">
                            <a:extLst>
                              <a:ext uri="{FF2B5EF4-FFF2-40B4-BE49-F238E27FC236}">
                                <a16:creationId xmlns:a16="http://schemas.microsoft.com/office/drawing/2014/main" id="{FF447697-2C7B-B4E0-AD63-D8C73DC32BB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5" name="Oval 34">
                          <a:extLst>
                            <a:ext uri="{FF2B5EF4-FFF2-40B4-BE49-F238E27FC236}">
                              <a16:creationId xmlns:a16="http://schemas.microsoft.com/office/drawing/2014/main" id="{C81E220A-A643-30D5-9EC5-AACCFC4E96E7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3" name="Oval 32">
                        <a:extLst>
                          <a:ext uri="{FF2B5EF4-FFF2-40B4-BE49-F238E27FC236}">
                            <a16:creationId xmlns:a16="http://schemas.microsoft.com/office/drawing/2014/main" id="{666B593F-7415-1724-AB63-67879B3C3D4C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31" name="Oval 30">
                      <a:extLst>
                        <a:ext uri="{FF2B5EF4-FFF2-40B4-BE49-F238E27FC236}">
                          <a16:creationId xmlns:a16="http://schemas.microsoft.com/office/drawing/2014/main" id="{E057C669-5E8E-DE68-4F79-15187AE8337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423F77DD-083A-BDCA-C440-48E58FC735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69E8F5C4-C04B-D880-4FF1-4106C3866C4D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3E7E2B0F-1C8D-AB4A-212C-2A72FB8F8ECC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C47DE738-17E6-94AF-48E0-7F49DC32AE8C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47BFC18F-AADB-9DEC-EA73-37F4E197AC9A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216549FB-CA0B-3555-C3B4-368A99B376E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7DC67A1-181C-1EB1-65C9-366997D2962B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E0EB8F-53D6-E3B6-C842-B277233ED8E2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B4C0CD77-B8EF-0A8C-F7D7-E1A9E53691DE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878BB48-53C1-625C-E618-50280D50DA63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4781CD1-397D-DFDC-8469-E28E5BF0EF10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C746BFB5-82D1-4CD6-AEC4-FF41B45DE7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5F0AF30E-291D-3758-015A-B41B28AADD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18986FC-8715-6733-6E61-B1B4439DC45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6852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8729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59787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02790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76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0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aperpulpingmachine.com/introduction-to-liquor-of-paper-pulping/" TargetMode="External"/><Relationship Id="rId2" Type="http://schemas.openxmlformats.org/officeDocument/2006/relationships/hyperlink" Target="https://research.fs.usda.gov/treesearch/42245#:~:text=The%20major%20chemical%20component%20of,lignin%20(18%2D35%25)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ayneglasses.com/eyeglasses/polycarbonate-lense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6F05DDE-5F2C-44F5-BACC-DED4737B1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E1DCC1-CECF-49BB-97F0-2233B406D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9284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7ABF58-EC6B-4932-8671-4BAEBDDF5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2811"/>
            <a:ext cx="11292842" cy="51082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8300"/>
            <a:ext cx="8263128" cy="447039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5400" dirty="0">
                <a:solidFill>
                  <a:srgbClr val="FFFFFF"/>
                </a:solidFill>
              </a:rPr>
              <a:t>Lignin: A Paper Industry Byproduct with Circularity Potential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868EAF-CD67-49A7-8A32-BBC0EA412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62E2C0-B870-14D5-6A05-5A6CF239371E}"/>
              </a:ext>
            </a:extLst>
          </p:cNvPr>
          <p:cNvSpPr txBox="1"/>
          <p:nvPr/>
        </p:nvSpPr>
        <p:spPr>
          <a:xfrm>
            <a:off x="1261872" y="5105400"/>
            <a:ext cx="8647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Date: December 5, 2024</a:t>
            </a:r>
          </a:p>
          <a:p>
            <a:r>
              <a:rPr lang="en-US" dirty="0"/>
              <a:t>By: Andrew Perry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9BD83-74FA-BA26-D879-BB7ED4C4C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551FE-6284-CBE0-8251-6CF4E45FB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US" sz="2000" dirty="0"/>
              <a:t>What is Lignin?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Paper Pulp Making Process Overview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What Currently Happens to the Lignin Byproduct?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Circular Alternatives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Aromatic Feedstock Uses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7B135-5F50-F1A3-6F3A-A11A0285E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00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25954-5DD4-BB66-96FB-F6475C756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>
            <a:normAutofit/>
          </a:bodyPr>
          <a:lstStyle/>
          <a:p>
            <a:r>
              <a:rPr lang="en-US" dirty="0"/>
              <a:t>What is Lignin?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DCD68-2FB8-9386-BD89-4B58AC784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933575"/>
            <a:ext cx="4401509" cy="4246562"/>
          </a:xfrm>
        </p:spPr>
        <p:txBody>
          <a:bodyPr>
            <a:normAutofit/>
          </a:bodyPr>
          <a:lstStyle/>
          <a:p>
            <a:r>
              <a:rPr lang="en-US" dirty="0"/>
              <a:t>Irregular crosslinked aromatic polymer found in plant cell walls, especially in wood</a:t>
            </a:r>
          </a:p>
          <a:p>
            <a:pPr lvl="1"/>
            <a:r>
              <a:rPr lang="en-US" dirty="0"/>
              <a:t>Primarily composed of p-</a:t>
            </a:r>
            <a:r>
              <a:rPr lang="en-US" dirty="0" err="1"/>
              <a:t>coumaryl</a:t>
            </a:r>
            <a:r>
              <a:rPr lang="en-US" dirty="0"/>
              <a:t> alcohol, coniferyl alcohol, and </a:t>
            </a:r>
            <a:r>
              <a:rPr lang="en-US" dirty="0" err="1"/>
              <a:t>sinapyl</a:t>
            </a:r>
            <a:r>
              <a:rPr lang="en-US" dirty="0"/>
              <a:t> alcohol </a:t>
            </a:r>
          </a:p>
          <a:p>
            <a:r>
              <a:rPr lang="en-US" dirty="0"/>
              <a:t>Lignin is found alongside sugar polymers:</a:t>
            </a:r>
          </a:p>
          <a:p>
            <a:pPr lvl="1"/>
            <a:r>
              <a:rPr lang="en-US" dirty="0"/>
              <a:t>Cellulose</a:t>
            </a:r>
          </a:p>
          <a:p>
            <a:pPr lvl="1"/>
            <a:r>
              <a:rPr lang="en-US" dirty="0"/>
              <a:t>Hemicellulose</a:t>
            </a:r>
          </a:p>
          <a:p>
            <a:r>
              <a:rPr lang="en-US" dirty="0"/>
              <a:t>Composes 18-35% of wood </a:t>
            </a:r>
          </a:p>
          <a:p>
            <a:r>
              <a:rPr lang="en-US" dirty="0"/>
              <a:t>Provides strength, acts as glue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F80B2F-38D3-2E30-75BA-C299AA185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09484"/>
            <a:ext cx="4718774" cy="456541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7C1FC-A229-4079-BCC5-E943F77B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5CEABB6-07DC-46E8-9B57-56EC44A396E5}" type="slidenum">
              <a:rPr lang="en-US">
                <a:solidFill>
                  <a:srgbClr val="46464A">
                    <a:lumMod val="60000"/>
                    <a:lumOff val="40000"/>
                  </a:srgb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8467D5-CFF5-D9CD-A12F-194181C92F11}"/>
              </a:ext>
            </a:extLst>
          </p:cNvPr>
          <p:cNvSpPr txBox="1"/>
          <p:nvPr/>
        </p:nvSpPr>
        <p:spPr>
          <a:xfrm>
            <a:off x="6199833" y="5874897"/>
            <a:ext cx="4614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1, Sample Lignin Structure</a:t>
            </a:r>
          </a:p>
        </p:txBody>
      </p:sp>
    </p:spTree>
    <p:extLst>
      <p:ext uri="{BB962C8B-B14F-4D97-AF65-F5344CB8AC3E}">
        <p14:creationId xmlns:p14="http://schemas.microsoft.com/office/powerpoint/2010/main" val="3554859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C657B-6B4E-6EF0-06D3-756F096FD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Pulp Making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FFAAF-2B41-C8EC-D991-223A1D2606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7356" y="1820862"/>
            <a:ext cx="4480560" cy="46713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Why is the lignin removed?</a:t>
            </a:r>
          </a:p>
          <a:p>
            <a:r>
              <a:rPr lang="en-US" dirty="0"/>
              <a:t>Chemical Instability:</a:t>
            </a:r>
          </a:p>
          <a:p>
            <a:pPr lvl="1"/>
            <a:r>
              <a:rPr lang="en-US" dirty="0"/>
              <a:t>Lignin breaks down when exposed to air and sunlight causing paper to become to brittle over time</a:t>
            </a:r>
          </a:p>
          <a:p>
            <a:r>
              <a:rPr lang="en-US" dirty="0"/>
              <a:t>Inflexibility:</a:t>
            </a:r>
          </a:p>
          <a:p>
            <a:pPr lvl="1"/>
            <a:r>
              <a:rPr lang="en-US" dirty="0"/>
              <a:t>Lignin is rigid unlike cellulose </a:t>
            </a:r>
          </a:p>
          <a:p>
            <a:pPr lvl="1"/>
            <a:r>
              <a:rPr lang="en-US" dirty="0"/>
              <a:t>Reduces strength and durability of paper </a:t>
            </a:r>
          </a:p>
          <a:p>
            <a:pPr lvl="1"/>
            <a:r>
              <a:rPr lang="en-US" dirty="0"/>
              <a:t>Paper more susceptible to crack</a:t>
            </a:r>
          </a:p>
          <a:p>
            <a:r>
              <a:rPr lang="en-US" dirty="0"/>
              <a:t>Dark color:</a:t>
            </a:r>
          </a:p>
          <a:p>
            <a:pPr lvl="1"/>
            <a:r>
              <a:rPr lang="en-US" dirty="0"/>
              <a:t>Gives cardboard its brown color</a:t>
            </a:r>
          </a:p>
          <a:p>
            <a:pPr lvl="1"/>
            <a:r>
              <a:rPr lang="en-US" dirty="0"/>
              <a:t>Must be 100% removed for white paper applications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95C357-F1FD-6BA9-F8F9-3460396A4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1872" y="1820863"/>
            <a:ext cx="4480560" cy="4945062"/>
          </a:xfrm>
        </p:spPr>
        <p:txBody>
          <a:bodyPr>
            <a:normAutofit/>
          </a:bodyPr>
          <a:lstStyle/>
          <a:p>
            <a:r>
              <a:rPr lang="en-US" dirty="0"/>
              <a:t>Step 1: Debarking and chipping of logs</a:t>
            </a:r>
          </a:p>
          <a:p>
            <a:r>
              <a:rPr lang="en-US" dirty="0"/>
              <a:t>Step 2: Digester (High temperature cooking)</a:t>
            </a:r>
          </a:p>
          <a:p>
            <a:pPr lvl="1"/>
            <a:r>
              <a:rPr lang="en-US" dirty="0"/>
              <a:t>Sodium Hydroxide added to breakdown and dissolve lignin</a:t>
            </a:r>
          </a:p>
          <a:p>
            <a:r>
              <a:rPr lang="en-US" dirty="0"/>
              <a:t>Step 3: Pulp Washing</a:t>
            </a:r>
          </a:p>
          <a:p>
            <a:pPr lvl="1"/>
            <a:r>
              <a:rPr lang="en-US" dirty="0"/>
              <a:t>Pulp washed with water to remove the dissolved lignin</a:t>
            </a:r>
          </a:p>
          <a:p>
            <a:r>
              <a:rPr lang="en-US" dirty="0"/>
              <a:t>Step 4: Screening </a:t>
            </a:r>
          </a:p>
          <a:p>
            <a:r>
              <a:rPr lang="en-US" dirty="0"/>
              <a:t>Step 5: Bleaching (White paper only)</a:t>
            </a:r>
          </a:p>
          <a:p>
            <a:pPr lvl="1"/>
            <a:r>
              <a:rPr lang="en-US" dirty="0"/>
              <a:t>Bleach added to remove residual lignin making the pulp white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7EFCBC-D036-0837-F3BA-01DA92FF5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824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7EBBC-BDCF-58BF-ADB6-3985E8536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to the Lignin?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2F24A-4D94-7B26-CD8D-86DC44F5B6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digester waste is commonly referred to as black liquor</a:t>
            </a:r>
          </a:p>
          <a:p>
            <a:r>
              <a:rPr lang="en-US" dirty="0"/>
              <a:t>The black liquor is rich in lignin but also contains water, sodium hydroxide, and hemicellulose</a:t>
            </a:r>
          </a:p>
          <a:p>
            <a:r>
              <a:rPr lang="en-US" dirty="0"/>
              <a:t>An evaporator removes the most the water in the black liquor</a:t>
            </a:r>
          </a:p>
          <a:p>
            <a:r>
              <a:rPr lang="en-US" dirty="0"/>
              <a:t>The concentrated black liquor is then burned in a boiler to generate steam</a:t>
            </a:r>
          </a:p>
          <a:p>
            <a:pPr lvl="1"/>
            <a:r>
              <a:rPr lang="en-US" dirty="0"/>
              <a:t>This lowers natural gas usage</a:t>
            </a:r>
          </a:p>
          <a:p>
            <a:r>
              <a:rPr lang="en-US" dirty="0"/>
              <a:t>Sodium hydroxide can be recovered from the ash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5330FC-B860-666A-0D74-B080322EC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6B1FD5-AF56-C8F0-6EDF-EC9931177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432" y="2117558"/>
            <a:ext cx="5483676" cy="36557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DB2CB2-BBA6-21E7-40E4-C2A2983F9592}"/>
              </a:ext>
            </a:extLst>
          </p:cNvPr>
          <p:cNvSpPr txBox="1"/>
          <p:nvPr/>
        </p:nvSpPr>
        <p:spPr>
          <a:xfrm>
            <a:off x="6096000" y="5877434"/>
            <a:ext cx="4988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Figure 2, Pulp washing step, before and after</a:t>
            </a:r>
          </a:p>
        </p:txBody>
      </p:sp>
    </p:spTree>
    <p:extLst>
      <p:ext uri="{BB962C8B-B14F-4D97-AF65-F5344CB8AC3E}">
        <p14:creationId xmlns:p14="http://schemas.microsoft.com/office/powerpoint/2010/main" val="2271338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hexagon with letters and numbers&#10;&#10;Description automatically generated">
            <a:extLst>
              <a:ext uri="{FF2B5EF4-FFF2-40B4-BE49-F238E27FC236}">
                <a16:creationId xmlns:a16="http://schemas.microsoft.com/office/drawing/2014/main" id="{BA8C7ADD-5EE2-82D0-9704-D06BEF112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850" y="4273302"/>
            <a:ext cx="1972535" cy="23698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70F5FD-8D7C-112C-EE37-155034F2D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 Alternatives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F7000F-8D66-7B00-817A-BBE10C5E7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5912" y="3665541"/>
            <a:ext cx="2144896" cy="9083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Figure 3, Benzene Structure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F97288-2F56-06DE-BF7D-84EA0F0D6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C80F222-3FA4-0E5D-AA95-2ADD3297F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595" y="1562857"/>
            <a:ext cx="1972535" cy="2213223"/>
          </a:xfrm>
          <a:prstGeom prst="rect">
            <a:avLst/>
          </a:prstGeom>
        </p:spPr>
      </p:pic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040F5ED-A6F5-90D2-88A0-0BB1C9283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925" y="898358"/>
            <a:ext cx="3362787" cy="3362787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BA2455C-B2EA-4EAB-3E34-0B31CFC367F7}"/>
              </a:ext>
            </a:extLst>
          </p:cNvPr>
          <p:cNvSpPr txBox="1">
            <a:spLocks/>
          </p:cNvSpPr>
          <p:nvPr/>
        </p:nvSpPr>
        <p:spPr>
          <a:xfrm>
            <a:off x="8440808" y="3665541"/>
            <a:ext cx="2919019" cy="908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/>
              <a:t>Figure 4, Toluene Structure 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002F32B-FD96-7270-C990-777F779A9504}"/>
              </a:ext>
            </a:extLst>
          </p:cNvPr>
          <p:cNvSpPr txBox="1">
            <a:spLocks/>
          </p:cNvSpPr>
          <p:nvPr/>
        </p:nvSpPr>
        <p:spPr>
          <a:xfrm>
            <a:off x="5920947" y="6422103"/>
            <a:ext cx="2568339" cy="908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/>
              <a:t>Figure 5, Xylene Structure 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765E525-E515-1925-5214-E21189C3F9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/>
              <a:t>Lignin can be used to make aromatic compounds</a:t>
            </a:r>
          </a:p>
          <a:p>
            <a:pPr lvl="1"/>
            <a:r>
              <a:rPr lang="en-US" dirty="0"/>
              <a:t>Ex. Benzene, Toluene, Xylene, Phenol</a:t>
            </a:r>
          </a:p>
          <a:p>
            <a:pPr lvl="0"/>
            <a:r>
              <a:rPr lang="en-US" dirty="0"/>
              <a:t>Currently nearly all aromatic compounds produced are derived from nonrenewable oil</a:t>
            </a:r>
          </a:p>
          <a:p>
            <a:pPr lvl="0"/>
            <a:r>
              <a:rPr lang="en-US" dirty="0"/>
              <a:t>Lignin one of few biomolecules rich in aromatic compounds</a:t>
            </a:r>
          </a:p>
          <a:p>
            <a:pPr lvl="1"/>
            <a:r>
              <a:rPr lang="en-US" dirty="0"/>
              <a:t>None as a convenient byproduct</a:t>
            </a:r>
          </a:p>
          <a:p>
            <a:pPr lvl="0"/>
            <a:r>
              <a:rPr lang="en-US" dirty="0"/>
              <a:t>Pyrolysis is one method to depolymerization lignin into aromatic monomers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6032D8A-E724-16D3-3987-54C4A61930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1915" y="4616339"/>
            <a:ext cx="2347789" cy="1683805"/>
          </a:xfrm>
          <a:prstGeom prst="rect">
            <a:avLst/>
          </a:prstGeom>
        </p:spPr>
      </p:pic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ACC13F6-340A-CEAF-77FF-757B30C6E3E2}"/>
              </a:ext>
            </a:extLst>
          </p:cNvPr>
          <p:cNvSpPr txBox="1">
            <a:spLocks/>
          </p:cNvSpPr>
          <p:nvPr/>
        </p:nvSpPr>
        <p:spPr>
          <a:xfrm>
            <a:off x="8386173" y="6422102"/>
            <a:ext cx="2568339" cy="908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/>
              <a:t>Figure 6, Phenol Structure </a:t>
            </a:r>
          </a:p>
        </p:txBody>
      </p:sp>
    </p:spTree>
    <p:extLst>
      <p:ext uri="{BB962C8B-B14F-4D97-AF65-F5344CB8AC3E}">
        <p14:creationId xmlns:p14="http://schemas.microsoft.com/office/powerpoint/2010/main" val="35352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7294F39-EC61-D2FB-18A6-6B32EAA14C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433683"/>
            <a:ext cx="2012323" cy="20123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F00FD8-2C07-4DD2-369D-52AFF67F1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Aromatic Feedstock 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D2A97-3C4E-3317-09B4-D7C880A745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Benzene:</a:t>
            </a:r>
          </a:p>
          <a:p>
            <a:pPr lvl="1"/>
            <a:r>
              <a:rPr lang="en-US" dirty="0"/>
              <a:t>Precursor of styrene (polystyrene)</a:t>
            </a:r>
          </a:p>
          <a:p>
            <a:pPr lvl="1"/>
            <a:r>
              <a:rPr lang="en-US" dirty="0"/>
              <a:t>Precursor of adipic acid, an intermediate to nylon</a:t>
            </a:r>
          </a:p>
          <a:p>
            <a:r>
              <a:rPr lang="en-US" b="1" dirty="0"/>
              <a:t>Toluene:</a:t>
            </a:r>
          </a:p>
          <a:p>
            <a:pPr lvl="1"/>
            <a:r>
              <a:rPr lang="en-US" dirty="0"/>
              <a:t>Precursor of toluene diisocyanate used in polyurethane</a:t>
            </a:r>
          </a:p>
          <a:p>
            <a:pPr lvl="1"/>
            <a:r>
              <a:rPr lang="en-US" dirty="0"/>
              <a:t>Common paint/adhesive solvent</a:t>
            </a:r>
          </a:p>
          <a:p>
            <a:r>
              <a:rPr lang="en-US" b="1" dirty="0"/>
              <a:t>Xylene:</a:t>
            </a:r>
          </a:p>
          <a:p>
            <a:pPr lvl="1"/>
            <a:r>
              <a:rPr lang="en-US" dirty="0"/>
              <a:t>Precursor of terephthalic acid used in PET </a:t>
            </a:r>
          </a:p>
          <a:p>
            <a:r>
              <a:rPr lang="en-US" b="1" dirty="0"/>
              <a:t>Phenol:</a:t>
            </a:r>
          </a:p>
          <a:p>
            <a:pPr lvl="1"/>
            <a:r>
              <a:rPr lang="en-US" dirty="0"/>
              <a:t>Precursor of bisphenol-A used to make polycarbonate and resins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3B0372-94A1-0A4C-6B99-D0426B406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B33560D-0905-9094-9439-8C6176AB1745}"/>
              </a:ext>
            </a:extLst>
          </p:cNvPr>
          <p:cNvSpPr txBox="1">
            <a:spLocks/>
          </p:cNvSpPr>
          <p:nvPr/>
        </p:nvSpPr>
        <p:spPr>
          <a:xfrm>
            <a:off x="5850283" y="3169872"/>
            <a:ext cx="2503755" cy="908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/>
              <a:t>Figure 7, Polystyrene Foam Cup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164409-F749-CD70-D682-D52645EF9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755" y="1433683"/>
            <a:ext cx="2577382" cy="1716219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1459A2C-B04F-DEBE-6A59-8FAF53AE209D}"/>
              </a:ext>
            </a:extLst>
          </p:cNvPr>
          <p:cNvSpPr txBox="1">
            <a:spLocks/>
          </p:cNvSpPr>
          <p:nvPr/>
        </p:nvSpPr>
        <p:spPr>
          <a:xfrm>
            <a:off x="8461889" y="3096125"/>
            <a:ext cx="2503755" cy="908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/>
              <a:t>Figure 8, Polyurethane Foam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527A0B-DF84-7F20-DBB3-95C7692DD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283" y="3833170"/>
            <a:ext cx="2258040" cy="2182772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6A1DD391-B54E-FC8E-248E-90170C94F196}"/>
              </a:ext>
            </a:extLst>
          </p:cNvPr>
          <p:cNvSpPr txBox="1">
            <a:spLocks/>
          </p:cNvSpPr>
          <p:nvPr/>
        </p:nvSpPr>
        <p:spPr>
          <a:xfrm>
            <a:off x="5850283" y="6153943"/>
            <a:ext cx="2503755" cy="908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/>
              <a:t>Figure 9, PET Bottle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B3892A-DBA0-9A61-24F6-D160272FD5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1889" y="4142469"/>
            <a:ext cx="2569808" cy="1873473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ECB9CF7-EC4A-FC6B-57E2-F383C1E66922}"/>
              </a:ext>
            </a:extLst>
          </p:cNvPr>
          <p:cNvSpPr txBox="1">
            <a:spLocks/>
          </p:cNvSpPr>
          <p:nvPr/>
        </p:nvSpPr>
        <p:spPr>
          <a:xfrm>
            <a:off x="8398265" y="6153943"/>
            <a:ext cx="2778872" cy="908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/>
              <a:t>Figure 9, Polycarbonate Lense</a:t>
            </a:r>
          </a:p>
        </p:txBody>
      </p:sp>
    </p:spTree>
    <p:extLst>
      <p:ext uri="{BB962C8B-B14F-4D97-AF65-F5344CB8AC3E}">
        <p14:creationId xmlns:p14="http://schemas.microsoft.com/office/powerpoint/2010/main" val="3774641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645CE-79B7-B8B5-0C35-DE67290AB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1C96F-04F0-198E-FBBA-884EDD586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Lignin is an irregular aromatic biopolymer found in the cell walls of plants</a:t>
            </a:r>
          </a:p>
          <a:p>
            <a:pPr lvl="1"/>
            <a:r>
              <a:rPr lang="en-US" dirty="0"/>
              <a:t>One of few aromatic biomolecules</a:t>
            </a:r>
          </a:p>
          <a:p>
            <a:r>
              <a:rPr lang="en-US" dirty="0"/>
              <a:t>It must be removed in the paper making process</a:t>
            </a:r>
          </a:p>
          <a:p>
            <a:r>
              <a:rPr lang="en-US" dirty="0"/>
              <a:t>The byproduct lignin is currently primarily only burned to generate steam</a:t>
            </a:r>
          </a:p>
          <a:p>
            <a:r>
              <a:rPr lang="en-US" dirty="0"/>
              <a:t>Can alternatively be utilized to make aromatic compounds</a:t>
            </a:r>
          </a:p>
          <a:p>
            <a:pPr lvl="1"/>
            <a:r>
              <a:rPr lang="en-US" dirty="0"/>
              <a:t>Aromatic feedstocks are currently manufactured using nonrenewable oil</a:t>
            </a:r>
          </a:p>
          <a:p>
            <a:r>
              <a:rPr lang="en-US" dirty="0"/>
              <a:t>These aromatic products can be used to make a variety of biobased polymers such as polystyrene, PET, nylon, polyurethane, and polycarbonate</a:t>
            </a:r>
          </a:p>
          <a:p>
            <a:r>
              <a:rPr lang="en-US" dirty="0"/>
              <a:t>Lignin, currently just an underutilized byproduct, is the key to circular production of crucial aromatic feedstocks used in countless plastics and final products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B59A4-8ED2-77E0-4059-64E82ED6E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204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F77B3-0608-641F-046C-09F106BB1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B8796-2E56-7CCC-377B-9D50A6614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https://research.fs.usda.gov/treesearch/60379#:~:text=Abstract,the%20general%20phenylpropanoid%20biosynthetic%20pathway.</a:t>
            </a:r>
          </a:p>
          <a:p>
            <a:r>
              <a:rPr lang="en-US" dirty="0">
                <a:hlinkClick r:id="rId2"/>
              </a:rPr>
              <a:t>https://research.fs.usda.gov/treesearch/42245#:~:text=The%20major%20chemical%20component%20of,lignin%20(18%2D35%25)</a:t>
            </a:r>
            <a:r>
              <a:rPr lang="en-US" dirty="0"/>
              <a:t>.</a:t>
            </a:r>
          </a:p>
          <a:p>
            <a:r>
              <a:rPr lang="en-US" dirty="0">
                <a:hlinkClick r:id="rId3"/>
              </a:rPr>
              <a:t>https://paperpulpingmachine.com/introduction-to-liquor-of-paper-pulping/</a:t>
            </a:r>
            <a:endParaRPr lang="en-US" dirty="0"/>
          </a:p>
          <a:p>
            <a:r>
              <a:rPr lang="en-US" dirty="0"/>
              <a:t>https://biotechnologyforbiofuels.biomedcentral.com/articles/10.1186/s13068-022-02203-0</a:t>
            </a:r>
          </a:p>
          <a:p>
            <a:r>
              <a:rPr lang="en-US" dirty="0">
                <a:hlinkClick r:id="rId4"/>
              </a:rPr>
              <a:t>https://www.payneglasses.com/eyeglasses/polycarbonate-lenses.html</a:t>
            </a:r>
            <a:endParaRPr lang="en-US" dirty="0"/>
          </a:p>
          <a:p>
            <a:r>
              <a:rPr lang="en-US" dirty="0"/>
              <a:t>https://www.wconline.com/articles/89352-spray-polyurethane-foam-a-candid-look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3209F-94B2-0BC1-C7EB-4006C1EE4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201240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65614A-92F9-4391-AC3D-F3F5B0704F9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8451406B-581B-4C29-A833-E33D8A6AB0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903D25-5BE2-4D9E-B7D8-BE1DCAE2DC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9287</TotalTime>
  <Words>672</Words>
  <Application>Microsoft Office PowerPoint</Application>
  <PresentationFormat>Widescreen</PresentationFormat>
  <Paragraphs>97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Schoolbook</vt:lpstr>
      <vt:lpstr>Wingdings 2</vt:lpstr>
      <vt:lpstr>View</vt:lpstr>
      <vt:lpstr>Lignin: A Paper Industry Byproduct with Circularity Potential</vt:lpstr>
      <vt:lpstr>Outline</vt:lpstr>
      <vt:lpstr>What is Lignin?</vt:lpstr>
      <vt:lpstr>Paper Pulp Making Process</vt:lpstr>
      <vt:lpstr>What Happens to the Lignin?</vt:lpstr>
      <vt:lpstr>Circular Alternatives</vt:lpstr>
      <vt:lpstr>Aromatic Feedstock Uses</vt:lpstr>
      <vt:lpstr>Conclusion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Perry</dc:creator>
  <cp:lastModifiedBy>Andrew Perry</cp:lastModifiedBy>
  <cp:revision>6</cp:revision>
  <dcterms:created xsi:type="dcterms:W3CDTF">2024-11-27T17:19:44Z</dcterms:created>
  <dcterms:modified xsi:type="dcterms:W3CDTF">2024-12-04T04:06:44Z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