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1"/>
  </p:notesMasterIdLst>
  <p:sldIdLst>
    <p:sldId id="256" r:id="rId2"/>
    <p:sldId id="257" r:id="rId3"/>
    <p:sldId id="261" r:id="rId4"/>
    <p:sldId id="263" r:id="rId5"/>
    <p:sldId id="265" r:id="rId6"/>
    <p:sldId id="266" r:id="rId7"/>
    <p:sldId id="268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FC9A2-DE68-C1A9-1FAD-7A3719D16106}" v="27" dt="2024-12-02T20:59:59.119"/>
    <p1510:client id="{51370829-445B-2A71-73E0-385CC65B65FA}" v="80" dt="2024-12-02T21:09:45.482"/>
    <p1510:client id="{7634963D-BE24-4B32-904D-47230091F000}" v="186" dt="2024-12-03T20:33:56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77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45573-109D-4B60-98FF-A87F9307D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3FAB8-7D7F-4047-BF30-47517D95BE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Despite widespread use of plastic, Microplastics were only discovered in 2004.</a:t>
          </a:r>
        </a:p>
      </dgm:t>
    </dgm:pt>
    <dgm:pt modelId="{7C751FC8-D16C-4682-B407-A6F75DA20928}" type="parTrans" cxnId="{1796032C-C897-4F09-B38B-0C08C36119D1}">
      <dgm:prSet/>
      <dgm:spPr/>
      <dgm:t>
        <a:bodyPr/>
        <a:lstStyle/>
        <a:p>
          <a:endParaRPr lang="en-US"/>
        </a:p>
      </dgm:t>
    </dgm:pt>
    <dgm:pt modelId="{C3E155E7-C085-43BA-86F7-E9B7EB53358C}" type="sibTrans" cxnId="{1796032C-C897-4F09-B38B-0C08C36119D1}">
      <dgm:prSet/>
      <dgm:spPr/>
      <dgm:t>
        <a:bodyPr/>
        <a:lstStyle/>
        <a:p>
          <a:endParaRPr lang="en-US"/>
        </a:p>
      </dgm:t>
    </dgm:pt>
    <dgm:pt modelId="{1AAA7521-90A9-4040-B753-56F8000636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Professor Richard Thompson and his team were the first to show that microplastics have accumulated in oceans since the 1960s.</a:t>
          </a:r>
        </a:p>
      </dgm:t>
    </dgm:pt>
    <dgm:pt modelId="{FC536FD7-FE06-40B1-9965-E117D3B275BD}" type="parTrans" cxnId="{9163F5F1-2ACF-4F17-9EEA-B6B01466282D}">
      <dgm:prSet/>
      <dgm:spPr/>
      <dgm:t>
        <a:bodyPr/>
        <a:lstStyle/>
        <a:p>
          <a:endParaRPr lang="en-US"/>
        </a:p>
      </dgm:t>
    </dgm:pt>
    <dgm:pt modelId="{3D4EF008-88CB-41A0-A707-F615C4ECFCEA}" type="sibTrans" cxnId="{9163F5F1-2ACF-4F17-9EEA-B6B01466282D}">
      <dgm:prSet/>
      <dgm:spPr/>
      <dgm:t>
        <a:bodyPr/>
        <a:lstStyle/>
        <a:p>
          <a:endParaRPr lang="en-US"/>
        </a:p>
      </dgm:t>
    </dgm:pt>
    <dgm:pt modelId="{9C07FF7F-9022-4947-86A6-D2E19071F2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Microplastics in human blood for the first time in 2022 (scientists found particles in almost 80% of test subjects)</a:t>
          </a:r>
        </a:p>
      </dgm:t>
    </dgm:pt>
    <dgm:pt modelId="{A9A5173A-8D58-4EC7-A7AE-5095B388F5AE}" type="parTrans" cxnId="{482645DD-86D0-43BE-B9E6-0750D080C879}">
      <dgm:prSet/>
      <dgm:spPr/>
      <dgm:t>
        <a:bodyPr/>
        <a:lstStyle/>
        <a:p>
          <a:endParaRPr lang="en-US"/>
        </a:p>
      </dgm:t>
    </dgm:pt>
    <dgm:pt modelId="{4EE094E2-989E-400F-A809-4BD118354D50}" type="sibTrans" cxnId="{482645DD-86D0-43BE-B9E6-0750D080C879}">
      <dgm:prSet/>
      <dgm:spPr/>
      <dgm:t>
        <a:bodyPr/>
        <a:lstStyle/>
        <a:p>
          <a:endParaRPr lang="en-US"/>
        </a:p>
      </dgm:t>
    </dgm:pt>
    <dgm:pt modelId="{9AF0879A-D656-49E8-9AA7-87AB110B49CD}" type="pres">
      <dgm:prSet presAssocID="{9EF45573-109D-4B60-98FF-A87F9307DE86}" presName="root" presStyleCnt="0">
        <dgm:presLayoutVars>
          <dgm:dir/>
          <dgm:resizeHandles val="exact"/>
        </dgm:presLayoutVars>
      </dgm:prSet>
      <dgm:spPr/>
    </dgm:pt>
    <dgm:pt modelId="{F66A0F25-686D-4475-9EA2-C08C08464465}" type="pres">
      <dgm:prSet presAssocID="{3AB3FAB8-7D7F-4047-BF30-47517D95BE92}" presName="compNode" presStyleCnt="0"/>
      <dgm:spPr/>
    </dgm:pt>
    <dgm:pt modelId="{F27F92F2-9825-4269-953D-7AB8E4998F4B}" type="pres">
      <dgm:prSet presAssocID="{3AB3FAB8-7D7F-4047-BF30-47517D95BE92}" presName="bgRect" presStyleLbl="bgShp" presStyleIdx="0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4CEC1D02-E484-46CC-861D-9FE602932676}" type="pres">
      <dgm:prSet presAssocID="{3AB3FAB8-7D7F-4047-BF30-47517D95BE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5DA4BB4E-83B2-462B-AE8C-159A74DF1BEF}" type="pres">
      <dgm:prSet presAssocID="{3AB3FAB8-7D7F-4047-BF30-47517D95BE92}" presName="spaceRect" presStyleCnt="0"/>
      <dgm:spPr/>
    </dgm:pt>
    <dgm:pt modelId="{80C1C083-9DBB-4A49-9B32-E93926D25600}" type="pres">
      <dgm:prSet presAssocID="{3AB3FAB8-7D7F-4047-BF30-47517D95BE92}" presName="parTx" presStyleLbl="revTx" presStyleIdx="0" presStyleCnt="3">
        <dgm:presLayoutVars>
          <dgm:chMax val="0"/>
          <dgm:chPref val="0"/>
        </dgm:presLayoutVars>
      </dgm:prSet>
      <dgm:spPr/>
    </dgm:pt>
    <dgm:pt modelId="{534E05EB-F4A4-4F1C-9FD6-F95D35CBF092}" type="pres">
      <dgm:prSet presAssocID="{C3E155E7-C085-43BA-86F7-E9B7EB53358C}" presName="sibTrans" presStyleCnt="0"/>
      <dgm:spPr/>
    </dgm:pt>
    <dgm:pt modelId="{DE21D8D1-EE58-4AD2-969A-01CB18D0B9A9}" type="pres">
      <dgm:prSet presAssocID="{1AAA7521-90A9-4040-B753-56F800063622}" presName="compNode" presStyleCnt="0"/>
      <dgm:spPr/>
    </dgm:pt>
    <dgm:pt modelId="{12F17A7C-9BA1-4354-8629-D9B693487085}" type="pres">
      <dgm:prSet presAssocID="{1AAA7521-90A9-4040-B753-56F800063622}" presName="bgRect" presStyleLbl="bgShp" presStyleIdx="1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890C7025-09CF-4561-8DEB-C1EEE9C5FBE0}" type="pres">
      <dgm:prSet presAssocID="{1AAA7521-90A9-4040-B753-56F8000636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C3591BE-D6E7-40DB-9206-ADF5C67C009B}" type="pres">
      <dgm:prSet presAssocID="{1AAA7521-90A9-4040-B753-56F800063622}" presName="spaceRect" presStyleCnt="0"/>
      <dgm:spPr/>
    </dgm:pt>
    <dgm:pt modelId="{75A1C752-5E6C-4960-99B8-5BC282BA2270}" type="pres">
      <dgm:prSet presAssocID="{1AAA7521-90A9-4040-B753-56F800063622}" presName="parTx" presStyleLbl="revTx" presStyleIdx="1" presStyleCnt="3">
        <dgm:presLayoutVars>
          <dgm:chMax val="0"/>
          <dgm:chPref val="0"/>
        </dgm:presLayoutVars>
      </dgm:prSet>
      <dgm:spPr/>
    </dgm:pt>
    <dgm:pt modelId="{BC5FC0BC-086A-4D45-BDCE-FDC74B531234}" type="pres">
      <dgm:prSet presAssocID="{3D4EF008-88CB-41A0-A707-F615C4ECFCEA}" presName="sibTrans" presStyleCnt="0"/>
      <dgm:spPr/>
    </dgm:pt>
    <dgm:pt modelId="{40E4CA99-483D-4ECF-BD4F-D1C751E3FA41}" type="pres">
      <dgm:prSet presAssocID="{9C07FF7F-9022-4947-86A6-D2E19071F2A7}" presName="compNode" presStyleCnt="0"/>
      <dgm:spPr/>
    </dgm:pt>
    <dgm:pt modelId="{83AF6B7C-3D8C-4A7A-A358-9ED32730CC18}" type="pres">
      <dgm:prSet presAssocID="{9C07FF7F-9022-4947-86A6-D2E19071F2A7}" presName="bgRect" presStyleLbl="bgShp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3236E624-1723-4D95-965F-85329F986BDB}" type="pres">
      <dgm:prSet presAssocID="{9C07FF7F-9022-4947-86A6-D2E19071F2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ECD06FC-A392-4ADC-B5F7-BC62A7F6A9D6}" type="pres">
      <dgm:prSet presAssocID="{9C07FF7F-9022-4947-86A6-D2E19071F2A7}" presName="spaceRect" presStyleCnt="0"/>
      <dgm:spPr/>
    </dgm:pt>
    <dgm:pt modelId="{4EFC3979-5BA9-4276-B357-CEB4B358AAF4}" type="pres">
      <dgm:prSet presAssocID="{9C07FF7F-9022-4947-86A6-D2E19071F2A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0DBE1D-14B0-4850-B8AB-452C9035D922}" type="presOf" srcId="{9EF45573-109D-4B60-98FF-A87F9307DE86}" destId="{9AF0879A-D656-49E8-9AA7-87AB110B49CD}" srcOrd="0" destOrd="0" presId="urn:microsoft.com/office/officeart/2018/2/layout/IconVerticalSolidList"/>
    <dgm:cxn modelId="{1796032C-C897-4F09-B38B-0C08C36119D1}" srcId="{9EF45573-109D-4B60-98FF-A87F9307DE86}" destId="{3AB3FAB8-7D7F-4047-BF30-47517D95BE92}" srcOrd="0" destOrd="0" parTransId="{7C751FC8-D16C-4682-B407-A6F75DA20928}" sibTransId="{C3E155E7-C085-43BA-86F7-E9B7EB53358C}"/>
    <dgm:cxn modelId="{C7911E6A-5BE5-47F6-A3E9-078B9F6C83CA}" type="presOf" srcId="{1AAA7521-90A9-4040-B753-56F800063622}" destId="{75A1C752-5E6C-4960-99B8-5BC282BA2270}" srcOrd="0" destOrd="0" presId="urn:microsoft.com/office/officeart/2018/2/layout/IconVerticalSolidList"/>
    <dgm:cxn modelId="{21C566A1-10BD-4AE4-8A3A-B211AE4E58D8}" type="presOf" srcId="{3AB3FAB8-7D7F-4047-BF30-47517D95BE92}" destId="{80C1C083-9DBB-4A49-9B32-E93926D25600}" srcOrd="0" destOrd="0" presId="urn:microsoft.com/office/officeart/2018/2/layout/IconVerticalSolidList"/>
    <dgm:cxn modelId="{B48FE0B9-052C-402A-92DE-727F029C969B}" type="presOf" srcId="{9C07FF7F-9022-4947-86A6-D2E19071F2A7}" destId="{4EFC3979-5BA9-4276-B357-CEB4B358AAF4}" srcOrd="0" destOrd="0" presId="urn:microsoft.com/office/officeart/2018/2/layout/IconVerticalSolidList"/>
    <dgm:cxn modelId="{482645DD-86D0-43BE-B9E6-0750D080C879}" srcId="{9EF45573-109D-4B60-98FF-A87F9307DE86}" destId="{9C07FF7F-9022-4947-86A6-D2E19071F2A7}" srcOrd="2" destOrd="0" parTransId="{A9A5173A-8D58-4EC7-A7AE-5095B388F5AE}" sibTransId="{4EE094E2-989E-400F-A809-4BD118354D50}"/>
    <dgm:cxn modelId="{9163F5F1-2ACF-4F17-9EEA-B6B01466282D}" srcId="{9EF45573-109D-4B60-98FF-A87F9307DE86}" destId="{1AAA7521-90A9-4040-B753-56F800063622}" srcOrd="1" destOrd="0" parTransId="{FC536FD7-FE06-40B1-9965-E117D3B275BD}" sibTransId="{3D4EF008-88CB-41A0-A707-F615C4ECFCEA}"/>
    <dgm:cxn modelId="{BCAD8237-B045-4B83-897B-10423A385EF6}" type="presParOf" srcId="{9AF0879A-D656-49E8-9AA7-87AB110B49CD}" destId="{F66A0F25-686D-4475-9EA2-C08C08464465}" srcOrd="0" destOrd="0" presId="urn:microsoft.com/office/officeart/2018/2/layout/IconVerticalSolidList"/>
    <dgm:cxn modelId="{F476DC1F-BDA2-4D13-9445-402913F28290}" type="presParOf" srcId="{F66A0F25-686D-4475-9EA2-C08C08464465}" destId="{F27F92F2-9825-4269-953D-7AB8E4998F4B}" srcOrd="0" destOrd="0" presId="urn:microsoft.com/office/officeart/2018/2/layout/IconVerticalSolidList"/>
    <dgm:cxn modelId="{0783783F-6B06-4C94-9157-B8D2786F3C06}" type="presParOf" srcId="{F66A0F25-686D-4475-9EA2-C08C08464465}" destId="{4CEC1D02-E484-46CC-861D-9FE602932676}" srcOrd="1" destOrd="0" presId="urn:microsoft.com/office/officeart/2018/2/layout/IconVerticalSolidList"/>
    <dgm:cxn modelId="{0D778038-1878-4CC7-B9D9-D584B5AF95C2}" type="presParOf" srcId="{F66A0F25-686D-4475-9EA2-C08C08464465}" destId="{5DA4BB4E-83B2-462B-AE8C-159A74DF1BEF}" srcOrd="2" destOrd="0" presId="urn:microsoft.com/office/officeart/2018/2/layout/IconVerticalSolidList"/>
    <dgm:cxn modelId="{E6D82C63-1A81-46BD-939C-16E7ACCF3054}" type="presParOf" srcId="{F66A0F25-686D-4475-9EA2-C08C08464465}" destId="{80C1C083-9DBB-4A49-9B32-E93926D25600}" srcOrd="3" destOrd="0" presId="urn:microsoft.com/office/officeart/2018/2/layout/IconVerticalSolidList"/>
    <dgm:cxn modelId="{DB2F11A0-DBCF-409E-B8B7-5BBCE715116D}" type="presParOf" srcId="{9AF0879A-D656-49E8-9AA7-87AB110B49CD}" destId="{534E05EB-F4A4-4F1C-9FD6-F95D35CBF092}" srcOrd="1" destOrd="0" presId="urn:microsoft.com/office/officeart/2018/2/layout/IconVerticalSolidList"/>
    <dgm:cxn modelId="{A8F4D285-B617-4B51-BA8F-F0E00E36F647}" type="presParOf" srcId="{9AF0879A-D656-49E8-9AA7-87AB110B49CD}" destId="{DE21D8D1-EE58-4AD2-969A-01CB18D0B9A9}" srcOrd="2" destOrd="0" presId="urn:microsoft.com/office/officeart/2018/2/layout/IconVerticalSolidList"/>
    <dgm:cxn modelId="{D30ED8EA-7B4C-44EB-BFB0-D657621CD848}" type="presParOf" srcId="{DE21D8D1-EE58-4AD2-969A-01CB18D0B9A9}" destId="{12F17A7C-9BA1-4354-8629-D9B693487085}" srcOrd="0" destOrd="0" presId="urn:microsoft.com/office/officeart/2018/2/layout/IconVerticalSolidList"/>
    <dgm:cxn modelId="{0DA888FE-C113-4BE6-9451-F707CB840484}" type="presParOf" srcId="{DE21D8D1-EE58-4AD2-969A-01CB18D0B9A9}" destId="{890C7025-09CF-4561-8DEB-C1EEE9C5FBE0}" srcOrd="1" destOrd="0" presId="urn:microsoft.com/office/officeart/2018/2/layout/IconVerticalSolidList"/>
    <dgm:cxn modelId="{3DFD1D54-0F9D-4E3F-BC89-F3B3489B9E91}" type="presParOf" srcId="{DE21D8D1-EE58-4AD2-969A-01CB18D0B9A9}" destId="{BC3591BE-D6E7-40DB-9206-ADF5C67C009B}" srcOrd="2" destOrd="0" presId="urn:microsoft.com/office/officeart/2018/2/layout/IconVerticalSolidList"/>
    <dgm:cxn modelId="{7069AF69-AFB5-4C0E-A082-98A148C915D2}" type="presParOf" srcId="{DE21D8D1-EE58-4AD2-969A-01CB18D0B9A9}" destId="{75A1C752-5E6C-4960-99B8-5BC282BA2270}" srcOrd="3" destOrd="0" presId="urn:microsoft.com/office/officeart/2018/2/layout/IconVerticalSolidList"/>
    <dgm:cxn modelId="{10CA55EE-9B5F-4DD2-A3D9-0DF8FB3D108F}" type="presParOf" srcId="{9AF0879A-D656-49E8-9AA7-87AB110B49CD}" destId="{BC5FC0BC-086A-4D45-BDCE-FDC74B531234}" srcOrd="3" destOrd="0" presId="urn:microsoft.com/office/officeart/2018/2/layout/IconVerticalSolidList"/>
    <dgm:cxn modelId="{B7FEEA3F-8CAF-49D2-805D-36A7F0ADDFDD}" type="presParOf" srcId="{9AF0879A-D656-49E8-9AA7-87AB110B49CD}" destId="{40E4CA99-483D-4ECF-BD4F-D1C751E3FA41}" srcOrd="4" destOrd="0" presId="urn:microsoft.com/office/officeart/2018/2/layout/IconVerticalSolidList"/>
    <dgm:cxn modelId="{D05C3702-CCB2-46BE-AC9D-AA501D532E3C}" type="presParOf" srcId="{40E4CA99-483D-4ECF-BD4F-D1C751E3FA41}" destId="{83AF6B7C-3D8C-4A7A-A358-9ED32730CC18}" srcOrd="0" destOrd="0" presId="urn:microsoft.com/office/officeart/2018/2/layout/IconVerticalSolidList"/>
    <dgm:cxn modelId="{10CF00E7-A74F-4DED-B35D-222F471313AD}" type="presParOf" srcId="{40E4CA99-483D-4ECF-BD4F-D1C751E3FA41}" destId="{3236E624-1723-4D95-965F-85329F986BDB}" srcOrd="1" destOrd="0" presId="urn:microsoft.com/office/officeart/2018/2/layout/IconVerticalSolidList"/>
    <dgm:cxn modelId="{D59EE3F6-B70D-4D90-8681-E68BEED78CF4}" type="presParOf" srcId="{40E4CA99-483D-4ECF-BD4F-D1C751E3FA41}" destId="{BECD06FC-A392-4ADC-B5F7-BC62A7F6A9D6}" srcOrd="2" destOrd="0" presId="urn:microsoft.com/office/officeart/2018/2/layout/IconVerticalSolidList"/>
    <dgm:cxn modelId="{AD703D74-D0E8-43B7-8EC3-7EEF62065C6D}" type="presParOf" srcId="{40E4CA99-483D-4ECF-BD4F-D1C751E3FA41}" destId="{4EFC3979-5BA9-4276-B357-CEB4B358AA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F92F2-9825-4269-953D-7AB8E4998F4B}">
      <dsp:nvSpPr>
        <dsp:cNvPr id="0" name=""/>
        <dsp:cNvSpPr/>
      </dsp:nvSpPr>
      <dsp:spPr>
        <a:xfrm>
          <a:off x="0" y="438"/>
          <a:ext cx="10268712" cy="10264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4CEC1D02-E484-46CC-861D-9FE602932676}">
      <dsp:nvSpPr>
        <dsp:cNvPr id="0" name=""/>
        <dsp:cNvSpPr/>
      </dsp:nvSpPr>
      <dsp:spPr>
        <a:xfrm>
          <a:off x="310513" y="231398"/>
          <a:ext cx="564569" cy="564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1C083-9DBB-4A49-9B32-E93926D25600}">
      <dsp:nvSpPr>
        <dsp:cNvPr id="0" name=""/>
        <dsp:cNvSpPr/>
      </dsp:nvSpPr>
      <dsp:spPr>
        <a:xfrm>
          <a:off x="1185595" y="438"/>
          <a:ext cx="9083116" cy="102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37" tIns="108637" rIns="108637" bIns="1086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Despite widespread use of plastic, Microplastics were only discovered in 2004.</a:t>
          </a:r>
        </a:p>
      </dsp:txBody>
      <dsp:txXfrm>
        <a:off x="1185595" y="438"/>
        <a:ext cx="9083116" cy="1026489"/>
      </dsp:txXfrm>
    </dsp:sp>
    <dsp:sp modelId="{12F17A7C-9BA1-4354-8629-D9B693487085}">
      <dsp:nvSpPr>
        <dsp:cNvPr id="0" name=""/>
        <dsp:cNvSpPr/>
      </dsp:nvSpPr>
      <dsp:spPr>
        <a:xfrm>
          <a:off x="0" y="1283551"/>
          <a:ext cx="10268712" cy="10264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90C7025-09CF-4561-8DEB-C1EEE9C5FBE0}">
      <dsp:nvSpPr>
        <dsp:cNvPr id="0" name=""/>
        <dsp:cNvSpPr/>
      </dsp:nvSpPr>
      <dsp:spPr>
        <a:xfrm>
          <a:off x="310513" y="1514511"/>
          <a:ext cx="564569" cy="564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1C752-5E6C-4960-99B8-5BC282BA2270}">
      <dsp:nvSpPr>
        <dsp:cNvPr id="0" name=""/>
        <dsp:cNvSpPr/>
      </dsp:nvSpPr>
      <dsp:spPr>
        <a:xfrm>
          <a:off x="1185595" y="1283551"/>
          <a:ext cx="9083116" cy="102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37" tIns="108637" rIns="108637" bIns="1086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Professor Richard Thompson and his team were the first to show that microplastics have accumulated in oceans since the 1960s.</a:t>
          </a:r>
        </a:p>
      </dsp:txBody>
      <dsp:txXfrm>
        <a:off x="1185595" y="1283551"/>
        <a:ext cx="9083116" cy="1026489"/>
      </dsp:txXfrm>
    </dsp:sp>
    <dsp:sp modelId="{83AF6B7C-3D8C-4A7A-A358-9ED32730CC18}">
      <dsp:nvSpPr>
        <dsp:cNvPr id="0" name=""/>
        <dsp:cNvSpPr/>
      </dsp:nvSpPr>
      <dsp:spPr>
        <a:xfrm>
          <a:off x="0" y="2566663"/>
          <a:ext cx="10268712" cy="102648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236E624-1723-4D95-965F-85329F986BDB}">
      <dsp:nvSpPr>
        <dsp:cNvPr id="0" name=""/>
        <dsp:cNvSpPr/>
      </dsp:nvSpPr>
      <dsp:spPr>
        <a:xfrm>
          <a:off x="310513" y="2797623"/>
          <a:ext cx="564569" cy="564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C3979-5BA9-4276-B357-CEB4B358AAF4}">
      <dsp:nvSpPr>
        <dsp:cNvPr id="0" name=""/>
        <dsp:cNvSpPr/>
      </dsp:nvSpPr>
      <dsp:spPr>
        <a:xfrm>
          <a:off x="1185595" y="2566663"/>
          <a:ext cx="9083116" cy="102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37" tIns="108637" rIns="108637" bIns="1086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Microplastics in human blood for the first time in 2022 (scientists found particles in almost 80% of test subjects)</a:t>
          </a:r>
        </a:p>
      </dsp:txBody>
      <dsp:txXfrm>
        <a:off x="1185595" y="2566663"/>
        <a:ext cx="9083116" cy="102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4EB82-45DC-4A78-B697-EC1D1BAAF4E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B0A31-27ED-4F9E-8986-0BE26869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https://www.sciencehistory.org/education/classroom-activities/role-playing-games/case-of-plastics/history-and-future-of-plastics/#:~:text=In%201907%20Leo%20Baekeland%20invented,no%20molecules%20found%20in%20nature.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B0A31-27ED-4F9E-8986-0BE268697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https://resolutions.unep.org/resolutions/uploads/sowing_a_plastic_planet_-_how_microplastics_in_agrochemicals_are_affecting_our_soils_our_food_and_our_future_ciel.pdf_0.pdf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B0A31-27ED-4F9E-8986-0BE268697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https://www.undp.org/kosovo/blog/microplastics-human-health-how-much-do-they-harm-us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B0A31-27ED-4F9E-8986-0BE268697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9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5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9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6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9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68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9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12/3/2024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house with plants growing in it&#10;&#10;Description automatically generated">
            <a:extLst>
              <a:ext uri="{FF2B5EF4-FFF2-40B4-BE49-F238E27FC236}">
                <a16:creationId xmlns:a16="http://schemas.microsoft.com/office/drawing/2014/main" id="{66A47890-3E73-1B0B-4E3E-87A1801F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en-US" sz="4100" dirty="0"/>
              <a:t>Microplastics </a:t>
            </a:r>
            <a:r>
              <a:rPr lang="en-US" sz="4100" dirty="0" err="1"/>
              <a:t>iN</a:t>
            </a:r>
            <a:r>
              <a:rPr lang="en-US" sz="4100" dirty="0"/>
              <a:t> Agriculture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Amy Herfel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0F35-70E4-1191-A682-1BA98412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Plastics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A6B30-8242-C7D6-597A-7156817F7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80518" cy="3593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Microplastics in the agriculture industry is a relatively new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fully synthetic plastic called Bakelite was created in created in 1907 by Leo Baekeland.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Plastics Industry boomed in WWII due to wartime efforts.</a:t>
            </a:r>
          </a:p>
          <a:p>
            <a:endParaRPr lang="en-US" dirty="0"/>
          </a:p>
        </p:txBody>
      </p:sp>
      <p:pic>
        <p:nvPicPr>
          <p:cNvPr id="5" name="Picture 4" descr="A graph with a line going up&#10;&#10;Description automatically generated">
            <a:extLst>
              <a:ext uri="{FF2B5EF4-FFF2-40B4-BE49-F238E27FC236}">
                <a16:creationId xmlns:a16="http://schemas.microsoft.com/office/drawing/2014/main" id="{D147372C-8769-33AE-DE36-06DCE0143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r="31139" b="4966"/>
          <a:stretch/>
        </p:blipFill>
        <p:spPr>
          <a:xfrm>
            <a:off x="7187879" y="3011424"/>
            <a:ext cx="4271058" cy="3528762"/>
          </a:xfrm>
          <a:prstGeom prst="rect">
            <a:avLst/>
          </a:prstGeom>
        </p:spPr>
      </p:pic>
      <p:pic>
        <p:nvPicPr>
          <p:cNvPr id="6" name="Picture 5" descr="A graph with a line going up&#10;&#10;Description automatically generated">
            <a:extLst>
              <a:ext uri="{FF2B5EF4-FFF2-40B4-BE49-F238E27FC236}">
                <a16:creationId xmlns:a16="http://schemas.microsoft.com/office/drawing/2014/main" id="{105078C7-8473-7A7B-3657-ADC33968E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198" r="22956" b="91308"/>
          <a:stretch/>
        </p:blipFill>
        <p:spPr>
          <a:xfrm>
            <a:off x="7089907" y="2587752"/>
            <a:ext cx="4565209" cy="357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6F2C2-2F46-D4CC-F9CB-B6CFFF891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3869" y="2701717"/>
            <a:ext cx="285790" cy="171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E4428-6DDA-0BC7-22BF-7490CB7FE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0405" y="2756857"/>
            <a:ext cx="187150" cy="1122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B285B9-73DA-4900-AA50-1C192CDB44DD}"/>
              </a:ext>
            </a:extLst>
          </p:cNvPr>
          <p:cNvSpPr/>
          <p:nvPr/>
        </p:nvSpPr>
        <p:spPr>
          <a:xfrm>
            <a:off x="7089907" y="2587753"/>
            <a:ext cx="4753750" cy="39524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3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4017-364D-D1F2-1F12-0820316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Microplastics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7213C9B-490A-D1CF-5CC9-47A88AFBD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807703"/>
              </p:ext>
            </p:extLst>
          </p:nvPr>
        </p:nvGraphicFramePr>
        <p:xfrm>
          <a:off x="960120" y="2587752"/>
          <a:ext cx="10268712" cy="35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93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een building in a cornfield">
            <a:extLst>
              <a:ext uri="{FF2B5EF4-FFF2-40B4-BE49-F238E27FC236}">
                <a16:creationId xmlns:a16="http://schemas.microsoft.com/office/drawing/2014/main" id="{613A83BB-AA90-0E59-7FEF-C91EDE73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F72D1-7317-8B81-C7D8-AE9BB6AB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>
            <a:normAutofit/>
          </a:bodyPr>
          <a:lstStyle/>
          <a:p>
            <a:r>
              <a:rPr lang="en-US" sz="5100"/>
              <a:t>Use in Agriculture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8556-6D73-4653-9469-EC727DE14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24" y="3071909"/>
            <a:ext cx="4924426" cy="27954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agricultural sector is one of the biggest users of intentionally added micro plastics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Plastic is used to coat pesticides and fertilizers which serves as a controlled release function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market for microencapsulated pesticides is expected to reach $817 million by 2025, signifying an 11% growth since 2018</a:t>
            </a:r>
          </a:p>
        </p:txBody>
      </p:sp>
    </p:spTree>
    <p:extLst>
      <p:ext uri="{BB962C8B-B14F-4D97-AF65-F5344CB8AC3E}">
        <p14:creationId xmlns:p14="http://schemas.microsoft.com/office/powerpoint/2010/main" val="28467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6ADF9-EB9D-D4B1-67AF-EDB35382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US" dirty="0"/>
              <a:t>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97B7-0328-A64E-0F67-57D834705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6" y="643467"/>
            <a:ext cx="5926496" cy="5571066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Synthetic polymer materials do not degrade well. Instead, they accumulate in the soil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Microplastics can penetrate edible fruits and vegetables and then can enter the food chain.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Linked to serious health issues including endocrine disruption, decreased reproductive health, and cancer.</a:t>
            </a:r>
          </a:p>
        </p:txBody>
      </p:sp>
    </p:spTree>
    <p:extLst>
      <p:ext uri="{BB962C8B-B14F-4D97-AF65-F5344CB8AC3E}">
        <p14:creationId xmlns:p14="http://schemas.microsoft.com/office/powerpoint/2010/main" val="262378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0126-9D68-0A45-DE62-095EA4C1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2773-FBE8-E2DE-DE87-385BCF94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Slow-release pesticides and fertilizers are a beneficial technology.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solution to preserve the function but reduce harm is to used biodegradable bioplastics.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bioplastics could be derived form corn-starch or other plant-based materials which will break down in soil, preventing accumulation.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4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013FC-E704-A5DA-0C3A-3C339919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79EB-B51C-FF99-28C1-38B13B42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84143"/>
            <a:ext cx="5782586" cy="3433031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/>
              <a:t>To promote the move to biodegradable plastic regulations is likely need.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/>
              <a:t>The Food and Agriculture administration of the United Nations recommended banning non-biodegradable polymer-coated fertilizer, seed coatings, and pesticides in their 2021 report.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/>
              <a:t>In the US regulation such as this would affect states with more farms such as Texas , Missouri, and Iowa.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67B38-CD09-FC1E-7AC8-8C7E7381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3" r="13145" b="-2"/>
          <a:stretch/>
        </p:blipFill>
        <p:spPr>
          <a:xfrm>
            <a:off x="7533136" y="2852382"/>
            <a:ext cx="4012870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72214-8BED-2FBD-6923-341E72D2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US" dirty="0"/>
              <a:t>In the Mean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CBC39-0C95-69A8-1EE2-3C9A62D7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547" y="643467"/>
            <a:ext cx="5934285" cy="5571066"/>
          </a:xfrm>
        </p:spPr>
        <p:txBody>
          <a:bodyPr anchor="ctr">
            <a:normAutofit/>
          </a:bodyPr>
          <a:lstStyle/>
          <a:p>
            <a:r>
              <a:rPr lang="en-US" dirty="0"/>
              <a:t>While legislation is slow, here are other actions that can improve this issue…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Require Companies to disclose the amount of microplastics they are using in their products.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research needs to be performed. Currently, severely lacking data in this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2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4E5A-ADE4-5FD0-CA04-5C17AF63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046C-D842-8CDA-3757-A6AB9DD56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en-US" sz="1600" dirty="0"/>
              <a:t>What Existed in the past?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Microplastic have likely been around since the widespread use of plastic, but their effects were no always studied. 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</a:pP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has that situation improved?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Unfortunately, this situation hasn’t yet improved. Currently, unless addressed by legislation this problem is predicted to become worse.</a:t>
            </a:r>
          </a:p>
          <a:p>
            <a:pPr marR="0" lvl="0">
              <a:lnSpc>
                <a:spcPct val="115000"/>
              </a:lnSpc>
            </a:pP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are the scenarios for the future and what will need to occur to reach each potential outcome, particularly outcomes with an improved circularity</a:t>
            </a:r>
            <a:r>
              <a:rPr lang="en-US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Biodegradable seed coatings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Regulation</a:t>
            </a:r>
          </a:p>
          <a:p>
            <a:pPr marL="285750" marR="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 and disclosure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79883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558</Words>
  <Application>Microsoft Office PowerPoint</Application>
  <PresentationFormat>Widescreen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Franklin Gothic Demi Cond</vt:lpstr>
      <vt:lpstr>Franklin Gothic Medium</vt:lpstr>
      <vt:lpstr>Wingdings</vt:lpstr>
      <vt:lpstr>JuxtaposeVTI</vt:lpstr>
      <vt:lpstr>Microplastics iN Agriculture</vt:lpstr>
      <vt:lpstr>History of Plastics</vt:lpstr>
      <vt:lpstr>Microplastics</vt:lpstr>
      <vt:lpstr>Use in Agriculture</vt:lpstr>
      <vt:lpstr>Impact </vt:lpstr>
      <vt:lpstr>Possible Solutions</vt:lpstr>
      <vt:lpstr>Regulation</vt:lpstr>
      <vt:lpstr>In the Mean Time…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Herfel</dc:creator>
  <cp:lastModifiedBy>Herfel, Amy (herfelal)</cp:lastModifiedBy>
  <cp:revision>40</cp:revision>
  <dcterms:created xsi:type="dcterms:W3CDTF">2024-12-02T20:58:31Z</dcterms:created>
  <dcterms:modified xsi:type="dcterms:W3CDTF">2024-12-03T20:34:54Z</dcterms:modified>
</cp:coreProperties>
</file>