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62" y="7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49C7C-DBAE-B1D8-618E-486639AB88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998CF4-5051-8C9B-8894-8EDB00212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FC667-22A8-FFDE-5030-66A92A4F2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84A82-67D3-491D-9D92-E8A2D6087DB3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DB1A3F-74D4-8174-C817-60B557BDF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E44409-8C0D-7E68-16A8-6CB104E7B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FE493-C48F-416E-A060-031516D7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143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E4930-2271-214D-16D1-6FD0B2DE8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2707E5-CEE6-5254-29F6-01AEF77E9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861FD2-5CA6-4BF7-7299-8FF5634A9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84A82-67D3-491D-9D92-E8A2D6087DB3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26DA42-C6EB-E798-5EDE-2120B2CE0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7A59C0-2332-2157-D8B7-693781463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FE493-C48F-416E-A060-031516D7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697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5BE2EA-7CF3-65C7-1944-7635CA5C1B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A57B4A-3241-B0C1-C9B8-4F3355DECF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10F1C2-69E3-C295-7F15-E29251F4B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84A82-67D3-491D-9D92-E8A2D6087DB3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385AE5-F9FC-6ED8-7405-FC9CA1E52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7BCED5-3359-E3A8-E19C-7D5D351B9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FE493-C48F-416E-A060-031516D7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280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1F212-9B8F-1ACA-14C0-D51D0C0A0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30DF50-0A40-4304-8E82-6D325F637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1687C-E3F0-7F09-B3F1-42F05354B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84A82-67D3-491D-9D92-E8A2D6087DB3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9A1A09-008B-26B5-776E-DE631E9FC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C2753-9F00-5AD1-DB5B-C98F9129B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FE493-C48F-416E-A060-031516D7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054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22EEF-1682-B97A-E221-B97E06A3B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AE6953-D1E6-F6D2-984A-674F6ADB9E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CD0624-9363-CE18-D2DD-964D4EE7C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84A82-67D3-491D-9D92-E8A2D6087DB3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087012-FB64-B364-76F5-C6106D5E3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F793B8-0A72-DEB8-9494-0B74D5441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FE493-C48F-416E-A060-031516D7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37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48ED1-5C0C-BCCC-26F0-49EFA6422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DCB20-8E6D-B930-68A2-1AF400A9A6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D9A686-525E-81F3-3EC0-E4CCEAC3EA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8AD67-75C5-C8B5-0F31-B23799DAE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84A82-67D3-491D-9D92-E8A2D6087DB3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9D3C5F-4D6B-D6A4-3700-D1932178A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4153DC-438A-0664-3987-D29C720FD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FE493-C48F-416E-A060-031516D7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427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5F31E-48B5-94A9-4EC5-CBF04C76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FA20F4-0673-131D-F5C1-9DB3450B8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D4E611-C3BA-B18E-8F6F-76BBF93DA7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7CBBB1-7F72-5AD8-899A-774F95C0D8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2A0DAC-4930-ED11-A08A-4C1D7416B8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F04DE6-A460-6169-B26C-254C0AB5A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84A82-67D3-491D-9D92-E8A2D6087DB3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31B0D2-EF89-6AC6-95E5-226AF455F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DA7C96-2864-2C36-9ACB-18555C38A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FE493-C48F-416E-A060-031516D7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786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053BB-4126-807D-327E-9969481F8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3C392D-280C-82AB-5A7F-3D9CED906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84A82-67D3-491D-9D92-E8A2D6087DB3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C5A061-789E-1EAA-8272-352222BB7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ACE426-FD2A-D7AC-39DB-80459288F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FE493-C48F-416E-A060-031516D7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739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449D35-CA22-BDC0-E4C0-A53B1A985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84A82-67D3-491D-9D92-E8A2D6087DB3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DE2E97-ACEE-D04C-B4B7-06311AECA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6F7FBE-2EBF-ACA9-C361-F0E77FC47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FE493-C48F-416E-A060-031516D7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995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C6F9C-1556-6053-2026-5B6868C98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06D324-B00D-AADD-AC2F-EDEE76FCD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EADF85-F37F-9924-1332-B982DEAB4E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9A9454-18FF-9E58-5505-4664BE2CC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84A82-67D3-491D-9D92-E8A2D6087DB3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5F261D-F068-BAC2-D5E9-4B3C497F2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D78612-1364-F26B-FC2B-DD8F61376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FE493-C48F-416E-A060-031516D7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47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4B4E4-DA39-D3DD-DA41-15AB81453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55DE9C-A1F5-F697-D887-38B9FFA9AE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4E4749-9CAC-4E4C-DA68-2BA86C840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40613C-3D42-53E4-B8C8-C123F4412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84A82-67D3-491D-9D92-E8A2D6087DB3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1C04A1-B8C5-227B-E3FE-6CFE62D06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6FB043-2584-DD00-AB2A-A413494D0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FE493-C48F-416E-A060-031516D7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85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0D436D-33F6-004F-60D8-5A448BE5C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800F2A-E0D0-0647-61B1-4D5BC9F935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6F9B9A-0003-8464-A2F6-C89D4A8102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B84A82-67D3-491D-9D92-E8A2D6087DB3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88655-B09E-196A-3049-7EC6574130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5ED3C1-69C6-7887-94B8-910A6CC777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BFE493-C48F-416E-A060-031516D7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881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DB142-B9BC-3047-7C06-DBDF9C426A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Marine Plastic Pollution in</a:t>
            </a:r>
            <a:br>
              <a:rPr lang="en-US" dirty="0"/>
            </a:br>
            <a:r>
              <a:rPr lang="en-US" dirty="0"/>
              <a:t> the Circular Economy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8C92F2-6D8D-00B1-62C5-310873E757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Where Did We Come From? Where Do We Go?</a:t>
            </a:r>
          </a:p>
          <a:p>
            <a:r>
              <a:rPr lang="en-US" dirty="0"/>
              <a:t>Garret Harrison </a:t>
            </a:r>
          </a:p>
          <a:p>
            <a:r>
              <a:rPr lang="en-US" dirty="0"/>
              <a:t>December 5</a:t>
            </a:r>
            <a:r>
              <a:rPr lang="en-US" baseline="30000" dirty="0"/>
              <a:t>th  </a:t>
            </a:r>
            <a:r>
              <a:rPr lang="en-US" dirty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3441635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032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4F9E42-B2EE-D16D-3310-0AFD11015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45802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 dirty="0"/>
              <a:t>The Problem with Plastics</a:t>
            </a:r>
          </a:p>
        </p:txBody>
      </p:sp>
      <p:sp>
        <p:nvSpPr>
          <p:cNvPr id="1035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0" name="Content Placeholder 1029">
            <a:extLst>
              <a:ext uri="{FF2B5EF4-FFF2-40B4-BE49-F238E27FC236}">
                <a16:creationId xmlns:a16="http://schemas.microsoft.com/office/drawing/2014/main" id="{CD5DC2D0-7996-DBA2-D377-6354E986F7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8"/>
            <a:ext cx="4243589" cy="3796127"/>
          </a:xfrm>
        </p:spPr>
        <p:txBody>
          <a:bodyPr>
            <a:normAutofit fontScale="92500"/>
          </a:bodyPr>
          <a:lstStyle/>
          <a:p>
            <a:r>
              <a:rPr lang="en-US" sz="2200" dirty="0"/>
              <a:t>Increasing plastic consumption with no concern for end-of-life</a:t>
            </a:r>
          </a:p>
          <a:p>
            <a:r>
              <a:rPr lang="en-US" sz="2200" dirty="0"/>
              <a:t>Ineffective management of waste</a:t>
            </a:r>
          </a:p>
          <a:p>
            <a:pPr lvl="1"/>
            <a:r>
              <a:rPr lang="en-US" sz="1800" dirty="0"/>
              <a:t>Most waste that gets into water will end up in the ocean eventually</a:t>
            </a:r>
          </a:p>
          <a:p>
            <a:pPr lvl="1"/>
            <a:r>
              <a:rPr lang="en-US" sz="1800" dirty="0"/>
              <a:t>Outsourcing plastic waste to Southeast Asia where the situation is even worse</a:t>
            </a:r>
          </a:p>
          <a:p>
            <a:pPr lvl="1"/>
            <a:r>
              <a:rPr lang="en-US" sz="1800" dirty="0"/>
              <a:t>Fishing waste – nets, etc.</a:t>
            </a:r>
          </a:p>
          <a:p>
            <a:r>
              <a:rPr lang="en-US" sz="2200" dirty="0"/>
              <a:t>Marine life entanglement, ingestion, suffocation</a:t>
            </a:r>
          </a:p>
          <a:p>
            <a:r>
              <a:rPr lang="en-US" sz="2200" dirty="0"/>
              <a:t>Microplastics accumulation</a:t>
            </a:r>
          </a:p>
        </p:txBody>
      </p:sp>
      <p:pic>
        <p:nvPicPr>
          <p:cNvPr id="1026" name="Picture 2" descr="The Great Pacific Garbage Patch, the garbage island as big as the USA">
            <a:extLst>
              <a:ext uri="{FF2B5EF4-FFF2-40B4-BE49-F238E27FC236}">
                <a16:creationId xmlns:a16="http://schemas.microsoft.com/office/drawing/2014/main" id="{3DF64140-10B5-01FF-E045-964B63D152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32" r="24885" b="1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9961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21078-432A-9E89-DE83-3EB491B7C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Enter: The Circular Economy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3B7DE8-7A69-75A0-9779-E3BDF37930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Policy Measures</a:t>
            </a:r>
          </a:p>
          <a:p>
            <a:pPr lvl="1"/>
            <a:r>
              <a:rPr lang="en-US" dirty="0"/>
              <a:t>Bans/Reductions on single use plastics</a:t>
            </a:r>
          </a:p>
          <a:p>
            <a:pPr lvl="1"/>
            <a:r>
              <a:rPr lang="en-US" dirty="0"/>
              <a:t>Improved waste management</a:t>
            </a:r>
          </a:p>
          <a:p>
            <a:pPr lvl="1"/>
            <a:r>
              <a:rPr lang="en-US" dirty="0"/>
              <a:t>International Agreements (e.g. EU Plastic Strategy)</a:t>
            </a:r>
          </a:p>
          <a:p>
            <a:r>
              <a:rPr lang="en-US" dirty="0"/>
              <a:t>Basic Circular Principles</a:t>
            </a:r>
          </a:p>
          <a:p>
            <a:pPr lvl="1"/>
            <a:r>
              <a:rPr lang="en-US" dirty="0"/>
              <a:t>Increased recyclability/reusability</a:t>
            </a:r>
          </a:p>
          <a:p>
            <a:pPr lvl="1"/>
            <a:r>
              <a:rPr lang="en-US" dirty="0"/>
              <a:t>Bioplastics and biodegradable materials</a:t>
            </a:r>
          </a:p>
          <a:p>
            <a:r>
              <a:rPr lang="en-US" dirty="0"/>
              <a:t>Public Awareness &amp; Initiatives</a:t>
            </a:r>
          </a:p>
          <a:p>
            <a:pPr lvl="1"/>
            <a:r>
              <a:rPr lang="en-US" dirty="0"/>
              <a:t>Increased public participation and demand</a:t>
            </a:r>
          </a:p>
        </p:txBody>
      </p:sp>
    </p:spTree>
    <p:extLst>
      <p:ext uri="{BB962C8B-B14F-4D97-AF65-F5344CB8AC3E}">
        <p14:creationId xmlns:p14="http://schemas.microsoft.com/office/powerpoint/2010/main" val="3238643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40C29-B006-F549-26FF-0860AC24E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Breakthrough Innovations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BD5E8-CFCF-6564-34F7-FDD5FA036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Closed-Loop Recycling</a:t>
            </a:r>
          </a:p>
          <a:p>
            <a:pPr lvl="1"/>
            <a:r>
              <a:rPr lang="en-US" dirty="0"/>
              <a:t>Plastics which are able to be fully recycled, with no waste being generated, keeping it out of the oceans</a:t>
            </a:r>
          </a:p>
          <a:p>
            <a:r>
              <a:rPr lang="en-US" dirty="0"/>
              <a:t>Biodegradable Plastics</a:t>
            </a:r>
          </a:p>
          <a:p>
            <a:pPr lvl="1"/>
            <a:r>
              <a:rPr lang="en-US" dirty="0"/>
              <a:t>If it does end up in the ocean, it will not be there for long</a:t>
            </a:r>
          </a:p>
          <a:p>
            <a:r>
              <a:rPr lang="en-US" dirty="0"/>
              <a:t>Advanced Sorting</a:t>
            </a:r>
          </a:p>
          <a:p>
            <a:pPr lvl="1"/>
            <a:r>
              <a:rPr lang="en-US" dirty="0"/>
              <a:t>AI and robotics reduce contamination of plastic materials, allowing more of them to be recycled rather than end up as waste</a:t>
            </a:r>
          </a:p>
          <a:p>
            <a:r>
              <a:rPr lang="en-US" dirty="0"/>
              <a:t>Alternatives</a:t>
            </a:r>
          </a:p>
          <a:p>
            <a:pPr lvl="1"/>
            <a:r>
              <a:rPr lang="en-US" dirty="0"/>
              <a:t>Use of materials which are not plastic and do not linger in the oceans forever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825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76D1B-5DB9-8135-D4F8-7907CA8CC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Removal of Current Plastics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41694-4D40-2CBA-CED1-430BD0ABB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3092116" cy="4351338"/>
          </a:xfrm>
        </p:spPr>
        <p:txBody>
          <a:bodyPr>
            <a:normAutofit/>
          </a:bodyPr>
          <a:lstStyle/>
          <a:p>
            <a:r>
              <a:rPr lang="en-US" dirty="0"/>
              <a:t>Ocean Cleanup</a:t>
            </a:r>
          </a:p>
          <a:p>
            <a:pPr lvl="1"/>
            <a:r>
              <a:rPr lang="en-US" dirty="0"/>
              <a:t>Passive Systems to collect plastics in one place (floating barriers)</a:t>
            </a:r>
          </a:p>
          <a:p>
            <a:pPr lvl="1"/>
            <a:r>
              <a:rPr lang="en-US" dirty="0"/>
              <a:t>Skimmers (ships with nets)</a:t>
            </a:r>
          </a:p>
          <a:p>
            <a:pPr lvl="1"/>
            <a:r>
              <a:rPr lang="en-US" dirty="0"/>
              <a:t>Drone or underwater robot development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061F327-8261-0DB9-EA8A-C3D33DB9616E}"/>
              </a:ext>
            </a:extLst>
          </p:cNvPr>
          <p:cNvSpPr txBox="1">
            <a:spLocks/>
          </p:cNvSpPr>
          <p:nvPr/>
        </p:nvSpPr>
        <p:spPr>
          <a:xfrm>
            <a:off x="4549942" y="1690688"/>
            <a:ext cx="309211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Microplastic Removal</a:t>
            </a:r>
          </a:p>
          <a:p>
            <a:pPr lvl="1"/>
            <a:r>
              <a:rPr lang="en-US" dirty="0"/>
              <a:t>Filtration systems</a:t>
            </a:r>
          </a:p>
          <a:p>
            <a:pPr lvl="1"/>
            <a:r>
              <a:rPr lang="en-US" dirty="0"/>
              <a:t>Magnetic polymers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EB8E8E2-8302-D24D-B57C-54D1C7326031}"/>
              </a:ext>
            </a:extLst>
          </p:cNvPr>
          <p:cNvSpPr txBox="1">
            <a:spLocks/>
          </p:cNvSpPr>
          <p:nvPr/>
        </p:nvSpPr>
        <p:spPr>
          <a:xfrm>
            <a:off x="8261684" y="1712997"/>
            <a:ext cx="309211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Biodegradation</a:t>
            </a:r>
          </a:p>
          <a:p>
            <a:pPr lvl="1"/>
            <a:r>
              <a:rPr lang="en-US" dirty="0"/>
              <a:t>Development of special enzymes or microorganisms which can break down plastic waste. Combine with others</a:t>
            </a:r>
          </a:p>
        </p:txBody>
      </p:sp>
    </p:spTree>
    <p:extLst>
      <p:ext uri="{BB962C8B-B14F-4D97-AF65-F5344CB8AC3E}">
        <p14:creationId xmlns:p14="http://schemas.microsoft.com/office/powerpoint/2010/main" val="624837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659F0-148A-49DE-EF6F-71A57B3AC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Get There?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BD98F-1E25-E03D-70FB-948C45E0FF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Investment in </a:t>
            </a:r>
            <a:r>
              <a:rPr lang="en-US" dirty="0" err="1"/>
              <a:t>Infrastrcture</a:t>
            </a:r>
            <a:endParaRPr lang="en-US" dirty="0"/>
          </a:p>
          <a:p>
            <a:pPr lvl="1"/>
            <a:r>
              <a:rPr lang="en-US" dirty="0"/>
              <a:t>Particularly in developing countries where most plastic is mishandled</a:t>
            </a:r>
          </a:p>
          <a:p>
            <a:r>
              <a:rPr lang="en-US" dirty="0"/>
              <a:t>Globally Coordinated Regulation</a:t>
            </a:r>
          </a:p>
          <a:p>
            <a:r>
              <a:rPr lang="en-US" dirty="0"/>
              <a:t>Public Sector Collaboration</a:t>
            </a:r>
          </a:p>
          <a:p>
            <a:pPr lvl="1"/>
            <a:r>
              <a:rPr lang="en-US" dirty="0"/>
              <a:t>Incentives for companies to improve supply chain transparency, reduce plastic use and implement circular practices</a:t>
            </a:r>
          </a:p>
          <a:p>
            <a:r>
              <a:rPr lang="en-US" dirty="0"/>
              <a:t>Consumer Engagement</a:t>
            </a:r>
          </a:p>
          <a:p>
            <a:pPr lvl="1"/>
            <a:r>
              <a:rPr lang="en-US" dirty="0"/>
              <a:t>Public education</a:t>
            </a:r>
          </a:p>
          <a:p>
            <a:pPr lvl="1"/>
            <a:r>
              <a:rPr lang="en-US" dirty="0"/>
              <a:t>Supporting circular-focused companies and products</a:t>
            </a:r>
          </a:p>
        </p:txBody>
      </p:sp>
    </p:spTree>
    <p:extLst>
      <p:ext uri="{BB962C8B-B14F-4D97-AF65-F5344CB8AC3E}">
        <p14:creationId xmlns:p14="http://schemas.microsoft.com/office/powerpoint/2010/main" val="3334166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9" name="Rectangle 2058">
            <a:extLst>
              <a:ext uri="{FF2B5EF4-FFF2-40B4-BE49-F238E27FC236}">
                <a16:creationId xmlns:a16="http://schemas.microsoft.com/office/drawing/2014/main" id="{99F1FFA9-D672-408C-9220-ADEEC6ABD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DEF0FB-9659-E497-AC47-7D016436F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79" y="365125"/>
            <a:ext cx="5390147" cy="1287212"/>
          </a:xfrm>
        </p:spPr>
        <p:txBody>
          <a:bodyPr>
            <a:normAutofit/>
          </a:bodyPr>
          <a:lstStyle/>
          <a:p>
            <a:r>
              <a:rPr lang="en-US" dirty="0"/>
              <a:t>A Vision of the Future</a:t>
            </a:r>
          </a:p>
        </p:txBody>
      </p:sp>
      <p:sp>
        <p:nvSpPr>
          <p:cNvPr id="2056" name="Content Placeholder 2055">
            <a:extLst>
              <a:ext uri="{FF2B5EF4-FFF2-40B4-BE49-F238E27FC236}">
                <a16:creationId xmlns:a16="http://schemas.microsoft.com/office/drawing/2014/main" id="{2B55F069-7525-9223-AFFA-A124DE1EA2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443" y="1396654"/>
            <a:ext cx="3816096" cy="4041620"/>
          </a:xfrm>
        </p:spPr>
        <p:txBody>
          <a:bodyPr>
            <a:normAutofit/>
          </a:bodyPr>
          <a:lstStyle/>
          <a:p>
            <a:r>
              <a:rPr lang="en-US" sz="2000" dirty="0"/>
              <a:t>With circular practices become more widespread, we have the potential to shape the future of our ocean ecosystems.</a:t>
            </a:r>
          </a:p>
          <a:p>
            <a:r>
              <a:rPr lang="en-US" sz="2000" dirty="0"/>
              <a:t>A global commitment is needed – press for action from governments, industries and fellow consumers</a:t>
            </a:r>
          </a:p>
          <a:p>
            <a:r>
              <a:rPr lang="en-US" sz="2000" dirty="0"/>
              <a:t>Cleaner oceans, healthier ecosystems and animals, and a more sustainable future are on the horizon if we act</a:t>
            </a:r>
          </a:p>
          <a:p>
            <a:endParaRPr lang="en-US" sz="2000" dirty="0"/>
          </a:p>
        </p:txBody>
      </p:sp>
      <p:pic>
        <p:nvPicPr>
          <p:cNvPr id="5" name="Picture 8" descr="Image result for polluted beach">
            <a:extLst>
              <a:ext uri="{FF2B5EF4-FFF2-40B4-BE49-F238E27FC236}">
                <a16:creationId xmlns:a16="http://schemas.microsoft.com/office/drawing/2014/main" id="{7B237CB7-97FA-9CCE-6EC9-278E222B71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41" r="-1" b="-1"/>
          <a:stretch/>
        </p:blipFill>
        <p:spPr bwMode="auto">
          <a:xfrm>
            <a:off x="4904316" y="-4"/>
            <a:ext cx="7287684" cy="3694372"/>
          </a:xfrm>
          <a:custGeom>
            <a:avLst/>
            <a:gdLst/>
            <a:ahLst/>
            <a:cxnLst/>
            <a:rect l="l" t="t" r="r" b="b"/>
            <a:pathLst>
              <a:path w="7287684" h="3694372">
                <a:moveTo>
                  <a:pt x="1047969" y="0"/>
                </a:moveTo>
                <a:lnTo>
                  <a:pt x="7287684" y="0"/>
                </a:lnTo>
                <a:lnTo>
                  <a:pt x="7287684" y="814388"/>
                </a:lnTo>
                <a:lnTo>
                  <a:pt x="7287684" y="3694372"/>
                </a:lnTo>
                <a:lnTo>
                  <a:pt x="471411" y="3694372"/>
                </a:lnTo>
                <a:lnTo>
                  <a:pt x="470992" y="3686621"/>
                </a:lnTo>
                <a:cubicBezTo>
                  <a:pt x="458999" y="3642419"/>
                  <a:pt x="427907" y="3602236"/>
                  <a:pt x="376383" y="3554015"/>
                </a:cubicBezTo>
                <a:cubicBezTo>
                  <a:pt x="315976" y="3500438"/>
                  <a:pt x="255568" y="3454003"/>
                  <a:pt x="170288" y="3407569"/>
                </a:cubicBezTo>
                <a:cubicBezTo>
                  <a:pt x="365723" y="3382565"/>
                  <a:pt x="163181" y="3296841"/>
                  <a:pt x="230695" y="3243263"/>
                </a:cubicBezTo>
                <a:cubicBezTo>
                  <a:pt x="369276" y="3221831"/>
                  <a:pt x="479431" y="3393282"/>
                  <a:pt x="667759" y="3343275"/>
                </a:cubicBezTo>
                <a:cubicBezTo>
                  <a:pt x="440344" y="3196828"/>
                  <a:pt x="184501" y="3150393"/>
                  <a:pt x="17493" y="2953940"/>
                </a:cubicBezTo>
                <a:cubicBezTo>
                  <a:pt x="56580" y="2911078"/>
                  <a:pt x="95667" y="2953940"/>
                  <a:pt x="127647" y="2936081"/>
                </a:cubicBezTo>
                <a:cubicBezTo>
                  <a:pt x="127647" y="2925365"/>
                  <a:pt x="500751" y="2993232"/>
                  <a:pt x="522071" y="2714625"/>
                </a:cubicBezTo>
                <a:cubicBezTo>
                  <a:pt x="529178" y="2714625"/>
                  <a:pt x="536285" y="2714625"/>
                  <a:pt x="543391" y="2703909"/>
                </a:cubicBezTo>
                <a:cubicBezTo>
                  <a:pt x="582478" y="2664619"/>
                  <a:pt x="546945" y="2571750"/>
                  <a:pt x="610905" y="2564606"/>
                </a:cubicBezTo>
                <a:cubicBezTo>
                  <a:pt x="681973" y="2557462"/>
                  <a:pt x="749487" y="2525315"/>
                  <a:pt x="824107" y="2543175"/>
                </a:cubicBezTo>
                <a:cubicBezTo>
                  <a:pt x="880961" y="2557462"/>
                  <a:pt x="941368" y="2575322"/>
                  <a:pt x="1001776" y="2575322"/>
                </a:cubicBezTo>
                <a:cubicBezTo>
                  <a:pt x="1065736" y="2575322"/>
                  <a:pt x="1154570" y="2696766"/>
                  <a:pt x="1193658" y="2536031"/>
                </a:cubicBezTo>
                <a:cubicBezTo>
                  <a:pt x="1193658" y="2528888"/>
                  <a:pt x="1303812" y="2546747"/>
                  <a:pt x="1364219" y="2553891"/>
                </a:cubicBezTo>
                <a:cubicBezTo>
                  <a:pt x="1413966" y="2561035"/>
                  <a:pt x="1474374" y="2593181"/>
                  <a:pt x="1509907" y="2528888"/>
                </a:cubicBezTo>
                <a:cubicBezTo>
                  <a:pt x="1527674" y="2489596"/>
                  <a:pt x="1442393" y="2418159"/>
                  <a:pt x="1367772" y="2411015"/>
                </a:cubicBezTo>
                <a:cubicBezTo>
                  <a:pt x="1300259" y="2403872"/>
                  <a:pt x="1232745" y="2396728"/>
                  <a:pt x="1168784" y="2411015"/>
                </a:cubicBezTo>
                <a:cubicBezTo>
                  <a:pt x="1090610" y="2428875"/>
                  <a:pt x="1047969" y="2400300"/>
                  <a:pt x="1026649" y="2336007"/>
                </a:cubicBezTo>
                <a:cubicBezTo>
                  <a:pt x="1001776" y="2268141"/>
                  <a:pt x="955582" y="2232422"/>
                  <a:pt x="891621" y="2200275"/>
                </a:cubicBezTo>
                <a:cubicBezTo>
                  <a:pt x="735273" y="2121694"/>
                  <a:pt x="586032" y="2028825"/>
                  <a:pt x="415470" y="1982390"/>
                </a:cubicBezTo>
                <a:cubicBezTo>
                  <a:pt x="383490" y="1975246"/>
                  <a:pt x="344403" y="1960959"/>
                  <a:pt x="330189" y="1900238"/>
                </a:cubicBezTo>
                <a:cubicBezTo>
                  <a:pt x="792127" y="1993106"/>
                  <a:pt x="1211424" y="2232422"/>
                  <a:pt x="1687576" y="2218135"/>
                </a:cubicBezTo>
                <a:cubicBezTo>
                  <a:pt x="1559654" y="2143125"/>
                  <a:pt x="1406860" y="2139554"/>
                  <a:pt x="1268278" y="2085975"/>
                </a:cubicBezTo>
                <a:cubicBezTo>
                  <a:pt x="1367772" y="2046685"/>
                  <a:pt x="1460160" y="2089547"/>
                  <a:pt x="1552548" y="2110978"/>
                </a:cubicBezTo>
                <a:cubicBezTo>
                  <a:pt x="1630722" y="2128837"/>
                  <a:pt x="1701789" y="2132410"/>
                  <a:pt x="1708896" y="2021681"/>
                </a:cubicBezTo>
                <a:cubicBezTo>
                  <a:pt x="1708896" y="2010965"/>
                  <a:pt x="1708896" y="2003821"/>
                  <a:pt x="1708896" y="1993106"/>
                </a:cubicBezTo>
                <a:cubicBezTo>
                  <a:pt x="1680469" y="1946672"/>
                  <a:pt x="1641382" y="1925240"/>
                  <a:pt x="1591635" y="1910953"/>
                </a:cubicBezTo>
                <a:cubicBezTo>
                  <a:pt x="1563208" y="1903809"/>
                  <a:pt x="1524121" y="1889522"/>
                  <a:pt x="1524121" y="1857375"/>
                </a:cubicBezTo>
                <a:cubicBezTo>
                  <a:pt x="1527674" y="1735931"/>
                  <a:pt x="1431733" y="1700212"/>
                  <a:pt x="1339346" y="1664493"/>
                </a:cubicBezTo>
                <a:cubicBezTo>
                  <a:pt x="1389093" y="1603772"/>
                  <a:pt x="1431733" y="1646635"/>
                  <a:pt x="1470820" y="1643062"/>
                </a:cubicBezTo>
                <a:cubicBezTo>
                  <a:pt x="1495694" y="1639491"/>
                  <a:pt x="1520567" y="1635919"/>
                  <a:pt x="1520567" y="1603772"/>
                </a:cubicBezTo>
                <a:cubicBezTo>
                  <a:pt x="1520567" y="1578769"/>
                  <a:pt x="1509907" y="1546622"/>
                  <a:pt x="1485034" y="1546622"/>
                </a:cubicBezTo>
                <a:cubicBezTo>
                  <a:pt x="1328686" y="1543050"/>
                  <a:pt x="1239851" y="1371600"/>
                  <a:pt x="1076396" y="1371600"/>
                </a:cubicBezTo>
                <a:cubicBezTo>
                  <a:pt x="976902" y="1371600"/>
                  <a:pt x="1126144" y="1275159"/>
                  <a:pt x="1044416" y="1235869"/>
                </a:cubicBezTo>
                <a:cubicBezTo>
                  <a:pt x="1026649" y="1225153"/>
                  <a:pt x="1094163" y="1210866"/>
                  <a:pt x="1122590" y="1214437"/>
                </a:cubicBezTo>
                <a:cubicBezTo>
                  <a:pt x="1151017" y="1218009"/>
                  <a:pt x="1175891" y="1243013"/>
                  <a:pt x="1211424" y="1225153"/>
                </a:cubicBezTo>
                <a:cubicBezTo>
                  <a:pt x="1229191" y="1160860"/>
                  <a:pt x="1182997" y="1135856"/>
                  <a:pt x="1140357" y="1117997"/>
                </a:cubicBezTo>
                <a:cubicBezTo>
                  <a:pt x="1047969" y="1075135"/>
                  <a:pt x="955582" y="1025129"/>
                  <a:pt x="852534" y="1010841"/>
                </a:cubicBezTo>
                <a:cubicBezTo>
                  <a:pt x="817001" y="1007269"/>
                  <a:pt x="795680" y="989409"/>
                  <a:pt x="799234" y="953690"/>
                </a:cubicBezTo>
                <a:cubicBezTo>
                  <a:pt x="806340" y="907256"/>
                  <a:pt x="841874" y="921544"/>
                  <a:pt x="870301" y="925115"/>
                </a:cubicBezTo>
                <a:cubicBezTo>
                  <a:pt x="888068" y="928688"/>
                  <a:pt x="905835" y="939403"/>
                  <a:pt x="923602" y="914400"/>
                </a:cubicBezTo>
                <a:cubicBezTo>
                  <a:pt x="611794" y="724198"/>
                  <a:pt x="409919" y="684684"/>
                  <a:pt x="132090" y="589415"/>
                </a:cubicBezTo>
                <a:lnTo>
                  <a:pt x="31922" y="552917"/>
                </a:lnTo>
                <a:lnTo>
                  <a:pt x="26859" y="541335"/>
                </a:lnTo>
                <a:cubicBezTo>
                  <a:pt x="20137" y="534929"/>
                  <a:pt x="8953" y="532232"/>
                  <a:pt x="0" y="527681"/>
                </a:cubicBezTo>
                <a:cubicBezTo>
                  <a:pt x="5969" y="516305"/>
                  <a:pt x="7617" y="502963"/>
                  <a:pt x="17905" y="493550"/>
                </a:cubicBezTo>
                <a:cubicBezTo>
                  <a:pt x="23947" y="488022"/>
                  <a:pt x="35344" y="487159"/>
                  <a:pt x="44763" y="486724"/>
                </a:cubicBezTo>
                <a:lnTo>
                  <a:pt x="165722" y="483650"/>
                </a:lnTo>
                <a:lnTo>
                  <a:pt x="193385" y="498723"/>
                </a:lnTo>
                <a:cubicBezTo>
                  <a:pt x="210263" y="511671"/>
                  <a:pt x="227142" y="525066"/>
                  <a:pt x="315976" y="535781"/>
                </a:cubicBezTo>
                <a:cubicBezTo>
                  <a:pt x="401257" y="546497"/>
                  <a:pt x="479431" y="582216"/>
                  <a:pt x="575372" y="525066"/>
                </a:cubicBezTo>
                <a:cubicBezTo>
                  <a:pt x="639332" y="485775"/>
                  <a:pt x="742380" y="528637"/>
                  <a:pt x="820554" y="560785"/>
                </a:cubicBezTo>
                <a:cubicBezTo>
                  <a:pt x="884515" y="589360"/>
                  <a:pt x="948475" y="596503"/>
                  <a:pt x="1033756" y="560785"/>
                </a:cubicBezTo>
                <a:cubicBezTo>
                  <a:pt x="955582" y="539354"/>
                  <a:pt x="895175" y="521494"/>
                  <a:pt x="834767" y="507206"/>
                </a:cubicBezTo>
                <a:cubicBezTo>
                  <a:pt x="785020" y="496491"/>
                  <a:pt x="756593" y="471488"/>
                  <a:pt x="760147" y="417909"/>
                </a:cubicBezTo>
                <a:cubicBezTo>
                  <a:pt x="760147" y="389334"/>
                  <a:pt x="749487" y="350044"/>
                  <a:pt x="785020" y="335757"/>
                </a:cubicBezTo>
                <a:cubicBezTo>
                  <a:pt x="813447" y="321469"/>
                  <a:pt x="852534" y="335757"/>
                  <a:pt x="866748" y="360759"/>
                </a:cubicBezTo>
                <a:cubicBezTo>
                  <a:pt x="884515" y="407194"/>
                  <a:pt x="902281" y="450056"/>
                  <a:pt x="962689" y="453629"/>
                </a:cubicBezTo>
                <a:cubicBezTo>
                  <a:pt x="1044416" y="460771"/>
                  <a:pt x="998222" y="432197"/>
                  <a:pt x="984009" y="396478"/>
                </a:cubicBezTo>
                <a:cubicBezTo>
                  <a:pt x="969795" y="357188"/>
                  <a:pt x="1012436" y="346472"/>
                  <a:pt x="1040863" y="353615"/>
                </a:cubicBezTo>
                <a:cubicBezTo>
                  <a:pt x="1147464" y="385763"/>
                  <a:pt x="1257618" y="328613"/>
                  <a:pt x="1367772" y="375047"/>
                </a:cubicBezTo>
                <a:cubicBezTo>
                  <a:pt x="1339346" y="260747"/>
                  <a:pt x="1278938" y="210741"/>
                  <a:pt x="1151017" y="192881"/>
                </a:cubicBezTo>
                <a:cubicBezTo>
                  <a:pt x="1104823" y="189310"/>
                  <a:pt x="1055076" y="196453"/>
                  <a:pt x="1012436" y="164306"/>
                </a:cubicBezTo>
                <a:cubicBezTo>
                  <a:pt x="987562" y="146447"/>
                  <a:pt x="962689" y="125016"/>
                  <a:pt x="980456" y="89297"/>
                </a:cubicBezTo>
                <a:cubicBezTo>
                  <a:pt x="991116" y="64294"/>
                  <a:pt x="1019542" y="64294"/>
                  <a:pt x="1044416" y="71437"/>
                </a:cubicBezTo>
                <a:cubicBezTo>
                  <a:pt x="1147464" y="110728"/>
                  <a:pt x="1257618" y="121444"/>
                  <a:pt x="1364219" y="135731"/>
                </a:cubicBezTo>
                <a:cubicBezTo>
                  <a:pt x="1381986" y="139303"/>
                  <a:pt x="1399753" y="146447"/>
                  <a:pt x="1417520" y="110728"/>
                </a:cubicBezTo>
                <a:cubicBezTo>
                  <a:pt x="1293152" y="78581"/>
                  <a:pt x="1172337" y="35719"/>
                  <a:pt x="1047969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50 Beautiful Beaches Pictures And Wallpapers – The WoW Style">
            <a:extLst>
              <a:ext uri="{FF2B5EF4-FFF2-40B4-BE49-F238E27FC236}">
                <a16:creationId xmlns:a16="http://schemas.microsoft.com/office/drawing/2014/main" id="{C4314067-B8D5-B5E1-6F2F-468AFEA04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50" b="27535"/>
          <a:stretch/>
        </p:blipFill>
        <p:spPr bwMode="auto">
          <a:xfrm>
            <a:off x="4726728" y="3802961"/>
            <a:ext cx="7472381" cy="3055043"/>
          </a:xfrm>
          <a:custGeom>
            <a:avLst/>
            <a:gdLst/>
            <a:ahLst/>
            <a:cxnLst/>
            <a:rect l="l" t="t" r="r" b="b"/>
            <a:pathLst>
              <a:path w="7472381" h="3055043">
                <a:moveTo>
                  <a:pt x="638975" y="0"/>
                </a:moveTo>
                <a:lnTo>
                  <a:pt x="7472381" y="0"/>
                </a:lnTo>
                <a:lnTo>
                  <a:pt x="7472381" y="2579984"/>
                </a:lnTo>
                <a:lnTo>
                  <a:pt x="7472381" y="3055043"/>
                </a:lnTo>
                <a:lnTo>
                  <a:pt x="6992676" y="3055043"/>
                </a:lnTo>
                <a:lnTo>
                  <a:pt x="1946893" y="3055043"/>
                </a:lnTo>
                <a:cubicBezTo>
                  <a:pt x="1801205" y="2983605"/>
                  <a:pt x="1662624" y="2897880"/>
                  <a:pt x="1506276" y="2855018"/>
                </a:cubicBezTo>
                <a:cubicBezTo>
                  <a:pt x="1399675" y="2826443"/>
                  <a:pt x="1296627" y="2776437"/>
                  <a:pt x="1314394" y="2626417"/>
                </a:cubicBezTo>
                <a:cubicBezTo>
                  <a:pt x="1317947" y="2583555"/>
                  <a:pt x="1289520" y="2551409"/>
                  <a:pt x="1246880" y="2562124"/>
                </a:cubicBezTo>
                <a:cubicBezTo>
                  <a:pt x="1165153" y="2583555"/>
                  <a:pt x="1126065" y="2522833"/>
                  <a:pt x="1079872" y="2476399"/>
                </a:cubicBezTo>
                <a:cubicBezTo>
                  <a:pt x="998144" y="2394247"/>
                  <a:pt x="919970" y="2308520"/>
                  <a:pt x="788495" y="2294233"/>
                </a:cubicBezTo>
                <a:cubicBezTo>
                  <a:pt x="813369" y="2229939"/>
                  <a:pt x="856009" y="2237083"/>
                  <a:pt x="895097" y="2251371"/>
                </a:cubicBezTo>
                <a:cubicBezTo>
                  <a:pt x="998144" y="2287090"/>
                  <a:pt x="1101192" y="2326380"/>
                  <a:pt x="1204239" y="2362099"/>
                </a:cubicBezTo>
                <a:cubicBezTo>
                  <a:pt x="1271754" y="2383530"/>
                  <a:pt x="1339267" y="2415677"/>
                  <a:pt x="1428102" y="2390674"/>
                </a:cubicBezTo>
                <a:cubicBezTo>
                  <a:pt x="1349928" y="2262087"/>
                  <a:pt x="1218453" y="2237083"/>
                  <a:pt x="1111852" y="2197793"/>
                </a:cubicBezTo>
                <a:cubicBezTo>
                  <a:pt x="980377" y="2147787"/>
                  <a:pt x="902203" y="2054918"/>
                  <a:pt x="806262" y="1947762"/>
                </a:cubicBezTo>
                <a:cubicBezTo>
                  <a:pt x="902203" y="1919187"/>
                  <a:pt x="962610" y="1997768"/>
                  <a:pt x="1040785" y="1994196"/>
                </a:cubicBezTo>
                <a:cubicBezTo>
                  <a:pt x="1044338" y="1983480"/>
                  <a:pt x="1051445" y="1962049"/>
                  <a:pt x="1051445" y="1962049"/>
                </a:cubicBezTo>
                <a:cubicBezTo>
                  <a:pt x="923523" y="1904899"/>
                  <a:pt x="866670" y="1797743"/>
                  <a:pt x="845349" y="1665583"/>
                </a:cubicBezTo>
                <a:cubicBezTo>
                  <a:pt x="838243" y="1597718"/>
                  <a:pt x="792049" y="1576287"/>
                  <a:pt x="745855" y="1544140"/>
                </a:cubicBezTo>
                <a:cubicBezTo>
                  <a:pt x="589507" y="1433411"/>
                  <a:pt x="422499" y="1333399"/>
                  <a:pt x="291024" y="1183381"/>
                </a:cubicBezTo>
                <a:cubicBezTo>
                  <a:pt x="443819" y="1201239"/>
                  <a:pt x="564633" y="1301252"/>
                  <a:pt x="724535" y="1344115"/>
                </a:cubicBezTo>
                <a:cubicBezTo>
                  <a:pt x="596614" y="1179808"/>
                  <a:pt x="429605" y="1094083"/>
                  <a:pt x="276811" y="994071"/>
                </a:cubicBezTo>
                <a:cubicBezTo>
                  <a:pt x="205743" y="947637"/>
                  <a:pt x="141783" y="890486"/>
                  <a:pt x="60055" y="865484"/>
                </a:cubicBezTo>
                <a:cubicBezTo>
                  <a:pt x="31628" y="858340"/>
                  <a:pt x="-18119" y="840481"/>
                  <a:pt x="6755" y="790474"/>
                </a:cubicBezTo>
                <a:cubicBezTo>
                  <a:pt x="28075" y="747612"/>
                  <a:pt x="67162" y="761900"/>
                  <a:pt x="102696" y="772614"/>
                </a:cubicBezTo>
                <a:cubicBezTo>
                  <a:pt x="187976" y="801190"/>
                  <a:pt x="280364" y="801190"/>
                  <a:pt x="397625" y="801190"/>
                </a:cubicBezTo>
                <a:cubicBezTo>
                  <a:pt x="298131" y="665458"/>
                  <a:pt x="116909" y="708321"/>
                  <a:pt x="31628" y="565446"/>
                </a:cubicBezTo>
                <a:cubicBezTo>
                  <a:pt x="138229" y="540444"/>
                  <a:pt x="219957" y="590450"/>
                  <a:pt x="305237" y="601165"/>
                </a:cubicBezTo>
                <a:cubicBezTo>
                  <a:pt x="383412" y="611881"/>
                  <a:pt x="401178" y="586877"/>
                  <a:pt x="383412" y="508296"/>
                </a:cubicBezTo>
                <a:cubicBezTo>
                  <a:pt x="354985" y="386853"/>
                  <a:pt x="397625" y="326130"/>
                  <a:pt x="511333" y="358278"/>
                </a:cubicBezTo>
                <a:cubicBezTo>
                  <a:pt x="617934" y="390424"/>
                  <a:pt x="628594" y="343990"/>
                  <a:pt x="600167" y="276124"/>
                </a:cubicBezTo>
                <a:cubicBezTo>
                  <a:pt x="557527" y="176112"/>
                  <a:pt x="603720" y="97531"/>
                  <a:pt x="635701" y="1180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C9235864-2E96-B32A-E08F-90D768010AAA}"/>
              </a:ext>
            </a:extLst>
          </p:cNvPr>
          <p:cNvSpPr txBox="1">
            <a:spLocks/>
          </p:cNvSpPr>
          <p:nvPr/>
        </p:nvSpPr>
        <p:spPr>
          <a:xfrm>
            <a:off x="171895" y="5330482"/>
            <a:ext cx="5390147" cy="12872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Which do you Prefer?</a:t>
            </a:r>
          </a:p>
        </p:txBody>
      </p:sp>
    </p:spTree>
    <p:extLst>
      <p:ext uri="{BB962C8B-B14F-4D97-AF65-F5344CB8AC3E}">
        <p14:creationId xmlns:p14="http://schemas.microsoft.com/office/powerpoint/2010/main" val="2338804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380</Words>
  <Application>Microsoft Office PowerPoint</Application>
  <PresentationFormat>Widescreen</PresentationFormat>
  <Paragraphs>55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Office Theme</vt:lpstr>
      <vt:lpstr>Marine Plastic Pollution in  the Circular Economy</vt:lpstr>
      <vt:lpstr>The Problem with Plastics</vt:lpstr>
      <vt:lpstr>Enter: The Circular Economy</vt:lpstr>
      <vt:lpstr>Breakthrough Innovations</vt:lpstr>
      <vt:lpstr>Removal of Current Plastics</vt:lpstr>
      <vt:lpstr>How Do We Get There?</vt:lpstr>
      <vt:lpstr>A Vision of the Future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Harrison, Garret (harrigt)</dc:creator>
  <cp:lastModifiedBy>Harrison, Garret (harrigt)</cp:lastModifiedBy>
  <cp:revision>1</cp:revision>
  <dcterms:created xsi:type="dcterms:W3CDTF">2024-12-03T17:57:57Z</dcterms:created>
  <dcterms:modified xsi:type="dcterms:W3CDTF">2024-12-03T21:05:45Z</dcterms:modified>
</cp:coreProperties>
</file>