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57" r:id="rId11"/>
    <p:sldId id="261" r:id="rId12"/>
    <p:sldId id="269" r:id="rId13"/>
    <p:sldId id="258" r:id="rId14"/>
    <p:sldId id="259" r:id="rId15"/>
    <p:sldId id="265" r:id="rId16"/>
    <p:sldId id="270" r:id="rId17"/>
    <p:sldId id="263" r:id="rId18"/>
    <p:sldId id="264" r:id="rId19"/>
    <p:sldId id="267" r:id="rId20"/>
    <p:sldId id="260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72" autoAdjust="0"/>
    <p:restoredTop sz="86388" autoAdjust="0"/>
  </p:normalViewPr>
  <p:slideViewPr>
    <p:cSldViewPr>
      <p:cViewPr>
        <p:scale>
          <a:sx n="50" d="100"/>
          <a:sy n="50" d="100"/>
        </p:scale>
        <p:origin x="-3372" y="-12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93696-2724-4130-A469-E50CF1817409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32D6A-A096-47CF-BC61-F0AD2A8E1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94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2D6A-A096-47CF-BC61-F0AD2A8E1A4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64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most widely</a:t>
            </a:r>
            <a:r>
              <a:rPr lang="en-US" baseline="0" dirty="0" smtClean="0"/>
              <a:t> studied material in </a:t>
            </a:r>
            <a:r>
              <a:rPr lang="en-US" baseline="0" dirty="0" err="1" smtClean="0"/>
              <a:t>polymer:fullerene</a:t>
            </a:r>
            <a:r>
              <a:rPr lang="en-US" baseline="0" dirty="0" smtClean="0"/>
              <a:t> device is…</a:t>
            </a:r>
            <a:endParaRPr lang="en-US" dirty="0" smtClean="0"/>
          </a:p>
          <a:p>
            <a:r>
              <a:rPr lang="en-US" dirty="0" smtClean="0"/>
              <a:t>For such device,</a:t>
            </a:r>
            <a:r>
              <a:rPr lang="en-US" baseline="0" dirty="0" smtClean="0"/>
              <a:t> optimal device performance is achieved at 50:50 P3HT:PCBM ratio. </a:t>
            </a:r>
          </a:p>
          <a:p>
            <a:r>
              <a:rPr lang="en-US" baseline="0" dirty="0" smtClean="0"/>
              <a:t>Excitons only generate in P3HT phase, and PCBM is photo-inactive</a:t>
            </a:r>
          </a:p>
          <a:p>
            <a:r>
              <a:rPr lang="en-US" baseline="0" dirty="0" smtClean="0"/>
              <a:t>The goal of our research is to…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2D6A-A096-47CF-BC61-F0AD2A8E1A4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95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functional</a:t>
            </a:r>
            <a:r>
              <a:rPr lang="en-US" baseline="0" dirty="0" smtClean="0"/>
              <a:t> groups</a:t>
            </a:r>
          </a:p>
          <a:p>
            <a:r>
              <a:rPr lang="en-US" baseline="0" dirty="0" smtClean="0"/>
              <a:t>Conductivity: 2400 S m-1 for graphite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0.021 S m-1 for GO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result, we are able to make active layer with more than…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2D6A-A096-47CF-BC61-F0AD2A8E1A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74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025D0C-E8D9-45E5-9CE2-38D6E99EDCD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43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2D6A-A096-47CF-BC61-F0AD2A8E1A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38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2D6A-A096-47CF-BC61-F0AD2A8E1A4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76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Dramatically</a:t>
            </a:r>
            <a:r>
              <a:rPr lang="en-US" baseline="0" dirty="0" smtClean="0"/>
              <a:t> increased </a:t>
            </a:r>
            <a:r>
              <a:rPr lang="en-US" baseline="0" dirty="0" err="1" smtClean="0"/>
              <a:t>Jsc</a:t>
            </a:r>
            <a:r>
              <a:rPr lang="en-US" baseline="0" dirty="0" smtClean="0"/>
              <a:t> and efficiency</a:t>
            </a:r>
          </a:p>
          <a:p>
            <a:r>
              <a:rPr lang="en-US" baseline="0" dirty="0" smtClean="0"/>
              <a:t>Evidence of efficient charge transfer</a:t>
            </a:r>
          </a:p>
          <a:p>
            <a:r>
              <a:rPr lang="en-US" baseline="0" dirty="0" smtClean="0"/>
              <a:t>Reduced Voc</a:t>
            </a:r>
            <a:endParaRPr lang="en-US" baseline="0" dirty="0"/>
          </a:p>
          <a:p>
            <a:r>
              <a:rPr lang="en-US" baseline="0" dirty="0" smtClean="0"/>
              <a:t>Low FF limit device efficiency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2D6A-A096-47CF-BC61-F0AD2A8E1A4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80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2D6A-A096-47CF-BC61-F0AD2A8E1A4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thing we</a:t>
            </a:r>
            <a:r>
              <a:rPr lang="en-US" baseline="0" dirty="0" smtClean="0"/>
              <a:t> should notice here is the c</a:t>
            </a:r>
            <a:r>
              <a:rPr lang="en-US" dirty="0" smtClean="0"/>
              <a:t>hange of peak shape, and it is related</a:t>
            </a:r>
            <a:r>
              <a:rPr lang="en-US" baseline="0" dirty="0" smtClean="0"/>
              <a:t> to morphological change when graphene is added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2D6A-A096-47CF-BC61-F0AD2A8E1A4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76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Generally </a:t>
            </a:r>
            <a:r>
              <a:rPr lang="en-US" dirty="0" err="1" smtClean="0"/>
              <a:t>Jsc</a:t>
            </a:r>
            <a:r>
              <a:rPr lang="en-US" dirty="0" smtClean="0"/>
              <a:t> increase with illumination</a:t>
            </a:r>
            <a:r>
              <a:rPr lang="en-US" baseline="0" dirty="0" smtClean="0"/>
              <a:t> intensity exponentially, and the scaling behavior is an indicate of recombination mechanism.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Monomolecular: mobility of one charge carrier is much larger than</a:t>
            </a:r>
            <a:r>
              <a:rPr lang="en-US" baseline="0" dirty="0" smtClean="0"/>
              <a:t> the other.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2D6A-A096-47CF-BC61-F0AD2A8E1A4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07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2D6A-A096-47CF-BC61-F0AD2A8E1A4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6F8E2-0EA7-4EA0-AFD0-6775345DF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5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2D6A-A096-47CF-BC61-F0AD2A8E1A4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2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2D6A-A096-47CF-BC61-F0AD2A8E1A4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6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6F8E2-0EA7-4EA0-AFD0-6775345DF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25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6F8E2-0EA7-4EA0-AFD0-6775345DF5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61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6F8E2-0EA7-4EA0-AFD0-6775345DF5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31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6F8E2-0EA7-4EA0-AFD0-6775345DF5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36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6F8E2-0EA7-4EA0-AFD0-6775345DF5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69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6F8E2-0EA7-4EA0-AFD0-6775345DF5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05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6F8E2-0EA7-4EA0-AFD0-6775345DF5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7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6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1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8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3763"/>
            <a:ext cx="4038600" cy="3856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3763"/>
            <a:ext cx="4038600" cy="3856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1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8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8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5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4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2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forUC03red_96_toponl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63763"/>
            <a:ext cx="8229600" cy="385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4" name="Picture 10" descr="forUClogo_9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810250"/>
            <a:ext cx="15621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hyperlink" Target="http://www.mpip-mainz.mpg.de/~andrienk/conferences/DPG_2009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Graphene-based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Polymer Bulk Heterojunction Solar Cells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48200"/>
            <a:ext cx="7315200" cy="2209800"/>
          </a:xfrm>
        </p:spPr>
        <p:txBody>
          <a:bodyPr>
            <a:noAutofit/>
          </a:bodyPr>
          <a:lstStyle/>
          <a:p>
            <a:r>
              <a:rPr lang="en-US" sz="1800" dirty="0" err="1" smtClean="0">
                <a:latin typeface="Adobe 黑体 Std R" pitchFamily="34" charset="-122"/>
                <a:ea typeface="Adobe 黑体 Std R" pitchFamily="34" charset="-122"/>
              </a:rPr>
              <a:t>Fei</a:t>
            </a:r>
            <a:r>
              <a:rPr lang="en-US" sz="1800" dirty="0" smtClean="0">
                <a:latin typeface="Adobe 黑体 Std R" pitchFamily="34" charset="-122"/>
                <a:ea typeface="Adobe 黑体 Std R" pitchFamily="34" charset="-122"/>
              </a:rPr>
              <a:t> Yu and </a:t>
            </a:r>
            <a:r>
              <a:rPr lang="en-US" sz="1800" dirty="0" err="1" smtClean="0">
                <a:latin typeface="Adobe 黑体 Std R" pitchFamily="34" charset="-122"/>
                <a:ea typeface="Adobe 黑体 Std R" pitchFamily="34" charset="-122"/>
              </a:rPr>
              <a:t>Vikram</a:t>
            </a:r>
            <a:r>
              <a:rPr lang="en-US" sz="1800" dirty="0" smtClean="0"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lang="en-US" sz="1800" dirty="0" err="1" smtClean="0">
                <a:latin typeface="Adobe 黑体 Std R" pitchFamily="34" charset="-122"/>
                <a:ea typeface="Adobe 黑体 Std R" pitchFamily="34" charset="-122"/>
              </a:rPr>
              <a:t>Kuppa</a:t>
            </a:r>
            <a:endParaRPr lang="en-US" sz="1800" dirty="0" smtClean="0">
              <a:latin typeface="Adobe 黑体 Std R" pitchFamily="34" charset="-122"/>
              <a:ea typeface="Adobe 黑体 Std R" pitchFamily="34" charset="-122"/>
            </a:endParaRPr>
          </a:p>
          <a:p>
            <a:r>
              <a:rPr lang="en-US" sz="1800" dirty="0"/>
              <a:t>School of Energy, Environmental, Biological and Medical Engineering</a:t>
            </a:r>
          </a:p>
          <a:p>
            <a:r>
              <a:rPr lang="en-US" sz="1800" dirty="0" smtClean="0"/>
              <a:t>College of Engineering and Applied Science</a:t>
            </a:r>
          </a:p>
          <a:p>
            <a:r>
              <a:rPr lang="en-US" sz="1800" dirty="0" smtClean="0"/>
              <a:t>University of Cincinnati</a:t>
            </a:r>
          </a:p>
          <a:p>
            <a:r>
              <a:rPr lang="en-US" sz="1800" dirty="0" smtClean="0"/>
              <a:t>APS </a:t>
            </a:r>
            <a:r>
              <a:rPr lang="en-US" sz="1800" dirty="0"/>
              <a:t>March </a:t>
            </a:r>
            <a:r>
              <a:rPr lang="en-US" sz="1800" dirty="0" smtClean="0"/>
              <a:t>Meeting 2012, Boston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70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BHJ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2819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 err="1" smtClean="0"/>
              <a:t>Polymer:Fullerene</a:t>
            </a:r>
            <a:r>
              <a:rPr lang="en-US" sz="2800" dirty="0" smtClean="0"/>
              <a:t> BHJ device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High interfacial area for exciton </a:t>
            </a:r>
            <a:r>
              <a:rPr lang="en-US" sz="2800" dirty="0"/>
              <a:t>dissociation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Bicontinuous network for charge transport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50:50 w/w P3HT:PCBM for optimum performance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Increase P3HT ratio to capture more solar energy</a:t>
            </a: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799824" y="4648200"/>
            <a:ext cx="1935315" cy="1683192"/>
            <a:chOff x="4401468" y="4191000"/>
            <a:chExt cx="1514698" cy="1205740"/>
          </a:xfrm>
        </p:grpSpPr>
        <p:pic>
          <p:nvPicPr>
            <p:cNvPr id="5" name="Picture 6" descr="4002-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468" y="4191000"/>
              <a:ext cx="1514698" cy="941172"/>
            </a:xfrm>
            <a:prstGeom prst="rect">
              <a:avLst/>
            </a:prstGeom>
            <a:solidFill>
              <a:schemeClr val="accent1">
                <a:alpha val="52000"/>
              </a:schemeClr>
            </a:solidFill>
          </p:spPr>
        </p:pic>
        <p:sp>
          <p:nvSpPr>
            <p:cNvPr id="6" name="TextBox 5"/>
            <p:cNvSpPr txBox="1"/>
            <p:nvPr/>
          </p:nvSpPr>
          <p:spPr>
            <a:xfrm>
              <a:off x="4796262" y="5132172"/>
              <a:ext cx="529696" cy="264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P3HT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44329" y="4727435"/>
            <a:ext cx="1142365" cy="1603957"/>
            <a:chOff x="5992602" y="3305109"/>
            <a:chExt cx="1142365" cy="1603957"/>
          </a:xfrm>
        </p:grpSpPr>
        <p:pic>
          <p:nvPicPr>
            <p:cNvPr id="8" name="Pictur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602" y="3305109"/>
              <a:ext cx="1142365" cy="11582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189322" y="453973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PCBM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8134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Pristine</a:t>
            </a:r>
            <a:r>
              <a:rPr lang="en-US" baseline="0" dirty="0" smtClean="0"/>
              <a:t> Graphene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0866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OPVs with </a:t>
            </a:r>
            <a:r>
              <a:rPr lang="en-US" sz="2800" dirty="0" smtClean="0"/>
              <a:t>chemically modified </a:t>
            </a:r>
            <a:r>
              <a:rPr lang="en-US" sz="2800" dirty="0" err="1" smtClean="0"/>
              <a:t>graphenes</a:t>
            </a:r>
            <a:r>
              <a:rPr lang="en-US" sz="2800" dirty="0" smtClean="0"/>
              <a:t> were reported*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Excellent conductivity and high aspect ratio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Percolation paths at very low fraction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648200" y="3380600"/>
            <a:ext cx="3368433" cy="2867800"/>
            <a:chOff x="4038600" y="3654623"/>
            <a:chExt cx="3368433" cy="2867800"/>
          </a:xfrm>
        </p:grpSpPr>
        <p:grpSp>
          <p:nvGrpSpPr>
            <p:cNvPr id="13" name="Group 12"/>
            <p:cNvGrpSpPr/>
            <p:nvPr/>
          </p:nvGrpSpPr>
          <p:grpSpPr>
            <a:xfrm>
              <a:off x="4038600" y="3935687"/>
              <a:ext cx="3368433" cy="2586736"/>
              <a:chOff x="4452816" y="3810000"/>
              <a:chExt cx="3368433" cy="258673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309" r="20254"/>
              <a:stretch/>
            </p:blipFill>
            <p:spPr>
              <a:xfrm>
                <a:off x="4452816" y="3810000"/>
                <a:ext cx="3368433" cy="2278959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452816" y="6088959"/>
                <a:ext cx="14879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Scale bar=50nm</a:t>
                </a:r>
                <a:endParaRPr lang="en-US" sz="14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080763" y="3654623"/>
              <a:ext cx="31582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TEM image of pristine graphene flake</a:t>
              </a:r>
              <a:endParaRPr lang="en-US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8790" y="3455031"/>
            <a:ext cx="4020820" cy="2717169"/>
            <a:chOff x="493550" y="3807237"/>
            <a:chExt cx="4020820" cy="2717169"/>
          </a:xfrm>
        </p:grpSpPr>
        <p:pic>
          <p:nvPicPr>
            <p:cNvPr id="1026" name="Picture 2" descr="Science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50" y="3807237"/>
              <a:ext cx="2857500" cy="217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677041" y="6010907"/>
              <a:ext cx="22098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75360" y="6124296"/>
              <a:ext cx="15744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Dia.~550nm</a:t>
              </a:r>
              <a:endParaRPr lang="en-US" sz="20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3185160" y="4419600"/>
              <a:ext cx="0" cy="778611"/>
            </a:xfrm>
            <a:prstGeom prst="straightConnector1">
              <a:avLst/>
            </a:prstGeom>
            <a:ln>
              <a:headEnd type="arrow"/>
              <a:tailEnd type="arrow"/>
            </a:ln>
            <a:scene3d>
              <a:camera prst="orthographicFront">
                <a:rot lat="2700000" lon="0" rev="0"/>
              </a:camera>
              <a:lightRig rig="threePt" dir="t"/>
            </a:scene3d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85160" y="4572000"/>
              <a:ext cx="13292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t=0.35 nm</a:t>
              </a:r>
              <a:endParaRPr lang="en-US" sz="20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6334780"/>
            <a:ext cx="6941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*Liu, </a:t>
            </a:r>
            <a:r>
              <a:rPr lang="en-US" sz="1400" dirty="0" smtClean="0"/>
              <a:t>Z.</a:t>
            </a:r>
            <a:r>
              <a:rPr lang="en-US" sz="1400" i="1" dirty="0" smtClean="0"/>
              <a:t> </a:t>
            </a:r>
            <a:r>
              <a:rPr lang="en-US" sz="1400" i="1" dirty="0"/>
              <a:t>et al.</a:t>
            </a:r>
            <a:r>
              <a:rPr lang="en-US" sz="1400" dirty="0"/>
              <a:t>, </a:t>
            </a:r>
            <a:r>
              <a:rPr lang="en-US" sz="1400" dirty="0" smtClean="0"/>
              <a:t>Adv</a:t>
            </a:r>
            <a:r>
              <a:rPr lang="en-US" sz="1400" dirty="0"/>
              <a:t>. Mater., 2008. </a:t>
            </a:r>
            <a:r>
              <a:rPr lang="en-US" sz="1400" b="1" dirty="0"/>
              <a:t>20</a:t>
            </a:r>
            <a:r>
              <a:rPr lang="en-US" sz="1400" dirty="0"/>
              <a:t>(20</a:t>
            </a:r>
            <a:r>
              <a:rPr lang="en-US" sz="1400" dirty="0" smtClean="0"/>
              <a:t>),  </a:t>
            </a:r>
          </a:p>
          <a:p>
            <a:r>
              <a:rPr lang="en-US" sz="1400" dirty="0" smtClean="0"/>
              <a:t>  Yu</a:t>
            </a:r>
            <a:r>
              <a:rPr lang="en-US" sz="1400" dirty="0"/>
              <a:t>, D</a:t>
            </a:r>
            <a:r>
              <a:rPr lang="en-US" sz="1400" dirty="0" smtClean="0"/>
              <a:t>.</a:t>
            </a:r>
            <a:r>
              <a:rPr lang="en-US" sz="1400" i="1" dirty="0" smtClean="0"/>
              <a:t> </a:t>
            </a:r>
            <a:r>
              <a:rPr lang="en-US" sz="1400" i="1" dirty="0"/>
              <a:t>et al</a:t>
            </a:r>
            <a:r>
              <a:rPr lang="en-US" sz="1400" i="1" dirty="0" smtClean="0"/>
              <a:t>.</a:t>
            </a:r>
            <a:r>
              <a:rPr lang="en-US" sz="1400" dirty="0" smtClean="0"/>
              <a:t>, </a:t>
            </a:r>
            <a:r>
              <a:rPr lang="en-US" sz="1400" dirty="0"/>
              <a:t>ACS Nano, 2010. </a:t>
            </a:r>
            <a:r>
              <a:rPr lang="en-US" sz="1400" b="1" dirty="0"/>
              <a:t>4</a:t>
            </a:r>
            <a:r>
              <a:rPr lang="en-US" sz="1400" dirty="0"/>
              <a:t>(10),  </a:t>
            </a:r>
            <a:r>
              <a:rPr lang="en-US" sz="1400" dirty="0" smtClean="0"/>
              <a:t>Yu</a:t>
            </a:r>
            <a:r>
              <a:rPr lang="en-US" sz="1400" dirty="0"/>
              <a:t>, D</a:t>
            </a:r>
            <a:r>
              <a:rPr lang="en-US" sz="1400" dirty="0" smtClean="0"/>
              <a:t>.</a:t>
            </a:r>
            <a:r>
              <a:rPr lang="en-US" sz="1400" i="1" dirty="0" smtClean="0"/>
              <a:t> </a:t>
            </a:r>
            <a:r>
              <a:rPr lang="en-US" sz="1400" i="1" dirty="0"/>
              <a:t>et al.</a:t>
            </a:r>
            <a:r>
              <a:rPr lang="en-US" sz="1400" dirty="0"/>
              <a:t>, </a:t>
            </a:r>
            <a:r>
              <a:rPr lang="en-US" sz="1400" dirty="0" smtClean="0"/>
              <a:t>J</a:t>
            </a:r>
            <a:r>
              <a:rPr lang="en-US" sz="1400" dirty="0"/>
              <a:t>. Phys. Chem. </a:t>
            </a:r>
            <a:r>
              <a:rPr lang="en-US" sz="1400" dirty="0" err="1"/>
              <a:t>Lett</a:t>
            </a:r>
            <a:r>
              <a:rPr lang="en-US" sz="1400" dirty="0"/>
              <a:t>., 2011. </a:t>
            </a:r>
            <a:r>
              <a:rPr lang="en-US" sz="1400" b="1" dirty="0"/>
              <a:t>2</a:t>
            </a:r>
            <a:r>
              <a:rPr lang="en-US" sz="1400" dirty="0"/>
              <a:t>(10</a:t>
            </a:r>
            <a:r>
              <a:rPr lang="en-US" sz="1400" dirty="0" smtClean="0"/>
              <a:t>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204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4" name="Group 6"/>
          <p:cNvGrpSpPr>
            <a:grpSpLocks/>
          </p:cNvGrpSpPr>
          <p:nvPr/>
        </p:nvGrpSpPr>
        <p:grpSpPr bwMode="auto">
          <a:xfrm>
            <a:off x="838200" y="3996666"/>
            <a:ext cx="3048001" cy="1337334"/>
            <a:chOff x="6980526" y="422702"/>
            <a:chExt cx="2361861" cy="1337390"/>
          </a:xfrm>
        </p:grpSpPr>
        <p:pic>
          <p:nvPicPr>
            <p:cNvPr id="10256" name="Picture 4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85" t="9592" r="9608" b="80817"/>
            <a:stretch>
              <a:fillRect/>
            </a:stretch>
          </p:blipFill>
          <p:spPr bwMode="auto">
            <a:xfrm>
              <a:off x="6996632" y="905073"/>
              <a:ext cx="219635" cy="32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257" name="Straight Connector 5"/>
            <p:cNvCxnSpPr>
              <a:cxnSpLocks noChangeShapeType="1"/>
            </p:cNvCxnSpPr>
            <p:nvPr/>
          </p:nvCxnSpPr>
          <p:spPr bwMode="auto">
            <a:xfrm>
              <a:off x="7013609" y="662370"/>
              <a:ext cx="219635" cy="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Freeform 42"/>
            <p:cNvSpPr/>
            <p:nvPr/>
          </p:nvSpPr>
          <p:spPr bwMode="auto">
            <a:xfrm>
              <a:off x="6980526" y="1295863"/>
              <a:ext cx="258726" cy="336564"/>
            </a:xfrm>
            <a:custGeom>
              <a:avLst/>
              <a:gdLst>
                <a:gd name="connsiteX0" fmla="*/ 390139 w 2071021"/>
                <a:gd name="connsiteY0" fmla="*/ 201706 h 2796988"/>
                <a:gd name="connsiteX1" fmla="*/ 390139 w 2071021"/>
                <a:gd name="connsiteY1" fmla="*/ 201706 h 2796988"/>
                <a:gd name="connsiteX2" fmla="*/ 309456 w 2071021"/>
                <a:gd name="connsiteY2" fmla="*/ 295835 h 2796988"/>
                <a:gd name="connsiteX3" fmla="*/ 296009 w 2071021"/>
                <a:gd name="connsiteY3" fmla="*/ 336176 h 2796988"/>
                <a:gd name="connsiteX4" fmla="*/ 255668 w 2071021"/>
                <a:gd name="connsiteY4" fmla="*/ 363070 h 2796988"/>
                <a:gd name="connsiteX5" fmla="*/ 228774 w 2071021"/>
                <a:gd name="connsiteY5" fmla="*/ 389965 h 2796988"/>
                <a:gd name="connsiteX6" fmla="*/ 174986 w 2071021"/>
                <a:gd name="connsiteY6" fmla="*/ 443753 h 2796988"/>
                <a:gd name="connsiteX7" fmla="*/ 148092 w 2071021"/>
                <a:gd name="connsiteY7" fmla="*/ 484094 h 2796988"/>
                <a:gd name="connsiteX8" fmla="*/ 134645 w 2071021"/>
                <a:gd name="connsiteY8" fmla="*/ 524435 h 2796988"/>
                <a:gd name="connsiteX9" fmla="*/ 80856 w 2071021"/>
                <a:gd name="connsiteY9" fmla="*/ 551329 h 2796988"/>
                <a:gd name="connsiteX10" fmla="*/ 13621 w 2071021"/>
                <a:gd name="connsiteY10" fmla="*/ 658906 h 2796988"/>
                <a:gd name="connsiteX11" fmla="*/ 13621 w 2071021"/>
                <a:gd name="connsiteY11" fmla="*/ 941294 h 2796988"/>
                <a:gd name="connsiteX12" fmla="*/ 40515 w 2071021"/>
                <a:gd name="connsiteY12" fmla="*/ 1021976 h 2796988"/>
                <a:gd name="connsiteX13" fmla="*/ 67409 w 2071021"/>
                <a:gd name="connsiteY13" fmla="*/ 1169894 h 2796988"/>
                <a:gd name="connsiteX14" fmla="*/ 94303 w 2071021"/>
                <a:gd name="connsiteY14" fmla="*/ 1210235 h 2796988"/>
                <a:gd name="connsiteX15" fmla="*/ 80856 w 2071021"/>
                <a:gd name="connsiteY15" fmla="*/ 1358153 h 2796988"/>
                <a:gd name="connsiteX16" fmla="*/ 40515 w 2071021"/>
                <a:gd name="connsiteY16" fmla="*/ 1506070 h 2796988"/>
                <a:gd name="connsiteX17" fmla="*/ 13621 w 2071021"/>
                <a:gd name="connsiteY17" fmla="*/ 1559859 h 2796988"/>
                <a:gd name="connsiteX18" fmla="*/ 27068 w 2071021"/>
                <a:gd name="connsiteY18" fmla="*/ 1721223 h 2796988"/>
                <a:gd name="connsiteX19" fmla="*/ 53962 w 2071021"/>
                <a:gd name="connsiteY19" fmla="*/ 1801906 h 2796988"/>
                <a:gd name="connsiteX20" fmla="*/ 80856 w 2071021"/>
                <a:gd name="connsiteY20" fmla="*/ 1963270 h 2796988"/>
                <a:gd name="connsiteX21" fmla="*/ 107751 w 2071021"/>
                <a:gd name="connsiteY21" fmla="*/ 1990165 h 2796988"/>
                <a:gd name="connsiteX22" fmla="*/ 121198 w 2071021"/>
                <a:gd name="connsiteY22" fmla="*/ 2043953 h 2796988"/>
                <a:gd name="connsiteX23" fmla="*/ 161539 w 2071021"/>
                <a:gd name="connsiteY23" fmla="*/ 2124635 h 2796988"/>
                <a:gd name="connsiteX24" fmla="*/ 201880 w 2071021"/>
                <a:gd name="connsiteY24" fmla="*/ 2151529 h 2796988"/>
                <a:gd name="connsiteX25" fmla="*/ 228774 w 2071021"/>
                <a:gd name="connsiteY25" fmla="*/ 2191870 h 2796988"/>
                <a:gd name="connsiteX26" fmla="*/ 282562 w 2071021"/>
                <a:gd name="connsiteY26" fmla="*/ 2205317 h 2796988"/>
                <a:gd name="connsiteX27" fmla="*/ 511162 w 2071021"/>
                <a:gd name="connsiteY27" fmla="*/ 2218765 h 2796988"/>
                <a:gd name="connsiteX28" fmla="*/ 551503 w 2071021"/>
                <a:gd name="connsiteY28" fmla="*/ 2272553 h 2796988"/>
                <a:gd name="connsiteX29" fmla="*/ 645633 w 2071021"/>
                <a:gd name="connsiteY29" fmla="*/ 2312894 h 2796988"/>
                <a:gd name="connsiteX30" fmla="*/ 699421 w 2071021"/>
                <a:gd name="connsiteY30" fmla="*/ 2353235 h 2796988"/>
                <a:gd name="connsiteX31" fmla="*/ 780103 w 2071021"/>
                <a:gd name="connsiteY31" fmla="*/ 2380129 h 2796988"/>
                <a:gd name="connsiteX32" fmla="*/ 860786 w 2071021"/>
                <a:gd name="connsiteY32" fmla="*/ 2420470 h 2796988"/>
                <a:gd name="connsiteX33" fmla="*/ 874233 w 2071021"/>
                <a:gd name="connsiteY33" fmla="*/ 2460812 h 2796988"/>
                <a:gd name="connsiteX34" fmla="*/ 941468 w 2071021"/>
                <a:gd name="connsiteY34" fmla="*/ 2541494 h 2796988"/>
                <a:gd name="connsiteX35" fmla="*/ 981809 w 2071021"/>
                <a:gd name="connsiteY35" fmla="*/ 2568388 h 2796988"/>
                <a:gd name="connsiteX36" fmla="*/ 995256 w 2071021"/>
                <a:gd name="connsiteY36" fmla="*/ 2608729 h 2796988"/>
                <a:gd name="connsiteX37" fmla="*/ 1075939 w 2071021"/>
                <a:gd name="connsiteY37" fmla="*/ 2662517 h 2796988"/>
                <a:gd name="connsiteX38" fmla="*/ 1156621 w 2071021"/>
                <a:gd name="connsiteY38" fmla="*/ 2716306 h 2796988"/>
                <a:gd name="connsiteX39" fmla="*/ 1183515 w 2071021"/>
                <a:gd name="connsiteY39" fmla="*/ 2756647 h 2796988"/>
                <a:gd name="connsiteX40" fmla="*/ 1264198 w 2071021"/>
                <a:gd name="connsiteY40" fmla="*/ 2796988 h 2796988"/>
                <a:gd name="connsiteX41" fmla="*/ 1385221 w 2071021"/>
                <a:gd name="connsiteY41" fmla="*/ 2783541 h 2796988"/>
                <a:gd name="connsiteX42" fmla="*/ 1452456 w 2071021"/>
                <a:gd name="connsiteY42" fmla="*/ 2689412 h 2796988"/>
                <a:gd name="connsiteX43" fmla="*/ 1479351 w 2071021"/>
                <a:gd name="connsiteY43" fmla="*/ 2662517 h 2796988"/>
                <a:gd name="connsiteX44" fmla="*/ 1506245 w 2071021"/>
                <a:gd name="connsiteY44" fmla="*/ 2622176 h 2796988"/>
                <a:gd name="connsiteX45" fmla="*/ 1613821 w 2071021"/>
                <a:gd name="connsiteY45" fmla="*/ 2487706 h 2796988"/>
                <a:gd name="connsiteX46" fmla="*/ 1667609 w 2071021"/>
                <a:gd name="connsiteY46" fmla="*/ 2299447 h 2796988"/>
                <a:gd name="connsiteX47" fmla="*/ 1654162 w 2071021"/>
                <a:gd name="connsiteY47" fmla="*/ 2205317 h 2796988"/>
                <a:gd name="connsiteX48" fmla="*/ 1667609 w 2071021"/>
                <a:gd name="connsiteY48" fmla="*/ 2003612 h 2796988"/>
                <a:gd name="connsiteX49" fmla="*/ 1694503 w 2071021"/>
                <a:gd name="connsiteY49" fmla="*/ 1963270 h 2796988"/>
                <a:gd name="connsiteX50" fmla="*/ 1802080 w 2071021"/>
                <a:gd name="connsiteY50" fmla="*/ 1828800 h 2796988"/>
                <a:gd name="connsiteX51" fmla="*/ 1909656 w 2071021"/>
                <a:gd name="connsiteY51" fmla="*/ 1761565 h 2796988"/>
                <a:gd name="connsiteX52" fmla="*/ 1949998 w 2071021"/>
                <a:gd name="connsiteY52" fmla="*/ 1734670 h 2796988"/>
                <a:gd name="connsiteX53" fmla="*/ 1990339 w 2071021"/>
                <a:gd name="connsiteY53" fmla="*/ 1694329 h 2796988"/>
                <a:gd name="connsiteX54" fmla="*/ 2017233 w 2071021"/>
                <a:gd name="connsiteY54" fmla="*/ 1600200 h 2796988"/>
                <a:gd name="connsiteX55" fmla="*/ 2044127 w 2071021"/>
                <a:gd name="connsiteY55" fmla="*/ 1411941 h 2796988"/>
                <a:gd name="connsiteX56" fmla="*/ 2030680 w 2071021"/>
                <a:gd name="connsiteY56" fmla="*/ 1048870 h 2796988"/>
                <a:gd name="connsiteX57" fmla="*/ 2017233 w 2071021"/>
                <a:gd name="connsiteY57" fmla="*/ 995082 h 2796988"/>
                <a:gd name="connsiteX58" fmla="*/ 2030680 w 2071021"/>
                <a:gd name="connsiteY58" fmla="*/ 806823 h 2796988"/>
                <a:gd name="connsiteX59" fmla="*/ 2057574 w 2071021"/>
                <a:gd name="connsiteY59" fmla="*/ 726141 h 2796988"/>
                <a:gd name="connsiteX60" fmla="*/ 2071021 w 2071021"/>
                <a:gd name="connsiteY60" fmla="*/ 672353 h 2796988"/>
                <a:gd name="connsiteX61" fmla="*/ 2057574 w 2071021"/>
                <a:gd name="connsiteY61" fmla="*/ 537882 h 2796988"/>
                <a:gd name="connsiteX62" fmla="*/ 2030680 w 2071021"/>
                <a:gd name="connsiteY62" fmla="*/ 443753 h 2796988"/>
                <a:gd name="connsiteX63" fmla="*/ 2017233 w 2071021"/>
                <a:gd name="connsiteY63" fmla="*/ 389965 h 2796988"/>
                <a:gd name="connsiteX64" fmla="*/ 1990339 w 2071021"/>
                <a:gd name="connsiteY64" fmla="*/ 349623 h 2796988"/>
                <a:gd name="connsiteX65" fmla="*/ 1976892 w 2071021"/>
                <a:gd name="connsiteY65" fmla="*/ 282388 h 2796988"/>
                <a:gd name="connsiteX66" fmla="*/ 1896209 w 2071021"/>
                <a:gd name="connsiteY66" fmla="*/ 242047 h 2796988"/>
                <a:gd name="connsiteX67" fmla="*/ 1802080 w 2071021"/>
                <a:gd name="connsiteY67" fmla="*/ 268941 h 2796988"/>
                <a:gd name="connsiteX68" fmla="*/ 1748292 w 2071021"/>
                <a:gd name="connsiteY68" fmla="*/ 309282 h 2796988"/>
                <a:gd name="connsiteX69" fmla="*/ 1694503 w 2071021"/>
                <a:gd name="connsiteY69" fmla="*/ 336176 h 2796988"/>
                <a:gd name="connsiteX70" fmla="*/ 1681056 w 2071021"/>
                <a:gd name="connsiteY70" fmla="*/ 376517 h 2796988"/>
                <a:gd name="connsiteX71" fmla="*/ 1573480 w 2071021"/>
                <a:gd name="connsiteY71" fmla="*/ 376517 h 2796988"/>
                <a:gd name="connsiteX72" fmla="*/ 1492798 w 2071021"/>
                <a:gd name="connsiteY72" fmla="*/ 282388 h 2796988"/>
                <a:gd name="connsiteX73" fmla="*/ 1465903 w 2071021"/>
                <a:gd name="connsiteY73" fmla="*/ 201706 h 2796988"/>
                <a:gd name="connsiteX74" fmla="*/ 1425562 w 2071021"/>
                <a:gd name="connsiteY74" fmla="*/ 174812 h 2796988"/>
                <a:gd name="connsiteX75" fmla="*/ 1398668 w 2071021"/>
                <a:gd name="connsiteY75" fmla="*/ 147917 h 2796988"/>
                <a:gd name="connsiteX76" fmla="*/ 1344880 w 2071021"/>
                <a:gd name="connsiteY76" fmla="*/ 134470 h 2796988"/>
                <a:gd name="connsiteX77" fmla="*/ 1304539 w 2071021"/>
                <a:gd name="connsiteY77" fmla="*/ 121023 h 2796988"/>
                <a:gd name="connsiteX78" fmla="*/ 1277645 w 2071021"/>
                <a:gd name="connsiteY78" fmla="*/ 80682 h 2796988"/>
                <a:gd name="connsiteX79" fmla="*/ 1196962 w 2071021"/>
                <a:gd name="connsiteY79" fmla="*/ 40341 h 2796988"/>
                <a:gd name="connsiteX80" fmla="*/ 1049045 w 2071021"/>
                <a:gd name="connsiteY80" fmla="*/ 94129 h 2796988"/>
                <a:gd name="connsiteX81" fmla="*/ 1022151 w 2071021"/>
                <a:gd name="connsiteY81" fmla="*/ 134470 h 2796988"/>
                <a:gd name="connsiteX82" fmla="*/ 928021 w 2071021"/>
                <a:gd name="connsiteY82" fmla="*/ 121023 h 2796988"/>
                <a:gd name="connsiteX83" fmla="*/ 887680 w 2071021"/>
                <a:gd name="connsiteY83" fmla="*/ 107576 h 2796988"/>
                <a:gd name="connsiteX84" fmla="*/ 780103 w 2071021"/>
                <a:gd name="connsiteY84" fmla="*/ 94129 h 2796988"/>
                <a:gd name="connsiteX85" fmla="*/ 659080 w 2071021"/>
                <a:gd name="connsiteY85" fmla="*/ 26894 h 2796988"/>
                <a:gd name="connsiteX86" fmla="*/ 605292 w 2071021"/>
                <a:gd name="connsiteY86" fmla="*/ 0 h 2796988"/>
                <a:gd name="connsiteX87" fmla="*/ 551503 w 2071021"/>
                <a:gd name="connsiteY87" fmla="*/ 67235 h 2796988"/>
                <a:gd name="connsiteX88" fmla="*/ 511162 w 2071021"/>
                <a:gd name="connsiteY88" fmla="*/ 80682 h 2796988"/>
                <a:gd name="connsiteX89" fmla="*/ 497715 w 2071021"/>
                <a:gd name="connsiteY89" fmla="*/ 94129 h 2796988"/>
                <a:gd name="connsiteX90" fmla="*/ 484268 w 2071021"/>
                <a:gd name="connsiteY90" fmla="*/ 134470 h 2796988"/>
                <a:gd name="connsiteX91" fmla="*/ 443927 w 2071021"/>
                <a:gd name="connsiteY91" fmla="*/ 188259 h 2796988"/>
                <a:gd name="connsiteX92" fmla="*/ 443927 w 2071021"/>
                <a:gd name="connsiteY92" fmla="*/ 188259 h 2796988"/>
                <a:gd name="connsiteX93" fmla="*/ 390139 w 2071021"/>
                <a:gd name="connsiteY93" fmla="*/ 201706 h 279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071021" h="2796988">
                  <a:moveTo>
                    <a:pt x="390139" y="201706"/>
                  </a:moveTo>
                  <a:lnTo>
                    <a:pt x="390139" y="201706"/>
                  </a:lnTo>
                  <a:cubicBezTo>
                    <a:pt x="363245" y="233082"/>
                    <a:pt x="333155" y="261980"/>
                    <a:pt x="309456" y="295835"/>
                  </a:cubicBezTo>
                  <a:cubicBezTo>
                    <a:pt x="301327" y="307447"/>
                    <a:pt x="304864" y="325108"/>
                    <a:pt x="296009" y="336176"/>
                  </a:cubicBezTo>
                  <a:cubicBezTo>
                    <a:pt x="285913" y="348796"/>
                    <a:pt x="268288" y="352974"/>
                    <a:pt x="255668" y="363070"/>
                  </a:cubicBezTo>
                  <a:cubicBezTo>
                    <a:pt x="245768" y="370990"/>
                    <a:pt x="237739" y="381000"/>
                    <a:pt x="228774" y="389965"/>
                  </a:cubicBezTo>
                  <a:cubicBezTo>
                    <a:pt x="199435" y="477982"/>
                    <a:pt x="240184" y="391595"/>
                    <a:pt x="174986" y="443753"/>
                  </a:cubicBezTo>
                  <a:cubicBezTo>
                    <a:pt x="162366" y="453849"/>
                    <a:pt x="155320" y="469639"/>
                    <a:pt x="148092" y="484094"/>
                  </a:cubicBezTo>
                  <a:cubicBezTo>
                    <a:pt x="141753" y="496772"/>
                    <a:pt x="144668" y="514412"/>
                    <a:pt x="134645" y="524435"/>
                  </a:cubicBezTo>
                  <a:cubicBezTo>
                    <a:pt x="120470" y="538609"/>
                    <a:pt x="98786" y="542364"/>
                    <a:pt x="80856" y="551329"/>
                  </a:cubicBezTo>
                  <a:cubicBezTo>
                    <a:pt x="48851" y="647344"/>
                    <a:pt x="77550" y="616287"/>
                    <a:pt x="13621" y="658906"/>
                  </a:cubicBezTo>
                  <a:cubicBezTo>
                    <a:pt x="1865" y="788221"/>
                    <a:pt x="-10002" y="815305"/>
                    <a:pt x="13621" y="941294"/>
                  </a:cubicBezTo>
                  <a:cubicBezTo>
                    <a:pt x="18845" y="969157"/>
                    <a:pt x="40515" y="1021976"/>
                    <a:pt x="40515" y="1021976"/>
                  </a:cubicBezTo>
                  <a:cubicBezTo>
                    <a:pt x="42025" y="1031039"/>
                    <a:pt x="61770" y="1154858"/>
                    <a:pt x="67409" y="1169894"/>
                  </a:cubicBezTo>
                  <a:cubicBezTo>
                    <a:pt x="73084" y="1185026"/>
                    <a:pt x="85338" y="1196788"/>
                    <a:pt x="94303" y="1210235"/>
                  </a:cubicBezTo>
                  <a:cubicBezTo>
                    <a:pt x="89821" y="1259541"/>
                    <a:pt x="86997" y="1309026"/>
                    <a:pt x="80856" y="1358153"/>
                  </a:cubicBezTo>
                  <a:cubicBezTo>
                    <a:pt x="75938" y="1397501"/>
                    <a:pt x="57162" y="1472775"/>
                    <a:pt x="40515" y="1506070"/>
                  </a:cubicBezTo>
                  <a:lnTo>
                    <a:pt x="13621" y="1559859"/>
                  </a:lnTo>
                  <a:cubicBezTo>
                    <a:pt x="18103" y="1613647"/>
                    <a:pt x="18195" y="1667983"/>
                    <a:pt x="27068" y="1721223"/>
                  </a:cubicBezTo>
                  <a:cubicBezTo>
                    <a:pt x="31729" y="1749186"/>
                    <a:pt x="53962" y="1801906"/>
                    <a:pt x="53962" y="1801906"/>
                  </a:cubicBezTo>
                  <a:cubicBezTo>
                    <a:pt x="55224" y="1812000"/>
                    <a:pt x="66048" y="1933655"/>
                    <a:pt x="80856" y="1963270"/>
                  </a:cubicBezTo>
                  <a:cubicBezTo>
                    <a:pt x="86526" y="1974610"/>
                    <a:pt x="98786" y="1981200"/>
                    <a:pt x="107751" y="1990165"/>
                  </a:cubicBezTo>
                  <a:cubicBezTo>
                    <a:pt x="112233" y="2008094"/>
                    <a:pt x="116121" y="2026183"/>
                    <a:pt x="121198" y="2043953"/>
                  </a:cubicBezTo>
                  <a:cubicBezTo>
                    <a:pt x="129947" y="2074576"/>
                    <a:pt x="137966" y="2101062"/>
                    <a:pt x="161539" y="2124635"/>
                  </a:cubicBezTo>
                  <a:cubicBezTo>
                    <a:pt x="172967" y="2136063"/>
                    <a:pt x="188433" y="2142564"/>
                    <a:pt x="201880" y="2151529"/>
                  </a:cubicBezTo>
                  <a:cubicBezTo>
                    <a:pt x="210845" y="2164976"/>
                    <a:pt x="215327" y="2182905"/>
                    <a:pt x="228774" y="2191870"/>
                  </a:cubicBezTo>
                  <a:cubicBezTo>
                    <a:pt x="244151" y="2202121"/>
                    <a:pt x="264164" y="2203565"/>
                    <a:pt x="282562" y="2205317"/>
                  </a:cubicBezTo>
                  <a:cubicBezTo>
                    <a:pt x="358550" y="2212554"/>
                    <a:pt x="434962" y="2214282"/>
                    <a:pt x="511162" y="2218765"/>
                  </a:cubicBezTo>
                  <a:cubicBezTo>
                    <a:pt x="524609" y="2236694"/>
                    <a:pt x="534487" y="2257968"/>
                    <a:pt x="551503" y="2272553"/>
                  </a:cubicBezTo>
                  <a:cubicBezTo>
                    <a:pt x="572651" y="2290679"/>
                    <a:pt x="618320" y="2303790"/>
                    <a:pt x="645633" y="2312894"/>
                  </a:cubicBezTo>
                  <a:cubicBezTo>
                    <a:pt x="663562" y="2326341"/>
                    <a:pt x="679375" y="2343212"/>
                    <a:pt x="699421" y="2353235"/>
                  </a:cubicBezTo>
                  <a:cubicBezTo>
                    <a:pt x="724777" y="2365913"/>
                    <a:pt x="756515" y="2364404"/>
                    <a:pt x="780103" y="2380129"/>
                  </a:cubicBezTo>
                  <a:cubicBezTo>
                    <a:pt x="832239" y="2414885"/>
                    <a:pt x="805113" y="2401912"/>
                    <a:pt x="860786" y="2420470"/>
                  </a:cubicBezTo>
                  <a:cubicBezTo>
                    <a:pt x="865268" y="2433917"/>
                    <a:pt x="867894" y="2448134"/>
                    <a:pt x="874233" y="2460812"/>
                  </a:cubicBezTo>
                  <a:cubicBezTo>
                    <a:pt x="889344" y="2491033"/>
                    <a:pt x="915977" y="2520252"/>
                    <a:pt x="941468" y="2541494"/>
                  </a:cubicBezTo>
                  <a:cubicBezTo>
                    <a:pt x="953883" y="2551840"/>
                    <a:pt x="968362" y="2559423"/>
                    <a:pt x="981809" y="2568388"/>
                  </a:cubicBezTo>
                  <a:cubicBezTo>
                    <a:pt x="986291" y="2581835"/>
                    <a:pt x="985233" y="2598706"/>
                    <a:pt x="995256" y="2608729"/>
                  </a:cubicBezTo>
                  <a:cubicBezTo>
                    <a:pt x="1018112" y="2631585"/>
                    <a:pt x="1053084" y="2639661"/>
                    <a:pt x="1075939" y="2662517"/>
                  </a:cubicBezTo>
                  <a:cubicBezTo>
                    <a:pt x="1117007" y="2703587"/>
                    <a:pt x="1091493" y="2683742"/>
                    <a:pt x="1156621" y="2716306"/>
                  </a:cubicBezTo>
                  <a:cubicBezTo>
                    <a:pt x="1165586" y="2729753"/>
                    <a:pt x="1172087" y="2745219"/>
                    <a:pt x="1183515" y="2756647"/>
                  </a:cubicBezTo>
                  <a:cubicBezTo>
                    <a:pt x="1209583" y="2782715"/>
                    <a:pt x="1231387" y="2786051"/>
                    <a:pt x="1264198" y="2796988"/>
                  </a:cubicBezTo>
                  <a:cubicBezTo>
                    <a:pt x="1304539" y="2792506"/>
                    <a:pt x="1346715" y="2796376"/>
                    <a:pt x="1385221" y="2783541"/>
                  </a:cubicBezTo>
                  <a:cubicBezTo>
                    <a:pt x="1422977" y="2770956"/>
                    <a:pt x="1434723" y="2716011"/>
                    <a:pt x="1452456" y="2689412"/>
                  </a:cubicBezTo>
                  <a:cubicBezTo>
                    <a:pt x="1459489" y="2678863"/>
                    <a:pt x="1471431" y="2672417"/>
                    <a:pt x="1479351" y="2662517"/>
                  </a:cubicBezTo>
                  <a:cubicBezTo>
                    <a:pt x="1489447" y="2649897"/>
                    <a:pt x="1495727" y="2634447"/>
                    <a:pt x="1506245" y="2622176"/>
                  </a:cubicBezTo>
                  <a:cubicBezTo>
                    <a:pt x="1546305" y="2575439"/>
                    <a:pt x="1592603" y="2551362"/>
                    <a:pt x="1613821" y="2487706"/>
                  </a:cubicBezTo>
                  <a:cubicBezTo>
                    <a:pt x="1652403" y="2371957"/>
                    <a:pt x="1633839" y="2434526"/>
                    <a:pt x="1667609" y="2299447"/>
                  </a:cubicBezTo>
                  <a:cubicBezTo>
                    <a:pt x="1663127" y="2268070"/>
                    <a:pt x="1654162" y="2237012"/>
                    <a:pt x="1654162" y="2205317"/>
                  </a:cubicBezTo>
                  <a:cubicBezTo>
                    <a:pt x="1654162" y="2137933"/>
                    <a:pt x="1656531" y="2070079"/>
                    <a:pt x="1667609" y="2003612"/>
                  </a:cubicBezTo>
                  <a:cubicBezTo>
                    <a:pt x="1670266" y="1987670"/>
                    <a:pt x="1686485" y="1977302"/>
                    <a:pt x="1694503" y="1963270"/>
                  </a:cubicBezTo>
                  <a:cubicBezTo>
                    <a:pt x="1731497" y="1898531"/>
                    <a:pt x="1720335" y="1879890"/>
                    <a:pt x="1802080" y="1828800"/>
                  </a:cubicBezTo>
                  <a:cubicBezTo>
                    <a:pt x="1837939" y="1806388"/>
                    <a:pt x="1874472" y="1785021"/>
                    <a:pt x="1909656" y="1761565"/>
                  </a:cubicBezTo>
                  <a:cubicBezTo>
                    <a:pt x="1923103" y="1752600"/>
                    <a:pt x="1937582" y="1745017"/>
                    <a:pt x="1949998" y="1734670"/>
                  </a:cubicBezTo>
                  <a:cubicBezTo>
                    <a:pt x="1964607" y="1722496"/>
                    <a:pt x="1976892" y="1707776"/>
                    <a:pt x="1990339" y="1694329"/>
                  </a:cubicBezTo>
                  <a:cubicBezTo>
                    <a:pt x="2003155" y="1655881"/>
                    <a:pt x="2008791" y="1642412"/>
                    <a:pt x="2017233" y="1600200"/>
                  </a:cubicBezTo>
                  <a:cubicBezTo>
                    <a:pt x="2030158" y="1535575"/>
                    <a:pt x="2035864" y="1478043"/>
                    <a:pt x="2044127" y="1411941"/>
                  </a:cubicBezTo>
                  <a:cubicBezTo>
                    <a:pt x="2039645" y="1290917"/>
                    <a:pt x="2038477" y="1169725"/>
                    <a:pt x="2030680" y="1048870"/>
                  </a:cubicBezTo>
                  <a:cubicBezTo>
                    <a:pt x="2029490" y="1030427"/>
                    <a:pt x="2017233" y="1013563"/>
                    <a:pt x="2017233" y="995082"/>
                  </a:cubicBezTo>
                  <a:cubicBezTo>
                    <a:pt x="2017233" y="932169"/>
                    <a:pt x="2021348" y="869040"/>
                    <a:pt x="2030680" y="806823"/>
                  </a:cubicBezTo>
                  <a:cubicBezTo>
                    <a:pt x="2034885" y="778788"/>
                    <a:pt x="2050698" y="753643"/>
                    <a:pt x="2057574" y="726141"/>
                  </a:cubicBezTo>
                  <a:lnTo>
                    <a:pt x="2071021" y="672353"/>
                  </a:lnTo>
                  <a:cubicBezTo>
                    <a:pt x="2066539" y="627529"/>
                    <a:pt x="2063945" y="582476"/>
                    <a:pt x="2057574" y="537882"/>
                  </a:cubicBezTo>
                  <a:cubicBezTo>
                    <a:pt x="2051569" y="495845"/>
                    <a:pt x="2041627" y="482068"/>
                    <a:pt x="2030680" y="443753"/>
                  </a:cubicBezTo>
                  <a:cubicBezTo>
                    <a:pt x="2025603" y="425983"/>
                    <a:pt x="2024513" y="406952"/>
                    <a:pt x="2017233" y="389965"/>
                  </a:cubicBezTo>
                  <a:cubicBezTo>
                    <a:pt x="2010867" y="375110"/>
                    <a:pt x="1999304" y="363070"/>
                    <a:pt x="1990339" y="349623"/>
                  </a:cubicBezTo>
                  <a:cubicBezTo>
                    <a:pt x="1985857" y="327211"/>
                    <a:pt x="1988232" y="302232"/>
                    <a:pt x="1976892" y="282388"/>
                  </a:cubicBezTo>
                  <a:cubicBezTo>
                    <a:pt x="1964625" y="260920"/>
                    <a:pt x="1916916" y="248949"/>
                    <a:pt x="1896209" y="242047"/>
                  </a:cubicBezTo>
                  <a:cubicBezTo>
                    <a:pt x="1884565" y="244958"/>
                    <a:pt x="1817084" y="260367"/>
                    <a:pt x="1802080" y="268941"/>
                  </a:cubicBezTo>
                  <a:cubicBezTo>
                    <a:pt x="1782621" y="280060"/>
                    <a:pt x="1767297" y="297404"/>
                    <a:pt x="1748292" y="309282"/>
                  </a:cubicBezTo>
                  <a:cubicBezTo>
                    <a:pt x="1731293" y="319906"/>
                    <a:pt x="1712433" y="327211"/>
                    <a:pt x="1694503" y="336176"/>
                  </a:cubicBezTo>
                  <a:cubicBezTo>
                    <a:pt x="1690021" y="349623"/>
                    <a:pt x="1691079" y="366494"/>
                    <a:pt x="1681056" y="376517"/>
                  </a:cubicBezTo>
                  <a:cubicBezTo>
                    <a:pt x="1653489" y="404085"/>
                    <a:pt x="1599055" y="381632"/>
                    <a:pt x="1573480" y="376517"/>
                  </a:cubicBezTo>
                  <a:cubicBezTo>
                    <a:pt x="1546820" y="349857"/>
                    <a:pt x="1509182" y="319252"/>
                    <a:pt x="1492798" y="282388"/>
                  </a:cubicBezTo>
                  <a:cubicBezTo>
                    <a:pt x="1481284" y="256483"/>
                    <a:pt x="1489491" y="217431"/>
                    <a:pt x="1465903" y="201706"/>
                  </a:cubicBezTo>
                  <a:cubicBezTo>
                    <a:pt x="1452456" y="192741"/>
                    <a:pt x="1438182" y="184908"/>
                    <a:pt x="1425562" y="174812"/>
                  </a:cubicBezTo>
                  <a:cubicBezTo>
                    <a:pt x="1415662" y="166892"/>
                    <a:pt x="1410008" y="153587"/>
                    <a:pt x="1398668" y="147917"/>
                  </a:cubicBezTo>
                  <a:cubicBezTo>
                    <a:pt x="1382138" y="139652"/>
                    <a:pt x="1362650" y="139547"/>
                    <a:pt x="1344880" y="134470"/>
                  </a:cubicBezTo>
                  <a:cubicBezTo>
                    <a:pt x="1331251" y="130576"/>
                    <a:pt x="1317986" y="125505"/>
                    <a:pt x="1304539" y="121023"/>
                  </a:cubicBezTo>
                  <a:cubicBezTo>
                    <a:pt x="1295574" y="107576"/>
                    <a:pt x="1289073" y="92110"/>
                    <a:pt x="1277645" y="80682"/>
                  </a:cubicBezTo>
                  <a:cubicBezTo>
                    <a:pt x="1251578" y="54615"/>
                    <a:pt x="1229772" y="51278"/>
                    <a:pt x="1196962" y="40341"/>
                  </a:cubicBezTo>
                  <a:cubicBezTo>
                    <a:pt x="1145975" y="53088"/>
                    <a:pt x="1088542" y="54632"/>
                    <a:pt x="1049045" y="94129"/>
                  </a:cubicBezTo>
                  <a:cubicBezTo>
                    <a:pt x="1037617" y="105557"/>
                    <a:pt x="1031116" y="121023"/>
                    <a:pt x="1022151" y="134470"/>
                  </a:cubicBezTo>
                  <a:cubicBezTo>
                    <a:pt x="990774" y="129988"/>
                    <a:pt x="959101" y="127239"/>
                    <a:pt x="928021" y="121023"/>
                  </a:cubicBezTo>
                  <a:cubicBezTo>
                    <a:pt x="914122" y="118243"/>
                    <a:pt x="901626" y="110112"/>
                    <a:pt x="887680" y="107576"/>
                  </a:cubicBezTo>
                  <a:cubicBezTo>
                    <a:pt x="852125" y="101111"/>
                    <a:pt x="815962" y="98611"/>
                    <a:pt x="780103" y="94129"/>
                  </a:cubicBezTo>
                  <a:cubicBezTo>
                    <a:pt x="668545" y="56943"/>
                    <a:pt x="844032" y="119370"/>
                    <a:pt x="659080" y="26894"/>
                  </a:cubicBezTo>
                  <a:lnTo>
                    <a:pt x="605292" y="0"/>
                  </a:lnTo>
                  <a:cubicBezTo>
                    <a:pt x="508568" y="32241"/>
                    <a:pt x="619043" y="-17189"/>
                    <a:pt x="551503" y="67235"/>
                  </a:cubicBezTo>
                  <a:cubicBezTo>
                    <a:pt x="542648" y="78303"/>
                    <a:pt x="523840" y="74343"/>
                    <a:pt x="511162" y="80682"/>
                  </a:cubicBezTo>
                  <a:cubicBezTo>
                    <a:pt x="505492" y="83517"/>
                    <a:pt x="502197" y="89647"/>
                    <a:pt x="497715" y="94129"/>
                  </a:cubicBezTo>
                  <a:lnTo>
                    <a:pt x="484268" y="134470"/>
                  </a:lnTo>
                  <a:lnTo>
                    <a:pt x="443927" y="188259"/>
                  </a:lnTo>
                  <a:lnTo>
                    <a:pt x="443927" y="188259"/>
                  </a:lnTo>
                  <a:lnTo>
                    <a:pt x="390139" y="2017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10259" name="Text Box 4"/>
            <p:cNvSpPr txBox="1">
              <a:spLocks noChangeArrowheads="1"/>
            </p:cNvSpPr>
            <p:nvPr/>
          </p:nvSpPr>
          <p:spPr bwMode="auto">
            <a:xfrm>
              <a:off x="7418934" y="422702"/>
              <a:ext cx="1660468" cy="55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4" algn="l">
                <a:lnSpc>
                  <a:spcPct val="150000"/>
                </a:lnSpc>
                <a:buSzPct val="60000"/>
              </a:pPr>
              <a:r>
                <a:rPr lang="en-US" sz="2000" dirty="0" smtClean="0">
                  <a:latin typeface="+mn-lt"/>
                  <a:cs typeface="Arial" charset="0"/>
                </a:rPr>
                <a:t>P3HT(~90.99%)</a:t>
              </a:r>
              <a:endParaRPr lang="en-US" sz="2000" dirty="0">
                <a:latin typeface="+mn-lt"/>
                <a:cs typeface="Arial" charset="0"/>
              </a:endParaRPr>
            </a:p>
          </p:txBody>
        </p:sp>
        <p:sp>
          <p:nvSpPr>
            <p:cNvPr id="10260" name="Text Box 4"/>
            <p:cNvSpPr txBox="1">
              <a:spLocks noChangeArrowheads="1"/>
            </p:cNvSpPr>
            <p:nvPr/>
          </p:nvSpPr>
          <p:spPr bwMode="auto">
            <a:xfrm>
              <a:off x="7418935" y="829100"/>
              <a:ext cx="1390128" cy="55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4" algn="l">
                <a:lnSpc>
                  <a:spcPct val="150000"/>
                </a:lnSpc>
                <a:buSzPct val="60000"/>
              </a:pPr>
              <a:r>
                <a:rPr lang="en-US" sz="2000" dirty="0" smtClean="0">
                  <a:latin typeface="+mn-lt"/>
                  <a:cs typeface="Arial" charset="0"/>
                </a:rPr>
                <a:t>PCBM(~9%)</a:t>
              </a:r>
              <a:endParaRPr lang="en-US" sz="2000" dirty="0">
                <a:latin typeface="+mn-lt"/>
                <a:cs typeface="Arial" charset="0"/>
              </a:endParaRPr>
            </a:p>
          </p:txBody>
        </p:sp>
        <p:sp>
          <p:nvSpPr>
            <p:cNvPr id="10261" name="Text Box 4"/>
            <p:cNvSpPr txBox="1">
              <a:spLocks noChangeArrowheads="1"/>
            </p:cNvSpPr>
            <p:nvPr/>
          </p:nvSpPr>
          <p:spPr bwMode="auto">
            <a:xfrm>
              <a:off x="7418935" y="1206071"/>
              <a:ext cx="1923452" cy="55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4" algn="l">
                <a:lnSpc>
                  <a:spcPct val="150000"/>
                </a:lnSpc>
                <a:buSzPct val="60000"/>
              </a:pPr>
              <a:r>
                <a:rPr lang="en-US" sz="2000" dirty="0" smtClean="0">
                  <a:latin typeface="+mn-lt"/>
                  <a:cs typeface="Arial" charset="0"/>
                </a:rPr>
                <a:t>Graphene(~0.01%)</a:t>
              </a:r>
              <a:endParaRPr lang="en-US" sz="2000" dirty="0">
                <a:latin typeface="+mn-lt"/>
                <a:cs typeface="Arial" charset="0"/>
              </a:endParaRPr>
            </a:p>
          </p:txBody>
        </p:sp>
      </p:grpSp>
      <p:grpSp>
        <p:nvGrpSpPr>
          <p:cNvPr id="12" name="Group 66"/>
          <p:cNvGrpSpPr>
            <a:grpSpLocks/>
          </p:cNvGrpSpPr>
          <p:nvPr/>
        </p:nvGrpSpPr>
        <p:grpSpPr bwMode="auto">
          <a:xfrm>
            <a:off x="1752600" y="2070583"/>
            <a:ext cx="4226262" cy="1337679"/>
            <a:chOff x="3962400" y="4941322"/>
            <a:chExt cx="5021940" cy="1764278"/>
          </a:xfrm>
        </p:grpSpPr>
        <p:sp>
          <p:nvSpPr>
            <p:cNvPr id="10262" name="Rectangle 65"/>
            <p:cNvSpPr>
              <a:spLocks noChangeArrowheads="1"/>
            </p:cNvSpPr>
            <p:nvPr/>
          </p:nvSpPr>
          <p:spPr bwMode="auto">
            <a:xfrm>
              <a:off x="5021240" y="6019800"/>
              <a:ext cx="3962400" cy="228600"/>
            </a:xfrm>
            <a:prstGeom prst="rect">
              <a:avLst/>
            </a:prstGeom>
            <a:solidFill>
              <a:srgbClr val="FFC000">
                <a:alpha val="4392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Cube 36"/>
            <p:cNvSpPr>
              <a:spLocks noChangeArrowheads="1"/>
            </p:cNvSpPr>
            <p:nvPr/>
          </p:nvSpPr>
          <p:spPr bwMode="auto">
            <a:xfrm>
              <a:off x="5021940" y="5561806"/>
              <a:ext cx="3962400" cy="457200"/>
            </a:xfrm>
            <a:prstGeom prst="cube">
              <a:avLst>
                <a:gd name="adj" fmla="val 0"/>
              </a:avLst>
            </a:prstGeom>
            <a:solidFill>
              <a:srgbClr val="7030A0">
                <a:alpha val="34901"/>
              </a:srgbClr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Rectangle 37"/>
            <p:cNvSpPr>
              <a:spLocks noChangeArrowheads="1"/>
            </p:cNvSpPr>
            <p:nvPr/>
          </p:nvSpPr>
          <p:spPr bwMode="auto">
            <a:xfrm>
              <a:off x="5021940" y="5333206"/>
              <a:ext cx="3962400" cy="228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265" name="Straight Connector 49"/>
            <p:cNvCxnSpPr>
              <a:cxnSpLocks noChangeShapeType="1"/>
            </p:cNvCxnSpPr>
            <p:nvPr/>
          </p:nvCxnSpPr>
          <p:spPr bwMode="auto">
            <a:xfrm rot="5400000">
              <a:off x="3467100" y="5828506"/>
              <a:ext cx="1752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6" name="Straight Connector 50"/>
            <p:cNvCxnSpPr>
              <a:cxnSpLocks noChangeShapeType="1"/>
            </p:cNvCxnSpPr>
            <p:nvPr/>
          </p:nvCxnSpPr>
          <p:spPr bwMode="auto">
            <a:xfrm rot="10800000">
              <a:off x="4340352" y="4941322"/>
              <a:ext cx="267004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7" name="Straight Connector 51"/>
            <p:cNvCxnSpPr>
              <a:cxnSpLocks noChangeShapeType="1"/>
            </p:cNvCxnSpPr>
            <p:nvPr/>
          </p:nvCxnSpPr>
          <p:spPr bwMode="auto">
            <a:xfrm rot="10800000">
              <a:off x="4343401" y="6703217"/>
              <a:ext cx="1752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8" name="Straight Connector 53"/>
            <p:cNvCxnSpPr>
              <a:cxnSpLocks noChangeShapeType="1"/>
            </p:cNvCxnSpPr>
            <p:nvPr/>
          </p:nvCxnSpPr>
          <p:spPr bwMode="auto">
            <a:xfrm rot="5400000" flipH="1" flipV="1">
              <a:off x="5866606" y="6475412"/>
              <a:ext cx="4572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9" name="Straight Connector 54"/>
            <p:cNvCxnSpPr>
              <a:cxnSpLocks noChangeShapeType="1"/>
            </p:cNvCxnSpPr>
            <p:nvPr/>
          </p:nvCxnSpPr>
          <p:spPr bwMode="auto">
            <a:xfrm rot="5400000" flipH="1" flipV="1">
              <a:off x="6817582" y="5143436"/>
              <a:ext cx="38404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70" name="Oval 56"/>
            <p:cNvSpPr>
              <a:spLocks noChangeArrowheads="1"/>
            </p:cNvSpPr>
            <p:nvPr/>
          </p:nvSpPr>
          <p:spPr bwMode="auto">
            <a:xfrm>
              <a:off x="3962400" y="5391262"/>
              <a:ext cx="762000" cy="7620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271" name="Straight Arrow Connector 58"/>
            <p:cNvCxnSpPr>
              <a:cxnSpLocks noChangeShapeType="1"/>
            </p:cNvCxnSpPr>
            <p:nvPr/>
          </p:nvCxnSpPr>
          <p:spPr bwMode="auto">
            <a:xfrm rot="5400000" flipH="1" flipV="1">
              <a:off x="4118430" y="5561806"/>
              <a:ext cx="457200" cy="457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72" name="Text Box 10"/>
            <p:cNvSpPr txBox="1">
              <a:spLocks noChangeArrowheads="1"/>
            </p:cNvSpPr>
            <p:nvPr/>
          </p:nvSpPr>
          <p:spPr bwMode="auto">
            <a:xfrm>
              <a:off x="8160654" y="5124938"/>
              <a:ext cx="761999" cy="52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000066"/>
                  </a:solidFill>
                  <a:latin typeface="Times New Roman" pitchFamily="18" charset="0"/>
                  <a:sym typeface="Symbol" pitchFamily="18" charset="2"/>
                </a:rPr>
                <a:t>+ </a:t>
              </a:r>
              <a:endParaRPr lang="en-US" sz="2000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10273" name="Text Box 10"/>
            <p:cNvSpPr txBox="1">
              <a:spLocks noChangeArrowheads="1"/>
            </p:cNvSpPr>
            <p:nvPr/>
          </p:nvSpPr>
          <p:spPr bwMode="auto">
            <a:xfrm>
              <a:off x="8160654" y="5828443"/>
              <a:ext cx="7619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000066"/>
                  </a:solidFill>
                  <a:latin typeface="Times New Roman" pitchFamily="18" charset="0"/>
                  <a:sym typeface="Symbol" pitchFamily="18" charset="2"/>
                </a:rPr>
                <a:t></a:t>
              </a:r>
              <a:endParaRPr lang="en-US" sz="2000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04870" y="2482756"/>
            <a:ext cx="2592143" cy="1928033"/>
            <a:chOff x="4506689" y="2025556"/>
            <a:chExt cx="2592143" cy="1928033"/>
          </a:xfrm>
        </p:grpSpPr>
        <p:sp>
          <p:nvSpPr>
            <p:cNvPr id="37" name="Oval 15"/>
            <p:cNvSpPr>
              <a:spLocks noChangeArrowheads="1"/>
            </p:cNvSpPr>
            <p:nvPr/>
          </p:nvSpPr>
          <p:spPr bwMode="auto">
            <a:xfrm rot="20795680" flipH="1">
              <a:off x="5091926" y="2183217"/>
              <a:ext cx="153658" cy="161271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 rot="20795680" flipH="1">
              <a:off x="4506689" y="2289126"/>
              <a:ext cx="816391" cy="1664463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 rot="20795680" flipH="1" flipV="1">
              <a:off x="5397905" y="2025556"/>
              <a:ext cx="1700927" cy="1435795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46381" y="3505200"/>
            <a:ext cx="3227041" cy="2079676"/>
            <a:chOff x="4606711" y="2620963"/>
            <a:chExt cx="3834078" cy="2743200"/>
          </a:xfrm>
        </p:grpSpPr>
        <p:sp>
          <p:nvSpPr>
            <p:cNvPr id="49" name="Freeform 48"/>
            <p:cNvSpPr/>
            <p:nvPr/>
          </p:nvSpPr>
          <p:spPr bwMode="auto">
            <a:xfrm rot="7694416">
              <a:off x="5788324" y="3779728"/>
              <a:ext cx="706437" cy="1746251"/>
            </a:xfrm>
            <a:custGeom>
              <a:avLst/>
              <a:gdLst>
                <a:gd name="connsiteX0" fmla="*/ 390139 w 2071021"/>
                <a:gd name="connsiteY0" fmla="*/ 201706 h 2796988"/>
                <a:gd name="connsiteX1" fmla="*/ 390139 w 2071021"/>
                <a:gd name="connsiteY1" fmla="*/ 201706 h 2796988"/>
                <a:gd name="connsiteX2" fmla="*/ 309456 w 2071021"/>
                <a:gd name="connsiteY2" fmla="*/ 295835 h 2796988"/>
                <a:gd name="connsiteX3" fmla="*/ 296009 w 2071021"/>
                <a:gd name="connsiteY3" fmla="*/ 336176 h 2796988"/>
                <a:gd name="connsiteX4" fmla="*/ 255668 w 2071021"/>
                <a:gd name="connsiteY4" fmla="*/ 363070 h 2796988"/>
                <a:gd name="connsiteX5" fmla="*/ 228774 w 2071021"/>
                <a:gd name="connsiteY5" fmla="*/ 389965 h 2796988"/>
                <a:gd name="connsiteX6" fmla="*/ 174986 w 2071021"/>
                <a:gd name="connsiteY6" fmla="*/ 443753 h 2796988"/>
                <a:gd name="connsiteX7" fmla="*/ 148092 w 2071021"/>
                <a:gd name="connsiteY7" fmla="*/ 484094 h 2796988"/>
                <a:gd name="connsiteX8" fmla="*/ 134645 w 2071021"/>
                <a:gd name="connsiteY8" fmla="*/ 524435 h 2796988"/>
                <a:gd name="connsiteX9" fmla="*/ 80856 w 2071021"/>
                <a:gd name="connsiteY9" fmla="*/ 551329 h 2796988"/>
                <a:gd name="connsiteX10" fmla="*/ 13621 w 2071021"/>
                <a:gd name="connsiteY10" fmla="*/ 658906 h 2796988"/>
                <a:gd name="connsiteX11" fmla="*/ 13621 w 2071021"/>
                <a:gd name="connsiteY11" fmla="*/ 941294 h 2796988"/>
                <a:gd name="connsiteX12" fmla="*/ 40515 w 2071021"/>
                <a:gd name="connsiteY12" fmla="*/ 1021976 h 2796988"/>
                <a:gd name="connsiteX13" fmla="*/ 67409 w 2071021"/>
                <a:gd name="connsiteY13" fmla="*/ 1169894 h 2796988"/>
                <a:gd name="connsiteX14" fmla="*/ 94303 w 2071021"/>
                <a:gd name="connsiteY14" fmla="*/ 1210235 h 2796988"/>
                <a:gd name="connsiteX15" fmla="*/ 80856 w 2071021"/>
                <a:gd name="connsiteY15" fmla="*/ 1358153 h 2796988"/>
                <a:gd name="connsiteX16" fmla="*/ 40515 w 2071021"/>
                <a:gd name="connsiteY16" fmla="*/ 1506070 h 2796988"/>
                <a:gd name="connsiteX17" fmla="*/ 13621 w 2071021"/>
                <a:gd name="connsiteY17" fmla="*/ 1559859 h 2796988"/>
                <a:gd name="connsiteX18" fmla="*/ 27068 w 2071021"/>
                <a:gd name="connsiteY18" fmla="*/ 1721223 h 2796988"/>
                <a:gd name="connsiteX19" fmla="*/ 53962 w 2071021"/>
                <a:gd name="connsiteY19" fmla="*/ 1801906 h 2796988"/>
                <a:gd name="connsiteX20" fmla="*/ 80856 w 2071021"/>
                <a:gd name="connsiteY20" fmla="*/ 1963270 h 2796988"/>
                <a:gd name="connsiteX21" fmla="*/ 107751 w 2071021"/>
                <a:gd name="connsiteY21" fmla="*/ 1990165 h 2796988"/>
                <a:gd name="connsiteX22" fmla="*/ 121198 w 2071021"/>
                <a:gd name="connsiteY22" fmla="*/ 2043953 h 2796988"/>
                <a:gd name="connsiteX23" fmla="*/ 161539 w 2071021"/>
                <a:gd name="connsiteY23" fmla="*/ 2124635 h 2796988"/>
                <a:gd name="connsiteX24" fmla="*/ 201880 w 2071021"/>
                <a:gd name="connsiteY24" fmla="*/ 2151529 h 2796988"/>
                <a:gd name="connsiteX25" fmla="*/ 228774 w 2071021"/>
                <a:gd name="connsiteY25" fmla="*/ 2191870 h 2796988"/>
                <a:gd name="connsiteX26" fmla="*/ 282562 w 2071021"/>
                <a:gd name="connsiteY26" fmla="*/ 2205317 h 2796988"/>
                <a:gd name="connsiteX27" fmla="*/ 511162 w 2071021"/>
                <a:gd name="connsiteY27" fmla="*/ 2218765 h 2796988"/>
                <a:gd name="connsiteX28" fmla="*/ 551503 w 2071021"/>
                <a:gd name="connsiteY28" fmla="*/ 2272553 h 2796988"/>
                <a:gd name="connsiteX29" fmla="*/ 645633 w 2071021"/>
                <a:gd name="connsiteY29" fmla="*/ 2312894 h 2796988"/>
                <a:gd name="connsiteX30" fmla="*/ 699421 w 2071021"/>
                <a:gd name="connsiteY30" fmla="*/ 2353235 h 2796988"/>
                <a:gd name="connsiteX31" fmla="*/ 780103 w 2071021"/>
                <a:gd name="connsiteY31" fmla="*/ 2380129 h 2796988"/>
                <a:gd name="connsiteX32" fmla="*/ 860786 w 2071021"/>
                <a:gd name="connsiteY32" fmla="*/ 2420470 h 2796988"/>
                <a:gd name="connsiteX33" fmla="*/ 874233 w 2071021"/>
                <a:gd name="connsiteY33" fmla="*/ 2460812 h 2796988"/>
                <a:gd name="connsiteX34" fmla="*/ 941468 w 2071021"/>
                <a:gd name="connsiteY34" fmla="*/ 2541494 h 2796988"/>
                <a:gd name="connsiteX35" fmla="*/ 981809 w 2071021"/>
                <a:gd name="connsiteY35" fmla="*/ 2568388 h 2796988"/>
                <a:gd name="connsiteX36" fmla="*/ 995256 w 2071021"/>
                <a:gd name="connsiteY36" fmla="*/ 2608729 h 2796988"/>
                <a:gd name="connsiteX37" fmla="*/ 1075939 w 2071021"/>
                <a:gd name="connsiteY37" fmla="*/ 2662517 h 2796988"/>
                <a:gd name="connsiteX38" fmla="*/ 1156621 w 2071021"/>
                <a:gd name="connsiteY38" fmla="*/ 2716306 h 2796988"/>
                <a:gd name="connsiteX39" fmla="*/ 1183515 w 2071021"/>
                <a:gd name="connsiteY39" fmla="*/ 2756647 h 2796988"/>
                <a:gd name="connsiteX40" fmla="*/ 1264198 w 2071021"/>
                <a:gd name="connsiteY40" fmla="*/ 2796988 h 2796988"/>
                <a:gd name="connsiteX41" fmla="*/ 1385221 w 2071021"/>
                <a:gd name="connsiteY41" fmla="*/ 2783541 h 2796988"/>
                <a:gd name="connsiteX42" fmla="*/ 1452456 w 2071021"/>
                <a:gd name="connsiteY42" fmla="*/ 2689412 h 2796988"/>
                <a:gd name="connsiteX43" fmla="*/ 1479351 w 2071021"/>
                <a:gd name="connsiteY43" fmla="*/ 2662517 h 2796988"/>
                <a:gd name="connsiteX44" fmla="*/ 1506245 w 2071021"/>
                <a:gd name="connsiteY44" fmla="*/ 2622176 h 2796988"/>
                <a:gd name="connsiteX45" fmla="*/ 1613821 w 2071021"/>
                <a:gd name="connsiteY45" fmla="*/ 2487706 h 2796988"/>
                <a:gd name="connsiteX46" fmla="*/ 1667609 w 2071021"/>
                <a:gd name="connsiteY46" fmla="*/ 2299447 h 2796988"/>
                <a:gd name="connsiteX47" fmla="*/ 1654162 w 2071021"/>
                <a:gd name="connsiteY47" fmla="*/ 2205317 h 2796988"/>
                <a:gd name="connsiteX48" fmla="*/ 1667609 w 2071021"/>
                <a:gd name="connsiteY48" fmla="*/ 2003612 h 2796988"/>
                <a:gd name="connsiteX49" fmla="*/ 1694503 w 2071021"/>
                <a:gd name="connsiteY49" fmla="*/ 1963270 h 2796988"/>
                <a:gd name="connsiteX50" fmla="*/ 1802080 w 2071021"/>
                <a:gd name="connsiteY50" fmla="*/ 1828800 h 2796988"/>
                <a:gd name="connsiteX51" fmla="*/ 1909656 w 2071021"/>
                <a:gd name="connsiteY51" fmla="*/ 1761565 h 2796988"/>
                <a:gd name="connsiteX52" fmla="*/ 1949998 w 2071021"/>
                <a:gd name="connsiteY52" fmla="*/ 1734670 h 2796988"/>
                <a:gd name="connsiteX53" fmla="*/ 1990339 w 2071021"/>
                <a:gd name="connsiteY53" fmla="*/ 1694329 h 2796988"/>
                <a:gd name="connsiteX54" fmla="*/ 2017233 w 2071021"/>
                <a:gd name="connsiteY54" fmla="*/ 1600200 h 2796988"/>
                <a:gd name="connsiteX55" fmla="*/ 2044127 w 2071021"/>
                <a:gd name="connsiteY55" fmla="*/ 1411941 h 2796988"/>
                <a:gd name="connsiteX56" fmla="*/ 2030680 w 2071021"/>
                <a:gd name="connsiteY56" fmla="*/ 1048870 h 2796988"/>
                <a:gd name="connsiteX57" fmla="*/ 2017233 w 2071021"/>
                <a:gd name="connsiteY57" fmla="*/ 995082 h 2796988"/>
                <a:gd name="connsiteX58" fmla="*/ 2030680 w 2071021"/>
                <a:gd name="connsiteY58" fmla="*/ 806823 h 2796988"/>
                <a:gd name="connsiteX59" fmla="*/ 2057574 w 2071021"/>
                <a:gd name="connsiteY59" fmla="*/ 726141 h 2796988"/>
                <a:gd name="connsiteX60" fmla="*/ 2071021 w 2071021"/>
                <a:gd name="connsiteY60" fmla="*/ 672353 h 2796988"/>
                <a:gd name="connsiteX61" fmla="*/ 2057574 w 2071021"/>
                <a:gd name="connsiteY61" fmla="*/ 537882 h 2796988"/>
                <a:gd name="connsiteX62" fmla="*/ 2030680 w 2071021"/>
                <a:gd name="connsiteY62" fmla="*/ 443753 h 2796988"/>
                <a:gd name="connsiteX63" fmla="*/ 2017233 w 2071021"/>
                <a:gd name="connsiteY63" fmla="*/ 389965 h 2796988"/>
                <a:gd name="connsiteX64" fmla="*/ 1990339 w 2071021"/>
                <a:gd name="connsiteY64" fmla="*/ 349623 h 2796988"/>
                <a:gd name="connsiteX65" fmla="*/ 1976892 w 2071021"/>
                <a:gd name="connsiteY65" fmla="*/ 282388 h 2796988"/>
                <a:gd name="connsiteX66" fmla="*/ 1896209 w 2071021"/>
                <a:gd name="connsiteY66" fmla="*/ 242047 h 2796988"/>
                <a:gd name="connsiteX67" fmla="*/ 1802080 w 2071021"/>
                <a:gd name="connsiteY67" fmla="*/ 268941 h 2796988"/>
                <a:gd name="connsiteX68" fmla="*/ 1748292 w 2071021"/>
                <a:gd name="connsiteY68" fmla="*/ 309282 h 2796988"/>
                <a:gd name="connsiteX69" fmla="*/ 1694503 w 2071021"/>
                <a:gd name="connsiteY69" fmla="*/ 336176 h 2796988"/>
                <a:gd name="connsiteX70" fmla="*/ 1681056 w 2071021"/>
                <a:gd name="connsiteY70" fmla="*/ 376517 h 2796988"/>
                <a:gd name="connsiteX71" fmla="*/ 1573480 w 2071021"/>
                <a:gd name="connsiteY71" fmla="*/ 376517 h 2796988"/>
                <a:gd name="connsiteX72" fmla="*/ 1492798 w 2071021"/>
                <a:gd name="connsiteY72" fmla="*/ 282388 h 2796988"/>
                <a:gd name="connsiteX73" fmla="*/ 1465903 w 2071021"/>
                <a:gd name="connsiteY73" fmla="*/ 201706 h 2796988"/>
                <a:gd name="connsiteX74" fmla="*/ 1425562 w 2071021"/>
                <a:gd name="connsiteY74" fmla="*/ 174812 h 2796988"/>
                <a:gd name="connsiteX75" fmla="*/ 1398668 w 2071021"/>
                <a:gd name="connsiteY75" fmla="*/ 147917 h 2796988"/>
                <a:gd name="connsiteX76" fmla="*/ 1344880 w 2071021"/>
                <a:gd name="connsiteY76" fmla="*/ 134470 h 2796988"/>
                <a:gd name="connsiteX77" fmla="*/ 1304539 w 2071021"/>
                <a:gd name="connsiteY77" fmla="*/ 121023 h 2796988"/>
                <a:gd name="connsiteX78" fmla="*/ 1277645 w 2071021"/>
                <a:gd name="connsiteY78" fmla="*/ 80682 h 2796988"/>
                <a:gd name="connsiteX79" fmla="*/ 1196962 w 2071021"/>
                <a:gd name="connsiteY79" fmla="*/ 40341 h 2796988"/>
                <a:gd name="connsiteX80" fmla="*/ 1049045 w 2071021"/>
                <a:gd name="connsiteY80" fmla="*/ 94129 h 2796988"/>
                <a:gd name="connsiteX81" fmla="*/ 1022151 w 2071021"/>
                <a:gd name="connsiteY81" fmla="*/ 134470 h 2796988"/>
                <a:gd name="connsiteX82" fmla="*/ 928021 w 2071021"/>
                <a:gd name="connsiteY82" fmla="*/ 121023 h 2796988"/>
                <a:gd name="connsiteX83" fmla="*/ 887680 w 2071021"/>
                <a:gd name="connsiteY83" fmla="*/ 107576 h 2796988"/>
                <a:gd name="connsiteX84" fmla="*/ 780103 w 2071021"/>
                <a:gd name="connsiteY84" fmla="*/ 94129 h 2796988"/>
                <a:gd name="connsiteX85" fmla="*/ 659080 w 2071021"/>
                <a:gd name="connsiteY85" fmla="*/ 26894 h 2796988"/>
                <a:gd name="connsiteX86" fmla="*/ 605292 w 2071021"/>
                <a:gd name="connsiteY86" fmla="*/ 0 h 2796988"/>
                <a:gd name="connsiteX87" fmla="*/ 551503 w 2071021"/>
                <a:gd name="connsiteY87" fmla="*/ 67235 h 2796988"/>
                <a:gd name="connsiteX88" fmla="*/ 511162 w 2071021"/>
                <a:gd name="connsiteY88" fmla="*/ 80682 h 2796988"/>
                <a:gd name="connsiteX89" fmla="*/ 497715 w 2071021"/>
                <a:gd name="connsiteY89" fmla="*/ 94129 h 2796988"/>
                <a:gd name="connsiteX90" fmla="*/ 484268 w 2071021"/>
                <a:gd name="connsiteY90" fmla="*/ 134470 h 2796988"/>
                <a:gd name="connsiteX91" fmla="*/ 443927 w 2071021"/>
                <a:gd name="connsiteY91" fmla="*/ 188259 h 2796988"/>
                <a:gd name="connsiteX92" fmla="*/ 443927 w 2071021"/>
                <a:gd name="connsiteY92" fmla="*/ 188259 h 2796988"/>
                <a:gd name="connsiteX93" fmla="*/ 390139 w 2071021"/>
                <a:gd name="connsiteY93" fmla="*/ 201706 h 279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071021" h="2796988">
                  <a:moveTo>
                    <a:pt x="390139" y="201706"/>
                  </a:moveTo>
                  <a:lnTo>
                    <a:pt x="390139" y="201706"/>
                  </a:lnTo>
                  <a:cubicBezTo>
                    <a:pt x="363245" y="233082"/>
                    <a:pt x="333155" y="261980"/>
                    <a:pt x="309456" y="295835"/>
                  </a:cubicBezTo>
                  <a:cubicBezTo>
                    <a:pt x="301327" y="307447"/>
                    <a:pt x="304864" y="325108"/>
                    <a:pt x="296009" y="336176"/>
                  </a:cubicBezTo>
                  <a:cubicBezTo>
                    <a:pt x="285913" y="348796"/>
                    <a:pt x="268288" y="352974"/>
                    <a:pt x="255668" y="363070"/>
                  </a:cubicBezTo>
                  <a:cubicBezTo>
                    <a:pt x="245768" y="370990"/>
                    <a:pt x="237739" y="381000"/>
                    <a:pt x="228774" y="389965"/>
                  </a:cubicBezTo>
                  <a:cubicBezTo>
                    <a:pt x="199435" y="477982"/>
                    <a:pt x="240184" y="391595"/>
                    <a:pt x="174986" y="443753"/>
                  </a:cubicBezTo>
                  <a:cubicBezTo>
                    <a:pt x="162366" y="453849"/>
                    <a:pt x="155320" y="469639"/>
                    <a:pt x="148092" y="484094"/>
                  </a:cubicBezTo>
                  <a:cubicBezTo>
                    <a:pt x="141753" y="496772"/>
                    <a:pt x="144668" y="514412"/>
                    <a:pt x="134645" y="524435"/>
                  </a:cubicBezTo>
                  <a:cubicBezTo>
                    <a:pt x="120470" y="538609"/>
                    <a:pt x="98786" y="542364"/>
                    <a:pt x="80856" y="551329"/>
                  </a:cubicBezTo>
                  <a:cubicBezTo>
                    <a:pt x="48851" y="647344"/>
                    <a:pt x="77550" y="616287"/>
                    <a:pt x="13621" y="658906"/>
                  </a:cubicBezTo>
                  <a:cubicBezTo>
                    <a:pt x="1865" y="788221"/>
                    <a:pt x="-10002" y="815305"/>
                    <a:pt x="13621" y="941294"/>
                  </a:cubicBezTo>
                  <a:cubicBezTo>
                    <a:pt x="18845" y="969157"/>
                    <a:pt x="40515" y="1021976"/>
                    <a:pt x="40515" y="1021976"/>
                  </a:cubicBezTo>
                  <a:cubicBezTo>
                    <a:pt x="42025" y="1031039"/>
                    <a:pt x="61770" y="1154858"/>
                    <a:pt x="67409" y="1169894"/>
                  </a:cubicBezTo>
                  <a:cubicBezTo>
                    <a:pt x="73084" y="1185026"/>
                    <a:pt x="85338" y="1196788"/>
                    <a:pt x="94303" y="1210235"/>
                  </a:cubicBezTo>
                  <a:cubicBezTo>
                    <a:pt x="89821" y="1259541"/>
                    <a:pt x="86997" y="1309026"/>
                    <a:pt x="80856" y="1358153"/>
                  </a:cubicBezTo>
                  <a:cubicBezTo>
                    <a:pt x="75938" y="1397501"/>
                    <a:pt x="57162" y="1472775"/>
                    <a:pt x="40515" y="1506070"/>
                  </a:cubicBezTo>
                  <a:lnTo>
                    <a:pt x="13621" y="1559859"/>
                  </a:lnTo>
                  <a:cubicBezTo>
                    <a:pt x="18103" y="1613647"/>
                    <a:pt x="18195" y="1667983"/>
                    <a:pt x="27068" y="1721223"/>
                  </a:cubicBezTo>
                  <a:cubicBezTo>
                    <a:pt x="31729" y="1749186"/>
                    <a:pt x="53962" y="1801906"/>
                    <a:pt x="53962" y="1801906"/>
                  </a:cubicBezTo>
                  <a:cubicBezTo>
                    <a:pt x="55224" y="1812000"/>
                    <a:pt x="66048" y="1933655"/>
                    <a:pt x="80856" y="1963270"/>
                  </a:cubicBezTo>
                  <a:cubicBezTo>
                    <a:pt x="86526" y="1974610"/>
                    <a:pt x="98786" y="1981200"/>
                    <a:pt x="107751" y="1990165"/>
                  </a:cubicBezTo>
                  <a:cubicBezTo>
                    <a:pt x="112233" y="2008094"/>
                    <a:pt x="116121" y="2026183"/>
                    <a:pt x="121198" y="2043953"/>
                  </a:cubicBezTo>
                  <a:cubicBezTo>
                    <a:pt x="129947" y="2074576"/>
                    <a:pt x="137966" y="2101062"/>
                    <a:pt x="161539" y="2124635"/>
                  </a:cubicBezTo>
                  <a:cubicBezTo>
                    <a:pt x="172967" y="2136063"/>
                    <a:pt x="188433" y="2142564"/>
                    <a:pt x="201880" y="2151529"/>
                  </a:cubicBezTo>
                  <a:cubicBezTo>
                    <a:pt x="210845" y="2164976"/>
                    <a:pt x="215327" y="2182905"/>
                    <a:pt x="228774" y="2191870"/>
                  </a:cubicBezTo>
                  <a:cubicBezTo>
                    <a:pt x="244151" y="2202121"/>
                    <a:pt x="264164" y="2203565"/>
                    <a:pt x="282562" y="2205317"/>
                  </a:cubicBezTo>
                  <a:cubicBezTo>
                    <a:pt x="358550" y="2212554"/>
                    <a:pt x="434962" y="2214282"/>
                    <a:pt x="511162" y="2218765"/>
                  </a:cubicBezTo>
                  <a:cubicBezTo>
                    <a:pt x="524609" y="2236694"/>
                    <a:pt x="534487" y="2257968"/>
                    <a:pt x="551503" y="2272553"/>
                  </a:cubicBezTo>
                  <a:cubicBezTo>
                    <a:pt x="572651" y="2290679"/>
                    <a:pt x="618320" y="2303790"/>
                    <a:pt x="645633" y="2312894"/>
                  </a:cubicBezTo>
                  <a:cubicBezTo>
                    <a:pt x="663562" y="2326341"/>
                    <a:pt x="679375" y="2343212"/>
                    <a:pt x="699421" y="2353235"/>
                  </a:cubicBezTo>
                  <a:cubicBezTo>
                    <a:pt x="724777" y="2365913"/>
                    <a:pt x="756515" y="2364404"/>
                    <a:pt x="780103" y="2380129"/>
                  </a:cubicBezTo>
                  <a:cubicBezTo>
                    <a:pt x="832239" y="2414885"/>
                    <a:pt x="805113" y="2401912"/>
                    <a:pt x="860786" y="2420470"/>
                  </a:cubicBezTo>
                  <a:cubicBezTo>
                    <a:pt x="865268" y="2433917"/>
                    <a:pt x="867894" y="2448134"/>
                    <a:pt x="874233" y="2460812"/>
                  </a:cubicBezTo>
                  <a:cubicBezTo>
                    <a:pt x="889344" y="2491033"/>
                    <a:pt x="915977" y="2520252"/>
                    <a:pt x="941468" y="2541494"/>
                  </a:cubicBezTo>
                  <a:cubicBezTo>
                    <a:pt x="953883" y="2551840"/>
                    <a:pt x="968362" y="2559423"/>
                    <a:pt x="981809" y="2568388"/>
                  </a:cubicBezTo>
                  <a:cubicBezTo>
                    <a:pt x="986291" y="2581835"/>
                    <a:pt x="985233" y="2598706"/>
                    <a:pt x="995256" y="2608729"/>
                  </a:cubicBezTo>
                  <a:cubicBezTo>
                    <a:pt x="1018112" y="2631585"/>
                    <a:pt x="1053084" y="2639661"/>
                    <a:pt x="1075939" y="2662517"/>
                  </a:cubicBezTo>
                  <a:cubicBezTo>
                    <a:pt x="1117007" y="2703587"/>
                    <a:pt x="1091493" y="2683742"/>
                    <a:pt x="1156621" y="2716306"/>
                  </a:cubicBezTo>
                  <a:cubicBezTo>
                    <a:pt x="1165586" y="2729753"/>
                    <a:pt x="1172087" y="2745219"/>
                    <a:pt x="1183515" y="2756647"/>
                  </a:cubicBezTo>
                  <a:cubicBezTo>
                    <a:pt x="1209583" y="2782715"/>
                    <a:pt x="1231387" y="2786051"/>
                    <a:pt x="1264198" y="2796988"/>
                  </a:cubicBezTo>
                  <a:cubicBezTo>
                    <a:pt x="1304539" y="2792506"/>
                    <a:pt x="1346715" y="2796376"/>
                    <a:pt x="1385221" y="2783541"/>
                  </a:cubicBezTo>
                  <a:cubicBezTo>
                    <a:pt x="1422977" y="2770956"/>
                    <a:pt x="1434723" y="2716011"/>
                    <a:pt x="1452456" y="2689412"/>
                  </a:cubicBezTo>
                  <a:cubicBezTo>
                    <a:pt x="1459489" y="2678863"/>
                    <a:pt x="1471431" y="2672417"/>
                    <a:pt x="1479351" y="2662517"/>
                  </a:cubicBezTo>
                  <a:cubicBezTo>
                    <a:pt x="1489447" y="2649897"/>
                    <a:pt x="1495727" y="2634447"/>
                    <a:pt x="1506245" y="2622176"/>
                  </a:cubicBezTo>
                  <a:cubicBezTo>
                    <a:pt x="1546305" y="2575439"/>
                    <a:pt x="1592603" y="2551362"/>
                    <a:pt x="1613821" y="2487706"/>
                  </a:cubicBezTo>
                  <a:cubicBezTo>
                    <a:pt x="1652403" y="2371957"/>
                    <a:pt x="1633839" y="2434526"/>
                    <a:pt x="1667609" y="2299447"/>
                  </a:cubicBezTo>
                  <a:cubicBezTo>
                    <a:pt x="1663127" y="2268070"/>
                    <a:pt x="1654162" y="2237012"/>
                    <a:pt x="1654162" y="2205317"/>
                  </a:cubicBezTo>
                  <a:cubicBezTo>
                    <a:pt x="1654162" y="2137933"/>
                    <a:pt x="1656531" y="2070079"/>
                    <a:pt x="1667609" y="2003612"/>
                  </a:cubicBezTo>
                  <a:cubicBezTo>
                    <a:pt x="1670266" y="1987670"/>
                    <a:pt x="1686485" y="1977302"/>
                    <a:pt x="1694503" y="1963270"/>
                  </a:cubicBezTo>
                  <a:cubicBezTo>
                    <a:pt x="1731497" y="1898531"/>
                    <a:pt x="1720335" y="1879890"/>
                    <a:pt x="1802080" y="1828800"/>
                  </a:cubicBezTo>
                  <a:cubicBezTo>
                    <a:pt x="1837939" y="1806388"/>
                    <a:pt x="1874472" y="1785021"/>
                    <a:pt x="1909656" y="1761565"/>
                  </a:cubicBezTo>
                  <a:cubicBezTo>
                    <a:pt x="1923103" y="1752600"/>
                    <a:pt x="1937582" y="1745017"/>
                    <a:pt x="1949998" y="1734670"/>
                  </a:cubicBezTo>
                  <a:cubicBezTo>
                    <a:pt x="1964607" y="1722496"/>
                    <a:pt x="1976892" y="1707776"/>
                    <a:pt x="1990339" y="1694329"/>
                  </a:cubicBezTo>
                  <a:cubicBezTo>
                    <a:pt x="2003155" y="1655881"/>
                    <a:pt x="2008791" y="1642412"/>
                    <a:pt x="2017233" y="1600200"/>
                  </a:cubicBezTo>
                  <a:cubicBezTo>
                    <a:pt x="2030158" y="1535575"/>
                    <a:pt x="2035864" y="1478043"/>
                    <a:pt x="2044127" y="1411941"/>
                  </a:cubicBezTo>
                  <a:cubicBezTo>
                    <a:pt x="2039645" y="1290917"/>
                    <a:pt x="2038477" y="1169725"/>
                    <a:pt x="2030680" y="1048870"/>
                  </a:cubicBezTo>
                  <a:cubicBezTo>
                    <a:pt x="2029490" y="1030427"/>
                    <a:pt x="2017233" y="1013563"/>
                    <a:pt x="2017233" y="995082"/>
                  </a:cubicBezTo>
                  <a:cubicBezTo>
                    <a:pt x="2017233" y="932169"/>
                    <a:pt x="2021348" y="869040"/>
                    <a:pt x="2030680" y="806823"/>
                  </a:cubicBezTo>
                  <a:cubicBezTo>
                    <a:pt x="2034885" y="778788"/>
                    <a:pt x="2050698" y="753643"/>
                    <a:pt x="2057574" y="726141"/>
                  </a:cubicBezTo>
                  <a:lnTo>
                    <a:pt x="2071021" y="672353"/>
                  </a:lnTo>
                  <a:cubicBezTo>
                    <a:pt x="2066539" y="627529"/>
                    <a:pt x="2063945" y="582476"/>
                    <a:pt x="2057574" y="537882"/>
                  </a:cubicBezTo>
                  <a:cubicBezTo>
                    <a:pt x="2051569" y="495845"/>
                    <a:pt x="2041627" y="482068"/>
                    <a:pt x="2030680" y="443753"/>
                  </a:cubicBezTo>
                  <a:cubicBezTo>
                    <a:pt x="2025603" y="425983"/>
                    <a:pt x="2024513" y="406952"/>
                    <a:pt x="2017233" y="389965"/>
                  </a:cubicBezTo>
                  <a:cubicBezTo>
                    <a:pt x="2010867" y="375110"/>
                    <a:pt x="1999304" y="363070"/>
                    <a:pt x="1990339" y="349623"/>
                  </a:cubicBezTo>
                  <a:cubicBezTo>
                    <a:pt x="1985857" y="327211"/>
                    <a:pt x="1988232" y="302232"/>
                    <a:pt x="1976892" y="282388"/>
                  </a:cubicBezTo>
                  <a:cubicBezTo>
                    <a:pt x="1964625" y="260920"/>
                    <a:pt x="1916916" y="248949"/>
                    <a:pt x="1896209" y="242047"/>
                  </a:cubicBezTo>
                  <a:cubicBezTo>
                    <a:pt x="1884565" y="244958"/>
                    <a:pt x="1817084" y="260367"/>
                    <a:pt x="1802080" y="268941"/>
                  </a:cubicBezTo>
                  <a:cubicBezTo>
                    <a:pt x="1782621" y="280060"/>
                    <a:pt x="1767297" y="297404"/>
                    <a:pt x="1748292" y="309282"/>
                  </a:cubicBezTo>
                  <a:cubicBezTo>
                    <a:pt x="1731293" y="319906"/>
                    <a:pt x="1712433" y="327211"/>
                    <a:pt x="1694503" y="336176"/>
                  </a:cubicBezTo>
                  <a:cubicBezTo>
                    <a:pt x="1690021" y="349623"/>
                    <a:pt x="1691079" y="366494"/>
                    <a:pt x="1681056" y="376517"/>
                  </a:cubicBezTo>
                  <a:cubicBezTo>
                    <a:pt x="1653489" y="404085"/>
                    <a:pt x="1599055" y="381632"/>
                    <a:pt x="1573480" y="376517"/>
                  </a:cubicBezTo>
                  <a:cubicBezTo>
                    <a:pt x="1546820" y="349857"/>
                    <a:pt x="1509182" y="319252"/>
                    <a:pt x="1492798" y="282388"/>
                  </a:cubicBezTo>
                  <a:cubicBezTo>
                    <a:pt x="1481284" y="256483"/>
                    <a:pt x="1489491" y="217431"/>
                    <a:pt x="1465903" y="201706"/>
                  </a:cubicBezTo>
                  <a:cubicBezTo>
                    <a:pt x="1452456" y="192741"/>
                    <a:pt x="1438182" y="184908"/>
                    <a:pt x="1425562" y="174812"/>
                  </a:cubicBezTo>
                  <a:cubicBezTo>
                    <a:pt x="1415662" y="166892"/>
                    <a:pt x="1410008" y="153587"/>
                    <a:pt x="1398668" y="147917"/>
                  </a:cubicBezTo>
                  <a:cubicBezTo>
                    <a:pt x="1382138" y="139652"/>
                    <a:pt x="1362650" y="139547"/>
                    <a:pt x="1344880" y="134470"/>
                  </a:cubicBezTo>
                  <a:cubicBezTo>
                    <a:pt x="1331251" y="130576"/>
                    <a:pt x="1317986" y="125505"/>
                    <a:pt x="1304539" y="121023"/>
                  </a:cubicBezTo>
                  <a:cubicBezTo>
                    <a:pt x="1295574" y="107576"/>
                    <a:pt x="1289073" y="92110"/>
                    <a:pt x="1277645" y="80682"/>
                  </a:cubicBezTo>
                  <a:cubicBezTo>
                    <a:pt x="1251578" y="54615"/>
                    <a:pt x="1229772" y="51278"/>
                    <a:pt x="1196962" y="40341"/>
                  </a:cubicBezTo>
                  <a:cubicBezTo>
                    <a:pt x="1145975" y="53088"/>
                    <a:pt x="1088542" y="54632"/>
                    <a:pt x="1049045" y="94129"/>
                  </a:cubicBezTo>
                  <a:cubicBezTo>
                    <a:pt x="1037617" y="105557"/>
                    <a:pt x="1031116" y="121023"/>
                    <a:pt x="1022151" y="134470"/>
                  </a:cubicBezTo>
                  <a:cubicBezTo>
                    <a:pt x="990774" y="129988"/>
                    <a:pt x="959101" y="127239"/>
                    <a:pt x="928021" y="121023"/>
                  </a:cubicBezTo>
                  <a:cubicBezTo>
                    <a:pt x="914122" y="118243"/>
                    <a:pt x="901626" y="110112"/>
                    <a:pt x="887680" y="107576"/>
                  </a:cubicBezTo>
                  <a:cubicBezTo>
                    <a:pt x="852125" y="101111"/>
                    <a:pt x="815962" y="98611"/>
                    <a:pt x="780103" y="94129"/>
                  </a:cubicBezTo>
                  <a:cubicBezTo>
                    <a:pt x="668545" y="56943"/>
                    <a:pt x="844032" y="119370"/>
                    <a:pt x="659080" y="26894"/>
                  </a:cubicBezTo>
                  <a:lnTo>
                    <a:pt x="605292" y="0"/>
                  </a:lnTo>
                  <a:cubicBezTo>
                    <a:pt x="508568" y="32241"/>
                    <a:pt x="619043" y="-17189"/>
                    <a:pt x="551503" y="67235"/>
                  </a:cubicBezTo>
                  <a:cubicBezTo>
                    <a:pt x="542648" y="78303"/>
                    <a:pt x="523840" y="74343"/>
                    <a:pt x="511162" y="80682"/>
                  </a:cubicBezTo>
                  <a:cubicBezTo>
                    <a:pt x="505492" y="83517"/>
                    <a:pt x="502197" y="89647"/>
                    <a:pt x="497715" y="94129"/>
                  </a:cubicBezTo>
                  <a:lnTo>
                    <a:pt x="484268" y="134470"/>
                  </a:lnTo>
                  <a:lnTo>
                    <a:pt x="443927" y="188259"/>
                  </a:lnTo>
                  <a:lnTo>
                    <a:pt x="443927" y="188259"/>
                  </a:lnTo>
                  <a:lnTo>
                    <a:pt x="390139" y="2017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grpSp>
          <p:nvGrpSpPr>
            <p:cNvPr id="10243" name="Group 17"/>
            <p:cNvGrpSpPr>
              <a:grpSpLocks/>
            </p:cNvGrpSpPr>
            <p:nvPr/>
          </p:nvGrpSpPr>
          <p:grpSpPr bwMode="auto">
            <a:xfrm>
              <a:off x="4606711" y="3091882"/>
              <a:ext cx="3834078" cy="2037199"/>
              <a:chOff x="3354274" y="3626910"/>
              <a:chExt cx="3835570" cy="2037862"/>
            </a:xfrm>
          </p:grpSpPr>
          <p:sp>
            <p:nvSpPr>
              <p:cNvPr id="8" name="Freeform 7"/>
              <p:cNvSpPr/>
              <p:nvPr/>
            </p:nvSpPr>
            <p:spPr bwMode="auto">
              <a:xfrm rot="571480">
                <a:off x="3354274" y="3859913"/>
                <a:ext cx="2145954" cy="1020711"/>
              </a:xfrm>
              <a:custGeom>
                <a:avLst/>
                <a:gdLst>
                  <a:gd name="connsiteX0" fmla="*/ 430306 w 1546412"/>
                  <a:gd name="connsiteY0" fmla="*/ 315081 h 2466610"/>
                  <a:gd name="connsiteX1" fmla="*/ 430306 w 1546412"/>
                  <a:gd name="connsiteY1" fmla="*/ 315081 h 2466610"/>
                  <a:gd name="connsiteX2" fmla="*/ 363071 w 1546412"/>
                  <a:gd name="connsiteY2" fmla="*/ 436104 h 2466610"/>
                  <a:gd name="connsiteX3" fmla="*/ 295835 w 1546412"/>
                  <a:gd name="connsiteY3" fmla="*/ 584022 h 2466610"/>
                  <a:gd name="connsiteX4" fmla="*/ 282388 w 1546412"/>
                  <a:gd name="connsiteY4" fmla="*/ 664704 h 2466610"/>
                  <a:gd name="connsiteX5" fmla="*/ 188259 w 1546412"/>
                  <a:gd name="connsiteY5" fmla="*/ 826069 h 2466610"/>
                  <a:gd name="connsiteX6" fmla="*/ 174812 w 1546412"/>
                  <a:gd name="connsiteY6" fmla="*/ 906751 h 2466610"/>
                  <a:gd name="connsiteX7" fmla="*/ 53788 w 1546412"/>
                  <a:gd name="connsiteY7" fmla="*/ 1202587 h 2466610"/>
                  <a:gd name="connsiteX8" fmla="*/ 0 w 1546412"/>
                  <a:gd name="connsiteY8" fmla="*/ 1525316 h 2466610"/>
                  <a:gd name="connsiteX9" fmla="*/ 13447 w 1546412"/>
                  <a:gd name="connsiteY9" fmla="*/ 1848045 h 2466610"/>
                  <a:gd name="connsiteX10" fmla="*/ 53788 w 1546412"/>
                  <a:gd name="connsiteY10" fmla="*/ 1874940 h 2466610"/>
                  <a:gd name="connsiteX11" fmla="*/ 67235 w 1546412"/>
                  <a:gd name="connsiteY11" fmla="*/ 1915281 h 2466610"/>
                  <a:gd name="connsiteX12" fmla="*/ 188259 w 1546412"/>
                  <a:gd name="connsiteY12" fmla="*/ 2022857 h 2466610"/>
                  <a:gd name="connsiteX13" fmla="*/ 228600 w 1546412"/>
                  <a:gd name="connsiteY13" fmla="*/ 2063198 h 2466610"/>
                  <a:gd name="connsiteX14" fmla="*/ 309282 w 1546412"/>
                  <a:gd name="connsiteY14" fmla="*/ 2157328 h 2466610"/>
                  <a:gd name="connsiteX15" fmla="*/ 376518 w 1546412"/>
                  <a:gd name="connsiteY15" fmla="*/ 2184222 h 2466610"/>
                  <a:gd name="connsiteX16" fmla="*/ 457200 w 1546412"/>
                  <a:gd name="connsiteY16" fmla="*/ 2251457 h 2466610"/>
                  <a:gd name="connsiteX17" fmla="*/ 510988 w 1546412"/>
                  <a:gd name="connsiteY17" fmla="*/ 2278351 h 2466610"/>
                  <a:gd name="connsiteX18" fmla="*/ 551329 w 1546412"/>
                  <a:gd name="connsiteY18" fmla="*/ 2318692 h 2466610"/>
                  <a:gd name="connsiteX19" fmla="*/ 658906 w 1546412"/>
                  <a:gd name="connsiteY19" fmla="*/ 2372481 h 2466610"/>
                  <a:gd name="connsiteX20" fmla="*/ 712694 w 1546412"/>
                  <a:gd name="connsiteY20" fmla="*/ 2399375 h 2466610"/>
                  <a:gd name="connsiteX21" fmla="*/ 753035 w 1546412"/>
                  <a:gd name="connsiteY21" fmla="*/ 2412822 h 2466610"/>
                  <a:gd name="connsiteX22" fmla="*/ 793376 w 1546412"/>
                  <a:gd name="connsiteY22" fmla="*/ 2439716 h 2466610"/>
                  <a:gd name="connsiteX23" fmla="*/ 847165 w 1546412"/>
                  <a:gd name="connsiteY23" fmla="*/ 2453163 h 2466610"/>
                  <a:gd name="connsiteX24" fmla="*/ 887506 w 1546412"/>
                  <a:gd name="connsiteY24" fmla="*/ 2466610 h 2466610"/>
                  <a:gd name="connsiteX25" fmla="*/ 968188 w 1546412"/>
                  <a:gd name="connsiteY25" fmla="*/ 2453163 h 2466610"/>
                  <a:gd name="connsiteX26" fmla="*/ 981635 w 1546412"/>
                  <a:gd name="connsiteY26" fmla="*/ 2412822 h 2466610"/>
                  <a:gd name="connsiteX27" fmla="*/ 1021976 w 1546412"/>
                  <a:gd name="connsiteY27" fmla="*/ 2385928 h 2466610"/>
                  <a:gd name="connsiteX28" fmla="*/ 1075765 w 1546412"/>
                  <a:gd name="connsiteY28" fmla="*/ 2278351 h 2466610"/>
                  <a:gd name="connsiteX29" fmla="*/ 1102659 w 1546412"/>
                  <a:gd name="connsiteY29" fmla="*/ 2197669 h 2466610"/>
                  <a:gd name="connsiteX30" fmla="*/ 1129553 w 1546412"/>
                  <a:gd name="connsiteY30" fmla="*/ 2143881 h 2466610"/>
                  <a:gd name="connsiteX31" fmla="*/ 1143000 w 1546412"/>
                  <a:gd name="connsiteY31" fmla="*/ 2103540 h 2466610"/>
                  <a:gd name="connsiteX32" fmla="*/ 1196788 w 1546412"/>
                  <a:gd name="connsiteY32" fmla="*/ 1982516 h 2466610"/>
                  <a:gd name="connsiteX33" fmla="*/ 1223682 w 1546412"/>
                  <a:gd name="connsiteY33" fmla="*/ 1942175 h 2466610"/>
                  <a:gd name="connsiteX34" fmla="*/ 1237129 w 1546412"/>
                  <a:gd name="connsiteY34" fmla="*/ 1901834 h 2466610"/>
                  <a:gd name="connsiteX35" fmla="*/ 1331259 w 1546412"/>
                  <a:gd name="connsiteY35" fmla="*/ 1807704 h 2466610"/>
                  <a:gd name="connsiteX36" fmla="*/ 1358153 w 1546412"/>
                  <a:gd name="connsiteY36" fmla="*/ 1740469 h 2466610"/>
                  <a:gd name="connsiteX37" fmla="*/ 1398494 w 1546412"/>
                  <a:gd name="connsiteY37" fmla="*/ 1713575 h 2466610"/>
                  <a:gd name="connsiteX38" fmla="*/ 1411941 w 1546412"/>
                  <a:gd name="connsiteY38" fmla="*/ 1646340 h 2466610"/>
                  <a:gd name="connsiteX39" fmla="*/ 1358153 w 1546412"/>
                  <a:gd name="connsiteY39" fmla="*/ 1471528 h 2466610"/>
                  <a:gd name="connsiteX40" fmla="*/ 1331259 w 1546412"/>
                  <a:gd name="connsiteY40" fmla="*/ 1417740 h 2466610"/>
                  <a:gd name="connsiteX41" fmla="*/ 1264023 w 1546412"/>
                  <a:gd name="connsiteY41" fmla="*/ 1350504 h 2466610"/>
                  <a:gd name="connsiteX42" fmla="*/ 1210235 w 1546412"/>
                  <a:gd name="connsiteY42" fmla="*/ 1337057 h 2466610"/>
                  <a:gd name="connsiteX43" fmla="*/ 1183341 w 1546412"/>
                  <a:gd name="connsiteY43" fmla="*/ 1296716 h 2466610"/>
                  <a:gd name="connsiteX44" fmla="*/ 1021976 w 1546412"/>
                  <a:gd name="connsiteY44" fmla="*/ 1256375 h 2466610"/>
                  <a:gd name="connsiteX45" fmla="*/ 1035423 w 1546412"/>
                  <a:gd name="connsiteY45" fmla="*/ 1189140 h 2466610"/>
                  <a:gd name="connsiteX46" fmla="*/ 1075765 w 1546412"/>
                  <a:gd name="connsiteY46" fmla="*/ 1162245 h 2466610"/>
                  <a:gd name="connsiteX47" fmla="*/ 1156447 w 1546412"/>
                  <a:gd name="connsiteY47" fmla="*/ 1095010 h 2466610"/>
                  <a:gd name="connsiteX48" fmla="*/ 1169894 w 1546412"/>
                  <a:gd name="connsiteY48" fmla="*/ 1054669 h 2466610"/>
                  <a:gd name="connsiteX49" fmla="*/ 1237129 w 1546412"/>
                  <a:gd name="connsiteY49" fmla="*/ 1041222 h 2466610"/>
                  <a:gd name="connsiteX50" fmla="*/ 1277471 w 1546412"/>
                  <a:gd name="connsiteY50" fmla="*/ 1027775 h 2466610"/>
                  <a:gd name="connsiteX51" fmla="*/ 1317812 w 1546412"/>
                  <a:gd name="connsiteY51" fmla="*/ 1000881 h 2466610"/>
                  <a:gd name="connsiteX52" fmla="*/ 1371600 w 1546412"/>
                  <a:gd name="connsiteY52" fmla="*/ 987434 h 2466610"/>
                  <a:gd name="connsiteX53" fmla="*/ 1479176 w 1546412"/>
                  <a:gd name="connsiteY53" fmla="*/ 960540 h 2466610"/>
                  <a:gd name="connsiteX54" fmla="*/ 1506071 w 1546412"/>
                  <a:gd name="connsiteY54" fmla="*/ 933645 h 2466610"/>
                  <a:gd name="connsiteX55" fmla="*/ 1546412 w 1546412"/>
                  <a:gd name="connsiteY55" fmla="*/ 812622 h 2466610"/>
                  <a:gd name="connsiteX56" fmla="*/ 1532965 w 1546412"/>
                  <a:gd name="connsiteY56" fmla="*/ 489892 h 2466610"/>
                  <a:gd name="connsiteX57" fmla="*/ 1506071 w 1546412"/>
                  <a:gd name="connsiteY57" fmla="*/ 436104 h 2466610"/>
                  <a:gd name="connsiteX58" fmla="*/ 1452282 w 1546412"/>
                  <a:gd name="connsiteY58" fmla="*/ 315081 h 2466610"/>
                  <a:gd name="connsiteX59" fmla="*/ 1411941 w 1546412"/>
                  <a:gd name="connsiteY59" fmla="*/ 288187 h 2466610"/>
                  <a:gd name="connsiteX60" fmla="*/ 1358153 w 1546412"/>
                  <a:gd name="connsiteY60" fmla="*/ 207504 h 2466610"/>
                  <a:gd name="connsiteX61" fmla="*/ 1304365 w 1546412"/>
                  <a:gd name="connsiteY61" fmla="*/ 126822 h 2466610"/>
                  <a:gd name="connsiteX62" fmla="*/ 1277471 w 1546412"/>
                  <a:gd name="connsiteY62" fmla="*/ 86481 h 2466610"/>
                  <a:gd name="connsiteX63" fmla="*/ 1237129 w 1546412"/>
                  <a:gd name="connsiteY63" fmla="*/ 73034 h 2466610"/>
                  <a:gd name="connsiteX64" fmla="*/ 1196788 w 1546412"/>
                  <a:gd name="connsiteY64" fmla="*/ 46140 h 2466610"/>
                  <a:gd name="connsiteX65" fmla="*/ 1089212 w 1546412"/>
                  <a:gd name="connsiteY65" fmla="*/ 19245 h 2466610"/>
                  <a:gd name="connsiteX66" fmla="*/ 806823 w 1546412"/>
                  <a:gd name="connsiteY66" fmla="*/ 73034 h 2466610"/>
                  <a:gd name="connsiteX67" fmla="*/ 820271 w 1546412"/>
                  <a:gd name="connsiteY67" fmla="*/ 194057 h 2466610"/>
                  <a:gd name="connsiteX68" fmla="*/ 847165 w 1546412"/>
                  <a:gd name="connsiteY68" fmla="*/ 234398 h 2466610"/>
                  <a:gd name="connsiteX69" fmla="*/ 806823 w 1546412"/>
                  <a:gd name="connsiteY69" fmla="*/ 261292 h 2466610"/>
                  <a:gd name="connsiteX70" fmla="*/ 605118 w 1546412"/>
                  <a:gd name="connsiteY70" fmla="*/ 220951 h 2466610"/>
                  <a:gd name="connsiteX71" fmla="*/ 551329 w 1546412"/>
                  <a:gd name="connsiteY71" fmla="*/ 207504 h 2466610"/>
                  <a:gd name="connsiteX72" fmla="*/ 497541 w 1546412"/>
                  <a:gd name="connsiteY72" fmla="*/ 288187 h 2466610"/>
                  <a:gd name="connsiteX73" fmla="*/ 484094 w 1546412"/>
                  <a:gd name="connsiteY73" fmla="*/ 328528 h 2466610"/>
                  <a:gd name="connsiteX74" fmla="*/ 430306 w 1546412"/>
                  <a:gd name="connsiteY74" fmla="*/ 315081 h 2466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546412" h="2466610">
                    <a:moveTo>
                      <a:pt x="430306" y="315081"/>
                    </a:moveTo>
                    <a:lnTo>
                      <a:pt x="430306" y="315081"/>
                    </a:lnTo>
                    <a:cubicBezTo>
                      <a:pt x="407894" y="355422"/>
                      <a:pt x="382587" y="394285"/>
                      <a:pt x="363071" y="436104"/>
                    </a:cubicBezTo>
                    <a:cubicBezTo>
                      <a:pt x="264625" y="647058"/>
                      <a:pt x="409107" y="395235"/>
                      <a:pt x="295835" y="584022"/>
                    </a:cubicBezTo>
                    <a:cubicBezTo>
                      <a:pt x="291353" y="610916"/>
                      <a:pt x="293461" y="639789"/>
                      <a:pt x="282388" y="664704"/>
                    </a:cubicBezTo>
                    <a:cubicBezTo>
                      <a:pt x="257097" y="721608"/>
                      <a:pt x="188259" y="826069"/>
                      <a:pt x="188259" y="826069"/>
                    </a:cubicBezTo>
                    <a:cubicBezTo>
                      <a:pt x="183777" y="852963"/>
                      <a:pt x="184600" y="881303"/>
                      <a:pt x="174812" y="906751"/>
                    </a:cubicBezTo>
                    <a:cubicBezTo>
                      <a:pt x="87782" y="1133026"/>
                      <a:pt x="128682" y="828119"/>
                      <a:pt x="53788" y="1202587"/>
                    </a:cubicBezTo>
                    <a:cubicBezTo>
                      <a:pt x="5487" y="1444093"/>
                      <a:pt x="21019" y="1336145"/>
                      <a:pt x="0" y="1525316"/>
                    </a:cubicBezTo>
                    <a:cubicBezTo>
                      <a:pt x="4482" y="1632892"/>
                      <a:pt x="-2925" y="1741627"/>
                      <a:pt x="13447" y="1848045"/>
                    </a:cubicBezTo>
                    <a:cubicBezTo>
                      <a:pt x="15904" y="1864019"/>
                      <a:pt x="43692" y="1862320"/>
                      <a:pt x="53788" y="1874940"/>
                    </a:cubicBezTo>
                    <a:cubicBezTo>
                      <a:pt x="62643" y="1886008"/>
                      <a:pt x="59372" y="1903487"/>
                      <a:pt x="67235" y="1915281"/>
                    </a:cubicBezTo>
                    <a:cubicBezTo>
                      <a:pt x="83777" y="1940094"/>
                      <a:pt x="182349" y="2017604"/>
                      <a:pt x="188259" y="2022857"/>
                    </a:cubicBezTo>
                    <a:cubicBezTo>
                      <a:pt x="202472" y="2035491"/>
                      <a:pt x="216224" y="2048759"/>
                      <a:pt x="228600" y="2063198"/>
                    </a:cubicBezTo>
                    <a:cubicBezTo>
                      <a:pt x="250431" y="2088668"/>
                      <a:pt x="278481" y="2138077"/>
                      <a:pt x="309282" y="2157328"/>
                    </a:cubicBezTo>
                    <a:cubicBezTo>
                      <a:pt x="329751" y="2170121"/>
                      <a:pt x="354928" y="2173427"/>
                      <a:pt x="376518" y="2184222"/>
                    </a:cubicBezTo>
                    <a:cubicBezTo>
                      <a:pt x="447657" y="2219791"/>
                      <a:pt x="387810" y="2201893"/>
                      <a:pt x="457200" y="2251457"/>
                    </a:cubicBezTo>
                    <a:cubicBezTo>
                      <a:pt x="473512" y="2263108"/>
                      <a:pt x="494676" y="2266700"/>
                      <a:pt x="510988" y="2278351"/>
                    </a:cubicBezTo>
                    <a:cubicBezTo>
                      <a:pt x="526463" y="2289404"/>
                      <a:pt x="536115" y="2307282"/>
                      <a:pt x="551329" y="2318692"/>
                    </a:cubicBezTo>
                    <a:cubicBezTo>
                      <a:pt x="629259" y="2377140"/>
                      <a:pt x="594562" y="2344905"/>
                      <a:pt x="658906" y="2372481"/>
                    </a:cubicBezTo>
                    <a:cubicBezTo>
                      <a:pt x="677331" y="2380377"/>
                      <a:pt x="694269" y="2391479"/>
                      <a:pt x="712694" y="2399375"/>
                    </a:cubicBezTo>
                    <a:cubicBezTo>
                      <a:pt x="725722" y="2404959"/>
                      <a:pt x="740357" y="2406483"/>
                      <a:pt x="753035" y="2412822"/>
                    </a:cubicBezTo>
                    <a:cubicBezTo>
                      <a:pt x="767490" y="2420050"/>
                      <a:pt x="778521" y="2433350"/>
                      <a:pt x="793376" y="2439716"/>
                    </a:cubicBezTo>
                    <a:cubicBezTo>
                      <a:pt x="810363" y="2446996"/>
                      <a:pt x="829395" y="2448086"/>
                      <a:pt x="847165" y="2453163"/>
                    </a:cubicBezTo>
                    <a:cubicBezTo>
                      <a:pt x="860794" y="2457057"/>
                      <a:pt x="874059" y="2462128"/>
                      <a:pt x="887506" y="2466610"/>
                    </a:cubicBezTo>
                    <a:cubicBezTo>
                      <a:pt x="914400" y="2462128"/>
                      <a:pt x="944515" y="2466690"/>
                      <a:pt x="968188" y="2453163"/>
                    </a:cubicBezTo>
                    <a:cubicBezTo>
                      <a:pt x="980495" y="2446131"/>
                      <a:pt x="972780" y="2423890"/>
                      <a:pt x="981635" y="2412822"/>
                    </a:cubicBezTo>
                    <a:cubicBezTo>
                      <a:pt x="991731" y="2400202"/>
                      <a:pt x="1008529" y="2394893"/>
                      <a:pt x="1021976" y="2385928"/>
                    </a:cubicBezTo>
                    <a:cubicBezTo>
                      <a:pt x="1060910" y="2269127"/>
                      <a:pt x="996375" y="2453008"/>
                      <a:pt x="1075765" y="2278351"/>
                    </a:cubicBezTo>
                    <a:cubicBezTo>
                      <a:pt x="1087496" y="2252543"/>
                      <a:pt x="1089981" y="2223025"/>
                      <a:pt x="1102659" y="2197669"/>
                    </a:cubicBezTo>
                    <a:cubicBezTo>
                      <a:pt x="1111624" y="2179740"/>
                      <a:pt x="1121657" y="2162306"/>
                      <a:pt x="1129553" y="2143881"/>
                    </a:cubicBezTo>
                    <a:cubicBezTo>
                      <a:pt x="1135137" y="2130853"/>
                      <a:pt x="1138023" y="2116812"/>
                      <a:pt x="1143000" y="2103540"/>
                    </a:cubicBezTo>
                    <a:cubicBezTo>
                      <a:pt x="1158719" y="2061623"/>
                      <a:pt x="1174562" y="2021412"/>
                      <a:pt x="1196788" y="1982516"/>
                    </a:cubicBezTo>
                    <a:cubicBezTo>
                      <a:pt x="1204806" y="1968484"/>
                      <a:pt x="1216454" y="1956630"/>
                      <a:pt x="1223682" y="1942175"/>
                    </a:cubicBezTo>
                    <a:cubicBezTo>
                      <a:pt x="1230021" y="1929497"/>
                      <a:pt x="1228274" y="1912902"/>
                      <a:pt x="1237129" y="1901834"/>
                    </a:cubicBezTo>
                    <a:cubicBezTo>
                      <a:pt x="1264849" y="1867184"/>
                      <a:pt x="1331259" y="1807704"/>
                      <a:pt x="1331259" y="1807704"/>
                    </a:cubicBezTo>
                    <a:cubicBezTo>
                      <a:pt x="1340224" y="1785292"/>
                      <a:pt x="1344123" y="1760111"/>
                      <a:pt x="1358153" y="1740469"/>
                    </a:cubicBezTo>
                    <a:cubicBezTo>
                      <a:pt x="1367547" y="1727318"/>
                      <a:pt x="1390476" y="1727607"/>
                      <a:pt x="1398494" y="1713575"/>
                    </a:cubicBezTo>
                    <a:cubicBezTo>
                      <a:pt x="1409834" y="1693731"/>
                      <a:pt x="1407459" y="1668752"/>
                      <a:pt x="1411941" y="1646340"/>
                    </a:cubicBezTo>
                    <a:cubicBezTo>
                      <a:pt x="1370509" y="1439181"/>
                      <a:pt x="1414422" y="1569999"/>
                      <a:pt x="1358153" y="1471528"/>
                    </a:cubicBezTo>
                    <a:cubicBezTo>
                      <a:pt x="1348208" y="1454124"/>
                      <a:pt x="1343566" y="1433563"/>
                      <a:pt x="1331259" y="1417740"/>
                    </a:cubicBezTo>
                    <a:cubicBezTo>
                      <a:pt x="1311800" y="1392721"/>
                      <a:pt x="1294772" y="1358191"/>
                      <a:pt x="1264023" y="1350504"/>
                    </a:cubicBezTo>
                    <a:lnTo>
                      <a:pt x="1210235" y="1337057"/>
                    </a:lnTo>
                    <a:cubicBezTo>
                      <a:pt x="1201270" y="1323610"/>
                      <a:pt x="1197046" y="1305281"/>
                      <a:pt x="1183341" y="1296716"/>
                    </a:cubicBezTo>
                    <a:cubicBezTo>
                      <a:pt x="1144596" y="1272500"/>
                      <a:pt x="1065410" y="1263614"/>
                      <a:pt x="1021976" y="1256375"/>
                    </a:cubicBezTo>
                    <a:cubicBezTo>
                      <a:pt x="1026458" y="1233963"/>
                      <a:pt x="1024083" y="1208984"/>
                      <a:pt x="1035423" y="1189140"/>
                    </a:cubicBezTo>
                    <a:cubicBezTo>
                      <a:pt x="1043442" y="1175108"/>
                      <a:pt x="1063349" y="1172592"/>
                      <a:pt x="1075765" y="1162245"/>
                    </a:cubicBezTo>
                    <a:cubicBezTo>
                      <a:pt x="1179301" y="1075965"/>
                      <a:pt x="1056289" y="1161782"/>
                      <a:pt x="1156447" y="1095010"/>
                    </a:cubicBezTo>
                    <a:cubicBezTo>
                      <a:pt x="1160929" y="1081563"/>
                      <a:pt x="1158100" y="1062532"/>
                      <a:pt x="1169894" y="1054669"/>
                    </a:cubicBezTo>
                    <a:cubicBezTo>
                      <a:pt x="1188911" y="1041991"/>
                      <a:pt x="1214956" y="1046765"/>
                      <a:pt x="1237129" y="1041222"/>
                    </a:cubicBezTo>
                    <a:cubicBezTo>
                      <a:pt x="1250880" y="1037784"/>
                      <a:pt x="1264024" y="1032257"/>
                      <a:pt x="1277471" y="1027775"/>
                    </a:cubicBezTo>
                    <a:cubicBezTo>
                      <a:pt x="1290918" y="1018810"/>
                      <a:pt x="1302957" y="1007247"/>
                      <a:pt x="1317812" y="1000881"/>
                    </a:cubicBezTo>
                    <a:cubicBezTo>
                      <a:pt x="1334799" y="993601"/>
                      <a:pt x="1353830" y="992511"/>
                      <a:pt x="1371600" y="987434"/>
                    </a:cubicBezTo>
                    <a:cubicBezTo>
                      <a:pt x="1468081" y="959868"/>
                      <a:pt x="1342481" y="987879"/>
                      <a:pt x="1479176" y="960540"/>
                    </a:cubicBezTo>
                    <a:cubicBezTo>
                      <a:pt x="1488141" y="951575"/>
                      <a:pt x="1499038" y="944194"/>
                      <a:pt x="1506071" y="933645"/>
                    </a:cubicBezTo>
                    <a:cubicBezTo>
                      <a:pt x="1537884" y="885926"/>
                      <a:pt x="1535079" y="869286"/>
                      <a:pt x="1546412" y="812622"/>
                    </a:cubicBezTo>
                    <a:cubicBezTo>
                      <a:pt x="1541930" y="705045"/>
                      <a:pt x="1544435" y="596949"/>
                      <a:pt x="1532965" y="489892"/>
                    </a:cubicBezTo>
                    <a:cubicBezTo>
                      <a:pt x="1530829" y="469960"/>
                      <a:pt x="1513516" y="454716"/>
                      <a:pt x="1506071" y="436104"/>
                    </a:cubicBezTo>
                    <a:cubicBezTo>
                      <a:pt x="1488318" y="391723"/>
                      <a:pt x="1486776" y="349575"/>
                      <a:pt x="1452282" y="315081"/>
                    </a:cubicBezTo>
                    <a:cubicBezTo>
                      <a:pt x="1440854" y="303653"/>
                      <a:pt x="1425388" y="297152"/>
                      <a:pt x="1411941" y="288187"/>
                    </a:cubicBezTo>
                    <a:cubicBezTo>
                      <a:pt x="1386224" y="211034"/>
                      <a:pt x="1416911" y="283050"/>
                      <a:pt x="1358153" y="207504"/>
                    </a:cubicBezTo>
                    <a:cubicBezTo>
                      <a:pt x="1338309" y="181990"/>
                      <a:pt x="1322294" y="153716"/>
                      <a:pt x="1304365" y="126822"/>
                    </a:cubicBezTo>
                    <a:cubicBezTo>
                      <a:pt x="1295400" y="113375"/>
                      <a:pt x="1292803" y="91592"/>
                      <a:pt x="1277471" y="86481"/>
                    </a:cubicBezTo>
                    <a:lnTo>
                      <a:pt x="1237129" y="73034"/>
                    </a:lnTo>
                    <a:cubicBezTo>
                      <a:pt x="1223682" y="64069"/>
                      <a:pt x="1211976" y="51663"/>
                      <a:pt x="1196788" y="46140"/>
                    </a:cubicBezTo>
                    <a:cubicBezTo>
                      <a:pt x="1162051" y="33508"/>
                      <a:pt x="1089212" y="19245"/>
                      <a:pt x="1089212" y="19245"/>
                    </a:cubicBezTo>
                    <a:cubicBezTo>
                      <a:pt x="1071016" y="20155"/>
                      <a:pt x="806823" y="-50369"/>
                      <a:pt x="806823" y="73034"/>
                    </a:cubicBezTo>
                    <a:cubicBezTo>
                      <a:pt x="806823" y="113623"/>
                      <a:pt x="810426" y="154680"/>
                      <a:pt x="820271" y="194057"/>
                    </a:cubicBezTo>
                    <a:cubicBezTo>
                      <a:pt x="824191" y="209736"/>
                      <a:pt x="838200" y="220951"/>
                      <a:pt x="847165" y="234398"/>
                    </a:cubicBezTo>
                    <a:cubicBezTo>
                      <a:pt x="833718" y="243363"/>
                      <a:pt x="822929" y="259950"/>
                      <a:pt x="806823" y="261292"/>
                    </a:cubicBezTo>
                    <a:cubicBezTo>
                      <a:pt x="701992" y="270028"/>
                      <a:pt x="693319" y="243001"/>
                      <a:pt x="605118" y="220951"/>
                    </a:cubicBezTo>
                    <a:lnTo>
                      <a:pt x="551329" y="207504"/>
                    </a:lnTo>
                    <a:cubicBezTo>
                      <a:pt x="492930" y="246436"/>
                      <a:pt x="517973" y="216676"/>
                      <a:pt x="497541" y="288187"/>
                    </a:cubicBezTo>
                    <a:cubicBezTo>
                      <a:pt x="493647" y="301816"/>
                      <a:pt x="484094" y="328528"/>
                      <a:pt x="484094" y="328528"/>
                    </a:cubicBezTo>
                    <a:lnTo>
                      <a:pt x="430306" y="31508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pic>
            <p:nvPicPr>
              <p:cNvPr id="10280" name="Picture 1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785" t="9592" r="9608" b="80817"/>
              <a:stretch>
                <a:fillRect/>
              </a:stretch>
            </p:blipFill>
            <p:spPr bwMode="auto">
              <a:xfrm>
                <a:off x="4878867" y="5049624"/>
                <a:ext cx="288604" cy="316733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381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81" name="Freeform 15"/>
              <p:cNvSpPr>
                <a:spLocks/>
              </p:cNvSpPr>
              <p:nvPr/>
            </p:nvSpPr>
            <p:spPr bwMode="auto">
              <a:xfrm rot="12773916">
                <a:off x="4426479" y="4070653"/>
                <a:ext cx="1143623" cy="1594119"/>
              </a:xfrm>
              <a:custGeom>
                <a:avLst/>
                <a:gdLst>
                  <a:gd name="T0" fmla="*/ 42152 w 1143623"/>
                  <a:gd name="T1" fmla="*/ 0 h 1594119"/>
                  <a:gd name="T2" fmla="*/ 15257 w 1143623"/>
                  <a:gd name="T3" fmla="*/ 161365 h 1594119"/>
                  <a:gd name="T4" fmla="*/ 15257 w 1143623"/>
                  <a:gd name="T5" fmla="*/ 605118 h 1594119"/>
                  <a:gd name="T6" fmla="*/ 55599 w 1143623"/>
                  <a:gd name="T7" fmla="*/ 618565 h 1594119"/>
                  <a:gd name="T8" fmla="*/ 163175 w 1143623"/>
                  <a:gd name="T9" fmla="*/ 672353 h 1594119"/>
                  <a:gd name="T10" fmla="*/ 284199 w 1143623"/>
                  <a:gd name="T11" fmla="*/ 632012 h 1594119"/>
                  <a:gd name="T12" fmla="*/ 364881 w 1143623"/>
                  <a:gd name="T13" fmla="*/ 591671 h 1594119"/>
                  <a:gd name="T14" fmla="*/ 405222 w 1143623"/>
                  <a:gd name="T15" fmla="*/ 551329 h 1594119"/>
                  <a:gd name="T16" fmla="*/ 485905 w 1143623"/>
                  <a:gd name="T17" fmla="*/ 497541 h 1594119"/>
                  <a:gd name="T18" fmla="*/ 512799 w 1143623"/>
                  <a:gd name="T19" fmla="*/ 457200 h 1594119"/>
                  <a:gd name="T20" fmla="*/ 539693 w 1143623"/>
                  <a:gd name="T21" fmla="*/ 403412 h 1594119"/>
                  <a:gd name="T22" fmla="*/ 580034 w 1143623"/>
                  <a:gd name="T23" fmla="*/ 376518 h 1594119"/>
                  <a:gd name="T24" fmla="*/ 606928 w 1143623"/>
                  <a:gd name="T25" fmla="*/ 336176 h 1594119"/>
                  <a:gd name="T26" fmla="*/ 620375 w 1143623"/>
                  <a:gd name="T27" fmla="*/ 295835 h 1594119"/>
                  <a:gd name="T28" fmla="*/ 660716 w 1143623"/>
                  <a:gd name="T29" fmla="*/ 282388 h 1594119"/>
                  <a:gd name="T30" fmla="*/ 754846 w 1143623"/>
                  <a:gd name="T31" fmla="*/ 242047 h 1594119"/>
                  <a:gd name="T32" fmla="*/ 902763 w 1143623"/>
                  <a:gd name="T33" fmla="*/ 255494 h 1594119"/>
                  <a:gd name="T34" fmla="*/ 943105 w 1143623"/>
                  <a:gd name="T35" fmla="*/ 295835 h 1594119"/>
                  <a:gd name="T36" fmla="*/ 983446 w 1143623"/>
                  <a:gd name="T37" fmla="*/ 322729 h 1594119"/>
                  <a:gd name="T38" fmla="*/ 996893 w 1143623"/>
                  <a:gd name="T39" fmla="*/ 389965 h 1594119"/>
                  <a:gd name="T40" fmla="*/ 1023787 w 1143623"/>
                  <a:gd name="T41" fmla="*/ 430306 h 1594119"/>
                  <a:gd name="T42" fmla="*/ 1037234 w 1143623"/>
                  <a:gd name="T43" fmla="*/ 564776 h 1594119"/>
                  <a:gd name="T44" fmla="*/ 1023787 w 1143623"/>
                  <a:gd name="T45" fmla="*/ 833718 h 1594119"/>
                  <a:gd name="T46" fmla="*/ 983446 w 1143623"/>
                  <a:gd name="T47" fmla="*/ 860612 h 1594119"/>
                  <a:gd name="T48" fmla="*/ 916210 w 1143623"/>
                  <a:gd name="T49" fmla="*/ 887506 h 1594119"/>
                  <a:gd name="T50" fmla="*/ 795187 w 1143623"/>
                  <a:gd name="T51" fmla="*/ 941294 h 1594119"/>
                  <a:gd name="T52" fmla="*/ 687610 w 1143623"/>
                  <a:gd name="T53" fmla="*/ 1008529 h 1594119"/>
                  <a:gd name="T54" fmla="*/ 647269 w 1143623"/>
                  <a:gd name="T55" fmla="*/ 1021976 h 1594119"/>
                  <a:gd name="T56" fmla="*/ 633822 w 1143623"/>
                  <a:gd name="T57" fmla="*/ 1075765 h 1594119"/>
                  <a:gd name="T58" fmla="*/ 593481 w 1143623"/>
                  <a:gd name="T59" fmla="*/ 1089212 h 1594119"/>
                  <a:gd name="T60" fmla="*/ 566587 w 1143623"/>
                  <a:gd name="T61" fmla="*/ 1129553 h 1594119"/>
                  <a:gd name="T62" fmla="*/ 539693 w 1143623"/>
                  <a:gd name="T63" fmla="*/ 1210235 h 1594119"/>
                  <a:gd name="T64" fmla="*/ 553140 w 1143623"/>
                  <a:gd name="T65" fmla="*/ 1452282 h 1594119"/>
                  <a:gd name="T66" fmla="*/ 606928 w 1143623"/>
                  <a:gd name="T67" fmla="*/ 1492623 h 1594119"/>
                  <a:gd name="T68" fmla="*/ 633822 w 1143623"/>
                  <a:gd name="T69" fmla="*/ 1546412 h 1594119"/>
                  <a:gd name="T70" fmla="*/ 714505 w 1143623"/>
                  <a:gd name="T71" fmla="*/ 1573306 h 1594119"/>
                  <a:gd name="T72" fmla="*/ 1117916 w 1143623"/>
                  <a:gd name="T73" fmla="*/ 1559859 h 1594119"/>
                  <a:gd name="T74" fmla="*/ 1104469 w 1143623"/>
                  <a:gd name="T75" fmla="*/ 1331259 h 159411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143623" h="1594119">
                    <a:moveTo>
                      <a:pt x="42152" y="0"/>
                    </a:moveTo>
                    <a:cubicBezTo>
                      <a:pt x="33187" y="53788"/>
                      <a:pt x="22021" y="107256"/>
                      <a:pt x="15257" y="161365"/>
                    </a:cubicBezTo>
                    <a:cubicBezTo>
                      <a:pt x="-1788" y="297721"/>
                      <a:pt x="-8139" y="476441"/>
                      <a:pt x="15257" y="605118"/>
                    </a:cubicBezTo>
                    <a:cubicBezTo>
                      <a:pt x="17793" y="619064"/>
                      <a:pt x="42327" y="613588"/>
                      <a:pt x="55599" y="618565"/>
                    </a:cubicBezTo>
                    <a:cubicBezTo>
                      <a:pt x="130789" y="646761"/>
                      <a:pt x="107470" y="635216"/>
                      <a:pt x="163175" y="672353"/>
                    </a:cubicBezTo>
                    <a:cubicBezTo>
                      <a:pt x="312961" y="647389"/>
                      <a:pt x="189658" y="679282"/>
                      <a:pt x="284199" y="632012"/>
                    </a:cubicBezTo>
                    <a:cubicBezTo>
                      <a:pt x="344843" y="601690"/>
                      <a:pt x="307079" y="639840"/>
                      <a:pt x="364881" y="591671"/>
                    </a:cubicBezTo>
                    <a:cubicBezTo>
                      <a:pt x="379490" y="579496"/>
                      <a:pt x="390211" y="563004"/>
                      <a:pt x="405222" y="551329"/>
                    </a:cubicBezTo>
                    <a:cubicBezTo>
                      <a:pt x="430736" y="531485"/>
                      <a:pt x="485905" y="497541"/>
                      <a:pt x="485905" y="497541"/>
                    </a:cubicBezTo>
                    <a:cubicBezTo>
                      <a:pt x="494870" y="484094"/>
                      <a:pt x="504781" y="471232"/>
                      <a:pt x="512799" y="457200"/>
                    </a:cubicBezTo>
                    <a:cubicBezTo>
                      <a:pt x="522744" y="439796"/>
                      <a:pt x="526860" y="418811"/>
                      <a:pt x="539693" y="403412"/>
                    </a:cubicBezTo>
                    <a:cubicBezTo>
                      <a:pt x="550039" y="390997"/>
                      <a:pt x="566587" y="385483"/>
                      <a:pt x="580034" y="376518"/>
                    </a:cubicBezTo>
                    <a:cubicBezTo>
                      <a:pt x="588999" y="363071"/>
                      <a:pt x="599700" y="350631"/>
                      <a:pt x="606928" y="336176"/>
                    </a:cubicBezTo>
                    <a:cubicBezTo>
                      <a:pt x="613267" y="323498"/>
                      <a:pt x="610352" y="305858"/>
                      <a:pt x="620375" y="295835"/>
                    </a:cubicBezTo>
                    <a:cubicBezTo>
                      <a:pt x="630398" y="285812"/>
                      <a:pt x="648038" y="288727"/>
                      <a:pt x="660716" y="282388"/>
                    </a:cubicBezTo>
                    <a:cubicBezTo>
                      <a:pt x="753579" y="235956"/>
                      <a:pt x="642901" y="270033"/>
                      <a:pt x="754846" y="242047"/>
                    </a:cubicBezTo>
                    <a:cubicBezTo>
                      <a:pt x="804152" y="246529"/>
                      <a:pt x="855159" y="241893"/>
                      <a:pt x="902763" y="255494"/>
                    </a:cubicBezTo>
                    <a:cubicBezTo>
                      <a:pt x="921048" y="260718"/>
                      <a:pt x="928496" y="283661"/>
                      <a:pt x="943105" y="295835"/>
                    </a:cubicBezTo>
                    <a:cubicBezTo>
                      <a:pt x="955521" y="306181"/>
                      <a:pt x="969999" y="313764"/>
                      <a:pt x="983446" y="322729"/>
                    </a:cubicBezTo>
                    <a:cubicBezTo>
                      <a:pt x="987928" y="345141"/>
                      <a:pt x="988868" y="368564"/>
                      <a:pt x="996893" y="389965"/>
                    </a:cubicBezTo>
                    <a:cubicBezTo>
                      <a:pt x="1002568" y="405097"/>
                      <a:pt x="1020153" y="414559"/>
                      <a:pt x="1023787" y="430306"/>
                    </a:cubicBezTo>
                    <a:cubicBezTo>
                      <a:pt x="1033916" y="474199"/>
                      <a:pt x="1032752" y="519953"/>
                      <a:pt x="1037234" y="564776"/>
                    </a:cubicBezTo>
                    <a:cubicBezTo>
                      <a:pt x="1032752" y="654423"/>
                      <a:pt x="1039844" y="745406"/>
                      <a:pt x="1023787" y="833718"/>
                    </a:cubicBezTo>
                    <a:cubicBezTo>
                      <a:pt x="1020896" y="849619"/>
                      <a:pt x="997901" y="853385"/>
                      <a:pt x="983446" y="860612"/>
                    </a:cubicBezTo>
                    <a:cubicBezTo>
                      <a:pt x="961856" y="871407"/>
                      <a:pt x="937800" y="876711"/>
                      <a:pt x="916210" y="887506"/>
                    </a:cubicBezTo>
                    <a:cubicBezTo>
                      <a:pt x="799893" y="945664"/>
                      <a:pt x="897831" y="915633"/>
                      <a:pt x="795187" y="941294"/>
                    </a:cubicBezTo>
                    <a:cubicBezTo>
                      <a:pt x="752568" y="1005223"/>
                      <a:pt x="783625" y="976524"/>
                      <a:pt x="687610" y="1008529"/>
                    </a:cubicBezTo>
                    <a:lnTo>
                      <a:pt x="647269" y="1021976"/>
                    </a:lnTo>
                    <a:cubicBezTo>
                      <a:pt x="642787" y="1039906"/>
                      <a:pt x="645367" y="1061333"/>
                      <a:pt x="633822" y="1075765"/>
                    </a:cubicBezTo>
                    <a:cubicBezTo>
                      <a:pt x="624967" y="1086833"/>
                      <a:pt x="604549" y="1080357"/>
                      <a:pt x="593481" y="1089212"/>
                    </a:cubicBezTo>
                    <a:cubicBezTo>
                      <a:pt x="580861" y="1099308"/>
                      <a:pt x="573151" y="1114785"/>
                      <a:pt x="566587" y="1129553"/>
                    </a:cubicBezTo>
                    <a:cubicBezTo>
                      <a:pt x="555073" y="1155458"/>
                      <a:pt x="539693" y="1210235"/>
                      <a:pt x="539693" y="1210235"/>
                    </a:cubicBezTo>
                    <a:cubicBezTo>
                      <a:pt x="544175" y="1290917"/>
                      <a:pt x="534424" y="1373673"/>
                      <a:pt x="553140" y="1452282"/>
                    </a:cubicBezTo>
                    <a:cubicBezTo>
                      <a:pt x="558331" y="1474084"/>
                      <a:pt x="592343" y="1475607"/>
                      <a:pt x="606928" y="1492623"/>
                    </a:cubicBezTo>
                    <a:cubicBezTo>
                      <a:pt x="619974" y="1507843"/>
                      <a:pt x="617785" y="1534384"/>
                      <a:pt x="633822" y="1546412"/>
                    </a:cubicBezTo>
                    <a:cubicBezTo>
                      <a:pt x="656501" y="1563421"/>
                      <a:pt x="714505" y="1573306"/>
                      <a:pt x="714505" y="1573306"/>
                    </a:cubicBezTo>
                    <a:cubicBezTo>
                      <a:pt x="848975" y="1568824"/>
                      <a:pt x="1003601" y="1630813"/>
                      <a:pt x="1117916" y="1559859"/>
                    </a:cubicBezTo>
                    <a:cubicBezTo>
                      <a:pt x="1182770" y="1519604"/>
                      <a:pt x="1104469" y="1331259"/>
                      <a:pt x="1104469" y="1331259"/>
                    </a:cubicBezTo>
                  </a:path>
                </a:pathLst>
              </a:cu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Freeform 16"/>
              <p:cNvSpPr>
                <a:spLocks/>
              </p:cNvSpPr>
              <p:nvPr/>
            </p:nvSpPr>
            <p:spPr bwMode="auto">
              <a:xfrm rot="2599552" flipV="1">
                <a:off x="3878651" y="3986790"/>
                <a:ext cx="1301084" cy="871712"/>
              </a:xfrm>
              <a:custGeom>
                <a:avLst/>
                <a:gdLst>
                  <a:gd name="T0" fmla="*/ 16871 w 1143623"/>
                  <a:gd name="T1" fmla="*/ 0 h 1594119"/>
                  <a:gd name="T2" fmla="*/ 6106 w 1143623"/>
                  <a:gd name="T3" fmla="*/ 26386 h 1594119"/>
                  <a:gd name="T4" fmla="*/ 6106 w 1143623"/>
                  <a:gd name="T5" fmla="*/ 98946 h 1594119"/>
                  <a:gd name="T6" fmla="*/ 22253 w 1143623"/>
                  <a:gd name="T7" fmla="*/ 101144 h 1594119"/>
                  <a:gd name="T8" fmla="*/ 65308 w 1143623"/>
                  <a:gd name="T9" fmla="*/ 109940 h 1594119"/>
                  <a:gd name="T10" fmla="*/ 113746 w 1143623"/>
                  <a:gd name="T11" fmla="*/ 103343 h 1594119"/>
                  <a:gd name="T12" fmla="*/ 146038 w 1143623"/>
                  <a:gd name="T13" fmla="*/ 96747 h 1594119"/>
                  <a:gd name="T14" fmla="*/ 162183 w 1143623"/>
                  <a:gd name="T15" fmla="*/ 90150 h 1594119"/>
                  <a:gd name="T16" fmla="*/ 194475 w 1143623"/>
                  <a:gd name="T17" fmla="*/ 81355 h 1594119"/>
                  <a:gd name="T18" fmla="*/ 205239 w 1143623"/>
                  <a:gd name="T19" fmla="*/ 74759 h 1594119"/>
                  <a:gd name="T20" fmla="*/ 216003 w 1143623"/>
                  <a:gd name="T21" fmla="*/ 65964 h 1594119"/>
                  <a:gd name="T22" fmla="*/ 232149 w 1143623"/>
                  <a:gd name="T23" fmla="*/ 61566 h 1594119"/>
                  <a:gd name="T24" fmla="*/ 242912 w 1143623"/>
                  <a:gd name="T25" fmla="*/ 54970 h 1594119"/>
                  <a:gd name="T26" fmla="*/ 248294 w 1143623"/>
                  <a:gd name="T27" fmla="*/ 48373 h 1594119"/>
                  <a:gd name="T28" fmla="*/ 264440 w 1143623"/>
                  <a:gd name="T29" fmla="*/ 46174 h 1594119"/>
                  <a:gd name="T30" fmla="*/ 302114 w 1143623"/>
                  <a:gd name="T31" fmla="*/ 39578 h 1594119"/>
                  <a:gd name="T32" fmla="*/ 361315 w 1143623"/>
                  <a:gd name="T33" fmla="*/ 41777 h 1594119"/>
                  <a:gd name="T34" fmla="*/ 377461 w 1143623"/>
                  <a:gd name="T35" fmla="*/ 48373 h 1594119"/>
                  <a:gd name="T36" fmla="*/ 393607 w 1143623"/>
                  <a:gd name="T37" fmla="*/ 52771 h 1594119"/>
                  <a:gd name="T38" fmla="*/ 398989 w 1143623"/>
                  <a:gd name="T39" fmla="*/ 63765 h 1594119"/>
                  <a:gd name="T40" fmla="*/ 409753 w 1143623"/>
                  <a:gd name="T41" fmla="*/ 70361 h 1594119"/>
                  <a:gd name="T42" fmla="*/ 415135 w 1143623"/>
                  <a:gd name="T43" fmla="*/ 92349 h 1594119"/>
                  <a:gd name="T44" fmla="*/ 409753 w 1143623"/>
                  <a:gd name="T45" fmla="*/ 136325 h 1594119"/>
                  <a:gd name="T46" fmla="*/ 393607 w 1143623"/>
                  <a:gd name="T47" fmla="*/ 140723 h 1594119"/>
                  <a:gd name="T48" fmla="*/ 366697 w 1143623"/>
                  <a:gd name="T49" fmla="*/ 145120 h 1594119"/>
                  <a:gd name="T50" fmla="*/ 318260 w 1143623"/>
                  <a:gd name="T51" fmla="*/ 153916 h 1594119"/>
                  <a:gd name="T52" fmla="*/ 275204 w 1143623"/>
                  <a:gd name="T53" fmla="*/ 164909 h 1594119"/>
                  <a:gd name="T54" fmla="*/ 259058 w 1143623"/>
                  <a:gd name="T55" fmla="*/ 167108 h 1594119"/>
                  <a:gd name="T56" fmla="*/ 253676 w 1143623"/>
                  <a:gd name="T57" fmla="*/ 175904 h 1594119"/>
                  <a:gd name="T58" fmla="*/ 237531 w 1143623"/>
                  <a:gd name="T59" fmla="*/ 178103 h 1594119"/>
                  <a:gd name="T60" fmla="*/ 226767 w 1143623"/>
                  <a:gd name="T61" fmla="*/ 184698 h 1594119"/>
                  <a:gd name="T62" fmla="*/ 216003 w 1143623"/>
                  <a:gd name="T63" fmla="*/ 197891 h 1594119"/>
                  <a:gd name="T64" fmla="*/ 221385 w 1143623"/>
                  <a:gd name="T65" fmla="*/ 237470 h 1594119"/>
                  <a:gd name="T66" fmla="*/ 242912 w 1143623"/>
                  <a:gd name="T67" fmla="*/ 244066 h 1594119"/>
                  <a:gd name="T68" fmla="*/ 253676 w 1143623"/>
                  <a:gd name="T69" fmla="*/ 252861 h 1594119"/>
                  <a:gd name="T70" fmla="*/ 285969 w 1143623"/>
                  <a:gd name="T71" fmla="*/ 257259 h 1594119"/>
                  <a:gd name="T72" fmla="*/ 447426 w 1143623"/>
                  <a:gd name="T73" fmla="*/ 255060 h 1594119"/>
                  <a:gd name="T74" fmla="*/ 442044 w 1143623"/>
                  <a:gd name="T75" fmla="*/ 217680 h 159411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143623" h="1594119">
                    <a:moveTo>
                      <a:pt x="42152" y="0"/>
                    </a:moveTo>
                    <a:cubicBezTo>
                      <a:pt x="33187" y="53788"/>
                      <a:pt x="22021" y="107256"/>
                      <a:pt x="15257" y="161365"/>
                    </a:cubicBezTo>
                    <a:cubicBezTo>
                      <a:pt x="-1788" y="297721"/>
                      <a:pt x="-8139" y="476441"/>
                      <a:pt x="15257" y="605118"/>
                    </a:cubicBezTo>
                    <a:cubicBezTo>
                      <a:pt x="17793" y="619064"/>
                      <a:pt x="42327" y="613588"/>
                      <a:pt x="55599" y="618565"/>
                    </a:cubicBezTo>
                    <a:cubicBezTo>
                      <a:pt x="130789" y="646761"/>
                      <a:pt x="107470" y="635216"/>
                      <a:pt x="163175" y="672353"/>
                    </a:cubicBezTo>
                    <a:cubicBezTo>
                      <a:pt x="312961" y="647389"/>
                      <a:pt x="189658" y="679282"/>
                      <a:pt x="284199" y="632012"/>
                    </a:cubicBezTo>
                    <a:cubicBezTo>
                      <a:pt x="344843" y="601690"/>
                      <a:pt x="307079" y="639840"/>
                      <a:pt x="364881" y="591671"/>
                    </a:cubicBezTo>
                    <a:cubicBezTo>
                      <a:pt x="379490" y="579496"/>
                      <a:pt x="390211" y="563004"/>
                      <a:pt x="405222" y="551329"/>
                    </a:cubicBezTo>
                    <a:cubicBezTo>
                      <a:pt x="430736" y="531485"/>
                      <a:pt x="485905" y="497541"/>
                      <a:pt x="485905" y="497541"/>
                    </a:cubicBezTo>
                    <a:cubicBezTo>
                      <a:pt x="494870" y="484094"/>
                      <a:pt x="504781" y="471232"/>
                      <a:pt x="512799" y="457200"/>
                    </a:cubicBezTo>
                    <a:cubicBezTo>
                      <a:pt x="522744" y="439796"/>
                      <a:pt x="526860" y="418811"/>
                      <a:pt x="539693" y="403412"/>
                    </a:cubicBezTo>
                    <a:cubicBezTo>
                      <a:pt x="550039" y="390997"/>
                      <a:pt x="566587" y="385483"/>
                      <a:pt x="580034" y="376518"/>
                    </a:cubicBezTo>
                    <a:cubicBezTo>
                      <a:pt x="588999" y="363071"/>
                      <a:pt x="599700" y="350631"/>
                      <a:pt x="606928" y="336176"/>
                    </a:cubicBezTo>
                    <a:cubicBezTo>
                      <a:pt x="613267" y="323498"/>
                      <a:pt x="610352" y="305858"/>
                      <a:pt x="620375" y="295835"/>
                    </a:cubicBezTo>
                    <a:cubicBezTo>
                      <a:pt x="630398" y="285812"/>
                      <a:pt x="648038" y="288727"/>
                      <a:pt x="660716" y="282388"/>
                    </a:cubicBezTo>
                    <a:cubicBezTo>
                      <a:pt x="753579" y="235956"/>
                      <a:pt x="642901" y="270033"/>
                      <a:pt x="754846" y="242047"/>
                    </a:cubicBezTo>
                    <a:cubicBezTo>
                      <a:pt x="804152" y="246529"/>
                      <a:pt x="855159" y="241893"/>
                      <a:pt x="902763" y="255494"/>
                    </a:cubicBezTo>
                    <a:cubicBezTo>
                      <a:pt x="921048" y="260718"/>
                      <a:pt x="928496" y="283661"/>
                      <a:pt x="943105" y="295835"/>
                    </a:cubicBezTo>
                    <a:cubicBezTo>
                      <a:pt x="955521" y="306181"/>
                      <a:pt x="969999" y="313764"/>
                      <a:pt x="983446" y="322729"/>
                    </a:cubicBezTo>
                    <a:cubicBezTo>
                      <a:pt x="987928" y="345141"/>
                      <a:pt x="988868" y="368564"/>
                      <a:pt x="996893" y="389965"/>
                    </a:cubicBezTo>
                    <a:cubicBezTo>
                      <a:pt x="1002568" y="405097"/>
                      <a:pt x="1020153" y="414559"/>
                      <a:pt x="1023787" y="430306"/>
                    </a:cubicBezTo>
                    <a:cubicBezTo>
                      <a:pt x="1033916" y="474199"/>
                      <a:pt x="1032752" y="519953"/>
                      <a:pt x="1037234" y="564776"/>
                    </a:cubicBezTo>
                    <a:cubicBezTo>
                      <a:pt x="1032752" y="654423"/>
                      <a:pt x="1039844" y="745406"/>
                      <a:pt x="1023787" y="833718"/>
                    </a:cubicBezTo>
                    <a:cubicBezTo>
                      <a:pt x="1020896" y="849619"/>
                      <a:pt x="997901" y="853385"/>
                      <a:pt x="983446" y="860612"/>
                    </a:cubicBezTo>
                    <a:cubicBezTo>
                      <a:pt x="961856" y="871407"/>
                      <a:pt x="937800" y="876711"/>
                      <a:pt x="916210" y="887506"/>
                    </a:cubicBezTo>
                    <a:cubicBezTo>
                      <a:pt x="799893" y="945664"/>
                      <a:pt x="897831" y="915633"/>
                      <a:pt x="795187" y="941294"/>
                    </a:cubicBezTo>
                    <a:cubicBezTo>
                      <a:pt x="752568" y="1005223"/>
                      <a:pt x="783625" y="976524"/>
                      <a:pt x="687610" y="1008529"/>
                    </a:cubicBezTo>
                    <a:lnTo>
                      <a:pt x="647269" y="1021976"/>
                    </a:lnTo>
                    <a:cubicBezTo>
                      <a:pt x="642787" y="1039906"/>
                      <a:pt x="645367" y="1061333"/>
                      <a:pt x="633822" y="1075765"/>
                    </a:cubicBezTo>
                    <a:cubicBezTo>
                      <a:pt x="624967" y="1086833"/>
                      <a:pt x="604549" y="1080357"/>
                      <a:pt x="593481" y="1089212"/>
                    </a:cubicBezTo>
                    <a:cubicBezTo>
                      <a:pt x="580861" y="1099308"/>
                      <a:pt x="573151" y="1114785"/>
                      <a:pt x="566587" y="1129553"/>
                    </a:cubicBezTo>
                    <a:cubicBezTo>
                      <a:pt x="555073" y="1155458"/>
                      <a:pt x="539693" y="1210235"/>
                      <a:pt x="539693" y="1210235"/>
                    </a:cubicBezTo>
                    <a:cubicBezTo>
                      <a:pt x="544175" y="1290917"/>
                      <a:pt x="534424" y="1373673"/>
                      <a:pt x="553140" y="1452282"/>
                    </a:cubicBezTo>
                    <a:cubicBezTo>
                      <a:pt x="558331" y="1474084"/>
                      <a:pt x="592343" y="1475607"/>
                      <a:pt x="606928" y="1492623"/>
                    </a:cubicBezTo>
                    <a:cubicBezTo>
                      <a:pt x="619974" y="1507843"/>
                      <a:pt x="617785" y="1534384"/>
                      <a:pt x="633822" y="1546412"/>
                    </a:cubicBezTo>
                    <a:cubicBezTo>
                      <a:pt x="656501" y="1563421"/>
                      <a:pt x="714505" y="1573306"/>
                      <a:pt x="714505" y="1573306"/>
                    </a:cubicBezTo>
                    <a:cubicBezTo>
                      <a:pt x="848975" y="1568824"/>
                      <a:pt x="1003601" y="1630813"/>
                      <a:pt x="1117916" y="1559859"/>
                    </a:cubicBezTo>
                    <a:cubicBezTo>
                      <a:pt x="1182770" y="1519604"/>
                      <a:pt x="1104469" y="1331259"/>
                      <a:pt x="1104469" y="1331259"/>
                    </a:cubicBezTo>
                  </a:path>
                </a:pathLst>
              </a:cu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 rot="15179216">
                <a:off x="5963045" y="3259498"/>
                <a:ext cx="706667" cy="1746930"/>
              </a:xfrm>
              <a:custGeom>
                <a:avLst/>
                <a:gdLst>
                  <a:gd name="connsiteX0" fmla="*/ 390139 w 2071021"/>
                  <a:gd name="connsiteY0" fmla="*/ 201706 h 2796988"/>
                  <a:gd name="connsiteX1" fmla="*/ 390139 w 2071021"/>
                  <a:gd name="connsiteY1" fmla="*/ 201706 h 2796988"/>
                  <a:gd name="connsiteX2" fmla="*/ 309456 w 2071021"/>
                  <a:gd name="connsiteY2" fmla="*/ 295835 h 2796988"/>
                  <a:gd name="connsiteX3" fmla="*/ 296009 w 2071021"/>
                  <a:gd name="connsiteY3" fmla="*/ 336176 h 2796988"/>
                  <a:gd name="connsiteX4" fmla="*/ 255668 w 2071021"/>
                  <a:gd name="connsiteY4" fmla="*/ 363070 h 2796988"/>
                  <a:gd name="connsiteX5" fmla="*/ 228774 w 2071021"/>
                  <a:gd name="connsiteY5" fmla="*/ 389965 h 2796988"/>
                  <a:gd name="connsiteX6" fmla="*/ 174986 w 2071021"/>
                  <a:gd name="connsiteY6" fmla="*/ 443753 h 2796988"/>
                  <a:gd name="connsiteX7" fmla="*/ 148092 w 2071021"/>
                  <a:gd name="connsiteY7" fmla="*/ 484094 h 2796988"/>
                  <a:gd name="connsiteX8" fmla="*/ 134645 w 2071021"/>
                  <a:gd name="connsiteY8" fmla="*/ 524435 h 2796988"/>
                  <a:gd name="connsiteX9" fmla="*/ 80856 w 2071021"/>
                  <a:gd name="connsiteY9" fmla="*/ 551329 h 2796988"/>
                  <a:gd name="connsiteX10" fmla="*/ 13621 w 2071021"/>
                  <a:gd name="connsiteY10" fmla="*/ 658906 h 2796988"/>
                  <a:gd name="connsiteX11" fmla="*/ 13621 w 2071021"/>
                  <a:gd name="connsiteY11" fmla="*/ 941294 h 2796988"/>
                  <a:gd name="connsiteX12" fmla="*/ 40515 w 2071021"/>
                  <a:gd name="connsiteY12" fmla="*/ 1021976 h 2796988"/>
                  <a:gd name="connsiteX13" fmla="*/ 67409 w 2071021"/>
                  <a:gd name="connsiteY13" fmla="*/ 1169894 h 2796988"/>
                  <a:gd name="connsiteX14" fmla="*/ 94303 w 2071021"/>
                  <a:gd name="connsiteY14" fmla="*/ 1210235 h 2796988"/>
                  <a:gd name="connsiteX15" fmla="*/ 80856 w 2071021"/>
                  <a:gd name="connsiteY15" fmla="*/ 1358153 h 2796988"/>
                  <a:gd name="connsiteX16" fmla="*/ 40515 w 2071021"/>
                  <a:gd name="connsiteY16" fmla="*/ 1506070 h 2796988"/>
                  <a:gd name="connsiteX17" fmla="*/ 13621 w 2071021"/>
                  <a:gd name="connsiteY17" fmla="*/ 1559859 h 2796988"/>
                  <a:gd name="connsiteX18" fmla="*/ 27068 w 2071021"/>
                  <a:gd name="connsiteY18" fmla="*/ 1721223 h 2796988"/>
                  <a:gd name="connsiteX19" fmla="*/ 53962 w 2071021"/>
                  <a:gd name="connsiteY19" fmla="*/ 1801906 h 2796988"/>
                  <a:gd name="connsiteX20" fmla="*/ 80856 w 2071021"/>
                  <a:gd name="connsiteY20" fmla="*/ 1963270 h 2796988"/>
                  <a:gd name="connsiteX21" fmla="*/ 107751 w 2071021"/>
                  <a:gd name="connsiteY21" fmla="*/ 1990165 h 2796988"/>
                  <a:gd name="connsiteX22" fmla="*/ 121198 w 2071021"/>
                  <a:gd name="connsiteY22" fmla="*/ 2043953 h 2796988"/>
                  <a:gd name="connsiteX23" fmla="*/ 161539 w 2071021"/>
                  <a:gd name="connsiteY23" fmla="*/ 2124635 h 2796988"/>
                  <a:gd name="connsiteX24" fmla="*/ 201880 w 2071021"/>
                  <a:gd name="connsiteY24" fmla="*/ 2151529 h 2796988"/>
                  <a:gd name="connsiteX25" fmla="*/ 228774 w 2071021"/>
                  <a:gd name="connsiteY25" fmla="*/ 2191870 h 2796988"/>
                  <a:gd name="connsiteX26" fmla="*/ 282562 w 2071021"/>
                  <a:gd name="connsiteY26" fmla="*/ 2205317 h 2796988"/>
                  <a:gd name="connsiteX27" fmla="*/ 511162 w 2071021"/>
                  <a:gd name="connsiteY27" fmla="*/ 2218765 h 2796988"/>
                  <a:gd name="connsiteX28" fmla="*/ 551503 w 2071021"/>
                  <a:gd name="connsiteY28" fmla="*/ 2272553 h 2796988"/>
                  <a:gd name="connsiteX29" fmla="*/ 645633 w 2071021"/>
                  <a:gd name="connsiteY29" fmla="*/ 2312894 h 2796988"/>
                  <a:gd name="connsiteX30" fmla="*/ 699421 w 2071021"/>
                  <a:gd name="connsiteY30" fmla="*/ 2353235 h 2796988"/>
                  <a:gd name="connsiteX31" fmla="*/ 780103 w 2071021"/>
                  <a:gd name="connsiteY31" fmla="*/ 2380129 h 2796988"/>
                  <a:gd name="connsiteX32" fmla="*/ 860786 w 2071021"/>
                  <a:gd name="connsiteY32" fmla="*/ 2420470 h 2796988"/>
                  <a:gd name="connsiteX33" fmla="*/ 874233 w 2071021"/>
                  <a:gd name="connsiteY33" fmla="*/ 2460812 h 2796988"/>
                  <a:gd name="connsiteX34" fmla="*/ 941468 w 2071021"/>
                  <a:gd name="connsiteY34" fmla="*/ 2541494 h 2796988"/>
                  <a:gd name="connsiteX35" fmla="*/ 981809 w 2071021"/>
                  <a:gd name="connsiteY35" fmla="*/ 2568388 h 2796988"/>
                  <a:gd name="connsiteX36" fmla="*/ 995256 w 2071021"/>
                  <a:gd name="connsiteY36" fmla="*/ 2608729 h 2796988"/>
                  <a:gd name="connsiteX37" fmla="*/ 1075939 w 2071021"/>
                  <a:gd name="connsiteY37" fmla="*/ 2662517 h 2796988"/>
                  <a:gd name="connsiteX38" fmla="*/ 1156621 w 2071021"/>
                  <a:gd name="connsiteY38" fmla="*/ 2716306 h 2796988"/>
                  <a:gd name="connsiteX39" fmla="*/ 1183515 w 2071021"/>
                  <a:gd name="connsiteY39" fmla="*/ 2756647 h 2796988"/>
                  <a:gd name="connsiteX40" fmla="*/ 1264198 w 2071021"/>
                  <a:gd name="connsiteY40" fmla="*/ 2796988 h 2796988"/>
                  <a:gd name="connsiteX41" fmla="*/ 1385221 w 2071021"/>
                  <a:gd name="connsiteY41" fmla="*/ 2783541 h 2796988"/>
                  <a:gd name="connsiteX42" fmla="*/ 1452456 w 2071021"/>
                  <a:gd name="connsiteY42" fmla="*/ 2689412 h 2796988"/>
                  <a:gd name="connsiteX43" fmla="*/ 1479351 w 2071021"/>
                  <a:gd name="connsiteY43" fmla="*/ 2662517 h 2796988"/>
                  <a:gd name="connsiteX44" fmla="*/ 1506245 w 2071021"/>
                  <a:gd name="connsiteY44" fmla="*/ 2622176 h 2796988"/>
                  <a:gd name="connsiteX45" fmla="*/ 1613821 w 2071021"/>
                  <a:gd name="connsiteY45" fmla="*/ 2487706 h 2796988"/>
                  <a:gd name="connsiteX46" fmla="*/ 1667609 w 2071021"/>
                  <a:gd name="connsiteY46" fmla="*/ 2299447 h 2796988"/>
                  <a:gd name="connsiteX47" fmla="*/ 1654162 w 2071021"/>
                  <a:gd name="connsiteY47" fmla="*/ 2205317 h 2796988"/>
                  <a:gd name="connsiteX48" fmla="*/ 1667609 w 2071021"/>
                  <a:gd name="connsiteY48" fmla="*/ 2003612 h 2796988"/>
                  <a:gd name="connsiteX49" fmla="*/ 1694503 w 2071021"/>
                  <a:gd name="connsiteY49" fmla="*/ 1963270 h 2796988"/>
                  <a:gd name="connsiteX50" fmla="*/ 1802080 w 2071021"/>
                  <a:gd name="connsiteY50" fmla="*/ 1828800 h 2796988"/>
                  <a:gd name="connsiteX51" fmla="*/ 1909656 w 2071021"/>
                  <a:gd name="connsiteY51" fmla="*/ 1761565 h 2796988"/>
                  <a:gd name="connsiteX52" fmla="*/ 1949998 w 2071021"/>
                  <a:gd name="connsiteY52" fmla="*/ 1734670 h 2796988"/>
                  <a:gd name="connsiteX53" fmla="*/ 1990339 w 2071021"/>
                  <a:gd name="connsiteY53" fmla="*/ 1694329 h 2796988"/>
                  <a:gd name="connsiteX54" fmla="*/ 2017233 w 2071021"/>
                  <a:gd name="connsiteY54" fmla="*/ 1600200 h 2796988"/>
                  <a:gd name="connsiteX55" fmla="*/ 2044127 w 2071021"/>
                  <a:gd name="connsiteY55" fmla="*/ 1411941 h 2796988"/>
                  <a:gd name="connsiteX56" fmla="*/ 2030680 w 2071021"/>
                  <a:gd name="connsiteY56" fmla="*/ 1048870 h 2796988"/>
                  <a:gd name="connsiteX57" fmla="*/ 2017233 w 2071021"/>
                  <a:gd name="connsiteY57" fmla="*/ 995082 h 2796988"/>
                  <a:gd name="connsiteX58" fmla="*/ 2030680 w 2071021"/>
                  <a:gd name="connsiteY58" fmla="*/ 806823 h 2796988"/>
                  <a:gd name="connsiteX59" fmla="*/ 2057574 w 2071021"/>
                  <a:gd name="connsiteY59" fmla="*/ 726141 h 2796988"/>
                  <a:gd name="connsiteX60" fmla="*/ 2071021 w 2071021"/>
                  <a:gd name="connsiteY60" fmla="*/ 672353 h 2796988"/>
                  <a:gd name="connsiteX61" fmla="*/ 2057574 w 2071021"/>
                  <a:gd name="connsiteY61" fmla="*/ 537882 h 2796988"/>
                  <a:gd name="connsiteX62" fmla="*/ 2030680 w 2071021"/>
                  <a:gd name="connsiteY62" fmla="*/ 443753 h 2796988"/>
                  <a:gd name="connsiteX63" fmla="*/ 2017233 w 2071021"/>
                  <a:gd name="connsiteY63" fmla="*/ 389965 h 2796988"/>
                  <a:gd name="connsiteX64" fmla="*/ 1990339 w 2071021"/>
                  <a:gd name="connsiteY64" fmla="*/ 349623 h 2796988"/>
                  <a:gd name="connsiteX65" fmla="*/ 1976892 w 2071021"/>
                  <a:gd name="connsiteY65" fmla="*/ 282388 h 2796988"/>
                  <a:gd name="connsiteX66" fmla="*/ 1896209 w 2071021"/>
                  <a:gd name="connsiteY66" fmla="*/ 242047 h 2796988"/>
                  <a:gd name="connsiteX67" fmla="*/ 1802080 w 2071021"/>
                  <a:gd name="connsiteY67" fmla="*/ 268941 h 2796988"/>
                  <a:gd name="connsiteX68" fmla="*/ 1748292 w 2071021"/>
                  <a:gd name="connsiteY68" fmla="*/ 309282 h 2796988"/>
                  <a:gd name="connsiteX69" fmla="*/ 1694503 w 2071021"/>
                  <a:gd name="connsiteY69" fmla="*/ 336176 h 2796988"/>
                  <a:gd name="connsiteX70" fmla="*/ 1681056 w 2071021"/>
                  <a:gd name="connsiteY70" fmla="*/ 376517 h 2796988"/>
                  <a:gd name="connsiteX71" fmla="*/ 1573480 w 2071021"/>
                  <a:gd name="connsiteY71" fmla="*/ 376517 h 2796988"/>
                  <a:gd name="connsiteX72" fmla="*/ 1492798 w 2071021"/>
                  <a:gd name="connsiteY72" fmla="*/ 282388 h 2796988"/>
                  <a:gd name="connsiteX73" fmla="*/ 1465903 w 2071021"/>
                  <a:gd name="connsiteY73" fmla="*/ 201706 h 2796988"/>
                  <a:gd name="connsiteX74" fmla="*/ 1425562 w 2071021"/>
                  <a:gd name="connsiteY74" fmla="*/ 174812 h 2796988"/>
                  <a:gd name="connsiteX75" fmla="*/ 1398668 w 2071021"/>
                  <a:gd name="connsiteY75" fmla="*/ 147917 h 2796988"/>
                  <a:gd name="connsiteX76" fmla="*/ 1344880 w 2071021"/>
                  <a:gd name="connsiteY76" fmla="*/ 134470 h 2796988"/>
                  <a:gd name="connsiteX77" fmla="*/ 1304539 w 2071021"/>
                  <a:gd name="connsiteY77" fmla="*/ 121023 h 2796988"/>
                  <a:gd name="connsiteX78" fmla="*/ 1277645 w 2071021"/>
                  <a:gd name="connsiteY78" fmla="*/ 80682 h 2796988"/>
                  <a:gd name="connsiteX79" fmla="*/ 1196962 w 2071021"/>
                  <a:gd name="connsiteY79" fmla="*/ 40341 h 2796988"/>
                  <a:gd name="connsiteX80" fmla="*/ 1049045 w 2071021"/>
                  <a:gd name="connsiteY80" fmla="*/ 94129 h 2796988"/>
                  <a:gd name="connsiteX81" fmla="*/ 1022151 w 2071021"/>
                  <a:gd name="connsiteY81" fmla="*/ 134470 h 2796988"/>
                  <a:gd name="connsiteX82" fmla="*/ 928021 w 2071021"/>
                  <a:gd name="connsiteY82" fmla="*/ 121023 h 2796988"/>
                  <a:gd name="connsiteX83" fmla="*/ 887680 w 2071021"/>
                  <a:gd name="connsiteY83" fmla="*/ 107576 h 2796988"/>
                  <a:gd name="connsiteX84" fmla="*/ 780103 w 2071021"/>
                  <a:gd name="connsiteY84" fmla="*/ 94129 h 2796988"/>
                  <a:gd name="connsiteX85" fmla="*/ 659080 w 2071021"/>
                  <a:gd name="connsiteY85" fmla="*/ 26894 h 2796988"/>
                  <a:gd name="connsiteX86" fmla="*/ 605292 w 2071021"/>
                  <a:gd name="connsiteY86" fmla="*/ 0 h 2796988"/>
                  <a:gd name="connsiteX87" fmla="*/ 551503 w 2071021"/>
                  <a:gd name="connsiteY87" fmla="*/ 67235 h 2796988"/>
                  <a:gd name="connsiteX88" fmla="*/ 511162 w 2071021"/>
                  <a:gd name="connsiteY88" fmla="*/ 80682 h 2796988"/>
                  <a:gd name="connsiteX89" fmla="*/ 497715 w 2071021"/>
                  <a:gd name="connsiteY89" fmla="*/ 94129 h 2796988"/>
                  <a:gd name="connsiteX90" fmla="*/ 484268 w 2071021"/>
                  <a:gd name="connsiteY90" fmla="*/ 134470 h 2796988"/>
                  <a:gd name="connsiteX91" fmla="*/ 443927 w 2071021"/>
                  <a:gd name="connsiteY91" fmla="*/ 188259 h 2796988"/>
                  <a:gd name="connsiteX92" fmla="*/ 443927 w 2071021"/>
                  <a:gd name="connsiteY92" fmla="*/ 188259 h 2796988"/>
                  <a:gd name="connsiteX93" fmla="*/ 390139 w 2071021"/>
                  <a:gd name="connsiteY93" fmla="*/ 201706 h 279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071021" h="2796988">
                    <a:moveTo>
                      <a:pt x="390139" y="201706"/>
                    </a:moveTo>
                    <a:lnTo>
                      <a:pt x="390139" y="201706"/>
                    </a:lnTo>
                    <a:cubicBezTo>
                      <a:pt x="363245" y="233082"/>
                      <a:pt x="333155" y="261980"/>
                      <a:pt x="309456" y="295835"/>
                    </a:cubicBezTo>
                    <a:cubicBezTo>
                      <a:pt x="301327" y="307447"/>
                      <a:pt x="304864" y="325108"/>
                      <a:pt x="296009" y="336176"/>
                    </a:cubicBezTo>
                    <a:cubicBezTo>
                      <a:pt x="285913" y="348796"/>
                      <a:pt x="268288" y="352974"/>
                      <a:pt x="255668" y="363070"/>
                    </a:cubicBezTo>
                    <a:cubicBezTo>
                      <a:pt x="245768" y="370990"/>
                      <a:pt x="237739" y="381000"/>
                      <a:pt x="228774" y="389965"/>
                    </a:cubicBezTo>
                    <a:cubicBezTo>
                      <a:pt x="199435" y="477982"/>
                      <a:pt x="240184" y="391595"/>
                      <a:pt x="174986" y="443753"/>
                    </a:cubicBezTo>
                    <a:cubicBezTo>
                      <a:pt x="162366" y="453849"/>
                      <a:pt x="155320" y="469639"/>
                      <a:pt x="148092" y="484094"/>
                    </a:cubicBezTo>
                    <a:cubicBezTo>
                      <a:pt x="141753" y="496772"/>
                      <a:pt x="144668" y="514412"/>
                      <a:pt x="134645" y="524435"/>
                    </a:cubicBezTo>
                    <a:cubicBezTo>
                      <a:pt x="120470" y="538609"/>
                      <a:pt x="98786" y="542364"/>
                      <a:pt x="80856" y="551329"/>
                    </a:cubicBezTo>
                    <a:cubicBezTo>
                      <a:pt x="48851" y="647344"/>
                      <a:pt x="77550" y="616287"/>
                      <a:pt x="13621" y="658906"/>
                    </a:cubicBezTo>
                    <a:cubicBezTo>
                      <a:pt x="1865" y="788221"/>
                      <a:pt x="-10002" y="815305"/>
                      <a:pt x="13621" y="941294"/>
                    </a:cubicBezTo>
                    <a:cubicBezTo>
                      <a:pt x="18845" y="969157"/>
                      <a:pt x="40515" y="1021976"/>
                      <a:pt x="40515" y="1021976"/>
                    </a:cubicBezTo>
                    <a:cubicBezTo>
                      <a:pt x="42025" y="1031039"/>
                      <a:pt x="61770" y="1154858"/>
                      <a:pt x="67409" y="1169894"/>
                    </a:cubicBezTo>
                    <a:cubicBezTo>
                      <a:pt x="73084" y="1185026"/>
                      <a:pt x="85338" y="1196788"/>
                      <a:pt x="94303" y="1210235"/>
                    </a:cubicBezTo>
                    <a:cubicBezTo>
                      <a:pt x="89821" y="1259541"/>
                      <a:pt x="86997" y="1309026"/>
                      <a:pt x="80856" y="1358153"/>
                    </a:cubicBezTo>
                    <a:cubicBezTo>
                      <a:pt x="75938" y="1397501"/>
                      <a:pt x="57162" y="1472775"/>
                      <a:pt x="40515" y="1506070"/>
                    </a:cubicBezTo>
                    <a:lnTo>
                      <a:pt x="13621" y="1559859"/>
                    </a:lnTo>
                    <a:cubicBezTo>
                      <a:pt x="18103" y="1613647"/>
                      <a:pt x="18195" y="1667983"/>
                      <a:pt x="27068" y="1721223"/>
                    </a:cubicBezTo>
                    <a:cubicBezTo>
                      <a:pt x="31729" y="1749186"/>
                      <a:pt x="53962" y="1801906"/>
                      <a:pt x="53962" y="1801906"/>
                    </a:cubicBezTo>
                    <a:cubicBezTo>
                      <a:pt x="55224" y="1812000"/>
                      <a:pt x="66048" y="1933655"/>
                      <a:pt x="80856" y="1963270"/>
                    </a:cubicBezTo>
                    <a:cubicBezTo>
                      <a:pt x="86526" y="1974610"/>
                      <a:pt x="98786" y="1981200"/>
                      <a:pt x="107751" y="1990165"/>
                    </a:cubicBezTo>
                    <a:cubicBezTo>
                      <a:pt x="112233" y="2008094"/>
                      <a:pt x="116121" y="2026183"/>
                      <a:pt x="121198" y="2043953"/>
                    </a:cubicBezTo>
                    <a:cubicBezTo>
                      <a:pt x="129947" y="2074576"/>
                      <a:pt x="137966" y="2101062"/>
                      <a:pt x="161539" y="2124635"/>
                    </a:cubicBezTo>
                    <a:cubicBezTo>
                      <a:pt x="172967" y="2136063"/>
                      <a:pt x="188433" y="2142564"/>
                      <a:pt x="201880" y="2151529"/>
                    </a:cubicBezTo>
                    <a:cubicBezTo>
                      <a:pt x="210845" y="2164976"/>
                      <a:pt x="215327" y="2182905"/>
                      <a:pt x="228774" y="2191870"/>
                    </a:cubicBezTo>
                    <a:cubicBezTo>
                      <a:pt x="244151" y="2202121"/>
                      <a:pt x="264164" y="2203565"/>
                      <a:pt x="282562" y="2205317"/>
                    </a:cubicBezTo>
                    <a:cubicBezTo>
                      <a:pt x="358550" y="2212554"/>
                      <a:pt x="434962" y="2214282"/>
                      <a:pt x="511162" y="2218765"/>
                    </a:cubicBezTo>
                    <a:cubicBezTo>
                      <a:pt x="524609" y="2236694"/>
                      <a:pt x="534487" y="2257968"/>
                      <a:pt x="551503" y="2272553"/>
                    </a:cubicBezTo>
                    <a:cubicBezTo>
                      <a:pt x="572651" y="2290679"/>
                      <a:pt x="618320" y="2303790"/>
                      <a:pt x="645633" y="2312894"/>
                    </a:cubicBezTo>
                    <a:cubicBezTo>
                      <a:pt x="663562" y="2326341"/>
                      <a:pt x="679375" y="2343212"/>
                      <a:pt x="699421" y="2353235"/>
                    </a:cubicBezTo>
                    <a:cubicBezTo>
                      <a:pt x="724777" y="2365913"/>
                      <a:pt x="756515" y="2364404"/>
                      <a:pt x="780103" y="2380129"/>
                    </a:cubicBezTo>
                    <a:cubicBezTo>
                      <a:pt x="832239" y="2414885"/>
                      <a:pt x="805113" y="2401912"/>
                      <a:pt x="860786" y="2420470"/>
                    </a:cubicBezTo>
                    <a:cubicBezTo>
                      <a:pt x="865268" y="2433917"/>
                      <a:pt x="867894" y="2448134"/>
                      <a:pt x="874233" y="2460812"/>
                    </a:cubicBezTo>
                    <a:cubicBezTo>
                      <a:pt x="889344" y="2491033"/>
                      <a:pt x="915977" y="2520252"/>
                      <a:pt x="941468" y="2541494"/>
                    </a:cubicBezTo>
                    <a:cubicBezTo>
                      <a:pt x="953883" y="2551840"/>
                      <a:pt x="968362" y="2559423"/>
                      <a:pt x="981809" y="2568388"/>
                    </a:cubicBezTo>
                    <a:cubicBezTo>
                      <a:pt x="986291" y="2581835"/>
                      <a:pt x="985233" y="2598706"/>
                      <a:pt x="995256" y="2608729"/>
                    </a:cubicBezTo>
                    <a:cubicBezTo>
                      <a:pt x="1018112" y="2631585"/>
                      <a:pt x="1053084" y="2639661"/>
                      <a:pt x="1075939" y="2662517"/>
                    </a:cubicBezTo>
                    <a:cubicBezTo>
                      <a:pt x="1117007" y="2703587"/>
                      <a:pt x="1091493" y="2683742"/>
                      <a:pt x="1156621" y="2716306"/>
                    </a:cubicBezTo>
                    <a:cubicBezTo>
                      <a:pt x="1165586" y="2729753"/>
                      <a:pt x="1172087" y="2745219"/>
                      <a:pt x="1183515" y="2756647"/>
                    </a:cubicBezTo>
                    <a:cubicBezTo>
                      <a:pt x="1209583" y="2782715"/>
                      <a:pt x="1231387" y="2786051"/>
                      <a:pt x="1264198" y="2796988"/>
                    </a:cubicBezTo>
                    <a:cubicBezTo>
                      <a:pt x="1304539" y="2792506"/>
                      <a:pt x="1346715" y="2796376"/>
                      <a:pt x="1385221" y="2783541"/>
                    </a:cubicBezTo>
                    <a:cubicBezTo>
                      <a:pt x="1422977" y="2770956"/>
                      <a:pt x="1434723" y="2716011"/>
                      <a:pt x="1452456" y="2689412"/>
                    </a:cubicBezTo>
                    <a:cubicBezTo>
                      <a:pt x="1459489" y="2678863"/>
                      <a:pt x="1471431" y="2672417"/>
                      <a:pt x="1479351" y="2662517"/>
                    </a:cubicBezTo>
                    <a:cubicBezTo>
                      <a:pt x="1489447" y="2649897"/>
                      <a:pt x="1495727" y="2634447"/>
                      <a:pt x="1506245" y="2622176"/>
                    </a:cubicBezTo>
                    <a:cubicBezTo>
                      <a:pt x="1546305" y="2575439"/>
                      <a:pt x="1592603" y="2551362"/>
                      <a:pt x="1613821" y="2487706"/>
                    </a:cubicBezTo>
                    <a:cubicBezTo>
                      <a:pt x="1652403" y="2371957"/>
                      <a:pt x="1633839" y="2434526"/>
                      <a:pt x="1667609" y="2299447"/>
                    </a:cubicBezTo>
                    <a:cubicBezTo>
                      <a:pt x="1663127" y="2268070"/>
                      <a:pt x="1654162" y="2237012"/>
                      <a:pt x="1654162" y="2205317"/>
                    </a:cubicBezTo>
                    <a:cubicBezTo>
                      <a:pt x="1654162" y="2137933"/>
                      <a:pt x="1656531" y="2070079"/>
                      <a:pt x="1667609" y="2003612"/>
                    </a:cubicBezTo>
                    <a:cubicBezTo>
                      <a:pt x="1670266" y="1987670"/>
                      <a:pt x="1686485" y="1977302"/>
                      <a:pt x="1694503" y="1963270"/>
                    </a:cubicBezTo>
                    <a:cubicBezTo>
                      <a:pt x="1731497" y="1898531"/>
                      <a:pt x="1720335" y="1879890"/>
                      <a:pt x="1802080" y="1828800"/>
                    </a:cubicBezTo>
                    <a:cubicBezTo>
                      <a:pt x="1837939" y="1806388"/>
                      <a:pt x="1874472" y="1785021"/>
                      <a:pt x="1909656" y="1761565"/>
                    </a:cubicBezTo>
                    <a:cubicBezTo>
                      <a:pt x="1923103" y="1752600"/>
                      <a:pt x="1937582" y="1745017"/>
                      <a:pt x="1949998" y="1734670"/>
                    </a:cubicBezTo>
                    <a:cubicBezTo>
                      <a:pt x="1964607" y="1722496"/>
                      <a:pt x="1976892" y="1707776"/>
                      <a:pt x="1990339" y="1694329"/>
                    </a:cubicBezTo>
                    <a:cubicBezTo>
                      <a:pt x="2003155" y="1655881"/>
                      <a:pt x="2008791" y="1642412"/>
                      <a:pt x="2017233" y="1600200"/>
                    </a:cubicBezTo>
                    <a:cubicBezTo>
                      <a:pt x="2030158" y="1535575"/>
                      <a:pt x="2035864" y="1478043"/>
                      <a:pt x="2044127" y="1411941"/>
                    </a:cubicBezTo>
                    <a:cubicBezTo>
                      <a:pt x="2039645" y="1290917"/>
                      <a:pt x="2038477" y="1169725"/>
                      <a:pt x="2030680" y="1048870"/>
                    </a:cubicBezTo>
                    <a:cubicBezTo>
                      <a:pt x="2029490" y="1030427"/>
                      <a:pt x="2017233" y="1013563"/>
                      <a:pt x="2017233" y="995082"/>
                    </a:cubicBezTo>
                    <a:cubicBezTo>
                      <a:pt x="2017233" y="932169"/>
                      <a:pt x="2021348" y="869040"/>
                      <a:pt x="2030680" y="806823"/>
                    </a:cubicBezTo>
                    <a:cubicBezTo>
                      <a:pt x="2034885" y="778788"/>
                      <a:pt x="2050698" y="753643"/>
                      <a:pt x="2057574" y="726141"/>
                    </a:cubicBezTo>
                    <a:lnTo>
                      <a:pt x="2071021" y="672353"/>
                    </a:lnTo>
                    <a:cubicBezTo>
                      <a:pt x="2066539" y="627529"/>
                      <a:pt x="2063945" y="582476"/>
                      <a:pt x="2057574" y="537882"/>
                    </a:cubicBezTo>
                    <a:cubicBezTo>
                      <a:pt x="2051569" y="495845"/>
                      <a:pt x="2041627" y="482068"/>
                      <a:pt x="2030680" y="443753"/>
                    </a:cubicBezTo>
                    <a:cubicBezTo>
                      <a:pt x="2025603" y="425983"/>
                      <a:pt x="2024513" y="406952"/>
                      <a:pt x="2017233" y="389965"/>
                    </a:cubicBezTo>
                    <a:cubicBezTo>
                      <a:pt x="2010867" y="375110"/>
                      <a:pt x="1999304" y="363070"/>
                      <a:pt x="1990339" y="349623"/>
                    </a:cubicBezTo>
                    <a:cubicBezTo>
                      <a:pt x="1985857" y="327211"/>
                      <a:pt x="1988232" y="302232"/>
                      <a:pt x="1976892" y="282388"/>
                    </a:cubicBezTo>
                    <a:cubicBezTo>
                      <a:pt x="1964625" y="260920"/>
                      <a:pt x="1916916" y="248949"/>
                      <a:pt x="1896209" y="242047"/>
                    </a:cubicBezTo>
                    <a:cubicBezTo>
                      <a:pt x="1884565" y="244958"/>
                      <a:pt x="1817084" y="260367"/>
                      <a:pt x="1802080" y="268941"/>
                    </a:cubicBezTo>
                    <a:cubicBezTo>
                      <a:pt x="1782621" y="280060"/>
                      <a:pt x="1767297" y="297404"/>
                      <a:pt x="1748292" y="309282"/>
                    </a:cubicBezTo>
                    <a:cubicBezTo>
                      <a:pt x="1731293" y="319906"/>
                      <a:pt x="1712433" y="327211"/>
                      <a:pt x="1694503" y="336176"/>
                    </a:cubicBezTo>
                    <a:cubicBezTo>
                      <a:pt x="1690021" y="349623"/>
                      <a:pt x="1691079" y="366494"/>
                      <a:pt x="1681056" y="376517"/>
                    </a:cubicBezTo>
                    <a:cubicBezTo>
                      <a:pt x="1653489" y="404085"/>
                      <a:pt x="1599055" y="381632"/>
                      <a:pt x="1573480" y="376517"/>
                    </a:cubicBezTo>
                    <a:cubicBezTo>
                      <a:pt x="1546820" y="349857"/>
                      <a:pt x="1509182" y="319252"/>
                      <a:pt x="1492798" y="282388"/>
                    </a:cubicBezTo>
                    <a:cubicBezTo>
                      <a:pt x="1481284" y="256483"/>
                      <a:pt x="1489491" y="217431"/>
                      <a:pt x="1465903" y="201706"/>
                    </a:cubicBezTo>
                    <a:cubicBezTo>
                      <a:pt x="1452456" y="192741"/>
                      <a:pt x="1438182" y="184908"/>
                      <a:pt x="1425562" y="174812"/>
                    </a:cubicBezTo>
                    <a:cubicBezTo>
                      <a:pt x="1415662" y="166892"/>
                      <a:pt x="1410008" y="153587"/>
                      <a:pt x="1398668" y="147917"/>
                    </a:cubicBezTo>
                    <a:cubicBezTo>
                      <a:pt x="1382138" y="139652"/>
                      <a:pt x="1362650" y="139547"/>
                      <a:pt x="1344880" y="134470"/>
                    </a:cubicBezTo>
                    <a:cubicBezTo>
                      <a:pt x="1331251" y="130576"/>
                      <a:pt x="1317986" y="125505"/>
                      <a:pt x="1304539" y="121023"/>
                    </a:cubicBezTo>
                    <a:cubicBezTo>
                      <a:pt x="1295574" y="107576"/>
                      <a:pt x="1289073" y="92110"/>
                      <a:pt x="1277645" y="80682"/>
                    </a:cubicBezTo>
                    <a:cubicBezTo>
                      <a:pt x="1251578" y="54615"/>
                      <a:pt x="1229772" y="51278"/>
                      <a:pt x="1196962" y="40341"/>
                    </a:cubicBezTo>
                    <a:cubicBezTo>
                      <a:pt x="1145975" y="53088"/>
                      <a:pt x="1088542" y="54632"/>
                      <a:pt x="1049045" y="94129"/>
                    </a:cubicBezTo>
                    <a:cubicBezTo>
                      <a:pt x="1037617" y="105557"/>
                      <a:pt x="1031116" y="121023"/>
                      <a:pt x="1022151" y="134470"/>
                    </a:cubicBezTo>
                    <a:cubicBezTo>
                      <a:pt x="990774" y="129988"/>
                      <a:pt x="959101" y="127239"/>
                      <a:pt x="928021" y="121023"/>
                    </a:cubicBezTo>
                    <a:cubicBezTo>
                      <a:pt x="914122" y="118243"/>
                      <a:pt x="901626" y="110112"/>
                      <a:pt x="887680" y="107576"/>
                    </a:cubicBezTo>
                    <a:cubicBezTo>
                      <a:pt x="852125" y="101111"/>
                      <a:pt x="815962" y="98611"/>
                      <a:pt x="780103" y="94129"/>
                    </a:cubicBezTo>
                    <a:cubicBezTo>
                      <a:pt x="668545" y="56943"/>
                      <a:pt x="844032" y="119370"/>
                      <a:pt x="659080" y="26894"/>
                    </a:cubicBezTo>
                    <a:lnTo>
                      <a:pt x="605292" y="0"/>
                    </a:lnTo>
                    <a:cubicBezTo>
                      <a:pt x="508568" y="32241"/>
                      <a:pt x="619043" y="-17189"/>
                      <a:pt x="551503" y="67235"/>
                    </a:cubicBezTo>
                    <a:cubicBezTo>
                      <a:pt x="542648" y="78303"/>
                      <a:pt x="523840" y="74343"/>
                      <a:pt x="511162" y="80682"/>
                    </a:cubicBezTo>
                    <a:cubicBezTo>
                      <a:pt x="505492" y="83517"/>
                      <a:pt x="502197" y="89647"/>
                      <a:pt x="497715" y="94129"/>
                    </a:cubicBezTo>
                    <a:lnTo>
                      <a:pt x="484268" y="134470"/>
                    </a:lnTo>
                    <a:lnTo>
                      <a:pt x="443927" y="188259"/>
                    </a:lnTo>
                    <a:lnTo>
                      <a:pt x="443927" y="188259"/>
                    </a:lnTo>
                    <a:lnTo>
                      <a:pt x="390139" y="20170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279" name="Freeform 12"/>
              <p:cNvSpPr>
                <a:spLocks/>
              </p:cNvSpPr>
              <p:nvPr/>
            </p:nvSpPr>
            <p:spPr bwMode="auto">
              <a:xfrm rot="17625037">
                <a:off x="5675579" y="3401662"/>
                <a:ext cx="1143623" cy="1594119"/>
              </a:xfrm>
              <a:custGeom>
                <a:avLst/>
                <a:gdLst>
                  <a:gd name="T0" fmla="*/ 42152 w 1143623"/>
                  <a:gd name="T1" fmla="*/ 0 h 1594119"/>
                  <a:gd name="T2" fmla="*/ 15257 w 1143623"/>
                  <a:gd name="T3" fmla="*/ 161365 h 1594119"/>
                  <a:gd name="T4" fmla="*/ 15257 w 1143623"/>
                  <a:gd name="T5" fmla="*/ 605118 h 1594119"/>
                  <a:gd name="T6" fmla="*/ 55599 w 1143623"/>
                  <a:gd name="T7" fmla="*/ 618565 h 1594119"/>
                  <a:gd name="T8" fmla="*/ 163175 w 1143623"/>
                  <a:gd name="T9" fmla="*/ 672353 h 1594119"/>
                  <a:gd name="T10" fmla="*/ 284199 w 1143623"/>
                  <a:gd name="T11" fmla="*/ 632012 h 1594119"/>
                  <a:gd name="T12" fmla="*/ 364881 w 1143623"/>
                  <a:gd name="T13" fmla="*/ 591671 h 1594119"/>
                  <a:gd name="T14" fmla="*/ 405222 w 1143623"/>
                  <a:gd name="T15" fmla="*/ 551329 h 1594119"/>
                  <a:gd name="T16" fmla="*/ 485905 w 1143623"/>
                  <a:gd name="T17" fmla="*/ 497541 h 1594119"/>
                  <a:gd name="T18" fmla="*/ 512799 w 1143623"/>
                  <a:gd name="T19" fmla="*/ 457200 h 1594119"/>
                  <a:gd name="T20" fmla="*/ 539693 w 1143623"/>
                  <a:gd name="T21" fmla="*/ 403412 h 1594119"/>
                  <a:gd name="T22" fmla="*/ 580034 w 1143623"/>
                  <a:gd name="T23" fmla="*/ 376518 h 1594119"/>
                  <a:gd name="T24" fmla="*/ 606928 w 1143623"/>
                  <a:gd name="T25" fmla="*/ 336176 h 1594119"/>
                  <a:gd name="T26" fmla="*/ 620375 w 1143623"/>
                  <a:gd name="T27" fmla="*/ 295835 h 1594119"/>
                  <a:gd name="T28" fmla="*/ 660716 w 1143623"/>
                  <a:gd name="T29" fmla="*/ 282388 h 1594119"/>
                  <a:gd name="T30" fmla="*/ 754846 w 1143623"/>
                  <a:gd name="T31" fmla="*/ 242047 h 1594119"/>
                  <a:gd name="T32" fmla="*/ 902763 w 1143623"/>
                  <a:gd name="T33" fmla="*/ 255494 h 1594119"/>
                  <a:gd name="T34" fmla="*/ 943105 w 1143623"/>
                  <a:gd name="T35" fmla="*/ 295835 h 1594119"/>
                  <a:gd name="T36" fmla="*/ 983446 w 1143623"/>
                  <a:gd name="T37" fmla="*/ 322729 h 1594119"/>
                  <a:gd name="T38" fmla="*/ 996893 w 1143623"/>
                  <a:gd name="T39" fmla="*/ 389965 h 1594119"/>
                  <a:gd name="T40" fmla="*/ 1023787 w 1143623"/>
                  <a:gd name="T41" fmla="*/ 430306 h 1594119"/>
                  <a:gd name="T42" fmla="*/ 1037234 w 1143623"/>
                  <a:gd name="T43" fmla="*/ 564776 h 1594119"/>
                  <a:gd name="T44" fmla="*/ 1023787 w 1143623"/>
                  <a:gd name="T45" fmla="*/ 833718 h 1594119"/>
                  <a:gd name="T46" fmla="*/ 983446 w 1143623"/>
                  <a:gd name="T47" fmla="*/ 860612 h 1594119"/>
                  <a:gd name="T48" fmla="*/ 916210 w 1143623"/>
                  <a:gd name="T49" fmla="*/ 887506 h 1594119"/>
                  <a:gd name="T50" fmla="*/ 795187 w 1143623"/>
                  <a:gd name="T51" fmla="*/ 941294 h 1594119"/>
                  <a:gd name="T52" fmla="*/ 687610 w 1143623"/>
                  <a:gd name="T53" fmla="*/ 1008529 h 1594119"/>
                  <a:gd name="T54" fmla="*/ 647269 w 1143623"/>
                  <a:gd name="T55" fmla="*/ 1021976 h 1594119"/>
                  <a:gd name="T56" fmla="*/ 633822 w 1143623"/>
                  <a:gd name="T57" fmla="*/ 1075765 h 1594119"/>
                  <a:gd name="T58" fmla="*/ 593481 w 1143623"/>
                  <a:gd name="T59" fmla="*/ 1089212 h 1594119"/>
                  <a:gd name="T60" fmla="*/ 566587 w 1143623"/>
                  <a:gd name="T61" fmla="*/ 1129553 h 1594119"/>
                  <a:gd name="T62" fmla="*/ 539693 w 1143623"/>
                  <a:gd name="T63" fmla="*/ 1210235 h 1594119"/>
                  <a:gd name="T64" fmla="*/ 553140 w 1143623"/>
                  <a:gd name="T65" fmla="*/ 1452282 h 1594119"/>
                  <a:gd name="T66" fmla="*/ 606928 w 1143623"/>
                  <a:gd name="T67" fmla="*/ 1492623 h 1594119"/>
                  <a:gd name="T68" fmla="*/ 633822 w 1143623"/>
                  <a:gd name="T69" fmla="*/ 1546412 h 1594119"/>
                  <a:gd name="T70" fmla="*/ 714505 w 1143623"/>
                  <a:gd name="T71" fmla="*/ 1573306 h 1594119"/>
                  <a:gd name="T72" fmla="*/ 1117916 w 1143623"/>
                  <a:gd name="T73" fmla="*/ 1559859 h 1594119"/>
                  <a:gd name="T74" fmla="*/ 1104469 w 1143623"/>
                  <a:gd name="T75" fmla="*/ 1331259 h 159411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143623" h="1594119">
                    <a:moveTo>
                      <a:pt x="42152" y="0"/>
                    </a:moveTo>
                    <a:cubicBezTo>
                      <a:pt x="33187" y="53788"/>
                      <a:pt x="22021" y="107256"/>
                      <a:pt x="15257" y="161365"/>
                    </a:cubicBezTo>
                    <a:cubicBezTo>
                      <a:pt x="-1788" y="297721"/>
                      <a:pt x="-8139" y="476441"/>
                      <a:pt x="15257" y="605118"/>
                    </a:cubicBezTo>
                    <a:cubicBezTo>
                      <a:pt x="17793" y="619064"/>
                      <a:pt x="42327" y="613588"/>
                      <a:pt x="55599" y="618565"/>
                    </a:cubicBezTo>
                    <a:cubicBezTo>
                      <a:pt x="130789" y="646761"/>
                      <a:pt x="107470" y="635216"/>
                      <a:pt x="163175" y="672353"/>
                    </a:cubicBezTo>
                    <a:cubicBezTo>
                      <a:pt x="312961" y="647389"/>
                      <a:pt x="189658" y="679282"/>
                      <a:pt x="284199" y="632012"/>
                    </a:cubicBezTo>
                    <a:cubicBezTo>
                      <a:pt x="344843" y="601690"/>
                      <a:pt x="307079" y="639840"/>
                      <a:pt x="364881" y="591671"/>
                    </a:cubicBezTo>
                    <a:cubicBezTo>
                      <a:pt x="379490" y="579496"/>
                      <a:pt x="390211" y="563004"/>
                      <a:pt x="405222" y="551329"/>
                    </a:cubicBezTo>
                    <a:cubicBezTo>
                      <a:pt x="430736" y="531485"/>
                      <a:pt x="485905" y="497541"/>
                      <a:pt x="485905" y="497541"/>
                    </a:cubicBezTo>
                    <a:cubicBezTo>
                      <a:pt x="494870" y="484094"/>
                      <a:pt x="504781" y="471232"/>
                      <a:pt x="512799" y="457200"/>
                    </a:cubicBezTo>
                    <a:cubicBezTo>
                      <a:pt x="522744" y="439796"/>
                      <a:pt x="526860" y="418811"/>
                      <a:pt x="539693" y="403412"/>
                    </a:cubicBezTo>
                    <a:cubicBezTo>
                      <a:pt x="550039" y="390997"/>
                      <a:pt x="566587" y="385483"/>
                      <a:pt x="580034" y="376518"/>
                    </a:cubicBezTo>
                    <a:cubicBezTo>
                      <a:pt x="588999" y="363071"/>
                      <a:pt x="599700" y="350631"/>
                      <a:pt x="606928" y="336176"/>
                    </a:cubicBezTo>
                    <a:cubicBezTo>
                      <a:pt x="613267" y="323498"/>
                      <a:pt x="610352" y="305858"/>
                      <a:pt x="620375" y="295835"/>
                    </a:cubicBezTo>
                    <a:cubicBezTo>
                      <a:pt x="630398" y="285812"/>
                      <a:pt x="648038" y="288727"/>
                      <a:pt x="660716" y="282388"/>
                    </a:cubicBezTo>
                    <a:cubicBezTo>
                      <a:pt x="753579" y="235956"/>
                      <a:pt x="642901" y="270033"/>
                      <a:pt x="754846" y="242047"/>
                    </a:cubicBezTo>
                    <a:cubicBezTo>
                      <a:pt x="804152" y="246529"/>
                      <a:pt x="855159" y="241893"/>
                      <a:pt x="902763" y="255494"/>
                    </a:cubicBezTo>
                    <a:cubicBezTo>
                      <a:pt x="921048" y="260718"/>
                      <a:pt x="928496" y="283661"/>
                      <a:pt x="943105" y="295835"/>
                    </a:cubicBezTo>
                    <a:cubicBezTo>
                      <a:pt x="955521" y="306181"/>
                      <a:pt x="969999" y="313764"/>
                      <a:pt x="983446" y="322729"/>
                    </a:cubicBezTo>
                    <a:cubicBezTo>
                      <a:pt x="987928" y="345141"/>
                      <a:pt x="988868" y="368564"/>
                      <a:pt x="996893" y="389965"/>
                    </a:cubicBezTo>
                    <a:cubicBezTo>
                      <a:pt x="1002568" y="405097"/>
                      <a:pt x="1020153" y="414559"/>
                      <a:pt x="1023787" y="430306"/>
                    </a:cubicBezTo>
                    <a:cubicBezTo>
                      <a:pt x="1033916" y="474199"/>
                      <a:pt x="1032752" y="519953"/>
                      <a:pt x="1037234" y="564776"/>
                    </a:cubicBezTo>
                    <a:cubicBezTo>
                      <a:pt x="1032752" y="654423"/>
                      <a:pt x="1039844" y="745406"/>
                      <a:pt x="1023787" y="833718"/>
                    </a:cubicBezTo>
                    <a:cubicBezTo>
                      <a:pt x="1020896" y="849619"/>
                      <a:pt x="997901" y="853385"/>
                      <a:pt x="983446" y="860612"/>
                    </a:cubicBezTo>
                    <a:cubicBezTo>
                      <a:pt x="961856" y="871407"/>
                      <a:pt x="937800" y="876711"/>
                      <a:pt x="916210" y="887506"/>
                    </a:cubicBezTo>
                    <a:cubicBezTo>
                      <a:pt x="799893" y="945664"/>
                      <a:pt x="897831" y="915633"/>
                      <a:pt x="795187" y="941294"/>
                    </a:cubicBezTo>
                    <a:cubicBezTo>
                      <a:pt x="752568" y="1005223"/>
                      <a:pt x="783625" y="976524"/>
                      <a:pt x="687610" y="1008529"/>
                    </a:cubicBezTo>
                    <a:lnTo>
                      <a:pt x="647269" y="1021976"/>
                    </a:lnTo>
                    <a:cubicBezTo>
                      <a:pt x="642787" y="1039906"/>
                      <a:pt x="645367" y="1061333"/>
                      <a:pt x="633822" y="1075765"/>
                    </a:cubicBezTo>
                    <a:cubicBezTo>
                      <a:pt x="624967" y="1086833"/>
                      <a:pt x="604549" y="1080357"/>
                      <a:pt x="593481" y="1089212"/>
                    </a:cubicBezTo>
                    <a:cubicBezTo>
                      <a:pt x="580861" y="1099308"/>
                      <a:pt x="573151" y="1114785"/>
                      <a:pt x="566587" y="1129553"/>
                    </a:cubicBezTo>
                    <a:cubicBezTo>
                      <a:pt x="555073" y="1155458"/>
                      <a:pt x="539693" y="1210235"/>
                      <a:pt x="539693" y="1210235"/>
                    </a:cubicBezTo>
                    <a:cubicBezTo>
                      <a:pt x="544175" y="1290917"/>
                      <a:pt x="534424" y="1373673"/>
                      <a:pt x="553140" y="1452282"/>
                    </a:cubicBezTo>
                    <a:cubicBezTo>
                      <a:pt x="558331" y="1474084"/>
                      <a:pt x="592343" y="1475607"/>
                      <a:pt x="606928" y="1492623"/>
                    </a:cubicBezTo>
                    <a:cubicBezTo>
                      <a:pt x="619974" y="1507843"/>
                      <a:pt x="617785" y="1534384"/>
                      <a:pt x="633822" y="1546412"/>
                    </a:cubicBezTo>
                    <a:cubicBezTo>
                      <a:pt x="656501" y="1563421"/>
                      <a:pt x="714505" y="1573306"/>
                      <a:pt x="714505" y="1573306"/>
                    </a:cubicBezTo>
                    <a:cubicBezTo>
                      <a:pt x="848975" y="1568824"/>
                      <a:pt x="1003601" y="1630813"/>
                      <a:pt x="1117916" y="1559859"/>
                    </a:cubicBezTo>
                    <a:cubicBezTo>
                      <a:pt x="1182770" y="1519604"/>
                      <a:pt x="1104469" y="1331259"/>
                      <a:pt x="1104469" y="1331259"/>
                    </a:cubicBezTo>
                  </a:path>
                </a:pathLst>
              </a:cu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1" name="Oval 3"/>
            <p:cNvSpPr>
              <a:spLocks noChangeArrowheads="1"/>
            </p:cNvSpPr>
            <p:nvPr/>
          </p:nvSpPr>
          <p:spPr bwMode="auto">
            <a:xfrm>
              <a:off x="4689475" y="2620963"/>
              <a:ext cx="3667125" cy="27432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85" t="9592" r="9608" b="80817"/>
            <a:stretch>
              <a:fillRect/>
            </a:stretch>
          </p:blipFill>
          <p:spPr bwMode="auto">
            <a:xfrm>
              <a:off x="6299419" y="3651960"/>
              <a:ext cx="288492" cy="316630"/>
            </a:xfrm>
            <a:prstGeom prst="rect">
              <a:avLst/>
            </a:prstGeom>
            <a:noFill/>
            <a:ln>
              <a:noFill/>
            </a:ln>
            <a:effectLst>
              <a:softEdge rad="381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85" t="9592" r="9608" b="80817"/>
            <a:stretch>
              <a:fillRect/>
            </a:stretch>
          </p:blipFill>
          <p:spPr bwMode="auto">
            <a:xfrm>
              <a:off x="7442419" y="3154363"/>
              <a:ext cx="288492" cy="316630"/>
            </a:xfrm>
            <a:prstGeom prst="rect">
              <a:avLst/>
            </a:prstGeom>
            <a:noFill/>
            <a:ln>
              <a:noFill/>
            </a:ln>
            <a:effectLst>
              <a:softEdge rad="381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85" t="9592" r="9608" b="80817"/>
            <a:stretch>
              <a:fillRect/>
            </a:stretch>
          </p:blipFill>
          <p:spPr bwMode="auto">
            <a:xfrm>
              <a:off x="7010400" y="3827104"/>
              <a:ext cx="288492" cy="316630"/>
            </a:xfrm>
            <a:prstGeom prst="rect">
              <a:avLst/>
            </a:prstGeom>
            <a:noFill/>
            <a:ln>
              <a:noFill/>
            </a:ln>
            <a:effectLst>
              <a:softEdge rad="381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85" t="9592" r="9608" b="80817"/>
            <a:stretch>
              <a:fillRect/>
            </a:stretch>
          </p:blipFill>
          <p:spPr bwMode="auto">
            <a:xfrm>
              <a:off x="6477000" y="3112370"/>
              <a:ext cx="288492" cy="316630"/>
            </a:xfrm>
            <a:prstGeom prst="rect">
              <a:avLst/>
            </a:prstGeom>
            <a:noFill/>
            <a:ln>
              <a:noFill/>
            </a:ln>
            <a:effectLst>
              <a:softEdge rad="381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Freeform 12"/>
            <p:cNvSpPr>
              <a:spLocks/>
            </p:cNvSpPr>
            <p:nvPr/>
          </p:nvSpPr>
          <p:spPr bwMode="auto">
            <a:xfrm rot="3337120">
              <a:off x="5948018" y="2909513"/>
              <a:ext cx="1603583" cy="1225834"/>
            </a:xfrm>
            <a:custGeom>
              <a:avLst/>
              <a:gdLst>
                <a:gd name="T0" fmla="*/ 42152 w 1143623"/>
                <a:gd name="T1" fmla="*/ 0 h 1594119"/>
                <a:gd name="T2" fmla="*/ 15257 w 1143623"/>
                <a:gd name="T3" fmla="*/ 161365 h 1594119"/>
                <a:gd name="T4" fmla="*/ 15257 w 1143623"/>
                <a:gd name="T5" fmla="*/ 605118 h 1594119"/>
                <a:gd name="T6" fmla="*/ 55599 w 1143623"/>
                <a:gd name="T7" fmla="*/ 618565 h 1594119"/>
                <a:gd name="T8" fmla="*/ 163175 w 1143623"/>
                <a:gd name="T9" fmla="*/ 672353 h 1594119"/>
                <a:gd name="T10" fmla="*/ 284199 w 1143623"/>
                <a:gd name="T11" fmla="*/ 632012 h 1594119"/>
                <a:gd name="T12" fmla="*/ 364881 w 1143623"/>
                <a:gd name="T13" fmla="*/ 591671 h 1594119"/>
                <a:gd name="T14" fmla="*/ 405222 w 1143623"/>
                <a:gd name="T15" fmla="*/ 551329 h 1594119"/>
                <a:gd name="T16" fmla="*/ 485905 w 1143623"/>
                <a:gd name="T17" fmla="*/ 497541 h 1594119"/>
                <a:gd name="T18" fmla="*/ 512799 w 1143623"/>
                <a:gd name="T19" fmla="*/ 457200 h 1594119"/>
                <a:gd name="T20" fmla="*/ 539693 w 1143623"/>
                <a:gd name="T21" fmla="*/ 403412 h 1594119"/>
                <a:gd name="T22" fmla="*/ 580034 w 1143623"/>
                <a:gd name="T23" fmla="*/ 376518 h 1594119"/>
                <a:gd name="T24" fmla="*/ 606928 w 1143623"/>
                <a:gd name="T25" fmla="*/ 336176 h 1594119"/>
                <a:gd name="T26" fmla="*/ 620375 w 1143623"/>
                <a:gd name="T27" fmla="*/ 295835 h 1594119"/>
                <a:gd name="T28" fmla="*/ 660716 w 1143623"/>
                <a:gd name="T29" fmla="*/ 282388 h 1594119"/>
                <a:gd name="T30" fmla="*/ 754846 w 1143623"/>
                <a:gd name="T31" fmla="*/ 242047 h 1594119"/>
                <a:gd name="T32" fmla="*/ 902763 w 1143623"/>
                <a:gd name="T33" fmla="*/ 255494 h 1594119"/>
                <a:gd name="T34" fmla="*/ 943105 w 1143623"/>
                <a:gd name="T35" fmla="*/ 295835 h 1594119"/>
                <a:gd name="T36" fmla="*/ 983446 w 1143623"/>
                <a:gd name="T37" fmla="*/ 322729 h 1594119"/>
                <a:gd name="T38" fmla="*/ 996893 w 1143623"/>
                <a:gd name="T39" fmla="*/ 389965 h 1594119"/>
                <a:gd name="T40" fmla="*/ 1023787 w 1143623"/>
                <a:gd name="T41" fmla="*/ 430306 h 1594119"/>
                <a:gd name="T42" fmla="*/ 1037234 w 1143623"/>
                <a:gd name="T43" fmla="*/ 564776 h 1594119"/>
                <a:gd name="T44" fmla="*/ 1023787 w 1143623"/>
                <a:gd name="T45" fmla="*/ 833718 h 1594119"/>
                <a:gd name="T46" fmla="*/ 983446 w 1143623"/>
                <a:gd name="T47" fmla="*/ 860612 h 1594119"/>
                <a:gd name="T48" fmla="*/ 916210 w 1143623"/>
                <a:gd name="T49" fmla="*/ 887506 h 1594119"/>
                <a:gd name="T50" fmla="*/ 795187 w 1143623"/>
                <a:gd name="T51" fmla="*/ 941294 h 1594119"/>
                <a:gd name="T52" fmla="*/ 687610 w 1143623"/>
                <a:gd name="T53" fmla="*/ 1008529 h 1594119"/>
                <a:gd name="T54" fmla="*/ 647269 w 1143623"/>
                <a:gd name="T55" fmla="*/ 1021976 h 1594119"/>
                <a:gd name="T56" fmla="*/ 633822 w 1143623"/>
                <a:gd name="T57" fmla="*/ 1075765 h 1594119"/>
                <a:gd name="T58" fmla="*/ 593481 w 1143623"/>
                <a:gd name="T59" fmla="*/ 1089212 h 1594119"/>
                <a:gd name="T60" fmla="*/ 566587 w 1143623"/>
                <a:gd name="T61" fmla="*/ 1129553 h 1594119"/>
                <a:gd name="T62" fmla="*/ 539693 w 1143623"/>
                <a:gd name="T63" fmla="*/ 1210235 h 1594119"/>
                <a:gd name="T64" fmla="*/ 553140 w 1143623"/>
                <a:gd name="T65" fmla="*/ 1452282 h 1594119"/>
                <a:gd name="T66" fmla="*/ 606928 w 1143623"/>
                <a:gd name="T67" fmla="*/ 1492623 h 1594119"/>
                <a:gd name="T68" fmla="*/ 633822 w 1143623"/>
                <a:gd name="T69" fmla="*/ 1546412 h 1594119"/>
                <a:gd name="T70" fmla="*/ 714505 w 1143623"/>
                <a:gd name="T71" fmla="*/ 1573306 h 1594119"/>
                <a:gd name="T72" fmla="*/ 1117916 w 1143623"/>
                <a:gd name="T73" fmla="*/ 1559859 h 1594119"/>
                <a:gd name="T74" fmla="*/ 1104469 w 1143623"/>
                <a:gd name="T75" fmla="*/ 1331259 h 15941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43623" h="1594119">
                  <a:moveTo>
                    <a:pt x="42152" y="0"/>
                  </a:moveTo>
                  <a:cubicBezTo>
                    <a:pt x="33187" y="53788"/>
                    <a:pt x="22021" y="107256"/>
                    <a:pt x="15257" y="161365"/>
                  </a:cubicBezTo>
                  <a:cubicBezTo>
                    <a:pt x="-1788" y="297721"/>
                    <a:pt x="-8139" y="476441"/>
                    <a:pt x="15257" y="605118"/>
                  </a:cubicBezTo>
                  <a:cubicBezTo>
                    <a:pt x="17793" y="619064"/>
                    <a:pt x="42327" y="613588"/>
                    <a:pt x="55599" y="618565"/>
                  </a:cubicBezTo>
                  <a:cubicBezTo>
                    <a:pt x="130789" y="646761"/>
                    <a:pt x="107470" y="635216"/>
                    <a:pt x="163175" y="672353"/>
                  </a:cubicBezTo>
                  <a:cubicBezTo>
                    <a:pt x="312961" y="647389"/>
                    <a:pt x="189658" y="679282"/>
                    <a:pt x="284199" y="632012"/>
                  </a:cubicBezTo>
                  <a:cubicBezTo>
                    <a:pt x="344843" y="601690"/>
                    <a:pt x="307079" y="639840"/>
                    <a:pt x="364881" y="591671"/>
                  </a:cubicBezTo>
                  <a:cubicBezTo>
                    <a:pt x="379490" y="579496"/>
                    <a:pt x="390211" y="563004"/>
                    <a:pt x="405222" y="551329"/>
                  </a:cubicBezTo>
                  <a:cubicBezTo>
                    <a:pt x="430736" y="531485"/>
                    <a:pt x="485905" y="497541"/>
                    <a:pt x="485905" y="497541"/>
                  </a:cubicBezTo>
                  <a:cubicBezTo>
                    <a:pt x="494870" y="484094"/>
                    <a:pt x="504781" y="471232"/>
                    <a:pt x="512799" y="457200"/>
                  </a:cubicBezTo>
                  <a:cubicBezTo>
                    <a:pt x="522744" y="439796"/>
                    <a:pt x="526860" y="418811"/>
                    <a:pt x="539693" y="403412"/>
                  </a:cubicBezTo>
                  <a:cubicBezTo>
                    <a:pt x="550039" y="390997"/>
                    <a:pt x="566587" y="385483"/>
                    <a:pt x="580034" y="376518"/>
                  </a:cubicBezTo>
                  <a:cubicBezTo>
                    <a:pt x="588999" y="363071"/>
                    <a:pt x="599700" y="350631"/>
                    <a:pt x="606928" y="336176"/>
                  </a:cubicBezTo>
                  <a:cubicBezTo>
                    <a:pt x="613267" y="323498"/>
                    <a:pt x="610352" y="305858"/>
                    <a:pt x="620375" y="295835"/>
                  </a:cubicBezTo>
                  <a:cubicBezTo>
                    <a:pt x="630398" y="285812"/>
                    <a:pt x="648038" y="288727"/>
                    <a:pt x="660716" y="282388"/>
                  </a:cubicBezTo>
                  <a:cubicBezTo>
                    <a:pt x="753579" y="235956"/>
                    <a:pt x="642901" y="270033"/>
                    <a:pt x="754846" y="242047"/>
                  </a:cubicBezTo>
                  <a:cubicBezTo>
                    <a:pt x="804152" y="246529"/>
                    <a:pt x="855159" y="241893"/>
                    <a:pt x="902763" y="255494"/>
                  </a:cubicBezTo>
                  <a:cubicBezTo>
                    <a:pt x="921048" y="260718"/>
                    <a:pt x="928496" y="283661"/>
                    <a:pt x="943105" y="295835"/>
                  </a:cubicBezTo>
                  <a:cubicBezTo>
                    <a:pt x="955521" y="306181"/>
                    <a:pt x="969999" y="313764"/>
                    <a:pt x="983446" y="322729"/>
                  </a:cubicBezTo>
                  <a:cubicBezTo>
                    <a:pt x="987928" y="345141"/>
                    <a:pt x="988868" y="368564"/>
                    <a:pt x="996893" y="389965"/>
                  </a:cubicBezTo>
                  <a:cubicBezTo>
                    <a:pt x="1002568" y="405097"/>
                    <a:pt x="1020153" y="414559"/>
                    <a:pt x="1023787" y="430306"/>
                  </a:cubicBezTo>
                  <a:cubicBezTo>
                    <a:pt x="1033916" y="474199"/>
                    <a:pt x="1032752" y="519953"/>
                    <a:pt x="1037234" y="564776"/>
                  </a:cubicBezTo>
                  <a:cubicBezTo>
                    <a:pt x="1032752" y="654423"/>
                    <a:pt x="1039844" y="745406"/>
                    <a:pt x="1023787" y="833718"/>
                  </a:cubicBezTo>
                  <a:cubicBezTo>
                    <a:pt x="1020896" y="849619"/>
                    <a:pt x="997901" y="853385"/>
                    <a:pt x="983446" y="860612"/>
                  </a:cubicBezTo>
                  <a:cubicBezTo>
                    <a:pt x="961856" y="871407"/>
                    <a:pt x="937800" y="876711"/>
                    <a:pt x="916210" y="887506"/>
                  </a:cubicBezTo>
                  <a:cubicBezTo>
                    <a:pt x="799893" y="945664"/>
                    <a:pt x="897831" y="915633"/>
                    <a:pt x="795187" y="941294"/>
                  </a:cubicBezTo>
                  <a:cubicBezTo>
                    <a:pt x="752568" y="1005223"/>
                    <a:pt x="783625" y="976524"/>
                    <a:pt x="687610" y="1008529"/>
                  </a:cubicBezTo>
                  <a:lnTo>
                    <a:pt x="647269" y="1021976"/>
                  </a:lnTo>
                  <a:cubicBezTo>
                    <a:pt x="642787" y="1039906"/>
                    <a:pt x="645367" y="1061333"/>
                    <a:pt x="633822" y="1075765"/>
                  </a:cubicBezTo>
                  <a:cubicBezTo>
                    <a:pt x="624967" y="1086833"/>
                    <a:pt x="604549" y="1080357"/>
                    <a:pt x="593481" y="1089212"/>
                  </a:cubicBezTo>
                  <a:cubicBezTo>
                    <a:pt x="580861" y="1099308"/>
                    <a:pt x="573151" y="1114785"/>
                    <a:pt x="566587" y="1129553"/>
                  </a:cubicBezTo>
                  <a:cubicBezTo>
                    <a:pt x="555073" y="1155458"/>
                    <a:pt x="539693" y="1210235"/>
                    <a:pt x="539693" y="1210235"/>
                  </a:cubicBezTo>
                  <a:cubicBezTo>
                    <a:pt x="544175" y="1290917"/>
                    <a:pt x="534424" y="1373673"/>
                    <a:pt x="553140" y="1452282"/>
                  </a:cubicBezTo>
                  <a:cubicBezTo>
                    <a:pt x="558331" y="1474084"/>
                    <a:pt x="592343" y="1475607"/>
                    <a:pt x="606928" y="1492623"/>
                  </a:cubicBezTo>
                  <a:cubicBezTo>
                    <a:pt x="619974" y="1507843"/>
                    <a:pt x="617785" y="1534384"/>
                    <a:pt x="633822" y="1546412"/>
                  </a:cubicBezTo>
                  <a:cubicBezTo>
                    <a:pt x="656501" y="1563421"/>
                    <a:pt x="714505" y="1573306"/>
                    <a:pt x="714505" y="1573306"/>
                  </a:cubicBezTo>
                  <a:cubicBezTo>
                    <a:pt x="848975" y="1568824"/>
                    <a:pt x="1003601" y="1630813"/>
                    <a:pt x="1117916" y="1559859"/>
                  </a:cubicBezTo>
                  <a:cubicBezTo>
                    <a:pt x="1182770" y="1519604"/>
                    <a:pt x="1104469" y="1331259"/>
                    <a:pt x="1104469" y="1331259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3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85" t="9592" r="9608" b="80817"/>
            <a:stretch>
              <a:fillRect/>
            </a:stretch>
          </p:blipFill>
          <p:spPr bwMode="auto">
            <a:xfrm>
              <a:off x="5486400" y="3417170"/>
              <a:ext cx="288492" cy="316630"/>
            </a:xfrm>
            <a:prstGeom prst="rect">
              <a:avLst/>
            </a:prstGeom>
            <a:noFill/>
            <a:ln>
              <a:noFill/>
            </a:ln>
            <a:effectLst>
              <a:softEdge rad="381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Title 1"/>
          <p:cNvSpPr txBox="1">
            <a:spLocks/>
          </p:cNvSpPr>
          <p:nvPr/>
        </p:nvSpPr>
        <p:spPr>
          <a:xfrm>
            <a:off x="-152400" y="6096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The Active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/>
          <a:lstStyle/>
          <a:p>
            <a:r>
              <a:rPr lang="en-US" dirty="0" smtClean="0"/>
              <a:t>Device</a:t>
            </a:r>
            <a:r>
              <a:rPr lang="en-US" baseline="0" dirty="0" smtClean="0"/>
              <a:t> Fabrication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75124"/>
            <a:ext cx="5257800" cy="7156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Patterned ITO as bottom electrode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91200" y="2362200"/>
            <a:ext cx="2667000" cy="2743200"/>
            <a:chOff x="5486400" y="1600200"/>
            <a:chExt cx="2667000" cy="2743200"/>
          </a:xfrm>
          <a:solidFill>
            <a:schemeClr val="accent3"/>
          </a:solidFill>
        </p:grpSpPr>
        <p:sp>
          <p:nvSpPr>
            <p:cNvPr id="4" name="Rectangle 3"/>
            <p:cNvSpPr/>
            <p:nvPr/>
          </p:nvSpPr>
          <p:spPr>
            <a:xfrm>
              <a:off x="5486400" y="1600200"/>
              <a:ext cx="2667000" cy="27432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50573" y="1600200"/>
              <a:ext cx="1538654" cy="27432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00800" y="1981200"/>
              <a:ext cx="838199" cy="19812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6096000" y="2743200"/>
            <a:ext cx="2057400" cy="2017363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0" y="2743200"/>
            <a:ext cx="2057400" cy="2017363"/>
          </a:xfrm>
          <a:prstGeom prst="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00725" y="2909807"/>
            <a:ext cx="1209675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00725" y="3563317"/>
            <a:ext cx="1209675" cy="413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00725" y="4205207"/>
            <a:ext cx="1209675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48525" y="2909807"/>
            <a:ext cx="1209675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48525" y="3563317"/>
            <a:ext cx="1209675" cy="4132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48525" y="4205207"/>
            <a:ext cx="1209675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" y="2775253"/>
            <a:ext cx="5066033" cy="672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Wingdings" pitchFamily="2" charset="2"/>
              <a:buChar char="Ø"/>
              <a:defRPr sz="32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400" dirty="0" smtClean="0"/>
              <a:t>PEDOT:PSS by spin coating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3632652"/>
            <a:ext cx="5001838" cy="857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Wingdings" pitchFamily="2" charset="2"/>
              <a:buChar char="Ø"/>
              <a:defRPr sz="32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400" dirty="0"/>
              <a:t>1</a:t>
            </a:r>
            <a:r>
              <a:rPr lang="en-US" sz="2400" dirty="0" smtClean="0"/>
              <a:t>0:1 P3HT:PCBM(w/w) with graphene by spin coating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4674344"/>
            <a:ext cx="5001838" cy="551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Wingdings" pitchFamily="2" charset="2"/>
              <a:buChar char="Ø"/>
              <a:defRPr sz="32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400" dirty="0" smtClean="0"/>
              <a:t>LiF and Aluminum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962" y="5105400"/>
            <a:ext cx="6472221" cy="587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Wingdings" pitchFamily="2" charset="2"/>
              <a:buChar char="Ø"/>
              <a:defRPr sz="32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6355373" y="2909807"/>
            <a:ext cx="350227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55373" y="3581400"/>
            <a:ext cx="350227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355373" y="4205207"/>
            <a:ext cx="350227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543800" y="3579462"/>
            <a:ext cx="350227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560730" y="4207502"/>
            <a:ext cx="350227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560731" y="2909807"/>
            <a:ext cx="350227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257800" y="4412437"/>
            <a:ext cx="685800" cy="0"/>
          </a:xfrm>
          <a:prstGeom prst="line">
            <a:avLst/>
          </a:prstGeom>
          <a:ln w="28575" cap="rnd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57800" y="3775536"/>
            <a:ext cx="685800" cy="0"/>
          </a:xfrm>
          <a:prstGeom prst="line">
            <a:avLst/>
          </a:prstGeom>
          <a:ln w="28575" cap="rnd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257800" y="3138635"/>
            <a:ext cx="685800" cy="0"/>
          </a:xfrm>
          <a:prstGeom prst="line">
            <a:avLst/>
          </a:prstGeom>
          <a:ln w="28575" cap="rnd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305800" y="4398002"/>
            <a:ext cx="685800" cy="0"/>
          </a:xfrm>
          <a:prstGeom prst="line">
            <a:avLst/>
          </a:prstGeom>
          <a:ln w="28575" cap="rnd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05800" y="3761101"/>
            <a:ext cx="685800" cy="0"/>
          </a:xfrm>
          <a:prstGeom prst="line">
            <a:avLst/>
          </a:prstGeom>
          <a:ln w="28575" cap="rnd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305800" y="3124200"/>
            <a:ext cx="685800" cy="0"/>
          </a:xfrm>
          <a:prstGeom prst="line">
            <a:avLst/>
          </a:prstGeom>
          <a:ln w="28575" cap="rnd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257800" y="3124201"/>
            <a:ext cx="0" cy="2362199"/>
          </a:xfrm>
          <a:prstGeom prst="line">
            <a:avLst/>
          </a:prstGeom>
          <a:ln w="28575" cap="rnd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57800" y="5466537"/>
            <a:ext cx="1379683" cy="0"/>
          </a:xfrm>
          <a:prstGeom prst="line">
            <a:avLst/>
          </a:prstGeom>
          <a:ln w="28575" cap="rnd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37483" y="52705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Cathode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8991600" y="3108356"/>
            <a:ext cx="0" cy="2362199"/>
          </a:xfrm>
          <a:prstGeom prst="line">
            <a:avLst/>
          </a:prstGeom>
          <a:ln w="28575" cap="rnd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688117" y="5470555"/>
            <a:ext cx="1303483" cy="0"/>
          </a:xfrm>
          <a:prstGeom prst="line">
            <a:avLst/>
          </a:prstGeom>
          <a:ln w="28575" cap="rnd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124699" y="2102718"/>
            <a:ext cx="1" cy="426318"/>
          </a:xfrm>
          <a:prstGeom prst="line">
            <a:avLst/>
          </a:prstGeom>
          <a:ln w="28575" cap="rnd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691727" y="174070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Anode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52400" y="5410200"/>
            <a:ext cx="5001838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Wingdings" pitchFamily="2" charset="2"/>
              <a:buChar char="Ø"/>
              <a:defRPr sz="32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400" dirty="0"/>
              <a:t>F</a:t>
            </a:r>
            <a:r>
              <a:rPr lang="en-US" sz="2400" dirty="0" smtClean="0"/>
              <a:t>abricated and annealed in N</a:t>
            </a:r>
            <a:r>
              <a:rPr lang="en-US" sz="2400" baseline="-25000" dirty="0" smtClean="0"/>
              <a:t>2 </a:t>
            </a:r>
          </a:p>
        </p:txBody>
      </p:sp>
    </p:spTree>
    <p:extLst>
      <p:ext uri="{BB962C8B-B14F-4D97-AF65-F5344CB8AC3E}">
        <p14:creationId xmlns:p14="http://schemas.microsoft.com/office/powerpoint/2010/main" val="39109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40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Device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J-V characteristics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0"/>
            <a:ext cx="4920140" cy="3566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286000"/>
            <a:ext cx="492014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76200" y="1143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800" dirty="0" smtClean="0"/>
              <a:t>Cell performance summary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90" y="1828800"/>
            <a:ext cx="611882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27" y="1828800"/>
            <a:ext cx="6116946" cy="429768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 noGrp="1"/>
          </p:cNvSpPr>
          <p:nvPr>
            <p:ph type="title"/>
          </p:nvPr>
        </p:nvSpPr>
        <p:spPr>
          <a:xfrm>
            <a:off x="76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800" dirty="0" smtClean="0"/>
              <a:t>Cell performance summary(cont.)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22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Device Characterization(cont.)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229600" cy="533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External Quantum Efficiency(EQE</a:t>
            </a:r>
            <a:r>
              <a:rPr lang="en-US" sz="2800" dirty="0" smtClean="0"/>
              <a:t>)*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12" y="2363398"/>
            <a:ext cx="5885688" cy="4266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4038600"/>
            <a:ext cx="2906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Morphological change</a:t>
            </a:r>
            <a:endParaRPr lang="en-US" sz="20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448556" y="3429000"/>
            <a:ext cx="1571244" cy="6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553200"/>
            <a:ext cx="3575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*Yu and </a:t>
            </a:r>
            <a:r>
              <a:rPr lang="en-US" sz="1400" dirty="0" err="1" smtClean="0"/>
              <a:t>Kuppa</a:t>
            </a:r>
            <a:r>
              <a:rPr lang="en-US" sz="1400" dirty="0" smtClean="0"/>
              <a:t>, App. </a:t>
            </a:r>
            <a:r>
              <a:rPr lang="en-US" sz="1400" dirty="0" err="1" smtClean="0"/>
              <a:t>Phy</a:t>
            </a:r>
            <a:r>
              <a:rPr lang="en-US" sz="1400" dirty="0" smtClean="0"/>
              <a:t>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(submitted)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918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229600" cy="685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R</a:t>
            </a:r>
            <a:r>
              <a:rPr lang="en-US" sz="2800" dirty="0" smtClean="0"/>
              <a:t>ecombination mechanism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76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Device Characterization(cont.)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60077"/>
            <a:ext cx="5291966" cy="3716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284275"/>
            <a:ext cx="3494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J</a:t>
            </a:r>
            <a:r>
              <a:rPr lang="en-US" sz="2800" b="1" baseline="-25000" dirty="0" smtClean="0"/>
              <a:t>SC</a:t>
            </a:r>
            <a:r>
              <a:rPr lang="en-US" sz="2800" b="1" dirty="0" smtClean="0"/>
              <a:t> ~</a:t>
            </a:r>
            <a:r>
              <a:rPr lang="el-GR" sz="2800" b="1" i="1" dirty="0" smtClean="0"/>
              <a:t>  </a:t>
            </a:r>
            <a:r>
              <a:rPr lang="en-US" sz="2800" b="1" i="1" dirty="0" err="1" smtClean="0"/>
              <a:t>P</a:t>
            </a:r>
            <a:r>
              <a:rPr lang="en-US" sz="2800" b="1" baseline="-25000" dirty="0" err="1" smtClean="0"/>
              <a:t>In</a:t>
            </a:r>
            <a:r>
              <a:rPr lang="en-US" sz="2800" b="1" dirty="0" smtClean="0"/>
              <a:t> </a:t>
            </a:r>
            <a:r>
              <a:rPr lang="el-GR" sz="2800" b="1" baseline="30000" dirty="0"/>
              <a:t>α</a:t>
            </a:r>
            <a:r>
              <a:rPr lang="el-GR" sz="2800" b="1" dirty="0"/>
              <a:t> </a:t>
            </a:r>
            <a:endParaRPr lang="en-US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-19173" y="6550223"/>
            <a:ext cx="5034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en-US" sz="1400" dirty="0" err="1" smtClean="0"/>
              <a:t>Pientka</a:t>
            </a:r>
            <a:r>
              <a:rPr lang="en-US" sz="1400" dirty="0"/>
              <a:t>, M</a:t>
            </a:r>
            <a:r>
              <a:rPr lang="en-US" sz="1400" dirty="0" smtClean="0"/>
              <a:t>.</a:t>
            </a:r>
            <a:r>
              <a:rPr lang="en-US" sz="1400" i="1" dirty="0" smtClean="0"/>
              <a:t> </a:t>
            </a:r>
            <a:r>
              <a:rPr lang="en-US" sz="1400" i="1" dirty="0"/>
              <a:t>et al.</a:t>
            </a:r>
            <a:r>
              <a:rPr lang="en-US" sz="1400" dirty="0"/>
              <a:t>, </a:t>
            </a:r>
            <a:r>
              <a:rPr lang="en-US" sz="1400" dirty="0" smtClean="0"/>
              <a:t>Nanotechnology</a:t>
            </a:r>
            <a:r>
              <a:rPr lang="en-US" sz="1400" dirty="0"/>
              <a:t>, 2004. </a:t>
            </a:r>
            <a:r>
              <a:rPr lang="en-US" sz="1400" b="1" dirty="0"/>
              <a:t>15</a:t>
            </a:r>
            <a:r>
              <a:rPr lang="en-US" sz="1400" dirty="0"/>
              <a:t>(1): p. 163-170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477000" y="3505200"/>
            <a:ext cx="0" cy="724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76600" y="2286000"/>
            <a:ext cx="5299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r>
              <a:rPr lang="en-US" dirty="0" smtClean="0"/>
              <a:t>=1:  monomolecular(geminate) </a:t>
            </a:r>
            <a:r>
              <a:rPr lang="en-US" dirty="0"/>
              <a:t>recombination</a:t>
            </a:r>
          </a:p>
          <a:p>
            <a:r>
              <a:rPr lang="el-GR" dirty="0"/>
              <a:t>α</a:t>
            </a:r>
            <a:r>
              <a:rPr lang="en-US" dirty="0" smtClean="0"/>
              <a:t>=0.5:  bimolecular(non-geminate) recombination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3544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greater bimolecular recombination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3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7526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400" dirty="0" smtClean="0"/>
              <a:t>Adding small fraction of graphene greatly enhances charge transport and leads to much better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sc</a:t>
            </a:r>
            <a:r>
              <a:rPr lang="en-US" sz="2400" dirty="0" smtClean="0"/>
              <a:t> and </a:t>
            </a:r>
            <a:r>
              <a:rPr lang="en-US" sz="2400" dirty="0" smtClean="0">
                <a:sym typeface="Symbol"/>
              </a:rPr>
              <a:t></a:t>
            </a: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971224"/>
            <a:ext cx="6312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Cells with more than 90% P3HT are viable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81331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Introduction of graphene in active layer leads to change of morphology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024735"/>
            <a:ext cx="831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Device physics change with increasing graphene fraction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53200"/>
            <a:ext cx="3575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*Yu and </a:t>
            </a:r>
            <a:r>
              <a:rPr lang="en-US" sz="1400" dirty="0" err="1" smtClean="0"/>
              <a:t>Kuppa</a:t>
            </a:r>
            <a:r>
              <a:rPr lang="en-US" sz="1400" dirty="0" smtClean="0"/>
              <a:t>, App. </a:t>
            </a:r>
            <a:r>
              <a:rPr lang="en-US" sz="1400" dirty="0" err="1" smtClean="0"/>
              <a:t>Phy</a:t>
            </a:r>
            <a:r>
              <a:rPr lang="en-US" sz="1400" dirty="0" smtClean="0"/>
              <a:t>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(submitted)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49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Solar</a:t>
            </a:r>
            <a:r>
              <a:rPr lang="en-US" sz="4000" b="1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Energy In Development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daniel graph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3200400"/>
            <a:ext cx="5499958" cy="322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Renewable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Potential for High coverage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Low emission</a:t>
            </a:r>
          </a:p>
        </p:txBody>
      </p:sp>
    </p:spTree>
    <p:extLst>
      <p:ext uri="{BB962C8B-B14F-4D97-AF65-F5344CB8AC3E}">
        <p14:creationId xmlns:p14="http://schemas.microsoft.com/office/powerpoint/2010/main" val="22611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105156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Better dispersed and oriented graphene via morphological control</a:t>
            </a:r>
            <a:endParaRPr lang="en-US" sz="2800" baseline="-2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573782"/>
            <a:ext cx="8305800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800" dirty="0" smtClean="0"/>
              <a:t>Increase FF</a:t>
            </a:r>
            <a:r>
              <a:rPr lang="en-US" sz="2800" baseline="-25000" dirty="0"/>
              <a:t> </a:t>
            </a:r>
            <a:r>
              <a:rPr lang="en-US" sz="2800" dirty="0" smtClean="0"/>
              <a:t>by reducing interfacial roughness</a:t>
            </a:r>
            <a:endParaRPr lang="en-US" sz="2800" baseline="-25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724401"/>
            <a:ext cx="8305800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800" dirty="0" smtClean="0"/>
              <a:t>Stability and device encapsulation</a:t>
            </a:r>
            <a:endParaRPr lang="en-US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95250" y="531495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FY and VKK thank UC and the URC for funding and support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9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smallbiztrends.com/wp-content/uploads/2010/01/question-thing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2514600"/>
            <a:ext cx="3867181" cy="385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1295400"/>
            <a:ext cx="5562600" cy="129540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you!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258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8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 comparison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1336" y="1600200"/>
            <a:ext cx="3904672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algn="l"/>
            <a:r>
              <a:rPr lang="en-US" sz="2400" b="1" dirty="0" smtClean="0">
                <a:latin typeface="+mn-lt"/>
              </a:rPr>
              <a:t>Inorganic solar cells</a:t>
            </a:r>
          </a:p>
          <a:p>
            <a:pPr marL="457200" algn="l"/>
            <a:endParaRPr lang="en-US" sz="2400" dirty="0">
              <a:latin typeface="+mn-lt"/>
            </a:endParaRPr>
          </a:p>
          <a:p>
            <a:pPr marL="914400" indent="-457200" algn="l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From 1941</a:t>
            </a:r>
            <a:endParaRPr lang="en-US" sz="2400" dirty="0">
              <a:latin typeface="+mn-lt"/>
            </a:endParaRPr>
          </a:p>
          <a:p>
            <a:pPr marL="914400" indent="-457200" algn="l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High processing cost</a:t>
            </a:r>
          </a:p>
          <a:p>
            <a:pPr marL="914400" indent="-457200" algn="l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Thickness in microns</a:t>
            </a:r>
          </a:p>
          <a:p>
            <a:pPr marL="914400" indent="-457200" algn="l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Not flexible</a:t>
            </a:r>
          </a:p>
          <a:p>
            <a:pPr marL="914400" indent="-457200" algn="l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25.0% for Si cells*</a:t>
            </a:r>
          </a:p>
          <a:p>
            <a:pPr marL="914400" indent="-457200" algn="l">
              <a:buFont typeface="Wingdings" pitchFamily="2" charset="2"/>
              <a:buChar char="Ø"/>
            </a:pPr>
            <a:endParaRPr lang="en-US" sz="2400" dirty="0" smtClean="0">
              <a:latin typeface="+mn-lt"/>
            </a:endParaRPr>
          </a:p>
          <a:p>
            <a:pPr marL="914400" indent="-457200" algn="l">
              <a:buFont typeface="Wingdings" pitchFamily="2" charset="2"/>
              <a:buChar char="Ø"/>
            </a:pPr>
            <a:endParaRPr lang="en-US" sz="2400" dirty="0" smtClean="0">
              <a:latin typeface="+mn-lt"/>
            </a:endParaRPr>
          </a:p>
          <a:p>
            <a:pPr marL="914400" indent="-457200" algn="l">
              <a:buFont typeface="Wingdings" pitchFamily="2" charset="2"/>
              <a:buChar char="Ø"/>
            </a:pPr>
            <a:endParaRPr lang="en-US" sz="2400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39936" y="1594893"/>
            <a:ext cx="4346864" cy="3662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algn="l"/>
            <a:r>
              <a:rPr lang="en-US" sz="2400" b="1" dirty="0" smtClean="0">
                <a:latin typeface="+mn-lt"/>
              </a:rPr>
              <a:t>Organic solar cells </a:t>
            </a:r>
          </a:p>
          <a:p>
            <a:pPr marL="914400" indent="-457200" algn="l">
              <a:buFont typeface="Wingdings" pitchFamily="2" charset="2"/>
              <a:buChar char="Ø"/>
            </a:pPr>
            <a:endParaRPr lang="en-US" sz="2400" dirty="0" smtClean="0">
              <a:latin typeface="+mn-lt"/>
            </a:endParaRPr>
          </a:p>
          <a:p>
            <a:pPr marL="914400" indent="-457200" algn="l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From 1954</a:t>
            </a:r>
          </a:p>
          <a:p>
            <a:pPr marL="914400" indent="-457200" algn="l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Solution processible</a:t>
            </a:r>
          </a:p>
          <a:p>
            <a:pPr marL="914400" indent="-457200" algn="l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100~300 nm thick</a:t>
            </a:r>
          </a:p>
          <a:p>
            <a:pPr marL="914400" indent="-457200" algn="l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Flexible </a:t>
            </a:r>
          </a:p>
          <a:p>
            <a:pPr marL="914400" indent="-457200" algn="l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6.1% for polymer BHJ cells**</a:t>
            </a:r>
          </a:p>
          <a:p>
            <a:pPr marL="457200" algn="l"/>
            <a:endParaRPr lang="en-US" sz="2400" dirty="0">
              <a:latin typeface="+mn-lt"/>
            </a:endParaRPr>
          </a:p>
          <a:p>
            <a:pPr marL="914400" indent="-457200" algn="l">
              <a:buFont typeface="Wingdings" pitchFamily="2" charset="2"/>
              <a:buChar char="Ø"/>
            </a:pPr>
            <a:endParaRPr lang="en-US" sz="2400" dirty="0" smtClean="0">
              <a:latin typeface="+mn-lt"/>
            </a:endParaRPr>
          </a:p>
          <a:p>
            <a:pPr marL="457200" algn="l"/>
            <a:endParaRPr lang="en-US" sz="2400" dirty="0" smtClean="0">
              <a:latin typeface="+mn-lt"/>
            </a:endParaRPr>
          </a:p>
          <a:p>
            <a:pPr marL="914400" indent="-457200" algn="l">
              <a:buFont typeface="Wingdings" pitchFamily="2" charset="2"/>
              <a:buChar char="Ø"/>
            </a:pPr>
            <a:endParaRPr lang="en-US" sz="2400" dirty="0"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343400" y="1524000"/>
            <a:ext cx="0" cy="3810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1336" y="6299162"/>
            <a:ext cx="393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Green, Progress </a:t>
            </a:r>
            <a:r>
              <a:rPr lang="en-US" sz="1200" dirty="0"/>
              <a:t>in </a:t>
            </a:r>
            <a:r>
              <a:rPr lang="en-US" sz="1200" dirty="0" err="1"/>
              <a:t>Photovoltaics</a:t>
            </a:r>
            <a:r>
              <a:rPr lang="en-US" sz="1200" dirty="0"/>
              <a:t>, 2009. </a:t>
            </a:r>
            <a:r>
              <a:rPr lang="en-US" sz="1200" b="1" dirty="0"/>
              <a:t>17</a:t>
            </a:r>
            <a:r>
              <a:rPr lang="en-US" sz="1200" dirty="0"/>
              <a:t>(3): p. 183-189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** Park</a:t>
            </a:r>
            <a:r>
              <a:rPr lang="en-US" sz="1200" i="1" dirty="0" smtClean="0"/>
              <a:t> </a:t>
            </a:r>
            <a:r>
              <a:rPr lang="en-US" sz="1200" i="1" dirty="0"/>
              <a:t>et al</a:t>
            </a:r>
            <a:r>
              <a:rPr lang="en-US" sz="1200" i="1" dirty="0" smtClean="0"/>
              <a:t>.</a:t>
            </a:r>
            <a:r>
              <a:rPr lang="en-US" sz="1200" dirty="0" smtClean="0"/>
              <a:t>,</a:t>
            </a:r>
            <a:r>
              <a:rPr lang="pl-PL" sz="1200" dirty="0"/>
              <a:t> Nat. Photonics, 2009. </a:t>
            </a:r>
            <a:r>
              <a:rPr lang="pl-PL" sz="1200" b="1" dirty="0"/>
              <a:t>3</a:t>
            </a:r>
            <a:r>
              <a:rPr lang="pl-PL" sz="1200" dirty="0"/>
              <a:t>(5): p. </a:t>
            </a:r>
            <a:r>
              <a:rPr lang="pl-PL" sz="1200" dirty="0" smtClean="0"/>
              <a:t>297-U5.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1844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Solar Cell Parameters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76800" y="2055322"/>
                <a:ext cx="4061048" cy="2821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000" b="1" dirty="0" smtClean="0"/>
                  <a:t>J</a:t>
                </a:r>
                <a:r>
                  <a:rPr lang="en-US" sz="2000" b="1" baseline="-25000" dirty="0" smtClean="0"/>
                  <a:t>SC</a:t>
                </a:r>
                <a:r>
                  <a:rPr lang="en-US" sz="2000" dirty="0" smtClean="0"/>
                  <a:t>: Short-circuit current density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000" b="1" dirty="0" smtClean="0"/>
                  <a:t>V</a:t>
                </a:r>
                <a:r>
                  <a:rPr lang="en-US" sz="2000" b="1" baseline="-25000" dirty="0" smtClean="0"/>
                  <a:t>OC</a:t>
                </a:r>
                <a:r>
                  <a:rPr lang="en-US" sz="2000" dirty="0" smtClean="0"/>
                  <a:t>: Open-circuit voltage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000" b="1" dirty="0" err="1" smtClean="0"/>
                  <a:t>P</a:t>
                </a:r>
                <a:r>
                  <a:rPr lang="en-US" sz="2000" b="1" baseline="-25000" dirty="0" err="1" smtClean="0"/>
                  <a:t>max</a:t>
                </a:r>
                <a:r>
                  <a:rPr lang="en-US" sz="2000" dirty="0" smtClean="0"/>
                  <a:t>: Maximum output power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000" b="1" dirty="0" smtClean="0"/>
                  <a:t>FF</a:t>
                </a:r>
                <a:r>
                  <a:rPr lang="en-US" sz="2000" dirty="0" smtClean="0"/>
                  <a:t>: Fill factor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000" b="1" dirty="0" smtClean="0"/>
                  <a:t>Power conversion efficiency (PCE)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       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η </a:t>
                </a:r>
                <a:r>
                  <a:rPr lang="en-US" sz="24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/>
                          <m:t>P</m:t>
                        </m:r>
                        <m:r>
                          <m:rPr>
                            <m:nor/>
                          </m:rPr>
                          <a:rPr lang="en-US" sz="2400" baseline="-25000" dirty="0"/>
                          <m:t>max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latin typeface="Cambria Math"/>
                          </a:rPr>
                          <m:t>in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055322"/>
                <a:ext cx="4061048" cy="2821478"/>
              </a:xfrm>
              <a:prstGeom prst="rect">
                <a:avLst/>
              </a:prstGeom>
              <a:blipFill rotWithShape="1">
                <a:blip r:embed="rId3"/>
                <a:stretch>
                  <a:fillRect l="-1201" t="-1080" r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407297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6534833"/>
            <a:ext cx="5902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Picture source: Deibel </a:t>
            </a:r>
            <a:r>
              <a:rPr lang="en-US" sz="1200" dirty="0"/>
              <a:t>and </a:t>
            </a:r>
            <a:r>
              <a:rPr lang="en-US" sz="1200" dirty="0" smtClean="0"/>
              <a:t>Dyakonov</a:t>
            </a:r>
            <a:r>
              <a:rPr lang="en-US" sz="1200" dirty="0"/>
              <a:t>, </a:t>
            </a:r>
            <a:r>
              <a:rPr lang="en-US" sz="1200" dirty="0" smtClean="0"/>
              <a:t>Reports </a:t>
            </a:r>
            <a:r>
              <a:rPr lang="en-US" sz="1200" dirty="0"/>
              <a:t>on Progress in Physics, 2010. </a:t>
            </a:r>
            <a:r>
              <a:rPr lang="en-US" sz="1200" b="1" dirty="0"/>
              <a:t>73</a:t>
            </a:r>
            <a:r>
              <a:rPr lang="en-US" sz="1200" dirty="0"/>
              <a:t>(9</a:t>
            </a:r>
            <a:r>
              <a:rPr lang="en-US" sz="1200" dirty="0" smtClean="0"/>
              <a:t>): </a:t>
            </a:r>
            <a:r>
              <a:rPr lang="en-US" sz="1200" dirty="0"/>
              <a:t>p. 1-39</a:t>
            </a:r>
          </a:p>
        </p:txBody>
      </p:sp>
      <p:sp>
        <p:nvSpPr>
          <p:cNvPr id="3" name="Rectangle 2"/>
          <p:cNvSpPr/>
          <p:nvPr/>
        </p:nvSpPr>
        <p:spPr>
          <a:xfrm>
            <a:off x="507995" y="5448300"/>
            <a:ext cx="228601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6018881" y="3114237"/>
            <a:ext cx="269512" cy="2646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-</a:t>
            </a:r>
            <a:endParaRPr lang="en-US" sz="1600" b="1" baseline="300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6443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Polymer solar cells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5814" y="1334869"/>
            <a:ext cx="5122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Single-layer device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91707" y="3515380"/>
            <a:ext cx="4085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HOMO: Highest Occupied Molecular Orbital</a:t>
            </a:r>
          </a:p>
          <a:p>
            <a:r>
              <a:rPr lang="en-US" sz="1400" dirty="0" smtClean="0"/>
              <a:t>LUMO: Lowest Unoccupied Molecular Orbital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95113" y="2194539"/>
            <a:ext cx="1736873" cy="1234461"/>
            <a:chOff x="1511400" y="4825466"/>
            <a:chExt cx="1736873" cy="1234461"/>
          </a:xfrm>
        </p:grpSpPr>
        <p:sp>
          <p:nvSpPr>
            <p:cNvPr id="50" name="TextBox 49"/>
            <p:cNvSpPr txBox="1"/>
            <p:nvPr/>
          </p:nvSpPr>
          <p:spPr>
            <a:xfrm>
              <a:off x="2571485" y="5282666"/>
              <a:ext cx="676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E</a:t>
              </a:r>
              <a:r>
                <a:rPr lang="en-US" sz="1400" baseline="-25000" dirty="0" err="1" smtClean="0"/>
                <a:t>polymer</a:t>
              </a:r>
              <a:endParaRPr lang="en-US" sz="1400" baseline="-25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11400" y="5752150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HOMO</a:t>
              </a:r>
              <a:endParaRPr lang="en-US" sz="14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099750" y="4989548"/>
              <a:ext cx="1143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099750" y="5903948"/>
              <a:ext cx="1143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533360" y="4825466"/>
              <a:ext cx="6440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LUMO</a:t>
              </a:r>
              <a:endParaRPr lang="en-US" sz="1400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2575618" y="4979355"/>
              <a:ext cx="0" cy="9144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799839" y="2502316"/>
            <a:ext cx="857399" cy="580206"/>
            <a:chOff x="2674845" y="4974369"/>
            <a:chExt cx="857399" cy="580206"/>
          </a:xfrm>
        </p:grpSpPr>
        <p:sp>
          <p:nvSpPr>
            <p:cNvPr id="52" name="Lightning Bolt 51"/>
            <p:cNvSpPr/>
            <p:nvPr/>
          </p:nvSpPr>
          <p:spPr>
            <a:xfrm rot="16956464">
              <a:off x="2950720" y="4973050"/>
              <a:ext cx="305650" cy="857399"/>
            </a:xfrm>
            <a:prstGeom prst="lightningBolt">
              <a:avLst/>
            </a:prstGeom>
            <a:gradFill>
              <a:gsLst>
                <a:gs pos="0">
                  <a:srgbClr val="A603AB">
                    <a:alpha val="49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8200" y="4974369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r>
                <a:rPr lang="el-GR" dirty="0" smtClean="0"/>
                <a:t>ν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8490" y="2230639"/>
            <a:ext cx="2113335" cy="2188961"/>
            <a:chOff x="538490" y="1911668"/>
            <a:chExt cx="2113335" cy="2188961"/>
          </a:xfrm>
        </p:grpSpPr>
        <p:grpSp>
          <p:nvGrpSpPr>
            <p:cNvPr id="31" name="Group 30"/>
            <p:cNvGrpSpPr/>
            <p:nvPr/>
          </p:nvGrpSpPr>
          <p:grpSpPr>
            <a:xfrm>
              <a:off x="538490" y="1911668"/>
              <a:ext cx="2113335" cy="2057123"/>
              <a:chOff x="515814" y="1796534"/>
              <a:chExt cx="2089638" cy="189333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15814" y="2085975"/>
                <a:ext cx="2089638" cy="1524000"/>
                <a:chOff x="515814" y="2085975"/>
                <a:chExt cx="2089638" cy="1524000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852" y="2238375"/>
                  <a:ext cx="1752600" cy="1162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25" name="Elbow Connector 24"/>
                <p:cNvCxnSpPr>
                  <a:stCxn id="1026" idx="0"/>
                </p:cNvCxnSpPr>
                <p:nvPr/>
              </p:nvCxnSpPr>
              <p:spPr>
                <a:xfrm rot="16200000" flipV="1">
                  <a:off x="1046283" y="1555506"/>
                  <a:ext cx="152400" cy="1213338"/>
                </a:xfrm>
                <a:prstGeom prst="bentConnector2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Elbow Connector 26"/>
                <p:cNvCxnSpPr>
                  <a:stCxn id="1026" idx="2"/>
                </p:cNvCxnSpPr>
                <p:nvPr/>
              </p:nvCxnSpPr>
              <p:spPr>
                <a:xfrm rot="5400000">
                  <a:off x="1017708" y="2898531"/>
                  <a:ext cx="209550" cy="1213338"/>
                </a:xfrm>
                <a:prstGeom prst="bentConnector2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Box 28"/>
              <p:cNvSpPr txBox="1"/>
              <p:nvPr/>
            </p:nvSpPr>
            <p:spPr>
              <a:xfrm>
                <a:off x="555809" y="1796534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 smtClean="0"/>
                  <a:t>-</a:t>
                </a:r>
                <a:endParaRPr lang="en-US" baseline="300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09600" y="3320534"/>
                <a:ext cx="383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</a:t>
                </a:r>
                <a:r>
                  <a:rPr lang="en-US" baseline="30000" dirty="0" smtClean="0"/>
                  <a:t>+</a:t>
                </a:r>
                <a:endParaRPr lang="en-US" baseline="30000" dirty="0"/>
              </a:p>
            </p:txBody>
          </p:sp>
        </p:grpSp>
        <p:sp>
          <p:nvSpPr>
            <p:cNvPr id="40" name="Lightning Bolt 39"/>
            <p:cNvSpPr/>
            <p:nvPr/>
          </p:nvSpPr>
          <p:spPr>
            <a:xfrm rot="11224081">
              <a:off x="1407805" y="3551510"/>
              <a:ext cx="416361" cy="549119"/>
            </a:xfrm>
            <a:prstGeom prst="lightningBolt">
              <a:avLst/>
            </a:prstGeom>
            <a:gradFill>
              <a:gsLst>
                <a:gs pos="0">
                  <a:srgbClr val="A603AB">
                    <a:alpha val="49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Lightning Bolt 50"/>
            <p:cNvSpPr/>
            <p:nvPr/>
          </p:nvSpPr>
          <p:spPr>
            <a:xfrm rot="11224081">
              <a:off x="1822903" y="3551510"/>
              <a:ext cx="416361" cy="549119"/>
            </a:xfrm>
            <a:prstGeom prst="lightningBolt">
              <a:avLst/>
            </a:prstGeom>
            <a:gradFill>
              <a:gsLst>
                <a:gs pos="0">
                  <a:srgbClr val="A603AB">
                    <a:alpha val="49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Lightning Bolt 43"/>
            <p:cNvSpPr/>
            <p:nvPr/>
          </p:nvSpPr>
          <p:spPr>
            <a:xfrm rot="11224081">
              <a:off x="2215684" y="3551509"/>
              <a:ext cx="416361" cy="549119"/>
            </a:xfrm>
            <a:prstGeom prst="lightningBolt">
              <a:avLst/>
            </a:prstGeom>
            <a:gradFill>
              <a:gsLst>
                <a:gs pos="0">
                  <a:srgbClr val="A603AB">
                    <a:alpha val="49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Oval 53"/>
          <p:cNvSpPr/>
          <p:nvPr/>
        </p:nvSpPr>
        <p:spPr>
          <a:xfrm>
            <a:off x="6019800" y="3088169"/>
            <a:ext cx="269512" cy="26463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h</a:t>
            </a:r>
            <a:r>
              <a:rPr lang="en-US" sz="1600" b="1" baseline="30000" dirty="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349353" y="2348427"/>
            <a:ext cx="1042047" cy="895349"/>
            <a:chOff x="5318760" y="5028165"/>
            <a:chExt cx="1042047" cy="895349"/>
          </a:xfrm>
        </p:grpSpPr>
        <p:sp>
          <p:nvSpPr>
            <p:cNvPr id="19" name="Right Bracket 18"/>
            <p:cNvSpPr/>
            <p:nvPr/>
          </p:nvSpPr>
          <p:spPr>
            <a:xfrm>
              <a:off x="5318760" y="5028165"/>
              <a:ext cx="228600" cy="895349"/>
            </a:xfrm>
            <a:prstGeom prst="rightBracket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86400" y="5269922"/>
              <a:ext cx="874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Exciton</a:t>
              </a:r>
              <a:endParaRPr lang="en-US" b="1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100679" y="4953000"/>
            <a:ext cx="58909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An external voltage is required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125578" y="5467290"/>
            <a:ext cx="58909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Recombination of free charge carriers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4438710"/>
            <a:ext cx="5367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~0.3 eV energy is </a:t>
            </a:r>
            <a:r>
              <a:rPr lang="en-US" sz="2000" dirty="0" smtClean="0"/>
              <a:t>needed </a:t>
            </a:r>
            <a:r>
              <a:rPr lang="en-US" sz="2000" dirty="0"/>
              <a:t>to dissociate excitons</a:t>
            </a:r>
          </a:p>
        </p:txBody>
      </p:sp>
    </p:spTree>
    <p:extLst>
      <p:ext uri="{BB962C8B-B14F-4D97-AF65-F5344CB8AC3E}">
        <p14:creationId xmlns:p14="http://schemas.microsoft.com/office/powerpoint/2010/main" val="67081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-0.133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4" grpId="0" animBg="1"/>
      <p:bldP spid="5" grpId="0"/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5379065" y="1075995"/>
            <a:ext cx="1416285" cy="2354629"/>
            <a:chOff x="1756702" y="4194765"/>
            <a:chExt cx="1416285" cy="2354629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409130" y="4613906"/>
              <a:ext cx="0" cy="193548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756702" y="4194765"/>
              <a:ext cx="1416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D-A interface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20089" y="1484029"/>
            <a:ext cx="1662242" cy="1493159"/>
            <a:chOff x="1580508" y="4692467"/>
            <a:chExt cx="1662242" cy="1493159"/>
          </a:xfrm>
        </p:grpSpPr>
        <p:sp>
          <p:nvSpPr>
            <p:cNvPr id="19" name="TextBox 18"/>
            <p:cNvSpPr txBox="1"/>
            <p:nvPr/>
          </p:nvSpPr>
          <p:spPr>
            <a:xfrm>
              <a:off x="2571485" y="5282666"/>
              <a:ext cx="5757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E</a:t>
              </a:r>
              <a:r>
                <a:rPr lang="en-US" sz="1400" baseline="-25000" dirty="0" err="1" smtClean="0"/>
                <a:t>Donor</a:t>
              </a:r>
              <a:endParaRPr lang="en-US" sz="1400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80508" y="5877849"/>
              <a:ext cx="9909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HOMO</a:t>
              </a:r>
              <a:r>
                <a:rPr lang="en-US" sz="1400" baseline="-25000" dirty="0" err="1" smtClean="0"/>
                <a:t>Donor</a:t>
              </a:r>
              <a:endParaRPr lang="en-US" sz="1400" baseline="-250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099750" y="4989548"/>
              <a:ext cx="1143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099750" y="5903948"/>
              <a:ext cx="1143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602469" y="4692467"/>
              <a:ext cx="947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LUMO</a:t>
              </a:r>
              <a:r>
                <a:rPr lang="en-US" sz="1400" baseline="-25000" dirty="0" err="1" smtClean="0"/>
                <a:t>Donor</a:t>
              </a:r>
              <a:endParaRPr lang="en-US" sz="1400" baseline="-250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575618" y="4979355"/>
              <a:ext cx="0" cy="9144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5486400" y="2554769"/>
            <a:ext cx="269512" cy="26463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h</a:t>
            </a:r>
            <a:r>
              <a:rPr lang="en-US" sz="16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1751" y="629570"/>
            <a:ext cx="461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Bilayer Device</a:t>
            </a: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1328350"/>
            <a:ext cx="2049643" cy="2073533"/>
            <a:chOff x="899252" y="4188083"/>
            <a:chExt cx="2049643" cy="207353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295" y="4676775"/>
              <a:ext cx="1752600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Elbow Connector 8"/>
            <p:cNvCxnSpPr/>
            <p:nvPr/>
          </p:nvCxnSpPr>
          <p:spPr>
            <a:xfrm rot="16200000" flipV="1">
              <a:off x="1429721" y="3993173"/>
              <a:ext cx="152400" cy="1213338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/>
            <p:nvPr/>
          </p:nvCxnSpPr>
          <p:spPr>
            <a:xfrm rot="5400000">
              <a:off x="1401146" y="5470281"/>
              <a:ext cx="209550" cy="1213338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53043" y="4188083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 smtClean="0"/>
                <a:t>-</a:t>
              </a:r>
              <a:endParaRPr lang="en-US" baseline="30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4609" y="5892284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4768" y="3810000"/>
            <a:ext cx="660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D-A interface facilitates exciton dissociation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43000" y="3010548"/>
            <a:ext cx="1276517" cy="520578"/>
            <a:chOff x="4226939" y="3676689"/>
            <a:chExt cx="1192093" cy="671823"/>
          </a:xfrm>
        </p:grpSpPr>
        <p:sp>
          <p:nvSpPr>
            <p:cNvPr id="15" name="Lightning Bolt 14"/>
            <p:cNvSpPr/>
            <p:nvPr/>
          </p:nvSpPr>
          <p:spPr>
            <a:xfrm rot="11224081">
              <a:off x="4226939" y="3696281"/>
              <a:ext cx="384465" cy="652231"/>
            </a:xfrm>
            <a:prstGeom prst="lightningBolt">
              <a:avLst/>
            </a:prstGeom>
            <a:gradFill>
              <a:gsLst>
                <a:gs pos="0">
                  <a:srgbClr val="A603AB">
                    <a:alpha val="49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ightning Bolt 15"/>
            <p:cNvSpPr/>
            <p:nvPr/>
          </p:nvSpPr>
          <p:spPr>
            <a:xfrm rot="11224081">
              <a:off x="4610238" y="3696281"/>
              <a:ext cx="384465" cy="652231"/>
            </a:xfrm>
            <a:prstGeom prst="lightningBolt">
              <a:avLst/>
            </a:prstGeom>
            <a:gradFill>
              <a:gsLst>
                <a:gs pos="0">
                  <a:srgbClr val="A603AB">
                    <a:alpha val="49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ightning Bolt 16"/>
            <p:cNvSpPr/>
            <p:nvPr/>
          </p:nvSpPr>
          <p:spPr>
            <a:xfrm rot="11224081">
              <a:off x="5034567" y="3676689"/>
              <a:ext cx="384465" cy="652231"/>
            </a:xfrm>
            <a:prstGeom prst="lightningBolt">
              <a:avLst/>
            </a:prstGeom>
            <a:gradFill>
              <a:gsLst>
                <a:gs pos="0">
                  <a:srgbClr val="A603AB">
                    <a:alpha val="49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rot="1269004">
            <a:off x="3504069" y="1717894"/>
            <a:ext cx="857399" cy="580206"/>
            <a:chOff x="2674845" y="4974369"/>
            <a:chExt cx="857399" cy="580206"/>
          </a:xfrm>
        </p:grpSpPr>
        <p:sp>
          <p:nvSpPr>
            <p:cNvPr id="26" name="Lightning Bolt 25"/>
            <p:cNvSpPr/>
            <p:nvPr/>
          </p:nvSpPr>
          <p:spPr>
            <a:xfrm rot="16956464">
              <a:off x="2950720" y="4973050"/>
              <a:ext cx="305650" cy="857399"/>
            </a:xfrm>
            <a:prstGeom prst="lightningBolt">
              <a:avLst/>
            </a:prstGeom>
            <a:gradFill>
              <a:gsLst>
                <a:gs pos="0">
                  <a:srgbClr val="A603AB">
                    <a:alpha val="49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98200" y="4974369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r>
                <a:rPr lang="el-GR" dirty="0" smtClean="0"/>
                <a:t>ν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24600" y="1820312"/>
            <a:ext cx="1555139" cy="1496798"/>
            <a:chOff x="2099750" y="4682274"/>
            <a:chExt cx="1555139" cy="1496798"/>
          </a:xfrm>
        </p:grpSpPr>
        <p:sp>
          <p:nvSpPr>
            <p:cNvPr id="33" name="TextBox 32"/>
            <p:cNvSpPr txBox="1"/>
            <p:nvPr/>
          </p:nvSpPr>
          <p:spPr>
            <a:xfrm>
              <a:off x="2571485" y="5282666"/>
              <a:ext cx="7068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E</a:t>
              </a:r>
              <a:r>
                <a:rPr lang="en-US" sz="1400" baseline="-25000" dirty="0" err="1" smtClean="0"/>
                <a:t>Acceptor</a:t>
              </a:r>
              <a:endParaRPr lang="en-US" sz="1400" baseline="-25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32915" y="5871295"/>
              <a:ext cx="11219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HOMO</a:t>
              </a:r>
              <a:r>
                <a:rPr lang="en-US" sz="1400" baseline="-25000" dirty="0" err="1" smtClean="0"/>
                <a:t>Acceptor</a:t>
              </a:r>
              <a:endParaRPr lang="en-US" sz="1400" baseline="-250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099750" y="4989548"/>
              <a:ext cx="1143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099750" y="5903948"/>
              <a:ext cx="1143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554876" y="4682274"/>
              <a:ext cx="1078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LUMO</a:t>
              </a:r>
              <a:r>
                <a:rPr lang="en-US" sz="1400" baseline="-25000" dirty="0" err="1" smtClean="0"/>
                <a:t>Acceptor</a:t>
              </a:r>
              <a:endParaRPr lang="en-US" sz="1400" baseline="-25000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2575618" y="4979355"/>
              <a:ext cx="0" cy="9144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/>
          <p:nvPr/>
        </p:nvSpPr>
        <p:spPr>
          <a:xfrm>
            <a:off x="5486400" y="2554769"/>
            <a:ext cx="269512" cy="2646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-</a:t>
            </a:r>
            <a:endParaRPr lang="en-US" sz="1600" b="1" baseline="300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857778" y="1788905"/>
            <a:ext cx="726389" cy="346476"/>
            <a:chOff x="6163283" y="1770917"/>
            <a:chExt cx="726389" cy="346476"/>
          </a:xfrm>
        </p:grpSpPr>
        <p:sp>
          <p:nvSpPr>
            <p:cNvPr id="43" name="TextBox 42"/>
            <p:cNvSpPr txBox="1"/>
            <p:nvPr/>
          </p:nvSpPr>
          <p:spPr>
            <a:xfrm>
              <a:off x="6285019" y="178111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0.3eV</a:t>
              </a:r>
              <a:endParaRPr lang="en-US" sz="1400" dirty="0"/>
            </a:p>
          </p:txBody>
        </p:sp>
        <p:sp>
          <p:nvSpPr>
            <p:cNvPr id="45" name="Right Brace 44"/>
            <p:cNvSpPr/>
            <p:nvPr/>
          </p:nvSpPr>
          <p:spPr>
            <a:xfrm>
              <a:off x="6163283" y="1770917"/>
              <a:ext cx="146298" cy="346476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5562600" y="1770917"/>
            <a:ext cx="19812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718320" y="5059234"/>
            <a:ext cx="660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Exciton dissociation is energetically </a:t>
            </a:r>
            <a:r>
              <a:rPr lang="en-US" sz="2400" dirty="0" smtClean="0"/>
              <a:t>favorable</a:t>
            </a:r>
            <a:endParaRPr lang="en-US" sz="2400" dirty="0"/>
          </a:p>
        </p:txBody>
      </p:sp>
      <p:sp>
        <p:nvSpPr>
          <p:cNvPr id="55" name="Rectangle 54"/>
          <p:cNvSpPr/>
          <p:nvPr/>
        </p:nvSpPr>
        <p:spPr>
          <a:xfrm>
            <a:off x="718319" y="5499185"/>
            <a:ext cx="7865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Exciton diffusion </a:t>
            </a:r>
            <a:r>
              <a:rPr lang="en-US" sz="2400" dirty="0" smtClean="0">
                <a:solidFill>
                  <a:srgbClr val="FF0000"/>
                </a:solidFill>
              </a:rPr>
              <a:t>length(~10 nm)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18320" y="5939135"/>
            <a:ext cx="7212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D-A </a:t>
            </a:r>
            <a:r>
              <a:rPr lang="en-US" sz="2400" dirty="0">
                <a:solidFill>
                  <a:srgbClr val="FF0000"/>
                </a:solidFill>
              </a:rPr>
              <a:t>interfacial </a:t>
            </a:r>
            <a:r>
              <a:rPr lang="en-US" sz="2400" dirty="0" smtClean="0">
                <a:solidFill>
                  <a:srgbClr val="FF0000"/>
                </a:solidFill>
              </a:rPr>
              <a:t>area is limited by device geometry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321" y="4249951"/>
            <a:ext cx="660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Electron transfer from donor(semiconducting polymer) to acceptor</a:t>
            </a:r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>
            <a:off x="608076" y="2438399"/>
            <a:ext cx="1982724" cy="13619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4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66451E-6 L 3.88889E-6 -0.128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12801 L 0.04323 -0.128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04357 4.8148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12818 L 0.05973 -0.12818 C 0.06719 -0.12818 0.07657 -0.11661 0.07657 -0.10666 L 0.07657 -0.08352 " pathEditMode="relative" rAng="0" ptsTypes="FfFF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2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13" grpId="0"/>
      <p:bldP spid="42" grpId="0" animBg="1"/>
      <p:bldP spid="42" grpId="1" animBg="1"/>
      <p:bldP spid="42" grpId="2" animBg="1"/>
      <p:bldP spid="42" grpId="3" animBg="1"/>
      <p:bldP spid="42" grpId="4" animBg="1"/>
      <p:bldP spid="54" grpId="0"/>
      <p:bldP spid="55" grpId="0"/>
      <p:bldP spid="56" grpId="0"/>
      <p:bldP spid="2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75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Bulk 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Heterojunction(BHJ) 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Solar 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Cells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22860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52400" y="6324600"/>
            <a:ext cx="5879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(Picture </a:t>
            </a:r>
            <a:r>
              <a:rPr lang="en-US" sz="1200" dirty="0"/>
              <a:t>s</a:t>
            </a:r>
            <a:r>
              <a:rPr lang="en-US" sz="1200" dirty="0" smtClean="0"/>
              <a:t>ource: Deibel</a:t>
            </a:r>
            <a:r>
              <a:rPr lang="en-US" sz="1200" dirty="0"/>
              <a:t> </a:t>
            </a:r>
            <a:r>
              <a:rPr lang="en-US" sz="1200" dirty="0" smtClean="0"/>
              <a:t> and  Dyakonov, Reports </a:t>
            </a:r>
            <a:r>
              <a:rPr lang="en-US" sz="1200" dirty="0"/>
              <a:t>on Progress in Physics, </a:t>
            </a:r>
            <a:r>
              <a:rPr lang="en-US" sz="1200" dirty="0" smtClean="0"/>
              <a:t>2010. </a:t>
            </a:r>
            <a:r>
              <a:rPr lang="en-US" sz="1200" b="1" dirty="0" smtClean="0"/>
              <a:t>73</a:t>
            </a:r>
            <a:r>
              <a:rPr lang="en-US" sz="1200" dirty="0" smtClean="0"/>
              <a:t>(9): p</a:t>
            </a:r>
            <a:r>
              <a:rPr lang="en-US" sz="1200" dirty="0"/>
              <a:t>. 1-39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*</a:t>
            </a:r>
            <a:r>
              <a:rPr lang="en-US" sz="1200" dirty="0" err="1" smtClean="0"/>
              <a:t>Peet</a:t>
            </a:r>
            <a:r>
              <a:rPr lang="en-US" sz="1200" dirty="0"/>
              <a:t> </a:t>
            </a:r>
            <a:r>
              <a:rPr lang="en-US" sz="1200" dirty="0" smtClean="0"/>
              <a:t>et al., Nature </a:t>
            </a:r>
            <a:r>
              <a:rPr lang="en-US" sz="1200" dirty="0"/>
              <a:t>Materials, 2007. </a:t>
            </a:r>
            <a:r>
              <a:rPr lang="en-US" sz="1200" b="1" dirty="0"/>
              <a:t>6</a:t>
            </a:r>
            <a:r>
              <a:rPr lang="en-US" sz="1200" dirty="0"/>
              <a:t>(7</a:t>
            </a:r>
            <a:r>
              <a:rPr lang="en-US" sz="1200" dirty="0" smtClean="0"/>
              <a:t>)</a:t>
            </a:r>
            <a:r>
              <a:rPr lang="en-US" sz="1200" dirty="0"/>
              <a:t> : p. 497-500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05200" y="2590800"/>
            <a:ext cx="471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Nanoscale penetrating 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2971800"/>
            <a:ext cx="381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05200" y="4191912"/>
            <a:ext cx="4714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Much </a:t>
            </a:r>
            <a:r>
              <a:rPr lang="en-US" sz="2400" dirty="0"/>
              <a:t>i</a:t>
            </a:r>
            <a:r>
              <a:rPr lang="en-US" sz="2400" dirty="0" smtClean="0"/>
              <a:t>ncreased </a:t>
            </a:r>
            <a:r>
              <a:rPr lang="en-US" sz="2400" dirty="0"/>
              <a:t>D-A interfacial area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5201" y="5177135"/>
            <a:ext cx="4902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Over 6% PCE </a:t>
            </a:r>
            <a:r>
              <a:rPr lang="en-US" sz="2400" dirty="0" smtClean="0"/>
              <a:t>for P3HT:PCBM BHJs*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3206690"/>
            <a:ext cx="4714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D-A interface close to where exciton is generated</a:t>
            </a:r>
          </a:p>
        </p:txBody>
      </p:sp>
    </p:spTree>
    <p:extLst>
      <p:ext uri="{BB962C8B-B14F-4D97-AF65-F5344CB8AC3E}">
        <p14:creationId xmlns:p14="http://schemas.microsoft.com/office/powerpoint/2010/main" val="18828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Donor                        Acceptor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6" name="Picture 4" descr="http://www.mpip-mainz.mpg.de/~andrienk/conferences/DPG_2009/ppy_mapp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1656970"/>
            <a:ext cx="2976377" cy="146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273969"/>
            <a:ext cx="5464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Picture source: 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://www.mpip-mainz.mpg.de/~andrienk/conferences/DPG_2009</a:t>
            </a:r>
            <a:r>
              <a:rPr lang="en-US" sz="1200" dirty="0" smtClean="0">
                <a:hlinkClick r:id="rId4"/>
              </a:rPr>
              <a:t>/</a:t>
            </a:r>
            <a:endParaRPr lang="en-US" sz="1200" dirty="0" smtClean="0"/>
          </a:p>
          <a:p>
            <a:endParaRPr lang="en-US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43000" y="3879408"/>
            <a:ext cx="1935315" cy="1683192"/>
            <a:chOff x="4401468" y="4191000"/>
            <a:chExt cx="1514698" cy="1205740"/>
          </a:xfrm>
        </p:grpSpPr>
        <p:pic>
          <p:nvPicPr>
            <p:cNvPr id="3078" name="Picture 6" descr="4002-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468" y="4191000"/>
              <a:ext cx="1514698" cy="941172"/>
            </a:xfrm>
            <a:prstGeom prst="rect">
              <a:avLst/>
            </a:prstGeom>
            <a:solidFill>
              <a:schemeClr val="accent1">
                <a:alpha val="52000"/>
              </a:schemeClr>
            </a:solidFill>
          </p:spPr>
        </p:pic>
        <p:sp>
          <p:nvSpPr>
            <p:cNvPr id="8" name="TextBox 7"/>
            <p:cNvSpPr txBox="1"/>
            <p:nvPr/>
          </p:nvSpPr>
          <p:spPr>
            <a:xfrm>
              <a:off x="4796262" y="5132172"/>
              <a:ext cx="529696" cy="264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P3HT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79786" y="1662598"/>
            <a:ext cx="1640214" cy="1918802"/>
            <a:chOff x="1600200" y="4284176"/>
            <a:chExt cx="1640214" cy="1918802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284176"/>
              <a:ext cx="1487814" cy="1338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611635" y="5802868"/>
              <a:ext cx="16287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Fullerene(C</a:t>
              </a:r>
              <a:r>
                <a:rPr lang="en-US" sz="2000" baseline="-25000" dirty="0" smtClean="0"/>
                <a:t>60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295400" y="6504801"/>
            <a:ext cx="5454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Castro </a:t>
            </a:r>
            <a:r>
              <a:rPr lang="en-US" sz="1200" dirty="0" err="1" smtClean="0"/>
              <a:t>Neto</a:t>
            </a:r>
            <a:r>
              <a:rPr lang="en-US" sz="1200" dirty="0"/>
              <a:t> </a:t>
            </a:r>
            <a:r>
              <a:rPr lang="en-US" sz="1200" dirty="0" smtClean="0"/>
              <a:t>et al., Reviews </a:t>
            </a:r>
            <a:r>
              <a:rPr lang="en-US" sz="1200" dirty="0"/>
              <a:t>of Modern Physics, 2009. </a:t>
            </a:r>
            <a:r>
              <a:rPr lang="en-US" sz="1200" b="1" dirty="0"/>
              <a:t>81</a:t>
            </a:r>
            <a:r>
              <a:rPr lang="en-US" sz="1200" dirty="0"/>
              <a:t>(1</a:t>
            </a:r>
            <a:r>
              <a:rPr lang="en-US" sz="1200" dirty="0" smtClean="0"/>
              <a:t>):</a:t>
            </a:r>
            <a:r>
              <a:rPr lang="en-US" sz="1200" dirty="0"/>
              <a:t> p. 109-162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648200" y="1066800"/>
            <a:ext cx="0" cy="441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98517"/>
            <a:ext cx="1218565" cy="13068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45755" y="511706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PCBM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3043535"/>
            <a:ext cx="2293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Conjugated polymer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092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37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Factors Affecting BHJ Performance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396335"/>
            <a:ext cx="5648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Pictures source: </a:t>
            </a:r>
            <a:r>
              <a:rPr lang="en-US" sz="1200" dirty="0" err="1" smtClean="0"/>
              <a:t>Dennler</a:t>
            </a:r>
            <a:r>
              <a:rPr lang="en-US" sz="1200" dirty="0" smtClean="0"/>
              <a:t>, </a:t>
            </a:r>
            <a:r>
              <a:rPr lang="en-US" sz="1200" dirty="0" err="1" smtClean="0"/>
              <a:t>Scharber</a:t>
            </a:r>
            <a:r>
              <a:rPr lang="en-US" sz="1200" dirty="0" smtClean="0"/>
              <a:t> and </a:t>
            </a:r>
            <a:r>
              <a:rPr lang="en-US" sz="1200" dirty="0" err="1"/>
              <a:t>Brabec</a:t>
            </a:r>
            <a:r>
              <a:rPr lang="en-US" sz="1200" dirty="0" smtClean="0"/>
              <a:t>, Adv</a:t>
            </a:r>
            <a:r>
              <a:rPr lang="en-US" sz="1200" dirty="0"/>
              <a:t>. Mater. </a:t>
            </a:r>
            <a:r>
              <a:rPr lang="en-US" sz="1200" dirty="0" smtClean="0"/>
              <a:t>2009, </a:t>
            </a:r>
            <a:r>
              <a:rPr lang="en-US" sz="1200" b="1" dirty="0" smtClean="0"/>
              <a:t>21</a:t>
            </a:r>
            <a:r>
              <a:rPr lang="en-US" sz="1200" dirty="0" smtClean="0"/>
              <a:t>(13</a:t>
            </a:r>
            <a:r>
              <a:rPr lang="en-US" sz="1200" dirty="0"/>
              <a:t>): p. 1323-1338</a:t>
            </a:r>
            <a:r>
              <a:rPr lang="en-US" sz="1200" dirty="0" smtClean="0"/>
              <a:t>. </a:t>
            </a:r>
          </a:p>
          <a:p>
            <a:r>
              <a:rPr lang="en-US" sz="1200" dirty="0"/>
              <a:t>* Padinger</a:t>
            </a:r>
            <a:r>
              <a:rPr lang="en-US" sz="1200" dirty="0" smtClean="0"/>
              <a:t>, </a:t>
            </a:r>
            <a:r>
              <a:rPr lang="en-US" sz="1200" dirty="0" err="1" smtClean="0"/>
              <a:t>Rittberger</a:t>
            </a:r>
            <a:r>
              <a:rPr lang="en-US" sz="1200" dirty="0" smtClean="0"/>
              <a:t> and </a:t>
            </a:r>
            <a:r>
              <a:rPr lang="en-US" sz="1200" dirty="0" err="1" smtClean="0"/>
              <a:t>Sariciftci</a:t>
            </a:r>
            <a:r>
              <a:rPr lang="en-US" sz="1200" dirty="0" smtClean="0"/>
              <a:t>, </a:t>
            </a:r>
            <a:r>
              <a:rPr lang="nl-NL" sz="1200" dirty="0"/>
              <a:t>Adv. Funct. Mater., 2003. </a:t>
            </a:r>
            <a:r>
              <a:rPr lang="nl-NL" sz="1200" b="1" dirty="0"/>
              <a:t>13</a:t>
            </a:r>
            <a:r>
              <a:rPr lang="nl-NL" sz="1200" dirty="0"/>
              <a:t>(1): p. 85-88</a:t>
            </a:r>
            <a:r>
              <a:rPr lang="nl-NL" sz="1200" dirty="0" smtClean="0"/>
              <a:t>.</a:t>
            </a:r>
            <a:endParaRPr lang="nl-NL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2467663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/>
              <a:t>Choice of solvent</a:t>
            </a:r>
            <a:r>
              <a:rPr lang="en-US" sz="2000" dirty="0" smtClean="0"/>
              <a:t>: polymer chain packing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3011455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/>
              <a:t>Donor-acceptor </a:t>
            </a:r>
            <a:r>
              <a:rPr lang="en-US" sz="2000" b="1" dirty="0" smtClean="0"/>
              <a:t>ratio</a:t>
            </a:r>
            <a:r>
              <a:rPr lang="en-US" sz="2000" dirty="0" smtClean="0"/>
              <a:t>: domain size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3555247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/>
              <a:t>Annealing </a:t>
            </a:r>
            <a:r>
              <a:rPr lang="en-US" sz="2000" b="1" dirty="0" smtClean="0"/>
              <a:t>conditions</a:t>
            </a:r>
            <a:r>
              <a:rPr lang="en-US" sz="2000" dirty="0" smtClean="0"/>
              <a:t>: reorganize polymer chains, crystallization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4099039"/>
            <a:ext cx="816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/>
              <a:t>Other </a:t>
            </a:r>
            <a:r>
              <a:rPr lang="en-US" sz="2000" b="1" dirty="0" smtClean="0"/>
              <a:t>post-production treatments</a:t>
            </a:r>
            <a:r>
              <a:rPr lang="en-US" sz="2000" dirty="0" smtClean="0"/>
              <a:t>: DC voltage during annealing for ordered structure *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2218" y="1923871"/>
            <a:ext cx="7313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/>
              <a:t>Choice of donor and acceptor materials</a:t>
            </a:r>
            <a:r>
              <a:rPr lang="en-US" sz="2000" dirty="0" smtClean="0"/>
              <a:t>: band gap and miscibility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5334000"/>
            <a:ext cx="580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Morphology                                   Performance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725169" y="5412433"/>
            <a:ext cx="1600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3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3" grpId="0"/>
      <p:bldP spid="7" grpId="0" animBg="1"/>
    </p:bldLst>
  </p:timing>
</p:sld>
</file>

<file path=ppt/theme/theme1.xml><?xml version="1.0" encoding="utf-8"?>
<a:theme xmlns:a="http://schemas.openxmlformats.org/drawingml/2006/main" name="uc03red_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uc03red_ppt</Template>
  <TotalTime>1973</TotalTime>
  <Words>979</Words>
  <Application>Microsoft Office PowerPoint</Application>
  <PresentationFormat>On-screen Show (4:3)</PresentationFormat>
  <Paragraphs>200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uc03red_ppt</vt:lpstr>
      <vt:lpstr>Graphene-based Polymer Bulk Heterojunction Solar Cells</vt:lpstr>
      <vt:lpstr>Solar Energy In Development</vt:lpstr>
      <vt:lpstr>A comparison</vt:lpstr>
      <vt:lpstr>Solar Cell Parameters</vt:lpstr>
      <vt:lpstr>Polymer solar cells</vt:lpstr>
      <vt:lpstr>PowerPoint Presentation</vt:lpstr>
      <vt:lpstr>Bulk Heterojunction(BHJ) Solar Cells</vt:lpstr>
      <vt:lpstr>Donor                        Acceptor</vt:lpstr>
      <vt:lpstr>Factors Affecting BHJ Performance</vt:lpstr>
      <vt:lpstr>BHJ features</vt:lpstr>
      <vt:lpstr>Pristine Graphene</vt:lpstr>
      <vt:lpstr>PowerPoint Presentation</vt:lpstr>
      <vt:lpstr>Device Fabrication</vt:lpstr>
      <vt:lpstr>Device Characterization</vt:lpstr>
      <vt:lpstr>PowerPoint Presentation</vt:lpstr>
      <vt:lpstr>Cell performance summary(cont.)</vt:lpstr>
      <vt:lpstr>Device Characterization(cont.)</vt:lpstr>
      <vt:lpstr>PowerPoint Presentation</vt:lpstr>
      <vt:lpstr>Conclusions</vt:lpstr>
      <vt:lpstr>Future Work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Graphene-Based Polymer Bulk Heterojunction Solar Cells</dc:title>
  <dc:creator>Fei</dc:creator>
  <cp:lastModifiedBy>vikram</cp:lastModifiedBy>
  <cp:revision>151</cp:revision>
  <dcterms:created xsi:type="dcterms:W3CDTF">2006-08-16T00:00:00Z</dcterms:created>
  <dcterms:modified xsi:type="dcterms:W3CDTF">2012-11-01T12:10:05Z</dcterms:modified>
</cp:coreProperties>
</file>