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3" r:id="rId2"/>
    <p:sldId id="284" r:id="rId3"/>
    <p:sldId id="261" r:id="rId4"/>
    <p:sldId id="262" r:id="rId5"/>
    <p:sldId id="263"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81" r:id="rId19"/>
    <p:sldId id="282" r:id="rId20"/>
    <p:sldId id="257" r:id="rId21"/>
    <p:sldId id="289" r:id="rId22"/>
    <p:sldId id="290" r:id="rId23"/>
    <p:sldId id="291" r:id="rId24"/>
    <p:sldId id="292" r:id="rId25"/>
    <p:sldId id="285" r:id="rId26"/>
    <p:sldId id="286" r:id="rId27"/>
    <p:sldId id="287" r:id="rId28"/>
    <p:sldId id="288" r:id="rId29"/>
    <p:sldId id="277" r:id="rId30"/>
    <p:sldId id="278" r:id="rId31"/>
    <p:sldId id="279" r:id="rId32"/>
    <p:sldId id="280" r:id="rId33"/>
    <p:sldId id="264"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p:restoredTop sz="94586"/>
  </p:normalViewPr>
  <p:slideViewPr>
    <p:cSldViewPr snapToGrid="0" snapToObjects="1">
      <p:cViewPr varScale="1">
        <p:scale>
          <a:sx n="102" d="100"/>
          <a:sy n="102" d="100"/>
        </p:scale>
        <p:origin x="118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1AB319-D159-9E46-8F4F-4DB86C60FD3C}"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49720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AB319-D159-9E46-8F4F-4DB86C60FD3C}"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4271416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AB319-D159-9E46-8F4F-4DB86C60FD3C}"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3282627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AB319-D159-9E46-8F4F-4DB86C60FD3C}"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273573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1AB319-D159-9E46-8F4F-4DB86C60FD3C}"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428177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1AB319-D159-9E46-8F4F-4DB86C60FD3C}"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40581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1AB319-D159-9E46-8F4F-4DB86C60FD3C}" type="datetimeFigureOut">
              <a:rPr lang="en-US" smtClean="0"/>
              <a:t>9/25/18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2379932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1AB319-D159-9E46-8F4F-4DB86C60FD3C}" type="datetimeFigureOut">
              <a:rPr lang="en-US" smtClean="0"/>
              <a:t>9/25/18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305302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AB319-D159-9E46-8F4F-4DB86C60FD3C}" type="datetimeFigureOut">
              <a:rPr lang="en-US" smtClean="0"/>
              <a:t>9/25/18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3829759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1AB319-D159-9E46-8F4F-4DB86C60FD3C}"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3055487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1AB319-D159-9E46-8F4F-4DB86C60FD3C}"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7F8F6-C6B4-7C4B-839E-D179FCAE6F75}" type="slidenum">
              <a:rPr lang="en-US" smtClean="0"/>
              <a:t>‹#›</a:t>
            </a:fld>
            <a:endParaRPr lang="en-US"/>
          </a:p>
        </p:txBody>
      </p:sp>
    </p:spTree>
    <p:extLst>
      <p:ext uri="{BB962C8B-B14F-4D97-AF65-F5344CB8AC3E}">
        <p14:creationId xmlns:p14="http://schemas.microsoft.com/office/powerpoint/2010/main" val="2907149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AB319-D159-9E46-8F4F-4DB86C60FD3C}" type="datetimeFigureOut">
              <a:rPr lang="en-US" smtClean="0"/>
              <a:t>9/25/18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7F8F6-C6B4-7C4B-839E-D179FCAE6F75}" type="slidenum">
              <a:rPr lang="en-US" smtClean="0"/>
              <a:t>‹#›</a:t>
            </a:fld>
            <a:endParaRPr lang="en-US"/>
          </a:p>
        </p:txBody>
      </p:sp>
    </p:spTree>
    <p:extLst>
      <p:ext uri="{BB962C8B-B14F-4D97-AF65-F5344CB8AC3E}">
        <p14:creationId xmlns:p14="http://schemas.microsoft.com/office/powerpoint/2010/main" val="1157494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youtube.com/watch?v=LYVwJyQBXcM" TargetMode="External"/><Relationship Id="rId1" Type="http://schemas.openxmlformats.org/officeDocument/2006/relationships/slideLayout" Target="../slideLayouts/slideLayout2.xml"/><Relationship Id="rId5" Type="http://schemas.openxmlformats.org/officeDocument/2006/relationships/hyperlink" Target="https://www.youtube.com/watch?v=3KRHJSOgzcw" TargetMode="External"/><Relationship Id="rId4" Type="http://schemas.openxmlformats.org/officeDocument/2006/relationships/hyperlink" Target="http://www.g24i.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Qbsl1NP5uZI" TargetMode="External"/><Relationship Id="rId2" Type="http://schemas.openxmlformats.org/officeDocument/2006/relationships/hyperlink" Target="http://www.google.com/url?sa=t&amp;rct=j&amp;q=&amp;esrc=s&amp;source=web&amp;cd=7&amp;ved=0CFIQtwIwBg&amp;url=http://www.youtube.com/watch?v=xPkVlvolfjo&amp;ei=cfWaUNvtNMG10QG2vYHgBQ&amp;usg=AFQjCNHUWbrPHETe-RWnFnXgsUkS7Bj3Sw&amp;sig2=vSYnjWlrzzjdL526qKSbqg"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greatcellsolar.com/" TargetMode="External"/><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greatcellsolar.com/"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PIInHn4FajE" TargetMode="External"/><Relationship Id="rId2" Type="http://schemas.openxmlformats.org/officeDocument/2006/relationships/hyperlink" Target="http://www.solaronix.com/"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g24i.com/" TargetMode="External"/><Relationship Id="rId7" Type="http://schemas.openxmlformats.org/officeDocument/2006/relationships/hyperlink" Target="https://www.tcichemicals.com/eshop/en/ch/category_index/12770;jsessionid=63D0CCC05EAE112FF4995F17DE35370A" TargetMode="External"/><Relationship Id="rId2" Type="http://schemas.openxmlformats.org/officeDocument/2006/relationships/hyperlink" Target="http://www.solaronix.com/" TargetMode="External"/><Relationship Id="rId1" Type="http://schemas.openxmlformats.org/officeDocument/2006/relationships/slideLayout" Target="../slideLayouts/slideLayout1.xml"/><Relationship Id="rId6" Type="http://schemas.openxmlformats.org/officeDocument/2006/relationships/hyperlink" Target="https://www.alibaba.com/showroom/dye-solar-cell.html" TargetMode="External"/><Relationship Id="rId5" Type="http://schemas.openxmlformats.org/officeDocument/2006/relationships/hyperlink" Target="https://gcell.com/" TargetMode="External"/><Relationship Id="rId4" Type="http://schemas.openxmlformats.org/officeDocument/2006/relationships/hyperlink" Target="http://www.youtube.com/watch?v=ogSb2wUi2d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crAugJXG3QA" TargetMode="External"/><Relationship Id="rId2" Type="http://schemas.openxmlformats.org/officeDocument/2006/relationships/hyperlink" Target="https://www.fujikura.co.uk/products/energy-and-environment/dye-sensitized-solar-cell/" TargetMode="External"/><Relationship Id="rId1" Type="http://schemas.openxmlformats.org/officeDocument/2006/relationships/slideLayout" Target="../slideLayouts/slideLayout1.xml"/><Relationship Id="rId5" Type="http://schemas.openxmlformats.org/officeDocument/2006/relationships/hyperlink" Target="https://www.youtube.com/watch?v=wkCmX24PRKE" TargetMode="External"/><Relationship Id="rId4" Type="http://schemas.openxmlformats.org/officeDocument/2006/relationships/hyperlink" Target="https://www.youtube.com/watch?v=ZdpQgPJ1Pl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4487168" y="6232922"/>
            <a:ext cx="160734" cy="169664"/>
          </a:xfrm>
        </p:spPr>
        <p:txBody>
          <a:bodyPr/>
          <a:lstStyle/>
          <a:p>
            <a:pPr>
              <a:defRPr/>
            </a:pPr>
            <a:fld id="{0757068D-E1DC-2E42-9E86-ACF8696B0EDA}" type="slidenum">
              <a:rPr lang="en-US"/>
              <a:pPr>
                <a:defRPr/>
              </a:pPr>
              <a:t>1</a:t>
            </a:fld>
            <a:endParaRPr lang="en-US" dirty="0"/>
          </a:p>
        </p:txBody>
      </p:sp>
      <p:pic>
        <p:nvPicPr>
          <p:cNvPr id="2" name="Picture 1">
            <a:extLst>
              <a:ext uri="{FF2B5EF4-FFF2-40B4-BE49-F238E27FC236}">
                <a16:creationId xmlns:a16="http://schemas.microsoft.com/office/drawing/2014/main" id="{24944E3B-EB3E-B849-8361-0F6CF93054D4}"/>
              </a:ext>
            </a:extLst>
          </p:cNvPr>
          <p:cNvPicPr>
            <a:picLocks noChangeAspect="1"/>
          </p:cNvPicPr>
          <p:nvPr/>
        </p:nvPicPr>
        <p:blipFill>
          <a:blip r:embed="rId2"/>
          <a:stretch>
            <a:fillRect/>
          </a:stretch>
        </p:blipFill>
        <p:spPr>
          <a:xfrm>
            <a:off x="0" y="889907"/>
            <a:ext cx="9144000" cy="5078186"/>
          </a:xfrm>
          <a:prstGeom prst="rect">
            <a:avLst/>
          </a:prstGeom>
        </p:spPr>
      </p:pic>
    </p:spTree>
    <p:extLst>
      <p:ext uri="{BB962C8B-B14F-4D97-AF65-F5344CB8AC3E}">
        <p14:creationId xmlns:p14="http://schemas.microsoft.com/office/powerpoint/2010/main" val="1303251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206" y="23581"/>
            <a:ext cx="5207356" cy="2124841"/>
          </a:xfrm>
          <a:prstGeom prst="rect">
            <a:avLst/>
          </a:prstGeom>
        </p:spPr>
      </p:pic>
      <p:pic>
        <p:nvPicPr>
          <p:cNvPr id="2" name="Picture 1"/>
          <p:cNvPicPr>
            <a:picLocks noChangeAspect="1"/>
          </p:cNvPicPr>
          <p:nvPr/>
        </p:nvPicPr>
        <p:blipFill>
          <a:blip r:embed="rId3"/>
          <a:stretch>
            <a:fillRect/>
          </a:stretch>
        </p:blipFill>
        <p:spPr>
          <a:xfrm>
            <a:off x="1866900" y="2462558"/>
            <a:ext cx="5397500" cy="3606800"/>
          </a:xfrm>
          <a:prstGeom prst="rect">
            <a:avLst/>
          </a:prstGeom>
        </p:spPr>
      </p:pic>
    </p:spTree>
    <p:extLst>
      <p:ext uri="{BB962C8B-B14F-4D97-AF65-F5344CB8AC3E}">
        <p14:creationId xmlns:p14="http://schemas.microsoft.com/office/powerpoint/2010/main" val="52200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206" y="23581"/>
            <a:ext cx="5207356" cy="2124841"/>
          </a:xfrm>
          <a:prstGeom prst="rect">
            <a:avLst/>
          </a:prstGeom>
        </p:spPr>
      </p:pic>
      <p:pic>
        <p:nvPicPr>
          <p:cNvPr id="4" name="Picture 3"/>
          <p:cNvPicPr>
            <a:picLocks noChangeAspect="1"/>
          </p:cNvPicPr>
          <p:nvPr/>
        </p:nvPicPr>
        <p:blipFill>
          <a:blip r:embed="rId3"/>
          <a:stretch>
            <a:fillRect/>
          </a:stretch>
        </p:blipFill>
        <p:spPr>
          <a:xfrm>
            <a:off x="3540356" y="1988642"/>
            <a:ext cx="4978400" cy="4064000"/>
          </a:xfrm>
          <a:prstGeom prst="rect">
            <a:avLst/>
          </a:prstGeom>
        </p:spPr>
      </p:pic>
      <p:pic>
        <p:nvPicPr>
          <p:cNvPr id="5" name="Picture 4"/>
          <p:cNvPicPr>
            <a:picLocks noChangeAspect="1"/>
          </p:cNvPicPr>
          <p:nvPr/>
        </p:nvPicPr>
        <p:blipFill>
          <a:blip r:embed="rId4"/>
          <a:stretch>
            <a:fillRect/>
          </a:stretch>
        </p:blipFill>
        <p:spPr>
          <a:xfrm>
            <a:off x="495932" y="2510418"/>
            <a:ext cx="3394297" cy="2843223"/>
          </a:xfrm>
          <a:prstGeom prst="rect">
            <a:avLst/>
          </a:prstGeom>
        </p:spPr>
      </p:pic>
    </p:spTree>
    <p:extLst>
      <p:ext uri="{BB962C8B-B14F-4D97-AF65-F5344CB8AC3E}">
        <p14:creationId xmlns:p14="http://schemas.microsoft.com/office/powerpoint/2010/main" val="2562034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 y="1016000"/>
            <a:ext cx="8813800" cy="4826000"/>
          </a:xfrm>
          <a:prstGeom prst="rect">
            <a:avLst/>
          </a:prstGeom>
        </p:spPr>
      </p:pic>
      <p:pic>
        <p:nvPicPr>
          <p:cNvPr id="6" name="Picture 5"/>
          <p:cNvPicPr>
            <a:picLocks noChangeAspect="1"/>
          </p:cNvPicPr>
          <p:nvPr/>
        </p:nvPicPr>
        <p:blipFill>
          <a:blip r:embed="rId3"/>
          <a:stretch>
            <a:fillRect/>
          </a:stretch>
        </p:blipFill>
        <p:spPr>
          <a:xfrm>
            <a:off x="2608707" y="307418"/>
            <a:ext cx="3378200" cy="342900"/>
          </a:xfrm>
          <a:prstGeom prst="rect">
            <a:avLst/>
          </a:prstGeom>
        </p:spPr>
      </p:pic>
    </p:spTree>
    <p:extLst>
      <p:ext uri="{BB962C8B-B14F-4D97-AF65-F5344CB8AC3E}">
        <p14:creationId xmlns:p14="http://schemas.microsoft.com/office/powerpoint/2010/main" val="3687869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08707" y="307418"/>
            <a:ext cx="3378200" cy="342900"/>
          </a:xfrm>
          <a:prstGeom prst="rect">
            <a:avLst/>
          </a:prstGeom>
        </p:spPr>
      </p:pic>
      <p:sp>
        <p:nvSpPr>
          <p:cNvPr id="3" name="TextBox 2"/>
          <p:cNvSpPr txBox="1"/>
          <p:nvPr/>
        </p:nvSpPr>
        <p:spPr>
          <a:xfrm>
            <a:off x="1746181" y="1443030"/>
            <a:ext cx="4381353" cy="646331"/>
          </a:xfrm>
          <a:prstGeom prst="rect">
            <a:avLst/>
          </a:prstGeom>
          <a:noFill/>
        </p:spPr>
        <p:txBody>
          <a:bodyPr wrap="none" rtlCol="0">
            <a:spAutoFit/>
          </a:bodyPr>
          <a:lstStyle/>
          <a:p>
            <a:r>
              <a:rPr lang="en-US" dirty="0"/>
              <a:t>Use a Porous electrode to improve efficiency</a:t>
            </a:r>
          </a:p>
          <a:p>
            <a:r>
              <a:rPr lang="en-US" dirty="0"/>
              <a:t>Lifetime still a problem</a:t>
            </a:r>
          </a:p>
        </p:txBody>
      </p:sp>
      <p:pic>
        <p:nvPicPr>
          <p:cNvPr id="4" name="Picture 3"/>
          <p:cNvPicPr>
            <a:picLocks noChangeAspect="1"/>
          </p:cNvPicPr>
          <p:nvPr/>
        </p:nvPicPr>
        <p:blipFill>
          <a:blip r:embed="rId3"/>
          <a:stretch>
            <a:fillRect/>
          </a:stretch>
        </p:blipFill>
        <p:spPr>
          <a:xfrm>
            <a:off x="957756" y="2636930"/>
            <a:ext cx="4140200" cy="2565400"/>
          </a:xfrm>
          <a:prstGeom prst="rect">
            <a:avLst/>
          </a:prstGeom>
        </p:spPr>
      </p:pic>
      <p:pic>
        <p:nvPicPr>
          <p:cNvPr id="5" name="Picture 4"/>
          <p:cNvPicPr>
            <a:picLocks noChangeAspect="1"/>
          </p:cNvPicPr>
          <p:nvPr/>
        </p:nvPicPr>
        <p:blipFill>
          <a:blip r:embed="rId4"/>
          <a:stretch>
            <a:fillRect/>
          </a:stretch>
        </p:blipFill>
        <p:spPr>
          <a:xfrm>
            <a:off x="5505863" y="2089361"/>
            <a:ext cx="3506511" cy="4445755"/>
          </a:xfrm>
          <a:prstGeom prst="rect">
            <a:avLst/>
          </a:prstGeom>
        </p:spPr>
      </p:pic>
    </p:spTree>
    <p:extLst>
      <p:ext uri="{BB962C8B-B14F-4D97-AF65-F5344CB8AC3E}">
        <p14:creationId xmlns:p14="http://schemas.microsoft.com/office/powerpoint/2010/main" val="4193159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6418" y="533921"/>
            <a:ext cx="6979006" cy="646331"/>
          </a:xfrm>
          <a:prstGeom prst="rect">
            <a:avLst/>
          </a:prstGeom>
          <a:noFill/>
        </p:spPr>
        <p:txBody>
          <a:bodyPr wrap="none" rtlCol="0">
            <a:spAutoFit/>
          </a:bodyPr>
          <a:lstStyle/>
          <a:p>
            <a:r>
              <a:rPr lang="en-US" dirty="0"/>
              <a:t>Optimum porous electrode is </a:t>
            </a:r>
            <a:r>
              <a:rPr lang="en-US" dirty="0" err="1"/>
              <a:t>pyrolytic</a:t>
            </a:r>
            <a:r>
              <a:rPr lang="en-US" dirty="0"/>
              <a:t> titania made in a spray flame as a</a:t>
            </a:r>
          </a:p>
          <a:p>
            <a:r>
              <a:rPr lang="en-US" dirty="0"/>
              <a:t>Pigment in white paint, paper etc.  </a:t>
            </a:r>
          </a:p>
        </p:txBody>
      </p:sp>
      <p:pic>
        <p:nvPicPr>
          <p:cNvPr id="7" name="Picture 6"/>
          <p:cNvPicPr>
            <a:picLocks noChangeAspect="1"/>
          </p:cNvPicPr>
          <p:nvPr/>
        </p:nvPicPr>
        <p:blipFill>
          <a:blip r:embed="rId2"/>
          <a:stretch>
            <a:fillRect/>
          </a:stretch>
        </p:blipFill>
        <p:spPr>
          <a:xfrm>
            <a:off x="1025806" y="2064875"/>
            <a:ext cx="2489200" cy="3263900"/>
          </a:xfrm>
          <a:prstGeom prst="rect">
            <a:avLst/>
          </a:prstGeom>
        </p:spPr>
      </p:pic>
      <p:pic>
        <p:nvPicPr>
          <p:cNvPr id="8" name="Picture 7"/>
          <p:cNvPicPr>
            <a:picLocks noChangeAspect="1"/>
          </p:cNvPicPr>
          <p:nvPr/>
        </p:nvPicPr>
        <p:blipFill>
          <a:blip r:embed="rId3"/>
          <a:stretch>
            <a:fillRect/>
          </a:stretch>
        </p:blipFill>
        <p:spPr>
          <a:xfrm>
            <a:off x="4937343" y="2313097"/>
            <a:ext cx="2819400" cy="2882900"/>
          </a:xfrm>
          <a:prstGeom prst="rect">
            <a:avLst/>
          </a:prstGeom>
        </p:spPr>
      </p:pic>
    </p:spTree>
    <p:extLst>
      <p:ext uri="{BB962C8B-B14F-4D97-AF65-F5344CB8AC3E}">
        <p14:creationId xmlns:p14="http://schemas.microsoft.com/office/powerpoint/2010/main" val="45522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6418" y="533921"/>
            <a:ext cx="6979006" cy="646331"/>
          </a:xfrm>
          <a:prstGeom prst="rect">
            <a:avLst/>
          </a:prstGeom>
          <a:noFill/>
        </p:spPr>
        <p:txBody>
          <a:bodyPr wrap="none" rtlCol="0">
            <a:spAutoFit/>
          </a:bodyPr>
          <a:lstStyle/>
          <a:p>
            <a:r>
              <a:rPr lang="en-US" dirty="0"/>
              <a:t>Optimum porous electrode is </a:t>
            </a:r>
            <a:r>
              <a:rPr lang="en-US" dirty="0" err="1"/>
              <a:t>pyrolytic</a:t>
            </a:r>
            <a:r>
              <a:rPr lang="en-US" dirty="0"/>
              <a:t> titania made in a spray flame as a</a:t>
            </a:r>
          </a:p>
          <a:p>
            <a:r>
              <a:rPr lang="en-US" dirty="0"/>
              <a:t>Pigment in white paint, paper etc.  </a:t>
            </a:r>
          </a:p>
        </p:txBody>
      </p:sp>
      <p:pic>
        <p:nvPicPr>
          <p:cNvPr id="7" name="Picture 6"/>
          <p:cNvPicPr>
            <a:picLocks noChangeAspect="1"/>
          </p:cNvPicPr>
          <p:nvPr/>
        </p:nvPicPr>
        <p:blipFill>
          <a:blip r:embed="rId2"/>
          <a:stretch>
            <a:fillRect/>
          </a:stretch>
        </p:blipFill>
        <p:spPr>
          <a:xfrm>
            <a:off x="1025806" y="2064875"/>
            <a:ext cx="2489200" cy="3263900"/>
          </a:xfrm>
          <a:prstGeom prst="rect">
            <a:avLst/>
          </a:prstGeom>
        </p:spPr>
      </p:pic>
      <p:pic>
        <p:nvPicPr>
          <p:cNvPr id="3" name="Picture 2"/>
          <p:cNvPicPr>
            <a:picLocks noChangeAspect="1"/>
          </p:cNvPicPr>
          <p:nvPr/>
        </p:nvPicPr>
        <p:blipFill>
          <a:blip r:embed="rId3"/>
          <a:stretch>
            <a:fillRect/>
          </a:stretch>
        </p:blipFill>
        <p:spPr>
          <a:xfrm>
            <a:off x="4865769" y="1600267"/>
            <a:ext cx="3416300" cy="2387600"/>
          </a:xfrm>
          <a:prstGeom prst="rect">
            <a:avLst/>
          </a:prstGeom>
        </p:spPr>
      </p:pic>
      <p:pic>
        <p:nvPicPr>
          <p:cNvPr id="4" name="Picture 3"/>
          <p:cNvPicPr>
            <a:picLocks noChangeAspect="1"/>
          </p:cNvPicPr>
          <p:nvPr/>
        </p:nvPicPr>
        <p:blipFill>
          <a:blip r:embed="rId4"/>
          <a:stretch>
            <a:fillRect/>
          </a:stretch>
        </p:blipFill>
        <p:spPr>
          <a:xfrm>
            <a:off x="4341594" y="4108855"/>
            <a:ext cx="4229100" cy="1917700"/>
          </a:xfrm>
          <a:prstGeom prst="rect">
            <a:avLst/>
          </a:prstGeom>
        </p:spPr>
      </p:pic>
    </p:spTree>
    <p:extLst>
      <p:ext uri="{BB962C8B-B14F-4D97-AF65-F5344CB8AC3E}">
        <p14:creationId xmlns:p14="http://schemas.microsoft.com/office/powerpoint/2010/main" val="529123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6419" y="533921"/>
            <a:ext cx="6999156" cy="3970318"/>
          </a:xfrm>
          <a:prstGeom prst="rect">
            <a:avLst/>
          </a:prstGeom>
          <a:noFill/>
        </p:spPr>
        <p:txBody>
          <a:bodyPr wrap="square" rtlCol="0">
            <a:spAutoFit/>
          </a:bodyPr>
          <a:lstStyle/>
          <a:p>
            <a:r>
              <a:rPr lang="en-US" dirty="0"/>
              <a:t>Compared to a silicon solar cell the </a:t>
            </a:r>
            <a:r>
              <a:rPr lang="en-US" dirty="0" err="1"/>
              <a:t>Grätzel</a:t>
            </a:r>
            <a:r>
              <a:rPr lang="en-US" dirty="0"/>
              <a:t> cell separates duties that are done by the </a:t>
            </a:r>
            <a:r>
              <a:rPr lang="en-US" dirty="0" err="1"/>
              <a:t>pn</a:t>
            </a:r>
            <a:r>
              <a:rPr lang="en-US" dirty="0"/>
              <a:t>-junction.  </a:t>
            </a:r>
          </a:p>
          <a:p>
            <a:endParaRPr lang="en-US" dirty="0"/>
          </a:p>
          <a:p>
            <a:r>
              <a:rPr lang="en-US" dirty="0"/>
              <a:t>Electron-hole pair are generated in the dye molecule (depletion zone in Si).  Charge separation occurs at the dye/semiconductor interface due to the band gap in the semiconductor an ionization energy level difference between the dye and semiconductor conduction band (for electrons) or valence band (for holes).  This is done also by the </a:t>
            </a:r>
            <a:r>
              <a:rPr lang="en-US" dirty="0" err="1"/>
              <a:t>pn</a:t>
            </a:r>
            <a:r>
              <a:rPr lang="en-US" dirty="0"/>
              <a:t> junction in silicon.</a:t>
            </a:r>
          </a:p>
          <a:p>
            <a:endParaRPr lang="en-US" dirty="0"/>
          </a:p>
          <a:p>
            <a:r>
              <a:rPr lang="en-US" dirty="0"/>
              <a:t>Charge transport is done by the semiconductor and the anode.  At the cathode the </a:t>
            </a:r>
            <a:r>
              <a:rPr lang="en-US" dirty="0" err="1"/>
              <a:t>elecrolyte</a:t>
            </a:r>
            <a:r>
              <a:rPr lang="en-US" dirty="0"/>
              <a:t> is reduced and an electron is carried to the dye molecule to compete the circuit.  This is all done by the silicon in a </a:t>
            </a:r>
            <a:r>
              <a:rPr lang="en-US" dirty="0" err="1"/>
              <a:t>pn</a:t>
            </a:r>
            <a:r>
              <a:rPr lang="en-US" dirty="0"/>
              <a:t>-junction cell.</a:t>
            </a:r>
          </a:p>
          <a:p>
            <a:endParaRPr lang="en-US" dirty="0"/>
          </a:p>
        </p:txBody>
      </p:sp>
    </p:spTree>
    <p:extLst>
      <p:ext uri="{BB962C8B-B14F-4D97-AF65-F5344CB8AC3E}">
        <p14:creationId xmlns:p14="http://schemas.microsoft.com/office/powerpoint/2010/main" val="3770624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1106" y="1627952"/>
            <a:ext cx="3060700" cy="2794000"/>
          </a:xfrm>
          <a:prstGeom prst="rect">
            <a:avLst/>
          </a:prstGeom>
        </p:spPr>
      </p:pic>
    </p:spTree>
    <p:extLst>
      <p:ext uri="{BB962C8B-B14F-4D97-AF65-F5344CB8AC3E}">
        <p14:creationId xmlns:p14="http://schemas.microsoft.com/office/powerpoint/2010/main" val="2588229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lide Number Placeholder 3"/>
          <p:cNvSpPr>
            <a:spLocks noGrp="1"/>
          </p:cNvSpPr>
          <p:nvPr>
            <p:ph type="sldNum" sz="quarter" idx="10"/>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lvl1pPr eaLnBrk="0" hangingPunct="0">
              <a:defRPr sz="17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1700">
                <a:solidFill>
                  <a:srgbClr val="000000"/>
                </a:solidFill>
                <a:latin typeface="Gill Sans" charset="0"/>
                <a:ea typeface="ヒラギノ角ゴ ProN W3" charset="0"/>
                <a:cs typeface="ヒラギノ角ゴ ProN W3" charset="0"/>
                <a:sym typeface="Gill Sans" charset="0"/>
              </a:defRPr>
            </a:lvl2pPr>
            <a:lvl3pPr eaLnBrk="0" hangingPunct="0">
              <a:defRPr sz="1700">
                <a:solidFill>
                  <a:srgbClr val="000000"/>
                </a:solidFill>
                <a:latin typeface="Gill Sans" charset="0"/>
                <a:ea typeface="ヒラギノ角ゴ ProN W3" charset="0"/>
                <a:cs typeface="ヒラギノ角ゴ ProN W3" charset="0"/>
                <a:sym typeface="Gill Sans" charset="0"/>
              </a:defRPr>
            </a:lvl3pPr>
            <a:lvl4pPr eaLnBrk="0" hangingPunct="0">
              <a:defRPr sz="1700">
                <a:solidFill>
                  <a:srgbClr val="000000"/>
                </a:solidFill>
                <a:latin typeface="Gill Sans" charset="0"/>
                <a:ea typeface="ヒラギノ角ゴ ProN W3" charset="0"/>
                <a:cs typeface="ヒラギノ角ゴ ProN W3" charset="0"/>
                <a:sym typeface="Gill Sans" charset="0"/>
              </a:defRPr>
            </a:lvl4pPr>
            <a:lvl5pPr eaLnBrk="0" hangingPunct="0">
              <a:defRPr sz="17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9pPr>
          </a:lstStyle>
          <a:p>
            <a:pPr eaLnBrk="1" hangingPunct="1"/>
            <a:fld id="{8BE41A51-4DCF-C749-ACCC-4CCAC91E451B}" type="slidenum">
              <a:rPr lang="en-US" sz="800">
                <a:solidFill>
                  <a:schemeClr val="tx1"/>
                </a:solidFill>
                <a:cs typeface="Gill Sans" charset="0"/>
              </a:rPr>
              <a:pPr eaLnBrk="1" hangingPunct="1"/>
              <a:t>18</a:t>
            </a:fld>
            <a:endParaRPr lang="en-US" sz="800">
              <a:solidFill>
                <a:schemeClr val="tx1"/>
              </a:solidFill>
              <a:cs typeface="Gill Sans" charset="0"/>
            </a:endParaRPr>
          </a:p>
        </p:txBody>
      </p:sp>
      <p:sp>
        <p:nvSpPr>
          <p:cNvPr id="643075" name="Rectangle 1"/>
          <p:cNvSpPr>
            <a:spLocks/>
          </p:cNvSpPr>
          <p:nvPr/>
        </p:nvSpPr>
        <p:spPr bwMode="auto">
          <a:xfrm>
            <a:off x="1035844" y="5464969"/>
            <a:ext cx="7679531" cy="107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321457" bIns="0" anchor="ctr"/>
          <a:lstStyle/>
          <a:p>
            <a:pPr algn="l"/>
            <a:r>
              <a:rPr lang="en-US" sz="1400" i="1">
                <a:latin typeface="Times New Roman" charset="0"/>
                <a:cs typeface="Times New Roman" charset="0"/>
                <a:sym typeface="Times New Roman" charset="0"/>
              </a:rPr>
              <a:t>Schematic of a Graetzel Cell.  Red circles are titania aggregates coated with a dye.  Pink background is an iodide electrolyte gel.  Platinum coated cathode is at the bottom and a clear plastic sheet coated with fluorine doped tin oxide anode is at the top.</a:t>
            </a:r>
          </a:p>
          <a:p>
            <a:endParaRPr lang="en-US">
              <a:solidFill>
                <a:schemeClr val="tx1"/>
              </a:solidFill>
              <a:cs typeface="Gill Sans" charset="0"/>
            </a:endParaRPr>
          </a:p>
        </p:txBody>
      </p:sp>
      <p:pic>
        <p:nvPicPr>
          <p:cNvPr id="643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785" y="1638598"/>
            <a:ext cx="5152430" cy="3558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7" name="TextBox 4"/>
          <p:cNvSpPr txBox="1">
            <a:spLocks noChangeArrowheads="1"/>
          </p:cNvSpPr>
          <p:nvPr/>
        </p:nvSpPr>
        <p:spPr bwMode="auto">
          <a:xfrm>
            <a:off x="714375" y="52462"/>
            <a:ext cx="7796734" cy="123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2400">
                <a:solidFill>
                  <a:srgbClr val="000000"/>
                </a:solidFill>
                <a:latin typeface="Gill Sans" charset="0"/>
                <a:ea typeface="ヒラギノ角ゴ ProN W3" charset="0"/>
                <a:cs typeface="ヒラギノ角ゴ ProN W3" charset="0"/>
                <a:sym typeface="Gill Sans" charset="0"/>
              </a:defRPr>
            </a:lvl2pPr>
            <a:lvl3pPr eaLnBrk="0" hangingPunct="0">
              <a:defRPr sz="2400">
                <a:solidFill>
                  <a:srgbClr val="000000"/>
                </a:solidFill>
                <a:latin typeface="Gill Sans" charset="0"/>
                <a:ea typeface="ヒラギノ角ゴ ProN W3" charset="0"/>
                <a:cs typeface="ヒラギノ角ゴ ProN W3" charset="0"/>
                <a:sym typeface="Gill Sans" charset="0"/>
              </a:defRPr>
            </a:lvl3pPr>
            <a:lvl4pPr eaLnBrk="0" hangingPunct="0">
              <a:defRPr sz="2400">
                <a:solidFill>
                  <a:srgbClr val="000000"/>
                </a:solidFill>
                <a:latin typeface="Gill Sans" charset="0"/>
                <a:ea typeface="ヒラギノ角ゴ ProN W3" charset="0"/>
                <a:cs typeface="ヒラギノ角ゴ ProN W3" charset="0"/>
                <a:sym typeface="Gill Sans" charset="0"/>
              </a:defRPr>
            </a:lvl4pPr>
            <a:lvl5pPr eaLnBrk="0" hangingPunct="0">
              <a:defRPr sz="24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3800">
                <a:latin typeface="Times New Roman" charset="0"/>
                <a:cs typeface="Times New Roman" charset="0"/>
              </a:rPr>
              <a:t>One type of simple photovoltaic device </a:t>
            </a:r>
          </a:p>
          <a:p>
            <a:pPr eaLnBrk="1" hangingPunct="1"/>
            <a:r>
              <a:rPr lang="en-US" sz="3800">
                <a:latin typeface="Times New Roman" charset="0"/>
                <a:cs typeface="Times New Roman" charset="0"/>
              </a:rPr>
              <a:t>that could be produced in Africa</a:t>
            </a:r>
          </a:p>
        </p:txBody>
      </p:sp>
    </p:spTree>
    <p:extLst>
      <p:ext uri="{BB962C8B-B14F-4D97-AF65-F5344CB8AC3E}">
        <p14:creationId xmlns:p14="http://schemas.microsoft.com/office/powerpoint/2010/main" val="396055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Slide Number Placeholder 3"/>
          <p:cNvSpPr>
            <a:spLocks noGrp="1"/>
          </p:cNvSpPr>
          <p:nvPr>
            <p:ph type="sldNum" sz="quarter" idx="10"/>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lvl1pPr eaLnBrk="0" hangingPunct="0">
              <a:defRPr sz="17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1700">
                <a:solidFill>
                  <a:srgbClr val="000000"/>
                </a:solidFill>
                <a:latin typeface="Gill Sans" charset="0"/>
                <a:ea typeface="ヒラギノ角ゴ ProN W3" charset="0"/>
                <a:cs typeface="ヒラギノ角ゴ ProN W3" charset="0"/>
                <a:sym typeface="Gill Sans" charset="0"/>
              </a:defRPr>
            </a:lvl2pPr>
            <a:lvl3pPr eaLnBrk="0" hangingPunct="0">
              <a:defRPr sz="1700">
                <a:solidFill>
                  <a:srgbClr val="000000"/>
                </a:solidFill>
                <a:latin typeface="Gill Sans" charset="0"/>
                <a:ea typeface="ヒラギノ角ゴ ProN W3" charset="0"/>
                <a:cs typeface="ヒラギノ角ゴ ProN W3" charset="0"/>
                <a:sym typeface="Gill Sans" charset="0"/>
              </a:defRPr>
            </a:lvl3pPr>
            <a:lvl4pPr eaLnBrk="0" hangingPunct="0">
              <a:defRPr sz="1700">
                <a:solidFill>
                  <a:srgbClr val="000000"/>
                </a:solidFill>
                <a:latin typeface="Gill Sans" charset="0"/>
                <a:ea typeface="ヒラギノ角ゴ ProN W3" charset="0"/>
                <a:cs typeface="ヒラギノ角ゴ ProN W3" charset="0"/>
                <a:sym typeface="Gill Sans" charset="0"/>
              </a:defRPr>
            </a:lvl4pPr>
            <a:lvl5pPr eaLnBrk="0" hangingPunct="0">
              <a:defRPr sz="17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1700">
                <a:solidFill>
                  <a:srgbClr val="000000"/>
                </a:solidFill>
                <a:latin typeface="Gill Sans" charset="0"/>
                <a:ea typeface="ヒラギノ角ゴ ProN W3" charset="0"/>
                <a:cs typeface="ヒラギノ角ゴ ProN W3" charset="0"/>
                <a:sym typeface="Gill Sans" charset="0"/>
              </a:defRPr>
            </a:lvl9pPr>
          </a:lstStyle>
          <a:p>
            <a:pPr eaLnBrk="1" hangingPunct="1"/>
            <a:fld id="{381F148F-B4D3-444E-82A3-DC588A6BBCDB}" type="slidenum">
              <a:rPr lang="en-US" sz="800">
                <a:solidFill>
                  <a:schemeClr val="tx1"/>
                </a:solidFill>
                <a:cs typeface="Gill Sans" charset="0"/>
              </a:rPr>
              <a:pPr eaLnBrk="1" hangingPunct="1"/>
              <a:t>19</a:t>
            </a:fld>
            <a:endParaRPr lang="en-US" sz="800">
              <a:solidFill>
                <a:schemeClr val="tx1"/>
              </a:solidFill>
              <a:cs typeface="Gill Sans" charset="0"/>
            </a:endParaRPr>
          </a:p>
        </p:txBody>
      </p:sp>
      <p:sp>
        <p:nvSpPr>
          <p:cNvPr id="644099" name="Rectangle 1"/>
          <p:cNvSpPr>
            <a:spLocks/>
          </p:cNvSpPr>
          <p:nvPr/>
        </p:nvSpPr>
        <p:spPr bwMode="auto">
          <a:xfrm>
            <a:off x="1055935" y="517922"/>
            <a:ext cx="7670602" cy="2803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l"/>
            <a:r>
              <a:rPr lang="en-US">
                <a:solidFill>
                  <a:schemeClr val="tx1"/>
                </a:solidFill>
                <a:cs typeface="Gill Sans" charset="0"/>
              </a:rPr>
              <a:t>-Dye/titania development for inexpensive single step synthesis</a:t>
            </a:r>
          </a:p>
          <a:p>
            <a:pPr algn="l"/>
            <a:endParaRPr lang="en-US">
              <a:solidFill>
                <a:schemeClr val="tx1"/>
              </a:solidFill>
              <a:cs typeface="Gill Sans" charset="0"/>
            </a:endParaRPr>
          </a:p>
          <a:p>
            <a:pPr algn="l"/>
            <a:r>
              <a:rPr lang="en-US">
                <a:solidFill>
                  <a:schemeClr val="tx1"/>
                </a:solidFill>
                <a:cs typeface="Gill Sans" charset="0"/>
              </a:rPr>
              <a:t>-Use carbon coated titania to enhance interaction</a:t>
            </a:r>
          </a:p>
          <a:p>
            <a:pPr algn="l"/>
            <a:r>
              <a:rPr lang="en-US">
                <a:solidFill>
                  <a:schemeClr val="tx1"/>
                </a:solidFill>
                <a:cs typeface="Gill Sans" charset="0"/>
              </a:rPr>
              <a:t>-Use in situ synthesized CdS nano particles supported on titania</a:t>
            </a:r>
          </a:p>
          <a:p>
            <a:pPr algn="l"/>
            <a:endParaRPr lang="en-US">
              <a:solidFill>
                <a:schemeClr val="tx1"/>
              </a:solidFill>
              <a:cs typeface="Gill Sans" charset="0"/>
            </a:endParaRPr>
          </a:p>
          <a:p>
            <a:pPr algn="l"/>
            <a:r>
              <a:rPr lang="en-US">
                <a:solidFill>
                  <a:schemeClr val="tx1"/>
                </a:solidFill>
                <a:cs typeface="Gill Sans" charset="0"/>
              </a:rPr>
              <a:t>-A single reel-to-reel, flame-based process for coating of plastic substrates</a:t>
            </a:r>
          </a:p>
          <a:p>
            <a:pPr algn="l"/>
            <a:r>
              <a:rPr lang="en-US">
                <a:solidFill>
                  <a:schemeClr val="tx1"/>
                </a:solidFill>
                <a:cs typeface="Gill Sans" charset="0"/>
              </a:rPr>
              <a:t>in a continuous process for flexible solar cell sheets.</a:t>
            </a:r>
          </a:p>
          <a:p>
            <a:pPr algn="l"/>
            <a:endParaRPr lang="en-US">
              <a:solidFill>
                <a:schemeClr val="tx1"/>
              </a:solidFill>
              <a:cs typeface="Gill Sans" charset="0"/>
            </a:endParaRPr>
          </a:p>
        </p:txBody>
      </p:sp>
      <p:pic>
        <p:nvPicPr>
          <p:cNvPr id="64410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4657" y="3536156"/>
            <a:ext cx="5713884" cy="264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41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594" y="482203"/>
            <a:ext cx="1732359" cy="128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4102" name="TextBox 7"/>
          <p:cNvSpPr txBox="1">
            <a:spLocks noChangeArrowheads="1"/>
          </p:cNvSpPr>
          <p:nvPr/>
        </p:nvSpPr>
        <p:spPr bwMode="auto">
          <a:xfrm>
            <a:off x="232172" y="214312"/>
            <a:ext cx="6470675" cy="5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4291" tIns="32146" rIns="64291" bIns="32146">
            <a:spAutoFit/>
          </a:bodyPr>
          <a:lstStyle>
            <a:lvl1pPr eaLnBrk="0" hangingPunct="0">
              <a:defRPr sz="24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2400">
                <a:solidFill>
                  <a:srgbClr val="000000"/>
                </a:solidFill>
                <a:latin typeface="Gill Sans" charset="0"/>
                <a:ea typeface="ヒラギノ角ゴ ProN W3" charset="0"/>
                <a:cs typeface="ヒラギノ角ゴ ProN W3" charset="0"/>
                <a:sym typeface="Gill Sans" charset="0"/>
              </a:defRPr>
            </a:lvl2pPr>
            <a:lvl3pPr eaLnBrk="0" hangingPunct="0">
              <a:defRPr sz="2400">
                <a:solidFill>
                  <a:srgbClr val="000000"/>
                </a:solidFill>
                <a:latin typeface="Gill Sans" charset="0"/>
                <a:ea typeface="ヒラギノ角ゴ ProN W3" charset="0"/>
                <a:cs typeface="ヒラギノ角ゴ ProN W3" charset="0"/>
                <a:sym typeface="Gill Sans" charset="0"/>
              </a:defRPr>
            </a:lvl3pPr>
            <a:lvl4pPr eaLnBrk="0" hangingPunct="0">
              <a:defRPr sz="2400">
                <a:solidFill>
                  <a:srgbClr val="000000"/>
                </a:solidFill>
                <a:latin typeface="Gill Sans" charset="0"/>
                <a:ea typeface="ヒラギノ角ゴ ProN W3" charset="0"/>
                <a:cs typeface="ヒラギノ角ゴ ProN W3" charset="0"/>
                <a:sym typeface="Gill Sans" charset="0"/>
              </a:defRPr>
            </a:lvl4pPr>
            <a:lvl5pPr eaLnBrk="0" hangingPunct="0">
              <a:defRPr sz="24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24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3100"/>
              <a:t>Grätzel Cell Production by Spray Flame</a:t>
            </a:r>
          </a:p>
        </p:txBody>
      </p:sp>
      <p:pic>
        <p:nvPicPr>
          <p:cNvPr id="6441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321844"/>
            <a:ext cx="2227957" cy="1660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410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1" y="5172522"/>
            <a:ext cx="2275954" cy="1685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849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4487168" y="6232922"/>
            <a:ext cx="160734" cy="169664"/>
          </a:xfrm>
        </p:spPr>
        <p:txBody>
          <a:bodyPr/>
          <a:lstStyle/>
          <a:p>
            <a:pPr>
              <a:defRPr/>
            </a:pPr>
            <a:fld id="{0757068D-E1DC-2E42-9E86-ACF8696B0EDA}" type="slidenum">
              <a:rPr lang="en-US"/>
              <a:pPr>
                <a:defRPr/>
              </a:pPr>
              <a:t>2</a:t>
            </a:fld>
            <a:endParaRPr lang="en-US" dirty="0"/>
          </a:p>
        </p:txBody>
      </p:sp>
      <p:sp>
        <p:nvSpPr>
          <p:cNvPr id="2" name="TextBox 1"/>
          <p:cNvSpPr txBox="1"/>
          <p:nvPr/>
        </p:nvSpPr>
        <p:spPr>
          <a:xfrm>
            <a:off x="2048287" y="1287225"/>
            <a:ext cx="4877762" cy="369332"/>
          </a:xfrm>
          <a:prstGeom prst="rect">
            <a:avLst/>
          </a:prstGeom>
          <a:noFill/>
        </p:spPr>
        <p:txBody>
          <a:bodyPr wrap="square" rtlCol="0">
            <a:spAutoFit/>
          </a:bodyPr>
          <a:lstStyle/>
          <a:p>
            <a:r>
              <a:rPr lang="en-US" dirty="0">
                <a:hlinkClick r:id="rId2"/>
              </a:rPr>
              <a:t>Michael </a:t>
            </a:r>
            <a:r>
              <a:rPr lang="en-US" dirty="0" err="1">
                <a:hlinkClick r:id="rId2"/>
              </a:rPr>
              <a:t>Grätzel</a:t>
            </a:r>
            <a:r>
              <a:rPr lang="en-US" dirty="0">
                <a:hlinkClick r:id="rId2"/>
              </a:rPr>
              <a:t>, YouTube  EPFL</a:t>
            </a:r>
            <a:endParaRPr lang="en-US" dirty="0"/>
          </a:p>
        </p:txBody>
      </p:sp>
      <p:pic>
        <p:nvPicPr>
          <p:cNvPr id="4" name="Picture 3"/>
          <p:cNvPicPr>
            <a:picLocks noChangeAspect="1"/>
          </p:cNvPicPr>
          <p:nvPr/>
        </p:nvPicPr>
        <p:blipFill>
          <a:blip r:embed="rId3"/>
          <a:stretch>
            <a:fillRect/>
          </a:stretch>
        </p:blipFill>
        <p:spPr>
          <a:xfrm>
            <a:off x="2759869" y="2132102"/>
            <a:ext cx="5018574" cy="3881963"/>
          </a:xfrm>
          <a:prstGeom prst="rect">
            <a:avLst/>
          </a:prstGeom>
        </p:spPr>
      </p:pic>
      <p:sp>
        <p:nvSpPr>
          <p:cNvPr id="5" name="TextBox 4"/>
          <p:cNvSpPr txBox="1"/>
          <p:nvPr/>
        </p:nvSpPr>
        <p:spPr>
          <a:xfrm>
            <a:off x="851444" y="4026054"/>
            <a:ext cx="617251" cy="369332"/>
          </a:xfrm>
          <a:prstGeom prst="rect">
            <a:avLst/>
          </a:prstGeom>
          <a:noFill/>
        </p:spPr>
        <p:txBody>
          <a:bodyPr wrap="none" rtlCol="0">
            <a:spAutoFit/>
          </a:bodyPr>
          <a:lstStyle/>
          <a:p>
            <a:r>
              <a:rPr lang="en-US" dirty="0">
                <a:hlinkClick r:id="rId4"/>
              </a:rPr>
              <a:t>G24i</a:t>
            </a:r>
            <a:endParaRPr lang="en-US" dirty="0"/>
          </a:p>
        </p:txBody>
      </p:sp>
      <p:sp>
        <p:nvSpPr>
          <p:cNvPr id="6" name="TextBox 5">
            <a:extLst>
              <a:ext uri="{FF2B5EF4-FFF2-40B4-BE49-F238E27FC236}">
                <a16:creationId xmlns:a16="http://schemas.microsoft.com/office/drawing/2014/main" id="{C9FF6839-8BB3-2147-BF2C-62757EEFA688}"/>
              </a:ext>
            </a:extLst>
          </p:cNvPr>
          <p:cNvSpPr txBox="1"/>
          <p:nvPr/>
        </p:nvSpPr>
        <p:spPr>
          <a:xfrm>
            <a:off x="2432912" y="1653342"/>
            <a:ext cx="2134623" cy="369332"/>
          </a:xfrm>
          <a:prstGeom prst="rect">
            <a:avLst/>
          </a:prstGeom>
          <a:noFill/>
        </p:spPr>
        <p:txBody>
          <a:bodyPr wrap="none" rtlCol="0">
            <a:spAutoFit/>
          </a:bodyPr>
          <a:lstStyle/>
          <a:p>
            <a:r>
              <a:rPr lang="en-US" dirty="0">
                <a:hlinkClick r:id="rId5"/>
              </a:rPr>
              <a:t>How the cell is made</a:t>
            </a:r>
            <a:endParaRPr lang="en-US" dirty="0"/>
          </a:p>
        </p:txBody>
      </p:sp>
    </p:spTree>
    <p:extLst>
      <p:ext uri="{BB962C8B-B14F-4D97-AF65-F5344CB8AC3E}">
        <p14:creationId xmlns:p14="http://schemas.microsoft.com/office/powerpoint/2010/main" val="1488974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888" y="56278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sp>
        <p:nvSpPr>
          <p:cNvPr id="3" name="TextBox 2"/>
          <p:cNvSpPr txBox="1"/>
          <p:nvPr/>
        </p:nvSpPr>
        <p:spPr>
          <a:xfrm flipH="1">
            <a:off x="2946399" y="2178975"/>
            <a:ext cx="4081618" cy="369332"/>
          </a:xfrm>
          <a:prstGeom prst="rect">
            <a:avLst/>
          </a:prstGeom>
          <a:noFill/>
        </p:spPr>
        <p:txBody>
          <a:bodyPr wrap="square" rtlCol="0">
            <a:spAutoFit/>
          </a:bodyPr>
          <a:lstStyle/>
          <a:p>
            <a:r>
              <a:rPr lang="en-US" dirty="0">
                <a:hlinkClick r:id="rId2"/>
              </a:rPr>
              <a:t>Web link to </a:t>
            </a:r>
            <a:r>
              <a:rPr lang="en-US" dirty="0" err="1">
                <a:hlinkClick r:id="rId2"/>
              </a:rPr>
              <a:t>Grätzel</a:t>
            </a:r>
            <a:r>
              <a:rPr lang="en-US" dirty="0">
                <a:hlinkClick r:id="rId2"/>
              </a:rPr>
              <a:t> Cell Fabrication</a:t>
            </a:r>
            <a:endParaRPr lang="en-US" dirty="0"/>
          </a:p>
        </p:txBody>
      </p:sp>
      <p:sp>
        <p:nvSpPr>
          <p:cNvPr id="5" name="TextBox 4"/>
          <p:cNvSpPr txBox="1"/>
          <p:nvPr/>
        </p:nvSpPr>
        <p:spPr>
          <a:xfrm>
            <a:off x="2251273" y="3881751"/>
            <a:ext cx="4776744" cy="369332"/>
          </a:xfrm>
          <a:prstGeom prst="rect">
            <a:avLst/>
          </a:prstGeom>
          <a:noFill/>
        </p:spPr>
        <p:txBody>
          <a:bodyPr wrap="square" rtlCol="0">
            <a:spAutoFit/>
          </a:bodyPr>
          <a:lstStyle/>
          <a:p>
            <a:r>
              <a:rPr lang="en-US" dirty="0">
                <a:hlinkClick r:id="rId3"/>
              </a:rPr>
              <a:t>College/High School Lab to Make a DSSC</a:t>
            </a:r>
            <a:endParaRPr lang="en-US" dirty="0"/>
          </a:p>
        </p:txBody>
      </p:sp>
    </p:spTree>
    <p:extLst>
      <p:ext uri="{BB962C8B-B14F-4D97-AF65-F5344CB8AC3E}">
        <p14:creationId xmlns:p14="http://schemas.microsoft.com/office/powerpoint/2010/main" val="4026110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2888" y="1255436"/>
            <a:ext cx="1242009" cy="369332"/>
          </a:xfrm>
          <a:prstGeom prst="rect">
            <a:avLst/>
          </a:prstGeom>
          <a:noFill/>
        </p:spPr>
        <p:txBody>
          <a:bodyPr wrap="none" rtlCol="0">
            <a:spAutoFit/>
          </a:bodyPr>
          <a:lstStyle/>
          <a:p>
            <a:r>
              <a:rPr lang="en-US" dirty="0"/>
              <a:t>Lab UTexas</a:t>
            </a:r>
          </a:p>
        </p:txBody>
      </p:sp>
      <p:pic>
        <p:nvPicPr>
          <p:cNvPr id="6" name="Picture 5"/>
          <p:cNvPicPr>
            <a:picLocks noChangeAspect="1"/>
          </p:cNvPicPr>
          <p:nvPr/>
        </p:nvPicPr>
        <p:blipFill>
          <a:blip r:embed="rId2"/>
          <a:stretch>
            <a:fillRect/>
          </a:stretch>
        </p:blipFill>
        <p:spPr>
          <a:xfrm>
            <a:off x="4141768" y="571348"/>
            <a:ext cx="4635781" cy="6286652"/>
          </a:xfrm>
          <a:prstGeom prst="rect">
            <a:avLst/>
          </a:prstGeom>
        </p:spPr>
      </p:pic>
      <p:sp>
        <p:nvSpPr>
          <p:cNvPr id="7" name="TextBox 6"/>
          <p:cNvSpPr txBox="1"/>
          <p:nvPr/>
        </p:nvSpPr>
        <p:spPr>
          <a:xfrm>
            <a:off x="1457557" y="30117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spTree>
    <p:extLst>
      <p:ext uri="{BB962C8B-B14F-4D97-AF65-F5344CB8AC3E}">
        <p14:creationId xmlns:p14="http://schemas.microsoft.com/office/powerpoint/2010/main" val="1780572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2888" y="1255436"/>
            <a:ext cx="1242009" cy="369332"/>
          </a:xfrm>
          <a:prstGeom prst="rect">
            <a:avLst/>
          </a:prstGeom>
          <a:noFill/>
        </p:spPr>
        <p:txBody>
          <a:bodyPr wrap="none" rtlCol="0">
            <a:spAutoFit/>
          </a:bodyPr>
          <a:lstStyle/>
          <a:p>
            <a:r>
              <a:rPr lang="en-US" dirty="0"/>
              <a:t>Lab </a:t>
            </a:r>
            <a:r>
              <a:rPr lang="en-US" dirty="0" err="1"/>
              <a:t>UTexas</a:t>
            </a:r>
            <a:endParaRPr lang="en-US" dirty="0"/>
          </a:p>
        </p:txBody>
      </p:sp>
      <p:sp>
        <p:nvSpPr>
          <p:cNvPr id="7" name="TextBox 6"/>
          <p:cNvSpPr txBox="1"/>
          <p:nvPr/>
        </p:nvSpPr>
        <p:spPr>
          <a:xfrm>
            <a:off x="1457557" y="30117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pic>
        <p:nvPicPr>
          <p:cNvPr id="3" name="Picture 2"/>
          <p:cNvPicPr>
            <a:picLocks noChangeAspect="1"/>
          </p:cNvPicPr>
          <p:nvPr/>
        </p:nvPicPr>
        <p:blipFill>
          <a:blip r:embed="rId2"/>
          <a:stretch>
            <a:fillRect/>
          </a:stretch>
        </p:blipFill>
        <p:spPr>
          <a:xfrm>
            <a:off x="2944897" y="981763"/>
            <a:ext cx="5813151" cy="5630921"/>
          </a:xfrm>
          <a:prstGeom prst="rect">
            <a:avLst/>
          </a:prstGeom>
        </p:spPr>
      </p:pic>
    </p:spTree>
    <p:extLst>
      <p:ext uri="{BB962C8B-B14F-4D97-AF65-F5344CB8AC3E}">
        <p14:creationId xmlns:p14="http://schemas.microsoft.com/office/powerpoint/2010/main" val="256077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57557" y="30117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sp>
        <p:nvSpPr>
          <p:cNvPr id="6" name="TextBox 5"/>
          <p:cNvSpPr txBox="1"/>
          <p:nvPr/>
        </p:nvSpPr>
        <p:spPr>
          <a:xfrm>
            <a:off x="1457557" y="1147255"/>
            <a:ext cx="1242009" cy="369332"/>
          </a:xfrm>
          <a:prstGeom prst="rect">
            <a:avLst/>
          </a:prstGeom>
          <a:noFill/>
        </p:spPr>
        <p:txBody>
          <a:bodyPr wrap="none" rtlCol="0">
            <a:spAutoFit/>
          </a:bodyPr>
          <a:lstStyle/>
          <a:p>
            <a:r>
              <a:rPr lang="en-US" dirty="0"/>
              <a:t>Lab </a:t>
            </a:r>
            <a:r>
              <a:rPr lang="en-US" dirty="0" err="1"/>
              <a:t>UTexas</a:t>
            </a:r>
            <a:endParaRPr lang="en-US" dirty="0"/>
          </a:p>
        </p:txBody>
      </p:sp>
      <p:pic>
        <p:nvPicPr>
          <p:cNvPr id="5" name="Picture 4"/>
          <p:cNvPicPr>
            <a:picLocks noChangeAspect="1"/>
          </p:cNvPicPr>
          <p:nvPr/>
        </p:nvPicPr>
        <p:blipFill>
          <a:blip r:embed="rId2"/>
          <a:stretch>
            <a:fillRect/>
          </a:stretch>
        </p:blipFill>
        <p:spPr>
          <a:xfrm>
            <a:off x="1457557" y="2018091"/>
            <a:ext cx="6172200" cy="3848100"/>
          </a:xfrm>
          <a:prstGeom prst="rect">
            <a:avLst/>
          </a:prstGeom>
        </p:spPr>
      </p:pic>
    </p:spTree>
    <p:extLst>
      <p:ext uri="{BB962C8B-B14F-4D97-AF65-F5344CB8AC3E}">
        <p14:creationId xmlns:p14="http://schemas.microsoft.com/office/powerpoint/2010/main" val="1276489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57557" y="30117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sp>
        <p:nvSpPr>
          <p:cNvPr id="6" name="TextBox 5"/>
          <p:cNvSpPr txBox="1"/>
          <p:nvPr/>
        </p:nvSpPr>
        <p:spPr>
          <a:xfrm>
            <a:off x="1457557" y="1147255"/>
            <a:ext cx="1242009" cy="369332"/>
          </a:xfrm>
          <a:prstGeom prst="rect">
            <a:avLst/>
          </a:prstGeom>
          <a:noFill/>
        </p:spPr>
        <p:txBody>
          <a:bodyPr wrap="none" rtlCol="0">
            <a:spAutoFit/>
          </a:bodyPr>
          <a:lstStyle/>
          <a:p>
            <a:r>
              <a:rPr lang="en-US" dirty="0"/>
              <a:t>Lab </a:t>
            </a:r>
            <a:r>
              <a:rPr lang="en-US" dirty="0" err="1"/>
              <a:t>UTexas</a:t>
            </a:r>
            <a:endParaRPr lang="en-US" dirty="0"/>
          </a:p>
        </p:txBody>
      </p:sp>
      <p:pic>
        <p:nvPicPr>
          <p:cNvPr id="2" name="Picture 1"/>
          <p:cNvPicPr>
            <a:picLocks noChangeAspect="1"/>
          </p:cNvPicPr>
          <p:nvPr/>
        </p:nvPicPr>
        <p:blipFill>
          <a:blip r:embed="rId2"/>
          <a:stretch>
            <a:fillRect/>
          </a:stretch>
        </p:blipFill>
        <p:spPr>
          <a:xfrm>
            <a:off x="880307" y="1883582"/>
            <a:ext cx="7518400" cy="4216400"/>
          </a:xfrm>
          <a:prstGeom prst="rect">
            <a:avLst/>
          </a:prstGeom>
        </p:spPr>
      </p:pic>
    </p:spTree>
    <p:extLst>
      <p:ext uri="{BB962C8B-B14F-4D97-AF65-F5344CB8AC3E}">
        <p14:creationId xmlns:p14="http://schemas.microsoft.com/office/powerpoint/2010/main" val="4092724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888" y="56278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pic>
        <p:nvPicPr>
          <p:cNvPr id="5" name="Picture 4"/>
          <p:cNvPicPr>
            <a:picLocks noChangeAspect="1"/>
          </p:cNvPicPr>
          <p:nvPr/>
        </p:nvPicPr>
        <p:blipFill>
          <a:blip r:embed="rId2"/>
          <a:stretch>
            <a:fillRect/>
          </a:stretch>
        </p:blipFill>
        <p:spPr>
          <a:xfrm>
            <a:off x="1866900" y="1739900"/>
            <a:ext cx="5397500" cy="3365500"/>
          </a:xfrm>
          <a:prstGeom prst="rect">
            <a:avLst/>
          </a:prstGeom>
        </p:spPr>
      </p:pic>
    </p:spTree>
    <p:extLst>
      <p:ext uri="{BB962C8B-B14F-4D97-AF65-F5344CB8AC3E}">
        <p14:creationId xmlns:p14="http://schemas.microsoft.com/office/powerpoint/2010/main" val="3500022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888" y="56278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pic>
        <p:nvPicPr>
          <p:cNvPr id="2" name="Picture 1"/>
          <p:cNvPicPr>
            <a:picLocks noChangeAspect="1"/>
          </p:cNvPicPr>
          <p:nvPr/>
        </p:nvPicPr>
        <p:blipFill>
          <a:blip r:embed="rId2"/>
          <a:stretch>
            <a:fillRect/>
          </a:stretch>
        </p:blipFill>
        <p:spPr>
          <a:xfrm>
            <a:off x="2286000" y="1854200"/>
            <a:ext cx="4572000" cy="3149600"/>
          </a:xfrm>
          <a:prstGeom prst="rect">
            <a:avLst/>
          </a:prstGeom>
        </p:spPr>
      </p:pic>
    </p:spTree>
    <p:extLst>
      <p:ext uri="{BB962C8B-B14F-4D97-AF65-F5344CB8AC3E}">
        <p14:creationId xmlns:p14="http://schemas.microsoft.com/office/powerpoint/2010/main" val="3402200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888" y="56278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pic>
        <p:nvPicPr>
          <p:cNvPr id="3" name="Picture 2"/>
          <p:cNvPicPr>
            <a:picLocks noChangeAspect="1"/>
          </p:cNvPicPr>
          <p:nvPr/>
        </p:nvPicPr>
        <p:blipFill>
          <a:blip r:embed="rId2"/>
          <a:stretch>
            <a:fillRect/>
          </a:stretch>
        </p:blipFill>
        <p:spPr>
          <a:xfrm>
            <a:off x="1333500" y="1003300"/>
            <a:ext cx="6477000" cy="4851400"/>
          </a:xfrm>
          <a:prstGeom prst="rect">
            <a:avLst/>
          </a:prstGeom>
        </p:spPr>
      </p:pic>
    </p:spTree>
    <p:extLst>
      <p:ext uri="{BB962C8B-B14F-4D97-AF65-F5344CB8AC3E}">
        <p14:creationId xmlns:p14="http://schemas.microsoft.com/office/powerpoint/2010/main" val="2306126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3006" y="426326"/>
            <a:ext cx="5988968" cy="5988968"/>
          </a:xfrm>
          <a:prstGeom prst="rect">
            <a:avLst/>
          </a:prstGeom>
        </p:spPr>
      </p:pic>
      <p:sp>
        <p:nvSpPr>
          <p:cNvPr id="5" name="TextBox 4"/>
          <p:cNvSpPr txBox="1"/>
          <p:nvPr/>
        </p:nvSpPr>
        <p:spPr>
          <a:xfrm>
            <a:off x="1702888" y="562782"/>
            <a:ext cx="6522924" cy="523220"/>
          </a:xfrm>
          <a:prstGeom prst="rect">
            <a:avLst/>
          </a:prstGeom>
          <a:noFill/>
        </p:spPr>
        <p:txBody>
          <a:bodyPr wrap="square" rtlCol="0">
            <a:spAutoFit/>
          </a:bodyPr>
          <a:lstStyle/>
          <a:p>
            <a:r>
              <a:rPr lang="en-US" sz="2800" b="1" dirty="0" err="1"/>
              <a:t>Grätzel</a:t>
            </a:r>
            <a:r>
              <a:rPr lang="en-US" sz="2800" b="1" dirty="0"/>
              <a:t> Cell or Dye Sensitized Solar Cell</a:t>
            </a:r>
          </a:p>
        </p:txBody>
      </p:sp>
    </p:spTree>
    <p:extLst>
      <p:ext uri="{BB962C8B-B14F-4D97-AF65-F5344CB8AC3E}">
        <p14:creationId xmlns:p14="http://schemas.microsoft.com/office/powerpoint/2010/main" val="2765944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7694" y="2096676"/>
            <a:ext cx="7302500" cy="2260600"/>
          </a:xfrm>
          <a:prstGeom prst="rect">
            <a:avLst/>
          </a:prstGeom>
        </p:spPr>
      </p:pic>
      <p:sp>
        <p:nvSpPr>
          <p:cNvPr id="6" name="TextBox 5"/>
          <p:cNvSpPr txBox="1"/>
          <p:nvPr/>
        </p:nvSpPr>
        <p:spPr>
          <a:xfrm>
            <a:off x="2698644" y="577212"/>
            <a:ext cx="3881253" cy="369332"/>
          </a:xfrm>
          <a:prstGeom prst="rect">
            <a:avLst/>
          </a:prstGeom>
          <a:noFill/>
        </p:spPr>
        <p:txBody>
          <a:bodyPr wrap="none" rtlCol="0">
            <a:spAutoFit/>
          </a:bodyPr>
          <a:lstStyle/>
          <a:p>
            <a:r>
              <a:rPr lang="en-US" dirty="0">
                <a:hlinkClick r:id="rId3"/>
              </a:rPr>
              <a:t>Dyesol, Queanbeyan, New South Wales</a:t>
            </a:r>
            <a:endParaRPr lang="en-US" dirty="0"/>
          </a:p>
        </p:txBody>
      </p:sp>
    </p:spTree>
    <p:extLst>
      <p:ext uri="{BB962C8B-B14F-4D97-AF65-F5344CB8AC3E}">
        <p14:creationId xmlns:p14="http://schemas.microsoft.com/office/powerpoint/2010/main" val="3207481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9050" y="562782"/>
            <a:ext cx="6522924" cy="523220"/>
          </a:xfrm>
          <a:prstGeom prst="rect">
            <a:avLst/>
          </a:prstGeom>
          <a:noFill/>
        </p:spPr>
        <p:txBody>
          <a:bodyPr wrap="square" rtlCol="0">
            <a:spAutoFit/>
          </a:bodyPr>
          <a:lstStyle/>
          <a:p>
            <a:r>
              <a:rPr lang="en-US" sz="2800" b="1" dirty="0"/>
              <a:t>Why not make an artificial leaf?</a:t>
            </a:r>
          </a:p>
        </p:txBody>
      </p:sp>
      <p:pic>
        <p:nvPicPr>
          <p:cNvPr id="4" name="Picture 3"/>
          <p:cNvPicPr>
            <a:picLocks noChangeAspect="1"/>
          </p:cNvPicPr>
          <p:nvPr/>
        </p:nvPicPr>
        <p:blipFill>
          <a:blip r:embed="rId2"/>
          <a:stretch>
            <a:fillRect/>
          </a:stretch>
        </p:blipFill>
        <p:spPr>
          <a:xfrm>
            <a:off x="5943600" y="0"/>
            <a:ext cx="2743200" cy="6858000"/>
          </a:xfrm>
          <a:prstGeom prst="rect">
            <a:avLst/>
          </a:prstGeom>
        </p:spPr>
      </p:pic>
      <p:sp>
        <p:nvSpPr>
          <p:cNvPr id="6" name="TextBox 5"/>
          <p:cNvSpPr txBox="1"/>
          <p:nvPr/>
        </p:nvSpPr>
        <p:spPr>
          <a:xfrm>
            <a:off x="4760237" y="4412744"/>
            <a:ext cx="3088287" cy="369332"/>
          </a:xfrm>
          <a:prstGeom prst="rect">
            <a:avLst/>
          </a:prstGeom>
          <a:noFill/>
        </p:spPr>
        <p:txBody>
          <a:bodyPr wrap="square" rtlCol="0">
            <a:spAutoFit/>
          </a:bodyPr>
          <a:lstStyle/>
          <a:p>
            <a:r>
              <a:rPr lang="en-US" dirty="0"/>
              <a:t>Chlorophyll a</a:t>
            </a:r>
          </a:p>
        </p:txBody>
      </p:sp>
      <p:sp>
        <p:nvSpPr>
          <p:cNvPr id="7" name="TextBox 6"/>
          <p:cNvSpPr txBox="1"/>
          <p:nvPr/>
        </p:nvSpPr>
        <p:spPr>
          <a:xfrm>
            <a:off x="4375292" y="1760496"/>
            <a:ext cx="1568308" cy="369332"/>
          </a:xfrm>
          <a:prstGeom prst="rect">
            <a:avLst/>
          </a:prstGeom>
          <a:noFill/>
        </p:spPr>
        <p:txBody>
          <a:bodyPr wrap="none" rtlCol="0">
            <a:spAutoFit/>
          </a:bodyPr>
          <a:lstStyle/>
          <a:p>
            <a:r>
              <a:rPr lang="en-US" dirty="0" err="1"/>
              <a:t>Porphyrin</a:t>
            </a:r>
            <a:r>
              <a:rPr lang="en-US" dirty="0"/>
              <a:t> Ring</a:t>
            </a:r>
          </a:p>
        </p:txBody>
      </p:sp>
      <p:sp>
        <p:nvSpPr>
          <p:cNvPr id="8" name="TextBox 7"/>
          <p:cNvSpPr txBox="1"/>
          <p:nvPr/>
        </p:nvSpPr>
        <p:spPr>
          <a:xfrm>
            <a:off x="548388" y="5526805"/>
            <a:ext cx="1654081" cy="646331"/>
          </a:xfrm>
          <a:prstGeom prst="rect">
            <a:avLst/>
          </a:prstGeom>
          <a:noFill/>
        </p:spPr>
        <p:txBody>
          <a:bodyPr wrap="none" rtlCol="0">
            <a:spAutoFit/>
          </a:bodyPr>
          <a:lstStyle/>
          <a:p>
            <a:r>
              <a:rPr lang="en-US" dirty="0"/>
              <a:t>(Why Green </a:t>
            </a:r>
          </a:p>
          <a:p>
            <a:r>
              <a:rPr lang="en-US" dirty="0"/>
              <a:t>And not Black?)</a:t>
            </a:r>
          </a:p>
        </p:txBody>
      </p:sp>
    </p:spTree>
    <p:extLst>
      <p:ext uri="{BB962C8B-B14F-4D97-AF65-F5344CB8AC3E}">
        <p14:creationId xmlns:p14="http://schemas.microsoft.com/office/powerpoint/2010/main" val="1748876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8644" y="577212"/>
            <a:ext cx="3881253" cy="369332"/>
          </a:xfrm>
          <a:prstGeom prst="rect">
            <a:avLst/>
          </a:prstGeom>
          <a:noFill/>
        </p:spPr>
        <p:txBody>
          <a:bodyPr wrap="none" rtlCol="0">
            <a:spAutoFit/>
          </a:bodyPr>
          <a:lstStyle/>
          <a:p>
            <a:r>
              <a:rPr lang="en-US" dirty="0" err="1">
                <a:hlinkClick r:id="rId2"/>
              </a:rPr>
              <a:t>Dyesol</a:t>
            </a:r>
            <a:r>
              <a:rPr lang="en-US" dirty="0">
                <a:hlinkClick r:id="rId2"/>
              </a:rPr>
              <a:t>, </a:t>
            </a:r>
            <a:r>
              <a:rPr lang="en-US" dirty="0" err="1">
                <a:hlinkClick r:id="rId2"/>
              </a:rPr>
              <a:t>Queanbeyan</a:t>
            </a:r>
            <a:r>
              <a:rPr lang="en-US" dirty="0">
                <a:hlinkClick r:id="rId2"/>
              </a:rPr>
              <a:t>, New South Wales</a:t>
            </a:r>
            <a:endParaRPr lang="en-US" dirty="0"/>
          </a:p>
        </p:txBody>
      </p:sp>
      <p:pic>
        <p:nvPicPr>
          <p:cNvPr id="2" name="Picture 1"/>
          <p:cNvPicPr>
            <a:picLocks noChangeAspect="1"/>
          </p:cNvPicPr>
          <p:nvPr/>
        </p:nvPicPr>
        <p:blipFill>
          <a:blip r:embed="rId3"/>
          <a:stretch>
            <a:fillRect/>
          </a:stretch>
        </p:blipFill>
        <p:spPr>
          <a:xfrm>
            <a:off x="0" y="1320800"/>
            <a:ext cx="9144000" cy="4206240"/>
          </a:xfrm>
          <a:prstGeom prst="rect">
            <a:avLst/>
          </a:prstGeom>
        </p:spPr>
      </p:pic>
    </p:spTree>
    <p:extLst>
      <p:ext uri="{BB962C8B-B14F-4D97-AF65-F5344CB8AC3E}">
        <p14:creationId xmlns:p14="http://schemas.microsoft.com/office/powerpoint/2010/main" val="1473393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7625" y="2583024"/>
            <a:ext cx="2198589" cy="369332"/>
          </a:xfrm>
          <a:prstGeom prst="rect">
            <a:avLst/>
          </a:prstGeom>
          <a:noFill/>
        </p:spPr>
        <p:txBody>
          <a:bodyPr wrap="none" rtlCol="0">
            <a:spAutoFit/>
          </a:bodyPr>
          <a:lstStyle/>
          <a:p>
            <a:r>
              <a:rPr lang="en-US" dirty="0" err="1">
                <a:hlinkClick r:id="rId2"/>
              </a:rPr>
              <a:t>Solaronix</a:t>
            </a:r>
            <a:r>
              <a:rPr lang="en-US" dirty="0">
                <a:hlinkClick r:id="rId2"/>
              </a:rPr>
              <a:t> Switzerland</a:t>
            </a:r>
            <a:endParaRPr lang="en-US" dirty="0"/>
          </a:p>
        </p:txBody>
      </p:sp>
      <p:sp>
        <p:nvSpPr>
          <p:cNvPr id="2" name="TextBox 1">
            <a:extLst>
              <a:ext uri="{FF2B5EF4-FFF2-40B4-BE49-F238E27FC236}">
                <a16:creationId xmlns:a16="http://schemas.microsoft.com/office/drawing/2014/main" id="{5B3C4F0A-2501-4649-87E6-9DF522659C90}"/>
              </a:ext>
            </a:extLst>
          </p:cNvPr>
          <p:cNvSpPr txBox="1"/>
          <p:nvPr/>
        </p:nvSpPr>
        <p:spPr>
          <a:xfrm>
            <a:off x="2597625" y="914400"/>
            <a:ext cx="3017749" cy="369332"/>
          </a:xfrm>
          <a:prstGeom prst="rect">
            <a:avLst/>
          </a:prstGeom>
          <a:noFill/>
        </p:spPr>
        <p:txBody>
          <a:bodyPr wrap="none" rtlCol="0">
            <a:spAutoFit/>
          </a:bodyPr>
          <a:lstStyle/>
          <a:p>
            <a:r>
              <a:rPr lang="en-US" dirty="0">
                <a:hlinkClick r:id="rId3"/>
              </a:rPr>
              <a:t>How to Make a Perovskite Cell</a:t>
            </a:r>
            <a:endParaRPr lang="en-US" dirty="0"/>
          </a:p>
        </p:txBody>
      </p:sp>
    </p:spTree>
    <p:extLst>
      <p:ext uri="{BB962C8B-B14F-4D97-AF65-F5344CB8AC3E}">
        <p14:creationId xmlns:p14="http://schemas.microsoft.com/office/powerpoint/2010/main" val="2129850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7625" y="2583024"/>
            <a:ext cx="2198589" cy="369332"/>
          </a:xfrm>
          <a:prstGeom prst="rect">
            <a:avLst/>
          </a:prstGeom>
          <a:noFill/>
        </p:spPr>
        <p:txBody>
          <a:bodyPr wrap="none" rtlCol="0">
            <a:spAutoFit/>
          </a:bodyPr>
          <a:lstStyle/>
          <a:p>
            <a:r>
              <a:rPr lang="en-US" dirty="0" err="1">
                <a:hlinkClick r:id="rId2"/>
              </a:rPr>
              <a:t>Solaronix</a:t>
            </a:r>
            <a:r>
              <a:rPr lang="en-US" dirty="0">
                <a:hlinkClick r:id="rId2"/>
              </a:rPr>
              <a:t> Switzerland</a:t>
            </a:r>
            <a:endParaRPr lang="en-US" dirty="0"/>
          </a:p>
        </p:txBody>
      </p:sp>
      <p:sp>
        <p:nvSpPr>
          <p:cNvPr id="4" name="TextBox 3"/>
          <p:cNvSpPr txBox="1"/>
          <p:nvPr/>
        </p:nvSpPr>
        <p:spPr>
          <a:xfrm>
            <a:off x="2222412" y="5281490"/>
            <a:ext cx="2592627" cy="369332"/>
          </a:xfrm>
          <a:prstGeom prst="rect">
            <a:avLst/>
          </a:prstGeom>
          <a:noFill/>
        </p:spPr>
        <p:txBody>
          <a:bodyPr wrap="none" rtlCol="0">
            <a:spAutoFit/>
          </a:bodyPr>
          <a:lstStyle/>
          <a:p>
            <a:r>
              <a:rPr lang="en-US" dirty="0">
                <a:hlinkClick r:id="rId3"/>
              </a:rPr>
              <a:t>G24innovations  Australia</a:t>
            </a:r>
            <a:endParaRPr lang="en-US" dirty="0"/>
          </a:p>
        </p:txBody>
      </p:sp>
      <p:sp>
        <p:nvSpPr>
          <p:cNvPr id="6" name="TextBox 5"/>
          <p:cNvSpPr txBox="1"/>
          <p:nvPr/>
        </p:nvSpPr>
        <p:spPr>
          <a:xfrm>
            <a:off x="6522924" y="2952356"/>
            <a:ext cx="1261884" cy="369332"/>
          </a:xfrm>
          <a:prstGeom prst="rect">
            <a:avLst/>
          </a:prstGeom>
          <a:noFill/>
        </p:spPr>
        <p:txBody>
          <a:bodyPr wrap="none" rtlCol="0">
            <a:spAutoFit/>
          </a:bodyPr>
          <a:lstStyle/>
          <a:p>
            <a:r>
              <a:rPr lang="en-US" dirty="0">
                <a:hlinkClick r:id="rId4"/>
              </a:rPr>
              <a:t>Sony DSSCs</a:t>
            </a:r>
            <a:endParaRPr lang="en-US" dirty="0"/>
          </a:p>
        </p:txBody>
      </p:sp>
      <p:sp>
        <p:nvSpPr>
          <p:cNvPr id="7" name="TextBox 6">
            <a:extLst>
              <a:ext uri="{FF2B5EF4-FFF2-40B4-BE49-F238E27FC236}">
                <a16:creationId xmlns:a16="http://schemas.microsoft.com/office/drawing/2014/main" id="{6BE8473B-BE45-264B-9045-54AD3752BCF2}"/>
              </a:ext>
            </a:extLst>
          </p:cNvPr>
          <p:cNvSpPr txBox="1"/>
          <p:nvPr/>
        </p:nvSpPr>
        <p:spPr>
          <a:xfrm>
            <a:off x="2705622" y="4033381"/>
            <a:ext cx="2785186" cy="369332"/>
          </a:xfrm>
          <a:prstGeom prst="rect">
            <a:avLst/>
          </a:prstGeom>
          <a:noFill/>
        </p:spPr>
        <p:txBody>
          <a:bodyPr wrap="none" rtlCol="0">
            <a:spAutoFit/>
          </a:bodyPr>
          <a:lstStyle/>
          <a:p>
            <a:r>
              <a:rPr lang="en-US" dirty="0" err="1">
                <a:hlinkClick r:id="rId5"/>
              </a:rPr>
              <a:t>Gcell</a:t>
            </a:r>
            <a:r>
              <a:rPr lang="en-US" dirty="0">
                <a:hlinkClick r:id="rId5"/>
              </a:rPr>
              <a:t>  (Video in bottom left)</a:t>
            </a:r>
            <a:endParaRPr lang="en-US" dirty="0"/>
          </a:p>
        </p:txBody>
      </p:sp>
      <p:sp>
        <p:nvSpPr>
          <p:cNvPr id="8" name="TextBox 7">
            <a:extLst>
              <a:ext uri="{FF2B5EF4-FFF2-40B4-BE49-F238E27FC236}">
                <a16:creationId xmlns:a16="http://schemas.microsoft.com/office/drawing/2014/main" id="{F78883EA-A351-854E-8069-42369A5F099F}"/>
              </a:ext>
            </a:extLst>
          </p:cNvPr>
          <p:cNvSpPr txBox="1"/>
          <p:nvPr/>
        </p:nvSpPr>
        <p:spPr>
          <a:xfrm>
            <a:off x="2354893" y="1089764"/>
            <a:ext cx="2350131" cy="369332"/>
          </a:xfrm>
          <a:prstGeom prst="rect">
            <a:avLst/>
          </a:prstGeom>
          <a:noFill/>
        </p:spPr>
        <p:txBody>
          <a:bodyPr wrap="none" rtlCol="0">
            <a:spAutoFit/>
          </a:bodyPr>
          <a:lstStyle/>
          <a:p>
            <a:r>
              <a:rPr lang="en-US" dirty="0">
                <a:hlinkClick r:id="rId6"/>
              </a:rPr>
              <a:t>Purchase DS Solar Cells</a:t>
            </a:r>
            <a:endParaRPr lang="en-US" dirty="0"/>
          </a:p>
        </p:txBody>
      </p:sp>
      <p:sp>
        <p:nvSpPr>
          <p:cNvPr id="9" name="TextBox 8">
            <a:extLst>
              <a:ext uri="{FF2B5EF4-FFF2-40B4-BE49-F238E27FC236}">
                <a16:creationId xmlns:a16="http://schemas.microsoft.com/office/drawing/2014/main" id="{C6425E06-4D8A-5149-A1FF-D17376496D4E}"/>
              </a:ext>
            </a:extLst>
          </p:cNvPr>
          <p:cNvSpPr txBox="1"/>
          <p:nvPr/>
        </p:nvSpPr>
        <p:spPr>
          <a:xfrm>
            <a:off x="2597625" y="1578279"/>
            <a:ext cx="2420471" cy="369332"/>
          </a:xfrm>
          <a:prstGeom prst="rect">
            <a:avLst/>
          </a:prstGeom>
          <a:noFill/>
        </p:spPr>
        <p:txBody>
          <a:bodyPr wrap="none" rtlCol="0">
            <a:spAutoFit/>
          </a:bodyPr>
          <a:lstStyle/>
          <a:p>
            <a:r>
              <a:rPr lang="en-US" dirty="0">
                <a:hlinkClick r:id="rId7"/>
              </a:rPr>
              <a:t>DSSC Chemicals for Sale</a:t>
            </a:r>
            <a:endParaRPr lang="en-US" dirty="0"/>
          </a:p>
        </p:txBody>
      </p:sp>
    </p:spTree>
    <p:extLst>
      <p:ext uri="{BB962C8B-B14F-4D97-AF65-F5344CB8AC3E}">
        <p14:creationId xmlns:p14="http://schemas.microsoft.com/office/powerpoint/2010/main" val="3397746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4AE4DF-4204-F34A-84B3-BC9985B5BD65}"/>
              </a:ext>
            </a:extLst>
          </p:cNvPr>
          <p:cNvSpPr txBox="1"/>
          <p:nvPr/>
        </p:nvSpPr>
        <p:spPr>
          <a:xfrm>
            <a:off x="3557393" y="488515"/>
            <a:ext cx="928780" cy="369332"/>
          </a:xfrm>
          <a:prstGeom prst="rect">
            <a:avLst/>
          </a:prstGeom>
          <a:noFill/>
        </p:spPr>
        <p:txBody>
          <a:bodyPr wrap="none" rtlCol="0">
            <a:spAutoFit/>
          </a:bodyPr>
          <a:lstStyle/>
          <a:p>
            <a:r>
              <a:rPr lang="en-US" dirty="0">
                <a:hlinkClick r:id="rId2"/>
              </a:rPr>
              <a:t>Fujikura</a:t>
            </a:r>
            <a:endParaRPr lang="en-US" dirty="0"/>
          </a:p>
        </p:txBody>
      </p:sp>
      <p:sp>
        <p:nvSpPr>
          <p:cNvPr id="3" name="TextBox 2">
            <a:extLst>
              <a:ext uri="{FF2B5EF4-FFF2-40B4-BE49-F238E27FC236}">
                <a16:creationId xmlns:a16="http://schemas.microsoft.com/office/drawing/2014/main" id="{17A9C0B2-73D5-C643-8B31-B041D9D14D31}"/>
              </a:ext>
            </a:extLst>
          </p:cNvPr>
          <p:cNvSpPr txBox="1"/>
          <p:nvPr/>
        </p:nvSpPr>
        <p:spPr>
          <a:xfrm>
            <a:off x="2931091" y="2404997"/>
            <a:ext cx="2072940" cy="369332"/>
          </a:xfrm>
          <a:prstGeom prst="rect">
            <a:avLst/>
          </a:prstGeom>
          <a:noFill/>
        </p:spPr>
        <p:txBody>
          <a:bodyPr wrap="none" rtlCol="0">
            <a:spAutoFit/>
          </a:bodyPr>
          <a:lstStyle/>
          <a:p>
            <a:r>
              <a:rPr lang="en-US" dirty="0">
                <a:hlinkClick r:id="rId3"/>
              </a:rPr>
              <a:t>Perovskite Solar Cell</a:t>
            </a:r>
            <a:endParaRPr lang="en-US" dirty="0"/>
          </a:p>
        </p:txBody>
      </p:sp>
      <p:sp>
        <p:nvSpPr>
          <p:cNvPr id="4" name="TextBox 3">
            <a:extLst>
              <a:ext uri="{FF2B5EF4-FFF2-40B4-BE49-F238E27FC236}">
                <a16:creationId xmlns:a16="http://schemas.microsoft.com/office/drawing/2014/main" id="{B628174B-F007-DF47-BD4C-12C2E39D5225}"/>
              </a:ext>
            </a:extLst>
          </p:cNvPr>
          <p:cNvSpPr txBox="1"/>
          <p:nvPr/>
        </p:nvSpPr>
        <p:spPr>
          <a:xfrm>
            <a:off x="3231716" y="3620022"/>
            <a:ext cx="3030317" cy="369332"/>
          </a:xfrm>
          <a:prstGeom prst="rect">
            <a:avLst/>
          </a:prstGeom>
          <a:noFill/>
        </p:spPr>
        <p:txBody>
          <a:bodyPr wrap="none" rtlCol="0">
            <a:spAutoFit/>
          </a:bodyPr>
          <a:lstStyle/>
          <a:p>
            <a:r>
              <a:rPr lang="en-US" dirty="0">
                <a:hlinkClick r:id="rId4"/>
              </a:rPr>
              <a:t>Perovskite Improvements Park</a:t>
            </a:r>
            <a:endParaRPr lang="en-US" dirty="0"/>
          </a:p>
        </p:txBody>
      </p:sp>
      <p:sp>
        <p:nvSpPr>
          <p:cNvPr id="5" name="TextBox 4">
            <a:extLst>
              <a:ext uri="{FF2B5EF4-FFF2-40B4-BE49-F238E27FC236}">
                <a16:creationId xmlns:a16="http://schemas.microsoft.com/office/drawing/2014/main" id="{B9097035-C787-164B-99A1-6F92AC5EA416}"/>
              </a:ext>
            </a:extLst>
          </p:cNvPr>
          <p:cNvSpPr txBox="1"/>
          <p:nvPr/>
        </p:nvSpPr>
        <p:spPr>
          <a:xfrm>
            <a:off x="2580362" y="4847573"/>
            <a:ext cx="2282548" cy="369332"/>
          </a:xfrm>
          <a:prstGeom prst="rect">
            <a:avLst/>
          </a:prstGeom>
          <a:noFill/>
        </p:spPr>
        <p:txBody>
          <a:bodyPr wrap="none" rtlCol="0">
            <a:spAutoFit/>
          </a:bodyPr>
          <a:lstStyle/>
          <a:p>
            <a:r>
              <a:rPr lang="en-US" dirty="0">
                <a:hlinkClick r:id="rId5"/>
              </a:rPr>
              <a:t>TED Talk on Perovskite</a:t>
            </a:r>
            <a:endParaRPr lang="en-US" dirty="0"/>
          </a:p>
        </p:txBody>
      </p:sp>
    </p:spTree>
    <p:extLst>
      <p:ext uri="{BB962C8B-B14F-4D97-AF65-F5344CB8AC3E}">
        <p14:creationId xmlns:p14="http://schemas.microsoft.com/office/powerpoint/2010/main" val="2721359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9050" y="562782"/>
            <a:ext cx="6522924" cy="523220"/>
          </a:xfrm>
          <a:prstGeom prst="rect">
            <a:avLst/>
          </a:prstGeom>
          <a:noFill/>
        </p:spPr>
        <p:txBody>
          <a:bodyPr wrap="square" rtlCol="0">
            <a:spAutoFit/>
          </a:bodyPr>
          <a:lstStyle/>
          <a:p>
            <a:r>
              <a:rPr lang="en-US" sz="2800" b="1" dirty="0"/>
              <a:t>Why not make an artificial leaf?</a:t>
            </a:r>
          </a:p>
        </p:txBody>
      </p:sp>
      <p:pic>
        <p:nvPicPr>
          <p:cNvPr id="4" name="Picture 3"/>
          <p:cNvPicPr>
            <a:picLocks noChangeAspect="1"/>
          </p:cNvPicPr>
          <p:nvPr/>
        </p:nvPicPr>
        <p:blipFill>
          <a:blip r:embed="rId2"/>
          <a:stretch>
            <a:fillRect/>
          </a:stretch>
        </p:blipFill>
        <p:spPr>
          <a:xfrm>
            <a:off x="5943600" y="0"/>
            <a:ext cx="2743200" cy="6858000"/>
          </a:xfrm>
          <a:prstGeom prst="rect">
            <a:avLst/>
          </a:prstGeom>
        </p:spPr>
      </p:pic>
      <p:sp>
        <p:nvSpPr>
          <p:cNvPr id="6" name="TextBox 5"/>
          <p:cNvSpPr txBox="1"/>
          <p:nvPr/>
        </p:nvSpPr>
        <p:spPr>
          <a:xfrm>
            <a:off x="4760237" y="4412744"/>
            <a:ext cx="3088287" cy="369332"/>
          </a:xfrm>
          <a:prstGeom prst="rect">
            <a:avLst/>
          </a:prstGeom>
          <a:noFill/>
        </p:spPr>
        <p:txBody>
          <a:bodyPr wrap="square" rtlCol="0">
            <a:spAutoFit/>
          </a:bodyPr>
          <a:lstStyle/>
          <a:p>
            <a:r>
              <a:rPr lang="en-US" dirty="0"/>
              <a:t>Chlorophyll a</a:t>
            </a:r>
          </a:p>
        </p:txBody>
      </p:sp>
      <p:sp>
        <p:nvSpPr>
          <p:cNvPr id="7" name="TextBox 6"/>
          <p:cNvSpPr txBox="1"/>
          <p:nvPr/>
        </p:nvSpPr>
        <p:spPr>
          <a:xfrm>
            <a:off x="4375292" y="1760496"/>
            <a:ext cx="1568308" cy="369332"/>
          </a:xfrm>
          <a:prstGeom prst="rect">
            <a:avLst/>
          </a:prstGeom>
          <a:noFill/>
        </p:spPr>
        <p:txBody>
          <a:bodyPr wrap="none" rtlCol="0">
            <a:spAutoFit/>
          </a:bodyPr>
          <a:lstStyle/>
          <a:p>
            <a:r>
              <a:rPr lang="en-US" dirty="0" err="1"/>
              <a:t>Porphyrin</a:t>
            </a:r>
            <a:r>
              <a:rPr lang="en-US" dirty="0"/>
              <a:t> Ring</a:t>
            </a:r>
          </a:p>
        </p:txBody>
      </p:sp>
      <p:cxnSp>
        <p:nvCxnSpPr>
          <p:cNvPr id="3" name="Curved Connector 2"/>
          <p:cNvCxnSpPr/>
          <p:nvPr/>
        </p:nvCxnSpPr>
        <p:spPr>
          <a:xfrm>
            <a:off x="3025970" y="1500750"/>
            <a:ext cx="2698644" cy="1659485"/>
          </a:xfrm>
          <a:prstGeom prst="curvedConnector3">
            <a:avLst/>
          </a:prstGeom>
          <a:ln>
            <a:headEnd type="none"/>
            <a:tailEnd type="triangle"/>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3853143" y="2554163"/>
            <a:ext cx="646331" cy="369332"/>
          </a:xfrm>
          <a:prstGeom prst="rect">
            <a:avLst/>
          </a:prstGeom>
          <a:noFill/>
        </p:spPr>
        <p:txBody>
          <a:bodyPr wrap="none" rtlCol="0">
            <a:spAutoFit/>
          </a:bodyPr>
          <a:lstStyle/>
          <a:p>
            <a:r>
              <a:rPr lang="en-US" dirty="0"/>
              <a:t>Light</a:t>
            </a:r>
          </a:p>
        </p:txBody>
      </p:sp>
      <p:sp>
        <p:nvSpPr>
          <p:cNvPr id="10" name="TextBox 9"/>
          <p:cNvSpPr txBox="1"/>
          <p:nvPr/>
        </p:nvSpPr>
        <p:spPr>
          <a:xfrm>
            <a:off x="418507" y="1175076"/>
            <a:ext cx="2477582" cy="5632312"/>
          </a:xfrm>
          <a:prstGeom prst="rect">
            <a:avLst/>
          </a:prstGeom>
          <a:noFill/>
        </p:spPr>
        <p:txBody>
          <a:bodyPr wrap="square" rtlCol="0">
            <a:spAutoFit/>
          </a:bodyPr>
          <a:lstStyle/>
          <a:p>
            <a:r>
              <a:rPr lang="en-US" dirty="0"/>
              <a:t>Incident light excites electrons in </a:t>
            </a:r>
            <a:r>
              <a:rPr lang="en-US" dirty="0" err="1"/>
              <a:t>porphyrin</a:t>
            </a:r>
            <a:r>
              <a:rPr lang="en-US" dirty="0"/>
              <a:t> ring.</a:t>
            </a:r>
          </a:p>
          <a:p>
            <a:endParaRPr lang="en-US" dirty="0"/>
          </a:p>
          <a:p>
            <a:r>
              <a:rPr lang="en-US" dirty="0"/>
              <a:t>Chlorophyll is in a protein complex that separates charge.</a:t>
            </a:r>
          </a:p>
          <a:p>
            <a:endParaRPr lang="en-US" dirty="0"/>
          </a:p>
          <a:p>
            <a:r>
              <a:rPr lang="en-US" dirty="0"/>
              <a:t>Charged chlorophyll is reduced by oxidation of water.  2 Waters are oxidized releasing O</a:t>
            </a:r>
            <a:r>
              <a:rPr lang="en-US" baseline="-25000" dirty="0"/>
              <a:t>2</a:t>
            </a:r>
            <a:r>
              <a:rPr lang="en-US" dirty="0"/>
              <a:t> and protons, 4H</a:t>
            </a:r>
            <a:r>
              <a:rPr lang="en-US" baseline="30000" dirty="0"/>
              <a:t>+</a:t>
            </a:r>
            <a:r>
              <a:rPr lang="en-US" dirty="0"/>
              <a:t>.</a:t>
            </a:r>
          </a:p>
          <a:p>
            <a:endParaRPr lang="en-US" dirty="0"/>
          </a:p>
          <a:p>
            <a:r>
              <a:rPr lang="en-US" dirty="0"/>
              <a:t>The released electrons power the transport of protons further interact with ATP for cell energy eventually reducing CO</a:t>
            </a:r>
            <a:r>
              <a:rPr lang="en-US" baseline="-25000" dirty="0"/>
              <a:t>2</a:t>
            </a:r>
            <a:r>
              <a:rPr lang="en-US" dirty="0"/>
              <a:t> to sugars.</a:t>
            </a:r>
          </a:p>
        </p:txBody>
      </p:sp>
    </p:spTree>
    <p:extLst>
      <p:ext uri="{BB962C8B-B14F-4D97-AF65-F5344CB8AC3E}">
        <p14:creationId xmlns:p14="http://schemas.microsoft.com/office/powerpoint/2010/main" val="203990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9050" y="562782"/>
            <a:ext cx="6522924" cy="523220"/>
          </a:xfrm>
          <a:prstGeom prst="rect">
            <a:avLst/>
          </a:prstGeom>
          <a:noFill/>
        </p:spPr>
        <p:txBody>
          <a:bodyPr wrap="square" rtlCol="0">
            <a:spAutoFit/>
          </a:bodyPr>
          <a:lstStyle/>
          <a:p>
            <a:r>
              <a:rPr lang="en-US" sz="2800" b="1" dirty="0"/>
              <a:t>Why not make an artificial leaf?</a:t>
            </a:r>
          </a:p>
        </p:txBody>
      </p:sp>
      <p:pic>
        <p:nvPicPr>
          <p:cNvPr id="4" name="Picture 3"/>
          <p:cNvPicPr>
            <a:picLocks noChangeAspect="1"/>
          </p:cNvPicPr>
          <p:nvPr/>
        </p:nvPicPr>
        <p:blipFill>
          <a:blip r:embed="rId2"/>
          <a:stretch>
            <a:fillRect/>
          </a:stretch>
        </p:blipFill>
        <p:spPr>
          <a:xfrm>
            <a:off x="5943600" y="0"/>
            <a:ext cx="2743200" cy="6858000"/>
          </a:xfrm>
          <a:prstGeom prst="rect">
            <a:avLst/>
          </a:prstGeom>
        </p:spPr>
      </p:pic>
      <p:sp>
        <p:nvSpPr>
          <p:cNvPr id="6" name="TextBox 5"/>
          <p:cNvSpPr txBox="1"/>
          <p:nvPr/>
        </p:nvSpPr>
        <p:spPr>
          <a:xfrm>
            <a:off x="4760237" y="4412744"/>
            <a:ext cx="3088287" cy="369332"/>
          </a:xfrm>
          <a:prstGeom prst="rect">
            <a:avLst/>
          </a:prstGeom>
          <a:noFill/>
        </p:spPr>
        <p:txBody>
          <a:bodyPr wrap="square" rtlCol="0">
            <a:spAutoFit/>
          </a:bodyPr>
          <a:lstStyle/>
          <a:p>
            <a:r>
              <a:rPr lang="en-US" dirty="0"/>
              <a:t>Chlorophyll a</a:t>
            </a:r>
          </a:p>
        </p:txBody>
      </p:sp>
      <p:sp>
        <p:nvSpPr>
          <p:cNvPr id="7" name="TextBox 6"/>
          <p:cNvSpPr txBox="1"/>
          <p:nvPr/>
        </p:nvSpPr>
        <p:spPr>
          <a:xfrm>
            <a:off x="4375292" y="1760496"/>
            <a:ext cx="1568308" cy="369332"/>
          </a:xfrm>
          <a:prstGeom prst="rect">
            <a:avLst/>
          </a:prstGeom>
          <a:noFill/>
        </p:spPr>
        <p:txBody>
          <a:bodyPr wrap="none" rtlCol="0">
            <a:spAutoFit/>
          </a:bodyPr>
          <a:lstStyle/>
          <a:p>
            <a:r>
              <a:rPr lang="en-US" dirty="0" err="1"/>
              <a:t>Porphyrin</a:t>
            </a:r>
            <a:r>
              <a:rPr lang="en-US" dirty="0"/>
              <a:t> Ring</a:t>
            </a:r>
          </a:p>
        </p:txBody>
      </p:sp>
      <p:cxnSp>
        <p:nvCxnSpPr>
          <p:cNvPr id="3" name="Curved Connector 2"/>
          <p:cNvCxnSpPr/>
          <p:nvPr/>
        </p:nvCxnSpPr>
        <p:spPr>
          <a:xfrm>
            <a:off x="3025970" y="1500750"/>
            <a:ext cx="2698644" cy="1659485"/>
          </a:xfrm>
          <a:prstGeom prst="curvedConnector3">
            <a:avLst/>
          </a:prstGeom>
          <a:ln>
            <a:headEnd type="none"/>
            <a:tailEnd type="triangle"/>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3853143" y="2554163"/>
            <a:ext cx="646331" cy="369332"/>
          </a:xfrm>
          <a:prstGeom prst="rect">
            <a:avLst/>
          </a:prstGeom>
          <a:noFill/>
        </p:spPr>
        <p:txBody>
          <a:bodyPr wrap="none" rtlCol="0">
            <a:spAutoFit/>
          </a:bodyPr>
          <a:lstStyle/>
          <a:p>
            <a:r>
              <a:rPr lang="en-US" dirty="0"/>
              <a:t>Light</a:t>
            </a:r>
          </a:p>
        </p:txBody>
      </p:sp>
      <p:sp>
        <p:nvSpPr>
          <p:cNvPr id="2" name="TextBox 1"/>
          <p:cNvSpPr txBox="1"/>
          <p:nvPr/>
        </p:nvSpPr>
        <p:spPr>
          <a:xfrm>
            <a:off x="245331" y="1500750"/>
            <a:ext cx="5238295" cy="5078314"/>
          </a:xfrm>
          <a:prstGeom prst="rect">
            <a:avLst/>
          </a:prstGeom>
          <a:noFill/>
        </p:spPr>
        <p:txBody>
          <a:bodyPr wrap="none" rtlCol="0">
            <a:spAutoFit/>
          </a:bodyPr>
          <a:lstStyle/>
          <a:p>
            <a:r>
              <a:rPr lang="en-US" dirty="0"/>
              <a:t>1970 Helmut </a:t>
            </a:r>
            <a:r>
              <a:rPr lang="en-US" dirty="0" err="1"/>
              <a:t>Tributsch</a:t>
            </a:r>
            <a:endParaRPr lang="en-US" dirty="0"/>
          </a:p>
          <a:p>
            <a:r>
              <a:rPr lang="en-US" dirty="0"/>
              <a:t>and Melvin Calvin wanted to</a:t>
            </a:r>
          </a:p>
          <a:p>
            <a:r>
              <a:rPr lang="en-US" dirty="0"/>
              <a:t>study the electrochemical </a:t>
            </a:r>
          </a:p>
          <a:p>
            <a:r>
              <a:rPr lang="en-US" dirty="0"/>
              <a:t>properties of chlorophyll in an extra</a:t>
            </a:r>
          </a:p>
          <a:p>
            <a:r>
              <a:rPr lang="en-US" dirty="0"/>
              <a:t>cellular environment (away from </a:t>
            </a:r>
          </a:p>
          <a:p>
            <a:r>
              <a:rPr lang="en-US" dirty="0"/>
              <a:t>the protein).</a:t>
            </a:r>
          </a:p>
          <a:p>
            <a:endParaRPr lang="en-US" dirty="0"/>
          </a:p>
          <a:p>
            <a:r>
              <a:rPr lang="en-US" dirty="0"/>
              <a:t>They found they could achieve charge separation</a:t>
            </a:r>
          </a:p>
          <a:p>
            <a:r>
              <a:rPr lang="en-US" dirty="0"/>
              <a:t>using large band gap semiconductors</a:t>
            </a:r>
          </a:p>
          <a:p>
            <a:r>
              <a:rPr lang="en-US" dirty="0" err="1"/>
              <a:t>ZnO</a:t>
            </a:r>
            <a:r>
              <a:rPr lang="en-US" dirty="0"/>
              <a:t> or </a:t>
            </a:r>
            <a:r>
              <a:rPr lang="en-US" dirty="0" err="1"/>
              <a:t>CdS</a:t>
            </a:r>
            <a:r>
              <a:rPr lang="en-US" dirty="0"/>
              <a:t> in contact with an electrolyte.</a:t>
            </a:r>
          </a:p>
          <a:p>
            <a:endParaRPr lang="en-US" dirty="0"/>
          </a:p>
          <a:p>
            <a:r>
              <a:rPr lang="en-US" dirty="0" err="1"/>
              <a:t>Chlorphyll</a:t>
            </a:r>
            <a:r>
              <a:rPr lang="en-US" dirty="0"/>
              <a:t> injects electrons from excited levels into </a:t>
            </a:r>
          </a:p>
          <a:p>
            <a:r>
              <a:rPr lang="en-US" dirty="0"/>
              <a:t>the conduction band giving an anodic photocurrent.</a:t>
            </a:r>
          </a:p>
          <a:p>
            <a:endParaRPr lang="en-US" dirty="0"/>
          </a:p>
          <a:p>
            <a:r>
              <a:rPr lang="en-US" dirty="0"/>
              <a:t>Charge separation is irreversible.</a:t>
            </a:r>
          </a:p>
          <a:p>
            <a:endParaRPr lang="en-US" dirty="0"/>
          </a:p>
          <a:p>
            <a:r>
              <a:rPr lang="en-US" dirty="0"/>
              <a:t>The electrolyte is oxidized at the chlorophyll molecule</a:t>
            </a:r>
          </a:p>
          <a:p>
            <a:r>
              <a:rPr lang="en-US" dirty="0"/>
              <a:t>and is reduced at the cathode to complete the circuit.</a:t>
            </a:r>
          </a:p>
        </p:txBody>
      </p:sp>
    </p:spTree>
    <p:extLst>
      <p:ext uri="{BB962C8B-B14F-4D97-AF65-F5344CB8AC3E}">
        <p14:creationId xmlns:p14="http://schemas.microsoft.com/office/powerpoint/2010/main" val="123459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9050" y="562782"/>
            <a:ext cx="6522924" cy="523220"/>
          </a:xfrm>
          <a:prstGeom prst="rect">
            <a:avLst/>
          </a:prstGeom>
          <a:noFill/>
        </p:spPr>
        <p:txBody>
          <a:bodyPr wrap="square" rtlCol="0">
            <a:spAutoFit/>
          </a:bodyPr>
          <a:lstStyle/>
          <a:p>
            <a:r>
              <a:rPr lang="en-US" sz="2800" b="1" dirty="0"/>
              <a:t>Why not make an artificial leaf?</a:t>
            </a:r>
          </a:p>
        </p:txBody>
      </p:sp>
      <p:pic>
        <p:nvPicPr>
          <p:cNvPr id="4" name="Picture 3"/>
          <p:cNvPicPr>
            <a:picLocks noChangeAspect="1"/>
          </p:cNvPicPr>
          <p:nvPr/>
        </p:nvPicPr>
        <p:blipFill>
          <a:blip r:embed="rId2"/>
          <a:stretch>
            <a:fillRect/>
          </a:stretch>
        </p:blipFill>
        <p:spPr>
          <a:xfrm>
            <a:off x="5943600" y="0"/>
            <a:ext cx="2743200" cy="6858000"/>
          </a:xfrm>
          <a:prstGeom prst="rect">
            <a:avLst/>
          </a:prstGeom>
        </p:spPr>
      </p:pic>
      <p:sp>
        <p:nvSpPr>
          <p:cNvPr id="6" name="TextBox 5"/>
          <p:cNvSpPr txBox="1"/>
          <p:nvPr/>
        </p:nvSpPr>
        <p:spPr>
          <a:xfrm>
            <a:off x="4760237" y="4412744"/>
            <a:ext cx="3088287" cy="369332"/>
          </a:xfrm>
          <a:prstGeom prst="rect">
            <a:avLst/>
          </a:prstGeom>
          <a:noFill/>
        </p:spPr>
        <p:txBody>
          <a:bodyPr wrap="square" rtlCol="0">
            <a:spAutoFit/>
          </a:bodyPr>
          <a:lstStyle/>
          <a:p>
            <a:r>
              <a:rPr lang="en-US" dirty="0"/>
              <a:t>Chlorophyll a</a:t>
            </a:r>
          </a:p>
        </p:txBody>
      </p:sp>
      <p:sp>
        <p:nvSpPr>
          <p:cNvPr id="7" name="TextBox 6"/>
          <p:cNvSpPr txBox="1"/>
          <p:nvPr/>
        </p:nvSpPr>
        <p:spPr>
          <a:xfrm>
            <a:off x="4375292" y="1760496"/>
            <a:ext cx="1568308" cy="369332"/>
          </a:xfrm>
          <a:prstGeom prst="rect">
            <a:avLst/>
          </a:prstGeom>
          <a:noFill/>
        </p:spPr>
        <p:txBody>
          <a:bodyPr wrap="none" rtlCol="0">
            <a:spAutoFit/>
          </a:bodyPr>
          <a:lstStyle/>
          <a:p>
            <a:r>
              <a:rPr lang="en-US" dirty="0" err="1"/>
              <a:t>Porphyrin</a:t>
            </a:r>
            <a:r>
              <a:rPr lang="en-US" dirty="0"/>
              <a:t> Ring</a:t>
            </a:r>
          </a:p>
        </p:txBody>
      </p:sp>
      <p:cxnSp>
        <p:nvCxnSpPr>
          <p:cNvPr id="3" name="Curved Connector 2"/>
          <p:cNvCxnSpPr/>
          <p:nvPr/>
        </p:nvCxnSpPr>
        <p:spPr>
          <a:xfrm>
            <a:off x="3025970" y="1500750"/>
            <a:ext cx="2698644" cy="1659485"/>
          </a:xfrm>
          <a:prstGeom prst="curvedConnector3">
            <a:avLst/>
          </a:prstGeom>
          <a:ln>
            <a:headEnd type="none"/>
            <a:tailEnd type="triangle"/>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3853143" y="2554163"/>
            <a:ext cx="646331" cy="369332"/>
          </a:xfrm>
          <a:prstGeom prst="rect">
            <a:avLst/>
          </a:prstGeom>
          <a:noFill/>
        </p:spPr>
        <p:txBody>
          <a:bodyPr wrap="none" rtlCol="0">
            <a:spAutoFit/>
          </a:bodyPr>
          <a:lstStyle/>
          <a:p>
            <a:r>
              <a:rPr lang="en-US" dirty="0"/>
              <a:t>Light</a:t>
            </a:r>
          </a:p>
        </p:txBody>
      </p:sp>
      <p:sp>
        <p:nvSpPr>
          <p:cNvPr id="2" name="TextBox 1"/>
          <p:cNvSpPr txBox="1"/>
          <p:nvPr/>
        </p:nvSpPr>
        <p:spPr>
          <a:xfrm>
            <a:off x="245331" y="1500750"/>
            <a:ext cx="4344383" cy="3693319"/>
          </a:xfrm>
          <a:prstGeom prst="rect">
            <a:avLst/>
          </a:prstGeom>
          <a:noFill/>
        </p:spPr>
        <p:txBody>
          <a:bodyPr wrap="none" rtlCol="0">
            <a:spAutoFit/>
          </a:bodyPr>
          <a:lstStyle/>
          <a:p>
            <a:r>
              <a:rPr lang="en-US" dirty="0"/>
              <a:t>1970 Helmut </a:t>
            </a:r>
            <a:r>
              <a:rPr lang="en-US" dirty="0" err="1"/>
              <a:t>Tributsch</a:t>
            </a:r>
            <a:endParaRPr lang="en-US" dirty="0"/>
          </a:p>
          <a:p>
            <a:r>
              <a:rPr lang="en-US" dirty="0"/>
              <a:t>and Melvin Calvin used this</a:t>
            </a:r>
          </a:p>
          <a:p>
            <a:r>
              <a:rPr lang="en-US" dirty="0"/>
              <a:t>process to measure the absorption</a:t>
            </a:r>
          </a:p>
          <a:p>
            <a:r>
              <a:rPr lang="en-US" dirty="0"/>
              <a:t>Spectrum of various chlorophylls</a:t>
            </a:r>
          </a:p>
          <a:p>
            <a:r>
              <a:rPr lang="en-US" dirty="0"/>
              <a:t>And other natural organic dyes.</a:t>
            </a:r>
          </a:p>
          <a:p>
            <a:endParaRPr lang="en-US" dirty="0"/>
          </a:p>
          <a:p>
            <a:r>
              <a:rPr lang="en-US" dirty="0"/>
              <a:t>In the absence of an energy gap </a:t>
            </a:r>
          </a:p>
          <a:p>
            <a:r>
              <a:rPr lang="en-US" dirty="0"/>
              <a:t>the charged chlorophyll molecule is</a:t>
            </a:r>
          </a:p>
          <a:p>
            <a:r>
              <a:rPr lang="en-US" dirty="0"/>
              <a:t>quenched since both holes and electrons</a:t>
            </a:r>
          </a:p>
          <a:p>
            <a:r>
              <a:rPr lang="en-US" dirty="0"/>
              <a:t>can be conducted in metals.</a:t>
            </a:r>
          </a:p>
          <a:p>
            <a:endParaRPr lang="en-US" dirty="0"/>
          </a:p>
          <a:p>
            <a:r>
              <a:rPr lang="en-US" dirty="0"/>
              <a:t>They used </a:t>
            </a:r>
            <a:r>
              <a:rPr lang="en-US" dirty="0" err="1"/>
              <a:t>ZnO</a:t>
            </a:r>
            <a:r>
              <a:rPr lang="en-US" dirty="0"/>
              <a:t> semiconductor anode</a:t>
            </a:r>
          </a:p>
          <a:p>
            <a:r>
              <a:rPr lang="en-US" dirty="0"/>
              <a:t>Platinum cathode in </a:t>
            </a:r>
            <a:r>
              <a:rPr lang="en-US" dirty="0" err="1"/>
              <a:t>KCl</a:t>
            </a:r>
            <a:r>
              <a:rPr lang="en-US" dirty="0"/>
              <a:t> electrolyte solution.</a:t>
            </a:r>
          </a:p>
        </p:txBody>
      </p:sp>
    </p:spTree>
    <p:extLst>
      <p:ext uri="{BB962C8B-B14F-4D97-AF65-F5344CB8AC3E}">
        <p14:creationId xmlns:p14="http://schemas.microsoft.com/office/powerpoint/2010/main" val="2277776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9050" y="562782"/>
            <a:ext cx="6522924" cy="523220"/>
          </a:xfrm>
          <a:prstGeom prst="rect">
            <a:avLst/>
          </a:prstGeom>
          <a:noFill/>
        </p:spPr>
        <p:txBody>
          <a:bodyPr wrap="square" rtlCol="0">
            <a:spAutoFit/>
          </a:bodyPr>
          <a:lstStyle/>
          <a:p>
            <a:r>
              <a:rPr lang="en-US" sz="2800" b="1" dirty="0"/>
              <a:t>Why not make an artificial leaf?</a:t>
            </a:r>
          </a:p>
        </p:txBody>
      </p:sp>
      <p:pic>
        <p:nvPicPr>
          <p:cNvPr id="4" name="Picture 3"/>
          <p:cNvPicPr>
            <a:picLocks noChangeAspect="1"/>
          </p:cNvPicPr>
          <p:nvPr/>
        </p:nvPicPr>
        <p:blipFill>
          <a:blip r:embed="rId2"/>
          <a:stretch>
            <a:fillRect/>
          </a:stretch>
        </p:blipFill>
        <p:spPr>
          <a:xfrm>
            <a:off x="5943600" y="0"/>
            <a:ext cx="2743200" cy="6858000"/>
          </a:xfrm>
          <a:prstGeom prst="rect">
            <a:avLst/>
          </a:prstGeom>
        </p:spPr>
      </p:pic>
      <p:sp>
        <p:nvSpPr>
          <p:cNvPr id="6" name="TextBox 5"/>
          <p:cNvSpPr txBox="1"/>
          <p:nvPr/>
        </p:nvSpPr>
        <p:spPr>
          <a:xfrm>
            <a:off x="4760237" y="4412744"/>
            <a:ext cx="3088287" cy="369332"/>
          </a:xfrm>
          <a:prstGeom prst="rect">
            <a:avLst/>
          </a:prstGeom>
          <a:noFill/>
        </p:spPr>
        <p:txBody>
          <a:bodyPr wrap="square" rtlCol="0">
            <a:spAutoFit/>
          </a:bodyPr>
          <a:lstStyle/>
          <a:p>
            <a:r>
              <a:rPr lang="en-US" dirty="0"/>
              <a:t>Chlorophyll a</a:t>
            </a:r>
          </a:p>
        </p:txBody>
      </p:sp>
      <p:sp>
        <p:nvSpPr>
          <p:cNvPr id="7" name="TextBox 6"/>
          <p:cNvSpPr txBox="1"/>
          <p:nvPr/>
        </p:nvSpPr>
        <p:spPr>
          <a:xfrm>
            <a:off x="4375292" y="1760496"/>
            <a:ext cx="1568308" cy="369332"/>
          </a:xfrm>
          <a:prstGeom prst="rect">
            <a:avLst/>
          </a:prstGeom>
          <a:noFill/>
        </p:spPr>
        <p:txBody>
          <a:bodyPr wrap="none" rtlCol="0">
            <a:spAutoFit/>
          </a:bodyPr>
          <a:lstStyle/>
          <a:p>
            <a:r>
              <a:rPr lang="en-US" dirty="0" err="1"/>
              <a:t>Porphyrin</a:t>
            </a:r>
            <a:r>
              <a:rPr lang="en-US" dirty="0"/>
              <a:t> Ring</a:t>
            </a:r>
          </a:p>
        </p:txBody>
      </p:sp>
      <p:sp>
        <p:nvSpPr>
          <p:cNvPr id="9" name="TextBox 8"/>
          <p:cNvSpPr txBox="1"/>
          <p:nvPr/>
        </p:nvSpPr>
        <p:spPr>
          <a:xfrm>
            <a:off x="3853143" y="2554163"/>
            <a:ext cx="646331" cy="369332"/>
          </a:xfrm>
          <a:prstGeom prst="rect">
            <a:avLst/>
          </a:prstGeom>
          <a:noFill/>
        </p:spPr>
        <p:txBody>
          <a:bodyPr wrap="none" rtlCol="0">
            <a:spAutoFit/>
          </a:bodyPr>
          <a:lstStyle/>
          <a:p>
            <a:r>
              <a:rPr lang="en-US" dirty="0"/>
              <a:t>Light</a:t>
            </a:r>
          </a:p>
        </p:txBody>
      </p:sp>
      <p:pic>
        <p:nvPicPr>
          <p:cNvPr id="8" name="Picture 7"/>
          <p:cNvPicPr>
            <a:picLocks noChangeAspect="1"/>
          </p:cNvPicPr>
          <p:nvPr/>
        </p:nvPicPr>
        <p:blipFill>
          <a:blip r:embed="rId3"/>
          <a:stretch>
            <a:fillRect/>
          </a:stretch>
        </p:blipFill>
        <p:spPr>
          <a:xfrm>
            <a:off x="507304" y="2554163"/>
            <a:ext cx="3992170" cy="4044092"/>
          </a:xfrm>
          <a:prstGeom prst="rect">
            <a:avLst/>
          </a:prstGeom>
        </p:spPr>
      </p:pic>
      <p:cxnSp>
        <p:nvCxnSpPr>
          <p:cNvPr id="10" name="Curved Connector 9"/>
          <p:cNvCxnSpPr/>
          <p:nvPr/>
        </p:nvCxnSpPr>
        <p:spPr>
          <a:xfrm>
            <a:off x="3025970" y="1500750"/>
            <a:ext cx="2698644" cy="1659485"/>
          </a:xfrm>
          <a:prstGeom prst="curvedConnector3">
            <a:avLst/>
          </a:prstGeom>
          <a:ln>
            <a:headEnd type="none"/>
            <a:tailEnd type="triangle"/>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764856" y="1890369"/>
            <a:ext cx="2429421" cy="369332"/>
          </a:xfrm>
          <a:prstGeom prst="rect">
            <a:avLst/>
          </a:prstGeom>
          <a:noFill/>
        </p:spPr>
        <p:txBody>
          <a:bodyPr wrap="none" rtlCol="0">
            <a:spAutoFit/>
          </a:bodyPr>
          <a:lstStyle/>
          <a:p>
            <a:r>
              <a:rPr lang="en-US" dirty="0"/>
              <a:t>Photocurrent measured</a:t>
            </a:r>
          </a:p>
        </p:txBody>
      </p:sp>
    </p:spTree>
    <p:extLst>
      <p:ext uri="{BB962C8B-B14F-4D97-AF65-F5344CB8AC3E}">
        <p14:creationId xmlns:p14="http://schemas.microsoft.com/office/powerpoint/2010/main" val="1121387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0812" y="2698465"/>
            <a:ext cx="6835056" cy="3461455"/>
          </a:xfrm>
          <a:prstGeom prst="rect">
            <a:avLst/>
          </a:prstGeom>
        </p:spPr>
      </p:pic>
      <p:pic>
        <p:nvPicPr>
          <p:cNvPr id="3" name="Picture 2"/>
          <p:cNvPicPr>
            <a:picLocks noChangeAspect="1"/>
          </p:cNvPicPr>
          <p:nvPr/>
        </p:nvPicPr>
        <p:blipFill>
          <a:blip r:embed="rId3"/>
          <a:stretch>
            <a:fillRect/>
          </a:stretch>
        </p:blipFill>
        <p:spPr>
          <a:xfrm>
            <a:off x="132206" y="23581"/>
            <a:ext cx="5207356" cy="2124841"/>
          </a:xfrm>
          <a:prstGeom prst="rect">
            <a:avLst/>
          </a:prstGeom>
        </p:spPr>
      </p:pic>
    </p:spTree>
    <p:extLst>
      <p:ext uri="{BB962C8B-B14F-4D97-AF65-F5344CB8AC3E}">
        <p14:creationId xmlns:p14="http://schemas.microsoft.com/office/powerpoint/2010/main" val="2408835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206" y="23581"/>
            <a:ext cx="5207356" cy="2124841"/>
          </a:xfrm>
          <a:prstGeom prst="rect">
            <a:avLst/>
          </a:prstGeom>
        </p:spPr>
      </p:pic>
      <p:pic>
        <p:nvPicPr>
          <p:cNvPr id="4" name="Picture 3"/>
          <p:cNvPicPr>
            <a:picLocks noChangeAspect="1"/>
          </p:cNvPicPr>
          <p:nvPr/>
        </p:nvPicPr>
        <p:blipFill>
          <a:blip r:embed="rId3"/>
          <a:stretch>
            <a:fillRect/>
          </a:stretch>
        </p:blipFill>
        <p:spPr>
          <a:xfrm>
            <a:off x="1711619" y="2724654"/>
            <a:ext cx="5461000" cy="2794000"/>
          </a:xfrm>
          <a:prstGeom prst="rect">
            <a:avLst/>
          </a:prstGeom>
        </p:spPr>
      </p:pic>
    </p:spTree>
    <p:extLst>
      <p:ext uri="{BB962C8B-B14F-4D97-AF65-F5344CB8AC3E}">
        <p14:creationId xmlns:p14="http://schemas.microsoft.com/office/powerpoint/2010/main" val="1913627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3712</TotalTime>
  <Words>723</Words>
  <Application>Microsoft Macintosh PowerPoint</Application>
  <PresentationFormat>On-screen Show (4:3)</PresentationFormat>
  <Paragraphs>118</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ヒラギノ角ゴ ProN W3</vt:lpstr>
      <vt:lpstr>Arial</vt:lpstr>
      <vt:lpstr>Calibri</vt:lpstr>
      <vt:lpstr>Gill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DR4XB-2QBXH-MDT76-B4JMQ-YQ34D</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dc:creator>
  <cp:lastModifiedBy>greg beaucage</cp:lastModifiedBy>
  <cp:revision>41</cp:revision>
  <dcterms:created xsi:type="dcterms:W3CDTF">2012-11-08T00:01:02Z</dcterms:created>
  <dcterms:modified xsi:type="dcterms:W3CDTF">2018-09-25T16:30:28Z</dcterms:modified>
</cp:coreProperties>
</file>