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5" r:id="rId3"/>
    <p:sldId id="296" r:id="rId4"/>
    <p:sldId id="294" r:id="rId5"/>
    <p:sldId id="258" r:id="rId6"/>
    <p:sldId id="279" r:id="rId7"/>
    <p:sldId id="270" r:id="rId8"/>
    <p:sldId id="280" r:id="rId9"/>
    <p:sldId id="281" r:id="rId10"/>
    <p:sldId id="259" r:id="rId11"/>
    <p:sldId id="278" r:id="rId12"/>
    <p:sldId id="257" r:id="rId13"/>
    <p:sldId id="260" r:id="rId14"/>
    <p:sldId id="261" r:id="rId15"/>
    <p:sldId id="264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3" r:id="rId27"/>
    <p:sldId id="292" r:id="rId28"/>
    <p:sldId id="265" r:id="rId29"/>
    <p:sldId id="266" r:id="rId30"/>
    <p:sldId id="267" r:id="rId31"/>
    <p:sldId id="268" r:id="rId32"/>
    <p:sldId id="269" r:id="rId33"/>
    <p:sldId id="271" r:id="rId34"/>
    <p:sldId id="262" r:id="rId35"/>
    <p:sldId id="263" r:id="rId36"/>
    <p:sldId id="297" r:id="rId37"/>
    <p:sldId id="301" r:id="rId38"/>
    <p:sldId id="298" r:id="rId39"/>
    <p:sldId id="300" r:id="rId40"/>
    <p:sldId id="299" r:id="rId41"/>
    <p:sldId id="302" r:id="rId42"/>
    <p:sldId id="303" r:id="rId43"/>
    <p:sldId id="304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86"/>
  </p:normalViewPr>
  <p:slideViewPr>
    <p:cSldViewPr snapToGrid="0" snapToObjects="1">
      <p:cViewPr>
        <p:scale>
          <a:sx n="111" d="100"/>
          <a:sy n="111" d="100"/>
        </p:scale>
        <p:origin x="1336" y="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6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91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27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1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8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2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6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1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0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8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884A9-E3EF-4649-BA05-70581824DFBA}" type="datetimeFigureOut">
              <a:rPr lang="en-US" smtClean="0"/>
              <a:t>10/25/18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32051-6F5E-CE49-B13A-C4CEABEDA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9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DFtepc9Tpmc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Sn0UuuHD_A" TargetMode="External"/><Relationship Id="rId2" Type="http://schemas.openxmlformats.org/officeDocument/2006/relationships/hyperlink" Target="https://www.youtube.com/watch?v=MOTFBDLziHI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www.crcnetbase.com/isbn/978146659223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HmtI8Wat7rY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2360" y="564109"/>
            <a:ext cx="504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Oxidation/Reduction Metal Displacement Reaction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FE244B-4ABE-674E-8036-516BC5D5C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9637"/>
            <a:ext cx="9144000" cy="3278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03648A-556A-9C45-8A04-BBC720253A37}"/>
              </a:ext>
            </a:extLst>
          </p:cNvPr>
          <p:cNvSpPr txBox="1"/>
          <p:nvPr/>
        </p:nvSpPr>
        <p:spPr>
          <a:xfrm>
            <a:off x="1966586" y="4183693"/>
            <a:ext cx="105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oxidation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0FA09-B846-3B4B-8FBF-327FB263F76A}"/>
              </a:ext>
            </a:extLst>
          </p:cNvPr>
          <p:cNvSpPr txBox="1"/>
          <p:nvPr/>
        </p:nvSpPr>
        <p:spPr>
          <a:xfrm>
            <a:off x="1949562" y="4699030"/>
            <a:ext cx="109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56F50-966B-6141-9B74-10C87AB319ED}"/>
              </a:ext>
            </a:extLst>
          </p:cNvPr>
          <p:cNvSpPr txBox="1"/>
          <p:nvPr/>
        </p:nvSpPr>
        <p:spPr>
          <a:xfrm>
            <a:off x="4308954" y="5739892"/>
            <a:ext cx="230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1.10 Volts for each cell</a:t>
            </a:r>
          </a:p>
        </p:txBody>
      </p:sp>
    </p:spTree>
    <p:extLst>
      <p:ext uri="{BB962C8B-B14F-4D97-AF65-F5344CB8AC3E}">
        <p14:creationId xmlns:p14="http://schemas.microsoft.com/office/powerpoint/2010/main" val="166767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3800"/>
            <a:ext cx="9144000" cy="19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3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6660" y="941749"/>
            <a:ext cx="549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Deep Cycle Battery Manufacture in the Developed World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538" y="1751765"/>
            <a:ext cx="6318386" cy="40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30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3693" y="817359"/>
            <a:ext cx="356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Battery Manufacture in Nepal Part 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53693" y="1445191"/>
            <a:ext cx="356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Battery Manufacture in Nepal Part 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550" y="2224291"/>
            <a:ext cx="5533494" cy="35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33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4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800"/>
            <a:ext cx="9144000" cy="369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27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0"/>
            <a:ext cx="49866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6736" y="579841"/>
            <a:ext cx="16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Vitriol = Sulfate</a:t>
            </a:r>
          </a:p>
        </p:txBody>
      </p:sp>
    </p:spTree>
    <p:extLst>
      <p:ext uri="{BB962C8B-B14F-4D97-AF65-F5344CB8AC3E}">
        <p14:creationId xmlns:p14="http://schemas.microsoft.com/office/powerpoint/2010/main" val="3580505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4714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82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698500"/>
            <a:ext cx="58674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55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508000"/>
            <a:ext cx="57785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5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727200"/>
            <a:ext cx="57531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4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2360" y="564109"/>
            <a:ext cx="504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Oxidation/Reduction Metal Displacement Reaction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10A75-B13C-AF4D-ACA5-0B27FB4E8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2" y="0"/>
            <a:ext cx="8933935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84F0CE-1563-084C-9621-3353C33032EA}"/>
              </a:ext>
            </a:extLst>
          </p:cNvPr>
          <p:cNvCxnSpPr/>
          <p:nvPr/>
        </p:nvCxnSpPr>
        <p:spPr>
          <a:xfrm flipH="1">
            <a:off x="3682652" y="3206663"/>
            <a:ext cx="151564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182203-79C0-244A-BF77-5E44C135AB4A}"/>
              </a:ext>
            </a:extLst>
          </p:cNvPr>
          <p:cNvCxnSpPr/>
          <p:nvPr/>
        </p:nvCxnSpPr>
        <p:spPr>
          <a:xfrm flipH="1">
            <a:off x="3657600" y="5235879"/>
            <a:ext cx="15031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BDF91F7-EEE0-6C41-80B9-A38836EE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77" y="1069594"/>
            <a:ext cx="2719944" cy="23594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BAAB1B-FFB4-7144-987A-403822F89A1A}"/>
              </a:ext>
            </a:extLst>
          </p:cNvPr>
          <p:cNvSpPr txBox="1"/>
          <p:nvPr/>
        </p:nvSpPr>
        <p:spPr>
          <a:xfrm>
            <a:off x="4051587" y="277799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-0.76 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288CCC-8564-A141-8C83-9193D3CF8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977" y="3824875"/>
            <a:ext cx="2451878" cy="1996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4F3754-63BC-6140-97F1-66D33B5E9354}"/>
              </a:ext>
            </a:extLst>
          </p:cNvPr>
          <p:cNvSpPr txBox="1"/>
          <p:nvPr/>
        </p:nvSpPr>
        <p:spPr>
          <a:xfrm>
            <a:off x="4020272" y="478832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0.34 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FEA18A-D3E2-DF4C-BD78-30EBCE86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416" y="5997007"/>
            <a:ext cx="3365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2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0"/>
            <a:ext cx="4189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7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0"/>
            <a:ext cx="4428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4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444500"/>
            <a:ext cx="58547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4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0"/>
            <a:ext cx="4276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76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04900"/>
            <a:ext cx="5791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60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892300"/>
            <a:ext cx="57404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22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2032000"/>
            <a:ext cx="58166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35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082800"/>
            <a:ext cx="58928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8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2463800"/>
            <a:ext cx="57658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44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99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6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AAF75-92EC-2C4A-AC30-B74B49A1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199" y="0"/>
            <a:ext cx="3991602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521B25-B8ED-1042-A9F9-748EC62F9720}"/>
              </a:ext>
            </a:extLst>
          </p:cNvPr>
          <p:cNvCxnSpPr/>
          <p:nvPr/>
        </p:nvCxnSpPr>
        <p:spPr>
          <a:xfrm>
            <a:off x="4354262" y="599786"/>
            <a:ext cx="10866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0BFC9D-C553-BB48-BD62-F2FD911DC052}"/>
              </a:ext>
            </a:extLst>
          </p:cNvPr>
          <p:cNvCxnSpPr/>
          <p:nvPr/>
        </p:nvCxnSpPr>
        <p:spPr>
          <a:xfrm>
            <a:off x="4354262" y="4041913"/>
            <a:ext cx="10866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664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9144000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15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90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1993900"/>
            <a:ext cx="58039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36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907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63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612900"/>
            <a:ext cx="57277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18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625600"/>
            <a:ext cx="53848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75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28C4B-AFCE-E248-AB86-C4FF9A48B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67"/>
            <a:ext cx="7477246" cy="4963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6A526-00E8-F446-AB44-F3B80A433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162" y="2252160"/>
            <a:ext cx="5011838" cy="2495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FBE05-A3A6-B14E-B2E4-6193CA75C1CD}"/>
              </a:ext>
            </a:extLst>
          </p:cNvPr>
          <p:cNvSpPr txBox="1"/>
          <p:nvPr/>
        </p:nvSpPr>
        <p:spPr>
          <a:xfrm>
            <a:off x="5312780" y="1882828"/>
            <a:ext cx="170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Alkaline Dry Cell</a:t>
            </a:r>
          </a:p>
        </p:txBody>
      </p:sp>
    </p:spTree>
    <p:extLst>
      <p:ext uri="{BB962C8B-B14F-4D97-AF65-F5344CB8AC3E}">
        <p14:creationId xmlns:p14="http://schemas.microsoft.com/office/powerpoint/2010/main" val="3301081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12533E-B093-DD48-896E-EF69A58FC74F}"/>
              </a:ext>
            </a:extLst>
          </p:cNvPr>
          <p:cNvSpPr txBox="1"/>
          <p:nvPr/>
        </p:nvSpPr>
        <p:spPr>
          <a:xfrm>
            <a:off x="3416779" y="208345"/>
            <a:ext cx="269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Flow Cells (Flow Batteries)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DD737-BCC9-EE44-82FF-523863EA8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49" y="797287"/>
            <a:ext cx="7988715" cy="56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6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12533E-B093-DD48-896E-EF69A58FC74F}"/>
              </a:ext>
            </a:extLst>
          </p:cNvPr>
          <p:cNvSpPr txBox="1"/>
          <p:nvPr/>
        </p:nvSpPr>
        <p:spPr>
          <a:xfrm>
            <a:off x="3416779" y="208345"/>
            <a:ext cx="235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Zinc Bromide Flow Cell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7D710-1D22-5F4B-A55E-003779DCD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257"/>
            <a:ext cx="9144000" cy="543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50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12533E-B093-DD48-896E-EF69A58FC74F}"/>
              </a:ext>
            </a:extLst>
          </p:cNvPr>
          <p:cNvSpPr txBox="1"/>
          <p:nvPr/>
        </p:nvSpPr>
        <p:spPr>
          <a:xfrm>
            <a:off x="3416779" y="208345"/>
            <a:ext cx="235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Zinc Bromide Flow Cell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7D710-1D22-5F4B-A55E-003779DCD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257"/>
            <a:ext cx="9144000" cy="543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920911-5A54-DC48-AFAD-A14963531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2654300"/>
            <a:ext cx="52578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9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5823" y="413797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Deep Cycle Lead Acid Battery Manufacture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013" y="1002767"/>
            <a:ext cx="4038600" cy="66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13" y="1878704"/>
            <a:ext cx="5207000" cy="63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028" y="5459377"/>
            <a:ext cx="4762500" cy="72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49" y="2513704"/>
            <a:ext cx="3009900" cy="224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73" y="2522357"/>
            <a:ext cx="3035300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2204" y="6315781"/>
            <a:ext cx="442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Lead Acid Battery Technologies (eBook at UC)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48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12533E-B093-DD48-896E-EF69A58FC74F}"/>
              </a:ext>
            </a:extLst>
          </p:cNvPr>
          <p:cNvSpPr txBox="1"/>
          <p:nvPr/>
        </p:nvSpPr>
        <p:spPr>
          <a:xfrm>
            <a:off x="3400188" y="278149"/>
            <a:ext cx="212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2"/>
              </a:rPr>
              <a:t>Iron Water Flow Cell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E261D8-A9CD-3D4F-AA76-5640B93F37D5}"/>
              </a:ext>
            </a:extLst>
          </p:cNvPr>
          <p:cNvSpPr/>
          <p:nvPr/>
        </p:nvSpPr>
        <p:spPr>
          <a:xfrm>
            <a:off x="3200400" y="64624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2"/>
              </a:rPr>
              <a:t>https://</a:t>
            </a:r>
            <a:r>
              <a:rPr lang="en-US" sz="1000" dirty="0" err="1">
                <a:hlinkClick r:id="rId2"/>
              </a:rPr>
              <a:t>www.youtube.com</a:t>
            </a:r>
            <a:r>
              <a:rPr lang="en-US" sz="1000" dirty="0">
                <a:hlinkClick r:id="rId2"/>
              </a:rPr>
              <a:t>/</a:t>
            </a:r>
            <a:r>
              <a:rPr lang="en-US" sz="1000" dirty="0" err="1">
                <a:hlinkClick r:id="rId2"/>
              </a:rPr>
              <a:t>watch?v</a:t>
            </a:r>
            <a:r>
              <a:rPr lang="en-US" sz="1000" dirty="0">
                <a:hlinkClick r:id="rId2"/>
              </a:rPr>
              <a:t>=HmtI8Wat7rY</a:t>
            </a:r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422BF-59E1-EE4E-BF36-0653F31F0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9455"/>
            <a:ext cx="9144000" cy="505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57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E708F-1D16-DA4D-A542-391352910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710" y="0"/>
            <a:ext cx="65582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A9F47-4165-5E41-AC78-1AAF99124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8694"/>
            <a:ext cx="2986268" cy="746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B321AC-EF27-5F4B-B2FA-019E457A3C09}"/>
              </a:ext>
            </a:extLst>
          </p:cNvPr>
          <p:cNvSpPr txBox="1"/>
          <p:nvPr/>
        </p:nvSpPr>
        <p:spPr>
          <a:xfrm>
            <a:off x="194665" y="1615726"/>
            <a:ext cx="1597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PNL</a:t>
            </a:r>
          </a:p>
          <a:p>
            <a:pPr algn="ctr"/>
            <a:r>
              <a:rPr lang="en-US" dirty="0"/>
              <a:t>Zinc Polyiodide</a:t>
            </a:r>
          </a:p>
          <a:p>
            <a:pPr algn="ctr"/>
            <a:r>
              <a:rPr lang="en-US" dirty="0"/>
              <a:t>Cell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A2908-A9E8-A84B-A793-11D3E15FD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7" y="2719521"/>
            <a:ext cx="2779545" cy="7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1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E708F-1D16-DA4D-A542-391352910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4" t="7088" r="49823" b="60345"/>
          <a:stretch/>
        </p:blipFill>
        <p:spPr>
          <a:xfrm>
            <a:off x="4942390" y="294098"/>
            <a:ext cx="2465408" cy="2233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A9F47-4165-5E41-AC78-1AAF99124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8694"/>
            <a:ext cx="2986268" cy="746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B321AC-EF27-5F4B-B2FA-019E457A3C09}"/>
              </a:ext>
            </a:extLst>
          </p:cNvPr>
          <p:cNvSpPr txBox="1"/>
          <p:nvPr/>
        </p:nvSpPr>
        <p:spPr>
          <a:xfrm>
            <a:off x="194665" y="1615726"/>
            <a:ext cx="1597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PNL</a:t>
            </a:r>
          </a:p>
          <a:p>
            <a:pPr algn="ctr"/>
            <a:r>
              <a:rPr lang="en-US" dirty="0"/>
              <a:t>Zinc Polyiodide</a:t>
            </a:r>
          </a:p>
          <a:p>
            <a:pPr algn="ctr"/>
            <a:r>
              <a:rPr lang="en-US" dirty="0"/>
              <a:t>Cell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A2908-A9E8-A84B-A793-11D3E15FD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7" y="2719521"/>
            <a:ext cx="2779545" cy="718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3596C5-4D4C-2843-9B7D-70CA66816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038" y="2351214"/>
            <a:ext cx="5668862" cy="43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92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90B1B-EF1D-444B-A91F-FBACE2B22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696" y="3143657"/>
            <a:ext cx="4915905" cy="3598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9F8D1-12AF-4F4D-A949-C28AB469EE2D}"/>
              </a:ext>
            </a:extLst>
          </p:cNvPr>
          <p:cNvSpPr txBox="1"/>
          <p:nvPr/>
        </p:nvSpPr>
        <p:spPr>
          <a:xfrm>
            <a:off x="3646025" y="248489"/>
            <a:ext cx="202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Lithium Ion Battery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24DB08-205D-A341-AC30-541DDC1A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23" y="706860"/>
            <a:ext cx="6280352" cy="2311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B21E21-01F9-244E-9C7C-B9A7C693230F}"/>
              </a:ext>
            </a:extLst>
          </p:cNvPr>
          <p:cNvSpPr txBox="1"/>
          <p:nvPr/>
        </p:nvSpPr>
        <p:spPr>
          <a:xfrm>
            <a:off x="2743200" y="5405377"/>
            <a:ext cx="798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Silicon</a:t>
            </a:r>
          </a:p>
          <a:p>
            <a:r>
              <a:rPr lang="en-US" dirty="0"/>
              <a:t>Anode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F95DE-A209-7A47-86FC-7DFC87CE8BC5}"/>
              </a:ext>
            </a:extLst>
          </p:cNvPr>
          <p:cNvSpPr txBox="1"/>
          <p:nvPr/>
        </p:nvSpPr>
        <p:spPr>
          <a:xfrm>
            <a:off x="7441153" y="4943712"/>
            <a:ext cx="1385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Lithium </a:t>
            </a:r>
          </a:p>
          <a:p>
            <a:r>
              <a:rPr lang="en-US" dirty="0"/>
              <a:t>Cobalt Oxide</a:t>
            </a:r>
          </a:p>
          <a:p>
            <a:r>
              <a:rPr lang="en-US" dirty="0"/>
              <a:t>Cathode</a:t>
            </a:r>
          </a:p>
        </p:txBody>
      </p:sp>
    </p:spTree>
    <p:extLst>
      <p:ext uri="{BB962C8B-B14F-4D97-AF65-F5344CB8AC3E}">
        <p14:creationId xmlns:p14="http://schemas.microsoft.com/office/powerpoint/2010/main" val="422632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577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A953FC-E623-4247-B42A-FF4988933997}"/>
              </a:ext>
            </a:extLst>
          </p:cNvPr>
          <p:cNvSpPr txBox="1"/>
          <p:nvPr/>
        </p:nvSpPr>
        <p:spPr>
          <a:xfrm>
            <a:off x="358816" y="208345"/>
            <a:ext cx="113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BB62E-395E-0243-99BE-9382D7A8A549}"/>
              </a:ext>
            </a:extLst>
          </p:cNvPr>
          <p:cNvSpPr txBox="1"/>
          <p:nvPr/>
        </p:nvSpPr>
        <p:spPr>
          <a:xfrm>
            <a:off x="545941" y="2826153"/>
            <a:ext cx="109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Oxidation</a:t>
            </a:r>
          </a:p>
        </p:txBody>
      </p:sp>
    </p:spTree>
    <p:extLst>
      <p:ext uri="{BB962C8B-B14F-4D97-AF65-F5344CB8AC3E}">
        <p14:creationId xmlns:p14="http://schemas.microsoft.com/office/powerpoint/2010/main" val="2707766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098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4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1892300"/>
            <a:ext cx="58039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80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0"/>
            <a:ext cx="4910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78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7344" y="1906119"/>
            <a:ext cx="5297005" cy="2867389"/>
            <a:chOff x="1749832" y="472425"/>
            <a:chExt cx="5297005" cy="28673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9832" y="472425"/>
              <a:ext cx="5257800" cy="12065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3637" y="1701514"/>
              <a:ext cx="5283200" cy="163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262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115</Words>
  <Application>Microsoft Macintosh PowerPoint</Application>
  <PresentationFormat>On-screen Show (4:3)</PresentationFormat>
  <Paragraphs>33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DR4XB-2QBXH-MDT76-B4JMQ-YQ34D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</dc:creator>
  <cp:lastModifiedBy>greg beaucage</cp:lastModifiedBy>
  <cp:revision>37</cp:revision>
  <dcterms:created xsi:type="dcterms:W3CDTF">2017-09-14T15:49:53Z</dcterms:created>
  <dcterms:modified xsi:type="dcterms:W3CDTF">2018-10-25T18:59:47Z</dcterms:modified>
</cp:coreProperties>
</file>