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ppt/notesSlides/notesSlide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drawings/drawing3.xml" ContentType="application/vnd.openxmlformats-officedocument.drawingml.chartshapes+xml"/>
  <Override PartName="/ppt/notesSlides/notesSlide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drawings/drawing4.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drawings/drawing5.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6.xml" ContentType="application/vnd.openxmlformats-officedocument.themeOverride+xml"/>
  <Override PartName="/ppt/drawings/drawing6.xml" ContentType="application/vnd.openxmlformats-officedocument.drawingml.chartshapes+xml"/>
  <Override PartName="/ppt/notesSlides/notesSlide3.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7.xml" ContentType="application/vnd.openxmlformats-officedocument.themeOverride+xml"/>
  <Override PartName="/ppt/drawings/drawing7.xml" ContentType="application/vnd.openxmlformats-officedocument.drawingml.chartshape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8.xml" ContentType="application/vnd.openxmlformats-officedocument.themeOverride+xml"/>
  <Override PartName="/ppt/drawings/drawing8.xml" ContentType="application/vnd.openxmlformats-officedocument.drawingml.chartshapes+xml"/>
  <Override PartName="/ppt/notesSlides/notesSlide4.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9.xml" ContentType="application/vnd.openxmlformats-officedocument.drawingml.chartshapes+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10.xml" ContentType="application/vnd.openxmlformats-officedocument.drawingml.chartshapes+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11.xml" ContentType="application/vnd.openxmlformats-officedocument.drawingml.chartshapes+xml"/>
  <Override PartName="/ppt/notesSlides/notesSlide5.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12.xml" ContentType="application/vnd.openxmlformats-officedocument.drawingml.chartshapes+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drawings/drawing13.xml" ContentType="application/vnd.openxmlformats-officedocument.drawingml.chartshapes+xml"/>
  <Override PartName="/ppt/notesSlides/notesSlide6.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drawings/drawing14.xml" ContentType="application/vnd.openxmlformats-officedocument.drawingml.chartshapes+xml"/>
  <Override PartName="/ppt/notesSlides/notesSlide7.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drawings/drawing15.xml" ContentType="application/vnd.openxmlformats-officedocument.drawingml.chartshapes+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drawings/drawing16.xml" ContentType="application/vnd.openxmlformats-officedocument.drawingml.chartshapes+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9.xml" ContentType="application/vnd.openxmlformats-officedocument.themeOverride+xml"/>
  <Override PartName="/ppt/drawings/drawing17.xml" ContentType="application/vnd.openxmlformats-officedocument.drawingml.chartshapes+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drawings/drawing18.xml" ContentType="application/vnd.openxmlformats-officedocument.drawingml.chartshapes+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drawings/drawing19.xml" ContentType="application/vnd.openxmlformats-officedocument.drawingml.chartshapes+xml"/>
  <Override PartName="/ppt/notesSlides/notesSlide8.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20.xml" ContentType="application/vnd.openxmlformats-officedocument.drawingml.chartshapes+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1.xml" ContentType="application/vnd.openxmlformats-officedocument.drawingml.chartshapes+xml"/>
  <Override PartName="/ppt/notesSlides/notesSlide9.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22.xml" ContentType="application/vnd.openxmlformats-officedocument.drawingml.chartshapes+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23.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89" r:id="rId1"/>
    <p:sldMasterId id="2147483675" r:id="rId2"/>
  </p:sldMasterIdLst>
  <p:notesMasterIdLst>
    <p:notesMasterId r:id="rId76"/>
  </p:notesMasterIdLst>
  <p:handoutMasterIdLst>
    <p:handoutMasterId r:id="rId77"/>
  </p:handoutMasterIdLst>
  <p:sldIdLst>
    <p:sldId id="435" r:id="rId3"/>
    <p:sldId id="445" r:id="rId4"/>
    <p:sldId id="465" r:id="rId5"/>
    <p:sldId id="466" r:id="rId6"/>
    <p:sldId id="470" r:id="rId7"/>
    <p:sldId id="469" r:id="rId8"/>
    <p:sldId id="488" r:id="rId9"/>
    <p:sldId id="471" r:id="rId10"/>
    <p:sldId id="481" r:id="rId11"/>
    <p:sldId id="484" r:id="rId12"/>
    <p:sldId id="485" r:id="rId13"/>
    <p:sldId id="472" r:id="rId14"/>
    <p:sldId id="482" r:id="rId15"/>
    <p:sldId id="483" r:id="rId16"/>
    <p:sldId id="473" r:id="rId17"/>
    <p:sldId id="474" r:id="rId18"/>
    <p:sldId id="486" r:id="rId19"/>
    <p:sldId id="487" r:id="rId20"/>
    <p:sldId id="475" r:id="rId21"/>
    <p:sldId id="489" r:id="rId22"/>
    <p:sldId id="476" r:id="rId23"/>
    <p:sldId id="477" r:id="rId24"/>
    <p:sldId id="478" r:id="rId25"/>
    <p:sldId id="480" r:id="rId26"/>
    <p:sldId id="479" r:id="rId27"/>
    <p:sldId id="490" r:id="rId28"/>
    <p:sldId id="540" r:id="rId29"/>
    <p:sldId id="494" r:id="rId30"/>
    <p:sldId id="495" r:id="rId31"/>
    <p:sldId id="496" r:id="rId32"/>
    <p:sldId id="539" r:id="rId33"/>
    <p:sldId id="498" r:id="rId34"/>
    <p:sldId id="497" r:id="rId35"/>
    <p:sldId id="499" r:id="rId36"/>
    <p:sldId id="500" r:id="rId37"/>
    <p:sldId id="516" r:id="rId38"/>
    <p:sldId id="517" r:id="rId39"/>
    <p:sldId id="518" r:id="rId40"/>
    <p:sldId id="519" r:id="rId41"/>
    <p:sldId id="521" r:id="rId42"/>
    <p:sldId id="520" r:id="rId43"/>
    <p:sldId id="526" r:id="rId44"/>
    <p:sldId id="527" r:id="rId45"/>
    <p:sldId id="522" r:id="rId46"/>
    <p:sldId id="523" r:id="rId47"/>
    <p:sldId id="528" r:id="rId48"/>
    <p:sldId id="524" r:id="rId49"/>
    <p:sldId id="525" r:id="rId50"/>
    <p:sldId id="529" r:id="rId51"/>
    <p:sldId id="530" r:id="rId52"/>
    <p:sldId id="531" r:id="rId53"/>
    <p:sldId id="532" r:id="rId54"/>
    <p:sldId id="533" r:id="rId55"/>
    <p:sldId id="534" r:id="rId56"/>
    <p:sldId id="535" r:id="rId57"/>
    <p:sldId id="536" r:id="rId58"/>
    <p:sldId id="538" r:id="rId59"/>
    <p:sldId id="537" r:id="rId60"/>
    <p:sldId id="514" r:id="rId61"/>
    <p:sldId id="515" r:id="rId62"/>
    <p:sldId id="541" r:id="rId63"/>
    <p:sldId id="501" r:id="rId64"/>
    <p:sldId id="503" r:id="rId65"/>
    <p:sldId id="504" r:id="rId66"/>
    <p:sldId id="505" r:id="rId67"/>
    <p:sldId id="506" r:id="rId68"/>
    <p:sldId id="507" r:id="rId69"/>
    <p:sldId id="511" r:id="rId70"/>
    <p:sldId id="508" r:id="rId71"/>
    <p:sldId id="509" r:id="rId72"/>
    <p:sldId id="510" r:id="rId73"/>
    <p:sldId id="512" r:id="rId74"/>
    <p:sldId id="513" r:id="rId75"/>
  </p:sldIdLst>
  <p:sldSz cx="9144000" cy="6858000" type="screen4x3"/>
  <p:notesSz cx="7023100" cy="9309100"/>
  <p:defaultTextStyle>
    <a:defPPr>
      <a:defRPr lang="en-US"/>
    </a:defPPr>
    <a:lvl1pPr algn="ctr" rtl="0" fontAlgn="base">
      <a:spcBef>
        <a:spcPct val="0"/>
      </a:spcBef>
      <a:spcAft>
        <a:spcPct val="0"/>
      </a:spcAft>
      <a:defRPr kern="1200">
        <a:solidFill>
          <a:schemeClr val="tx1"/>
        </a:solidFill>
        <a:latin typeface="Arial" charset="0"/>
        <a:ea typeface="Osaka" pitchFamily="1" charset="-128"/>
        <a:cs typeface="+mn-cs"/>
      </a:defRPr>
    </a:lvl1pPr>
    <a:lvl2pPr marL="457200" algn="ctr" rtl="0" fontAlgn="base">
      <a:spcBef>
        <a:spcPct val="0"/>
      </a:spcBef>
      <a:spcAft>
        <a:spcPct val="0"/>
      </a:spcAft>
      <a:defRPr kern="1200">
        <a:solidFill>
          <a:schemeClr val="tx1"/>
        </a:solidFill>
        <a:latin typeface="Arial" charset="0"/>
        <a:ea typeface="Osaka" pitchFamily="1" charset="-128"/>
        <a:cs typeface="+mn-cs"/>
      </a:defRPr>
    </a:lvl2pPr>
    <a:lvl3pPr marL="914400" algn="ctr" rtl="0" fontAlgn="base">
      <a:spcBef>
        <a:spcPct val="0"/>
      </a:spcBef>
      <a:spcAft>
        <a:spcPct val="0"/>
      </a:spcAft>
      <a:defRPr kern="1200">
        <a:solidFill>
          <a:schemeClr val="tx1"/>
        </a:solidFill>
        <a:latin typeface="Arial" charset="0"/>
        <a:ea typeface="Osaka" pitchFamily="1" charset="-128"/>
        <a:cs typeface="+mn-cs"/>
      </a:defRPr>
    </a:lvl3pPr>
    <a:lvl4pPr marL="1371600" algn="ctr" rtl="0" fontAlgn="base">
      <a:spcBef>
        <a:spcPct val="0"/>
      </a:spcBef>
      <a:spcAft>
        <a:spcPct val="0"/>
      </a:spcAft>
      <a:defRPr kern="1200">
        <a:solidFill>
          <a:schemeClr val="tx1"/>
        </a:solidFill>
        <a:latin typeface="Arial" charset="0"/>
        <a:ea typeface="Osaka" pitchFamily="1" charset="-128"/>
        <a:cs typeface="+mn-cs"/>
      </a:defRPr>
    </a:lvl4pPr>
    <a:lvl5pPr marL="1828800" algn="ctr" rtl="0" fontAlgn="base">
      <a:spcBef>
        <a:spcPct val="0"/>
      </a:spcBef>
      <a:spcAft>
        <a:spcPct val="0"/>
      </a:spcAft>
      <a:defRPr kern="1200">
        <a:solidFill>
          <a:schemeClr val="tx1"/>
        </a:solidFill>
        <a:latin typeface="Arial" charset="0"/>
        <a:ea typeface="Osaka" pitchFamily="1" charset="-128"/>
        <a:cs typeface="+mn-cs"/>
      </a:defRPr>
    </a:lvl5pPr>
    <a:lvl6pPr marL="2286000" algn="l" defTabSz="914400" rtl="0" eaLnBrk="1" latinLnBrk="0" hangingPunct="1">
      <a:defRPr kern="1200">
        <a:solidFill>
          <a:schemeClr val="tx1"/>
        </a:solidFill>
        <a:latin typeface="Arial" charset="0"/>
        <a:ea typeface="Osaka" pitchFamily="1" charset="-128"/>
        <a:cs typeface="+mn-cs"/>
      </a:defRPr>
    </a:lvl6pPr>
    <a:lvl7pPr marL="2743200" algn="l" defTabSz="914400" rtl="0" eaLnBrk="1" latinLnBrk="0" hangingPunct="1">
      <a:defRPr kern="1200">
        <a:solidFill>
          <a:schemeClr val="tx1"/>
        </a:solidFill>
        <a:latin typeface="Arial" charset="0"/>
        <a:ea typeface="Osaka" pitchFamily="1" charset="-128"/>
        <a:cs typeface="+mn-cs"/>
      </a:defRPr>
    </a:lvl7pPr>
    <a:lvl8pPr marL="3200400" algn="l" defTabSz="914400" rtl="0" eaLnBrk="1" latinLnBrk="0" hangingPunct="1">
      <a:defRPr kern="1200">
        <a:solidFill>
          <a:schemeClr val="tx1"/>
        </a:solidFill>
        <a:latin typeface="Arial" charset="0"/>
        <a:ea typeface="Osaka" pitchFamily="1" charset="-128"/>
        <a:cs typeface="+mn-cs"/>
      </a:defRPr>
    </a:lvl8pPr>
    <a:lvl9pPr marL="3657600" algn="l" defTabSz="914400" rtl="0" eaLnBrk="1" latinLnBrk="0" hangingPunct="1">
      <a:defRPr kern="1200">
        <a:solidFill>
          <a:schemeClr val="tx1"/>
        </a:solidFill>
        <a:latin typeface="Arial" charset="0"/>
        <a:ea typeface="Osaka" pitchFamily="1" charset="-128"/>
        <a:cs typeface="+mn-cs"/>
      </a:defRPr>
    </a:lvl9pPr>
  </p:defaultTextStyle>
  <p:extLst>
    <p:ext uri="{EFAFB233-063F-42B5-8137-9DF3F51BA10A}">
      <p15:sldGuideLst xmlns:p15="http://schemas.microsoft.com/office/powerpoint/2012/main">
        <p15:guide id="1" orient="horz" pos="2151" userDrawn="1">
          <p15:clr>
            <a:srgbClr val="A4A3A4"/>
          </p15:clr>
        </p15:guide>
        <p15:guide id="2" orient="horz" pos="325" userDrawn="1">
          <p15:clr>
            <a:srgbClr val="A4A3A4"/>
          </p15:clr>
        </p15:guide>
        <p15:guide id="3" orient="horz" pos="891" userDrawn="1">
          <p15:clr>
            <a:srgbClr val="A4A3A4"/>
          </p15:clr>
        </p15:guide>
        <p15:guide id="4" orient="horz" pos="705" userDrawn="1">
          <p15:clr>
            <a:srgbClr val="A4A3A4"/>
          </p15:clr>
        </p15:guide>
        <p15:guide id="5" pos="2880" userDrawn="1">
          <p15:clr>
            <a:srgbClr val="A4A3A4"/>
          </p15:clr>
        </p15:guide>
        <p15:guide id="6" pos="151" userDrawn="1">
          <p15:clr>
            <a:srgbClr val="A4A3A4"/>
          </p15:clr>
        </p15:guide>
        <p15:guide id="7" pos="567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hols, Patricia" initials="N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4A24"/>
    <a:srgbClr val="6699FF"/>
    <a:srgbClr val="920000"/>
    <a:srgbClr val="666699"/>
    <a:srgbClr val="D0675C"/>
    <a:srgbClr val="0073AC"/>
    <a:srgbClr val="0494A4"/>
    <a:srgbClr val="616265"/>
    <a:srgbClr val="CBC0B7"/>
    <a:srgbClr val="EEE8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DF18680-E054-41AD-8BC1-D1AEF772440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horzBarState="maximized">
    <p:restoredLeft sz="15620" autoAdjust="0"/>
    <p:restoredTop sz="94622" autoAdjust="0"/>
  </p:normalViewPr>
  <p:slideViewPr>
    <p:cSldViewPr snapToGrid="0" showGuides="1">
      <p:cViewPr varScale="1">
        <p:scale>
          <a:sx n="111" d="100"/>
          <a:sy n="111" d="100"/>
        </p:scale>
        <p:origin x="786" y="114"/>
      </p:cViewPr>
      <p:guideLst>
        <p:guide orient="horz" pos="2151"/>
        <p:guide orient="horz" pos="325"/>
        <p:guide orient="horz" pos="891"/>
        <p:guide orient="horz" pos="705"/>
        <p:guide pos="2880"/>
        <p:guide pos="151"/>
        <p:guide pos="5674"/>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9.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1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11.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12.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13.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chartUserShapes" Target="../drawings/drawing14.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15.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chartUserShapes" Target="../drawings/drawing16.xm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8.xml"/><Relationship Id="rId1" Type="http://schemas.microsoft.com/office/2011/relationships/chartStyle" Target="style18.xml"/><Relationship Id="rId5" Type="http://schemas.openxmlformats.org/officeDocument/2006/relationships/chartUserShapes" Target="../drawings/drawing17.xml"/><Relationship Id="rId4"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chartUserShapes" Target="../drawings/drawing18.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chartUserShapes" Target="../drawings/drawing19.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20.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1.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22.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23.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3.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4.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5" Type="http://schemas.openxmlformats.org/officeDocument/2006/relationships/chartUserShapes" Target="../drawings/drawing5.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7.xml"/><Relationship Id="rId1" Type="http://schemas.microsoft.com/office/2011/relationships/chartStyle" Target="style7.xml"/><Relationship Id="rId5" Type="http://schemas.openxmlformats.org/officeDocument/2006/relationships/chartUserShapes" Target="../drawings/drawing6.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8.xml"/><Relationship Id="rId1" Type="http://schemas.microsoft.com/office/2011/relationships/chartStyle" Target="style8.xml"/><Relationship Id="rId5" Type="http://schemas.openxmlformats.org/officeDocument/2006/relationships/chartUserShapes" Target="../drawings/drawing7.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9.xml"/><Relationship Id="rId1" Type="http://schemas.microsoft.com/office/2011/relationships/chartStyle" Target="style9.xml"/><Relationship Id="rId5" Type="http://schemas.openxmlformats.org/officeDocument/2006/relationships/chartUserShapes" Target="../drawings/drawing8.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8915864683581218E-2"/>
          <c:y val="7.0489178496926111E-2"/>
          <c:w val="0.65340958507597968"/>
          <c:h val="0.8365830829200317"/>
        </c:manualLayout>
      </c:layout>
      <c:lineChart>
        <c:grouping val="standard"/>
        <c:varyColors val="0"/>
        <c:ser>
          <c:idx val="5"/>
          <c:order val="0"/>
          <c:tx>
            <c:strRef>
              <c:f>Sheet1!$B$1</c:f>
              <c:strCache>
                <c:ptCount val="1"/>
                <c:pt idx="0">
                  <c:v>crude oil and lease condensate</c:v>
                </c:pt>
              </c:strCache>
            </c:strRef>
          </c:tx>
          <c:spPr>
            <a:ln w="22225" cap="rnd">
              <a:solidFill>
                <a:srgbClr val="675005"/>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Sheet1!$B$2:$B$62</c:f>
              <c:numCache>
                <c:formatCode>General</c:formatCode>
                <c:ptCount val="61"/>
                <c:pt idx="0">
                  <c:v>15.571185278599993</c:v>
                </c:pt>
                <c:pt idx="1">
                  <c:v>15.700826327599987</c:v>
                </c:pt>
                <c:pt idx="2">
                  <c:v>15.222863372799996</c:v>
                </c:pt>
                <c:pt idx="3">
                  <c:v>14.49438966</c:v>
                </c:pt>
                <c:pt idx="4">
                  <c:v>14.102563061999998</c:v>
                </c:pt>
                <c:pt idx="5">
                  <c:v>13.886754399999992</c:v>
                </c:pt>
                <c:pt idx="6">
                  <c:v>13.722898599999995</c:v>
                </c:pt>
                <c:pt idx="7">
                  <c:v>13.658019800000005</c:v>
                </c:pt>
                <c:pt idx="8">
                  <c:v>13.235130200000002</c:v>
                </c:pt>
                <c:pt idx="9">
                  <c:v>12.451045600000009</c:v>
                </c:pt>
                <c:pt idx="10">
                  <c:v>12.358100599999995</c:v>
                </c:pt>
                <c:pt idx="11">
                  <c:v>12.281565986599993</c:v>
                </c:pt>
                <c:pt idx="12">
                  <c:v>12.160212737400007</c:v>
                </c:pt>
                <c:pt idx="13">
                  <c:v>11.959568436400001</c:v>
                </c:pt>
                <c:pt idx="14">
                  <c:v>11.550086104799993</c:v>
                </c:pt>
                <c:pt idx="15">
                  <c:v>10.974152101999989</c:v>
                </c:pt>
                <c:pt idx="16">
                  <c:v>10.766774522999997</c:v>
                </c:pt>
                <c:pt idx="17">
                  <c:v>10.741446584200007</c:v>
                </c:pt>
                <c:pt idx="18">
                  <c:v>10.613302022199996</c:v>
                </c:pt>
                <c:pt idx="19">
                  <c:v>11.340125559599993</c:v>
                </c:pt>
                <c:pt idx="20">
                  <c:v>11.6104716448</c:v>
                </c:pt>
                <c:pt idx="21">
                  <c:v>12.012295314200001</c:v>
                </c:pt>
                <c:pt idx="22">
                  <c:v>13.847275319599992</c:v>
                </c:pt>
                <c:pt idx="23">
                  <c:v>15.8723270148</c:v>
                </c:pt>
                <c:pt idx="24">
                  <c:v>18.612817642000014</c:v>
                </c:pt>
                <c:pt idx="25">
                  <c:v>19.700738224931012</c:v>
                </c:pt>
                <c:pt idx="26">
                  <c:v>18.522435187304009</c:v>
                </c:pt>
                <c:pt idx="27">
                  <c:v>19.545513018175992</c:v>
                </c:pt>
                <c:pt idx="28">
                  <c:v>22.785701579064011</c:v>
                </c:pt>
                <c:pt idx="29">
                  <c:v>25.55925311878395</c:v>
                </c:pt>
                <c:pt idx="30">
                  <c:v>23.501342708612924</c:v>
                </c:pt>
                <c:pt idx="31">
                  <c:v>23.173482999999997</c:v>
                </c:pt>
                <c:pt idx="32">
                  <c:v>24.718959999999999</c:v>
                </c:pt>
                <c:pt idx="33">
                  <c:v>25.497367999999998</c:v>
                </c:pt>
                <c:pt idx="34">
                  <c:v>26.154591</c:v>
                </c:pt>
                <c:pt idx="35">
                  <c:v>27.055797999999999</c:v>
                </c:pt>
                <c:pt idx="36">
                  <c:v>27.446814</c:v>
                </c:pt>
                <c:pt idx="37">
                  <c:v>27.357749999999999</c:v>
                </c:pt>
                <c:pt idx="38">
                  <c:v>27.782630999999999</c:v>
                </c:pt>
                <c:pt idx="39">
                  <c:v>27.704027000000004</c:v>
                </c:pt>
                <c:pt idx="40">
                  <c:v>27.575459999999996</c:v>
                </c:pt>
                <c:pt idx="41">
                  <c:v>27.345032</c:v>
                </c:pt>
                <c:pt idx="42">
                  <c:v>27.073671000000001</c:v>
                </c:pt>
                <c:pt idx="43">
                  <c:v>27.201284000000001</c:v>
                </c:pt>
                <c:pt idx="44">
                  <c:v>26.862384999999996</c:v>
                </c:pt>
                <c:pt idx="45">
                  <c:v>26.600777000000001</c:v>
                </c:pt>
                <c:pt idx="46">
                  <c:v>26.372246000000001</c:v>
                </c:pt>
                <c:pt idx="47">
                  <c:v>26.081237999999999</c:v>
                </c:pt>
                <c:pt idx="48">
                  <c:v>25.955031999999999</c:v>
                </c:pt>
                <c:pt idx="49">
                  <c:v>25.959454000000001</c:v>
                </c:pt>
                <c:pt idx="50">
                  <c:v>26.192076</c:v>
                </c:pt>
                <c:pt idx="51">
                  <c:v>26.230938000000002</c:v>
                </c:pt>
                <c:pt idx="52">
                  <c:v>26.295433000000003</c:v>
                </c:pt>
                <c:pt idx="53">
                  <c:v>26.138387999999999</c:v>
                </c:pt>
                <c:pt idx="54">
                  <c:v>26.198795</c:v>
                </c:pt>
                <c:pt idx="55">
                  <c:v>26.342886</c:v>
                </c:pt>
                <c:pt idx="56">
                  <c:v>26.481572999999997</c:v>
                </c:pt>
                <c:pt idx="57">
                  <c:v>26.292309000000003</c:v>
                </c:pt>
                <c:pt idx="58">
                  <c:v>26.207750000000001</c:v>
                </c:pt>
                <c:pt idx="59">
                  <c:v>26.556782000000002</c:v>
                </c:pt>
                <c:pt idx="60">
                  <c:v>26.863942999999999</c:v>
                </c:pt>
              </c:numCache>
            </c:numRef>
          </c:val>
          <c:smooth val="0"/>
          <c:extLst>
            <c:ext xmlns:c16="http://schemas.microsoft.com/office/drawing/2014/chart" uri="{C3380CC4-5D6E-409C-BE32-E72D297353CC}">
              <c16:uniqueId val="{00000000-72B2-4ED5-B729-B7C5DE82A477}"/>
            </c:ext>
          </c:extLst>
        </c:ser>
        <c:ser>
          <c:idx val="1"/>
          <c:order val="1"/>
          <c:tx>
            <c:strRef>
              <c:f>Sheet1!$C$1</c:f>
              <c:strCache>
                <c:ptCount val="1"/>
                <c:pt idx="0">
                  <c:v>dry natural gas</c:v>
                </c:pt>
              </c:strCache>
            </c:strRef>
          </c:tx>
          <c:spPr>
            <a:ln w="22225" cap="rnd">
              <a:solidFill>
                <a:srgbClr val="2EA9DE"/>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Sheet1!$C$2:$C$62</c:f>
              <c:numCache>
                <c:formatCode>General</c:formatCode>
                <c:ptCount val="61"/>
                <c:pt idx="0">
                  <c:v>18.326154545999998</c:v>
                </c:pt>
                <c:pt idx="1">
                  <c:v>18.228736464790003</c:v>
                </c:pt>
                <c:pt idx="2">
                  <c:v>18.37510020433</c:v>
                </c:pt>
                <c:pt idx="3">
                  <c:v>18.584037028712999</c:v>
                </c:pt>
                <c:pt idx="4">
                  <c:v>19.348013257960002</c:v>
                </c:pt>
                <c:pt idx="5">
                  <c:v>19.082244944357999</c:v>
                </c:pt>
                <c:pt idx="6">
                  <c:v>19.344268184508003</c:v>
                </c:pt>
                <c:pt idx="7">
                  <c:v>19.393850734380006</c:v>
                </c:pt>
                <c:pt idx="8">
                  <c:v>19.613294781958999</c:v>
                </c:pt>
                <c:pt idx="9">
                  <c:v>19.340702641935998</c:v>
                </c:pt>
                <c:pt idx="10">
                  <c:v>19.66152939545</c:v>
                </c:pt>
                <c:pt idx="11">
                  <c:v>20.165567253624001</c:v>
                </c:pt>
                <c:pt idx="12">
                  <c:v>19.38205516288</c:v>
                </c:pt>
                <c:pt idx="13">
                  <c:v>19.633303711048001</c:v>
                </c:pt>
                <c:pt idx="14">
                  <c:v>19.074253700196</c:v>
                </c:pt>
                <c:pt idx="15">
                  <c:v>18.556014509616002</c:v>
                </c:pt>
                <c:pt idx="16">
                  <c:v>19.02170569842</c:v>
                </c:pt>
                <c:pt idx="17">
                  <c:v>19.786208502762001</c:v>
                </c:pt>
                <c:pt idx="18">
                  <c:v>20.702883893522998</c:v>
                </c:pt>
                <c:pt idx="19">
                  <c:v>21.139450375625</c:v>
                </c:pt>
                <c:pt idx="20">
                  <c:v>21.805763474814</c:v>
                </c:pt>
                <c:pt idx="21">
                  <c:v>23.405719930222002</c:v>
                </c:pt>
                <c:pt idx="22">
                  <c:v>24.610064625664002</c:v>
                </c:pt>
                <c:pt idx="23">
                  <c:v>24.859072419857007</c:v>
                </c:pt>
                <c:pt idx="24">
                  <c:v>26.71807252512</c:v>
                </c:pt>
                <c:pt idx="25">
                  <c:v>28.066881906967001</c:v>
                </c:pt>
                <c:pt idx="26">
                  <c:v>27.576023261222002</c:v>
                </c:pt>
                <c:pt idx="27">
                  <c:v>28.289335056919999</c:v>
                </c:pt>
                <c:pt idx="28">
                  <c:v>31.882148020436002</c:v>
                </c:pt>
                <c:pt idx="29">
                  <c:v>35.187183375533998</c:v>
                </c:pt>
                <c:pt idx="30">
                  <c:v>34.724218823998001</c:v>
                </c:pt>
                <c:pt idx="31">
                  <c:v>35.677112999999999</c:v>
                </c:pt>
                <c:pt idx="32">
                  <c:v>37.00629</c:v>
                </c:pt>
                <c:pt idx="33">
                  <c:v>37.386218999999997</c:v>
                </c:pt>
                <c:pt idx="34">
                  <c:v>37.756729</c:v>
                </c:pt>
                <c:pt idx="35">
                  <c:v>37.834484000000003</c:v>
                </c:pt>
                <c:pt idx="36">
                  <c:v>37.923594999999999</c:v>
                </c:pt>
                <c:pt idx="37">
                  <c:v>38.078377000000003</c:v>
                </c:pt>
                <c:pt idx="38">
                  <c:v>38.638888999999999</c:v>
                </c:pt>
                <c:pt idx="39">
                  <c:v>38.901229999999998</c:v>
                </c:pt>
                <c:pt idx="40">
                  <c:v>39.014060999999998</c:v>
                </c:pt>
                <c:pt idx="41">
                  <c:v>39.335815000000004</c:v>
                </c:pt>
                <c:pt idx="42">
                  <c:v>39.765284999999999</c:v>
                </c:pt>
                <c:pt idx="43">
                  <c:v>39.928764000000001</c:v>
                </c:pt>
                <c:pt idx="44">
                  <c:v>40.026866999999996</c:v>
                </c:pt>
                <c:pt idx="45">
                  <c:v>40.023518000000003</c:v>
                </c:pt>
                <c:pt idx="46">
                  <c:v>40.137062</c:v>
                </c:pt>
                <c:pt idx="47">
                  <c:v>40.332740999999999</c:v>
                </c:pt>
                <c:pt idx="48">
                  <c:v>40.594584999999995</c:v>
                </c:pt>
                <c:pt idx="49">
                  <c:v>40.806216999999997</c:v>
                </c:pt>
                <c:pt idx="50">
                  <c:v>41.107715999999996</c:v>
                </c:pt>
                <c:pt idx="51">
                  <c:v>41.445438000000003</c:v>
                </c:pt>
                <c:pt idx="52">
                  <c:v>41.757412000000002</c:v>
                </c:pt>
                <c:pt idx="53">
                  <c:v>42.016826999999999</c:v>
                </c:pt>
                <c:pt idx="54">
                  <c:v>42.548439000000002</c:v>
                </c:pt>
                <c:pt idx="55">
                  <c:v>42.854003999999996</c:v>
                </c:pt>
                <c:pt idx="56">
                  <c:v>43.109141999999999</c:v>
                </c:pt>
                <c:pt idx="57">
                  <c:v>43.367290000000004</c:v>
                </c:pt>
                <c:pt idx="58">
                  <c:v>43.614924999999999</c:v>
                </c:pt>
                <c:pt idx="59">
                  <c:v>43.823196000000003</c:v>
                </c:pt>
                <c:pt idx="60">
                  <c:v>44.157814000000002</c:v>
                </c:pt>
              </c:numCache>
            </c:numRef>
          </c:val>
          <c:smooth val="0"/>
          <c:extLst>
            <c:ext xmlns:c16="http://schemas.microsoft.com/office/drawing/2014/chart" uri="{C3380CC4-5D6E-409C-BE32-E72D297353CC}">
              <c16:uniqueId val="{00000001-72B2-4ED5-B729-B7C5DE82A477}"/>
            </c:ext>
          </c:extLst>
        </c:ser>
        <c:ser>
          <c:idx val="4"/>
          <c:order val="2"/>
          <c:tx>
            <c:strRef>
              <c:f>Sheet1!$D$1</c:f>
              <c:strCache>
                <c:ptCount val="1"/>
                <c:pt idx="0">
                  <c:v>other renewable energy</c:v>
                </c:pt>
              </c:strCache>
            </c:strRef>
          </c:tx>
          <c:spPr>
            <a:ln w="22225" cap="rnd">
              <a:solidFill>
                <a:srgbClr val="5D9732"/>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Sheet1!$D$2:$D$62</c:f>
              <c:numCache>
                <c:formatCode>General</c:formatCode>
                <c:ptCount val="61"/>
                <c:pt idx="0">
                  <c:v>2.9936337000822699</c:v>
                </c:pt>
                <c:pt idx="1">
                  <c:v>3.0518416709219189</c:v>
                </c:pt>
                <c:pt idx="2">
                  <c:v>3.2031201559670444</c:v>
                </c:pt>
                <c:pt idx="3">
                  <c:v>3.1902960469288324</c:v>
                </c:pt>
                <c:pt idx="4">
                  <c:v>3.3036846301181413</c:v>
                </c:pt>
                <c:pt idx="5">
                  <c:v>3.3520011209983904</c:v>
                </c:pt>
                <c:pt idx="6">
                  <c:v>3.4212333577356064</c:v>
                </c:pt>
                <c:pt idx="7">
                  <c:v>3.3763527098523838</c:v>
                </c:pt>
                <c:pt idx="8">
                  <c:v>3.1956811817491428</c:v>
                </c:pt>
                <c:pt idx="9">
                  <c:v>3.2480128431648039</c:v>
                </c:pt>
                <c:pt idx="10">
                  <c:v>3.2905511564645584</c:v>
                </c:pt>
                <c:pt idx="11">
                  <c:v>2.9199140164380086</c:v>
                </c:pt>
                <c:pt idx="12">
                  <c:v>3.0418843047888555</c:v>
                </c:pt>
                <c:pt idx="13">
                  <c:v>3.1499275362303645</c:v>
                </c:pt>
                <c:pt idx="14">
                  <c:v>3.3742028983566814</c:v>
                </c:pt>
                <c:pt idx="15">
                  <c:v>3.5178698648332087</c:v>
                </c:pt>
                <c:pt idx="16">
                  <c:v>3.7172082132803967</c:v>
                </c:pt>
                <c:pt idx="17">
                  <c:v>4.0639782435186032</c:v>
                </c:pt>
                <c:pt idx="18">
                  <c:v>4.6804380158315269</c:v>
                </c:pt>
                <c:pt idx="19">
                  <c:v>4.9561077779692395</c:v>
                </c:pt>
                <c:pt idx="20">
                  <c:v>5.7752206233345973</c:v>
                </c:pt>
                <c:pt idx="21">
                  <c:v>6.2048117576229211</c:v>
                </c:pt>
                <c:pt idx="22">
                  <c:v>6.264170819229113</c:v>
                </c:pt>
                <c:pt idx="23">
                  <c:v>6.8703397082087898</c:v>
                </c:pt>
                <c:pt idx="24">
                  <c:v>7.3221918538646733</c:v>
                </c:pt>
                <c:pt idx="25">
                  <c:v>7.4326960720560677</c:v>
                </c:pt>
                <c:pt idx="26">
                  <c:v>7.9869239815400972</c:v>
                </c:pt>
                <c:pt idx="27">
                  <c:v>8.4696589669135367</c:v>
                </c:pt>
                <c:pt idx="28">
                  <c:v>8.8890364607932</c:v>
                </c:pt>
                <c:pt idx="29">
                  <c:v>9.0316228539668604</c:v>
                </c:pt>
                <c:pt idx="30">
                  <c:v>9.2616117812578818</c:v>
                </c:pt>
                <c:pt idx="31">
                  <c:v>9.5370819999999998</c:v>
                </c:pt>
                <c:pt idx="32">
                  <c:v>10.392092</c:v>
                </c:pt>
                <c:pt idx="33">
                  <c:v>10.85206</c:v>
                </c:pt>
                <c:pt idx="34">
                  <c:v>11.844958</c:v>
                </c:pt>
                <c:pt idx="35">
                  <c:v>12.534657000000001</c:v>
                </c:pt>
                <c:pt idx="36">
                  <c:v>12.837553</c:v>
                </c:pt>
                <c:pt idx="37">
                  <c:v>13.019425</c:v>
                </c:pt>
                <c:pt idx="38">
                  <c:v>13.304723999999998</c:v>
                </c:pt>
                <c:pt idx="39">
                  <c:v>13.852747000000001</c:v>
                </c:pt>
                <c:pt idx="40">
                  <c:v>14.303559</c:v>
                </c:pt>
                <c:pt idx="41">
                  <c:v>14.567432</c:v>
                </c:pt>
                <c:pt idx="42">
                  <c:v>14.790363000000001</c:v>
                </c:pt>
                <c:pt idx="43">
                  <c:v>15.150404000000002</c:v>
                </c:pt>
                <c:pt idx="44">
                  <c:v>15.635523999999998</c:v>
                </c:pt>
                <c:pt idx="45">
                  <c:v>16.063385</c:v>
                </c:pt>
                <c:pt idx="46">
                  <c:v>16.429693</c:v>
                </c:pt>
                <c:pt idx="47">
                  <c:v>16.684235999999999</c:v>
                </c:pt>
                <c:pt idx="48">
                  <c:v>16.882829000000001</c:v>
                </c:pt>
                <c:pt idx="49">
                  <c:v>17.098459999999999</c:v>
                </c:pt>
                <c:pt idx="50">
                  <c:v>17.305564</c:v>
                </c:pt>
                <c:pt idx="51">
                  <c:v>17.444447</c:v>
                </c:pt>
                <c:pt idx="52">
                  <c:v>17.648921999999999</c:v>
                </c:pt>
                <c:pt idx="53">
                  <c:v>17.957184999999999</c:v>
                </c:pt>
                <c:pt idx="54">
                  <c:v>18.12856</c:v>
                </c:pt>
                <c:pt idx="55">
                  <c:v>18.326745000000003</c:v>
                </c:pt>
                <c:pt idx="56">
                  <c:v>18.560169999999999</c:v>
                </c:pt>
                <c:pt idx="57">
                  <c:v>18.817579000000002</c:v>
                </c:pt>
                <c:pt idx="58">
                  <c:v>19.139150000000001</c:v>
                </c:pt>
                <c:pt idx="59">
                  <c:v>19.449943000000001</c:v>
                </c:pt>
                <c:pt idx="60">
                  <c:v>19.751629999999999</c:v>
                </c:pt>
              </c:numCache>
            </c:numRef>
          </c:val>
          <c:smooth val="0"/>
          <c:extLst>
            <c:ext xmlns:c16="http://schemas.microsoft.com/office/drawing/2014/chart" uri="{C3380CC4-5D6E-409C-BE32-E72D297353CC}">
              <c16:uniqueId val="{00000002-72B2-4ED5-B729-B7C5DE82A477}"/>
            </c:ext>
          </c:extLst>
        </c:ser>
        <c:ser>
          <c:idx val="7"/>
          <c:order val="3"/>
          <c:tx>
            <c:strRef>
              <c:f>Sheet1!$E$1</c:f>
              <c:strCache>
                <c:ptCount val="1"/>
                <c:pt idx="0">
                  <c:v>coal</c:v>
                </c:pt>
              </c:strCache>
            </c:strRef>
          </c:tx>
          <c:spPr>
            <a:ln w="22225" cap="rnd">
              <a:solidFill>
                <a:srgbClr val="8B8B8B"/>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Sheet1!$E$2:$E$62</c:f>
              <c:numCache>
                <c:formatCode>General</c:formatCode>
                <c:ptCount val="61"/>
                <c:pt idx="0">
                  <c:v>22.487548402044002</c:v>
                </c:pt>
                <c:pt idx="1">
                  <c:v>21.636424389260998</c:v>
                </c:pt>
                <c:pt idx="2">
                  <c:v>21.694132423945998</c:v>
                </c:pt>
                <c:pt idx="3">
                  <c:v>20.335653700144</c:v>
                </c:pt>
                <c:pt idx="4">
                  <c:v>22.202083315131997</c:v>
                </c:pt>
                <c:pt idx="5">
                  <c:v>22.129550192140002</c:v>
                </c:pt>
                <c:pt idx="6">
                  <c:v>22.790148084070001</c:v>
                </c:pt>
                <c:pt idx="7">
                  <c:v>23.309614020591997</c:v>
                </c:pt>
                <c:pt idx="8">
                  <c:v>24.04519843908</c:v>
                </c:pt>
                <c:pt idx="9">
                  <c:v>23.295083890339999</c:v>
                </c:pt>
                <c:pt idx="10">
                  <c:v>22.735477641120006</c:v>
                </c:pt>
                <c:pt idx="11">
                  <c:v>23.547079589706996</c:v>
                </c:pt>
                <c:pt idx="12">
                  <c:v>22.732236982452001</c:v>
                </c:pt>
                <c:pt idx="13">
                  <c:v>22.093652258367001</c:v>
                </c:pt>
                <c:pt idx="14">
                  <c:v>22.852098855521998</c:v>
                </c:pt>
                <c:pt idx="15">
                  <c:v>23.185188691662002</c:v>
                </c:pt>
                <c:pt idx="16">
                  <c:v>23.78950985789</c:v>
                </c:pt>
                <c:pt idx="17">
                  <c:v>23.492742083729997</c:v>
                </c:pt>
                <c:pt idx="18">
                  <c:v>23.851367867428003</c:v>
                </c:pt>
                <c:pt idx="19">
                  <c:v>21.623721303108002</c:v>
                </c:pt>
                <c:pt idx="20">
                  <c:v>22.038226116564001</c:v>
                </c:pt>
                <c:pt idx="21">
                  <c:v>22.221406892052006</c:v>
                </c:pt>
                <c:pt idx="22">
                  <c:v>20.676892971348</c:v>
                </c:pt>
                <c:pt idx="23">
                  <c:v>20.001303867891</c:v>
                </c:pt>
                <c:pt idx="24">
                  <c:v>20.285705302312</c:v>
                </c:pt>
                <c:pt idx="25">
                  <c:v>17.946094536594</c:v>
                </c:pt>
                <c:pt idx="26">
                  <c:v>14.667088668929999</c:v>
                </c:pt>
                <c:pt idx="27">
                  <c:v>15.625377047587</c:v>
                </c:pt>
                <c:pt idx="28">
                  <c:v>15.363442028402</c:v>
                </c:pt>
                <c:pt idx="29">
                  <c:v>14.255763025398998</c:v>
                </c:pt>
                <c:pt idx="30">
                  <c:v>10.712622744598001</c:v>
                </c:pt>
                <c:pt idx="31">
                  <c:v>13.080795</c:v>
                </c:pt>
                <c:pt idx="32">
                  <c:v>12.697872</c:v>
                </c:pt>
                <c:pt idx="33">
                  <c:v>13.05766</c:v>
                </c:pt>
                <c:pt idx="34">
                  <c:v>11.547979</c:v>
                </c:pt>
                <c:pt idx="35">
                  <c:v>11.248151</c:v>
                </c:pt>
                <c:pt idx="36">
                  <c:v>11.334067999999998</c:v>
                </c:pt>
                <c:pt idx="37">
                  <c:v>11.198977000000001</c:v>
                </c:pt>
                <c:pt idx="38">
                  <c:v>11.104506000000001</c:v>
                </c:pt>
                <c:pt idx="39">
                  <c:v>10.842525</c:v>
                </c:pt>
                <c:pt idx="40">
                  <c:v>10.713125999999999</c:v>
                </c:pt>
                <c:pt idx="41">
                  <c:v>10.645557999999999</c:v>
                </c:pt>
                <c:pt idx="42">
                  <c:v>10.560084</c:v>
                </c:pt>
                <c:pt idx="43">
                  <c:v>10.560112</c:v>
                </c:pt>
                <c:pt idx="44">
                  <c:v>10.136657000000001</c:v>
                </c:pt>
                <c:pt idx="45">
                  <c:v>9.9907909999999998</c:v>
                </c:pt>
                <c:pt idx="46">
                  <c:v>9.7326250000000005</c:v>
                </c:pt>
                <c:pt idx="47">
                  <c:v>9.6177499999999991</c:v>
                </c:pt>
                <c:pt idx="48">
                  <c:v>9.6234130000000011</c:v>
                </c:pt>
                <c:pt idx="49">
                  <c:v>9.5561429999999987</c:v>
                </c:pt>
                <c:pt idx="50">
                  <c:v>9.4595149999999997</c:v>
                </c:pt>
                <c:pt idx="51">
                  <c:v>9.3932830000000003</c:v>
                </c:pt>
                <c:pt idx="52">
                  <c:v>9.3467789999999997</c:v>
                </c:pt>
                <c:pt idx="53">
                  <c:v>9.226521</c:v>
                </c:pt>
                <c:pt idx="54">
                  <c:v>9.1479879999999998</c:v>
                </c:pt>
                <c:pt idx="55">
                  <c:v>9.0831039999999987</c:v>
                </c:pt>
                <c:pt idx="56">
                  <c:v>9.0389999999999997</c:v>
                </c:pt>
                <c:pt idx="57">
                  <c:v>8.9906520000000008</c:v>
                </c:pt>
                <c:pt idx="58">
                  <c:v>8.9896130000000003</c:v>
                </c:pt>
                <c:pt idx="59">
                  <c:v>8.9897149999999986</c:v>
                </c:pt>
                <c:pt idx="60">
                  <c:v>9.0124649999999988</c:v>
                </c:pt>
              </c:numCache>
            </c:numRef>
          </c:val>
          <c:smooth val="0"/>
          <c:extLst>
            <c:ext xmlns:c16="http://schemas.microsoft.com/office/drawing/2014/chart" uri="{C3380CC4-5D6E-409C-BE32-E72D297353CC}">
              <c16:uniqueId val="{00000003-72B2-4ED5-B729-B7C5DE82A477}"/>
            </c:ext>
          </c:extLst>
        </c:ser>
        <c:ser>
          <c:idx val="3"/>
          <c:order val="4"/>
          <c:tx>
            <c:strRef>
              <c:f>Sheet1!$F$1</c:f>
              <c:strCache>
                <c:ptCount val="1"/>
                <c:pt idx="0">
                  <c:v>nuclear</c:v>
                </c:pt>
              </c:strCache>
            </c:strRef>
          </c:tx>
          <c:spPr>
            <a:ln w="22225" cap="rnd">
              <a:solidFill>
                <a:srgbClr val="A33340"/>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Sheet1!$F$2:$F$62</c:f>
              <c:numCache>
                <c:formatCode>General</c:formatCode>
                <c:ptCount val="61"/>
                <c:pt idx="0">
                  <c:v>6.1043502765960005</c:v>
                </c:pt>
                <c:pt idx="1">
                  <c:v>6.4221323721080008</c:v>
                </c:pt>
                <c:pt idx="2">
                  <c:v>6.4792062498730001</c:v>
                </c:pt>
                <c:pt idx="3">
                  <c:v>6.4104989118560001</c:v>
                </c:pt>
                <c:pt idx="4">
                  <c:v>6.6938771240639996</c:v>
                </c:pt>
                <c:pt idx="5">
                  <c:v>7.0754361063610007</c:v>
                </c:pt>
                <c:pt idx="6">
                  <c:v>7.0866739186379997</c:v>
                </c:pt>
                <c:pt idx="7">
                  <c:v>6.5969919304739983</c:v>
                </c:pt>
                <c:pt idx="8">
                  <c:v>7.0678087730640007</c:v>
                </c:pt>
                <c:pt idx="9">
                  <c:v>7.6102555957999991</c:v>
                </c:pt>
                <c:pt idx="10">
                  <c:v>7.8623494712600008</c:v>
                </c:pt>
                <c:pt idx="11">
                  <c:v>8.0288531344439988</c:v>
                </c:pt>
                <c:pt idx="12">
                  <c:v>8.1454291964540033</c:v>
                </c:pt>
                <c:pt idx="13">
                  <c:v>7.9596221472899975</c:v>
                </c:pt>
                <c:pt idx="14">
                  <c:v>8.2227740196359989</c:v>
                </c:pt>
                <c:pt idx="15">
                  <c:v>8.1608097051400001</c:v>
                </c:pt>
                <c:pt idx="16">
                  <c:v>8.2146264666600004</c:v>
                </c:pt>
                <c:pt idx="17">
                  <c:v>8.4585892342169995</c:v>
                </c:pt>
                <c:pt idx="18">
                  <c:v>8.4264905626200033</c:v>
                </c:pt>
                <c:pt idx="19">
                  <c:v>8.3552201045150003</c:v>
                </c:pt>
                <c:pt idx="20">
                  <c:v>8.4344326774531204</c:v>
                </c:pt>
                <c:pt idx="21">
                  <c:v>8.2686984962879997</c:v>
                </c:pt>
                <c:pt idx="22">
                  <c:v>8.061822158271001</c:v>
                </c:pt>
                <c:pt idx="23">
                  <c:v>8.2444331263770003</c:v>
                </c:pt>
                <c:pt idx="24">
                  <c:v>8.3375590057379991</c:v>
                </c:pt>
                <c:pt idx="25">
                  <c:v>8.3368862376660005</c:v>
                </c:pt>
                <c:pt idx="26">
                  <c:v>8.4267530021319992</c:v>
                </c:pt>
                <c:pt idx="27">
                  <c:v>8.4189682324649997</c:v>
                </c:pt>
                <c:pt idx="28">
                  <c:v>8.4380682070350002</c:v>
                </c:pt>
                <c:pt idx="29">
                  <c:v>8.4518515138039998</c:v>
                </c:pt>
                <c:pt idx="30">
                  <c:v>8.2483303449019996</c:v>
                </c:pt>
                <c:pt idx="31">
                  <c:v>8.1211500000000001</c:v>
                </c:pt>
                <c:pt idx="32">
                  <c:v>8.1831110000000002</c:v>
                </c:pt>
                <c:pt idx="33">
                  <c:v>8.2025790000000001</c:v>
                </c:pt>
                <c:pt idx="34">
                  <c:v>8.239058</c:v>
                </c:pt>
                <c:pt idx="35">
                  <c:v>8.1638990000000007</c:v>
                </c:pt>
                <c:pt idx="36">
                  <c:v>8.0757550000000009</c:v>
                </c:pt>
                <c:pt idx="37">
                  <c:v>7.9302669999999997</c:v>
                </c:pt>
                <c:pt idx="38">
                  <c:v>7.5376779999999997</c:v>
                </c:pt>
                <c:pt idx="39">
                  <c:v>7.4682399999999998</c:v>
                </c:pt>
                <c:pt idx="40">
                  <c:v>7.3830490000000006</c:v>
                </c:pt>
                <c:pt idx="41">
                  <c:v>7.3944660000000004</c:v>
                </c:pt>
                <c:pt idx="42">
                  <c:v>7.4023869999999992</c:v>
                </c:pt>
                <c:pt idx="43">
                  <c:v>6.97715</c:v>
                </c:pt>
                <c:pt idx="44">
                  <c:v>6.9844029999999995</c:v>
                </c:pt>
                <c:pt idx="45">
                  <c:v>6.9990759999999996</c:v>
                </c:pt>
                <c:pt idx="46">
                  <c:v>7.0099830000000001</c:v>
                </c:pt>
                <c:pt idx="47">
                  <c:v>6.9454250000000002</c:v>
                </c:pt>
                <c:pt idx="48">
                  <c:v>6.9476250000000004</c:v>
                </c:pt>
                <c:pt idx="49">
                  <c:v>6.9433559999999996</c:v>
                </c:pt>
                <c:pt idx="50">
                  <c:v>6.9481529999999996</c:v>
                </c:pt>
                <c:pt idx="51">
                  <c:v>6.9605320000000006</c:v>
                </c:pt>
                <c:pt idx="52">
                  <c:v>6.9737630000000008</c:v>
                </c:pt>
                <c:pt idx="53">
                  <c:v>6.9828119999999991</c:v>
                </c:pt>
                <c:pt idx="54">
                  <c:v>6.9907719999999998</c:v>
                </c:pt>
                <c:pt idx="55">
                  <c:v>6.9993160000000003</c:v>
                </c:pt>
                <c:pt idx="56">
                  <c:v>7.0037759999999993</c:v>
                </c:pt>
                <c:pt idx="57">
                  <c:v>7.0082190000000004</c:v>
                </c:pt>
                <c:pt idx="58">
                  <c:v>6.9090119999999997</c:v>
                </c:pt>
                <c:pt idx="59">
                  <c:v>6.9123649999999994</c:v>
                </c:pt>
                <c:pt idx="60">
                  <c:v>6.9172060000000002</c:v>
                </c:pt>
              </c:numCache>
            </c:numRef>
          </c:val>
          <c:smooth val="0"/>
          <c:extLst>
            <c:ext xmlns:c16="http://schemas.microsoft.com/office/drawing/2014/chart" uri="{C3380CC4-5D6E-409C-BE32-E72D297353CC}">
              <c16:uniqueId val="{00000004-72B2-4ED5-B729-B7C5DE82A477}"/>
            </c:ext>
          </c:extLst>
        </c:ser>
        <c:ser>
          <c:idx val="0"/>
          <c:order val="5"/>
          <c:tx>
            <c:strRef>
              <c:f>Sheet1!$G$1</c:f>
              <c:strCache>
                <c:ptCount val="1"/>
                <c:pt idx="0">
                  <c:v>hydro</c:v>
                </c:pt>
              </c:strCache>
            </c:strRef>
          </c:tx>
          <c:spPr>
            <a:ln w="22225" cap="rnd">
              <a:solidFill>
                <a:srgbClr val="003953"/>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Sheet1!$G$2:$G$62</c:f>
              <c:numCache>
                <c:formatCode>General</c:formatCode>
                <c:ptCount val="61"/>
                <c:pt idx="0">
                  <c:v>3.0463905300919998</c:v>
                </c:pt>
                <c:pt idx="1">
                  <c:v>3.0159433564040001</c:v>
                </c:pt>
                <c:pt idx="2">
                  <c:v>2.617436127026</c:v>
                </c:pt>
                <c:pt idx="3">
                  <c:v>2.8916127284719999</c:v>
                </c:pt>
                <c:pt idx="4">
                  <c:v>2.6834570616279998</c:v>
                </c:pt>
                <c:pt idx="5">
                  <c:v>3.2053072973760002</c:v>
                </c:pt>
                <c:pt idx="6">
                  <c:v>3.5896557314200002</c:v>
                </c:pt>
                <c:pt idx="7">
                  <c:v>3.6404575018349998</c:v>
                </c:pt>
                <c:pt idx="8">
                  <c:v>3.2970537352170002</c:v>
                </c:pt>
                <c:pt idx="9">
                  <c:v>3.2675754325540001</c:v>
                </c:pt>
                <c:pt idx="10">
                  <c:v>2.8111160619970001</c:v>
                </c:pt>
                <c:pt idx="11">
                  <c:v>2.2418584779850002</c:v>
                </c:pt>
                <c:pt idx="12">
                  <c:v>2.6890171977630004</c:v>
                </c:pt>
                <c:pt idx="13">
                  <c:v>2.7925390203750005</c:v>
                </c:pt>
                <c:pt idx="14">
                  <c:v>2.6884677610345604</c:v>
                </c:pt>
                <c:pt idx="15">
                  <c:v>2.7029422286450098</c:v>
                </c:pt>
                <c:pt idx="16">
                  <c:v>2.8690351977250601</c:v>
                </c:pt>
                <c:pt idx="17">
                  <c:v>2.4463885867719202</c:v>
                </c:pt>
                <c:pt idx="18">
                  <c:v>2.5111084693666403</c:v>
                </c:pt>
                <c:pt idx="19">
                  <c:v>2.6688241195872</c:v>
                </c:pt>
                <c:pt idx="20">
                  <c:v>2.5385411452615201</c:v>
                </c:pt>
                <c:pt idx="21">
                  <c:v>3.1028522425031602</c:v>
                </c:pt>
                <c:pt idx="22">
                  <c:v>2.6287019658744</c:v>
                </c:pt>
                <c:pt idx="23">
                  <c:v>2.5623823173902101</c:v>
                </c:pt>
                <c:pt idx="24">
                  <c:v>2.4665765745542996</c:v>
                </c:pt>
                <c:pt idx="25">
                  <c:v>2.3211773111831002</c:v>
                </c:pt>
                <c:pt idx="26">
                  <c:v>2.4724417976961601</c:v>
                </c:pt>
                <c:pt idx="27">
                  <c:v>2.7669672811418402</c:v>
                </c:pt>
                <c:pt idx="28">
                  <c:v>2.6631383942172797</c:v>
                </c:pt>
                <c:pt idx="29">
                  <c:v>2.5635155701025001</c:v>
                </c:pt>
                <c:pt idx="30">
                  <c:v>2.5923419939566501</c:v>
                </c:pt>
                <c:pt idx="31">
                  <c:v>2.2890280000000001</c:v>
                </c:pt>
                <c:pt idx="32">
                  <c:v>2.3967839999999998</c:v>
                </c:pt>
                <c:pt idx="33">
                  <c:v>2.5171679999999999</c:v>
                </c:pt>
                <c:pt idx="34">
                  <c:v>2.608241</c:v>
                </c:pt>
                <c:pt idx="35">
                  <c:v>2.559021</c:v>
                </c:pt>
                <c:pt idx="36">
                  <c:v>2.532505</c:v>
                </c:pt>
                <c:pt idx="37">
                  <c:v>2.5173380000000001</c:v>
                </c:pt>
                <c:pt idx="38">
                  <c:v>2.492607</c:v>
                </c:pt>
                <c:pt idx="39">
                  <c:v>2.481665</c:v>
                </c:pt>
                <c:pt idx="40">
                  <c:v>2.4606750000000002</c:v>
                </c:pt>
                <c:pt idx="41">
                  <c:v>2.4493909999999999</c:v>
                </c:pt>
                <c:pt idx="42">
                  <c:v>2.4410449999999999</c:v>
                </c:pt>
                <c:pt idx="43">
                  <c:v>2.428226</c:v>
                </c:pt>
                <c:pt idx="44">
                  <c:v>2.419861</c:v>
                </c:pt>
                <c:pt idx="45">
                  <c:v>2.40219</c:v>
                </c:pt>
                <c:pt idx="46">
                  <c:v>2.3892720000000001</c:v>
                </c:pt>
                <c:pt idx="47">
                  <c:v>2.3758460000000001</c:v>
                </c:pt>
                <c:pt idx="48">
                  <c:v>2.3621409999999998</c:v>
                </c:pt>
                <c:pt idx="49">
                  <c:v>2.348846</c:v>
                </c:pt>
                <c:pt idx="50">
                  <c:v>2.3479320000000001</c:v>
                </c:pt>
                <c:pt idx="51">
                  <c:v>2.3437740000000002</c:v>
                </c:pt>
                <c:pt idx="52">
                  <c:v>2.3283560000000003</c:v>
                </c:pt>
                <c:pt idx="53">
                  <c:v>2.313898</c:v>
                </c:pt>
                <c:pt idx="54">
                  <c:v>2.311712</c:v>
                </c:pt>
                <c:pt idx="55">
                  <c:v>2.3028740000000001</c:v>
                </c:pt>
                <c:pt idx="56">
                  <c:v>2.2963979999999999</c:v>
                </c:pt>
                <c:pt idx="57">
                  <c:v>2.29053</c:v>
                </c:pt>
                <c:pt idx="58">
                  <c:v>2.2572459999999999</c:v>
                </c:pt>
                <c:pt idx="59">
                  <c:v>2.2424409999999999</c:v>
                </c:pt>
                <c:pt idx="60">
                  <c:v>2.2397749999999998</c:v>
                </c:pt>
              </c:numCache>
            </c:numRef>
          </c:val>
          <c:smooth val="0"/>
          <c:extLst>
            <c:ext xmlns:c16="http://schemas.microsoft.com/office/drawing/2014/chart" uri="{C3380CC4-5D6E-409C-BE32-E72D297353CC}">
              <c16:uniqueId val="{00000005-72B2-4ED5-B729-B7C5DE82A477}"/>
            </c:ext>
          </c:extLst>
        </c:ser>
        <c:ser>
          <c:idx val="2"/>
          <c:order val="6"/>
          <c:tx>
            <c:strRef>
              <c:f>Sheet1!$H$1</c:f>
              <c:strCache>
                <c:ptCount val="1"/>
                <c:pt idx="0">
                  <c:v>natural gas plant liquids</c:v>
                </c:pt>
              </c:strCache>
            </c:strRef>
          </c:tx>
          <c:spPr>
            <a:ln w="22225" cap="rnd">
              <a:solidFill>
                <a:srgbClr val="8E561F"/>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Sheet1!$H$2:$H$62</c:f>
              <c:numCache>
                <c:formatCode>General</c:formatCode>
                <c:ptCount val="61"/>
                <c:pt idx="0">
                  <c:v>2.138298241999995</c:v>
                </c:pt>
                <c:pt idx="1">
                  <c:v>2.26516092</c:v>
                </c:pt>
                <c:pt idx="2">
                  <c:v>2.3225845419999942</c:v>
                </c:pt>
                <c:pt idx="3">
                  <c:v>2.3661897300000039</c:v>
                </c:pt>
                <c:pt idx="4">
                  <c:v>2.3493855999999957</c:v>
                </c:pt>
                <c:pt idx="5">
                  <c:v>2.3978458719999995</c:v>
                </c:pt>
                <c:pt idx="6">
                  <c:v>2.4803434600000047</c:v>
                </c:pt>
                <c:pt idx="7">
                  <c:v>2.4447984759999986</c:v>
                </c:pt>
                <c:pt idx="8">
                  <c:v>2.3722941880000064</c:v>
                </c:pt>
                <c:pt idx="9">
                  <c:v>2.4729645600000021</c:v>
                </c:pt>
                <c:pt idx="10">
                  <c:v>2.5514659199999983</c:v>
                </c:pt>
                <c:pt idx="11">
                  <c:v>2.4905325280000064</c:v>
                </c:pt>
                <c:pt idx="12">
                  <c:v>2.5022060479999988</c:v>
                </c:pt>
                <c:pt idx="13">
                  <c:v>2.2960590899999933</c:v>
                </c:pt>
                <c:pt idx="14">
                  <c:v>2.4075810360000029</c:v>
                </c:pt>
                <c:pt idx="15">
                  <c:v>2.2799455140000062</c:v>
                </c:pt>
                <c:pt idx="16">
                  <c:v>2.2987167879999988</c:v>
                </c:pt>
                <c:pt idx="17">
                  <c:v>2.3487155459999967</c:v>
                </c:pt>
                <c:pt idx="18">
                  <c:v>2.3592987080000043</c:v>
                </c:pt>
                <c:pt idx="19">
                  <c:v>2.5082521520000034</c:v>
                </c:pt>
                <c:pt idx="20">
                  <c:v>2.7048288870000041</c:v>
                </c:pt>
                <c:pt idx="21">
                  <c:v>2.8900746449999928</c:v>
                </c:pt>
                <c:pt idx="22">
                  <c:v>3.1621259279999969</c:v>
                </c:pt>
                <c:pt idx="23">
                  <c:v>3.451385853000005</c:v>
                </c:pt>
                <c:pt idx="24">
                  <c:v>4.0050847199999984</c:v>
                </c:pt>
                <c:pt idx="25">
                  <c:v>4.4759928809999998</c:v>
                </c:pt>
                <c:pt idx="26">
                  <c:v>4.6647846239999993</c:v>
                </c:pt>
                <c:pt idx="27">
                  <c:v>4.9870956239999975</c:v>
                </c:pt>
                <c:pt idx="28">
                  <c:v>5.7269734830000045</c:v>
                </c:pt>
                <c:pt idx="29">
                  <c:v>6.3517286150000025</c:v>
                </c:pt>
                <c:pt idx="30">
                  <c:v>6.8047611419999958</c:v>
                </c:pt>
                <c:pt idx="31">
                  <c:v>7.0062149999999992</c:v>
                </c:pt>
                <c:pt idx="32">
                  <c:v>7.5716119999999991</c:v>
                </c:pt>
                <c:pt idx="33">
                  <c:v>7.9118000000000004</c:v>
                </c:pt>
                <c:pt idx="34">
                  <c:v>8.0760199999999998</c:v>
                </c:pt>
                <c:pt idx="35">
                  <c:v>8.2314190000000007</c:v>
                </c:pt>
                <c:pt idx="36">
                  <c:v>8.1831460000000007</c:v>
                </c:pt>
                <c:pt idx="37">
                  <c:v>8.1277480000000004</c:v>
                </c:pt>
                <c:pt idx="38">
                  <c:v>8.1528170000000006</c:v>
                </c:pt>
                <c:pt idx="39">
                  <c:v>8.2261490000000013</c:v>
                </c:pt>
                <c:pt idx="40">
                  <c:v>8.2785089999999997</c:v>
                </c:pt>
                <c:pt idx="41">
                  <c:v>8.311337</c:v>
                </c:pt>
                <c:pt idx="42">
                  <c:v>8.3905910000000006</c:v>
                </c:pt>
                <c:pt idx="43">
                  <c:v>8.3840170000000001</c:v>
                </c:pt>
                <c:pt idx="44">
                  <c:v>8.4296880000000005</c:v>
                </c:pt>
                <c:pt idx="45">
                  <c:v>8.4338169999999995</c:v>
                </c:pt>
                <c:pt idx="46">
                  <c:v>8.4141339999999989</c:v>
                </c:pt>
                <c:pt idx="47">
                  <c:v>8.4362630000000003</c:v>
                </c:pt>
                <c:pt idx="48">
                  <c:v>8.454561</c:v>
                </c:pt>
                <c:pt idx="49">
                  <c:v>8.5408899999999992</c:v>
                </c:pt>
                <c:pt idx="50">
                  <c:v>8.598021000000001</c:v>
                </c:pt>
                <c:pt idx="51">
                  <c:v>8.6840469999999996</c:v>
                </c:pt>
                <c:pt idx="52">
                  <c:v>8.7282639999999994</c:v>
                </c:pt>
                <c:pt idx="53">
                  <c:v>8.7398109999999996</c:v>
                </c:pt>
                <c:pt idx="54">
                  <c:v>8.8389860000000002</c:v>
                </c:pt>
                <c:pt idx="55">
                  <c:v>8.9019220000000008</c:v>
                </c:pt>
                <c:pt idx="56">
                  <c:v>8.9375420000000005</c:v>
                </c:pt>
                <c:pt idx="57">
                  <c:v>8.9679839999999995</c:v>
                </c:pt>
                <c:pt idx="58">
                  <c:v>8.9143710000000009</c:v>
                </c:pt>
                <c:pt idx="59">
                  <c:v>8.9685649999999999</c:v>
                </c:pt>
                <c:pt idx="60">
                  <c:v>8.9968970000000006</c:v>
                </c:pt>
              </c:numCache>
            </c:numRef>
          </c:val>
          <c:smooth val="0"/>
          <c:extLst>
            <c:ext xmlns:c16="http://schemas.microsoft.com/office/drawing/2014/chart" uri="{C3380CC4-5D6E-409C-BE32-E72D297353CC}">
              <c16:uniqueId val="{00000006-72B2-4ED5-B729-B7C5DE82A477}"/>
            </c:ext>
          </c:extLst>
        </c:ser>
        <c:dLbls>
          <c:showLegendKey val="0"/>
          <c:showVal val="0"/>
          <c:showCatName val="0"/>
          <c:showSerName val="0"/>
          <c:showPercent val="0"/>
          <c:showBubbleSize val="0"/>
        </c:dLbls>
        <c:smooth val="0"/>
        <c:axId val="-1453870176"/>
        <c:axId val="-1453867456"/>
      </c:lineChart>
      <c:catAx>
        <c:axId val="-145387017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453867456"/>
        <c:crosses val="autoZero"/>
        <c:auto val="1"/>
        <c:lblAlgn val="ctr"/>
        <c:lblOffset val="100"/>
        <c:tickLblSkip val="10"/>
        <c:tickMarkSkip val="10"/>
        <c:noMultiLvlLbl val="0"/>
      </c:catAx>
      <c:valAx>
        <c:axId val="-145386745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rgbClr val="FFFFFF">
                <a:lumMod val="65000"/>
              </a:srgb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453870176"/>
        <c:crossesAt val="32"/>
        <c:crossBetween val="midCat"/>
        <c:majorUnit val="10"/>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200">
          <a:solidFill>
            <a:sysClr val="windowText" lastClr="000000"/>
          </a:solidFill>
        </a:defRPr>
      </a:pPr>
      <a:endParaRPr lang="en-US"/>
    </a:p>
  </c:txPr>
  <c:externalData r:id="rId4">
    <c:autoUpdate val="0"/>
  </c:externalData>
  <c:userShapes r:id="rId5"/>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343146068076819"/>
          <c:y val="0.17664461565930403"/>
          <c:w val="0.68200488083061861"/>
          <c:h val="0.73251629771668914"/>
        </c:manualLayout>
      </c:layout>
      <c:lineChart>
        <c:grouping val="standard"/>
        <c:varyColors val="0"/>
        <c:ser>
          <c:idx val="0"/>
          <c:order val="0"/>
          <c:tx>
            <c:strRef>
              <c:f>Sheet1!$B$1</c:f>
              <c:strCache>
                <c:ptCount val="1"/>
                <c:pt idx="0">
                  <c:v>coal</c:v>
                </c:pt>
              </c:strCache>
            </c:strRef>
          </c:tx>
          <c:spPr>
            <a:ln w="22225" cap="rnd">
              <a:solidFill>
                <a:srgbClr val="8B8B8B"/>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Sheet1!$B$2:$B$62</c:f>
              <c:numCache>
                <c:formatCode>General</c:formatCode>
                <c:ptCount val="61"/>
                <c:pt idx="0">
                  <c:v>1594.011479</c:v>
                </c:pt>
                <c:pt idx="1">
                  <c:v>1590.622748</c:v>
                </c:pt>
                <c:pt idx="2">
                  <c:v>1621.2060390000001</c:v>
                </c:pt>
                <c:pt idx="3">
                  <c:v>1690.070232</c:v>
                </c:pt>
                <c:pt idx="4">
                  <c:v>1690.6938639999996</c:v>
                </c:pt>
                <c:pt idx="5">
                  <c:v>1709.4264680000001</c:v>
                </c:pt>
                <c:pt idx="6">
                  <c:v>1795.1955929999999</c:v>
                </c:pt>
                <c:pt idx="7">
                  <c:v>1845.0157359999998</c:v>
                </c:pt>
                <c:pt idx="8">
                  <c:v>1873.5156899999999</c:v>
                </c:pt>
                <c:pt idx="9">
                  <c:v>1881.0872240000001</c:v>
                </c:pt>
                <c:pt idx="10">
                  <c:v>1966.264596</c:v>
                </c:pt>
                <c:pt idx="11">
                  <c:v>1903.9559420000003</c:v>
                </c:pt>
                <c:pt idx="12">
                  <c:v>1933.1303539999999</c:v>
                </c:pt>
                <c:pt idx="13">
                  <c:v>1973.736752</c:v>
                </c:pt>
                <c:pt idx="14">
                  <c:v>1978.30054922</c:v>
                </c:pt>
                <c:pt idx="15">
                  <c:v>2012.87304582</c:v>
                </c:pt>
                <c:pt idx="16">
                  <c:v>1990.5111345299999</c:v>
                </c:pt>
                <c:pt idx="17">
                  <c:v>2016.45558353</c:v>
                </c:pt>
                <c:pt idx="18">
                  <c:v>1985.8012467200001</c:v>
                </c:pt>
                <c:pt idx="19">
                  <c:v>1755.9042530400004</c:v>
                </c:pt>
                <c:pt idx="20">
                  <c:v>1847.2902785799999</c:v>
                </c:pt>
                <c:pt idx="21">
                  <c:v>1733.4300053999998</c:v>
                </c:pt>
                <c:pt idx="22">
                  <c:v>1514.0429446200001</c:v>
                </c:pt>
                <c:pt idx="23">
                  <c:v>1581.1147158599999</c:v>
                </c:pt>
                <c:pt idx="24">
                  <c:v>1581.71034981</c:v>
                </c:pt>
                <c:pt idx="25">
                  <c:v>1352.3981967300001</c:v>
                </c:pt>
                <c:pt idx="26">
                  <c:v>1239.1486544000004</c:v>
                </c:pt>
                <c:pt idx="27">
                  <c:v>1205.8352759700001</c:v>
                </c:pt>
                <c:pt idx="28">
                  <c:v>1149.48733868</c:v>
                </c:pt>
                <c:pt idx="29">
                  <c:v>964.95681157000001</c:v>
                </c:pt>
                <c:pt idx="30">
                  <c:v>773.80533952000019</c:v>
                </c:pt>
                <c:pt idx="31">
                  <c:v>954.06524700000011</c:v>
                </c:pt>
                <c:pt idx="32">
                  <c:v>910.0401609999999</c:v>
                </c:pt>
                <c:pt idx="33">
                  <c:v>889.22558599999991</c:v>
                </c:pt>
                <c:pt idx="34">
                  <c:v>759.28326399999992</c:v>
                </c:pt>
                <c:pt idx="35">
                  <c:v>738.08648700000003</c:v>
                </c:pt>
                <c:pt idx="36">
                  <c:v>729.97851600000001</c:v>
                </c:pt>
                <c:pt idx="37">
                  <c:v>724.83062699999994</c:v>
                </c:pt>
                <c:pt idx="38">
                  <c:v>717.00469999999996</c:v>
                </c:pt>
                <c:pt idx="39">
                  <c:v>695.29882800000007</c:v>
                </c:pt>
                <c:pt idx="40">
                  <c:v>684.39605700000004</c:v>
                </c:pt>
                <c:pt idx="41">
                  <c:v>675.67022699999995</c:v>
                </c:pt>
                <c:pt idx="42">
                  <c:v>661.86425800000006</c:v>
                </c:pt>
                <c:pt idx="43">
                  <c:v>668.48321500000009</c:v>
                </c:pt>
                <c:pt idx="44">
                  <c:v>631.02410899999995</c:v>
                </c:pt>
                <c:pt idx="45">
                  <c:v>612.94476299999997</c:v>
                </c:pt>
                <c:pt idx="46">
                  <c:v>590.34008800000004</c:v>
                </c:pt>
                <c:pt idx="47">
                  <c:v>579.72662400000002</c:v>
                </c:pt>
                <c:pt idx="48">
                  <c:v>577.52002000000005</c:v>
                </c:pt>
                <c:pt idx="49">
                  <c:v>575.00854500000003</c:v>
                </c:pt>
                <c:pt idx="50">
                  <c:v>564.35320999999999</c:v>
                </c:pt>
                <c:pt idx="51">
                  <c:v>559.27447500000005</c:v>
                </c:pt>
                <c:pt idx="52">
                  <c:v>553.75390599999992</c:v>
                </c:pt>
                <c:pt idx="53">
                  <c:v>545.975281</c:v>
                </c:pt>
                <c:pt idx="54">
                  <c:v>537.75067100000001</c:v>
                </c:pt>
                <c:pt idx="55">
                  <c:v>531.28521699999999</c:v>
                </c:pt>
                <c:pt idx="56">
                  <c:v>528.74249299999997</c:v>
                </c:pt>
                <c:pt idx="57">
                  <c:v>524.989868</c:v>
                </c:pt>
                <c:pt idx="58">
                  <c:v>523.25860599999999</c:v>
                </c:pt>
                <c:pt idx="59">
                  <c:v>522.92712400000005</c:v>
                </c:pt>
                <c:pt idx="60">
                  <c:v>523.69885299999999</c:v>
                </c:pt>
              </c:numCache>
            </c:numRef>
          </c:val>
          <c:smooth val="0"/>
          <c:extLst>
            <c:ext xmlns:c16="http://schemas.microsoft.com/office/drawing/2014/chart" uri="{C3380CC4-5D6E-409C-BE32-E72D297353CC}">
              <c16:uniqueId val="{00000000-425C-4B60-9DB1-2C4CB1149AA6}"/>
            </c:ext>
          </c:extLst>
        </c:ser>
        <c:ser>
          <c:idx val="1"/>
          <c:order val="1"/>
          <c:tx>
            <c:strRef>
              <c:f>Sheet1!$C$1</c:f>
              <c:strCache>
                <c:ptCount val="1"/>
                <c:pt idx="0">
                  <c:v>renewables</c:v>
                </c:pt>
              </c:strCache>
            </c:strRef>
          </c:tx>
          <c:spPr>
            <a:ln w="22225" cap="rnd">
              <a:solidFill>
                <a:schemeClr val="accent3"/>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Sheet1!$C$2:$C$62</c:f>
              <c:numCache>
                <c:formatCode>General</c:formatCode>
                <c:ptCount val="61"/>
                <c:pt idx="0">
                  <c:v>357.2380720000001</c:v>
                </c:pt>
                <c:pt idx="1">
                  <c:v>357.77345299999996</c:v>
                </c:pt>
                <c:pt idx="2">
                  <c:v>326.85782499999993</c:v>
                </c:pt>
                <c:pt idx="3">
                  <c:v>356.70729</c:v>
                </c:pt>
                <c:pt idx="4">
                  <c:v>336.66087599999997</c:v>
                </c:pt>
                <c:pt idx="5">
                  <c:v>384.79813300000001</c:v>
                </c:pt>
                <c:pt idx="6">
                  <c:v>422.95766700000001</c:v>
                </c:pt>
                <c:pt idx="7">
                  <c:v>433.63611400000002</c:v>
                </c:pt>
                <c:pt idx="8">
                  <c:v>400.42406699999998</c:v>
                </c:pt>
                <c:pt idx="9">
                  <c:v>398.95903099999998</c:v>
                </c:pt>
                <c:pt idx="10">
                  <c:v>356.4785710000001</c:v>
                </c:pt>
                <c:pt idx="11">
                  <c:v>287.72968901000002</c:v>
                </c:pt>
                <c:pt idx="12">
                  <c:v>343.43800143999999</c:v>
                </c:pt>
                <c:pt idx="13">
                  <c:v>355.29310937999998</c:v>
                </c:pt>
                <c:pt idx="14">
                  <c:v>351.48463177000002</c:v>
                </c:pt>
                <c:pt idx="15">
                  <c:v>357.65065333000001</c:v>
                </c:pt>
                <c:pt idx="16">
                  <c:v>385.77190845000001</c:v>
                </c:pt>
                <c:pt idx="17">
                  <c:v>352.74748602</c:v>
                </c:pt>
                <c:pt idx="18">
                  <c:v>380.93238831000002</c:v>
                </c:pt>
                <c:pt idx="19">
                  <c:v>417.72379775999985</c:v>
                </c:pt>
                <c:pt idx="20">
                  <c:v>427.37607674999998</c:v>
                </c:pt>
                <c:pt idx="21">
                  <c:v>513.33609589000002</c:v>
                </c:pt>
                <c:pt idx="22">
                  <c:v>494.57319323000002</c:v>
                </c:pt>
                <c:pt idx="23">
                  <c:v>522.07344953000018</c:v>
                </c:pt>
                <c:pt idx="24">
                  <c:v>538.57932027999982</c:v>
                </c:pt>
                <c:pt idx="25">
                  <c:v>544.24098878999996</c:v>
                </c:pt>
                <c:pt idx="26">
                  <c:v>609.44510158000003</c:v>
                </c:pt>
                <c:pt idx="27">
                  <c:v>686.58267653999997</c:v>
                </c:pt>
                <c:pt idx="28">
                  <c:v>706.81581482000001</c:v>
                </c:pt>
                <c:pt idx="29">
                  <c:v>728.67270667000003</c:v>
                </c:pt>
                <c:pt idx="30">
                  <c:v>792.4960607500002</c:v>
                </c:pt>
                <c:pt idx="31">
                  <c:v>878.791382</c:v>
                </c:pt>
                <c:pt idx="32">
                  <c:v>974.67962599999998</c:v>
                </c:pt>
                <c:pt idx="33">
                  <c:v>1061.8519289999999</c:v>
                </c:pt>
                <c:pt idx="34">
                  <c:v>1201.2429199999999</c:v>
                </c:pt>
                <c:pt idx="35">
                  <c:v>1298.8636470000001</c:v>
                </c:pt>
                <c:pt idx="36">
                  <c:v>1347.5014650000001</c:v>
                </c:pt>
                <c:pt idx="37">
                  <c:v>1378.319702</c:v>
                </c:pt>
                <c:pt idx="38">
                  <c:v>1425.3743899999999</c:v>
                </c:pt>
                <c:pt idx="39">
                  <c:v>1499.5751949999999</c:v>
                </c:pt>
                <c:pt idx="40">
                  <c:v>1562.8847660000001</c:v>
                </c:pt>
                <c:pt idx="41">
                  <c:v>1600.368164</c:v>
                </c:pt>
                <c:pt idx="42">
                  <c:v>1634.2193600000001</c:v>
                </c:pt>
                <c:pt idx="43">
                  <c:v>1687.2559809999998</c:v>
                </c:pt>
                <c:pt idx="44">
                  <c:v>1753.991943</c:v>
                </c:pt>
                <c:pt idx="45">
                  <c:v>1818.7246089999999</c:v>
                </c:pt>
                <c:pt idx="46">
                  <c:v>1874.491577</c:v>
                </c:pt>
                <c:pt idx="47">
                  <c:v>1916.4444579999997</c:v>
                </c:pt>
                <c:pt idx="48">
                  <c:v>1946.1279300000001</c:v>
                </c:pt>
                <c:pt idx="49">
                  <c:v>1980.4125980000001</c:v>
                </c:pt>
                <c:pt idx="50">
                  <c:v>2012.0500489999999</c:v>
                </c:pt>
                <c:pt idx="51">
                  <c:v>2037.6403809999999</c:v>
                </c:pt>
                <c:pt idx="52">
                  <c:v>2070.4326170000004</c:v>
                </c:pt>
                <c:pt idx="53">
                  <c:v>2113.1403809999997</c:v>
                </c:pt>
                <c:pt idx="54">
                  <c:v>2139.900635</c:v>
                </c:pt>
                <c:pt idx="55">
                  <c:v>2176.4311520000001</c:v>
                </c:pt>
                <c:pt idx="56">
                  <c:v>2215.0432129999999</c:v>
                </c:pt>
                <c:pt idx="57">
                  <c:v>2254.6433109999998</c:v>
                </c:pt>
                <c:pt idx="58">
                  <c:v>2297.0686040000001</c:v>
                </c:pt>
                <c:pt idx="59">
                  <c:v>2340.4045409999999</c:v>
                </c:pt>
                <c:pt idx="60">
                  <c:v>2384.6184079999998</c:v>
                </c:pt>
              </c:numCache>
            </c:numRef>
          </c:val>
          <c:smooth val="0"/>
          <c:extLst>
            <c:ext xmlns:c16="http://schemas.microsoft.com/office/drawing/2014/chart" uri="{C3380CC4-5D6E-409C-BE32-E72D297353CC}">
              <c16:uniqueId val="{00000001-425C-4B60-9DB1-2C4CB1149AA6}"/>
            </c:ext>
          </c:extLst>
        </c:ser>
        <c:ser>
          <c:idx val="2"/>
          <c:order val="2"/>
          <c:tx>
            <c:strRef>
              <c:f>Sheet1!$D$1</c:f>
              <c:strCache>
                <c:ptCount val="1"/>
                <c:pt idx="0">
                  <c:v>natural gas</c:v>
                </c:pt>
              </c:strCache>
            </c:strRef>
          </c:tx>
          <c:spPr>
            <a:ln w="22225" cap="rnd">
              <a:solidFill>
                <a:schemeClr val="accent1"/>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Sheet1!$D$2:$D$62</c:f>
              <c:numCache>
                <c:formatCode>General</c:formatCode>
                <c:ptCount val="61"/>
                <c:pt idx="0">
                  <c:v>372.765154</c:v>
                </c:pt>
                <c:pt idx="1">
                  <c:v>381.55301700000001</c:v>
                </c:pt>
                <c:pt idx="2">
                  <c:v>404.07437200000004</c:v>
                </c:pt>
                <c:pt idx="3">
                  <c:v>414.92679800000002</c:v>
                </c:pt>
                <c:pt idx="4">
                  <c:v>460.218682</c:v>
                </c:pt>
                <c:pt idx="5">
                  <c:v>496.05794500000002</c:v>
                </c:pt>
                <c:pt idx="6">
                  <c:v>455.05557599999997</c:v>
                </c:pt>
                <c:pt idx="7">
                  <c:v>479.39867000000004</c:v>
                </c:pt>
                <c:pt idx="8">
                  <c:v>531.2571039999998</c:v>
                </c:pt>
                <c:pt idx="9">
                  <c:v>556.39612699999998</c:v>
                </c:pt>
                <c:pt idx="10">
                  <c:v>601.03815899999995</c:v>
                </c:pt>
                <c:pt idx="11">
                  <c:v>639.12911900000006</c:v>
                </c:pt>
                <c:pt idx="12">
                  <c:v>691.00574399999982</c:v>
                </c:pt>
                <c:pt idx="13">
                  <c:v>649.90753899999982</c:v>
                </c:pt>
                <c:pt idx="14">
                  <c:v>710.10001655999997</c:v>
                </c:pt>
                <c:pt idx="15">
                  <c:v>760.96025447</c:v>
                </c:pt>
                <c:pt idx="16">
                  <c:v>816.44076961000019</c:v>
                </c:pt>
                <c:pt idx="17">
                  <c:v>896.58979112999987</c:v>
                </c:pt>
                <c:pt idx="18">
                  <c:v>882.98059907999982</c:v>
                </c:pt>
                <c:pt idx="19">
                  <c:v>920.97868058999995</c:v>
                </c:pt>
                <c:pt idx="20">
                  <c:v>987.69723372999999</c:v>
                </c:pt>
                <c:pt idx="21">
                  <c:v>1013.68892931</c:v>
                </c:pt>
                <c:pt idx="22">
                  <c:v>1225.8941753700001</c:v>
                </c:pt>
                <c:pt idx="23">
                  <c:v>1124.8355598600001</c:v>
                </c:pt>
                <c:pt idx="24">
                  <c:v>1126.6089583800001</c:v>
                </c:pt>
                <c:pt idx="25">
                  <c:v>1333.48211019</c:v>
                </c:pt>
                <c:pt idx="26">
                  <c:v>1378.3069339199999</c:v>
                </c:pt>
                <c:pt idx="27">
                  <c:v>1296.4424911399999</c:v>
                </c:pt>
                <c:pt idx="28">
                  <c:v>1469.13268217</c:v>
                </c:pt>
                <c:pt idx="29">
                  <c:v>1585.81417371</c:v>
                </c:pt>
                <c:pt idx="30">
                  <c:v>1616.7479797000001</c:v>
                </c:pt>
                <c:pt idx="31">
                  <c:v>1564.134888</c:v>
                </c:pt>
                <c:pt idx="32">
                  <c:v>1539.5570070000001</c:v>
                </c:pt>
                <c:pt idx="33">
                  <c:v>1570.1195070000001</c:v>
                </c:pt>
                <c:pt idx="34">
                  <c:v>1587.421875</c:v>
                </c:pt>
                <c:pt idx="35">
                  <c:v>1554.3707279999999</c:v>
                </c:pt>
                <c:pt idx="36">
                  <c:v>1550.9578859999999</c:v>
                </c:pt>
                <c:pt idx="37">
                  <c:v>1561.151245</c:v>
                </c:pt>
                <c:pt idx="38">
                  <c:v>1582.0198970000001</c:v>
                </c:pt>
                <c:pt idx="39">
                  <c:v>1563.207275</c:v>
                </c:pt>
                <c:pt idx="40">
                  <c:v>1541.63501</c:v>
                </c:pt>
                <c:pt idx="41">
                  <c:v>1541.702759</c:v>
                </c:pt>
                <c:pt idx="42">
                  <c:v>1550.7772220000002</c:v>
                </c:pt>
                <c:pt idx="43">
                  <c:v>1562.238159</c:v>
                </c:pt>
                <c:pt idx="44">
                  <c:v>1563.9311519999999</c:v>
                </c:pt>
                <c:pt idx="45">
                  <c:v>1554.2780760000001</c:v>
                </c:pt>
                <c:pt idx="46">
                  <c:v>1562.4941410000001</c:v>
                </c:pt>
                <c:pt idx="47">
                  <c:v>1583.455933</c:v>
                </c:pt>
                <c:pt idx="48">
                  <c:v>1603.228149</c:v>
                </c:pt>
                <c:pt idx="49">
                  <c:v>1617.2730710000001</c:v>
                </c:pt>
                <c:pt idx="50">
                  <c:v>1638.606689</c:v>
                </c:pt>
                <c:pt idx="51">
                  <c:v>1666.3652339999999</c:v>
                </c:pt>
                <c:pt idx="52">
                  <c:v>1689.419189</c:v>
                </c:pt>
                <c:pt idx="53">
                  <c:v>1706.203857</c:v>
                </c:pt>
                <c:pt idx="54">
                  <c:v>1739.084595</c:v>
                </c:pt>
                <c:pt idx="55">
                  <c:v>1763.2243649999998</c:v>
                </c:pt>
                <c:pt idx="56">
                  <c:v>1780.9780269999999</c:v>
                </c:pt>
                <c:pt idx="57">
                  <c:v>1799.0812989999999</c:v>
                </c:pt>
                <c:pt idx="58">
                  <c:v>1820.2978519999999</c:v>
                </c:pt>
                <c:pt idx="59">
                  <c:v>1835.5157469999999</c:v>
                </c:pt>
                <c:pt idx="60">
                  <c:v>1855.924561</c:v>
                </c:pt>
              </c:numCache>
            </c:numRef>
          </c:val>
          <c:smooth val="0"/>
          <c:extLst>
            <c:ext xmlns:c16="http://schemas.microsoft.com/office/drawing/2014/chart" uri="{C3380CC4-5D6E-409C-BE32-E72D297353CC}">
              <c16:uniqueId val="{00000002-425C-4B60-9DB1-2C4CB1149AA6}"/>
            </c:ext>
          </c:extLst>
        </c:ser>
        <c:ser>
          <c:idx val="3"/>
          <c:order val="3"/>
          <c:tx>
            <c:strRef>
              <c:f>Sheet1!$E$1</c:f>
              <c:strCache>
                <c:ptCount val="1"/>
                <c:pt idx="0">
                  <c:v>nuclear</c:v>
                </c:pt>
              </c:strCache>
            </c:strRef>
          </c:tx>
          <c:spPr>
            <a:ln w="22225" cap="rnd">
              <a:solidFill>
                <a:schemeClr val="accent5"/>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Sheet1!$E$2:$E$62</c:f>
              <c:numCache>
                <c:formatCode>General</c:formatCode>
                <c:ptCount val="61"/>
                <c:pt idx="0">
                  <c:v>576.86167799999998</c:v>
                </c:pt>
                <c:pt idx="1">
                  <c:v>612.56508700000018</c:v>
                </c:pt>
                <c:pt idx="2">
                  <c:v>618.7762630000002</c:v>
                </c:pt>
                <c:pt idx="3">
                  <c:v>610.2912140000002</c:v>
                </c:pt>
                <c:pt idx="4">
                  <c:v>640.43983200000002</c:v>
                </c:pt>
                <c:pt idx="5">
                  <c:v>673.40212300000019</c:v>
                </c:pt>
                <c:pt idx="6">
                  <c:v>674.72854599999982</c:v>
                </c:pt>
                <c:pt idx="7">
                  <c:v>628.64417100000003</c:v>
                </c:pt>
                <c:pt idx="8">
                  <c:v>673.70210400000019</c:v>
                </c:pt>
                <c:pt idx="9">
                  <c:v>728.25412399999982</c:v>
                </c:pt>
                <c:pt idx="10">
                  <c:v>753.89294000000018</c:v>
                </c:pt>
                <c:pt idx="11">
                  <c:v>768.82630799999981</c:v>
                </c:pt>
                <c:pt idx="12">
                  <c:v>780.0640870000002</c:v>
                </c:pt>
                <c:pt idx="13">
                  <c:v>763.73269499999981</c:v>
                </c:pt>
                <c:pt idx="14">
                  <c:v>788.52838700000007</c:v>
                </c:pt>
                <c:pt idx="15">
                  <c:v>781.98636500000009</c:v>
                </c:pt>
                <c:pt idx="16">
                  <c:v>787.21863600000017</c:v>
                </c:pt>
                <c:pt idx="17">
                  <c:v>806.42475300000001</c:v>
                </c:pt>
                <c:pt idx="18">
                  <c:v>806.20843500000001</c:v>
                </c:pt>
                <c:pt idx="19">
                  <c:v>798.85458499999982</c:v>
                </c:pt>
                <c:pt idx="20">
                  <c:v>806.96830055999999</c:v>
                </c:pt>
                <c:pt idx="21">
                  <c:v>790.20436699999982</c:v>
                </c:pt>
                <c:pt idx="22">
                  <c:v>769.33124900000007</c:v>
                </c:pt>
                <c:pt idx="23">
                  <c:v>789.01647300000002</c:v>
                </c:pt>
                <c:pt idx="24">
                  <c:v>797.16598199999999</c:v>
                </c:pt>
                <c:pt idx="25">
                  <c:v>797.17787699999997</c:v>
                </c:pt>
                <c:pt idx="26">
                  <c:v>805.69394800000009</c:v>
                </c:pt>
                <c:pt idx="27">
                  <c:v>804.94963500000017</c:v>
                </c:pt>
                <c:pt idx="28">
                  <c:v>807.08447699999999</c:v>
                </c:pt>
                <c:pt idx="29">
                  <c:v>809.40926200000001</c:v>
                </c:pt>
                <c:pt idx="30">
                  <c:v>789.918631</c:v>
                </c:pt>
                <c:pt idx="31">
                  <c:v>777.68218999999999</c:v>
                </c:pt>
                <c:pt idx="32">
                  <c:v>783.61560099999997</c:v>
                </c:pt>
                <c:pt idx="33">
                  <c:v>785.479919</c:v>
                </c:pt>
                <c:pt idx="34">
                  <c:v>788.97308299999997</c:v>
                </c:pt>
                <c:pt idx="35">
                  <c:v>781.77593999999999</c:v>
                </c:pt>
                <c:pt idx="36">
                  <c:v>773.33514400000001</c:v>
                </c:pt>
                <c:pt idx="37">
                  <c:v>759.40319800000009</c:v>
                </c:pt>
                <c:pt idx="38">
                  <c:v>721.80883800000004</c:v>
                </c:pt>
                <c:pt idx="39">
                  <c:v>715.15942400000006</c:v>
                </c:pt>
                <c:pt idx="40">
                  <c:v>707.00170900000001</c:v>
                </c:pt>
                <c:pt idx="41">
                  <c:v>708.09497099999999</c:v>
                </c:pt>
                <c:pt idx="42">
                  <c:v>708.85339400000009</c:v>
                </c:pt>
                <c:pt idx="43">
                  <c:v>668.13275099999998</c:v>
                </c:pt>
                <c:pt idx="44">
                  <c:v>668.827271</c:v>
                </c:pt>
                <c:pt idx="45">
                  <c:v>670.23230000000001</c:v>
                </c:pt>
                <c:pt idx="46">
                  <c:v>671.27685499999995</c:v>
                </c:pt>
                <c:pt idx="47">
                  <c:v>665.09484900000007</c:v>
                </c:pt>
                <c:pt idx="48">
                  <c:v>665.30542000000003</c:v>
                </c:pt>
                <c:pt idx="49">
                  <c:v>664.89660599999991</c:v>
                </c:pt>
                <c:pt idx="50">
                  <c:v>665.35595699999999</c:v>
                </c:pt>
                <c:pt idx="51">
                  <c:v>666.54132100000004</c:v>
                </c:pt>
                <c:pt idx="52">
                  <c:v>667.80841099999998</c:v>
                </c:pt>
                <c:pt idx="53">
                  <c:v>668.67492699999991</c:v>
                </c:pt>
                <c:pt idx="54">
                  <c:v>669.43725599999993</c:v>
                </c:pt>
                <c:pt idx="55">
                  <c:v>670.25537099999997</c:v>
                </c:pt>
                <c:pt idx="56">
                  <c:v>670.6823730000001</c:v>
                </c:pt>
                <c:pt idx="57">
                  <c:v>671.10790999999995</c:v>
                </c:pt>
                <c:pt idx="58">
                  <c:v>661.60778800000003</c:v>
                </c:pt>
                <c:pt idx="59">
                  <c:v>661.92895499999997</c:v>
                </c:pt>
                <c:pt idx="60">
                  <c:v>662.392517</c:v>
                </c:pt>
              </c:numCache>
            </c:numRef>
          </c:val>
          <c:smooth val="0"/>
          <c:extLst>
            <c:ext xmlns:c16="http://schemas.microsoft.com/office/drawing/2014/chart" uri="{C3380CC4-5D6E-409C-BE32-E72D297353CC}">
              <c16:uniqueId val="{00000003-425C-4B60-9DB1-2C4CB1149AA6}"/>
            </c:ext>
          </c:extLst>
        </c:ser>
        <c:dLbls>
          <c:showLegendKey val="0"/>
          <c:showVal val="0"/>
          <c:showCatName val="0"/>
          <c:showSerName val="0"/>
          <c:showPercent val="0"/>
          <c:showBubbleSize val="0"/>
        </c:dLbls>
        <c:smooth val="0"/>
        <c:axId val="-1203252160"/>
        <c:axId val="-1203272288"/>
      </c:lineChart>
      <c:catAx>
        <c:axId val="-120325216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0" spcFirstLastPara="1" vertOverflow="ellipsis"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03272288"/>
        <c:crosses val="autoZero"/>
        <c:auto val="1"/>
        <c:lblAlgn val="ctr"/>
        <c:lblOffset val="100"/>
        <c:tickLblSkip val="20"/>
        <c:tickMarkSkip val="20"/>
        <c:noMultiLvlLbl val="0"/>
      </c:catAx>
      <c:valAx>
        <c:axId val="-1203272288"/>
        <c:scaling>
          <c:orientation val="minMax"/>
          <c:max val="35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03252160"/>
        <c:crossesAt val="32"/>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200">
          <a:solidFill>
            <a:sysClr val="windowText" lastClr="000000"/>
          </a:solidFill>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678841325640006"/>
          <c:y val="0.18918201621909761"/>
          <c:w val="0.64870583484756716"/>
          <c:h val="0.71997889715689556"/>
        </c:manualLayout>
      </c:layout>
      <c:lineChart>
        <c:grouping val="standard"/>
        <c:varyColors val="0"/>
        <c:ser>
          <c:idx val="0"/>
          <c:order val="0"/>
          <c:tx>
            <c:strRef>
              <c:f>Sheet1!$B$1</c:f>
              <c:strCache>
                <c:ptCount val="1"/>
                <c:pt idx="0">
                  <c:v>coal</c:v>
                </c:pt>
              </c:strCache>
            </c:strRef>
          </c:tx>
          <c:spPr>
            <a:ln w="22225" cap="rnd">
              <a:solidFill>
                <a:srgbClr val="8B8B8B"/>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1847.2902785799999</c:v>
                </c:pt>
                <c:pt idx="1">
                  <c:v>1733.4300053999998</c:v>
                </c:pt>
                <c:pt idx="2">
                  <c:v>1514.0429446200001</c:v>
                </c:pt>
                <c:pt idx="3">
                  <c:v>1581.1147158599999</c:v>
                </c:pt>
                <c:pt idx="4">
                  <c:v>1581.71034981</c:v>
                </c:pt>
                <c:pt idx="5">
                  <c:v>1352.3981967300001</c:v>
                </c:pt>
                <c:pt idx="6">
                  <c:v>1239.1486544000004</c:v>
                </c:pt>
                <c:pt idx="7">
                  <c:v>1205.8352759700001</c:v>
                </c:pt>
                <c:pt idx="8">
                  <c:v>1149.48733868</c:v>
                </c:pt>
                <c:pt idx="9">
                  <c:v>964.95681157000001</c:v>
                </c:pt>
                <c:pt idx="10">
                  <c:v>773.80533952000019</c:v>
                </c:pt>
                <c:pt idx="11">
                  <c:v>954.06506300000012</c:v>
                </c:pt>
                <c:pt idx="12">
                  <c:v>918.90014600000006</c:v>
                </c:pt>
                <c:pt idx="13">
                  <c:v>880.14703399999996</c:v>
                </c:pt>
                <c:pt idx="14">
                  <c:v>756.00939900000003</c:v>
                </c:pt>
                <c:pt idx="15">
                  <c:v>730.48107900000002</c:v>
                </c:pt>
                <c:pt idx="16">
                  <c:v>715.22851600000001</c:v>
                </c:pt>
                <c:pt idx="17">
                  <c:v>703.38574199999994</c:v>
                </c:pt>
                <c:pt idx="18">
                  <c:v>674.08380099999999</c:v>
                </c:pt>
                <c:pt idx="19">
                  <c:v>659.189392</c:v>
                </c:pt>
                <c:pt idx="20">
                  <c:v>642.40515099999993</c:v>
                </c:pt>
                <c:pt idx="21">
                  <c:v>623.42883300000005</c:v>
                </c:pt>
                <c:pt idx="22">
                  <c:v>600.66882300000009</c:v>
                </c:pt>
                <c:pt idx="23">
                  <c:v>609.73199499999998</c:v>
                </c:pt>
                <c:pt idx="24">
                  <c:v>577.23095699999999</c:v>
                </c:pt>
                <c:pt idx="25">
                  <c:v>544.373108</c:v>
                </c:pt>
                <c:pt idx="26">
                  <c:v>522.77563499999997</c:v>
                </c:pt>
                <c:pt idx="27">
                  <c:v>491.03009000000003</c:v>
                </c:pt>
                <c:pt idx="28">
                  <c:v>487.24624599999999</c:v>
                </c:pt>
                <c:pt idx="29">
                  <c:v>478.60766599999999</c:v>
                </c:pt>
                <c:pt idx="30">
                  <c:v>454.71926900000005</c:v>
                </c:pt>
                <c:pt idx="31">
                  <c:v>440.03863499999994</c:v>
                </c:pt>
                <c:pt idx="32">
                  <c:v>427.96453899999995</c:v>
                </c:pt>
                <c:pt idx="33">
                  <c:v>420.36215199999998</c:v>
                </c:pt>
                <c:pt idx="34">
                  <c:v>412.06036399999999</c:v>
                </c:pt>
                <c:pt idx="35">
                  <c:v>385.782715</c:v>
                </c:pt>
                <c:pt idx="36">
                  <c:v>371.88391100000001</c:v>
                </c:pt>
                <c:pt idx="37">
                  <c:v>360.96545400000002</c:v>
                </c:pt>
                <c:pt idx="38">
                  <c:v>351.86190800000003</c:v>
                </c:pt>
                <c:pt idx="39">
                  <c:v>344.724762</c:v>
                </c:pt>
                <c:pt idx="40">
                  <c:v>326.87829599999998</c:v>
                </c:pt>
              </c:numCache>
            </c:numRef>
          </c:val>
          <c:smooth val="0"/>
          <c:extLst>
            <c:ext xmlns:c16="http://schemas.microsoft.com/office/drawing/2014/chart" uri="{C3380CC4-5D6E-409C-BE32-E72D297353CC}">
              <c16:uniqueId val="{00000000-62D5-47EA-B0D2-EB99F17D4558}"/>
            </c:ext>
          </c:extLst>
        </c:ser>
        <c:ser>
          <c:idx val="1"/>
          <c:order val="1"/>
          <c:tx>
            <c:strRef>
              <c:f>Sheet1!$C$1</c:f>
              <c:strCache>
                <c:ptCount val="1"/>
                <c:pt idx="0">
                  <c:v>renewables</c:v>
                </c:pt>
              </c:strCache>
            </c:strRef>
          </c:tx>
          <c:spPr>
            <a:ln w="22225" cap="rnd">
              <a:solidFill>
                <a:schemeClr val="accent3"/>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427.37607674999998</c:v>
                </c:pt>
                <c:pt idx="1">
                  <c:v>513.33609589000002</c:v>
                </c:pt>
                <c:pt idx="2">
                  <c:v>494.57319323000002</c:v>
                </c:pt>
                <c:pt idx="3">
                  <c:v>522.07344953000018</c:v>
                </c:pt>
                <c:pt idx="4">
                  <c:v>538.57932027999982</c:v>
                </c:pt>
                <c:pt idx="5">
                  <c:v>544.24098878999996</c:v>
                </c:pt>
                <c:pt idx="6">
                  <c:v>609.44510158000003</c:v>
                </c:pt>
                <c:pt idx="7">
                  <c:v>686.58267653999997</c:v>
                </c:pt>
                <c:pt idx="8">
                  <c:v>706.81581482000001</c:v>
                </c:pt>
                <c:pt idx="9">
                  <c:v>728.67270667000003</c:v>
                </c:pt>
                <c:pt idx="10">
                  <c:v>792.4960607500002</c:v>
                </c:pt>
                <c:pt idx="11">
                  <c:v>878.794983</c:v>
                </c:pt>
                <c:pt idx="12">
                  <c:v>973.81304899999998</c:v>
                </c:pt>
                <c:pt idx="13">
                  <c:v>1060.031616</c:v>
                </c:pt>
                <c:pt idx="14">
                  <c:v>1199.9418949999999</c:v>
                </c:pt>
                <c:pt idx="15">
                  <c:v>1302.2725829999999</c:v>
                </c:pt>
                <c:pt idx="16">
                  <c:v>1370.8833010000001</c:v>
                </c:pt>
                <c:pt idx="17">
                  <c:v>1452.4506839999999</c:v>
                </c:pt>
                <c:pt idx="18">
                  <c:v>1507.637939</c:v>
                </c:pt>
                <c:pt idx="19">
                  <c:v>1575.6573490000001</c:v>
                </c:pt>
                <c:pt idx="20">
                  <c:v>1670.8714600000001</c:v>
                </c:pt>
                <c:pt idx="21">
                  <c:v>1764.330688</c:v>
                </c:pt>
                <c:pt idx="22">
                  <c:v>1841.43335</c:v>
                </c:pt>
                <c:pt idx="23">
                  <c:v>1900.3173829999998</c:v>
                </c:pt>
                <c:pt idx="24">
                  <c:v>1983.4472660000001</c:v>
                </c:pt>
                <c:pt idx="25">
                  <c:v>2111.9465329999998</c:v>
                </c:pt>
                <c:pt idx="26">
                  <c:v>2213.1289059999999</c:v>
                </c:pt>
                <c:pt idx="27">
                  <c:v>2276.1596679999998</c:v>
                </c:pt>
                <c:pt idx="28">
                  <c:v>2325.5439449999999</c:v>
                </c:pt>
                <c:pt idx="29">
                  <c:v>2371.2221679999998</c:v>
                </c:pt>
                <c:pt idx="30">
                  <c:v>2446.6354980000001</c:v>
                </c:pt>
                <c:pt idx="31">
                  <c:v>2531.1870120000003</c:v>
                </c:pt>
                <c:pt idx="32">
                  <c:v>2600.673828</c:v>
                </c:pt>
                <c:pt idx="33">
                  <c:v>2660.4030760000001</c:v>
                </c:pt>
                <c:pt idx="34">
                  <c:v>2753.8422850000002</c:v>
                </c:pt>
                <c:pt idx="35">
                  <c:v>2828.5014649999998</c:v>
                </c:pt>
                <c:pt idx="36">
                  <c:v>2905.2717290000001</c:v>
                </c:pt>
                <c:pt idx="37">
                  <c:v>3008.3208010000003</c:v>
                </c:pt>
                <c:pt idx="38">
                  <c:v>3086.8007809999999</c:v>
                </c:pt>
                <c:pt idx="39">
                  <c:v>3156.1784670000002</c:v>
                </c:pt>
                <c:pt idx="40">
                  <c:v>3240.4372559999997</c:v>
                </c:pt>
              </c:numCache>
            </c:numRef>
          </c:val>
          <c:smooth val="0"/>
          <c:extLst>
            <c:ext xmlns:c16="http://schemas.microsoft.com/office/drawing/2014/chart" uri="{C3380CC4-5D6E-409C-BE32-E72D297353CC}">
              <c16:uniqueId val="{00000001-62D5-47EA-B0D2-EB99F17D4558}"/>
            </c:ext>
          </c:extLst>
        </c:ser>
        <c:ser>
          <c:idx val="2"/>
          <c:order val="2"/>
          <c:tx>
            <c:strRef>
              <c:f>Sheet1!$D$1</c:f>
              <c:strCache>
                <c:ptCount val="1"/>
                <c:pt idx="0">
                  <c:v>natural gas</c:v>
                </c:pt>
              </c:strCache>
            </c:strRef>
          </c:tx>
          <c:spPr>
            <a:ln w="22225" cap="rnd">
              <a:solidFill>
                <a:schemeClr val="accent1"/>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Sheet1!$D$2:$D$42</c:f>
              <c:numCache>
                <c:formatCode>General</c:formatCode>
                <c:ptCount val="41"/>
                <c:pt idx="0">
                  <c:v>987.69723372999999</c:v>
                </c:pt>
                <c:pt idx="1">
                  <c:v>1013.68892931</c:v>
                </c:pt>
                <c:pt idx="2">
                  <c:v>1225.8941753700001</c:v>
                </c:pt>
                <c:pt idx="3">
                  <c:v>1124.8355598600001</c:v>
                </c:pt>
                <c:pt idx="4">
                  <c:v>1126.6089583800001</c:v>
                </c:pt>
                <c:pt idx="5">
                  <c:v>1333.48211019</c:v>
                </c:pt>
                <c:pt idx="6">
                  <c:v>1378.3069339199999</c:v>
                </c:pt>
                <c:pt idx="7">
                  <c:v>1296.4424911399999</c:v>
                </c:pt>
                <c:pt idx="8">
                  <c:v>1469.13268217</c:v>
                </c:pt>
                <c:pt idx="9">
                  <c:v>1585.81417371</c:v>
                </c:pt>
                <c:pt idx="10">
                  <c:v>1616.7479797000001</c:v>
                </c:pt>
                <c:pt idx="11">
                  <c:v>1564.2128910000001</c:v>
                </c:pt>
                <c:pt idx="12">
                  <c:v>1524.870361</c:v>
                </c:pt>
                <c:pt idx="13">
                  <c:v>1576.498169</c:v>
                </c:pt>
                <c:pt idx="14">
                  <c:v>1587.5878910000001</c:v>
                </c:pt>
                <c:pt idx="15">
                  <c:v>1555.0445560000001</c:v>
                </c:pt>
                <c:pt idx="16">
                  <c:v>1540.074707</c:v>
                </c:pt>
                <c:pt idx="17">
                  <c:v>1507.4946289999998</c:v>
                </c:pt>
                <c:pt idx="18">
                  <c:v>1573.7852779999998</c:v>
                </c:pt>
                <c:pt idx="19">
                  <c:v>1548.6217039999999</c:v>
                </c:pt>
                <c:pt idx="20">
                  <c:v>1500.634888</c:v>
                </c:pt>
                <c:pt idx="21">
                  <c:v>1454.630737</c:v>
                </c:pt>
                <c:pt idx="22">
                  <c:v>1437.783447</c:v>
                </c:pt>
                <c:pt idx="23">
                  <c:v>1461.798462</c:v>
                </c:pt>
                <c:pt idx="24">
                  <c:v>1477.680298</c:v>
                </c:pt>
                <c:pt idx="25">
                  <c:v>1440.777466</c:v>
                </c:pt>
                <c:pt idx="26">
                  <c:v>1412.64563</c:v>
                </c:pt>
                <c:pt idx="27">
                  <c:v>1435.198975</c:v>
                </c:pt>
                <c:pt idx="28">
                  <c:v>1454.0142820000001</c:v>
                </c:pt>
                <c:pt idx="29">
                  <c:v>1473.0610349999999</c:v>
                </c:pt>
                <c:pt idx="30">
                  <c:v>1464.348999</c:v>
                </c:pt>
                <c:pt idx="31">
                  <c:v>1490.2154539999999</c:v>
                </c:pt>
                <c:pt idx="32">
                  <c:v>1486.6054689999999</c:v>
                </c:pt>
                <c:pt idx="33">
                  <c:v>1489.727539</c:v>
                </c:pt>
                <c:pt idx="34">
                  <c:v>1495.730225</c:v>
                </c:pt>
                <c:pt idx="35">
                  <c:v>1524.582275</c:v>
                </c:pt>
                <c:pt idx="36">
                  <c:v>1537.8041989999999</c:v>
                </c:pt>
                <c:pt idx="37">
                  <c:v>1524.5101320000001</c:v>
                </c:pt>
                <c:pt idx="38">
                  <c:v>1536.570557</c:v>
                </c:pt>
                <c:pt idx="39">
                  <c:v>1548.039673</c:v>
                </c:pt>
                <c:pt idx="40">
                  <c:v>1576.734009</c:v>
                </c:pt>
              </c:numCache>
            </c:numRef>
          </c:val>
          <c:smooth val="0"/>
          <c:extLst>
            <c:ext xmlns:c16="http://schemas.microsoft.com/office/drawing/2014/chart" uri="{C3380CC4-5D6E-409C-BE32-E72D297353CC}">
              <c16:uniqueId val="{00000002-62D5-47EA-B0D2-EB99F17D4558}"/>
            </c:ext>
          </c:extLst>
        </c:ser>
        <c:ser>
          <c:idx val="3"/>
          <c:order val="3"/>
          <c:tx>
            <c:strRef>
              <c:f>Sheet1!$E$1</c:f>
              <c:strCache>
                <c:ptCount val="1"/>
                <c:pt idx="0">
                  <c:v>nuclear</c:v>
                </c:pt>
              </c:strCache>
            </c:strRef>
          </c:tx>
          <c:spPr>
            <a:ln w="22225" cap="rnd">
              <a:solidFill>
                <a:schemeClr val="accent5"/>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Sheet1!$E$2:$E$42</c:f>
              <c:numCache>
                <c:formatCode>General</c:formatCode>
                <c:ptCount val="41"/>
                <c:pt idx="0">
                  <c:v>806.96830055999999</c:v>
                </c:pt>
                <c:pt idx="1">
                  <c:v>790.20436699999982</c:v>
                </c:pt>
                <c:pt idx="2">
                  <c:v>769.33124900000007</c:v>
                </c:pt>
                <c:pt idx="3">
                  <c:v>789.01647300000002</c:v>
                </c:pt>
                <c:pt idx="4">
                  <c:v>797.16598199999999</c:v>
                </c:pt>
                <c:pt idx="5">
                  <c:v>797.17787699999997</c:v>
                </c:pt>
                <c:pt idx="6">
                  <c:v>805.69394800000009</c:v>
                </c:pt>
                <c:pt idx="7">
                  <c:v>804.94963500000017</c:v>
                </c:pt>
                <c:pt idx="8">
                  <c:v>807.08447699999999</c:v>
                </c:pt>
                <c:pt idx="9">
                  <c:v>809.40926200000001</c:v>
                </c:pt>
                <c:pt idx="10">
                  <c:v>789.918631</c:v>
                </c:pt>
                <c:pt idx="11">
                  <c:v>777.68218999999999</c:v>
                </c:pt>
                <c:pt idx="12">
                  <c:v>783.61560099999997</c:v>
                </c:pt>
                <c:pt idx="13">
                  <c:v>785.479919</c:v>
                </c:pt>
                <c:pt idx="14">
                  <c:v>788.97302200000001</c:v>
                </c:pt>
                <c:pt idx="15">
                  <c:v>781.77593999999999</c:v>
                </c:pt>
                <c:pt idx="16">
                  <c:v>773.33514400000001</c:v>
                </c:pt>
                <c:pt idx="17">
                  <c:v>759.40319800000009</c:v>
                </c:pt>
                <c:pt idx="18">
                  <c:v>690.63909899999999</c:v>
                </c:pt>
                <c:pt idx="19">
                  <c:v>691.063354</c:v>
                </c:pt>
                <c:pt idx="20">
                  <c:v>684.01293899999996</c:v>
                </c:pt>
                <c:pt idx="21">
                  <c:v>685.10607900000002</c:v>
                </c:pt>
                <c:pt idx="22">
                  <c:v>680.9738769999999</c:v>
                </c:pt>
                <c:pt idx="23">
                  <c:v>623.66882300000009</c:v>
                </c:pt>
                <c:pt idx="24">
                  <c:v>589.52014199999996</c:v>
                </c:pt>
                <c:pt idx="25">
                  <c:v>571.71142599999996</c:v>
                </c:pt>
                <c:pt idx="26">
                  <c:v>563.70519999999999</c:v>
                </c:pt>
                <c:pt idx="27">
                  <c:v>556.50939900000003</c:v>
                </c:pt>
                <c:pt idx="28">
                  <c:v>539.36621100000002</c:v>
                </c:pt>
                <c:pt idx="29">
                  <c:v>531.69909699999994</c:v>
                </c:pt>
                <c:pt idx="30">
                  <c:v>532.04394500000001</c:v>
                </c:pt>
                <c:pt idx="31">
                  <c:v>483.86608899999999</c:v>
                </c:pt>
                <c:pt idx="32">
                  <c:v>484.77209500000004</c:v>
                </c:pt>
                <c:pt idx="33">
                  <c:v>485.57214400000004</c:v>
                </c:pt>
                <c:pt idx="34">
                  <c:v>448.54724100000004</c:v>
                </c:pt>
                <c:pt idx="35">
                  <c:v>428.55639600000001</c:v>
                </c:pt>
                <c:pt idx="36">
                  <c:v>411.85174599999999</c:v>
                </c:pt>
                <c:pt idx="37">
                  <c:v>392.07678199999998</c:v>
                </c:pt>
                <c:pt idx="38">
                  <c:v>367.176849</c:v>
                </c:pt>
                <c:pt idx="39">
                  <c:v>356.46765099999999</c:v>
                </c:pt>
                <c:pt idx="40">
                  <c:v>336.99978599999997</c:v>
                </c:pt>
              </c:numCache>
            </c:numRef>
          </c:val>
          <c:smooth val="0"/>
          <c:extLst>
            <c:ext xmlns:c16="http://schemas.microsoft.com/office/drawing/2014/chart" uri="{C3380CC4-5D6E-409C-BE32-E72D297353CC}">
              <c16:uniqueId val="{00000003-62D5-47EA-B0D2-EB99F17D4558}"/>
            </c:ext>
          </c:extLst>
        </c:ser>
        <c:dLbls>
          <c:showLegendKey val="0"/>
          <c:showVal val="0"/>
          <c:showCatName val="0"/>
          <c:showSerName val="0"/>
          <c:showPercent val="0"/>
          <c:showBubbleSize val="0"/>
        </c:dLbls>
        <c:smooth val="0"/>
        <c:axId val="-1203249984"/>
        <c:axId val="-1203275552"/>
      </c:lineChart>
      <c:catAx>
        <c:axId val="-1203249984"/>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0" spcFirstLastPara="1" vertOverflow="ellipsis"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03275552"/>
        <c:crosses val="autoZero"/>
        <c:auto val="1"/>
        <c:lblAlgn val="ctr"/>
        <c:lblOffset val="100"/>
        <c:tickLblSkip val="10"/>
        <c:tickMarkSkip val="10"/>
        <c:noMultiLvlLbl val="0"/>
      </c:catAx>
      <c:valAx>
        <c:axId val="-1203275552"/>
        <c:scaling>
          <c:orientation val="minMax"/>
          <c:max val="35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03249984"/>
        <c:crossesAt val="12"/>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200">
          <a:solidFill>
            <a:sysClr val="windowText" lastClr="000000"/>
          </a:solidFill>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303346677540326E-2"/>
          <c:y val="0.18682796436667418"/>
          <c:w val="0.70085776282863566"/>
          <c:h val="0.72233294900931899"/>
        </c:manualLayout>
      </c:layout>
      <c:lineChart>
        <c:grouping val="standard"/>
        <c:varyColors val="0"/>
        <c:ser>
          <c:idx val="0"/>
          <c:order val="0"/>
          <c:tx>
            <c:strRef>
              <c:f>Sheet1!$B$1</c:f>
              <c:strCache>
                <c:ptCount val="1"/>
                <c:pt idx="0">
                  <c:v>coal</c:v>
                </c:pt>
              </c:strCache>
            </c:strRef>
          </c:tx>
          <c:spPr>
            <a:ln w="22225" cap="rnd">
              <a:solidFill>
                <a:srgbClr val="8B8B8B"/>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1847.2902785799999</c:v>
                </c:pt>
                <c:pt idx="1">
                  <c:v>1733.4300053999998</c:v>
                </c:pt>
                <c:pt idx="2">
                  <c:v>1514.0429446200001</c:v>
                </c:pt>
                <c:pt idx="3">
                  <c:v>1581.1147158599999</c:v>
                </c:pt>
                <c:pt idx="4">
                  <c:v>1581.71034981</c:v>
                </c:pt>
                <c:pt idx="5">
                  <c:v>1352.3981967300001</c:v>
                </c:pt>
                <c:pt idx="6">
                  <c:v>1239.1486544000004</c:v>
                </c:pt>
                <c:pt idx="7">
                  <c:v>1205.8352759700001</c:v>
                </c:pt>
                <c:pt idx="8">
                  <c:v>1149.48733868</c:v>
                </c:pt>
                <c:pt idx="9">
                  <c:v>964.95681157000001</c:v>
                </c:pt>
                <c:pt idx="10">
                  <c:v>773.80533952000019</c:v>
                </c:pt>
                <c:pt idx="11">
                  <c:v>954.06500199999994</c:v>
                </c:pt>
                <c:pt idx="12">
                  <c:v>918.89996300000007</c:v>
                </c:pt>
                <c:pt idx="13">
                  <c:v>882.33966099999998</c:v>
                </c:pt>
                <c:pt idx="14">
                  <c:v>771.82916299999999</c:v>
                </c:pt>
                <c:pt idx="15">
                  <c:v>755.28100599999993</c:v>
                </c:pt>
                <c:pt idx="16">
                  <c:v>742.52978499999995</c:v>
                </c:pt>
                <c:pt idx="17">
                  <c:v>738.535034</c:v>
                </c:pt>
                <c:pt idx="18">
                  <c:v>738.09484900000007</c:v>
                </c:pt>
                <c:pt idx="19">
                  <c:v>733.08630400000004</c:v>
                </c:pt>
                <c:pt idx="20">
                  <c:v>709.31781000000001</c:v>
                </c:pt>
                <c:pt idx="21">
                  <c:v>701.43432599999994</c:v>
                </c:pt>
                <c:pt idx="22">
                  <c:v>703.11224400000003</c:v>
                </c:pt>
                <c:pt idx="23">
                  <c:v>703.18511999999998</c:v>
                </c:pt>
                <c:pt idx="24">
                  <c:v>676.61968999999999</c:v>
                </c:pt>
                <c:pt idx="25">
                  <c:v>663.26238999999998</c:v>
                </c:pt>
                <c:pt idx="26">
                  <c:v>650.21386699999994</c:v>
                </c:pt>
                <c:pt idx="27">
                  <c:v>650.19030799999996</c:v>
                </c:pt>
                <c:pt idx="28">
                  <c:v>642.878784</c:v>
                </c:pt>
                <c:pt idx="29">
                  <c:v>633.64135700000008</c:v>
                </c:pt>
                <c:pt idx="30">
                  <c:v>622.98260500000004</c:v>
                </c:pt>
                <c:pt idx="31">
                  <c:v>621.35443099999998</c:v>
                </c:pt>
                <c:pt idx="32">
                  <c:v>615.41449</c:v>
                </c:pt>
                <c:pt idx="33">
                  <c:v>607.71307400000001</c:v>
                </c:pt>
                <c:pt idx="34">
                  <c:v>601.85137899999995</c:v>
                </c:pt>
                <c:pt idx="35">
                  <c:v>591.40521200000001</c:v>
                </c:pt>
                <c:pt idx="36">
                  <c:v>588.81481900000006</c:v>
                </c:pt>
                <c:pt idx="37">
                  <c:v>588.25146500000005</c:v>
                </c:pt>
                <c:pt idx="38">
                  <c:v>584.10760500000004</c:v>
                </c:pt>
                <c:pt idx="39">
                  <c:v>583.82385299999999</c:v>
                </c:pt>
                <c:pt idx="40">
                  <c:v>573.40673800000002</c:v>
                </c:pt>
              </c:numCache>
            </c:numRef>
          </c:val>
          <c:smooth val="0"/>
          <c:extLst>
            <c:ext xmlns:c16="http://schemas.microsoft.com/office/drawing/2014/chart" uri="{C3380CC4-5D6E-409C-BE32-E72D297353CC}">
              <c16:uniqueId val="{00000000-B8E2-4C4C-9090-49327AF8596A}"/>
            </c:ext>
          </c:extLst>
        </c:ser>
        <c:ser>
          <c:idx val="1"/>
          <c:order val="1"/>
          <c:tx>
            <c:strRef>
              <c:f>Sheet1!$C$1</c:f>
              <c:strCache>
                <c:ptCount val="1"/>
                <c:pt idx="0">
                  <c:v>renewables</c:v>
                </c:pt>
              </c:strCache>
            </c:strRef>
          </c:tx>
          <c:spPr>
            <a:ln w="22225" cap="rnd">
              <a:solidFill>
                <a:schemeClr val="accent3"/>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427.37607674999998</c:v>
                </c:pt>
                <c:pt idx="1">
                  <c:v>513.33609589000002</c:v>
                </c:pt>
                <c:pt idx="2">
                  <c:v>494.57319323000002</c:v>
                </c:pt>
                <c:pt idx="3">
                  <c:v>522.07344953000018</c:v>
                </c:pt>
                <c:pt idx="4">
                  <c:v>538.57932027999982</c:v>
                </c:pt>
                <c:pt idx="5">
                  <c:v>544.24098878999996</c:v>
                </c:pt>
                <c:pt idx="6">
                  <c:v>609.44510158000003</c:v>
                </c:pt>
                <c:pt idx="7">
                  <c:v>686.58267653999997</c:v>
                </c:pt>
                <c:pt idx="8">
                  <c:v>706.81581482000001</c:v>
                </c:pt>
                <c:pt idx="9">
                  <c:v>728.67270667000003</c:v>
                </c:pt>
                <c:pt idx="10">
                  <c:v>792.4960607500002</c:v>
                </c:pt>
                <c:pt idx="11">
                  <c:v>878.72125199999994</c:v>
                </c:pt>
                <c:pt idx="12">
                  <c:v>972.86743200000001</c:v>
                </c:pt>
                <c:pt idx="13">
                  <c:v>1059.7398679999999</c:v>
                </c:pt>
                <c:pt idx="14">
                  <c:v>1152.426514</c:v>
                </c:pt>
                <c:pt idx="15">
                  <c:v>1233.6016849999999</c:v>
                </c:pt>
                <c:pt idx="16">
                  <c:v>1273.4552000000001</c:v>
                </c:pt>
                <c:pt idx="17">
                  <c:v>1311.1948239999999</c:v>
                </c:pt>
                <c:pt idx="18">
                  <c:v>1345.6125489999999</c:v>
                </c:pt>
                <c:pt idx="19">
                  <c:v>1371.767578</c:v>
                </c:pt>
                <c:pt idx="20">
                  <c:v>1417.748047</c:v>
                </c:pt>
                <c:pt idx="21">
                  <c:v>1442.2608640000001</c:v>
                </c:pt>
                <c:pt idx="22">
                  <c:v>1456.503784</c:v>
                </c:pt>
                <c:pt idx="23">
                  <c:v>1471.6110839999999</c:v>
                </c:pt>
                <c:pt idx="24">
                  <c:v>1507.5311279999999</c:v>
                </c:pt>
                <c:pt idx="25">
                  <c:v>1553.3740230000001</c:v>
                </c:pt>
                <c:pt idx="26">
                  <c:v>1581.4404300000001</c:v>
                </c:pt>
                <c:pt idx="27">
                  <c:v>1604.2438960000002</c:v>
                </c:pt>
                <c:pt idx="28">
                  <c:v>1621.8170170000001</c:v>
                </c:pt>
                <c:pt idx="29">
                  <c:v>1639.5013429999999</c:v>
                </c:pt>
                <c:pt idx="30">
                  <c:v>1659.610596</c:v>
                </c:pt>
                <c:pt idx="31">
                  <c:v>1683.8696289999998</c:v>
                </c:pt>
                <c:pt idx="32">
                  <c:v>1712.7464600000001</c:v>
                </c:pt>
                <c:pt idx="33">
                  <c:v>1742.469116</c:v>
                </c:pt>
                <c:pt idx="34">
                  <c:v>1778.11438</c:v>
                </c:pt>
                <c:pt idx="35">
                  <c:v>1814.5334469999998</c:v>
                </c:pt>
                <c:pt idx="36">
                  <c:v>1847.1492920000003</c:v>
                </c:pt>
                <c:pt idx="37">
                  <c:v>1877.1048579999999</c:v>
                </c:pt>
                <c:pt idx="38">
                  <c:v>1903.2041019999999</c:v>
                </c:pt>
                <c:pt idx="39">
                  <c:v>1930.223389</c:v>
                </c:pt>
                <c:pt idx="40">
                  <c:v>1960.825439</c:v>
                </c:pt>
              </c:numCache>
            </c:numRef>
          </c:val>
          <c:smooth val="0"/>
          <c:extLst>
            <c:ext xmlns:c16="http://schemas.microsoft.com/office/drawing/2014/chart" uri="{C3380CC4-5D6E-409C-BE32-E72D297353CC}">
              <c16:uniqueId val="{00000001-B8E2-4C4C-9090-49327AF8596A}"/>
            </c:ext>
          </c:extLst>
        </c:ser>
        <c:ser>
          <c:idx val="2"/>
          <c:order val="2"/>
          <c:tx>
            <c:strRef>
              <c:f>Sheet1!$D$1</c:f>
              <c:strCache>
                <c:ptCount val="1"/>
                <c:pt idx="0">
                  <c:v>natural gas</c:v>
                </c:pt>
              </c:strCache>
            </c:strRef>
          </c:tx>
          <c:spPr>
            <a:ln w="22225" cap="rnd">
              <a:solidFill>
                <a:schemeClr val="accent1"/>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Sheet1!$D$2:$D$42</c:f>
              <c:numCache>
                <c:formatCode>General</c:formatCode>
                <c:ptCount val="41"/>
                <c:pt idx="0">
                  <c:v>987.69723372999999</c:v>
                </c:pt>
                <c:pt idx="1">
                  <c:v>1013.68892931</c:v>
                </c:pt>
                <c:pt idx="2">
                  <c:v>1225.8941753700001</c:v>
                </c:pt>
                <c:pt idx="3">
                  <c:v>1124.8355598600001</c:v>
                </c:pt>
                <c:pt idx="4">
                  <c:v>1126.6089583800001</c:v>
                </c:pt>
                <c:pt idx="5">
                  <c:v>1333.48211019</c:v>
                </c:pt>
                <c:pt idx="6">
                  <c:v>1378.3069339199999</c:v>
                </c:pt>
                <c:pt idx="7">
                  <c:v>1296.4424911399999</c:v>
                </c:pt>
                <c:pt idx="8">
                  <c:v>1469.13268217</c:v>
                </c:pt>
                <c:pt idx="9">
                  <c:v>1585.81417371</c:v>
                </c:pt>
                <c:pt idx="10">
                  <c:v>1616.7479797000001</c:v>
                </c:pt>
                <c:pt idx="11">
                  <c:v>1563.9107670000001</c:v>
                </c:pt>
                <c:pt idx="12">
                  <c:v>1525.281982</c:v>
                </c:pt>
                <c:pt idx="13">
                  <c:v>1574.4790039999998</c:v>
                </c:pt>
                <c:pt idx="14">
                  <c:v>1617.405884</c:v>
                </c:pt>
                <c:pt idx="15">
                  <c:v>1593.9936519999999</c:v>
                </c:pt>
                <c:pt idx="16">
                  <c:v>1603.7836910000001</c:v>
                </c:pt>
                <c:pt idx="17">
                  <c:v>1605.930664</c:v>
                </c:pt>
                <c:pt idx="18">
                  <c:v>1630.9774170000001</c:v>
                </c:pt>
                <c:pt idx="19">
                  <c:v>1636.994751</c:v>
                </c:pt>
                <c:pt idx="20">
                  <c:v>1637.5522460000002</c:v>
                </c:pt>
                <c:pt idx="21">
                  <c:v>1649.6324460000001</c:v>
                </c:pt>
                <c:pt idx="22">
                  <c:v>1661.7873539999998</c:v>
                </c:pt>
                <c:pt idx="23">
                  <c:v>1700.2416989999999</c:v>
                </c:pt>
                <c:pt idx="24">
                  <c:v>1721.86438</c:v>
                </c:pt>
                <c:pt idx="25">
                  <c:v>1725.6644289999999</c:v>
                </c:pt>
                <c:pt idx="26">
                  <c:v>1750.7745359999999</c:v>
                </c:pt>
                <c:pt idx="27">
                  <c:v>1772.38147</c:v>
                </c:pt>
                <c:pt idx="28">
                  <c:v>1807.0428469999999</c:v>
                </c:pt>
                <c:pt idx="29">
                  <c:v>1841.8632809999999</c:v>
                </c:pt>
                <c:pt idx="30">
                  <c:v>1873.1625980000001</c:v>
                </c:pt>
                <c:pt idx="31">
                  <c:v>1897.7011719999998</c:v>
                </c:pt>
                <c:pt idx="32">
                  <c:v>1923.4272460000002</c:v>
                </c:pt>
                <c:pt idx="33">
                  <c:v>1950.872437</c:v>
                </c:pt>
                <c:pt idx="34">
                  <c:v>1970.828125</c:v>
                </c:pt>
                <c:pt idx="35">
                  <c:v>1995.594482</c:v>
                </c:pt>
                <c:pt idx="36">
                  <c:v>2017.6875</c:v>
                </c:pt>
                <c:pt idx="37">
                  <c:v>2041.4545899999998</c:v>
                </c:pt>
                <c:pt idx="38">
                  <c:v>2073.9228520000001</c:v>
                </c:pt>
                <c:pt idx="39">
                  <c:v>2105.7160640000002</c:v>
                </c:pt>
                <c:pt idx="40">
                  <c:v>2144.591797</c:v>
                </c:pt>
              </c:numCache>
            </c:numRef>
          </c:val>
          <c:smooth val="0"/>
          <c:extLst>
            <c:ext xmlns:c16="http://schemas.microsoft.com/office/drawing/2014/chart" uri="{C3380CC4-5D6E-409C-BE32-E72D297353CC}">
              <c16:uniqueId val="{00000002-B8E2-4C4C-9090-49327AF8596A}"/>
            </c:ext>
          </c:extLst>
        </c:ser>
        <c:ser>
          <c:idx val="3"/>
          <c:order val="3"/>
          <c:tx>
            <c:strRef>
              <c:f>Sheet1!$E$1</c:f>
              <c:strCache>
                <c:ptCount val="1"/>
                <c:pt idx="0">
                  <c:v>nuclear</c:v>
                </c:pt>
              </c:strCache>
            </c:strRef>
          </c:tx>
          <c:spPr>
            <a:ln w="22225" cap="rnd">
              <a:solidFill>
                <a:schemeClr val="accent5"/>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Sheet1!$E$2:$E$42</c:f>
              <c:numCache>
                <c:formatCode>General</c:formatCode>
                <c:ptCount val="41"/>
                <c:pt idx="0">
                  <c:v>806.96830055999999</c:v>
                </c:pt>
                <c:pt idx="1">
                  <c:v>790.20436699999982</c:v>
                </c:pt>
                <c:pt idx="2">
                  <c:v>769.33124900000007</c:v>
                </c:pt>
                <c:pt idx="3">
                  <c:v>789.01647300000002</c:v>
                </c:pt>
                <c:pt idx="4">
                  <c:v>797.16598199999999</c:v>
                </c:pt>
                <c:pt idx="5">
                  <c:v>797.17787699999997</c:v>
                </c:pt>
                <c:pt idx="6">
                  <c:v>805.69394800000009</c:v>
                </c:pt>
                <c:pt idx="7">
                  <c:v>804.94963500000017</c:v>
                </c:pt>
                <c:pt idx="8">
                  <c:v>807.08447699999999</c:v>
                </c:pt>
                <c:pt idx="9">
                  <c:v>809.40926200000001</c:v>
                </c:pt>
                <c:pt idx="10">
                  <c:v>789.918631</c:v>
                </c:pt>
                <c:pt idx="11">
                  <c:v>777.68218999999999</c:v>
                </c:pt>
                <c:pt idx="12">
                  <c:v>783.61560099999997</c:v>
                </c:pt>
                <c:pt idx="13">
                  <c:v>785.479919</c:v>
                </c:pt>
                <c:pt idx="14">
                  <c:v>788.97308299999997</c:v>
                </c:pt>
                <c:pt idx="15">
                  <c:v>781.77600099999995</c:v>
                </c:pt>
                <c:pt idx="16">
                  <c:v>773.33514400000001</c:v>
                </c:pt>
                <c:pt idx="17">
                  <c:v>759.40319800000009</c:v>
                </c:pt>
                <c:pt idx="18">
                  <c:v>721.80883800000004</c:v>
                </c:pt>
                <c:pt idx="19">
                  <c:v>722.23309299999994</c:v>
                </c:pt>
                <c:pt idx="20">
                  <c:v>722.95153800000003</c:v>
                </c:pt>
                <c:pt idx="21">
                  <c:v>724.04480000000001</c:v>
                </c:pt>
                <c:pt idx="22">
                  <c:v>724.803223</c:v>
                </c:pt>
                <c:pt idx="23">
                  <c:v>700.30969200000004</c:v>
                </c:pt>
                <c:pt idx="24">
                  <c:v>701.00427200000001</c:v>
                </c:pt>
                <c:pt idx="25">
                  <c:v>702.40930199999991</c:v>
                </c:pt>
                <c:pt idx="26">
                  <c:v>703.45385700000008</c:v>
                </c:pt>
                <c:pt idx="27">
                  <c:v>703.66455099999996</c:v>
                </c:pt>
                <c:pt idx="28">
                  <c:v>703.87518299999999</c:v>
                </c:pt>
                <c:pt idx="29">
                  <c:v>703.87560999999994</c:v>
                </c:pt>
                <c:pt idx="30">
                  <c:v>704.22051999999996</c:v>
                </c:pt>
                <c:pt idx="31">
                  <c:v>705.47216800000001</c:v>
                </c:pt>
                <c:pt idx="32">
                  <c:v>706.37817400000006</c:v>
                </c:pt>
                <c:pt idx="33">
                  <c:v>707.25170900000001</c:v>
                </c:pt>
                <c:pt idx="34">
                  <c:v>708.00701900000001</c:v>
                </c:pt>
                <c:pt idx="35">
                  <c:v>708.82507300000009</c:v>
                </c:pt>
                <c:pt idx="36">
                  <c:v>709.25207499999999</c:v>
                </c:pt>
                <c:pt idx="37">
                  <c:v>709.67767300000003</c:v>
                </c:pt>
                <c:pt idx="38">
                  <c:v>709.942993</c:v>
                </c:pt>
                <c:pt idx="39">
                  <c:v>710.26409899999999</c:v>
                </c:pt>
                <c:pt idx="40">
                  <c:v>710.72766100000001</c:v>
                </c:pt>
              </c:numCache>
            </c:numRef>
          </c:val>
          <c:smooth val="0"/>
          <c:extLst>
            <c:ext xmlns:c16="http://schemas.microsoft.com/office/drawing/2014/chart" uri="{C3380CC4-5D6E-409C-BE32-E72D297353CC}">
              <c16:uniqueId val="{00000003-B8E2-4C4C-9090-49327AF8596A}"/>
            </c:ext>
          </c:extLst>
        </c:ser>
        <c:dLbls>
          <c:showLegendKey val="0"/>
          <c:showVal val="0"/>
          <c:showCatName val="0"/>
          <c:showSerName val="0"/>
          <c:showPercent val="0"/>
          <c:showBubbleSize val="0"/>
        </c:dLbls>
        <c:smooth val="0"/>
        <c:axId val="-1229092912"/>
        <c:axId val="-1229080944"/>
      </c:lineChart>
      <c:catAx>
        <c:axId val="-122909291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0" spcFirstLastPara="1" vertOverflow="ellipsis"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29080944"/>
        <c:crosses val="autoZero"/>
        <c:auto val="1"/>
        <c:lblAlgn val="ctr"/>
        <c:lblOffset val="100"/>
        <c:tickLblSkip val="10"/>
        <c:tickMarkSkip val="10"/>
        <c:noMultiLvlLbl val="0"/>
      </c:catAx>
      <c:valAx>
        <c:axId val="-1229080944"/>
        <c:scaling>
          <c:orientation val="minMax"/>
          <c:max val="35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29092912"/>
        <c:crossesAt val="12"/>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200">
          <a:solidFill>
            <a:sysClr val="windowText" lastClr="000000"/>
          </a:solidFill>
        </a:defRPr>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53094302847679"/>
          <c:y val="0.23686859575989533"/>
          <c:w val="0.8851942543180471"/>
          <c:h val="0.64048235456636027"/>
        </c:manualLayout>
      </c:layout>
      <c:barChart>
        <c:barDir val="col"/>
        <c:grouping val="stacked"/>
        <c:varyColors val="0"/>
        <c:ser>
          <c:idx val="0"/>
          <c:order val="0"/>
          <c:spPr>
            <a:solidFill>
              <a:schemeClr val="bg2">
                <a:lumMod val="40000"/>
                <a:lumOff val="60000"/>
              </a:schemeClr>
            </a:solidFill>
            <a:ln>
              <a:noFill/>
            </a:ln>
            <a:effectLst/>
          </c:spPr>
          <c:invertIfNegative val="0"/>
          <c:cat>
            <c:numRef>
              <c:f>FTAB_Capacity_Data!$B$5:$B$45</c:f>
              <c:numCache>
                <c:formatCode>General</c:formatCode>
                <c:ptCount val="5"/>
                <c:pt idx="0">
                  <c:v>2010</c:v>
                </c:pt>
                <c:pt idx="1">
                  <c:v>2020</c:v>
                </c:pt>
                <c:pt idx="2">
                  <c:v>2030</c:v>
                </c:pt>
                <c:pt idx="3">
                  <c:v>2040</c:v>
                </c:pt>
                <c:pt idx="4">
                  <c:v>2050</c:v>
                </c:pt>
              </c:numCache>
              <c:extLst/>
            </c:numRef>
          </c:cat>
          <c:val>
            <c:numRef>
              <c:f>FTAB_Capacity_Data!$D$5:$D$45</c:f>
              <c:numCache>
                <c:formatCode>General</c:formatCode>
                <c:ptCount val="5"/>
                <c:pt idx="0">
                  <c:v>301.116242</c:v>
                </c:pt>
                <c:pt idx="1">
                  <c:v>215.67208500000001</c:v>
                </c:pt>
                <c:pt idx="2">
                  <c:v>124.497182</c:v>
                </c:pt>
                <c:pt idx="3">
                  <c:v>108.531993</c:v>
                </c:pt>
                <c:pt idx="4">
                  <c:v>105.594686</c:v>
                </c:pt>
              </c:numCache>
              <c:extLst/>
            </c:numRef>
          </c:val>
          <c:extLst>
            <c:ext xmlns:c16="http://schemas.microsoft.com/office/drawing/2014/chart" uri="{C3380CC4-5D6E-409C-BE32-E72D297353CC}">
              <c16:uniqueId val="{00000000-EE04-4504-B5D6-F0C4F26E2758}"/>
            </c:ext>
          </c:extLst>
        </c:ser>
        <c:ser>
          <c:idx val="1"/>
          <c:order val="1"/>
          <c:spPr>
            <a:solidFill>
              <a:schemeClr val="accent1"/>
            </a:solidFill>
            <a:ln>
              <a:noFill/>
            </a:ln>
            <a:effectLst/>
          </c:spPr>
          <c:invertIfNegative val="0"/>
          <c:cat>
            <c:numRef>
              <c:f>FTAB_Capacity_Data!$B$5:$B$45</c:f>
              <c:numCache>
                <c:formatCode>General</c:formatCode>
                <c:ptCount val="5"/>
                <c:pt idx="0">
                  <c:v>2010</c:v>
                </c:pt>
                <c:pt idx="1">
                  <c:v>2020</c:v>
                </c:pt>
                <c:pt idx="2">
                  <c:v>2030</c:v>
                </c:pt>
                <c:pt idx="3">
                  <c:v>2040</c:v>
                </c:pt>
                <c:pt idx="4">
                  <c:v>2050</c:v>
                </c:pt>
              </c:numCache>
              <c:extLst/>
            </c:numRef>
          </c:cat>
          <c:val>
            <c:numRef>
              <c:f>FTAB_Capacity_Data!$E$5:$E$45</c:f>
              <c:numCache>
                <c:formatCode>General</c:formatCode>
                <c:ptCount val="5"/>
                <c:pt idx="0">
                  <c:v>479.67349200000001</c:v>
                </c:pt>
                <c:pt idx="1">
                  <c:v>506.48928799999999</c:v>
                </c:pt>
                <c:pt idx="2">
                  <c:v>629.23657700000001</c:v>
                </c:pt>
                <c:pt idx="3">
                  <c:v>743.76634100000001</c:v>
                </c:pt>
                <c:pt idx="4">
                  <c:v>869.80423199999996</c:v>
                </c:pt>
              </c:numCache>
              <c:extLst/>
            </c:numRef>
          </c:val>
          <c:extLst>
            <c:ext xmlns:c16="http://schemas.microsoft.com/office/drawing/2014/chart" uri="{C3380CC4-5D6E-409C-BE32-E72D297353CC}">
              <c16:uniqueId val="{00000001-EE04-4504-B5D6-F0C4F26E2758}"/>
            </c:ext>
          </c:extLst>
        </c:ser>
        <c:ser>
          <c:idx val="2"/>
          <c:order val="2"/>
          <c:spPr>
            <a:solidFill>
              <a:schemeClr val="accent5"/>
            </a:solidFill>
            <a:ln>
              <a:noFill/>
            </a:ln>
            <a:effectLst/>
          </c:spPr>
          <c:invertIfNegative val="0"/>
          <c:cat>
            <c:numRef>
              <c:f>FTAB_Capacity_Data!$B$5:$B$45</c:f>
              <c:numCache>
                <c:formatCode>General</c:formatCode>
                <c:ptCount val="5"/>
                <c:pt idx="0">
                  <c:v>2010</c:v>
                </c:pt>
                <c:pt idx="1">
                  <c:v>2020</c:v>
                </c:pt>
                <c:pt idx="2">
                  <c:v>2030</c:v>
                </c:pt>
                <c:pt idx="3">
                  <c:v>2040</c:v>
                </c:pt>
                <c:pt idx="4">
                  <c:v>2050</c:v>
                </c:pt>
              </c:numCache>
              <c:extLst/>
            </c:numRef>
          </c:cat>
          <c:val>
            <c:numRef>
              <c:f>FTAB_Capacity_Data!$F$5:$F$45</c:f>
              <c:numCache>
                <c:formatCode>General</c:formatCode>
                <c:ptCount val="5"/>
                <c:pt idx="0">
                  <c:v>103.749123</c:v>
                </c:pt>
                <c:pt idx="1">
                  <c:v>96.523612999999997</c:v>
                </c:pt>
                <c:pt idx="2">
                  <c:v>86.035858000000005</c:v>
                </c:pt>
                <c:pt idx="3">
                  <c:v>81.019317999999998</c:v>
                </c:pt>
                <c:pt idx="4">
                  <c:v>80.623878000000005</c:v>
                </c:pt>
              </c:numCache>
              <c:extLst/>
            </c:numRef>
          </c:val>
          <c:extLst>
            <c:ext xmlns:c16="http://schemas.microsoft.com/office/drawing/2014/chart" uri="{C3380CC4-5D6E-409C-BE32-E72D297353CC}">
              <c16:uniqueId val="{00000002-EE04-4504-B5D6-F0C4F26E2758}"/>
            </c:ext>
          </c:extLst>
        </c:ser>
        <c:ser>
          <c:idx val="3"/>
          <c:order val="3"/>
          <c:spPr>
            <a:solidFill>
              <a:schemeClr val="accent3"/>
            </a:solidFill>
            <a:ln>
              <a:noFill/>
            </a:ln>
            <a:effectLst/>
          </c:spPr>
          <c:invertIfNegative val="0"/>
          <c:cat>
            <c:numRef>
              <c:f>FTAB_Capacity_Data!$B$5:$B$45</c:f>
              <c:numCache>
                <c:formatCode>General</c:formatCode>
                <c:ptCount val="5"/>
                <c:pt idx="0">
                  <c:v>2010</c:v>
                </c:pt>
                <c:pt idx="1">
                  <c:v>2020</c:v>
                </c:pt>
                <c:pt idx="2">
                  <c:v>2030</c:v>
                </c:pt>
                <c:pt idx="3">
                  <c:v>2040</c:v>
                </c:pt>
                <c:pt idx="4">
                  <c:v>2050</c:v>
                </c:pt>
              </c:numCache>
              <c:extLst/>
            </c:numRef>
          </c:cat>
          <c:val>
            <c:numRef>
              <c:f>FTAB_Capacity_Data!$G$5:$G$45</c:f>
              <c:numCache>
                <c:formatCode>General</c:formatCode>
                <c:ptCount val="5"/>
                <c:pt idx="0">
                  <c:v>39.881329000000001</c:v>
                </c:pt>
                <c:pt idx="1">
                  <c:v>118.32652299999999</c:v>
                </c:pt>
                <c:pt idx="2">
                  <c:v>187.780945</c:v>
                </c:pt>
                <c:pt idx="3">
                  <c:v>210.63404800000001</c:v>
                </c:pt>
                <c:pt idx="4">
                  <c:v>229.45320100000001</c:v>
                </c:pt>
              </c:numCache>
              <c:extLst/>
            </c:numRef>
          </c:val>
          <c:extLst>
            <c:ext xmlns:c16="http://schemas.microsoft.com/office/drawing/2014/chart" uri="{C3380CC4-5D6E-409C-BE32-E72D297353CC}">
              <c16:uniqueId val="{00000003-EE04-4504-B5D6-F0C4F26E2758}"/>
            </c:ext>
          </c:extLst>
        </c:ser>
        <c:ser>
          <c:idx val="4"/>
          <c:order val="4"/>
          <c:spPr>
            <a:solidFill>
              <a:schemeClr val="accent4"/>
            </a:solidFill>
            <a:ln>
              <a:noFill/>
            </a:ln>
            <a:effectLst/>
          </c:spPr>
          <c:invertIfNegative val="0"/>
          <c:cat>
            <c:numRef>
              <c:f>FTAB_Capacity_Data!$B$5:$B$45</c:f>
              <c:numCache>
                <c:formatCode>General</c:formatCode>
                <c:ptCount val="5"/>
                <c:pt idx="0">
                  <c:v>2010</c:v>
                </c:pt>
                <c:pt idx="1">
                  <c:v>2020</c:v>
                </c:pt>
                <c:pt idx="2">
                  <c:v>2030</c:v>
                </c:pt>
                <c:pt idx="3">
                  <c:v>2040</c:v>
                </c:pt>
                <c:pt idx="4">
                  <c:v>2050</c:v>
                </c:pt>
              </c:numCache>
              <c:extLst/>
            </c:numRef>
          </c:cat>
          <c:val>
            <c:numRef>
              <c:f>FTAB_Capacity_Data!$H$5:$H$45</c:f>
              <c:numCache>
                <c:formatCode>General</c:formatCode>
                <c:ptCount val="5"/>
                <c:pt idx="0">
                  <c:v>2.6497679999999999</c:v>
                </c:pt>
                <c:pt idx="1">
                  <c:v>82.241118999999998</c:v>
                </c:pt>
                <c:pt idx="2">
                  <c:v>286.98959400000001</c:v>
                </c:pt>
                <c:pt idx="3">
                  <c:v>432.20739700000001</c:v>
                </c:pt>
                <c:pt idx="4">
                  <c:v>580.00671399999999</c:v>
                </c:pt>
              </c:numCache>
              <c:extLst/>
            </c:numRef>
          </c:val>
          <c:extLst>
            <c:ext xmlns:c16="http://schemas.microsoft.com/office/drawing/2014/chart" uri="{C3380CC4-5D6E-409C-BE32-E72D297353CC}">
              <c16:uniqueId val="{00000004-EE04-4504-B5D6-F0C4F26E2758}"/>
            </c:ext>
          </c:extLst>
        </c:ser>
        <c:ser>
          <c:idx val="5"/>
          <c:order val="5"/>
          <c:spPr>
            <a:solidFill>
              <a:schemeClr val="tx1"/>
            </a:solidFill>
            <a:ln>
              <a:noFill/>
            </a:ln>
            <a:effectLst/>
          </c:spPr>
          <c:invertIfNegative val="0"/>
          <c:cat>
            <c:numRef>
              <c:f>FTAB_Capacity_Data!$B$5:$B$45</c:f>
              <c:numCache>
                <c:formatCode>General</c:formatCode>
                <c:ptCount val="5"/>
                <c:pt idx="0">
                  <c:v>2010</c:v>
                </c:pt>
                <c:pt idx="1">
                  <c:v>2020</c:v>
                </c:pt>
                <c:pt idx="2">
                  <c:v>2030</c:v>
                </c:pt>
                <c:pt idx="3">
                  <c:v>2040</c:v>
                </c:pt>
                <c:pt idx="4">
                  <c:v>2050</c:v>
                </c:pt>
              </c:numCache>
              <c:extLst/>
            </c:numRef>
          </c:cat>
          <c:val>
            <c:numRef>
              <c:f>FTAB_Capacity_Data!$I$5:$I$45</c:f>
              <c:numCache>
                <c:formatCode>General</c:formatCode>
                <c:ptCount val="5"/>
                <c:pt idx="0">
                  <c:v>1.9E-2</c:v>
                </c:pt>
                <c:pt idx="1">
                  <c:v>1.2122999999999999</c:v>
                </c:pt>
                <c:pt idx="2">
                  <c:v>15.030294</c:v>
                </c:pt>
                <c:pt idx="3">
                  <c:v>19.776287</c:v>
                </c:pt>
                <c:pt idx="4">
                  <c:v>27.706506999999998</c:v>
                </c:pt>
              </c:numCache>
              <c:extLst/>
            </c:numRef>
          </c:val>
          <c:extLst>
            <c:ext xmlns:c16="http://schemas.microsoft.com/office/drawing/2014/chart" uri="{C3380CC4-5D6E-409C-BE32-E72D297353CC}">
              <c16:uniqueId val="{00000005-EE04-4504-B5D6-F0C4F26E2758}"/>
            </c:ext>
          </c:extLst>
        </c:ser>
        <c:ser>
          <c:idx val="6"/>
          <c:order val="6"/>
          <c:spPr>
            <a:solidFill>
              <a:schemeClr val="accent2"/>
            </a:solidFill>
            <a:ln>
              <a:noFill/>
            </a:ln>
            <a:effectLst/>
          </c:spPr>
          <c:invertIfNegative val="0"/>
          <c:cat>
            <c:numRef>
              <c:f>FTAB_Capacity_Data!$B$5:$B$45</c:f>
              <c:numCache>
                <c:formatCode>General</c:formatCode>
                <c:ptCount val="5"/>
                <c:pt idx="0">
                  <c:v>2010</c:v>
                </c:pt>
                <c:pt idx="1">
                  <c:v>2020</c:v>
                </c:pt>
                <c:pt idx="2">
                  <c:v>2030</c:v>
                </c:pt>
                <c:pt idx="3">
                  <c:v>2040</c:v>
                </c:pt>
                <c:pt idx="4">
                  <c:v>2050</c:v>
                </c:pt>
              </c:numCache>
              <c:extLst/>
            </c:numRef>
          </c:cat>
          <c:val>
            <c:numRef>
              <c:f>FTAB_Capacity_Data!$J$5:$J$45</c:f>
              <c:numCache>
                <c:formatCode>General</c:formatCode>
                <c:ptCount val="5"/>
                <c:pt idx="0">
                  <c:v>115.98634199999992</c:v>
                </c:pt>
                <c:pt idx="1">
                  <c:v>117.89656000000002</c:v>
                </c:pt>
                <c:pt idx="2">
                  <c:v>120.43067900000005</c:v>
                </c:pt>
                <c:pt idx="3">
                  <c:v>123.91489699999988</c:v>
                </c:pt>
                <c:pt idx="4">
                  <c:v>126.3292449999999</c:v>
                </c:pt>
              </c:numCache>
              <c:extLst/>
            </c:numRef>
          </c:val>
          <c:extLst>
            <c:ext xmlns:c16="http://schemas.microsoft.com/office/drawing/2014/chart" uri="{C3380CC4-5D6E-409C-BE32-E72D297353CC}">
              <c16:uniqueId val="{00000006-EE04-4504-B5D6-F0C4F26E2758}"/>
            </c:ext>
          </c:extLst>
        </c:ser>
        <c:dLbls>
          <c:showLegendKey val="0"/>
          <c:showVal val="0"/>
          <c:showCatName val="0"/>
          <c:showSerName val="0"/>
          <c:showPercent val="0"/>
          <c:showBubbleSize val="0"/>
        </c:dLbls>
        <c:gapWidth val="167"/>
        <c:overlap val="100"/>
        <c:axId val="-1199721040"/>
        <c:axId val="-1199720496"/>
      </c:barChart>
      <c:catAx>
        <c:axId val="-1199721040"/>
        <c:scaling>
          <c:orientation val="minMax"/>
        </c:scaling>
        <c:delete val="0"/>
        <c:axPos val="b"/>
        <c:numFmt formatCode="General" sourceLinked="1"/>
        <c:majorTickMark val="out"/>
        <c:minorTickMark val="none"/>
        <c:tickLblPos val="nextTo"/>
        <c:spPr>
          <a:noFill/>
          <a:ln w="9525" cap="flat" cmpd="sng" algn="ctr">
            <a:solidFill>
              <a:schemeClr val="tx1">
                <a:alpha val="98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199720496"/>
        <c:crosses val="autoZero"/>
        <c:auto val="1"/>
        <c:lblAlgn val="ctr"/>
        <c:lblOffset val="100"/>
        <c:noMultiLvlLbl val="0"/>
      </c:catAx>
      <c:valAx>
        <c:axId val="-11997204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a:solidFill>
              <a:schemeClr val="bg1">
                <a:lumMod val="50000"/>
                <a:alpha val="83000"/>
              </a:schemeClr>
            </a:solidFill>
            <a:prstDash val="lgDash"/>
          </a:ln>
          <a:effectLst/>
        </c:spPr>
        <c:txPr>
          <a:bodyPr rot="-60000000" spcFirstLastPara="1" vertOverflow="ellipsis" vert="horz" wrap="square" anchor="ctr" anchorCtr="1"/>
          <a:lstStyle/>
          <a:p>
            <a:pPr>
              <a:defRPr sz="1000" b="0"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endParaRPr lang="en-US"/>
          </a:p>
        </c:txPr>
        <c:crossAx val="-1199721040"/>
        <c:crossesAt val="3"/>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000">
          <a:solidFill>
            <a:schemeClr val="tx1">
              <a:lumMod val="75000"/>
              <a:lumOff val="25000"/>
            </a:schemeClr>
          </a:solidFill>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53094302847679"/>
          <c:y val="0.23686859575989533"/>
          <c:w val="0.8851942543180471"/>
          <c:h val="0.64048235456636027"/>
        </c:manualLayout>
      </c:layout>
      <c:barChart>
        <c:barDir val="col"/>
        <c:grouping val="percentStacked"/>
        <c:varyColors val="0"/>
        <c:ser>
          <c:idx val="0"/>
          <c:order val="0"/>
          <c:spPr>
            <a:solidFill>
              <a:schemeClr val="bg2">
                <a:lumMod val="40000"/>
                <a:lumOff val="60000"/>
              </a:schemeClr>
            </a:solidFill>
            <a:ln>
              <a:noFill/>
            </a:ln>
            <a:effectLst/>
          </c:spPr>
          <c:invertIfNegative val="0"/>
          <c:dPt>
            <c:idx val="0"/>
            <c:invertIfNegative val="0"/>
            <c:bubble3D val="0"/>
            <c:spPr>
              <a:solidFill>
                <a:schemeClr val="bg2">
                  <a:lumMod val="40000"/>
                  <a:lumOff val="60000"/>
                </a:schemeClr>
              </a:solidFill>
              <a:ln>
                <a:noFill/>
              </a:ln>
              <a:effectLst/>
            </c:spPr>
            <c:extLst>
              <c:ext xmlns:c16="http://schemas.microsoft.com/office/drawing/2014/chart" uri="{C3380CC4-5D6E-409C-BE32-E72D297353CC}">
                <c16:uniqueId val="{00000001-E867-465E-B4EC-641384F34E8D}"/>
              </c:ext>
            </c:extLst>
          </c:dPt>
          <c:cat>
            <c:numRef>
              <c:f>FTAB_Capacity_Data!$B$5:$B$45</c:f>
              <c:numCache>
                <c:formatCode>General</c:formatCode>
                <c:ptCount val="5"/>
                <c:pt idx="0">
                  <c:v>2010</c:v>
                </c:pt>
                <c:pt idx="1">
                  <c:v>2020</c:v>
                </c:pt>
                <c:pt idx="2">
                  <c:v>2030</c:v>
                </c:pt>
                <c:pt idx="3">
                  <c:v>2040</c:v>
                </c:pt>
                <c:pt idx="4">
                  <c:v>2050</c:v>
                </c:pt>
              </c:numCache>
              <c:extLst/>
            </c:numRef>
          </c:cat>
          <c:val>
            <c:numRef>
              <c:f>FTAB_Capacity_Data!$D$5:$D$45</c:f>
              <c:numCache>
                <c:formatCode>General</c:formatCode>
                <c:ptCount val="5"/>
                <c:pt idx="0">
                  <c:v>301.116242</c:v>
                </c:pt>
                <c:pt idx="1">
                  <c:v>215.67208500000001</c:v>
                </c:pt>
                <c:pt idx="2">
                  <c:v>124.497182</c:v>
                </c:pt>
                <c:pt idx="3">
                  <c:v>108.531993</c:v>
                </c:pt>
                <c:pt idx="4">
                  <c:v>105.594686</c:v>
                </c:pt>
              </c:numCache>
              <c:extLst/>
            </c:numRef>
          </c:val>
          <c:extLst>
            <c:ext xmlns:c16="http://schemas.microsoft.com/office/drawing/2014/chart" uri="{C3380CC4-5D6E-409C-BE32-E72D297353CC}">
              <c16:uniqueId val="{00000002-E867-465E-B4EC-641384F34E8D}"/>
            </c:ext>
          </c:extLst>
        </c:ser>
        <c:ser>
          <c:idx val="1"/>
          <c:order val="1"/>
          <c:spPr>
            <a:solidFill>
              <a:schemeClr val="accent1"/>
            </a:solidFill>
            <a:ln>
              <a:noFill/>
            </a:ln>
            <a:effectLst/>
          </c:spPr>
          <c:invertIfNegative val="0"/>
          <c:cat>
            <c:numRef>
              <c:f>FTAB_Capacity_Data!$B$5:$B$45</c:f>
              <c:numCache>
                <c:formatCode>General</c:formatCode>
                <c:ptCount val="5"/>
                <c:pt idx="0">
                  <c:v>2010</c:v>
                </c:pt>
                <c:pt idx="1">
                  <c:v>2020</c:v>
                </c:pt>
                <c:pt idx="2">
                  <c:v>2030</c:v>
                </c:pt>
                <c:pt idx="3">
                  <c:v>2040</c:v>
                </c:pt>
                <c:pt idx="4">
                  <c:v>2050</c:v>
                </c:pt>
              </c:numCache>
              <c:extLst/>
            </c:numRef>
          </c:cat>
          <c:val>
            <c:numRef>
              <c:f>FTAB_Capacity_Data!$E$5:$E$45</c:f>
              <c:numCache>
                <c:formatCode>General</c:formatCode>
                <c:ptCount val="5"/>
                <c:pt idx="0">
                  <c:v>479.67349200000001</c:v>
                </c:pt>
                <c:pt idx="1">
                  <c:v>506.48928799999999</c:v>
                </c:pt>
                <c:pt idx="2">
                  <c:v>629.23657700000001</c:v>
                </c:pt>
                <c:pt idx="3">
                  <c:v>743.76634100000001</c:v>
                </c:pt>
                <c:pt idx="4">
                  <c:v>869.80423199999996</c:v>
                </c:pt>
              </c:numCache>
              <c:extLst/>
            </c:numRef>
          </c:val>
          <c:extLst>
            <c:ext xmlns:c16="http://schemas.microsoft.com/office/drawing/2014/chart" uri="{C3380CC4-5D6E-409C-BE32-E72D297353CC}">
              <c16:uniqueId val="{00000003-E867-465E-B4EC-641384F34E8D}"/>
            </c:ext>
          </c:extLst>
        </c:ser>
        <c:ser>
          <c:idx val="2"/>
          <c:order val="2"/>
          <c:spPr>
            <a:solidFill>
              <a:schemeClr val="accent5"/>
            </a:solidFill>
            <a:ln>
              <a:noFill/>
            </a:ln>
            <a:effectLst/>
          </c:spPr>
          <c:invertIfNegative val="0"/>
          <c:cat>
            <c:numRef>
              <c:f>FTAB_Capacity_Data!$B$5:$B$45</c:f>
              <c:numCache>
                <c:formatCode>General</c:formatCode>
                <c:ptCount val="5"/>
                <c:pt idx="0">
                  <c:v>2010</c:v>
                </c:pt>
                <c:pt idx="1">
                  <c:v>2020</c:v>
                </c:pt>
                <c:pt idx="2">
                  <c:v>2030</c:v>
                </c:pt>
                <c:pt idx="3">
                  <c:v>2040</c:v>
                </c:pt>
                <c:pt idx="4">
                  <c:v>2050</c:v>
                </c:pt>
              </c:numCache>
              <c:extLst/>
            </c:numRef>
          </c:cat>
          <c:val>
            <c:numRef>
              <c:f>FTAB_Capacity_Data!$F$5:$F$45</c:f>
              <c:numCache>
                <c:formatCode>General</c:formatCode>
                <c:ptCount val="5"/>
                <c:pt idx="0">
                  <c:v>103.749123</c:v>
                </c:pt>
                <c:pt idx="1">
                  <c:v>96.523612999999997</c:v>
                </c:pt>
                <c:pt idx="2">
                  <c:v>86.035858000000005</c:v>
                </c:pt>
                <c:pt idx="3">
                  <c:v>81.019317999999998</c:v>
                </c:pt>
                <c:pt idx="4">
                  <c:v>80.623878000000005</c:v>
                </c:pt>
              </c:numCache>
              <c:extLst/>
            </c:numRef>
          </c:val>
          <c:extLst>
            <c:ext xmlns:c16="http://schemas.microsoft.com/office/drawing/2014/chart" uri="{C3380CC4-5D6E-409C-BE32-E72D297353CC}">
              <c16:uniqueId val="{00000004-E867-465E-B4EC-641384F34E8D}"/>
            </c:ext>
          </c:extLst>
        </c:ser>
        <c:ser>
          <c:idx val="3"/>
          <c:order val="3"/>
          <c:spPr>
            <a:solidFill>
              <a:schemeClr val="accent3"/>
            </a:solidFill>
            <a:ln>
              <a:noFill/>
            </a:ln>
            <a:effectLst/>
          </c:spPr>
          <c:invertIfNegative val="0"/>
          <c:cat>
            <c:numRef>
              <c:f>FTAB_Capacity_Data!$B$5:$B$45</c:f>
              <c:numCache>
                <c:formatCode>General</c:formatCode>
                <c:ptCount val="5"/>
                <c:pt idx="0">
                  <c:v>2010</c:v>
                </c:pt>
                <c:pt idx="1">
                  <c:v>2020</c:v>
                </c:pt>
                <c:pt idx="2">
                  <c:v>2030</c:v>
                </c:pt>
                <c:pt idx="3">
                  <c:v>2040</c:v>
                </c:pt>
                <c:pt idx="4">
                  <c:v>2050</c:v>
                </c:pt>
              </c:numCache>
              <c:extLst/>
            </c:numRef>
          </c:cat>
          <c:val>
            <c:numRef>
              <c:f>FTAB_Capacity_Data!$G$5:$G$45</c:f>
              <c:numCache>
                <c:formatCode>General</c:formatCode>
                <c:ptCount val="5"/>
                <c:pt idx="0">
                  <c:v>39.881329000000001</c:v>
                </c:pt>
                <c:pt idx="1">
                  <c:v>118.32652299999999</c:v>
                </c:pt>
                <c:pt idx="2">
                  <c:v>187.780945</c:v>
                </c:pt>
                <c:pt idx="3">
                  <c:v>210.63404800000001</c:v>
                </c:pt>
                <c:pt idx="4">
                  <c:v>229.45320100000001</c:v>
                </c:pt>
              </c:numCache>
              <c:extLst/>
            </c:numRef>
          </c:val>
          <c:extLst>
            <c:ext xmlns:c16="http://schemas.microsoft.com/office/drawing/2014/chart" uri="{C3380CC4-5D6E-409C-BE32-E72D297353CC}">
              <c16:uniqueId val="{00000005-E867-465E-B4EC-641384F34E8D}"/>
            </c:ext>
          </c:extLst>
        </c:ser>
        <c:ser>
          <c:idx val="4"/>
          <c:order val="4"/>
          <c:spPr>
            <a:solidFill>
              <a:schemeClr val="accent4"/>
            </a:solidFill>
            <a:ln>
              <a:noFill/>
            </a:ln>
            <a:effectLst/>
          </c:spPr>
          <c:invertIfNegative val="0"/>
          <c:cat>
            <c:numRef>
              <c:f>FTAB_Capacity_Data!$B$5:$B$45</c:f>
              <c:numCache>
                <c:formatCode>General</c:formatCode>
                <c:ptCount val="5"/>
                <c:pt idx="0">
                  <c:v>2010</c:v>
                </c:pt>
                <c:pt idx="1">
                  <c:v>2020</c:v>
                </c:pt>
                <c:pt idx="2">
                  <c:v>2030</c:v>
                </c:pt>
                <c:pt idx="3">
                  <c:v>2040</c:v>
                </c:pt>
                <c:pt idx="4">
                  <c:v>2050</c:v>
                </c:pt>
              </c:numCache>
              <c:extLst/>
            </c:numRef>
          </c:cat>
          <c:val>
            <c:numRef>
              <c:f>FTAB_Capacity_Data!$H$5:$H$45</c:f>
              <c:numCache>
                <c:formatCode>General</c:formatCode>
                <c:ptCount val="5"/>
                <c:pt idx="0">
                  <c:v>2.6497679999999999</c:v>
                </c:pt>
                <c:pt idx="1">
                  <c:v>82.241118999999998</c:v>
                </c:pt>
                <c:pt idx="2">
                  <c:v>286.98959400000001</c:v>
                </c:pt>
                <c:pt idx="3">
                  <c:v>432.20739700000001</c:v>
                </c:pt>
                <c:pt idx="4">
                  <c:v>580.00671399999999</c:v>
                </c:pt>
              </c:numCache>
              <c:extLst/>
            </c:numRef>
          </c:val>
          <c:extLst>
            <c:ext xmlns:c16="http://schemas.microsoft.com/office/drawing/2014/chart" uri="{C3380CC4-5D6E-409C-BE32-E72D297353CC}">
              <c16:uniqueId val="{00000006-E867-465E-B4EC-641384F34E8D}"/>
            </c:ext>
          </c:extLst>
        </c:ser>
        <c:ser>
          <c:idx val="5"/>
          <c:order val="5"/>
          <c:spPr>
            <a:solidFill>
              <a:schemeClr val="tx1"/>
            </a:solidFill>
            <a:ln>
              <a:noFill/>
            </a:ln>
            <a:effectLst/>
          </c:spPr>
          <c:invertIfNegative val="0"/>
          <c:cat>
            <c:numRef>
              <c:f>FTAB_Capacity_Data!$B$5:$B$45</c:f>
              <c:numCache>
                <c:formatCode>General</c:formatCode>
                <c:ptCount val="5"/>
                <c:pt idx="0">
                  <c:v>2010</c:v>
                </c:pt>
                <c:pt idx="1">
                  <c:v>2020</c:v>
                </c:pt>
                <c:pt idx="2">
                  <c:v>2030</c:v>
                </c:pt>
                <c:pt idx="3">
                  <c:v>2040</c:v>
                </c:pt>
                <c:pt idx="4">
                  <c:v>2050</c:v>
                </c:pt>
              </c:numCache>
              <c:extLst/>
            </c:numRef>
          </c:cat>
          <c:val>
            <c:numRef>
              <c:f>FTAB_Capacity_Data!$I$5:$I$45</c:f>
              <c:numCache>
                <c:formatCode>General</c:formatCode>
                <c:ptCount val="5"/>
                <c:pt idx="0">
                  <c:v>1.9E-2</c:v>
                </c:pt>
                <c:pt idx="1">
                  <c:v>1.2122999999999999</c:v>
                </c:pt>
                <c:pt idx="2">
                  <c:v>15.030294</c:v>
                </c:pt>
                <c:pt idx="3">
                  <c:v>19.776287</c:v>
                </c:pt>
                <c:pt idx="4">
                  <c:v>27.706506999999998</c:v>
                </c:pt>
              </c:numCache>
              <c:extLst/>
            </c:numRef>
          </c:val>
          <c:extLst>
            <c:ext xmlns:c16="http://schemas.microsoft.com/office/drawing/2014/chart" uri="{C3380CC4-5D6E-409C-BE32-E72D297353CC}">
              <c16:uniqueId val="{00000007-E867-465E-B4EC-641384F34E8D}"/>
            </c:ext>
          </c:extLst>
        </c:ser>
        <c:ser>
          <c:idx val="6"/>
          <c:order val="6"/>
          <c:spPr>
            <a:solidFill>
              <a:schemeClr val="accent2"/>
            </a:solidFill>
            <a:ln>
              <a:noFill/>
            </a:ln>
            <a:effectLst/>
          </c:spPr>
          <c:invertIfNegative val="0"/>
          <c:cat>
            <c:numRef>
              <c:f>FTAB_Capacity_Data!$B$5:$B$45</c:f>
              <c:numCache>
                <c:formatCode>General</c:formatCode>
                <c:ptCount val="5"/>
                <c:pt idx="0">
                  <c:v>2010</c:v>
                </c:pt>
                <c:pt idx="1">
                  <c:v>2020</c:v>
                </c:pt>
                <c:pt idx="2">
                  <c:v>2030</c:v>
                </c:pt>
                <c:pt idx="3">
                  <c:v>2040</c:v>
                </c:pt>
                <c:pt idx="4">
                  <c:v>2050</c:v>
                </c:pt>
              </c:numCache>
              <c:extLst/>
            </c:numRef>
          </c:cat>
          <c:val>
            <c:numRef>
              <c:f>FTAB_Capacity_Data!$J$5:$J$45</c:f>
              <c:numCache>
                <c:formatCode>General</c:formatCode>
                <c:ptCount val="5"/>
                <c:pt idx="0">
                  <c:v>115.98634199999992</c:v>
                </c:pt>
                <c:pt idx="1">
                  <c:v>117.89656000000002</c:v>
                </c:pt>
                <c:pt idx="2">
                  <c:v>120.43067900000005</c:v>
                </c:pt>
                <c:pt idx="3">
                  <c:v>123.91489699999988</c:v>
                </c:pt>
                <c:pt idx="4">
                  <c:v>126.3292449999999</c:v>
                </c:pt>
              </c:numCache>
              <c:extLst/>
            </c:numRef>
          </c:val>
          <c:extLst>
            <c:ext xmlns:c16="http://schemas.microsoft.com/office/drawing/2014/chart" uri="{C3380CC4-5D6E-409C-BE32-E72D297353CC}">
              <c16:uniqueId val="{00000008-E867-465E-B4EC-641384F34E8D}"/>
            </c:ext>
          </c:extLst>
        </c:ser>
        <c:dLbls>
          <c:showLegendKey val="0"/>
          <c:showVal val="0"/>
          <c:showCatName val="0"/>
          <c:showSerName val="0"/>
          <c:showPercent val="0"/>
          <c:showBubbleSize val="0"/>
        </c:dLbls>
        <c:gapWidth val="167"/>
        <c:overlap val="100"/>
        <c:axId val="-1191359472"/>
        <c:axId val="-1191365456"/>
      </c:barChart>
      <c:catAx>
        <c:axId val="-119135947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191365456"/>
        <c:crosses val="autoZero"/>
        <c:auto val="1"/>
        <c:lblAlgn val="ctr"/>
        <c:lblOffset val="100"/>
        <c:noMultiLvlLbl val="0"/>
      </c:catAx>
      <c:valAx>
        <c:axId val="-11913654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a:solidFill>
              <a:schemeClr val="bg1">
                <a:lumMod val="50000"/>
                <a:alpha val="83000"/>
              </a:schemeClr>
            </a:solidFill>
            <a:prstDash val="lgDash"/>
          </a:ln>
          <a:effectLst/>
        </c:spPr>
        <c:txPr>
          <a:bodyPr rot="-60000000" spcFirstLastPara="1" vertOverflow="ellipsis" vert="horz" wrap="square" anchor="ctr" anchorCtr="1"/>
          <a:lstStyle/>
          <a:p>
            <a:pPr>
              <a:defRPr sz="1000" b="0"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endParaRPr lang="en-US"/>
          </a:p>
        </c:txPr>
        <c:crossAx val="-1191359472"/>
        <c:crossesAt val="3"/>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000">
          <a:solidFill>
            <a:schemeClr val="tx1">
              <a:lumMod val="75000"/>
              <a:lumOff val="25000"/>
            </a:schemeClr>
          </a:solidFill>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090551181102378E-2"/>
          <c:y val="0.11920209738487671"/>
          <c:w val="0.75363521310490256"/>
          <c:h val="0.7893967528585103"/>
        </c:manualLayout>
      </c:layout>
      <c:barChart>
        <c:barDir val="col"/>
        <c:grouping val="stacked"/>
        <c:varyColors val="0"/>
        <c:ser>
          <c:idx val="3"/>
          <c:order val="0"/>
          <c:tx>
            <c:v>nuclear</c:v>
          </c:tx>
          <c:spPr>
            <a:solidFill>
              <a:schemeClr val="accent5"/>
            </a:solidFill>
            <a:ln>
              <a:solidFill>
                <a:schemeClr val="accent5"/>
              </a:solidFill>
            </a:ln>
            <a:effectLst/>
          </c:spPr>
          <c:invertIfNegative val="0"/>
          <c:cat>
            <c:numRef>
              <c:f>annual_cap_add_ret!$A$2:$A$47</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annual_cap_add_ret!$D$2:$D$47</c:f>
              <c:numCache>
                <c:formatCode>General</c:formatCode>
                <c:ptCount val="46"/>
                <c:pt idx="0">
                  <c:v>0</c:v>
                </c:pt>
                <c:pt idx="1">
                  <c:v>0</c:v>
                </c:pt>
                <c:pt idx="2">
                  <c:v>0</c:v>
                </c:pt>
                <c:pt idx="3">
                  <c:v>0</c:v>
                </c:pt>
                <c:pt idx="4">
                  <c:v>0</c:v>
                </c:pt>
                <c:pt idx="5">
                  <c:v>0</c:v>
                </c:pt>
                <c:pt idx="6">
                  <c:v>0</c:v>
                </c:pt>
                <c:pt idx="7">
                  <c:v>0</c:v>
                </c:pt>
                <c:pt idx="8">
                  <c:v>0</c:v>
                </c:pt>
                <c:pt idx="9">
                  <c:v>0</c:v>
                </c:pt>
                <c:pt idx="10">
                  <c:v>0</c:v>
                </c:pt>
                <c:pt idx="11">
                  <c:v>1.1220000000000001</c:v>
                </c:pt>
                <c:pt idx="12">
                  <c:v>0</c:v>
                </c:pt>
                <c:pt idx="13">
                  <c:v>0</c:v>
                </c:pt>
                <c:pt idx="14">
                  <c:v>0</c:v>
                </c:pt>
                <c:pt idx="15">
                  <c:v>0</c:v>
                </c:pt>
                <c:pt idx="16">
                  <c:v>0</c:v>
                </c:pt>
                <c:pt idx="17">
                  <c:v>2.2280000000000002</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numCache>
            </c:numRef>
          </c:val>
          <c:extLst>
            <c:ext xmlns:c16="http://schemas.microsoft.com/office/drawing/2014/chart" uri="{C3380CC4-5D6E-409C-BE32-E72D297353CC}">
              <c16:uniqueId val="{00000000-E83B-4BD6-A1FE-F9E4A257A388}"/>
            </c:ext>
          </c:extLst>
        </c:ser>
        <c:ser>
          <c:idx val="0"/>
          <c:order val="1"/>
          <c:tx>
            <c:v>coal</c:v>
          </c:tx>
          <c:spPr>
            <a:solidFill>
              <a:srgbClr val="8B8B8B"/>
            </a:solidFill>
            <a:ln>
              <a:solidFill>
                <a:srgbClr val="8B8B8B"/>
              </a:solidFill>
            </a:ln>
            <a:effectLst/>
          </c:spPr>
          <c:invertIfNegative val="0"/>
          <c:cat>
            <c:numRef>
              <c:f>annual_cap_add_ret!$A$2:$A$47</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annual_cap_add_ret!$B$2:$B$47</c:f>
              <c:numCache>
                <c:formatCode>General</c:formatCode>
                <c:ptCount val="46"/>
                <c:pt idx="0">
                  <c:v>0.39939999999999998</c:v>
                </c:pt>
                <c:pt idx="1">
                  <c:v>0.53090000000000004</c:v>
                </c:pt>
                <c:pt idx="2">
                  <c:v>1.4189000000000001</c:v>
                </c:pt>
                <c:pt idx="3">
                  <c:v>1.4581999999999999</c:v>
                </c:pt>
                <c:pt idx="4">
                  <c:v>1.7863</c:v>
                </c:pt>
                <c:pt idx="5">
                  <c:v>5.3442999999999996</c:v>
                </c:pt>
                <c:pt idx="6">
                  <c:v>3.8302999999999998</c:v>
                </c:pt>
                <c:pt idx="7">
                  <c:v>3.734</c:v>
                </c:pt>
                <c:pt idx="8">
                  <c:v>1.5275999999999901</c:v>
                </c:pt>
                <c:pt idx="9">
                  <c:v>0</c:v>
                </c:pt>
                <c:pt idx="10">
                  <c:v>0</c:v>
                </c:pt>
                <c:pt idx="11">
                  <c:v>0</c:v>
                </c:pt>
                <c:pt idx="12">
                  <c:v>0</c:v>
                </c:pt>
                <c:pt idx="13">
                  <c:v>0</c:v>
                </c:pt>
                <c:pt idx="14">
                  <c:v>0</c:v>
                </c:pt>
                <c:pt idx="15">
                  <c:v>1.7000000000000001E-2</c:v>
                </c:pt>
                <c:pt idx="16">
                  <c:v>0</c:v>
                </c:pt>
                <c:pt idx="17">
                  <c:v>3.8299999999999999E-4</c:v>
                </c:pt>
                <c:pt idx="18">
                  <c:v>7.1500000000000003E-4</c:v>
                </c:pt>
                <c:pt idx="19">
                  <c:v>0</c:v>
                </c:pt>
                <c:pt idx="20">
                  <c:v>0</c:v>
                </c:pt>
                <c:pt idx="21">
                  <c:v>1E-3</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numCache>
            </c:numRef>
          </c:val>
          <c:extLst>
            <c:ext xmlns:c16="http://schemas.microsoft.com/office/drawing/2014/chart" uri="{C3380CC4-5D6E-409C-BE32-E72D297353CC}">
              <c16:uniqueId val="{00000001-E83B-4BD6-A1FE-F9E4A257A388}"/>
            </c:ext>
          </c:extLst>
        </c:ser>
        <c:ser>
          <c:idx val="1"/>
          <c:order val="2"/>
          <c:tx>
            <c:v>oil and gas</c:v>
          </c:tx>
          <c:spPr>
            <a:solidFill>
              <a:schemeClr val="accent1"/>
            </a:solidFill>
            <a:ln>
              <a:solidFill>
                <a:schemeClr val="accent1"/>
              </a:solidFill>
            </a:ln>
            <a:effectLst/>
          </c:spPr>
          <c:invertIfNegative val="0"/>
          <c:cat>
            <c:numRef>
              <c:f>annual_cap_add_ret!$A$2:$A$47</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annual_cap_add_ret!$C$2:$C$47</c:f>
              <c:numCache>
                <c:formatCode>General</c:formatCode>
                <c:ptCount val="46"/>
                <c:pt idx="0">
                  <c:v>15.568099999999999</c:v>
                </c:pt>
                <c:pt idx="1">
                  <c:v>9.4309999999999992</c:v>
                </c:pt>
                <c:pt idx="2">
                  <c:v>7.077</c:v>
                </c:pt>
                <c:pt idx="3">
                  <c:v>7.8143000000000002</c:v>
                </c:pt>
                <c:pt idx="4">
                  <c:v>9.5343999999999909</c:v>
                </c:pt>
                <c:pt idx="5">
                  <c:v>7.5118</c:v>
                </c:pt>
                <c:pt idx="6">
                  <c:v>10.260999999999999</c:v>
                </c:pt>
                <c:pt idx="7">
                  <c:v>9.7266999999999992</c:v>
                </c:pt>
                <c:pt idx="8">
                  <c:v>7.1601999999999997</c:v>
                </c:pt>
                <c:pt idx="9">
                  <c:v>9.0992999999999995</c:v>
                </c:pt>
                <c:pt idx="10">
                  <c:v>6.4699</c:v>
                </c:pt>
                <c:pt idx="11">
                  <c:v>8.6816999999999993</c:v>
                </c:pt>
                <c:pt idx="12">
                  <c:v>9.6404999999999994</c:v>
                </c:pt>
                <c:pt idx="13">
                  <c:v>19.3250999999999</c:v>
                </c:pt>
                <c:pt idx="14">
                  <c:v>7.9734999999999898</c:v>
                </c:pt>
                <c:pt idx="15">
                  <c:v>6.4029999999999996</c:v>
                </c:pt>
                <c:pt idx="16">
                  <c:v>6.2687999999999997</c:v>
                </c:pt>
                <c:pt idx="17">
                  <c:v>22.075627999999998</c:v>
                </c:pt>
                <c:pt idx="18">
                  <c:v>19.910863000000003</c:v>
                </c:pt>
                <c:pt idx="19">
                  <c:v>17.223028999999997</c:v>
                </c:pt>
                <c:pt idx="20">
                  <c:v>25.180568999999906</c:v>
                </c:pt>
                <c:pt idx="21">
                  <c:v>12.692710000000091</c:v>
                </c:pt>
                <c:pt idx="22">
                  <c:v>21.854172000000005</c:v>
                </c:pt>
                <c:pt idx="23">
                  <c:v>9.4414669999999887</c:v>
                </c:pt>
                <c:pt idx="24">
                  <c:v>17.843934000000019</c:v>
                </c:pt>
                <c:pt idx="25">
                  <c:v>8.2922049999999956</c:v>
                </c:pt>
                <c:pt idx="26">
                  <c:v>9.0049899999999923</c:v>
                </c:pt>
                <c:pt idx="27">
                  <c:v>12.810836999999992</c:v>
                </c:pt>
                <c:pt idx="28">
                  <c:v>15.582214000000022</c:v>
                </c:pt>
                <c:pt idx="29">
                  <c:v>15.29093899999998</c:v>
                </c:pt>
                <c:pt idx="30">
                  <c:v>14.323014000000001</c:v>
                </c:pt>
                <c:pt idx="31">
                  <c:v>12.134689000000009</c:v>
                </c:pt>
                <c:pt idx="32">
                  <c:v>10.396178999999989</c:v>
                </c:pt>
                <c:pt idx="33">
                  <c:v>13.098602999999002</c:v>
                </c:pt>
                <c:pt idx="34">
                  <c:v>10.728576000000999</c:v>
                </c:pt>
                <c:pt idx="35">
                  <c:v>10.68884300000002</c:v>
                </c:pt>
                <c:pt idx="36">
                  <c:v>13.484740999999985</c:v>
                </c:pt>
                <c:pt idx="37">
                  <c:v>9.2861179999999877</c:v>
                </c:pt>
                <c:pt idx="38">
                  <c:v>10.274474999999995</c:v>
                </c:pt>
                <c:pt idx="39">
                  <c:v>16.123779000000013</c:v>
                </c:pt>
                <c:pt idx="40">
                  <c:v>10.411865000000034</c:v>
                </c:pt>
                <c:pt idx="41">
                  <c:v>11.431997999999965</c:v>
                </c:pt>
                <c:pt idx="42">
                  <c:v>14.013125000000002</c:v>
                </c:pt>
                <c:pt idx="43">
                  <c:v>11.168364999999994</c:v>
                </c:pt>
                <c:pt idx="44">
                  <c:v>18.980924000000016</c:v>
                </c:pt>
                <c:pt idx="45">
                  <c:v>14.406128999998998</c:v>
                </c:pt>
              </c:numCache>
            </c:numRef>
          </c:val>
          <c:extLst>
            <c:ext xmlns:c16="http://schemas.microsoft.com/office/drawing/2014/chart" uri="{C3380CC4-5D6E-409C-BE32-E72D297353CC}">
              <c16:uniqueId val="{00000002-E83B-4BD6-A1FE-F9E4A257A388}"/>
            </c:ext>
          </c:extLst>
        </c:ser>
        <c:ser>
          <c:idx val="4"/>
          <c:order val="3"/>
          <c:tx>
            <c:v>other</c:v>
          </c:tx>
          <c:spPr>
            <a:solidFill>
              <a:schemeClr val="tx1"/>
            </a:solidFill>
            <a:ln>
              <a:solidFill>
                <a:schemeClr val="tx1"/>
              </a:solidFill>
            </a:ln>
            <a:effectLst/>
          </c:spPr>
          <c:invertIfNegative val="0"/>
          <c:cat>
            <c:numRef>
              <c:f>annual_cap_add_ret!$A$2:$A$47</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annual_cap_add_ret!$F$2:$F$47</c:f>
              <c:numCache>
                <c:formatCode>General</c:formatCode>
                <c:ptCount val="46"/>
                <c:pt idx="0">
                  <c:v>0.115</c:v>
                </c:pt>
                <c:pt idx="1">
                  <c:v>0.33239999999999897</c:v>
                </c:pt>
                <c:pt idx="2">
                  <c:v>0.38629999999999898</c:v>
                </c:pt>
                <c:pt idx="3">
                  <c:v>0.42199999999999899</c:v>
                </c:pt>
                <c:pt idx="4">
                  <c:v>0.51499999999999901</c:v>
                </c:pt>
                <c:pt idx="5">
                  <c:v>0.39709999999999901</c:v>
                </c:pt>
                <c:pt idx="6">
                  <c:v>0.62729999999999897</c:v>
                </c:pt>
                <c:pt idx="7">
                  <c:v>1.0152000000000001</c:v>
                </c:pt>
                <c:pt idx="8">
                  <c:v>1.3315999999999999</c:v>
                </c:pt>
                <c:pt idx="9">
                  <c:v>0.46389999999999998</c:v>
                </c:pt>
                <c:pt idx="10">
                  <c:v>0.57689999999999997</c:v>
                </c:pt>
                <c:pt idx="11">
                  <c:v>0.696599999999999</c:v>
                </c:pt>
                <c:pt idx="12">
                  <c:v>0.52579999999999905</c:v>
                </c:pt>
                <c:pt idx="13">
                  <c:v>0.54339999999999999</c:v>
                </c:pt>
                <c:pt idx="14">
                  <c:v>0.42729999999999901</c:v>
                </c:pt>
                <c:pt idx="15">
                  <c:v>0.74119999999999897</c:v>
                </c:pt>
                <c:pt idx="16">
                  <c:v>4.5951000000000004</c:v>
                </c:pt>
                <c:pt idx="17">
                  <c:v>2.7010870000000002</c:v>
                </c:pt>
                <c:pt idx="18">
                  <c:v>2.28877500000001</c:v>
                </c:pt>
                <c:pt idx="19">
                  <c:v>0.90228100000000033</c:v>
                </c:pt>
                <c:pt idx="20">
                  <c:v>1.3046720000000001</c:v>
                </c:pt>
                <c:pt idx="21">
                  <c:v>0.92613799999999991</c:v>
                </c:pt>
                <c:pt idx="22">
                  <c:v>1.6299060000000001</c:v>
                </c:pt>
                <c:pt idx="23">
                  <c:v>2.2691520000000001</c:v>
                </c:pt>
                <c:pt idx="24">
                  <c:v>0.88512000000000057</c:v>
                </c:pt>
                <c:pt idx="25">
                  <c:v>0.87444299999999942</c:v>
                </c:pt>
                <c:pt idx="26">
                  <c:v>0.64646199999999965</c:v>
                </c:pt>
                <c:pt idx="27">
                  <c:v>2.0631519999999988</c:v>
                </c:pt>
                <c:pt idx="28">
                  <c:v>0.55435100000000048</c:v>
                </c:pt>
                <c:pt idx="29">
                  <c:v>0.63529099999989924</c:v>
                </c:pt>
                <c:pt idx="30">
                  <c:v>1.4265240000001</c:v>
                </c:pt>
                <c:pt idx="31">
                  <c:v>0.48452500000000143</c:v>
                </c:pt>
                <c:pt idx="32">
                  <c:v>0.39160699999990101</c:v>
                </c:pt>
                <c:pt idx="33">
                  <c:v>0.41579700000009723</c:v>
                </c:pt>
                <c:pt idx="34">
                  <c:v>1.2574559999999018</c:v>
                </c:pt>
                <c:pt idx="35">
                  <c:v>0.35611000000000104</c:v>
                </c:pt>
                <c:pt idx="36">
                  <c:v>1.1951030000000991</c:v>
                </c:pt>
                <c:pt idx="37">
                  <c:v>0.95756599999999992</c:v>
                </c:pt>
                <c:pt idx="38">
                  <c:v>2.1230409999999011</c:v>
                </c:pt>
                <c:pt idx="39">
                  <c:v>0.98032100000009592</c:v>
                </c:pt>
                <c:pt idx="40">
                  <c:v>0.5043379999999047</c:v>
                </c:pt>
                <c:pt idx="41">
                  <c:v>0.83360500000009807</c:v>
                </c:pt>
                <c:pt idx="42">
                  <c:v>0.37857699999999994</c:v>
                </c:pt>
                <c:pt idx="43">
                  <c:v>0.45540099999990247</c:v>
                </c:pt>
                <c:pt idx="44">
                  <c:v>2.3504110000000011</c:v>
                </c:pt>
                <c:pt idx="45">
                  <c:v>0.56571199999999777</c:v>
                </c:pt>
              </c:numCache>
            </c:numRef>
          </c:val>
          <c:extLst>
            <c:ext xmlns:c16="http://schemas.microsoft.com/office/drawing/2014/chart" uri="{C3380CC4-5D6E-409C-BE32-E72D297353CC}">
              <c16:uniqueId val="{00000003-E83B-4BD6-A1FE-F9E4A257A388}"/>
            </c:ext>
          </c:extLst>
        </c:ser>
        <c:ser>
          <c:idx val="2"/>
          <c:order val="4"/>
          <c:tx>
            <c:v>wind</c:v>
          </c:tx>
          <c:spPr>
            <a:solidFill>
              <a:schemeClr val="accent3"/>
            </a:solidFill>
            <a:ln>
              <a:solidFill>
                <a:schemeClr val="accent3"/>
              </a:solidFill>
            </a:ln>
            <a:effectLst/>
          </c:spPr>
          <c:invertIfNegative val="0"/>
          <c:cat>
            <c:numRef>
              <c:f>annual_cap_add_ret!$A$2:$A$47</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annual_cap_add_ret!$E$2:$E$47</c:f>
              <c:numCache>
                <c:formatCode>General</c:formatCode>
                <c:ptCount val="46"/>
                <c:pt idx="0">
                  <c:v>2.1621999999999999</c:v>
                </c:pt>
                <c:pt idx="1">
                  <c:v>2.6545000000000001</c:v>
                </c:pt>
                <c:pt idx="2">
                  <c:v>5.2999000000000001</c:v>
                </c:pt>
                <c:pt idx="3">
                  <c:v>8.4847999999999999</c:v>
                </c:pt>
                <c:pt idx="4">
                  <c:v>9.9197999999999897</c:v>
                </c:pt>
                <c:pt idx="5">
                  <c:v>4.6638999999999999</c:v>
                </c:pt>
                <c:pt idx="6">
                  <c:v>6.8389999999999898</c:v>
                </c:pt>
                <c:pt idx="7">
                  <c:v>13.25</c:v>
                </c:pt>
                <c:pt idx="8">
                  <c:v>0.86439999999999895</c:v>
                </c:pt>
                <c:pt idx="9">
                  <c:v>4.9557000000000002</c:v>
                </c:pt>
                <c:pt idx="10">
                  <c:v>8.23829999999999</c:v>
                </c:pt>
                <c:pt idx="11">
                  <c:v>8.7498000000000005</c:v>
                </c:pt>
                <c:pt idx="12">
                  <c:v>6.0625</c:v>
                </c:pt>
                <c:pt idx="13">
                  <c:v>6.8882000000000003</c:v>
                </c:pt>
                <c:pt idx="14">
                  <c:v>9.2672000000000008</c:v>
                </c:pt>
                <c:pt idx="15">
                  <c:v>14.664899999999999</c:v>
                </c:pt>
                <c:pt idx="16">
                  <c:v>17.194199999999999</c:v>
                </c:pt>
                <c:pt idx="17">
                  <c:v>6.9366409999999998</c:v>
                </c:pt>
                <c:pt idx="18">
                  <c:v>3.5171970000000004</c:v>
                </c:pt>
                <c:pt idx="19">
                  <c:v>5.8249770000000005</c:v>
                </c:pt>
                <c:pt idx="20">
                  <c:v>18.796154000000001</c:v>
                </c:pt>
                <c:pt idx="21">
                  <c:v>3.4400949999999</c:v>
                </c:pt>
                <c:pt idx="22">
                  <c:v>0.78364100000009529</c:v>
                </c:pt>
                <c:pt idx="23">
                  <c:v>2.4959729999999993</c:v>
                </c:pt>
                <c:pt idx="24">
                  <c:v>3.0804280000000048</c:v>
                </c:pt>
                <c:pt idx="25">
                  <c:v>7.3864850000000004</c:v>
                </c:pt>
                <c:pt idx="26">
                  <c:v>0.30542599999999709</c:v>
                </c:pt>
                <c:pt idx="27">
                  <c:v>0.39276800000000378</c:v>
                </c:pt>
                <c:pt idx="28">
                  <c:v>0.59832099999999855</c:v>
                </c:pt>
                <c:pt idx="29">
                  <c:v>5.8290889999999962</c:v>
                </c:pt>
                <c:pt idx="30">
                  <c:v>8.8693910000000002</c:v>
                </c:pt>
                <c:pt idx="31">
                  <c:v>1.0962410000000062</c:v>
                </c:pt>
                <c:pt idx="32">
                  <c:v>2.5056459999999987</c:v>
                </c:pt>
                <c:pt idx="33">
                  <c:v>0.58345400000000325</c:v>
                </c:pt>
                <c:pt idx="34">
                  <c:v>0.79305899999999951</c:v>
                </c:pt>
                <c:pt idx="35">
                  <c:v>1.9722509999999005</c:v>
                </c:pt>
                <c:pt idx="36">
                  <c:v>1.1515640000000928</c:v>
                </c:pt>
                <c:pt idx="37">
                  <c:v>2.4887839999999954</c:v>
                </c:pt>
                <c:pt idx="38">
                  <c:v>3.3275900000000007</c:v>
                </c:pt>
                <c:pt idx="39">
                  <c:v>0.55866500000000485</c:v>
                </c:pt>
                <c:pt idx="40">
                  <c:v>1.4350859999999983</c:v>
                </c:pt>
                <c:pt idx="41">
                  <c:v>2.6411760000000015</c:v>
                </c:pt>
                <c:pt idx="42">
                  <c:v>1.4358550000000037</c:v>
                </c:pt>
                <c:pt idx="43">
                  <c:v>1.2134020000000021</c:v>
                </c:pt>
                <c:pt idx="44">
                  <c:v>1.7460489999999993</c:v>
                </c:pt>
                <c:pt idx="45">
                  <c:v>2.9644029999999901</c:v>
                </c:pt>
              </c:numCache>
            </c:numRef>
          </c:val>
          <c:extLst>
            <c:ext xmlns:c16="http://schemas.microsoft.com/office/drawing/2014/chart" uri="{C3380CC4-5D6E-409C-BE32-E72D297353CC}">
              <c16:uniqueId val="{00000004-E83B-4BD6-A1FE-F9E4A257A388}"/>
            </c:ext>
          </c:extLst>
        </c:ser>
        <c:ser>
          <c:idx val="5"/>
          <c:order val="5"/>
          <c:tx>
            <c:v>solar</c:v>
          </c:tx>
          <c:spPr>
            <a:solidFill>
              <a:schemeClr val="accent4"/>
            </a:solidFill>
            <a:ln>
              <a:solidFill>
                <a:schemeClr val="accent4"/>
              </a:solidFill>
            </a:ln>
            <a:effectLst/>
          </c:spPr>
          <c:invertIfNegative val="0"/>
          <c:cat>
            <c:numRef>
              <c:f>annual_cap_add_ret!$A$2:$A$47</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annual_cap_add_ret!$K$2:$K$47</c:f>
              <c:numCache>
                <c:formatCode>General</c:formatCode>
                <c:ptCount val="46"/>
                <c:pt idx="0">
                  <c:v>0.60961900000000002</c:v>
                </c:pt>
                <c:pt idx="1">
                  <c:v>0.19534899999999999</c:v>
                </c:pt>
                <c:pt idx="2">
                  <c:v>0.23726499999999995</c:v>
                </c:pt>
                <c:pt idx="3">
                  <c:v>0.31470100000000012</c:v>
                </c:pt>
                <c:pt idx="4">
                  <c:v>0.41088499999999994</c:v>
                </c:pt>
                <c:pt idx="5">
                  <c:v>0.88194899999999987</c:v>
                </c:pt>
                <c:pt idx="6">
                  <c:v>1.7824119999999999</c:v>
                </c:pt>
                <c:pt idx="7">
                  <c:v>3.2469470000000005</c:v>
                </c:pt>
                <c:pt idx="8">
                  <c:v>5.213900999999999</c:v>
                </c:pt>
                <c:pt idx="9">
                  <c:v>5.9998319999999996</c:v>
                </c:pt>
                <c:pt idx="10">
                  <c:v>6.3930630000000015</c:v>
                </c:pt>
                <c:pt idx="11">
                  <c:v>12.088291000000002</c:v>
                </c:pt>
                <c:pt idx="12">
                  <c:v>9.694587999999996</c:v>
                </c:pt>
                <c:pt idx="13">
                  <c:v>9.2955860000000001</c:v>
                </c:pt>
                <c:pt idx="14">
                  <c:v>10.340544999999999</c:v>
                </c:pt>
                <c:pt idx="15">
                  <c:v>15.536186000000001</c:v>
                </c:pt>
                <c:pt idx="16">
                  <c:v>21.010941000000003</c:v>
                </c:pt>
                <c:pt idx="17">
                  <c:v>22.632003999999995</c:v>
                </c:pt>
                <c:pt idx="18">
                  <c:v>32.981505999999996</c:v>
                </c:pt>
                <c:pt idx="19">
                  <c:v>40.427261000000016</c:v>
                </c:pt>
                <c:pt idx="20">
                  <c:v>10.948609000000005</c:v>
                </c:pt>
                <c:pt idx="21">
                  <c:v>11.038771999999994</c:v>
                </c:pt>
                <c:pt idx="22">
                  <c:v>10.364777000000004</c:v>
                </c:pt>
                <c:pt idx="23">
                  <c:v>16.350098000000003</c:v>
                </c:pt>
                <c:pt idx="24">
                  <c:v>27.654266000000007</c:v>
                </c:pt>
                <c:pt idx="25">
                  <c:v>11.202087000000006</c:v>
                </c:pt>
                <c:pt idx="26">
                  <c:v>12.611176</c:v>
                </c:pt>
                <c:pt idx="27">
                  <c:v>11.844054999999969</c:v>
                </c:pt>
                <c:pt idx="28">
                  <c:v>21.743530000000021</c:v>
                </c:pt>
                <c:pt idx="29">
                  <c:v>18.82489099999998</c:v>
                </c:pt>
                <c:pt idx="30">
                  <c:v>13.724395000000015</c:v>
                </c:pt>
                <c:pt idx="31">
                  <c:v>18.189453000000015</c:v>
                </c:pt>
                <c:pt idx="32">
                  <c:v>11.988708999999972</c:v>
                </c:pt>
                <c:pt idx="33">
                  <c:v>10.828307999999993</c:v>
                </c:pt>
                <c:pt idx="34">
                  <c:v>13.892975000000035</c:v>
                </c:pt>
                <c:pt idx="35">
                  <c:v>11.295195999999976</c:v>
                </c:pt>
                <c:pt idx="36">
                  <c:v>9.7763679999999908</c:v>
                </c:pt>
                <c:pt idx="37">
                  <c:v>11.659178999999995</c:v>
                </c:pt>
                <c:pt idx="38">
                  <c:v>14.163849000000027</c:v>
                </c:pt>
                <c:pt idx="39">
                  <c:v>11.020232999999962</c:v>
                </c:pt>
                <c:pt idx="40">
                  <c:v>14.631957999999997</c:v>
                </c:pt>
                <c:pt idx="41">
                  <c:v>14.388916000000052</c:v>
                </c:pt>
                <c:pt idx="42">
                  <c:v>16.428039999999953</c:v>
                </c:pt>
                <c:pt idx="43">
                  <c:v>21.692627000000016</c:v>
                </c:pt>
                <c:pt idx="44">
                  <c:v>18.509337999999957</c:v>
                </c:pt>
                <c:pt idx="45">
                  <c:v>15.078308000000106</c:v>
                </c:pt>
              </c:numCache>
            </c:numRef>
          </c:val>
          <c:extLst>
            <c:ext xmlns:c16="http://schemas.microsoft.com/office/drawing/2014/chart" uri="{C3380CC4-5D6E-409C-BE32-E72D297353CC}">
              <c16:uniqueId val="{00000005-E83B-4BD6-A1FE-F9E4A257A388}"/>
            </c:ext>
          </c:extLst>
        </c:ser>
        <c:ser>
          <c:idx val="8"/>
          <c:order val="6"/>
          <c:tx>
            <c:v>nuclear</c:v>
          </c:tx>
          <c:spPr>
            <a:solidFill>
              <a:schemeClr val="accent5"/>
            </a:solidFill>
            <a:ln>
              <a:solidFill>
                <a:schemeClr val="accent5"/>
              </a:solidFill>
            </a:ln>
            <a:effectLst/>
          </c:spPr>
          <c:invertIfNegative val="0"/>
          <c:cat>
            <c:numRef>
              <c:f>annual_cap_add_ret!$A$2:$A$47</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annual_cap_add_ret!$I$2:$I$47</c:f>
              <c:numCache>
                <c:formatCode>General</c:formatCode>
                <c:ptCount val="46"/>
                <c:pt idx="0">
                  <c:v>0</c:v>
                </c:pt>
                <c:pt idx="1">
                  <c:v>0</c:v>
                </c:pt>
                <c:pt idx="2">
                  <c:v>0</c:v>
                </c:pt>
                <c:pt idx="3">
                  <c:v>0</c:v>
                </c:pt>
                <c:pt idx="4">
                  <c:v>0</c:v>
                </c:pt>
                <c:pt idx="5">
                  <c:v>0</c:v>
                </c:pt>
                <c:pt idx="6">
                  <c:v>0</c:v>
                </c:pt>
                <c:pt idx="7">
                  <c:v>0</c:v>
                </c:pt>
                <c:pt idx="8">
                  <c:v>-3.5760000000000001</c:v>
                </c:pt>
                <c:pt idx="9">
                  <c:v>-0.61239999999999895</c:v>
                </c:pt>
                <c:pt idx="10">
                  <c:v>0</c:v>
                </c:pt>
                <c:pt idx="11">
                  <c:v>-0.48280000000000001</c:v>
                </c:pt>
                <c:pt idx="12">
                  <c:v>0</c:v>
                </c:pt>
                <c:pt idx="13">
                  <c:v>-0.60770000000000002</c:v>
                </c:pt>
                <c:pt idx="14">
                  <c:v>-1.4763999999999999</c:v>
                </c:pt>
                <c:pt idx="15">
                  <c:v>-1.6129</c:v>
                </c:pt>
                <c:pt idx="16">
                  <c:v>-1.0363</c:v>
                </c:pt>
                <c:pt idx="17">
                  <c:v>-0.76849999999999996</c:v>
                </c:pt>
                <c:pt idx="18">
                  <c:v>0</c:v>
                </c:pt>
                <c:pt idx="19">
                  <c:v>0</c:v>
                </c:pt>
                <c:pt idx="20">
                  <c:v>-1.1220000000000001</c:v>
                </c:pt>
                <c:pt idx="21">
                  <c:v>-1.1180000000000001</c:v>
                </c:pt>
                <c:pt idx="22">
                  <c:v>-2.1709999999999998</c:v>
                </c:pt>
                <c:pt idx="23">
                  <c:v>-4.7739009999999995</c:v>
                </c:pt>
                <c:pt idx="24">
                  <c:v>-0.9845000000000006</c:v>
                </c:pt>
                <c:pt idx="25">
                  <c:v>-1.1680010000000003</c:v>
                </c:pt>
                <c:pt idx="26">
                  <c:v>0</c:v>
                </c:pt>
                <c:pt idx="27">
                  <c:v>0</c:v>
                </c:pt>
                <c:pt idx="28">
                  <c:v>-5.0069999999999979</c:v>
                </c:pt>
                <c:pt idx="29">
                  <c:v>0</c:v>
                </c:pt>
                <c:pt idx="30">
                  <c:v>0</c:v>
                </c:pt>
                <c:pt idx="31">
                  <c:v>0</c:v>
                </c:pt>
                <c:pt idx="32">
                  <c:v>-0.83329900000000023</c:v>
                </c:pt>
                <c:pt idx="33">
                  <c:v>0</c:v>
                </c:pt>
                <c:pt idx="34">
                  <c:v>0</c:v>
                </c:pt>
                <c:pt idx="35">
                  <c:v>0</c:v>
                </c:pt>
                <c:pt idx="36">
                  <c:v>0</c:v>
                </c:pt>
                <c:pt idx="37">
                  <c:v>0</c:v>
                </c:pt>
                <c:pt idx="38">
                  <c:v>0</c:v>
                </c:pt>
                <c:pt idx="39">
                  <c:v>0</c:v>
                </c:pt>
                <c:pt idx="40">
                  <c:v>0</c:v>
                </c:pt>
                <c:pt idx="41">
                  <c:v>0</c:v>
                </c:pt>
                <c:pt idx="42">
                  <c:v>0</c:v>
                </c:pt>
                <c:pt idx="43">
                  <c:v>-1.2250010000000024</c:v>
                </c:pt>
                <c:pt idx="44">
                  <c:v>0</c:v>
                </c:pt>
                <c:pt idx="45">
                  <c:v>0</c:v>
                </c:pt>
              </c:numCache>
            </c:numRef>
          </c:val>
          <c:extLst>
            <c:ext xmlns:c16="http://schemas.microsoft.com/office/drawing/2014/chart" uri="{C3380CC4-5D6E-409C-BE32-E72D297353CC}">
              <c16:uniqueId val="{00000006-E83B-4BD6-A1FE-F9E4A257A388}"/>
            </c:ext>
          </c:extLst>
        </c:ser>
        <c:ser>
          <c:idx val="6"/>
          <c:order val="7"/>
          <c:tx>
            <c:v>coal</c:v>
          </c:tx>
          <c:spPr>
            <a:solidFill>
              <a:srgbClr val="8B8B8B"/>
            </a:solidFill>
            <a:ln>
              <a:solidFill>
                <a:srgbClr val="8B8B8B"/>
              </a:solidFill>
            </a:ln>
            <a:effectLst/>
          </c:spPr>
          <c:invertIfNegative val="0"/>
          <c:cat>
            <c:numRef>
              <c:f>annual_cap_add_ret!$A$2:$A$47</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annual_cap_add_ret!$G$2:$G$47</c:f>
              <c:numCache>
                <c:formatCode>General</c:formatCode>
                <c:ptCount val="46"/>
                <c:pt idx="0">
                  <c:v>-0.27229999999999999</c:v>
                </c:pt>
                <c:pt idx="1">
                  <c:v>-0.75380000000000003</c:v>
                </c:pt>
                <c:pt idx="2">
                  <c:v>-1.2410000000000001</c:v>
                </c:pt>
                <c:pt idx="3">
                  <c:v>-0.7944</c:v>
                </c:pt>
                <c:pt idx="4">
                  <c:v>-0.54810000000000003</c:v>
                </c:pt>
                <c:pt idx="5">
                  <c:v>-1.4844999999999899</c:v>
                </c:pt>
                <c:pt idx="6">
                  <c:v>-2.7387999999999999</c:v>
                </c:pt>
                <c:pt idx="7">
                  <c:v>-10.4314999999999</c:v>
                </c:pt>
                <c:pt idx="8">
                  <c:v>-6.0614999999999899</c:v>
                </c:pt>
                <c:pt idx="9">
                  <c:v>-4.2951999999999897</c:v>
                </c:pt>
                <c:pt idx="10">
                  <c:v>-14.866399999999899</c:v>
                </c:pt>
                <c:pt idx="11">
                  <c:v>-7.9058999999999999</c:v>
                </c:pt>
                <c:pt idx="12">
                  <c:v>-6.3097000000000003</c:v>
                </c:pt>
                <c:pt idx="13">
                  <c:v>-13.3042</c:v>
                </c:pt>
                <c:pt idx="14">
                  <c:v>-12.9026</c:v>
                </c:pt>
                <c:pt idx="15">
                  <c:v>-10.4567</c:v>
                </c:pt>
                <c:pt idx="16">
                  <c:v>-4.5703999999999896</c:v>
                </c:pt>
                <c:pt idx="17">
                  <c:v>-9.8132990000000007</c:v>
                </c:pt>
                <c:pt idx="18">
                  <c:v>-8.9910029999999992</c:v>
                </c:pt>
                <c:pt idx="19">
                  <c:v>-6.9200979999999994</c:v>
                </c:pt>
                <c:pt idx="20">
                  <c:v>-19.889789000000004</c:v>
                </c:pt>
                <c:pt idx="21">
                  <c:v>-6.8060079999999985</c:v>
                </c:pt>
                <c:pt idx="22">
                  <c:v>-6.5148009999999985</c:v>
                </c:pt>
                <c:pt idx="23">
                  <c:v>-11.170700000000004</c:v>
                </c:pt>
                <c:pt idx="24">
                  <c:v>-10.995314999999991</c:v>
                </c:pt>
                <c:pt idx="25">
                  <c:v>-4.9849930000000029</c:v>
                </c:pt>
                <c:pt idx="26">
                  <c:v>-0.81700899999999876</c:v>
                </c:pt>
                <c:pt idx="27">
                  <c:v>-2.5159990000000079</c:v>
                </c:pt>
                <c:pt idx="28">
                  <c:v>-0.76200099999999793</c:v>
                </c:pt>
                <c:pt idx="29">
                  <c:v>-5.2699970000000036</c:v>
                </c:pt>
                <c:pt idx="30">
                  <c:v>-1.615996999999993</c:v>
                </c:pt>
                <c:pt idx="31">
                  <c:v>-1.0039979999999957</c:v>
                </c:pt>
                <c:pt idx="32">
                  <c:v>-0.71299700000000144</c:v>
                </c:pt>
                <c:pt idx="33">
                  <c:v>-1.0670020000000022</c:v>
                </c:pt>
                <c:pt idx="34">
                  <c:v>-0.33900400000000275</c:v>
                </c:pt>
                <c:pt idx="35">
                  <c:v>-1.7649990000000031</c:v>
                </c:pt>
                <c:pt idx="36">
                  <c:v>-0.33999699999999677</c:v>
                </c:pt>
                <c:pt idx="37">
                  <c:v>0</c:v>
                </c:pt>
                <c:pt idx="38">
                  <c:v>0</c:v>
                </c:pt>
                <c:pt idx="39">
                  <c:v>0</c:v>
                </c:pt>
                <c:pt idx="40">
                  <c:v>-2.5140069999999923</c:v>
                </c:pt>
                <c:pt idx="41">
                  <c:v>0</c:v>
                </c:pt>
                <c:pt idx="42">
                  <c:v>0</c:v>
                </c:pt>
                <c:pt idx="43">
                  <c:v>0</c:v>
                </c:pt>
                <c:pt idx="44">
                  <c:v>0</c:v>
                </c:pt>
                <c:pt idx="45">
                  <c:v>0</c:v>
                </c:pt>
              </c:numCache>
            </c:numRef>
          </c:val>
          <c:extLst>
            <c:ext xmlns:c16="http://schemas.microsoft.com/office/drawing/2014/chart" uri="{C3380CC4-5D6E-409C-BE32-E72D297353CC}">
              <c16:uniqueId val="{00000007-E83B-4BD6-A1FE-F9E4A257A388}"/>
            </c:ext>
          </c:extLst>
        </c:ser>
        <c:ser>
          <c:idx val="7"/>
          <c:order val="8"/>
          <c:tx>
            <c:v>oil and gas</c:v>
          </c:tx>
          <c:spPr>
            <a:solidFill>
              <a:schemeClr val="accent1"/>
            </a:solidFill>
            <a:ln>
              <a:solidFill>
                <a:schemeClr val="accent1"/>
              </a:solidFill>
            </a:ln>
            <a:effectLst/>
          </c:spPr>
          <c:invertIfNegative val="0"/>
          <c:cat>
            <c:numRef>
              <c:f>annual_cap_add_ret!$A$2:$A$47</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annual_cap_add_ret!$H$2:$H$47</c:f>
              <c:numCache>
                <c:formatCode>General</c:formatCode>
                <c:ptCount val="46"/>
                <c:pt idx="0">
                  <c:v>-3.7134999999999998</c:v>
                </c:pt>
                <c:pt idx="1">
                  <c:v>-2.8337999999999899</c:v>
                </c:pt>
                <c:pt idx="2">
                  <c:v>-3.5007999999999999</c:v>
                </c:pt>
                <c:pt idx="3">
                  <c:v>-1.7771999999999999</c:v>
                </c:pt>
                <c:pt idx="4">
                  <c:v>-5.0686999999999998</c:v>
                </c:pt>
                <c:pt idx="5">
                  <c:v>-3.6614</c:v>
                </c:pt>
                <c:pt idx="6">
                  <c:v>-3.6596999999999902</c:v>
                </c:pt>
                <c:pt idx="7">
                  <c:v>-5.7841999999999896</c:v>
                </c:pt>
                <c:pt idx="8">
                  <c:v>-8.1608000000000001</c:v>
                </c:pt>
                <c:pt idx="9">
                  <c:v>-5.2362999999999902</c:v>
                </c:pt>
                <c:pt idx="10">
                  <c:v>-7.0839999999999996</c:v>
                </c:pt>
                <c:pt idx="11">
                  <c:v>-9.0083000000000002</c:v>
                </c:pt>
                <c:pt idx="12">
                  <c:v>-5.4057000000000004</c:v>
                </c:pt>
                <c:pt idx="13">
                  <c:v>-8.8747999999999898</c:v>
                </c:pt>
                <c:pt idx="14">
                  <c:v>-4.6118999999999897</c:v>
                </c:pt>
                <c:pt idx="15">
                  <c:v>-3.8096999999999999</c:v>
                </c:pt>
                <c:pt idx="16">
                  <c:v>-1.2585999999999999</c:v>
                </c:pt>
                <c:pt idx="17">
                  <c:v>-3.0217000000000001</c:v>
                </c:pt>
                <c:pt idx="18">
                  <c:v>-7.9093010000000001</c:v>
                </c:pt>
                <c:pt idx="19">
                  <c:v>-9.7906029999999991</c:v>
                </c:pt>
                <c:pt idx="20">
                  <c:v>-7.014400000000002</c:v>
                </c:pt>
                <c:pt idx="21">
                  <c:v>-3.5199979999999975</c:v>
                </c:pt>
                <c:pt idx="22">
                  <c:v>-2.7401009999999992</c:v>
                </c:pt>
                <c:pt idx="23">
                  <c:v>-0.7758010000000013</c:v>
                </c:pt>
                <c:pt idx="24">
                  <c:v>-1.469298000000002</c:v>
                </c:pt>
                <c:pt idx="25">
                  <c:v>-0.67549799999999749</c:v>
                </c:pt>
                <c:pt idx="26">
                  <c:v>-1.1669979999999995</c:v>
                </c:pt>
                <c:pt idx="27">
                  <c:v>-1.6230010000000021</c:v>
                </c:pt>
                <c:pt idx="28">
                  <c:v>-0.96089800000000025</c:v>
                </c:pt>
                <c:pt idx="29">
                  <c:v>-0.54800000000000182</c:v>
                </c:pt>
                <c:pt idx="30">
                  <c:v>-1.8915039999999976</c:v>
                </c:pt>
                <c:pt idx="31">
                  <c:v>-1.3999990000000011</c:v>
                </c:pt>
                <c:pt idx="32">
                  <c:v>-1.2940010000000015</c:v>
                </c:pt>
                <c:pt idx="33">
                  <c:v>-3.0000000000001137E-3</c:v>
                </c:pt>
                <c:pt idx="34">
                  <c:v>0</c:v>
                </c:pt>
                <c:pt idx="35">
                  <c:v>-0.64100099999989624</c:v>
                </c:pt>
                <c:pt idx="36">
                  <c:v>-0.20900100000000066</c:v>
                </c:pt>
                <c:pt idx="37">
                  <c:v>-0.55989900000000148</c:v>
                </c:pt>
                <c:pt idx="38">
                  <c:v>-2.3099000000001979E-2</c:v>
                </c:pt>
                <c:pt idx="39">
                  <c:v>-0.68510099999999596</c:v>
                </c:pt>
                <c:pt idx="40">
                  <c:v>-0.1269000000000986</c:v>
                </c:pt>
                <c:pt idx="41">
                  <c:v>0</c:v>
                </c:pt>
                <c:pt idx="42">
                  <c:v>-5.6600000000003092E-2</c:v>
                </c:pt>
                <c:pt idx="43">
                  <c:v>-0.12550000000000239</c:v>
                </c:pt>
                <c:pt idx="44">
                  <c:v>-1.3885939999999977</c:v>
                </c:pt>
                <c:pt idx="45">
                  <c:v>-0.39800199999999819</c:v>
                </c:pt>
              </c:numCache>
            </c:numRef>
          </c:val>
          <c:extLst>
            <c:ext xmlns:c16="http://schemas.microsoft.com/office/drawing/2014/chart" uri="{C3380CC4-5D6E-409C-BE32-E72D297353CC}">
              <c16:uniqueId val="{00000008-E83B-4BD6-A1FE-F9E4A257A388}"/>
            </c:ext>
          </c:extLst>
        </c:ser>
        <c:ser>
          <c:idx val="9"/>
          <c:order val="9"/>
          <c:tx>
            <c:v>other</c:v>
          </c:tx>
          <c:spPr>
            <a:solidFill>
              <a:schemeClr val="tx1"/>
            </a:solidFill>
            <a:ln>
              <a:solidFill>
                <a:schemeClr val="tx1"/>
              </a:solidFill>
            </a:ln>
            <a:effectLst/>
          </c:spPr>
          <c:invertIfNegative val="0"/>
          <c:cat>
            <c:numRef>
              <c:f>annual_cap_add_ret!$A$2:$A$47</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annual_cap_add_ret!$J$2:$J$47</c:f>
              <c:numCache>
                <c:formatCode>General</c:formatCode>
                <c:ptCount val="46"/>
                <c:pt idx="0">
                  <c:v>-0.13250000000000001</c:v>
                </c:pt>
                <c:pt idx="1">
                  <c:v>-0.23330000000000001</c:v>
                </c:pt>
                <c:pt idx="2">
                  <c:v>-0.13139999999999999</c:v>
                </c:pt>
                <c:pt idx="3">
                  <c:v>-7.6299999999999896E-2</c:v>
                </c:pt>
                <c:pt idx="4">
                  <c:v>-0.1673</c:v>
                </c:pt>
                <c:pt idx="5">
                  <c:v>-0.3674</c:v>
                </c:pt>
                <c:pt idx="6">
                  <c:v>-0.28939999999999999</c:v>
                </c:pt>
                <c:pt idx="7">
                  <c:v>-0.58479999999999999</c:v>
                </c:pt>
                <c:pt idx="8">
                  <c:v>-0.34199999999999903</c:v>
                </c:pt>
                <c:pt idx="9">
                  <c:v>-0.36330000000000001</c:v>
                </c:pt>
                <c:pt idx="10">
                  <c:v>-0.54700000000000004</c:v>
                </c:pt>
                <c:pt idx="11">
                  <c:v>-0.35979999999999901</c:v>
                </c:pt>
                <c:pt idx="12">
                  <c:v>-0.30109999999999998</c:v>
                </c:pt>
                <c:pt idx="13">
                  <c:v>-0.38700000000000001</c:v>
                </c:pt>
                <c:pt idx="14">
                  <c:v>-0.92779999999999996</c:v>
                </c:pt>
                <c:pt idx="15">
                  <c:v>-0.1988</c:v>
                </c:pt>
                <c:pt idx="16">
                  <c:v>-0.18479999999999999</c:v>
                </c:pt>
                <c:pt idx="17">
                  <c:v>-1.21E-2</c:v>
                </c:pt>
                <c:pt idx="18">
                  <c:v>-2.1400000000000002E-2</c:v>
                </c:pt>
                <c:pt idx="19">
                  <c:v>-1.9799999999999998E-2</c:v>
                </c:pt>
                <c:pt idx="20">
                  <c:v>-8.2899999999999988E-2</c:v>
                </c:pt>
                <c:pt idx="21">
                  <c:v>-5.1600000000000007E-2</c:v>
                </c:pt>
                <c:pt idx="22">
                  <c:v>-6.2899999999999984E-2</c:v>
                </c:pt>
                <c:pt idx="23">
                  <c:v>-0.28730000000000006</c:v>
                </c:pt>
                <c:pt idx="24">
                  <c:v>-0.13949999999999996</c:v>
                </c:pt>
                <c:pt idx="25">
                  <c:v>-1.8000000000000016E-2</c:v>
                </c:pt>
                <c:pt idx="26">
                  <c:v>-1.1199999999999988E-2</c:v>
                </c:pt>
                <c:pt idx="27">
                  <c:v>0</c:v>
                </c:pt>
                <c:pt idx="28">
                  <c:v>-4.3000000000000038E-2</c:v>
                </c:pt>
                <c:pt idx="29">
                  <c:v>-3.8300000000000001E-2</c:v>
                </c:pt>
                <c:pt idx="30">
                  <c:v>0</c:v>
                </c:pt>
                <c:pt idx="31">
                  <c:v>0</c:v>
                </c:pt>
                <c:pt idx="32">
                  <c:v>0</c:v>
                </c:pt>
                <c:pt idx="33">
                  <c:v>0</c:v>
                </c:pt>
                <c:pt idx="34">
                  <c:v>0</c:v>
                </c:pt>
                <c:pt idx="35">
                  <c:v>0</c:v>
                </c:pt>
                <c:pt idx="36">
                  <c:v>0</c:v>
                </c:pt>
                <c:pt idx="37">
                  <c:v>0</c:v>
                </c:pt>
                <c:pt idx="38">
                  <c:v>0</c:v>
                </c:pt>
                <c:pt idx="39">
                  <c:v>-9.1399999999999926E-2</c:v>
                </c:pt>
                <c:pt idx="40">
                  <c:v>-5.0000000000000044E-2</c:v>
                </c:pt>
                <c:pt idx="41">
                  <c:v>-2.6000000000000467E-3</c:v>
                </c:pt>
                <c:pt idx="42">
                  <c:v>-3.0000000000000027E-3</c:v>
                </c:pt>
                <c:pt idx="43">
                  <c:v>0</c:v>
                </c:pt>
                <c:pt idx="44">
                  <c:v>-1.4999999999999902E-2</c:v>
                </c:pt>
                <c:pt idx="45">
                  <c:v>-2.0000000000000018E-3</c:v>
                </c:pt>
              </c:numCache>
            </c:numRef>
          </c:val>
          <c:extLst>
            <c:ext xmlns:c16="http://schemas.microsoft.com/office/drawing/2014/chart" uri="{C3380CC4-5D6E-409C-BE32-E72D297353CC}">
              <c16:uniqueId val="{00000009-E83B-4BD6-A1FE-F9E4A257A388}"/>
            </c:ext>
          </c:extLst>
        </c:ser>
        <c:dLbls>
          <c:showLegendKey val="0"/>
          <c:showVal val="0"/>
          <c:showCatName val="0"/>
          <c:showSerName val="0"/>
          <c:showPercent val="0"/>
          <c:showBubbleSize val="0"/>
        </c:dLbls>
        <c:gapWidth val="67"/>
        <c:overlap val="100"/>
        <c:axId val="-1203265760"/>
        <c:axId val="-1203251616"/>
      </c:barChart>
      <c:catAx>
        <c:axId val="-1203265760"/>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03251616"/>
        <c:crosses val="autoZero"/>
        <c:auto val="0"/>
        <c:lblAlgn val="ctr"/>
        <c:lblOffset val="100"/>
        <c:tickLblSkip val="5"/>
        <c:tickMarkSkip val="5"/>
        <c:noMultiLvlLbl val="0"/>
      </c:catAx>
      <c:valAx>
        <c:axId val="-1203251616"/>
        <c:scaling>
          <c:orientation val="minMax"/>
          <c:max val="70"/>
          <c:min val="-3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03265760"/>
        <c:crossesAt val="18"/>
        <c:crossBetween val="between"/>
        <c:majorUnit val="10"/>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200">
          <a:solidFill>
            <a:sysClr val="windowText" lastClr="000000"/>
          </a:solidFill>
        </a:defRPr>
      </a:pPr>
      <a:endParaRPr lang="en-US"/>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361329833770772E-2"/>
          <c:y val="0.21738857110946239"/>
          <c:w val="0.64888101135277365"/>
          <c:h val="0.67890322220360755"/>
        </c:manualLayout>
      </c:layout>
      <c:barChart>
        <c:barDir val="col"/>
        <c:grouping val="stacked"/>
        <c:varyColors val="0"/>
        <c:ser>
          <c:idx val="2"/>
          <c:order val="0"/>
          <c:tx>
            <c:strRef>
              <c:f>Sheet1!$B$1</c:f>
              <c:strCache>
                <c:ptCount val="1"/>
                <c:pt idx="0">
                  <c:v>generation</c:v>
                </c:pt>
              </c:strCache>
            </c:strRef>
          </c:tx>
          <c:spPr>
            <a:solidFill>
              <a:schemeClr val="accent1"/>
            </a:solidFill>
            <a:ln>
              <a:noFill/>
            </a:ln>
            <a:effectLst/>
          </c:spPr>
          <c:invertIfNegative val="0"/>
          <c:dLbls>
            <c:numFmt formatCode="#,##0.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2020</c:v>
                </c:pt>
                <c:pt idx="1">
                  <c:v>2030</c:v>
                </c:pt>
                <c:pt idx="2">
                  <c:v>2040</c:v>
                </c:pt>
                <c:pt idx="3">
                  <c:v>2050</c:v>
                </c:pt>
              </c:strCache>
            </c:strRef>
          </c:cat>
          <c:val>
            <c:numRef>
              <c:f>Sheet1!$B$2:$B$5</c:f>
              <c:numCache>
                <c:formatCode>General</c:formatCode>
                <c:ptCount val="4"/>
                <c:pt idx="0">
                  <c:v>6.5506760000000002</c:v>
                </c:pt>
                <c:pt idx="1">
                  <c:v>5.4935109999999998</c:v>
                </c:pt>
                <c:pt idx="2">
                  <c:v>5.1505160000000005</c:v>
                </c:pt>
                <c:pt idx="3">
                  <c:v>4.8396470000000003</c:v>
                </c:pt>
              </c:numCache>
            </c:numRef>
          </c:val>
          <c:extLst>
            <c:ext xmlns:c16="http://schemas.microsoft.com/office/drawing/2014/chart" uri="{C3380CC4-5D6E-409C-BE32-E72D297353CC}">
              <c16:uniqueId val="{00000000-F819-44FA-B3A2-544F350011FB}"/>
            </c:ext>
          </c:extLst>
        </c:ser>
        <c:ser>
          <c:idx val="1"/>
          <c:order val="1"/>
          <c:tx>
            <c:strRef>
              <c:f>Sheet1!$C$1</c:f>
              <c:strCache>
                <c:ptCount val="1"/>
                <c:pt idx="0">
                  <c:v>transmission</c:v>
                </c:pt>
              </c:strCache>
            </c:strRef>
          </c:tx>
          <c:spPr>
            <a:solidFill>
              <a:schemeClr val="accent2"/>
            </a:solidFill>
            <a:ln>
              <a:noFill/>
            </a:ln>
            <a:effectLst/>
          </c:spPr>
          <c:invertIfNegative val="0"/>
          <c:dLbls>
            <c:numFmt formatCode="#,##0.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2020</c:v>
                </c:pt>
                <c:pt idx="1">
                  <c:v>2030</c:v>
                </c:pt>
                <c:pt idx="2">
                  <c:v>2040</c:v>
                </c:pt>
                <c:pt idx="3">
                  <c:v>2050</c:v>
                </c:pt>
              </c:strCache>
            </c:strRef>
          </c:cat>
          <c:val>
            <c:numRef>
              <c:f>Sheet1!$C$2:$C$5</c:f>
              <c:numCache>
                <c:formatCode>General</c:formatCode>
                <c:ptCount val="4"/>
                <c:pt idx="0">
                  <c:v>1.4215329999999999</c:v>
                </c:pt>
                <c:pt idx="1">
                  <c:v>1.575453</c:v>
                </c:pt>
                <c:pt idx="2">
                  <c:v>1.6805570000000001</c:v>
                </c:pt>
                <c:pt idx="3">
                  <c:v>1.6846759999999998</c:v>
                </c:pt>
              </c:numCache>
            </c:numRef>
          </c:val>
          <c:extLst>
            <c:ext xmlns:c16="http://schemas.microsoft.com/office/drawing/2014/chart" uri="{C3380CC4-5D6E-409C-BE32-E72D297353CC}">
              <c16:uniqueId val="{00000001-F819-44FA-B3A2-544F350011FB}"/>
            </c:ext>
          </c:extLst>
        </c:ser>
        <c:ser>
          <c:idx val="0"/>
          <c:order val="2"/>
          <c:tx>
            <c:strRef>
              <c:f>Sheet1!$D$1</c:f>
              <c:strCache>
                <c:ptCount val="1"/>
                <c:pt idx="0">
                  <c:v>distribution</c:v>
                </c:pt>
              </c:strCache>
            </c:strRef>
          </c:tx>
          <c:spPr>
            <a:solidFill>
              <a:schemeClr val="accent3"/>
            </a:solidFill>
            <a:ln>
              <a:noFill/>
            </a:ln>
            <a:effectLst/>
          </c:spPr>
          <c:invertIfNegative val="0"/>
          <c:dLbls>
            <c:numFmt formatCode="#,##0.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2020</c:v>
                </c:pt>
                <c:pt idx="1">
                  <c:v>2030</c:v>
                </c:pt>
                <c:pt idx="2">
                  <c:v>2040</c:v>
                </c:pt>
                <c:pt idx="3">
                  <c:v>2050</c:v>
                </c:pt>
              </c:strCache>
            </c:strRef>
          </c:cat>
          <c:val>
            <c:numRef>
              <c:f>Sheet1!$D$2:$D$5</c:f>
              <c:numCache>
                <c:formatCode>General</c:formatCode>
                <c:ptCount val="4"/>
                <c:pt idx="0">
                  <c:v>3.0180540000000002</c:v>
                </c:pt>
                <c:pt idx="1">
                  <c:v>3.4701390000000001</c:v>
                </c:pt>
                <c:pt idx="2">
                  <c:v>3.656218</c:v>
                </c:pt>
                <c:pt idx="3">
                  <c:v>3.6692720000000003</c:v>
                </c:pt>
              </c:numCache>
            </c:numRef>
          </c:val>
          <c:extLst>
            <c:ext xmlns:c16="http://schemas.microsoft.com/office/drawing/2014/chart" uri="{C3380CC4-5D6E-409C-BE32-E72D297353CC}">
              <c16:uniqueId val="{00000002-F819-44FA-B3A2-544F350011FB}"/>
            </c:ext>
          </c:extLst>
        </c:ser>
        <c:dLbls>
          <c:dLblPos val="ctr"/>
          <c:showLegendKey val="0"/>
          <c:showVal val="1"/>
          <c:showCatName val="0"/>
          <c:showSerName val="0"/>
          <c:showPercent val="0"/>
          <c:showBubbleSize val="0"/>
        </c:dLbls>
        <c:gapWidth val="66"/>
        <c:overlap val="100"/>
        <c:axId val="-1203248352"/>
        <c:axId val="-1203261952"/>
      </c:barChart>
      <c:catAx>
        <c:axId val="-1203248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03261952"/>
        <c:crosses val="autoZero"/>
        <c:auto val="1"/>
        <c:lblAlgn val="ctr"/>
        <c:lblOffset val="100"/>
        <c:tickMarkSkip val="1"/>
        <c:noMultiLvlLbl val="0"/>
      </c:catAx>
      <c:valAx>
        <c:axId val="-12032619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20324835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200"/>
      </a:pPr>
      <a:endParaRPr lang="en-US"/>
    </a:p>
  </c:txPr>
  <c:externalData r:id="rId3">
    <c:autoUpdate val="0"/>
  </c:externalData>
  <c:userShapes r:id="rId4"/>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448613812776159E-2"/>
          <c:y val="0.22050958134975837"/>
          <c:w val="0.5771373882132137"/>
          <c:h val="0.66478243128984005"/>
        </c:manualLayout>
      </c:layout>
      <c:lineChart>
        <c:grouping val="standard"/>
        <c:varyColors val="0"/>
        <c:ser>
          <c:idx val="1"/>
          <c:order val="0"/>
          <c:tx>
            <c:strRef>
              <c:f>Sheet1!$B$1</c:f>
              <c:strCache>
                <c:ptCount val="1"/>
                <c:pt idx="0">
                  <c:v>Low Oil and Gas Supply</c:v>
                </c:pt>
              </c:strCache>
            </c:strRef>
          </c:tx>
          <c:spPr>
            <a:ln w="22225" cap="rnd">
              <a:solidFill>
                <a:schemeClr val="accent2">
                  <a:lumMod val="40000"/>
                  <a:lumOff val="60000"/>
                </a:schemeClr>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12.07464502502315</c:v>
                </c:pt>
                <c:pt idx="1">
                  <c:v>11.911884057971021</c:v>
                </c:pt>
                <c:pt idx="2">
                  <c:v>11.616867839999999</c:v>
                </c:pt>
                <c:pt idx="3">
                  <c:v>11.68335739767087</c:v>
                </c:pt>
                <c:pt idx="4">
                  <c:v>11.89256203323106</c:v>
                </c:pt>
                <c:pt idx="5">
                  <c:v>11.74663190090228</c:v>
                </c:pt>
                <c:pt idx="6">
                  <c:v>11.468299426798589</c:v>
                </c:pt>
                <c:pt idx="7">
                  <c:v>11.486803899359391</c:v>
                </c:pt>
                <c:pt idx="8">
                  <c:v>11.271002828751721</c:v>
                </c:pt>
                <c:pt idx="9">
                  <c:v>11.083838275508841</c:v>
                </c:pt>
                <c:pt idx="10">
                  <c:v>11.075757449879429</c:v>
                </c:pt>
                <c:pt idx="11">
                  <c:v>11.088422</c:v>
                </c:pt>
                <c:pt idx="12">
                  <c:v>10.949757999999999</c:v>
                </c:pt>
                <c:pt idx="13">
                  <c:v>11.058211</c:v>
                </c:pt>
                <c:pt idx="14">
                  <c:v>10.98113</c:v>
                </c:pt>
                <c:pt idx="15">
                  <c:v>10.998146</c:v>
                </c:pt>
                <c:pt idx="16">
                  <c:v>11.089864</c:v>
                </c:pt>
                <c:pt idx="17">
                  <c:v>11.137589999999999</c:v>
                </c:pt>
                <c:pt idx="18">
                  <c:v>11.230054000000001</c:v>
                </c:pt>
                <c:pt idx="19">
                  <c:v>11.314992</c:v>
                </c:pt>
                <c:pt idx="20">
                  <c:v>11.385832000000001</c:v>
                </c:pt>
                <c:pt idx="21">
                  <c:v>11.461529000000001</c:v>
                </c:pt>
                <c:pt idx="22">
                  <c:v>11.532745</c:v>
                </c:pt>
                <c:pt idx="23">
                  <c:v>11.633609999999999</c:v>
                </c:pt>
                <c:pt idx="24">
                  <c:v>11.667873</c:v>
                </c:pt>
                <c:pt idx="25">
                  <c:v>11.622612</c:v>
                </c:pt>
                <c:pt idx="26">
                  <c:v>11.648365999999999</c:v>
                </c:pt>
                <c:pt idx="27">
                  <c:v>11.64406</c:v>
                </c:pt>
                <c:pt idx="28">
                  <c:v>11.657689</c:v>
                </c:pt>
                <c:pt idx="29">
                  <c:v>11.650643000000001</c:v>
                </c:pt>
                <c:pt idx="30">
                  <c:v>11.681898</c:v>
                </c:pt>
                <c:pt idx="31">
                  <c:v>11.68928</c:v>
                </c:pt>
                <c:pt idx="32">
                  <c:v>11.624782</c:v>
                </c:pt>
                <c:pt idx="33">
                  <c:v>11.566196</c:v>
                </c:pt>
                <c:pt idx="34">
                  <c:v>11.585867</c:v>
                </c:pt>
                <c:pt idx="35">
                  <c:v>11.563243</c:v>
                </c:pt>
                <c:pt idx="36">
                  <c:v>11.588134</c:v>
                </c:pt>
                <c:pt idx="37">
                  <c:v>11.554064</c:v>
                </c:pt>
                <c:pt idx="38">
                  <c:v>11.51801</c:v>
                </c:pt>
                <c:pt idx="39">
                  <c:v>11.537019000000001</c:v>
                </c:pt>
                <c:pt idx="40">
                  <c:v>11.491343000000001</c:v>
                </c:pt>
              </c:numCache>
            </c:numRef>
          </c:val>
          <c:smooth val="0"/>
          <c:extLst>
            <c:ext xmlns:c16="http://schemas.microsoft.com/office/drawing/2014/chart" uri="{C3380CC4-5D6E-409C-BE32-E72D297353CC}">
              <c16:uniqueId val="{00000000-03C5-4C6F-B7B6-B35F984A1599}"/>
            </c:ext>
          </c:extLst>
        </c:ser>
        <c:ser>
          <c:idx val="10"/>
          <c:order val="1"/>
          <c:tx>
            <c:strRef>
              <c:f>Sheet1!$C$1</c:f>
              <c:strCache>
                <c:ptCount val="1"/>
                <c:pt idx="0">
                  <c:v>High Oil and Gas Supply</c:v>
                </c:pt>
              </c:strCache>
            </c:strRef>
          </c:tx>
          <c:spPr>
            <a:ln w="22225" cap="rnd">
              <a:solidFill>
                <a:schemeClr val="accent2">
                  <a:lumMod val="75000"/>
                </a:schemeClr>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12.07464502502315</c:v>
                </c:pt>
                <c:pt idx="1">
                  <c:v>11.911884057971021</c:v>
                </c:pt>
                <c:pt idx="2">
                  <c:v>11.616867839999999</c:v>
                </c:pt>
                <c:pt idx="3">
                  <c:v>11.68335739767087</c:v>
                </c:pt>
                <c:pt idx="4">
                  <c:v>11.89256203323106</c:v>
                </c:pt>
                <c:pt idx="5">
                  <c:v>11.74663190090228</c:v>
                </c:pt>
                <c:pt idx="6">
                  <c:v>11.468299426798589</c:v>
                </c:pt>
                <c:pt idx="7">
                  <c:v>11.486803899359391</c:v>
                </c:pt>
                <c:pt idx="8">
                  <c:v>11.271002828751721</c:v>
                </c:pt>
                <c:pt idx="9">
                  <c:v>11.083838275508841</c:v>
                </c:pt>
                <c:pt idx="10">
                  <c:v>11.075757449879429</c:v>
                </c:pt>
                <c:pt idx="11">
                  <c:v>11.076159000000001</c:v>
                </c:pt>
                <c:pt idx="12">
                  <c:v>10.954253</c:v>
                </c:pt>
                <c:pt idx="13">
                  <c:v>10.630191</c:v>
                </c:pt>
                <c:pt idx="14">
                  <c:v>10.322934999999999</c:v>
                </c:pt>
                <c:pt idx="15">
                  <c:v>10.218614000000001</c:v>
                </c:pt>
                <c:pt idx="16">
                  <c:v>10.210469</c:v>
                </c:pt>
                <c:pt idx="17">
                  <c:v>10.195449999999999</c:v>
                </c:pt>
                <c:pt idx="18">
                  <c:v>10.189056000000001</c:v>
                </c:pt>
                <c:pt idx="19">
                  <c:v>10.177858000000001</c:v>
                </c:pt>
                <c:pt idx="20">
                  <c:v>10.127882</c:v>
                </c:pt>
                <c:pt idx="21">
                  <c:v>10.175477000000001</c:v>
                </c:pt>
                <c:pt idx="22">
                  <c:v>10.15273</c:v>
                </c:pt>
                <c:pt idx="23">
                  <c:v>10.165305999999999</c:v>
                </c:pt>
                <c:pt idx="24">
                  <c:v>10.188321999999999</c:v>
                </c:pt>
                <c:pt idx="25">
                  <c:v>10.093126</c:v>
                </c:pt>
                <c:pt idx="26">
                  <c:v>10.075967</c:v>
                </c:pt>
                <c:pt idx="27">
                  <c:v>10.04846</c:v>
                </c:pt>
                <c:pt idx="28">
                  <c:v>9.9874840000000003</c:v>
                </c:pt>
                <c:pt idx="29">
                  <c:v>9.9702369999999991</c:v>
                </c:pt>
                <c:pt idx="30">
                  <c:v>9.9884880000000003</c:v>
                </c:pt>
                <c:pt idx="31">
                  <c:v>9.9413920000000005</c:v>
                </c:pt>
                <c:pt idx="32">
                  <c:v>9.9224160000000001</c:v>
                </c:pt>
                <c:pt idx="33">
                  <c:v>9.8941440000000007</c:v>
                </c:pt>
                <c:pt idx="34">
                  <c:v>9.8456720000000004</c:v>
                </c:pt>
                <c:pt idx="35">
                  <c:v>9.8306889999999996</c:v>
                </c:pt>
                <c:pt idx="36">
                  <c:v>9.8441850000000013</c:v>
                </c:pt>
                <c:pt idx="37">
                  <c:v>9.7797110000000007</c:v>
                </c:pt>
                <c:pt idx="38">
                  <c:v>9.7795780000000008</c:v>
                </c:pt>
                <c:pt idx="39">
                  <c:v>9.7532540000000001</c:v>
                </c:pt>
                <c:pt idx="40">
                  <c:v>9.7004859999999997</c:v>
                </c:pt>
              </c:numCache>
            </c:numRef>
          </c:val>
          <c:smooth val="0"/>
          <c:extLst>
            <c:ext xmlns:c16="http://schemas.microsoft.com/office/drawing/2014/chart" uri="{C3380CC4-5D6E-409C-BE32-E72D297353CC}">
              <c16:uniqueId val="{00000001-03C5-4C6F-B7B6-B35F984A1599}"/>
            </c:ext>
          </c:extLst>
        </c:ser>
        <c:ser>
          <c:idx val="12"/>
          <c:order val="6"/>
          <c:tx>
            <c:strRef>
              <c:f>Sheet1!$D$1</c:f>
              <c:strCache>
                <c:ptCount val="1"/>
                <c:pt idx="0">
                  <c:v>Low Ren</c:v>
                </c:pt>
              </c:strCache>
            </c:strRef>
          </c:tx>
          <c:spPr>
            <a:ln w="22225" cap="rnd">
              <a:solidFill>
                <a:srgbClr val="BDE0A4"/>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Sheet1!$D$2:$D$42</c:f>
              <c:numCache>
                <c:formatCode>General</c:formatCode>
                <c:ptCount val="41"/>
                <c:pt idx="0">
                  <c:v>12.07464502502315</c:v>
                </c:pt>
                <c:pt idx="1">
                  <c:v>11.911884057971021</c:v>
                </c:pt>
                <c:pt idx="2">
                  <c:v>11.616867839999999</c:v>
                </c:pt>
                <c:pt idx="3">
                  <c:v>11.68335739767087</c:v>
                </c:pt>
                <c:pt idx="4">
                  <c:v>11.89256203323106</c:v>
                </c:pt>
                <c:pt idx="5">
                  <c:v>11.74663190090228</c:v>
                </c:pt>
                <c:pt idx="6">
                  <c:v>11.468299426798589</c:v>
                </c:pt>
                <c:pt idx="7">
                  <c:v>11.486803899359391</c:v>
                </c:pt>
                <c:pt idx="8">
                  <c:v>11.271002828751721</c:v>
                </c:pt>
                <c:pt idx="9">
                  <c:v>11.083838275508841</c:v>
                </c:pt>
                <c:pt idx="10">
                  <c:v>11.075757449879429</c:v>
                </c:pt>
                <c:pt idx="11">
                  <c:v>11.076271999999999</c:v>
                </c:pt>
                <c:pt idx="12">
                  <c:v>10.951765999999999</c:v>
                </c:pt>
                <c:pt idx="13">
                  <c:v>10.769515</c:v>
                </c:pt>
                <c:pt idx="14">
                  <c:v>10.530989999999999</c:v>
                </c:pt>
                <c:pt idx="15">
                  <c:v>10.446263999999999</c:v>
                </c:pt>
                <c:pt idx="16">
                  <c:v>10.432166</c:v>
                </c:pt>
                <c:pt idx="17">
                  <c:v>10.442451</c:v>
                </c:pt>
                <c:pt idx="18">
                  <c:v>10.481733</c:v>
                </c:pt>
                <c:pt idx="19">
                  <c:v>10.527976000000001</c:v>
                </c:pt>
                <c:pt idx="20">
                  <c:v>10.540077999999999</c:v>
                </c:pt>
                <c:pt idx="21">
                  <c:v>10.590534999999999</c:v>
                </c:pt>
                <c:pt idx="22">
                  <c:v>10.561923</c:v>
                </c:pt>
                <c:pt idx="23">
                  <c:v>10.581830999999999</c:v>
                </c:pt>
                <c:pt idx="24">
                  <c:v>10.606756000000001</c:v>
                </c:pt>
                <c:pt idx="25">
                  <c:v>10.523356</c:v>
                </c:pt>
                <c:pt idx="26">
                  <c:v>10.492421</c:v>
                </c:pt>
                <c:pt idx="27">
                  <c:v>10.47927</c:v>
                </c:pt>
                <c:pt idx="28">
                  <c:v>10.425331</c:v>
                </c:pt>
                <c:pt idx="29">
                  <c:v>10.399637999999999</c:v>
                </c:pt>
                <c:pt idx="30">
                  <c:v>10.424823</c:v>
                </c:pt>
                <c:pt idx="31">
                  <c:v>10.396788000000001</c:v>
                </c:pt>
                <c:pt idx="32">
                  <c:v>10.345867999999999</c:v>
                </c:pt>
                <c:pt idx="33">
                  <c:v>10.343472</c:v>
                </c:pt>
                <c:pt idx="34">
                  <c:v>10.277583</c:v>
                </c:pt>
                <c:pt idx="35">
                  <c:v>10.262840000000001</c:v>
                </c:pt>
                <c:pt idx="36">
                  <c:v>10.222091000000001</c:v>
                </c:pt>
                <c:pt idx="37">
                  <c:v>10.14425</c:v>
                </c:pt>
                <c:pt idx="38">
                  <c:v>10.147472</c:v>
                </c:pt>
                <c:pt idx="39">
                  <c:v>10.098708999999999</c:v>
                </c:pt>
                <c:pt idx="40">
                  <c:v>10.006612000000001</c:v>
                </c:pt>
              </c:numCache>
            </c:numRef>
          </c:val>
          <c:smooth val="0"/>
          <c:extLst>
            <c:ext xmlns:c16="http://schemas.microsoft.com/office/drawing/2014/chart" uri="{C3380CC4-5D6E-409C-BE32-E72D297353CC}">
              <c16:uniqueId val="{00000002-03C5-4C6F-B7B6-B35F984A1599}"/>
            </c:ext>
          </c:extLst>
        </c:ser>
        <c:ser>
          <c:idx val="11"/>
          <c:order val="7"/>
          <c:tx>
            <c:strRef>
              <c:f>Sheet1!$E$1</c:f>
              <c:strCache>
                <c:ptCount val="1"/>
                <c:pt idx="0">
                  <c:v>High Ren</c:v>
                </c:pt>
              </c:strCache>
            </c:strRef>
          </c:tx>
          <c:spPr>
            <a:ln w="22225" cap="rnd">
              <a:solidFill>
                <a:schemeClr val="accent3">
                  <a:lumMod val="75000"/>
                </a:schemeClr>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Sheet1!$E$2:$E$42</c:f>
              <c:numCache>
                <c:formatCode>General</c:formatCode>
                <c:ptCount val="41"/>
                <c:pt idx="0">
                  <c:v>12.07464502502315</c:v>
                </c:pt>
                <c:pt idx="1">
                  <c:v>11.911884057971021</c:v>
                </c:pt>
                <c:pt idx="2">
                  <c:v>11.616867839999999</c:v>
                </c:pt>
                <c:pt idx="3">
                  <c:v>11.68335739767087</c:v>
                </c:pt>
                <c:pt idx="4">
                  <c:v>11.89256203323106</c:v>
                </c:pt>
                <c:pt idx="5">
                  <c:v>11.74663190090228</c:v>
                </c:pt>
                <c:pt idx="6">
                  <c:v>11.468299426798589</c:v>
                </c:pt>
                <c:pt idx="7">
                  <c:v>11.486803899359391</c:v>
                </c:pt>
                <c:pt idx="8">
                  <c:v>11.271002828751721</c:v>
                </c:pt>
                <c:pt idx="9">
                  <c:v>11.083838275508841</c:v>
                </c:pt>
                <c:pt idx="10">
                  <c:v>11.075757449879429</c:v>
                </c:pt>
                <c:pt idx="11">
                  <c:v>11.074996000000001</c:v>
                </c:pt>
                <c:pt idx="12">
                  <c:v>10.95271</c:v>
                </c:pt>
                <c:pt idx="13">
                  <c:v>10.766814</c:v>
                </c:pt>
                <c:pt idx="14">
                  <c:v>10.568275</c:v>
                </c:pt>
                <c:pt idx="15">
                  <c:v>10.52101</c:v>
                </c:pt>
                <c:pt idx="16">
                  <c:v>10.502743000000001</c:v>
                </c:pt>
                <c:pt idx="17">
                  <c:v>10.540521</c:v>
                </c:pt>
                <c:pt idx="18">
                  <c:v>10.614939</c:v>
                </c:pt>
                <c:pt idx="19">
                  <c:v>10.628812999999999</c:v>
                </c:pt>
                <c:pt idx="20">
                  <c:v>10.627967999999999</c:v>
                </c:pt>
                <c:pt idx="21">
                  <c:v>10.699287999999999</c:v>
                </c:pt>
                <c:pt idx="22">
                  <c:v>10.710210999999999</c:v>
                </c:pt>
                <c:pt idx="23">
                  <c:v>10.791425</c:v>
                </c:pt>
                <c:pt idx="24">
                  <c:v>10.800371999999999</c:v>
                </c:pt>
                <c:pt idx="25">
                  <c:v>10.737270000000001</c:v>
                </c:pt>
                <c:pt idx="26">
                  <c:v>10.713728</c:v>
                </c:pt>
                <c:pt idx="27">
                  <c:v>10.691216000000001</c:v>
                </c:pt>
                <c:pt idx="28">
                  <c:v>10.661357000000001</c:v>
                </c:pt>
                <c:pt idx="29">
                  <c:v>10.691700000000001</c:v>
                </c:pt>
                <c:pt idx="30">
                  <c:v>10.709943000000001</c:v>
                </c:pt>
                <c:pt idx="31">
                  <c:v>10.683085999999999</c:v>
                </c:pt>
                <c:pt idx="32">
                  <c:v>10.665476999999999</c:v>
                </c:pt>
                <c:pt idx="33">
                  <c:v>10.643971000000001</c:v>
                </c:pt>
                <c:pt idx="34">
                  <c:v>10.613227999999999</c:v>
                </c:pt>
                <c:pt idx="35">
                  <c:v>10.621112</c:v>
                </c:pt>
                <c:pt idx="36">
                  <c:v>10.608984</c:v>
                </c:pt>
                <c:pt idx="37">
                  <c:v>10.59972</c:v>
                </c:pt>
                <c:pt idx="38">
                  <c:v>10.59493</c:v>
                </c:pt>
                <c:pt idx="39">
                  <c:v>10.553614</c:v>
                </c:pt>
                <c:pt idx="40">
                  <c:v>10.516749000000001</c:v>
                </c:pt>
              </c:numCache>
            </c:numRef>
          </c:val>
          <c:smooth val="0"/>
          <c:extLst>
            <c:ext xmlns:c16="http://schemas.microsoft.com/office/drawing/2014/chart" uri="{C3380CC4-5D6E-409C-BE32-E72D297353CC}">
              <c16:uniqueId val="{00000003-03C5-4C6F-B7B6-B35F984A1599}"/>
            </c:ext>
          </c:extLst>
        </c:ser>
        <c:ser>
          <c:idx val="9"/>
          <c:order val="8"/>
          <c:tx>
            <c:strRef>
              <c:f>Sheet1!$F$1</c:f>
              <c:strCache>
                <c:ptCount val="1"/>
                <c:pt idx="0">
                  <c:v>Reference</c:v>
                </c:pt>
              </c:strCache>
            </c:strRef>
          </c:tx>
          <c:spPr>
            <a:ln w="22225" cap="rnd">
              <a:solidFill>
                <a:schemeClr val="tx1"/>
              </a:solidFill>
              <a:round/>
            </a:ln>
            <a:effectLst/>
          </c:spPr>
          <c:marker>
            <c:symbol val="none"/>
          </c:marke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Sheet1!$F$2:$F$42</c:f>
              <c:numCache>
                <c:formatCode>General</c:formatCode>
                <c:ptCount val="41"/>
                <c:pt idx="0">
                  <c:v>12.07464502502315</c:v>
                </c:pt>
                <c:pt idx="1">
                  <c:v>11.911884057971021</c:v>
                </c:pt>
                <c:pt idx="2">
                  <c:v>11.616867839999999</c:v>
                </c:pt>
                <c:pt idx="3">
                  <c:v>11.68335739767087</c:v>
                </c:pt>
                <c:pt idx="4">
                  <c:v>11.89256203323106</c:v>
                </c:pt>
                <c:pt idx="5">
                  <c:v>11.74663190090228</c:v>
                </c:pt>
                <c:pt idx="6">
                  <c:v>11.468299426798589</c:v>
                </c:pt>
                <c:pt idx="7">
                  <c:v>11.486803899359391</c:v>
                </c:pt>
                <c:pt idx="8">
                  <c:v>11.271002828751721</c:v>
                </c:pt>
                <c:pt idx="9">
                  <c:v>11.083838275508841</c:v>
                </c:pt>
                <c:pt idx="10">
                  <c:v>11.075757449879429</c:v>
                </c:pt>
                <c:pt idx="11">
                  <c:v>11.075704999999999</c:v>
                </c:pt>
                <c:pt idx="12">
                  <c:v>11.009380999999999</c:v>
                </c:pt>
                <c:pt idx="13">
                  <c:v>10.803708</c:v>
                </c:pt>
                <c:pt idx="14">
                  <c:v>10.535565999999999</c:v>
                </c:pt>
                <c:pt idx="15">
                  <c:v>10.477593000000001</c:v>
                </c:pt>
                <c:pt idx="16">
                  <c:v>10.445914999999999</c:v>
                </c:pt>
                <c:pt idx="17">
                  <c:v>10.468019999999999</c:v>
                </c:pt>
                <c:pt idx="18">
                  <c:v>10.506577</c:v>
                </c:pt>
                <c:pt idx="19">
                  <c:v>10.537261000000001</c:v>
                </c:pt>
                <c:pt idx="20">
                  <c:v>10.552866</c:v>
                </c:pt>
                <c:pt idx="21">
                  <c:v>10.588819000000001</c:v>
                </c:pt>
                <c:pt idx="22">
                  <c:v>10.607756</c:v>
                </c:pt>
                <c:pt idx="23">
                  <c:v>10.666314</c:v>
                </c:pt>
                <c:pt idx="24">
                  <c:v>10.702524</c:v>
                </c:pt>
                <c:pt idx="25">
                  <c:v>10.638994</c:v>
                </c:pt>
                <c:pt idx="26">
                  <c:v>10.615938999999999</c:v>
                </c:pt>
                <c:pt idx="27">
                  <c:v>10.560205</c:v>
                </c:pt>
                <c:pt idx="28">
                  <c:v>10.504894</c:v>
                </c:pt>
                <c:pt idx="29">
                  <c:v>10.508597999999999</c:v>
                </c:pt>
                <c:pt idx="30">
                  <c:v>10.502003999999999</c:v>
                </c:pt>
                <c:pt idx="31">
                  <c:v>10.460717000000001</c:v>
                </c:pt>
                <c:pt idx="32">
                  <c:v>10.449843</c:v>
                </c:pt>
                <c:pt idx="33">
                  <c:v>10.421255</c:v>
                </c:pt>
                <c:pt idx="34">
                  <c:v>10.346347</c:v>
                </c:pt>
                <c:pt idx="35">
                  <c:v>10.344573</c:v>
                </c:pt>
                <c:pt idx="36">
                  <c:v>10.326129999999999</c:v>
                </c:pt>
                <c:pt idx="37">
                  <c:v>10.295339999999999</c:v>
                </c:pt>
                <c:pt idx="38">
                  <c:v>10.308408999999999</c:v>
                </c:pt>
                <c:pt idx="39">
                  <c:v>10.284522000000001</c:v>
                </c:pt>
                <c:pt idx="40">
                  <c:v>10.210072</c:v>
                </c:pt>
              </c:numCache>
            </c:numRef>
          </c:val>
          <c:smooth val="0"/>
          <c:extLst>
            <c:ext xmlns:c16="http://schemas.microsoft.com/office/drawing/2014/chart" uri="{C3380CC4-5D6E-409C-BE32-E72D297353CC}">
              <c16:uniqueId val="{00000004-03C5-4C6F-B7B6-B35F984A1599}"/>
            </c:ext>
          </c:extLst>
        </c:ser>
        <c:dLbls>
          <c:showLegendKey val="0"/>
          <c:showVal val="0"/>
          <c:showCatName val="0"/>
          <c:showSerName val="0"/>
          <c:showPercent val="0"/>
          <c:showBubbleSize val="0"/>
        </c:dLbls>
        <c:smooth val="0"/>
        <c:axId val="-1203246176"/>
        <c:axId val="-1203253248"/>
        <c:extLst>
          <c:ext xmlns:c15="http://schemas.microsoft.com/office/drawing/2012/chart" uri="{02D57815-91ED-43cb-92C2-25804820EDAC}">
            <c15:filteredLineSeries>
              <c15:ser>
                <c:idx val="0"/>
                <c:order val="2"/>
                <c:tx>
                  <c:strRef>
                    <c:extLst>
                      <c:ext uri="{02D57815-91ED-43cb-92C2-25804820EDAC}">
                        <c15:formulaRef>
                          <c15:sqref>Sheet1!$E$1</c15:sqref>
                        </c15:formulaRef>
                      </c:ext>
                    </c:extLst>
                    <c:strCache>
                      <c:ptCount val="1"/>
                      <c:pt idx="0">
                        <c:v>High Ren</c:v>
                      </c:pt>
                    </c:strCache>
                  </c:strRef>
                </c:tx>
                <c:spPr>
                  <a:ln w="28575" cap="rnd">
                    <a:solidFill>
                      <a:schemeClr val="accent1">
                        <a:lumMod val="40000"/>
                        <a:lumOff val="60000"/>
                      </a:schemeClr>
                    </a:solidFill>
                    <a:round/>
                  </a:ln>
                  <a:effectLst/>
                </c:spPr>
                <c:marker>
                  <c:symbol val="none"/>
                </c:marker>
                <c:cat>
                  <c:strRef>
                    <c:extLst>
                      <c:ext uri="{02D57815-91ED-43cb-92C2-25804820EDAC}">
                        <c15:formulaRef>
                          <c15:sqref>Sheet1!$A$2:$A$42</c15:sqref>
                        </c15:formulaRef>
                      </c:ext>
                    </c:extLst>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extLst>
                      <c:ext uri="{02D57815-91ED-43cb-92C2-25804820EDAC}">
                        <c15:formulaRef>
                          <c15:sqref>Sheet1!$E$2:$E$42</c15:sqref>
                        </c15:formulaRef>
                      </c:ext>
                    </c:extLst>
                    <c:numCache>
                      <c:formatCode>General</c:formatCode>
                      <c:ptCount val="41"/>
                      <c:pt idx="0">
                        <c:v>12.07464502502315</c:v>
                      </c:pt>
                      <c:pt idx="1">
                        <c:v>11.911884057971021</c:v>
                      </c:pt>
                      <c:pt idx="2">
                        <c:v>11.616867839999999</c:v>
                      </c:pt>
                      <c:pt idx="3">
                        <c:v>11.68335739767087</c:v>
                      </c:pt>
                      <c:pt idx="4">
                        <c:v>11.89256203323106</c:v>
                      </c:pt>
                      <c:pt idx="5">
                        <c:v>11.74663190090228</c:v>
                      </c:pt>
                      <c:pt idx="6">
                        <c:v>11.468299426798589</c:v>
                      </c:pt>
                      <c:pt idx="7">
                        <c:v>11.486803899359391</c:v>
                      </c:pt>
                      <c:pt idx="8">
                        <c:v>11.271002828751721</c:v>
                      </c:pt>
                      <c:pt idx="9">
                        <c:v>11.083838275508841</c:v>
                      </c:pt>
                      <c:pt idx="10">
                        <c:v>11.075757449879429</c:v>
                      </c:pt>
                      <c:pt idx="11">
                        <c:v>11.074996000000001</c:v>
                      </c:pt>
                      <c:pt idx="12">
                        <c:v>10.95271</c:v>
                      </c:pt>
                      <c:pt idx="13">
                        <c:v>10.766814</c:v>
                      </c:pt>
                      <c:pt idx="14">
                        <c:v>10.568275</c:v>
                      </c:pt>
                      <c:pt idx="15">
                        <c:v>10.52101</c:v>
                      </c:pt>
                      <c:pt idx="16">
                        <c:v>10.502743000000001</c:v>
                      </c:pt>
                      <c:pt idx="17">
                        <c:v>10.540521</c:v>
                      </c:pt>
                      <c:pt idx="18">
                        <c:v>10.614939</c:v>
                      </c:pt>
                      <c:pt idx="19">
                        <c:v>10.628812999999999</c:v>
                      </c:pt>
                      <c:pt idx="20">
                        <c:v>10.627967999999999</c:v>
                      </c:pt>
                      <c:pt idx="21">
                        <c:v>10.699287999999999</c:v>
                      </c:pt>
                      <c:pt idx="22">
                        <c:v>10.710210999999999</c:v>
                      </c:pt>
                      <c:pt idx="23">
                        <c:v>10.791425</c:v>
                      </c:pt>
                      <c:pt idx="24">
                        <c:v>10.800371999999999</c:v>
                      </c:pt>
                      <c:pt idx="25">
                        <c:v>10.737270000000001</c:v>
                      </c:pt>
                      <c:pt idx="26">
                        <c:v>10.713728</c:v>
                      </c:pt>
                      <c:pt idx="27">
                        <c:v>10.691216000000001</c:v>
                      </c:pt>
                      <c:pt idx="28">
                        <c:v>10.661357000000001</c:v>
                      </c:pt>
                      <c:pt idx="29">
                        <c:v>10.691700000000001</c:v>
                      </c:pt>
                      <c:pt idx="30">
                        <c:v>10.709943000000001</c:v>
                      </c:pt>
                      <c:pt idx="31">
                        <c:v>10.683085999999999</c:v>
                      </c:pt>
                      <c:pt idx="32">
                        <c:v>10.665476999999999</c:v>
                      </c:pt>
                      <c:pt idx="33">
                        <c:v>10.643971000000001</c:v>
                      </c:pt>
                      <c:pt idx="34">
                        <c:v>10.613227999999999</c:v>
                      </c:pt>
                      <c:pt idx="35">
                        <c:v>10.621112</c:v>
                      </c:pt>
                      <c:pt idx="36">
                        <c:v>10.608984</c:v>
                      </c:pt>
                      <c:pt idx="37">
                        <c:v>10.59972</c:v>
                      </c:pt>
                      <c:pt idx="38">
                        <c:v>10.59493</c:v>
                      </c:pt>
                      <c:pt idx="39">
                        <c:v>10.553614</c:v>
                      </c:pt>
                      <c:pt idx="40">
                        <c:v>10.516749000000001</c:v>
                      </c:pt>
                    </c:numCache>
                  </c:numRef>
                </c:val>
                <c:smooth val="0"/>
                <c:extLst>
                  <c:ext xmlns:c16="http://schemas.microsoft.com/office/drawing/2014/chart" uri="{C3380CC4-5D6E-409C-BE32-E72D297353CC}">
                    <c16:uniqueId val="{00000005-03C5-4C6F-B7B6-B35F984A1599}"/>
                  </c:ext>
                </c:extLst>
              </c15:ser>
            </c15:filteredLineSeries>
            <c15:filteredLineSeries>
              <c15:ser>
                <c:idx val="7"/>
                <c:order val="3"/>
                <c:tx>
                  <c:strRef>
                    <c:extLst xmlns:c15="http://schemas.microsoft.com/office/drawing/2012/chart">
                      <c:ext xmlns:c15="http://schemas.microsoft.com/office/drawing/2012/chart" uri="{02D57815-91ED-43cb-92C2-25804820EDAC}">
                        <c15:formulaRef>
                          <c15:sqref>Sheet1!$C$1</c15:sqref>
                        </c15:formulaRef>
                      </c:ext>
                    </c:extLst>
                    <c:strCache>
                      <c:ptCount val="1"/>
                      <c:pt idx="0">
                        <c:v>High Oil and Gas Supply</c:v>
                      </c:pt>
                    </c:strCache>
                  </c:strRef>
                </c:tx>
                <c:spPr>
                  <a:ln w="22225" cap="rnd">
                    <a:solidFill>
                      <a:schemeClr val="accent1">
                        <a:lumMod val="75000"/>
                      </a:schemeClr>
                    </a:solidFill>
                    <a:round/>
                  </a:ln>
                  <a:effectLst/>
                </c:spPr>
                <c:marker>
                  <c:symbol val="none"/>
                </c:marker>
                <c:cat>
                  <c:strRef>
                    <c:extLst xmlns:c15="http://schemas.microsoft.com/office/drawing/2012/chart">
                      <c:ext xmlns:c15="http://schemas.microsoft.com/office/drawing/2012/chart" uri="{02D57815-91ED-43cb-92C2-25804820EDAC}">
                        <c15:formulaRef>
                          <c15:sqref>Sheet1!$A$2:$A$42</c15:sqref>
                        </c15:formulaRef>
                      </c:ext>
                    </c:extLst>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extLst xmlns:c15="http://schemas.microsoft.com/office/drawing/2012/chart">
                      <c:ext xmlns:c15="http://schemas.microsoft.com/office/drawing/2012/chart" uri="{02D57815-91ED-43cb-92C2-25804820EDAC}">
                        <c15:formulaRef>
                          <c15:sqref>Sheet1!$C$2:$C$42</c15:sqref>
                        </c15:formulaRef>
                      </c:ext>
                    </c:extLst>
                    <c:numCache>
                      <c:formatCode>General</c:formatCode>
                      <c:ptCount val="41"/>
                      <c:pt idx="0">
                        <c:v>12.07464502502315</c:v>
                      </c:pt>
                      <c:pt idx="1">
                        <c:v>11.911884057971021</c:v>
                      </c:pt>
                      <c:pt idx="2">
                        <c:v>11.616867839999999</c:v>
                      </c:pt>
                      <c:pt idx="3">
                        <c:v>11.68335739767087</c:v>
                      </c:pt>
                      <c:pt idx="4">
                        <c:v>11.89256203323106</c:v>
                      </c:pt>
                      <c:pt idx="5">
                        <c:v>11.74663190090228</c:v>
                      </c:pt>
                      <c:pt idx="6">
                        <c:v>11.468299426798589</c:v>
                      </c:pt>
                      <c:pt idx="7">
                        <c:v>11.486803899359391</c:v>
                      </c:pt>
                      <c:pt idx="8">
                        <c:v>11.271002828751721</c:v>
                      </c:pt>
                      <c:pt idx="9">
                        <c:v>11.083838275508841</c:v>
                      </c:pt>
                      <c:pt idx="10">
                        <c:v>11.075757449879429</c:v>
                      </c:pt>
                      <c:pt idx="11">
                        <c:v>11.076159000000001</c:v>
                      </c:pt>
                      <c:pt idx="12">
                        <c:v>10.954253</c:v>
                      </c:pt>
                      <c:pt idx="13">
                        <c:v>10.630191</c:v>
                      </c:pt>
                      <c:pt idx="14">
                        <c:v>10.322934999999999</c:v>
                      </c:pt>
                      <c:pt idx="15">
                        <c:v>10.218614000000001</c:v>
                      </c:pt>
                      <c:pt idx="16">
                        <c:v>10.210469</c:v>
                      </c:pt>
                      <c:pt idx="17">
                        <c:v>10.195449999999999</c:v>
                      </c:pt>
                      <c:pt idx="18">
                        <c:v>10.189056000000001</c:v>
                      </c:pt>
                      <c:pt idx="19">
                        <c:v>10.177858000000001</c:v>
                      </c:pt>
                      <c:pt idx="20">
                        <c:v>10.127882</c:v>
                      </c:pt>
                      <c:pt idx="21">
                        <c:v>10.175477000000001</c:v>
                      </c:pt>
                      <c:pt idx="22">
                        <c:v>10.15273</c:v>
                      </c:pt>
                      <c:pt idx="23">
                        <c:v>10.165305999999999</c:v>
                      </c:pt>
                      <c:pt idx="24">
                        <c:v>10.188321999999999</c:v>
                      </c:pt>
                      <c:pt idx="25">
                        <c:v>10.093126</c:v>
                      </c:pt>
                      <c:pt idx="26">
                        <c:v>10.075967</c:v>
                      </c:pt>
                      <c:pt idx="27">
                        <c:v>10.04846</c:v>
                      </c:pt>
                      <c:pt idx="28">
                        <c:v>9.9874840000000003</c:v>
                      </c:pt>
                      <c:pt idx="29">
                        <c:v>9.9702369999999991</c:v>
                      </c:pt>
                      <c:pt idx="30">
                        <c:v>9.9884880000000003</c:v>
                      </c:pt>
                      <c:pt idx="31">
                        <c:v>9.9413920000000005</c:v>
                      </c:pt>
                      <c:pt idx="32">
                        <c:v>9.9224160000000001</c:v>
                      </c:pt>
                      <c:pt idx="33">
                        <c:v>9.8941440000000007</c:v>
                      </c:pt>
                      <c:pt idx="34">
                        <c:v>9.8456720000000004</c:v>
                      </c:pt>
                      <c:pt idx="35">
                        <c:v>9.8306889999999996</c:v>
                      </c:pt>
                      <c:pt idx="36">
                        <c:v>9.8441850000000013</c:v>
                      </c:pt>
                      <c:pt idx="37">
                        <c:v>9.7797110000000007</c:v>
                      </c:pt>
                      <c:pt idx="38">
                        <c:v>9.7795780000000008</c:v>
                      </c:pt>
                      <c:pt idx="39">
                        <c:v>9.7532540000000001</c:v>
                      </c:pt>
                      <c:pt idx="40">
                        <c:v>9.7004859999999997</c:v>
                      </c:pt>
                    </c:numCache>
                  </c:numRef>
                </c:val>
                <c:smooth val="0"/>
                <c:extLst xmlns:c15="http://schemas.microsoft.com/office/drawing/2012/chart">
                  <c:ext xmlns:c16="http://schemas.microsoft.com/office/drawing/2014/chart" uri="{C3380CC4-5D6E-409C-BE32-E72D297353CC}">
                    <c16:uniqueId val="{00000006-03C5-4C6F-B7B6-B35F984A1599}"/>
                  </c:ext>
                </c:extLst>
              </c15:ser>
            </c15:filteredLineSeries>
            <c15:filteredLineSeries>
              <c15:ser>
                <c:idx val="8"/>
                <c:order val="4"/>
                <c:tx>
                  <c:strRef>
                    <c:extLst xmlns:c15="http://schemas.microsoft.com/office/drawing/2012/chart">
                      <c:ext xmlns:c15="http://schemas.microsoft.com/office/drawing/2012/chart" uri="{02D57815-91ED-43cb-92C2-25804820EDAC}">
                        <c15:formulaRef>
                          <c15:sqref>Sheet1!$F$1</c15:sqref>
                        </c15:formulaRef>
                      </c:ext>
                    </c:extLst>
                    <c:strCache>
                      <c:ptCount val="1"/>
                      <c:pt idx="0">
                        <c:v>Reference</c:v>
                      </c:pt>
                    </c:strCache>
                  </c:strRef>
                </c:tx>
                <c:spPr>
                  <a:ln w="28575" cap="rnd">
                    <a:solidFill>
                      <a:schemeClr val="accent5">
                        <a:lumMod val="40000"/>
                        <a:lumOff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Sheet1!$A$2:$A$42</c15:sqref>
                        </c15:formulaRef>
                      </c:ext>
                    </c:extLst>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extLst xmlns:c15="http://schemas.microsoft.com/office/drawing/2012/chart">
                      <c:ext xmlns:c15="http://schemas.microsoft.com/office/drawing/2012/chart" uri="{02D57815-91ED-43cb-92C2-25804820EDAC}">
                        <c15:formulaRef>
                          <c15:sqref>Sheet1!$F$2:$F$42</c15:sqref>
                        </c15:formulaRef>
                      </c:ext>
                    </c:extLst>
                    <c:numCache>
                      <c:formatCode>General</c:formatCode>
                      <c:ptCount val="41"/>
                      <c:pt idx="0">
                        <c:v>12.07464502502315</c:v>
                      </c:pt>
                      <c:pt idx="1">
                        <c:v>11.911884057971021</c:v>
                      </c:pt>
                      <c:pt idx="2">
                        <c:v>11.616867839999999</c:v>
                      </c:pt>
                      <c:pt idx="3">
                        <c:v>11.68335739767087</c:v>
                      </c:pt>
                      <c:pt idx="4">
                        <c:v>11.89256203323106</c:v>
                      </c:pt>
                      <c:pt idx="5">
                        <c:v>11.74663190090228</c:v>
                      </c:pt>
                      <c:pt idx="6">
                        <c:v>11.468299426798589</c:v>
                      </c:pt>
                      <c:pt idx="7">
                        <c:v>11.486803899359391</c:v>
                      </c:pt>
                      <c:pt idx="8">
                        <c:v>11.271002828751721</c:v>
                      </c:pt>
                      <c:pt idx="9">
                        <c:v>11.083838275508841</c:v>
                      </c:pt>
                      <c:pt idx="10">
                        <c:v>11.075757449879429</c:v>
                      </c:pt>
                      <c:pt idx="11">
                        <c:v>11.075704999999999</c:v>
                      </c:pt>
                      <c:pt idx="12">
                        <c:v>11.009380999999999</c:v>
                      </c:pt>
                      <c:pt idx="13">
                        <c:v>10.803708</c:v>
                      </c:pt>
                      <c:pt idx="14">
                        <c:v>10.535565999999999</c:v>
                      </c:pt>
                      <c:pt idx="15">
                        <c:v>10.477593000000001</c:v>
                      </c:pt>
                      <c:pt idx="16">
                        <c:v>10.445914999999999</c:v>
                      </c:pt>
                      <c:pt idx="17">
                        <c:v>10.468019999999999</c:v>
                      </c:pt>
                      <c:pt idx="18">
                        <c:v>10.506577</c:v>
                      </c:pt>
                      <c:pt idx="19">
                        <c:v>10.537261000000001</c:v>
                      </c:pt>
                      <c:pt idx="20">
                        <c:v>10.552866</c:v>
                      </c:pt>
                      <c:pt idx="21">
                        <c:v>10.588819000000001</c:v>
                      </c:pt>
                      <c:pt idx="22">
                        <c:v>10.607756</c:v>
                      </c:pt>
                      <c:pt idx="23">
                        <c:v>10.666314</c:v>
                      </c:pt>
                      <c:pt idx="24">
                        <c:v>10.702524</c:v>
                      </c:pt>
                      <c:pt idx="25">
                        <c:v>10.638994</c:v>
                      </c:pt>
                      <c:pt idx="26">
                        <c:v>10.615938999999999</c:v>
                      </c:pt>
                      <c:pt idx="27">
                        <c:v>10.560205</c:v>
                      </c:pt>
                      <c:pt idx="28">
                        <c:v>10.504894</c:v>
                      </c:pt>
                      <c:pt idx="29">
                        <c:v>10.508597999999999</c:v>
                      </c:pt>
                      <c:pt idx="30">
                        <c:v>10.502003999999999</c:v>
                      </c:pt>
                      <c:pt idx="31">
                        <c:v>10.460717000000001</c:v>
                      </c:pt>
                      <c:pt idx="32">
                        <c:v>10.449843</c:v>
                      </c:pt>
                      <c:pt idx="33">
                        <c:v>10.421255</c:v>
                      </c:pt>
                      <c:pt idx="34">
                        <c:v>10.346347</c:v>
                      </c:pt>
                      <c:pt idx="35">
                        <c:v>10.344573</c:v>
                      </c:pt>
                      <c:pt idx="36">
                        <c:v>10.326129999999999</c:v>
                      </c:pt>
                      <c:pt idx="37">
                        <c:v>10.295339999999999</c:v>
                      </c:pt>
                      <c:pt idx="38">
                        <c:v>10.308408999999999</c:v>
                      </c:pt>
                      <c:pt idx="39">
                        <c:v>10.284522000000001</c:v>
                      </c:pt>
                      <c:pt idx="40">
                        <c:v>10.210072</c:v>
                      </c:pt>
                    </c:numCache>
                  </c:numRef>
                </c:val>
                <c:smooth val="0"/>
                <c:extLst xmlns:c15="http://schemas.microsoft.com/office/drawing/2012/chart">
                  <c:ext xmlns:c16="http://schemas.microsoft.com/office/drawing/2014/chart" uri="{C3380CC4-5D6E-409C-BE32-E72D297353CC}">
                    <c16:uniqueId val="{00000007-03C5-4C6F-B7B6-B35F984A1599}"/>
                  </c:ext>
                </c:extLst>
              </c15:ser>
            </c15:filteredLineSeries>
            <c15:filteredLineSeries>
              <c15:ser>
                <c:idx val="3"/>
                <c:order val="5"/>
                <c:tx>
                  <c:strRef>
                    <c:extLst xmlns:c15="http://schemas.microsoft.com/office/drawing/2012/chart">
                      <c:ext xmlns:c15="http://schemas.microsoft.com/office/drawing/2012/chart" uri="{02D57815-91ED-43cb-92C2-25804820EDAC}">
                        <c15:formulaRef>
                          <c15:sqref>Sheet1!$D$1</c15:sqref>
                        </c15:formulaRef>
                      </c:ext>
                    </c:extLst>
                    <c:strCache>
                      <c:ptCount val="1"/>
                      <c:pt idx="0">
                        <c:v>Low Ren</c:v>
                      </c:pt>
                    </c:strCache>
                  </c:strRef>
                </c:tx>
                <c:spPr>
                  <a:ln w="22225" cap="rnd">
                    <a:solidFill>
                      <a:schemeClr val="accent5">
                        <a:lumMod val="75000"/>
                      </a:schemeClr>
                    </a:solidFill>
                    <a:round/>
                  </a:ln>
                  <a:effectLst/>
                </c:spPr>
                <c:marker>
                  <c:symbol val="none"/>
                </c:marker>
                <c:cat>
                  <c:strRef>
                    <c:extLst xmlns:c15="http://schemas.microsoft.com/office/drawing/2012/chart">
                      <c:ext xmlns:c15="http://schemas.microsoft.com/office/drawing/2012/chart" uri="{02D57815-91ED-43cb-92C2-25804820EDAC}">
                        <c15:formulaRef>
                          <c15:sqref>Sheet1!$A$2:$A$42</c15:sqref>
                        </c15:formulaRef>
                      </c:ext>
                    </c:extLst>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extLst xmlns:c15="http://schemas.microsoft.com/office/drawing/2012/chart">
                      <c:ext xmlns:c15="http://schemas.microsoft.com/office/drawing/2012/chart" uri="{02D57815-91ED-43cb-92C2-25804820EDAC}">
                        <c15:formulaRef>
                          <c15:sqref>Sheet1!$D$2:$D$42</c15:sqref>
                        </c15:formulaRef>
                      </c:ext>
                    </c:extLst>
                    <c:numCache>
                      <c:formatCode>General</c:formatCode>
                      <c:ptCount val="41"/>
                      <c:pt idx="0">
                        <c:v>12.07464502502315</c:v>
                      </c:pt>
                      <c:pt idx="1">
                        <c:v>11.911884057971021</c:v>
                      </c:pt>
                      <c:pt idx="2">
                        <c:v>11.616867839999999</c:v>
                      </c:pt>
                      <c:pt idx="3">
                        <c:v>11.68335739767087</c:v>
                      </c:pt>
                      <c:pt idx="4">
                        <c:v>11.89256203323106</c:v>
                      </c:pt>
                      <c:pt idx="5">
                        <c:v>11.74663190090228</c:v>
                      </c:pt>
                      <c:pt idx="6">
                        <c:v>11.468299426798589</c:v>
                      </c:pt>
                      <c:pt idx="7">
                        <c:v>11.486803899359391</c:v>
                      </c:pt>
                      <c:pt idx="8">
                        <c:v>11.271002828751721</c:v>
                      </c:pt>
                      <c:pt idx="9">
                        <c:v>11.083838275508841</c:v>
                      </c:pt>
                      <c:pt idx="10">
                        <c:v>11.075757449879429</c:v>
                      </c:pt>
                      <c:pt idx="11">
                        <c:v>11.076271999999999</c:v>
                      </c:pt>
                      <c:pt idx="12">
                        <c:v>10.951765999999999</c:v>
                      </c:pt>
                      <c:pt idx="13">
                        <c:v>10.769515</c:v>
                      </c:pt>
                      <c:pt idx="14">
                        <c:v>10.530989999999999</c:v>
                      </c:pt>
                      <c:pt idx="15">
                        <c:v>10.446263999999999</c:v>
                      </c:pt>
                      <c:pt idx="16">
                        <c:v>10.432166</c:v>
                      </c:pt>
                      <c:pt idx="17">
                        <c:v>10.442451</c:v>
                      </c:pt>
                      <c:pt idx="18">
                        <c:v>10.481733</c:v>
                      </c:pt>
                      <c:pt idx="19">
                        <c:v>10.527976000000001</c:v>
                      </c:pt>
                      <c:pt idx="20">
                        <c:v>10.540077999999999</c:v>
                      </c:pt>
                      <c:pt idx="21">
                        <c:v>10.590534999999999</c:v>
                      </c:pt>
                      <c:pt idx="22">
                        <c:v>10.561923</c:v>
                      </c:pt>
                      <c:pt idx="23">
                        <c:v>10.581830999999999</c:v>
                      </c:pt>
                      <c:pt idx="24">
                        <c:v>10.606756000000001</c:v>
                      </c:pt>
                      <c:pt idx="25">
                        <c:v>10.523356</c:v>
                      </c:pt>
                      <c:pt idx="26">
                        <c:v>10.492421</c:v>
                      </c:pt>
                      <c:pt idx="27">
                        <c:v>10.47927</c:v>
                      </c:pt>
                      <c:pt idx="28">
                        <c:v>10.425331</c:v>
                      </c:pt>
                      <c:pt idx="29">
                        <c:v>10.399637999999999</c:v>
                      </c:pt>
                      <c:pt idx="30">
                        <c:v>10.424823</c:v>
                      </c:pt>
                      <c:pt idx="31">
                        <c:v>10.396788000000001</c:v>
                      </c:pt>
                      <c:pt idx="32">
                        <c:v>10.345867999999999</c:v>
                      </c:pt>
                      <c:pt idx="33">
                        <c:v>10.343472</c:v>
                      </c:pt>
                      <c:pt idx="34">
                        <c:v>10.277583</c:v>
                      </c:pt>
                      <c:pt idx="35">
                        <c:v>10.262840000000001</c:v>
                      </c:pt>
                      <c:pt idx="36">
                        <c:v>10.222091000000001</c:v>
                      </c:pt>
                      <c:pt idx="37">
                        <c:v>10.14425</c:v>
                      </c:pt>
                      <c:pt idx="38">
                        <c:v>10.147472</c:v>
                      </c:pt>
                      <c:pt idx="39">
                        <c:v>10.098708999999999</c:v>
                      </c:pt>
                      <c:pt idx="40">
                        <c:v>10.006612000000001</c:v>
                      </c:pt>
                    </c:numCache>
                  </c:numRef>
                </c:val>
                <c:smooth val="0"/>
                <c:extLst xmlns:c15="http://schemas.microsoft.com/office/drawing/2012/chart">
                  <c:ext xmlns:c16="http://schemas.microsoft.com/office/drawing/2014/chart" uri="{C3380CC4-5D6E-409C-BE32-E72D297353CC}">
                    <c16:uniqueId val="{00000008-03C5-4C6F-B7B6-B35F984A1599}"/>
                  </c:ext>
                </c:extLst>
              </c15:ser>
            </c15:filteredLineSeries>
          </c:ext>
        </c:extLst>
      </c:lineChart>
      <c:catAx>
        <c:axId val="-120324617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03253248"/>
        <c:crosses val="autoZero"/>
        <c:auto val="1"/>
        <c:lblAlgn val="ctr"/>
        <c:lblOffset val="100"/>
        <c:tickLblSkip val="10"/>
        <c:tickMarkSkip val="10"/>
        <c:noMultiLvlLbl val="0"/>
      </c:catAx>
      <c:valAx>
        <c:axId val="-1203253248"/>
        <c:scaling>
          <c:orientation val="minMax"/>
          <c:min val="9"/>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03246176"/>
        <c:crossesAt val="12"/>
        <c:crossBetween val="midCat"/>
        <c:majorUnit val="1"/>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200">
          <a:solidFill>
            <a:sysClr val="windowText" lastClr="000000"/>
          </a:solidFill>
        </a:defRPr>
      </a:pPr>
      <a:endParaRPr lang="en-US"/>
    </a:p>
  </c:txPr>
  <c:externalData r:id="rId3">
    <c:autoUpdate val="0"/>
  </c:externalData>
  <c:userShapes r:id="rId4"/>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30347467538297"/>
          <c:y val="3.1916073851412638E-2"/>
          <c:w val="0.85939956967325859"/>
          <c:h val="0.86263352398371851"/>
        </c:manualLayout>
      </c:layout>
      <c:areaChart>
        <c:grouping val="stacked"/>
        <c:varyColors val="0"/>
        <c:ser>
          <c:idx val="2"/>
          <c:order val="2"/>
          <c:tx>
            <c:strRef>
              <c:f>Restore_Hourly_Total!$F$1</c:f>
              <c:strCache>
                <c:ptCount val="1"/>
                <c:pt idx="0">
                  <c:v>Coal</c:v>
                </c:pt>
              </c:strCache>
            </c:strRef>
          </c:tx>
          <c:spPr>
            <a:solidFill>
              <a:srgbClr val="333333">
                <a:lumMod val="40000"/>
                <a:lumOff val="60000"/>
              </a:srgbClr>
            </a:solidFill>
            <a:ln>
              <a:noFill/>
            </a:ln>
            <a:effectLst/>
          </c:spPr>
          <c:cat>
            <c:numRef>
              <c:f>Restore_Hourly_Total!$C$2:$C$25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Restore_Hourly_Total!$F$2:$F$25</c:f>
              <c:numCache>
                <c:formatCode>General</c:formatCode>
                <c:ptCount val="24"/>
                <c:pt idx="0">
                  <c:v>26.898247586</c:v>
                </c:pt>
                <c:pt idx="1">
                  <c:v>26.661484928</c:v>
                </c:pt>
                <c:pt idx="2">
                  <c:v>25.891571932000002</c:v>
                </c:pt>
                <c:pt idx="3">
                  <c:v>25.871564651</c:v>
                </c:pt>
                <c:pt idx="4">
                  <c:v>27.293768315000001</c:v>
                </c:pt>
                <c:pt idx="5">
                  <c:v>30.633091125</c:v>
                </c:pt>
                <c:pt idx="6">
                  <c:v>35.227706861000001</c:v>
                </c:pt>
                <c:pt idx="7">
                  <c:v>38.186408389999997</c:v>
                </c:pt>
                <c:pt idx="8">
                  <c:v>39.628862691999998</c:v>
                </c:pt>
                <c:pt idx="9">
                  <c:v>40.458357233000001</c:v>
                </c:pt>
                <c:pt idx="10">
                  <c:v>40.887667958000002</c:v>
                </c:pt>
                <c:pt idx="11">
                  <c:v>41.194291731</c:v>
                </c:pt>
                <c:pt idx="12">
                  <c:v>41.291569363000001</c:v>
                </c:pt>
                <c:pt idx="13">
                  <c:v>41.353369696999998</c:v>
                </c:pt>
                <c:pt idx="14">
                  <c:v>41.389348212000002</c:v>
                </c:pt>
                <c:pt idx="15">
                  <c:v>41.828722479</c:v>
                </c:pt>
                <c:pt idx="16">
                  <c:v>42.711817003999997</c:v>
                </c:pt>
                <c:pt idx="17">
                  <c:v>43.760000195000003</c:v>
                </c:pt>
                <c:pt idx="18">
                  <c:v>43.830501380000001</c:v>
                </c:pt>
                <c:pt idx="19">
                  <c:v>43.252010017000003</c:v>
                </c:pt>
                <c:pt idx="20">
                  <c:v>42.404033914999999</c:v>
                </c:pt>
                <c:pt idx="21">
                  <c:v>40.298680378999997</c:v>
                </c:pt>
                <c:pt idx="22">
                  <c:v>36.942274926000003</c:v>
                </c:pt>
                <c:pt idx="23">
                  <c:v>33.116344927999997</c:v>
                </c:pt>
              </c:numCache>
            </c:numRef>
          </c:val>
          <c:extLst>
            <c:ext xmlns:c16="http://schemas.microsoft.com/office/drawing/2014/chart" uri="{C3380CC4-5D6E-409C-BE32-E72D297353CC}">
              <c16:uniqueId val="{00000000-2B26-4A87-A762-F759601C2E35}"/>
            </c:ext>
          </c:extLst>
        </c:ser>
        <c:ser>
          <c:idx val="3"/>
          <c:order val="3"/>
          <c:tx>
            <c:strRef>
              <c:f>Restore_Hourly_Total!$G$1</c:f>
              <c:strCache>
                <c:ptCount val="1"/>
                <c:pt idx="0">
                  <c:v>Nuclear</c:v>
                </c:pt>
              </c:strCache>
            </c:strRef>
          </c:tx>
          <c:spPr>
            <a:solidFill>
              <a:schemeClr val="accent5"/>
            </a:solidFill>
            <a:ln>
              <a:noFill/>
            </a:ln>
            <a:effectLst/>
          </c:spPr>
          <c:cat>
            <c:numRef>
              <c:f>Restore_Hourly_Total!$C$2:$C$25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Restore_Hourly_Total!$G$2:$G$25</c:f>
              <c:numCache>
                <c:formatCode>General</c:formatCode>
                <c:ptCount val="24"/>
                <c:pt idx="0">
                  <c:v>32.833680090000001</c:v>
                </c:pt>
                <c:pt idx="1">
                  <c:v>32.846246747000002</c:v>
                </c:pt>
                <c:pt idx="2">
                  <c:v>32.811720700000002</c:v>
                </c:pt>
                <c:pt idx="3">
                  <c:v>32.803251988</c:v>
                </c:pt>
                <c:pt idx="4">
                  <c:v>32.824508631</c:v>
                </c:pt>
                <c:pt idx="5">
                  <c:v>32.901104281999999</c:v>
                </c:pt>
                <c:pt idx="6">
                  <c:v>33.020467299000003</c:v>
                </c:pt>
                <c:pt idx="7">
                  <c:v>33.096243413000003</c:v>
                </c:pt>
                <c:pt idx="8">
                  <c:v>33.133551017000002</c:v>
                </c:pt>
                <c:pt idx="9">
                  <c:v>33.167110678999997</c:v>
                </c:pt>
                <c:pt idx="10">
                  <c:v>33.191443933000002</c:v>
                </c:pt>
                <c:pt idx="11">
                  <c:v>33.206622652</c:v>
                </c:pt>
                <c:pt idx="12">
                  <c:v>33.214587799</c:v>
                </c:pt>
                <c:pt idx="13">
                  <c:v>33.217217347999998</c:v>
                </c:pt>
                <c:pt idx="14">
                  <c:v>33.211775170000003</c:v>
                </c:pt>
                <c:pt idx="15">
                  <c:v>33.211012732</c:v>
                </c:pt>
                <c:pt idx="16">
                  <c:v>33.216277106</c:v>
                </c:pt>
                <c:pt idx="17">
                  <c:v>33.238670018999997</c:v>
                </c:pt>
                <c:pt idx="18">
                  <c:v>33.242728774</c:v>
                </c:pt>
                <c:pt idx="19">
                  <c:v>33.241843003</c:v>
                </c:pt>
                <c:pt idx="20">
                  <c:v>33.215089474000003</c:v>
                </c:pt>
                <c:pt idx="21">
                  <c:v>33.171502879999998</c:v>
                </c:pt>
                <c:pt idx="22">
                  <c:v>33.077683851000003</c:v>
                </c:pt>
                <c:pt idx="23">
                  <c:v>32.982013160999998</c:v>
                </c:pt>
              </c:numCache>
            </c:numRef>
          </c:val>
          <c:extLst>
            <c:ext xmlns:c16="http://schemas.microsoft.com/office/drawing/2014/chart" uri="{C3380CC4-5D6E-409C-BE32-E72D297353CC}">
              <c16:uniqueId val="{00000001-2B26-4A87-A762-F759601C2E35}"/>
            </c:ext>
          </c:extLst>
        </c:ser>
        <c:ser>
          <c:idx val="4"/>
          <c:order val="4"/>
          <c:tx>
            <c:strRef>
              <c:f>Restore_Hourly_Total!$H$1</c:f>
              <c:strCache>
                <c:ptCount val="1"/>
                <c:pt idx="0">
                  <c:v>Oil and Gas Peakers</c:v>
                </c:pt>
              </c:strCache>
            </c:strRef>
          </c:tx>
          <c:spPr>
            <a:solidFill>
              <a:schemeClr val="accent2"/>
            </a:solidFill>
            <a:ln>
              <a:noFill/>
            </a:ln>
            <a:effectLst/>
          </c:spPr>
          <c:cat>
            <c:numRef>
              <c:f>Restore_Hourly_Total!$C$2:$C$25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Restore_Hourly_Total!$H$2:$H$25</c:f>
              <c:numCache>
                <c:formatCode>General</c:formatCode>
                <c:ptCount val="24"/>
                <c:pt idx="0">
                  <c:v>1.9476601520000001</c:v>
                </c:pt>
                <c:pt idx="1">
                  <c:v>1.810843266</c:v>
                </c:pt>
                <c:pt idx="2">
                  <c:v>1.604803991</c:v>
                </c:pt>
                <c:pt idx="3">
                  <c:v>1.5617030629999999</c:v>
                </c:pt>
                <c:pt idx="4">
                  <c:v>1.7219303530000001</c:v>
                </c:pt>
                <c:pt idx="5">
                  <c:v>2.1600216759999999</c:v>
                </c:pt>
                <c:pt idx="6">
                  <c:v>3.1978504480000001</c:v>
                </c:pt>
                <c:pt idx="7">
                  <c:v>4.1588599850000003</c:v>
                </c:pt>
                <c:pt idx="8">
                  <c:v>4.5869756830000004</c:v>
                </c:pt>
                <c:pt idx="9">
                  <c:v>4.8532779479999997</c:v>
                </c:pt>
                <c:pt idx="10">
                  <c:v>5.1018785659999999</c:v>
                </c:pt>
                <c:pt idx="11">
                  <c:v>5.3650661749999999</c:v>
                </c:pt>
                <c:pt idx="12">
                  <c:v>5.5524055509999997</c:v>
                </c:pt>
                <c:pt idx="13">
                  <c:v>5.6565811610000001</c:v>
                </c:pt>
                <c:pt idx="14">
                  <c:v>5.9045811969999997</c:v>
                </c:pt>
                <c:pt idx="15">
                  <c:v>5.8944457630000002</c:v>
                </c:pt>
                <c:pt idx="16">
                  <c:v>6.0921816819999997</c:v>
                </c:pt>
                <c:pt idx="17">
                  <c:v>6.3414361819999998</c:v>
                </c:pt>
                <c:pt idx="18">
                  <c:v>6.2645493910000001</c:v>
                </c:pt>
                <c:pt idx="19">
                  <c:v>5.9162260880000002</c:v>
                </c:pt>
                <c:pt idx="20">
                  <c:v>5.4847292190000001</c:v>
                </c:pt>
                <c:pt idx="21">
                  <c:v>4.9506248299999998</c:v>
                </c:pt>
                <c:pt idx="22">
                  <c:v>4.1482855829999998</c:v>
                </c:pt>
                <c:pt idx="23">
                  <c:v>3.1729127859999999</c:v>
                </c:pt>
              </c:numCache>
            </c:numRef>
          </c:val>
          <c:extLst>
            <c:ext xmlns:c16="http://schemas.microsoft.com/office/drawing/2014/chart" uri="{C3380CC4-5D6E-409C-BE32-E72D297353CC}">
              <c16:uniqueId val="{00000002-2B26-4A87-A762-F759601C2E35}"/>
            </c:ext>
          </c:extLst>
        </c:ser>
        <c:ser>
          <c:idx val="5"/>
          <c:order val="5"/>
          <c:tx>
            <c:strRef>
              <c:f>Restore_Hourly_Total!$I$1</c:f>
              <c:strCache>
                <c:ptCount val="1"/>
                <c:pt idx="0">
                  <c:v>Gas Combined-Cycle</c:v>
                </c:pt>
              </c:strCache>
            </c:strRef>
          </c:tx>
          <c:spPr>
            <a:solidFill>
              <a:schemeClr val="accent1"/>
            </a:solidFill>
            <a:ln>
              <a:noFill/>
            </a:ln>
            <a:effectLst/>
          </c:spPr>
          <c:cat>
            <c:numRef>
              <c:f>Restore_Hourly_Total!$C$2:$C$25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Restore_Hourly_Total!$I$2:$I$25</c:f>
              <c:numCache>
                <c:formatCode>General</c:formatCode>
                <c:ptCount val="24"/>
                <c:pt idx="0">
                  <c:v>50.202906394999999</c:v>
                </c:pt>
                <c:pt idx="1">
                  <c:v>49.823958877000003</c:v>
                </c:pt>
                <c:pt idx="2">
                  <c:v>48.856519063999997</c:v>
                </c:pt>
                <c:pt idx="3">
                  <c:v>48.594968360999999</c:v>
                </c:pt>
                <c:pt idx="4">
                  <c:v>49.134229593000001</c:v>
                </c:pt>
                <c:pt idx="5">
                  <c:v>51.122374948000001</c:v>
                </c:pt>
                <c:pt idx="6">
                  <c:v>54.573695452999999</c:v>
                </c:pt>
                <c:pt idx="7">
                  <c:v>56.939031393999997</c:v>
                </c:pt>
                <c:pt idx="8">
                  <c:v>57.444394281999998</c:v>
                </c:pt>
                <c:pt idx="9">
                  <c:v>58.476899107999998</c:v>
                </c:pt>
                <c:pt idx="10">
                  <c:v>59.542814026000002</c:v>
                </c:pt>
                <c:pt idx="11">
                  <c:v>60.459028899000003</c:v>
                </c:pt>
                <c:pt idx="12">
                  <c:v>61.166170774999998</c:v>
                </c:pt>
                <c:pt idx="13">
                  <c:v>61.682356151</c:v>
                </c:pt>
                <c:pt idx="14">
                  <c:v>62.256599281</c:v>
                </c:pt>
                <c:pt idx="15">
                  <c:v>63.623557867999999</c:v>
                </c:pt>
                <c:pt idx="16">
                  <c:v>65.421941098999994</c:v>
                </c:pt>
                <c:pt idx="17">
                  <c:v>66.853079504999997</c:v>
                </c:pt>
                <c:pt idx="18">
                  <c:v>66.968040583000004</c:v>
                </c:pt>
                <c:pt idx="19">
                  <c:v>66.050167063000004</c:v>
                </c:pt>
                <c:pt idx="20">
                  <c:v>64.787403849</c:v>
                </c:pt>
                <c:pt idx="21">
                  <c:v>62.442675454000003</c:v>
                </c:pt>
                <c:pt idx="22">
                  <c:v>58.769376635999997</c:v>
                </c:pt>
                <c:pt idx="23">
                  <c:v>55.071604637</c:v>
                </c:pt>
              </c:numCache>
            </c:numRef>
          </c:val>
          <c:extLst>
            <c:ext xmlns:c16="http://schemas.microsoft.com/office/drawing/2014/chart" uri="{C3380CC4-5D6E-409C-BE32-E72D297353CC}">
              <c16:uniqueId val="{00000003-2B26-4A87-A762-F759601C2E35}"/>
            </c:ext>
          </c:extLst>
        </c:ser>
        <c:ser>
          <c:idx val="6"/>
          <c:order val="6"/>
          <c:tx>
            <c:strRef>
              <c:f>Restore_Hourly_Total!$J$1</c:f>
              <c:strCache>
                <c:ptCount val="1"/>
                <c:pt idx="0">
                  <c:v>Hydro</c:v>
                </c:pt>
              </c:strCache>
            </c:strRef>
          </c:tx>
          <c:spPr>
            <a:solidFill>
              <a:schemeClr val="tx2"/>
            </a:solidFill>
            <a:ln>
              <a:noFill/>
            </a:ln>
            <a:effectLst/>
          </c:spPr>
          <c:cat>
            <c:numRef>
              <c:f>Restore_Hourly_Total!$C$2:$C$25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Restore_Hourly_Total!$J$2:$J$25</c:f>
              <c:numCache>
                <c:formatCode>General</c:formatCode>
                <c:ptCount val="24"/>
                <c:pt idx="0">
                  <c:v>7.0108027919999998</c:v>
                </c:pt>
                <c:pt idx="1">
                  <c:v>7.31526926</c:v>
                </c:pt>
                <c:pt idx="2">
                  <c:v>6.8196237350000004</c:v>
                </c:pt>
                <c:pt idx="3">
                  <c:v>6.9654102169999996</c:v>
                </c:pt>
                <c:pt idx="4">
                  <c:v>7.5739850909999999</c:v>
                </c:pt>
                <c:pt idx="5">
                  <c:v>9.4210250999999996</c:v>
                </c:pt>
                <c:pt idx="6">
                  <c:v>11.964751633000001</c:v>
                </c:pt>
                <c:pt idx="7">
                  <c:v>12.301793795</c:v>
                </c:pt>
                <c:pt idx="8">
                  <c:v>11.091589734999999</c:v>
                </c:pt>
                <c:pt idx="9">
                  <c:v>10.499624188</c:v>
                </c:pt>
                <c:pt idx="10">
                  <c:v>10.235981625000001</c:v>
                </c:pt>
                <c:pt idx="11">
                  <c:v>10.393686233</c:v>
                </c:pt>
                <c:pt idx="12">
                  <c:v>10.548959675000001</c:v>
                </c:pt>
                <c:pt idx="13">
                  <c:v>10.648436297</c:v>
                </c:pt>
                <c:pt idx="14">
                  <c:v>10.684531579</c:v>
                </c:pt>
                <c:pt idx="15">
                  <c:v>11.288343718</c:v>
                </c:pt>
                <c:pt idx="16">
                  <c:v>12.732253117000001</c:v>
                </c:pt>
                <c:pt idx="17">
                  <c:v>14.858722502999999</c:v>
                </c:pt>
                <c:pt idx="18">
                  <c:v>15.357914955</c:v>
                </c:pt>
                <c:pt idx="19">
                  <c:v>15.20581187</c:v>
                </c:pt>
                <c:pt idx="20">
                  <c:v>14.332915713</c:v>
                </c:pt>
                <c:pt idx="21">
                  <c:v>12.221054255</c:v>
                </c:pt>
                <c:pt idx="22">
                  <c:v>9.7695335980000007</c:v>
                </c:pt>
                <c:pt idx="23">
                  <c:v>7.7485701929999999</c:v>
                </c:pt>
              </c:numCache>
            </c:numRef>
          </c:val>
          <c:extLst>
            <c:ext xmlns:c16="http://schemas.microsoft.com/office/drawing/2014/chart" uri="{C3380CC4-5D6E-409C-BE32-E72D297353CC}">
              <c16:uniqueId val="{00000004-2B26-4A87-A762-F759601C2E35}"/>
            </c:ext>
          </c:extLst>
        </c:ser>
        <c:ser>
          <c:idx val="8"/>
          <c:order val="7"/>
          <c:tx>
            <c:strRef>
              <c:f>Restore_Hourly_Total!$L$1</c:f>
              <c:strCache>
                <c:ptCount val="1"/>
                <c:pt idx="0">
                  <c:v>Wind</c:v>
                </c:pt>
              </c:strCache>
            </c:strRef>
          </c:tx>
          <c:spPr>
            <a:solidFill>
              <a:schemeClr val="accent3"/>
            </a:solidFill>
            <a:ln>
              <a:noFill/>
            </a:ln>
            <a:effectLst/>
          </c:spPr>
          <c:cat>
            <c:numRef>
              <c:f>Restore_Hourly_Total!$C$2:$C$25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Restore_Hourly_Total!$L$2:$L$25</c:f>
              <c:numCache>
                <c:formatCode>General</c:formatCode>
                <c:ptCount val="24"/>
                <c:pt idx="0">
                  <c:v>18.296873256000001</c:v>
                </c:pt>
                <c:pt idx="1">
                  <c:v>18.170398278</c:v>
                </c:pt>
                <c:pt idx="2">
                  <c:v>17.943889613</c:v>
                </c:pt>
                <c:pt idx="3">
                  <c:v>17.665799323000002</c:v>
                </c:pt>
                <c:pt idx="4">
                  <c:v>17.363619513</c:v>
                </c:pt>
                <c:pt idx="5">
                  <c:v>17.016738939</c:v>
                </c:pt>
                <c:pt idx="6">
                  <c:v>16.038617369000001</c:v>
                </c:pt>
                <c:pt idx="7">
                  <c:v>14.291646578</c:v>
                </c:pt>
                <c:pt idx="8">
                  <c:v>12.598094552999999</c:v>
                </c:pt>
                <c:pt idx="9">
                  <c:v>11.184623128</c:v>
                </c:pt>
                <c:pt idx="10">
                  <c:v>10.564750975999999</c:v>
                </c:pt>
                <c:pt idx="11">
                  <c:v>10.504673672999999</c:v>
                </c:pt>
                <c:pt idx="12">
                  <c:v>10.727359420999999</c:v>
                </c:pt>
                <c:pt idx="13">
                  <c:v>11.157871266000001</c:v>
                </c:pt>
                <c:pt idx="14">
                  <c:v>11.640615143</c:v>
                </c:pt>
                <c:pt idx="15">
                  <c:v>12.122550906000001</c:v>
                </c:pt>
                <c:pt idx="16">
                  <c:v>12.687858154000001</c:v>
                </c:pt>
                <c:pt idx="17">
                  <c:v>13.506184974</c:v>
                </c:pt>
                <c:pt idx="18">
                  <c:v>14.731478872</c:v>
                </c:pt>
                <c:pt idx="19">
                  <c:v>16.335671288</c:v>
                </c:pt>
                <c:pt idx="20">
                  <c:v>17.574763755999999</c:v>
                </c:pt>
                <c:pt idx="21">
                  <c:v>18.192468764000001</c:v>
                </c:pt>
                <c:pt idx="22">
                  <c:v>18.407472848000001</c:v>
                </c:pt>
                <c:pt idx="23">
                  <c:v>18.394973122</c:v>
                </c:pt>
              </c:numCache>
            </c:numRef>
          </c:val>
          <c:extLst>
            <c:ext xmlns:c16="http://schemas.microsoft.com/office/drawing/2014/chart" uri="{C3380CC4-5D6E-409C-BE32-E72D297353CC}">
              <c16:uniqueId val="{00000005-2B26-4A87-A762-F759601C2E35}"/>
            </c:ext>
          </c:extLst>
        </c:ser>
        <c:ser>
          <c:idx val="10"/>
          <c:order val="8"/>
          <c:tx>
            <c:strRef>
              <c:f>Restore_Hourly_Total!$M$1</c:f>
              <c:strCache>
                <c:ptCount val="1"/>
                <c:pt idx="0">
                  <c:v>Solar Hybrid</c:v>
                </c:pt>
              </c:strCache>
            </c:strRef>
          </c:tx>
          <c:spPr>
            <a:solidFill>
              <a:schemeClr val="accent4"/>
            </a:solidFill>
            <a:ln>
              <a:noFill/>
            </a:ln>
            <a:effectLst/>
          </c:spPr>
          <c:cat>
            <c:numRef>
              <c:f>Restore_Hourly_Total!$C$2:$C$25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Restore_Hourly_Total!$M$2:$M$25</c:f>
              <c:numCache>
                <c:formatCode>General</c:formatCode>
                <c:ptCount val="24"/>
                <c:pt idx="0">
                  <c:v>2.2680500000000001E-4</c:v>
                </c:pt>
                <c:pt idx="1">
                  <c:v>4.87178E-4</c:v>
                </c:pt>
                <c:pt idx="2">
                  <c:v>2.9627800000000003E-4</c:v>
                </c:pt>
                <c:pt idx="3">
                  <c:v>2.1601899999999999E-4</c:v>
                </c:pt>
                <c:pt idx="4">
                  <c:v>4.4660899999999999E-4</c:v>
                </c:pt>
                <c:pt idx="5">
                  <c:v>3.2399874000000002E-2</c:v>
                </c:pt>
                <c:pt idx="6">
                  <c:v>0.12411504299999999</c:v>
                </c:pt>
                <c:pt idx="7">
                  <c:v>0.224902239</c:v>
                </c:pt>
                <c:pt idx="8">
                  <c:v>0.29763901500000001</c:v>
                </c:pt>
                <c:pt idx="9">
                  <c:v>0.295572416</c:v>
                </c:pt>
                <c:pt idx="10">
                  <c:v>0.29373610500000003</c:v>
                </c:pt>
                <c:pt idx="11">
                  <c:v>0.30430618300000001</c:v>
                </c:pt>
                <c:pt idx="12">
                  <c:v>0.32512722900000002</c:v>
                </c:pt>
                <c:pt idx="13">
                  <c:v>0.34130820899999997</c:v>
                </c:pt>
                <c:pt idx="14">
                  <c:v>0.35113467999999998</c:v>
                </c:pt>
                <c:pt idx="15">
                  <c:v>0.35839971700000001</c:v>
                </c:pt>
                <c:pt idx="16">
                  <c:v>0.33170640699999998</c:v>
                </c:pt>
                <c:pt idx="17">
                  <c:v>0.28193013300000003</c:v>
                </c:pt>
                <c:pt idx="18">
                  <c:v>0.18081936500000001</c:v>
                </c:pt>
                <c:pt idx="19">
                  <c:v>0.107757333</c:v>
                </c:pt>
                <c:pt idx="20">
                  <c:v>4.3758855999999999E-2</c:v>
                </c:pt>
                <c:pt idx="21">
                  <c:v>4.4883340000000001E-3</c:v>
                </c:pt>
                <c:pt idx="22">
                  <c:v>1.16103E-3</c:v>
                </c:pt>
                <c:pt idx="23">
                  <c:v>4.1042999999999999E-4</c:v>
                </c:pt>
              </c:numCache>
            </c:numRef>
          </c:val>
          <c:extLst>
            <c:ext xmlns:c16="http://schemas.microsoft.com/office/drawing/2014/chart" uri="{C3380CC4-5D6E-409C-BE32-E72D297353CC}">
              <c16:uniqueId val="{00000006-2B26-4A87-A762-F759601C2E35}"/>
            </c:ext>
          </c:extLst>
        </c:ser>
        <c:ser>
          <c:idx val="9"/>
          <c:order val="9"/>
          <c:tx>
            <c:strRef>
              <c:f>Restore_Hourly_Total!$N$1</c:f>
              <c:strCache>
                <c:ptCount val="1"/>
                <c:pt idx="0">
                  <c:v>Solar</c:v>
                </c:pt>
              </c:strCache>
            </c:strRef>
          </c:tx>
          <c:spPr>
            <a:solidFill>
              <a:schemeClr val="accent4"/>
            </a:solidFill>
            <a:ln>
              <a:noFill/>
            </a:ln>
            <a:effectLst/>
          </c:spPr>
          <c:cat>
            <c:numRef>
              <c:f>Restore_Hourly_Total!$C$2:$C$25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Restore_Hourly_Total!$N$2:$N$25</c:f>
              <c:numCache>
                <c:formatCode>General</c:formatCode>
                <c:ptCount val="24"/>
                <c:pt idx="4">
                  <c:v>3.055084E-3</c:v>
                </c:pt>
                <c:pt idx="5">
                  <c:v>0.162158885</c:v>
                </c:pt>
                <c:pt idx="6">
                  <c:v>1.31617563</c:v>
                </c:pt>
                <c:pt idx="7">
                  <c:v>5.3923009879999997</c:v>
                </c:pt>
                <c:pt idx="8">
                  <c:v>10.889467084</c:v>
                </c:pt>
                <c:pt idx="9">
                  <c:v>15.355604463000001</c:v>
                </c:pt>
                <c:pt idx="10">
                  <c:v>17.571391058</c:v>
                </c:pt>
                <c:pt idx="11">
                  <c:v>18.319680043999998</c:v>
                </c:pt>
                <c:pt idx="12">
                  <c:v>18.321123014000001</c:v>
                </c:pt>
                <c:pt idx="13">
                  <c:v>17.674566168999998</c:v>
                </c:pt>
                <c:pt idx="14">
                  <c:v>15.693812908</c:v>
                </c:pt>
                <c:pt idx="15">
                  <c:v>11.677311069</c:v>
                </c:pt>
                <c:pt idx="16">
                  <c:v>6.4839365720000002</c:v>
                </c:pt>
                <c:pt idx="17">
                  <c:v>2.02047774</c:v>
                </c:pt>
                <c:pt idx="18">
                  <c:v>0.314460664</c:v>
                </c:pt>
                <c:pt idx="19">
                  <c:v>1.4664793000000001E-2</c:v>
                </c:pt>
                <c:pt idx="20">
                  <c:v>3.7280000000000002E-5</c:v>
                </c:pt>
              </c:numCache>
            </c:numRef>
          </c:val>
          <c:extLst>
            <c:ext xmlns:c16="http://schemas.microsoft.com/office/drawing/2014/chart" uri="{C3380CC4-5D6E-409C-BE32-E72D297353CC}">
              <c16:uniqueId val="{00000007-2B26-4A87-A762-F759601C2E35}"/>
            </c:ext>
          </c:extLst>
        </c:ser>
        <c:ser>
          <c:idx val="11"/>
          <c:order val="10"/>
          <c:tx>
            <c:strRef>
              <c:f>Restore_Hourly_Total!$O$1</c:f>
              <c:strCache>
                <c:ptCount val="1"/>
                <c:pt idx="0">
                  <c:v>Curtailment</c:v>
                </c:pt>
              </c:strCache>
            </c:strRef>
          </c:tx>
          <c:spPr>
            <a:pattFill prst="wdDnDiag">
              <a:fgClr>
                <a:schemeClr val="accent4">
                  <a:lumMod val="75000"/>
                </a:schemeClr>
              </a:fgClr>
              <a:bgClr>
                <a:schemeClr val="bg1"/>
              </a:bgClr>
            </a:pattFill>
            <a:ln>
              <a:noFill/>
            </a:ln>
            <a:effectLst/>
          </c:spPr>
          <c:cat>
            <c:numRef>
              <c:f>Restore_Hourly_Total!$C$2:$C$25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Restore_Hourly_Total!$O$2:$O$25</c:f>
              <c:numCache>
                <c:formatCode>General</c:formatCode>
                <c:ptCount val="24"/>
                <c:pt idx="0">
                  <c:v>1.8484865999999999E-2</c:v>
                </c:pt>
                <c:pt idx="8">
                  <c:v>3.0084230999999999E-2</c:v>
                </c:pt>
                <c:pt idx="9">
                  <c:v>0.13048283299999999</c:v>
                </c:pt>
                <c:pt idx="10">
                  <c:v>0.15797456500000001</c:v>
                </c:pt>
                <c:pt idx="11">
                  <c:v>0.16463206899999999</c:v>
                </c:pt>
                <c:pt idx="12">
                  <c:v>0.15135690900000001</c:v>
                </c:pt>
                <c:pt idx="13">
                  <c:v>7.7743513E-2</c:v>
                </c:pt>
                <c:pt idx="14">
                  <c:v>2.1201714E-2</c:v>
                </c:pt>
              </c:numCache>
            </c:numRef>
          </c:val>
          <c:extLst>
            <c:ext xmlns:c16="http://schemas.microsoft.com/office/drawing/2014/chart" uri="{C3380CC4-5D6E-409C-BE32-E72D297353CC}">
              <c16:uniqueId val="{00000008-2B26-4A87-A762-F759601C2E35}"/>
            </c:ext>
          </c:extLst>
        </c:ser>
        <c:ser>
          <c:idx val="12"/>
          <c:order val="11"/>
          <c:tx>
            <c:strRef>
              <c:f>Restore_Hourly_Total!$P$1</c:f>
              <c:strCache>
                <c:ptCount val="1"/>
                <c:pt idx="0">
                  <c:v>Pumped Hydro discharge</c:v>
                </c:pt>
              </c:strCache>
            </c:strRef>
          </c:tx>
          <c:spPr>
            <a:solidFill>
              <a:schemeClr val="accent1">
                <a:lumMod val="40000"/>
                <a:lumOff val="60000"/>
              </a:schemeClr>
            </a:solidFill>
            <a:ln>
              <a:noFill/>
            </a:ln>
            <a:effectLst/>
          </c:spPr>
          <c:cat>
            <c:numRef>
              <c:f>Restore_Hourly_Total!$C$2:$C$25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Restore_Hourly_Total!$P$2:$P$25</c:f>
              <c:numCache>
                <c:formatCode>General</c:formatCode>
                <c:ptCount val="24"/>
                <c:pt idx="0">
                  <c:v>1.5057839999999999E-2</c:v>
                </c:pt>
                <c:pt idx="1">
                  <c:v>7.3509847000000003E-2</c:v>
                </c:pt>
                <c:pt idx="2">
                  <c:v>5.0287936999999998E-2</c:v>
                </c:pt>
                <c:pt idx="3">
                  <c:v>5.4627132000000002E-2</c:v>
                </c:pt>
                <c:pt idx="4">
                  <c:v>0.111002183</c:v>
                </c:pt>
                <c:pt idx="5">
                  <c:v>0.24273819599999999</c:v>
                </c:pt>
                <c:pt idx="6">
                  <c:v>0.43210556300000003</c:v>
                </c:pt>
                <c:pt idx="7">
                  <c:v>0.35629127599999999</c:v>
                </c:pt>
                <c:pt idx="8">
                  <c:v>0.32739110500000002</c:v>
                </c:pt>
                <c:pt idx="9">
                  <c:v>0.36013887100000003</c:v>
                </c:pt>
                <c:pt idx="10">
                  <c:v>0.38469504500000001</c:v>
                </c:pt>
                <c:pt idx="11">
                  <c:v>0.37390295000000001</c:v>
                </c:pt>
                <c:pt idx="12">
                  <c:v>0.38929519099999998</c:v>
                </c:pt>
                <c:pt idx="13">
                  <c:v>0.487756097</c:v>
                </c:pt>
                <c:pt idx="14">
                  <c:v>0.57711959199999996</c:v>
                </c:pt>
                <c:pt idx="15">
                  <c:v>0.78555225200000001</c:v>
                </c:pt>
                <c:pt idx="16">
                  <c:v>1.152648492</c:v>
                </c:pt>
                <c:pt idx="17">
                  <c:v>1.7970145390000001</c:v>
                </c:pt>
                <c:pt idx="18">
                  <c:v>1.8990036800000001</c:v>
                </c:pt>
                <c:pt idx="19">
                  <c:v>1.861028785</c:v>
                </c:pt>
                <c:pt idx="20">
                  <c:v>1.7356091140000001</c:v>
                </c:pt>
                <c:pt idx="21">
                  <c:v>1.0454303650000001</c:v>
                </c:pt>
                <c:pt idx="22">
                  <c:v>0.37491415700000003</c:v>
                </c:pt>
                <c:pt idx="23">
                  <c:v>0.10083381399999999</c:v>
                </c:pt>
              </c:numCache>
            </c:numRef>
          </c:val>
          <c:extLst>
            <c:ext xmlns:c16="http://schemas.microsoft.com/office/drawing/2014/chart" uri="{C3380CC4-5D6E-409C-BE32-E72D297353CC}">
              <c16:uniqueId val="{00000009-2B26-4A87-A762-F759601C2E35}"/>
            </c:ext>
          </c:extLst>
        </c:ser>
        <c:ser>
          <c:idx val="13"/>
          <c:order val="12"/>
          <c:tx>
            <c:strRef>
              <c:f>Restore_Hourly_Total!$Q$1</c:f>
              <c:strCache>
                <c:ptCount val="1"/>
                <c:pt idx="0">
                  <c:v>Battery Storage discharge</c:v>
                </c:pt>
              </c:strCache>
            </c:strRef>
          </c:tx>
          <c:spPr>
            <a:solidFill>
              <a:schemeClr val="bg1">
                <a:lumMod val="65000"/>
              </a:schemeClr>
            </a:solidFill>
            <a:ln>
              <a:noFill/>
            </a:ln>
            <a:effectLst/>
          </c:spPr>
          <c:cat>
            <c:numRef>
              <c:f>Restore_Hourly_Total!$C$2:$C$25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Restore_Hourly_Total!$Q$2:$Q$25</c:f>
              <c:numCache>
                <c:formatCode>General</c:formatCode>
                <c:ptCount val="24"/>
                <c:pt idx="0">
                  <c:v>2.1695206000000002E-2</c:v>
                </c:pt>
                <c:pt idx="1">
                  <c:v>1.2740230999999999E-2</c:v>
                </c:pt>
                <c:pt idx="2">
                  <c:v>5.8139840000000003E-3</c:v>
                </c:pt>
                <c:pt idx="3">
                  <c:v>1.4769730999999999E-2</c:v>
                </c:pt>
                <c:pt idx="4">
                  <c:v>5.4284287000000001E-2</c:v>
                </c:pt>
                <c:pt idx="5">
                  <c:v>0.123883729</c:v>
                </c:pt>
                <c:pt idx="6">
                  <c:v>0.14183157399999999</c:v>
                </c:pt>
                <c:pt idx="7">
                  <c:v>4.5207860000000002E-2</c:v>
                </c:pt>
                <c:pt idx="8">
                  <c:v>2.3304196999999999E-2</c:v>
                </c:pt>
                <c:pt idx="9">
                  <c:v>5.1655479999999997E-2</c:v>
                </c:pt>
                <c:pt idx="10">
                  <c:v>3.5288152000000003E-2</c:v>
                </c:pt>
                <c:pt idx="11">
                  <c:v>2.8833741E-2</c:v>
                </c:pt>
                <c:pt idx="12">
                  <c:v>3.5124475000000002E-2</c:v>
                </c:pt>
                <c:pt idx="13">
                  <c:v>2.9742576999999999E-2</c:v>
                </c:pt>
                <c:pt idx="14">
                  <c:v>4.8086676000000002E-2</c:v>
                </c:pt>
                <c:pt idx="15">
                  <c:v>4.4202039999999998E-2</c:v>
                </c:pt>
                <c:pt idx="16">
                  <c:v>0.14013752800000001</c:v>
                </c:pt>
                <c:pt idx="17">
                  <c:v>0.29454332100000002</c:v>
                </c:pt>
                <c:pt idx="18">
                  <c:v>0.29146402500000002</c:v>
                </c:pt>
                <c:pt idx="19">
                  <c:v>0.28790764499999999</c:v>
                </c:pt>
                <c:pt idx="20">
                  <c:v>0.23059490299999999</c:v>
                </c:pt>
                <c:pt idx="21">
                  <c:v>0.208300178</c:v>
                </c:pt>
                <c:pt idx="22">
                  <c:v>8.7977174000000005E-2</c:v>
                </c:pt>
                <c:pt idx="23">
                  <c:v>4.3688096000000003E-2</c:v>
                </c:pt>
              </c:numCache>
            </c:numRef>
          </c:val>
          <c:extLst>
            <c:ext xmlns:c16="http://schemas.microsoft.com/office/drawing/2014/chart" uri="{C3380CC4-5D6E-409C-BE32-E72D297353CC}">
              <c16:uniqueId val="{0000000A-2B26-4A87-A762-F759601C2E35}"/>
            </c:ext>
          </c:extLst>
        </c:ser>
        <c:dLbls>
          <c:showLegendKey val="0"/>
          <c:showVal val="0"/>
          <c:showCatName val="0"/>
          <c:showSerName val="0"/>
          <c:showPercent val="0"/>
          <c:showBubbleSize val="0"/>
        </c:dLbls>
        <c:axId val="-1203256512"/>
        <c:axId val="-1203255968"/>
        <c:extLst/>
      </c:areaChart>
      <c:areaChart>
        <c:grouping val="stacked"/>
        <c:varyColors val="0"/>
        <c:ser>
          <c:idx val="1"/>
          <c:order val="0"/>
          <c:tx>
            <c:strRef>
              <c:f>Restore_Hourly_Total!$D$1</c:f>
              <c:strCache>
                <c:ptCount val="1"/>
                <c:pt idx="0">
                  <c:v>Pumped Hydro charge</c:v>
                </c:pt>
              </c:strCache>
            </c:strRef>
          </c:tx>
          <c:spPr>
            <a:solidFill>
              <a:schemeClr val="accent1">
                <a:lumMod val="40000"/>
                <a:lumOff val="60000"/>
              </a:schemeClr>
            </a:solidFill>
            <a:ln>
              <a:noFill/>
            </a:ln>
            <a:effectLst/>
          </c:spPr>
          <c:cat>
            <c:numRef>
              <c:f>Restore_Hourly_Total!$C$2:$C$25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Restore_Hourly_Total!$D$2:$D$25</c:f>
              <c:numCache>
                <c:formatCode>General</c:formatCode>
                <c:ptCount val="24"/>
                <c:pt idx="0">
                  <c:v>-1.432934406</c:v>
                </c:pt>
                <c:pt idx="1">
                  <c:v>-1.4672934900000001</c:v>
                </c:pt>
                <c:pt idx="2">
                  <c:v>-1.828903247</c:v>
                </c:pt>
                <c:pt idx="3">
                  <c:v>-1.9342066570000001</c:v>
                </c:pt>
                <c:pt idx="4">
                  <c:v>-1.7812710009999999</c:v>
                </c:pt>
                <c:pt idx="5">
                  <c:v>-1.2334335590000001</c:v>
                </c:pt>
                <c:pt idx="6">
                  <c:v>-0.60752197900000005</c:v>
                </c:pt>
                <c:pt idx="7">
                  <c:v>-0.46063325199999999</c:v>
                </c:pt>
                <c:pt idx="8">
                  <c:v>-0.64664794800000003</c:v>
                </c:pt>
                <c:pt idx="9">
                  <c:v>-0.81294118699999995</c:v>
                </c:pt>
                <c:pt idx="10">
                  <c:v>-0.82916998900000005</c:v>
                </c:pt>
                <c:pt idx="11">
                  <c:v>-0.83736042499999996</c:v>
                </c:pt>
                <c:pt idx="12">
                  <c:v>-0.85478972600000003</c:v>
                </c:pt>
                <c:pt idx="13">
                  <c:v>-0.83120780299999997</c:v>
                </c:pt>
                <c:pt idx="14">
                  <c:v>-0.69128657299999996</c:v>
                </c:pt>
                <c:pt idx="15">
                  <c:v>-0.40811523999999999</c:v>
                </c:pt>
                <c:pt idx="16">
                  <c:v>-3.8279553000000001E-2</c:v>
                </c:pt>
                <c:pt idx="17">
                  <c:v>-7.1821410000000004E-3</c:v>
                </c:pt>
                <c:pt idx="18">
                  <c:v>-1.1825086E-2</c:v>
                </c:pt>
                <c:pt idx="19">
                  <c:v>-2.572963E-2</c:v>
                </c:pt>
                <c:pt idx="20">
                  <c:v>-2.8965997E-2</c:v>
                </c:pt>
                <c:pt idx="21">
                  <c:v>-5.4051255999999999E-2</c:v>
                </c:pt>
                <c:pt idx="22">
                  <c:v>-0.27972434200000001</c:v>
                </c:pt>
                <c:pt idx="23">
                  <c:v>-0.95430179900000001</c:v>
                </c:pt>
              </c:numCache>
            </c:numRef>
          </c:val>
          <c:extLst>
            <c:ext xmlns:c16="http://schemas.microsoft.com/office/drawing/2014/chart" uri="{C3380CC4-5D6E-409C-BE32-E72D297353CC}">
              <c16:uniqueId val="{0000000B-2B26-4A87-A762-F759601C2E35}"/>
            </c:ext>
          </c:extLst>
        </c:ser>
        <c:ser>
          <c:idx val="0"/>
          <c:order val="1"/>
          <c:tx>
            <c:strRef>
              <c:f>Restore_Hourly_Total!$E$1</c:f>
              <c:strCache>
                <c:ptCount val="1"/>
                <c:pt idx="0">
                  <c:v>Battery Storage charge</c:v>
                </c:pt>
              </c:strCache>
            </c:strRef>
          </c:tx>
          <c:spPr>
            <a:solidFill>
              <a:schemeClr val="bg1">
                <a:lumMod val="65000"/>
              </a:schemeClr>
            </a:solidFill>
            <a:ln>
              <a:noFill/>
            </a:ln>
            <a:effectLst/>
          </c:spPr>
          <c:cat>
            <c:numRef>
              <c:f>Restore_Hourly_Total!$C$2:$C$25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Restore_Hourly_Total!$E$2:$E$25</c:f>
              <c:numCache>
                <c:formatCode>General</c:formatCode>
                <c:ptCount val="24"/>
                <c:pt idx="0">
                  <c:v>-5.2539408000000003E-2</c:v>
                </c:pt>
                <c:pt idx="1">
                  <c:v>-3.8540474999999998E-2</c:v>
                </c:pt>
                <c:pt idx="2">
                  <c:v>-0.117362434</c:v>
                </c:pt>
                <c:pt idx="3">
                  <c:v>-0.18844849999999999</c:v>
                </c:pt>
                <c:pt idx="4">
                  <c:v>-0.18554404699999999</c:v>
                </c:pt>
                <c:pt idx="5">
                  <c:v>-0.155725643</c:v>
                </c:pt>
                <c:pt idx="6">
                  <c:v>-8.5640859999999999E-2</c:v>
                </c:pt>
                <c:pt idx="7">
                  <c:v>-1.6564598E-2</c:v>
                </c:pt>
                <c:pt idx="8">
                  <c:v>-3.1705286999999999E-2</c:v>
                </c:pt>
                <c:pt idx="9">
                  <c:v>-0.24982732699999999</c:v>
                </c:pt>
                <c:pt idx="10">
                  <c:v>-0.28036604500000001</c:v>
                </c:pt>
                <c:pt idx="11">
                  <c:v>-0.28595141200000002</c:v>
                </c:pt>
                <c:pt idx="12">
                  <c:v>-0.319273584</c:v>
                </c:pt>
                <c:pt idx="13">
                  <c:v>-0.337227428</c:v>
                </c:pt>
                <c:pt idx="14">
                  <c:v>-0.24692145099999999</c:v>
                </c:pt>
                <c:pt idx="15">
                  <c:v>-3.2149275999999997E-2</c:v>
                </c:pt>
                <c:pt idx="16">
                  <c:v>-3.844456E-3</c:v>
                </c:pt>
                <c:pt idx="17">
                  <c:v>-3.4201219999999998E-3</c:v>
                </c:pt>
                <c:pt idx="18">
                  <c:v>-5.3046650000000001E-3</c:v>
                </c:pt>
                <c:pt idx="19">
                  <c:v>-4.8700649999999998E-3</c:v>
                </c:pt>
                <c:pt idx="20">
                  <c:v>-7.1913569999999998E-3</c:v>
                </c:pt>
                <c:pt idx="21">
                  <c:v>-6.3490680000000002E-3</c:v>
                </c:pt>
                <c:pt idx="22">
                  <c:v>-1.0541923E-2</c:v>
                </c:pt>
                <c:pt idx="23">
                  <c:v>-4.1839902999999998E-2</c:v>
                </c:pt>
              </c:numCache>
            </c:numRef>
          </c:val>
          <c:extLst>
            <c:ext xmlns:c16="http://schemas.microsoft.com/office/drawing/2014/chart" uri="{C3380CC4-5D6E-409C-BE32-E72D297353CC}">
              <c16:uniqueId val="{0000000C-2B26-4A87-A762-F759601C2E35}"/>
            </c:ext>
          </c:extLst>
        </c:ser>
        <c:dLbls>
          <c:showLegendKey val="0"/>
          <c:showVal val="0"/>
          <c:showCatName val="0"/>
          <c:showSerName val="0"/>
          <c:showPercent val="0"/>
          <c:showBubbleSize val="0"/>
        </c:dLbls>
        <c:axId val="-1203251072"/>
        <c:axId val="-1203252704"/>
      </c:areaChart>
      <c:lineChart>
        <c:grouping val="standard"/>
        <c:varyColors val="0"/>
        <c:ser>
          <c:idx val="14"/>
          <c:order val="13"/>
          <c:tx>
            <c:strRef>
              <c:f>Restore_Hourly_Total!$R$1</c:f>
              <c:strCache>
                <c:ptCount val="1"/>
                <c:pt idx="0">
                  <c:v>Load</c:v>
                </c:pt>
              </c:strCache>
            </c:strRef>
          </c:tx>
          <c:spPr>
            <a:ln w="28575" cap="rnd">
              <a:solidFill>
                <a:srgbClr val="C2BBD0"/>
              </a:solidFill>
              <a:prstDash val="sysDash"/>
              <a:round/>
            </a:ln>
            <a:effectLst/>
          </c:spPr>
          <c:marker>
            <c:symbol val="none"/>
          </c:marker>
          <c:cat>
            <c:numRef>
              <c:f>Restore_Hourly_Total!$C$2:$C$25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Restore_Hourly_Total!$R$2:$R$25</c:f>
              <c:numCache>
                <c:formatCode>General</c:formatCode>
                <c:ptCount val="24"/>
                <c:pt idx="0">
                  <c:v>138.30258932800001</c:v>
                </c:pt>
                <c:pt idx="1">
                  <c:v>137.823638864</c:v>
                </c:pt>
                <c:pt idx="2">
                  <c:v>134.676755308</c:v>
                </c:pt>
                <c:pt idx="3">
                  <c:v>134.029944159</c:v>
                </c:pt>
                <c:pt idx="4">
                  <c:v>136.840418062</c:v>
                </c:pt>
                <c:pt idx="5">
                  <c:v>145.06958970599999</c:v>
                </c:pt>
                <c:pt idx="6">
                  <c:v>158.00493138100001</c:v>
                </c:pt>
                <c:pt idx="7">
                  <c:v>167.35015314099999</c:v>
                </c:pt>
                <c:pt idx="8">
                  <c:v>172.311214178</c:v>
                </c:pt>
                <c:pt idx="9">
                  <c:v>176.69672700999999</c:v>
                </c:pt>
                <c:pt idx="10">
                  <c:v>179.930626176</c:v>
                </c:pt>
                <c:pt idx="11">
                  <c:v>182.30464114</c:v>
                </c:pt>
                <c:pt idx="12">
                  <c:v>183.550245209</c:v>
                </c:pt>
                <c:pt idx="13">
                  <c:v>184.249277315</c:v>
                </c:pt>
                <c:pt idx="14">
                  <c:v>184.01552581799999</c:v>
                </c:pt>
                <c:pt idx="15">
                  <c:v>183.63083800000001</c:v>
                </c:pt>
                <c:pt idx="16">
                  <c:v>184.22008969800001</c:v>
                </c:pt>
                <c:pt idx="17">
                  <c:v>186.05542708300001</c:v>
                </c:pt>
                <c:pt idx="18">
                  <c:v>186.05282974799999</c:v>
                </c:pt>
                <c:pt idx="19">
                  <c:v>185.11896362600001</c:v>
                </c:pt>
                <c:pt idx="20">
                  <c:v>182.92491902500001</c:v>
                </c:pt>
                <c:pt idx="21">
                  <c:v>175.65195303199999</c:v>
                </c:pt>
                <c:pt idx="22">
                  <c:v>164.31491761000001</c:v>
                </c:pt>
                <c:pt idx="23">
                  <c:v>152.29645386799999</c:v>
                </c:pt>
              </c:numCache>
            </c:numRef>
          </c:val>
          <c:smooth val="0"/>
          <c:extLst>
            <c:ext xmlns:c16="http://schemas.microsoft.com/office/drawing/2014/chart" uri="{C3380CC4-5D6E-409C-BE32-E72D297353CC}">
              <c16:uniqueId val="{0000000D-2B26-4A87-A762-F759601C2E35}"/>
            </c:ext>
          </c:extLst>
        </c:ser>
        <c:dLbls>
          <c:showLegendKey val="0"/>
          <c:showVal val="0"/>
          <c:showCatName val="0"/>
          <c:showSerName val="0"/>
          <c:showPercent val="0"/>
          <c:showBubbleSize val="0"/>
        </c:dLbls>
        <c:marker val="1"/>
        <c:smooth val="0"/>
        <c:axId val="-1203256512"/>
        <c:axId val="-1203255968"/>
      </c:lineChart>
      <c:catAx>
        <c:axId val="-120325651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203255968"/>
        <c:crosses val="autoZero"/>
        <c:auto val="1"/>
        <c:lblAlgn val="ctr"/>
        <c:lblOffset val="100"/>
        <c:tickLblSkip val="4"/>
        <c:tickMarkSkip val="6"/>
        <c:noMultiLvlLbl val="0"/>
      </c:catAx>
      <c:valAx>
        <c:axId val="-1203255968"/>
        <c:scaling>
          <c:orientation val="minMax"/>
          <c:max val="300"/>
          <c:min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203256512"/>
        <c:crosses val="autoZero"/>
        <c:crossBetween val="midCat"/>
      </c:valAx>
      <c:valAx>
        <c:axId val="-1203252704"/>
        <c:scaling>
          <c:orientation val="minMax"/>
          <c:max val="300"/>
        </c:scaling>
        <c:delete val="1"/>
        <c:axPos val="r"/>
        <c:numFmt formatCode="General" sourceLinked="1"/>
        <c:majorTickMark val="out"/>
        <c:minorTickMark val="none"/>
        <c:tickLblPos val="nextTo"/>
        <c:crossAx val="-1203251072"/>
        <c:crosses val="max"/>
        <c:crossBetween val="between"/>
      </c:valAx>
      <c:catAx>
        <c:axId val="-1203251072"/>
        <c:scaling>
          <c:orientation val="minMax"/>
        </c:scaling>
        <c:delete val="1"/>
        <c:axPos val="b"/>
        <c:numFmt formatCode="General" sourceLinked="1"/>
        <c:majorTickMark val="out"/>
        <c:minorTickMark val="none"/>
        <c:tickLblPos val="nextTo"/>
        <c:crossAx val="-1203252704"/>
        <c:crosses val="autoZero"/>
        <c:auto val="1"/>
        <c:lblAlgn val="ctr"/>
        <c:lblOffset val="100"/>
        <c:noMultiLvlLbl val="0"/>
      </c:cat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20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userShapes r:id="rId5"/>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870522699518427E-2"/>
          <c:y val="3.837371422158338E-2"/>
          <c:w val="0.90644794400699924"/>
          <c:h val="0.83485446909167815"/>
        </c:manualLayout>
      </c:layout>
      <c:areaChart>
        <c:grouping val="stacked"/>
        <c:varyColors val="0"/>
        <c:ser>
          <c:idx val="2"/>
          <c:order val="2"/>
          <c:tx>
            <c:strRef>
              <c:f>Restore_Hourly_Total!$F$1</c:f>
              <c:strCache>
                <c:ptCount val="1"/>
                <c:pt idx="0">
                  <c:v>Coal</c:v>
                </c:pt>
              </c:strCache>
            </c:strRef>
          </c:tx>
          <c:spPr>
            <a:solidFill>
              <a:schemeClr val="bg2">
                <a:lumMod val="40000"/>
                <a:lumOff val="60000"/>
              </a:schemeClr>
            </a:solidFill>
            <a:ln>
              <a:noFill/>
            </a:ln>
            <a:effectLst/>
          </c:spPr>
          <c:cat>
            <c:numRef>
              <c:f>Restore_Hourly_Total!$C$2:$C$25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Restore_Hourly_Total!$F$2:$F$25</c:f>
              <c:numCache>
                <c:formatCode>General</c:formatCode>
                <c:ptCount val="24"/>
                <c:pt idx="0">
                  <c:v>25.769606306</c:v>
                </c:pt>
                <c:pt idx="1">
                  <c:v>25.870852362000001</c:v>
                </c:pt>
                <c:pt idx="2">
                  <c:v>25.407173381</c:v>
                </c:pt>
                <c:pt idx="3">
                  <c:v>25.085308175000002</c:v>
                </c:pt>
                <c:pt idx="4">
                  <c:v>24.841860240999999</c:v>
                </c:pt>
                <c:pt idx="5">
                  <c:v>25.358547274999999</c:v>
                </c:pt>
                <c:pt idx="6">
                  <c:v>25.576623236</c:v>
                </c:pt>
                <c:pt idx="7">
                  <c:v>24.856013728000001</c:v>
                </c:pt>
                <c:pt idx="8">
                  <c:v>23.361108904000002</c:v>
                </c:pt>
                <c:pt idx="9">
                  <c:v>21.184805438000001</c:v>
                </c:pt>
                <c:pt idx="10">
                  <c:v>19.475564000999999</c:v>
                </c:pt>
                <c:pt idx="11">
                  <c:v>18.630649905999999</c:v>
                </c:pt>
                <c:pt idx="12">
                  <c:v>18.538237804000001</c:v>
                </c:pt>
                <c:pt idx="13">
                  <c:v>19.242366745999998</c:v>
                </c:pt>
                <c:pt idx="14">
                  <c:v>20.864451299999999</c:v>
                </c:pt>
                <c:pt idx="15">
                  <c:v>23.104902787</c:v>
                </c:pt>
                <c:pt idx="16">
                  <c:v>25.371555602000001</c:v>
                </c:pt>
                <c:pt idx="17">
                  <c:v>27.546338934000001</c:v>
                </c:pt>
                <c:pt idx="18">
                  <c:v>28.473803156999999</c:v>
                </c:pt>
                <c:pt idx="19">
                  <c:v>28.693538319999998</c:v>
                </c:pt>
                <c:pt idx="20">
                  <c:v>28.476635584</c:v>
                </c:pt>
                <c:pt idx="21">
                  <c:v>27.791374075</c:v>
                </c:pt>
                <c:pt idx="22">
                  <c:v>27.288836270000001</c:v>
                </c:pt>
                <c:pt idx="23">
                  <c:v>26.827248843</c:v>
                </c:pt>
              </c:numCache>
            </c:numRef>
          </c:val>
          <c:extLst>
            <c:ext xmlns:c16="http://schemas.microsoft.com/office/drawing/2014/chart" uri="{C3380CC4-5D6E-409C-BE32-E72D297353CC}">
              <c16:uniqueId val="{00000000-9219-4757-AB9B-F8B98A5C76A3}"/>
            </c:ext>
          </c:extLst>
        </c:ser>
        <c:ser>
          <c:idx val="3"/>
          <c:order val="3"/>
          <c:tx>
            <c:strRef>
              <c:f>Restore_Hourly_Total!$G$1</c:f>
              <c:strCache>
                <c:ptCount val="1"/>
                <c:pt idx="0">
                  <c:v>Nuclear</c:v>
                </c:pt>
              </c:strCache>
            </c:strRef>
          </c:tx>
          <c:spPr>
            <a:solidFill>
              <a:schemeClr val="accent5"/>
            </a:solidFill>
            <a:ln>
              <a:noFill/>
            </a:ln>
            <a:effectLst/>
          </c:spPr>
          <c:cat>
            <c:numRef>
              <c:f>Restore_Hourly_Total!$C$2:$C$25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Restore_Hourly_Total!$G$2:$G$25</c:f>
              <c:numCache>
                <c:formatCode>General</c:formatCode>
                <c:ptCount val="24"/>
                <c:pt idx="0">
                  <c:v>27.159164392000001</c:v>
                </c:pt>
                <c:pt idx="1">
                  <c:v>27.179384432999999</c:v>
                </c:pt>
                <c:pt idx="2">
                  <c:v>27.112613377999999</c:v>
                </c:pt>
                <c:pt idx="3">
                  <c:v>27.067373280000002</c:v>
                </c:pt>
                <c:pt idx="4">
                  <c:v>27.003343931</c:v>
                </c:pt>
                <c:pt idx="5">
                  <c:v>27.03992131</c:v>
                </c:pt>
                <c:pt idx="6">
                  <c:v>27.135150191000001</c:v>
                </c:pt>
                <c:pt idx="7">
                  <c:v>27.193305473999999</c:v>
                </c:pt>
                <c:pt idx="8">
                  <c:v>26.800727624</c:v>
                </c:pt>
                <c:pt idx="9">
                  <c:v>25.565746557000001</c:v>
                </c:pt>
                <c:pt idx="10">
                  <c:v>23.888793977999999</c:v>
                </c:pt>
                <c:pt idx="11">
                  <c:v>22.615040568000001</c:v>
                </c:pt>
                <c:pt idx="12">
                  <c:v>22.524826102999999</c:v>
                </c:pt>
                <c:pt idx="13">
                  <c:v>23.537925543</c:v>
                </c:pt>
                <c:pt idx="14">
                  <c:v>25.002637710999998</c:v>
                </c:pt>
                <c:pt idx="15">
                  <c:v>26.220390301999998</c:v>
                </c:pt>
                <c:pt idx="16">
                  <c:v>27.044264394999999</c:v>
                </c:pt>
                <c:pt idx="17">
                  <c:v>27.426434075</c:v>
                </c:pt>
                <c:pt idx="18">
                  <c:v>27.495056306999999</c:v>
                </c:pt>
                <c:pt idx="19">
                  <c:v>27.466513166999999</c:v>
                </c:pt>
                <c:pt idx="20">
                  <c:v>27.429282070999999</c:v>
                </c:pt>
                <c:pt idx="21">
                  <c:v>27.362914373999999</c:v>
                </c:pt>
                <c:pt idx="22">
                  <c:v>27.317010342</c:v>
                </c:pt>
                <c:pt idx="23">
                  <c:v>27.279218131</c:v>
                </c:pt>
              </c:numCache>
            </c:numRef>
          </c:val>
          <c:extLst>
            <c:ext xmlns:c16="http://schemas.microsoft.com/office/drawing/2014/chart" uri="{C3380CC4-5D6E-409C-BE32-E72D297353CC}">
              <c16:uniqueId val="{00000001-9219-4757-AB9B-F8B98A5C76A3}"/>
            </c:ext>
          </c:extLst>
        </c:ser>
        <c:ser>
          <c:idx val="4"/>
          <c:order val="4"/>
          <c:tx>
            <c:strRef>
              <c:f>Restore_Hourly_Total!$H$1</c:f>
              <c:strCache>
                <c:ptCount val="1"/>
                <c:pt idx="0">
                  <c:v>Oil and Gas Peakers</c:v>
                </c:pt>
              </c:strCache>
            </c:strRef>
          </c:tx>
          <c:spPr>
            <a:solidFill>
              <a:schemeClr val="accent2"/>
            </a:solidFill>
            <a:ln>
              <a:noFill/>
            </a:ln>
            <a:effectLst/>
          </c:spPr>
          <c:cat>
            <c:numRef>
              <c:f>Restore_Hourly_Total!$C$2:$C$25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Restore_Hourly_Total!$H$2:$H$25</c:f>
              <c:numCache>
                <c:formatCode>General</c:formatCode>
                <c:ptCount val="24"/>
                <c:pt idx="0">
                  <c:v>0.42964138499999999</c:v>
                </c:pt>
                <c:pt idx="1">
                  <c:v>0.33394938699999999</c:v>
                </c:pt>
                <c:pt idx="2">
                  <c:v>0.25358333100000002</c:v>
                </c:pt>
                <c:pt idx="3">
                  <c:v>0.20962436000000001</c:v>
                </c:pt>
                <c:pt idx="4">
                  <c:v>0.188436877</c:v>
                </c:pt>
                <c:pt idx="5">
                  <c:v>0.215582834</c:v>
                </c:pt>
                <c:pt idx="6">
                  <c:v>0.26740945100000002</c:v>
                </c:pt>
                <c:pt idx="7">
                  <c:v>0.25768129299999998</c:v>
                </c:pt>
                <c:pt idx="8">
                  <c:v>0.223527964</c:v>
                </c:pt>
                <c:pt idx="9">
                  <c:v>0.153048927</c:v>
                </c:pt>
                <c:pt idx="10">
                  <c:v>0.13321075099999999</c:v>
                </c:pt>
                <c:pt idx="11">
                  <c:v>0.12971392300000001</c:v>
                </c:pt>
                <c:pt idx="12">
                  <c:v>0.146882398</c:v>
                </c:pt>
                <c:pt idx="13">
                  <c:v>0.168848577</c:v>
                </c:pt>
                <c:pt idx="14">
                  <c:v>0.32197855800000003</c:v>
                </c:pt>
                <c:pt idx="15">
                  <c:v>0.81820446000000002</c:v>
                </c:pt>
                <c:pt idx="16">
                  <c:v>1.60295571</c:v>
                </c:pt>
                <c:pt idx="17">
                  <c:v>3.8594923369999998</c:v>
                </c:pt>
                <c:pt idx="18">
                  <c:v>5.7254303340000003</c:v>
                </c:pt>
                <c:pt idx="19">
                  <c:v>5.1127858340000003</c:v>
                </c:pt>
                <c:pt idx="20">
                  <c:v>4.0334941049999999</c:v>
                </c:pt>
                <c:pt idx="21">
                  <c:v>2.7212300319999998</c:v>
                </c:pt>
                <c:pt idx="22">
                  <c:v>1.725517119</c:v>
                </c:pt>
                <c:pt idx="23">
                  <c:v>0.94345011499999998</c:v>
                </c:pt>
              </c:numCache>
            </c:numRef>
          </c:val>
          <c:extLst>
            <c:ext xmlns:c16="http://schemas.microsoft.com/office/drawing/2014/chart" uri="{C3380CC4-5D6E-409C-BE32-E72D297353CC}">
              <c16:uniqueId val="{00000002-9219-4757-AB9B-F8B98A5C76A3}"/>
            </c:ext>
          </c:extLst>
        </c:ser>
        <c:ser>
          <c:idx val="5"/>
          <c:order val="5"/>
          <c:tx>
            <c:strRef>
              <c:f>Restore_Hourly_Total!$I$1</c:f>
              <c:strCache>
                <c:ptCount val="1"/>
                <c:pt idx="0">
                  <c:v>Gas Combined-Cycle</c:v>
                </c:pt>
              </c:strCache>
            </c:strRef>
          </c:tx>
          <c:spPr>
            <a:solidFill>
              <a:schemeClr val="accent1"/>
            </a:solidFill>
            <a:ln>
              <a:noFill/>
            </a:ln>
            <a:effectLst/>
          </c:spPr>
          <c:cat>
            <c:numRef>
              <c:f>Restore_Hourly_Total!$C$2:$C$25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Restore_Hourly_Total!$I$2:$I$25</c:f>
              <c:numCache>
                <c:formatCode>General</c:formatCode>
                <c:ptCount val="24"/>
                <c:pt idx="0">
                  <c:v>77.479715639999995</c:v>
                </c:pt>
                <c:pt idx="1">
                  <c:v>76.475801828000002</c:v>
                </c:pt>
                <c:pt idx="2">
                  <c:v>72.168208488999994</c:v>
                </c:pt>
                <c:pt idx="3">
                  <c:v>69.407673837999994</c:v>
                </c:pt>
                <c:pt idx="4">
                  <c:v>67.014766265000006</c:v>
                </c:pt>
                <c:pt idx="5">
                  <c:v>68.376537006000007</c:v>
                </c:pt>
                <c:pt idx="6">
                  <c:v>69.350540530000004</c:v>
                </c:pt>
                <c:pt idx="7">
                  <c:v>61.839357104000001</c:v>
                </c:pt>
                <c:pt idx="8">
                  <c:v>46.121658858000004</c:v>
                </c:pt>
                <c:pt idx="9">
                  <c:v>34.341717633999998</c:v>
                </c:pt>
                <c:pt idx="10">
                  <c:v>30.569761506999999</c:v>
                </c:pt>
                <c:pt idx="11">
                  <c:v>30.771304079</c:v>
                </c:pt>
                <c:pt idx="12">
                  <c:v>32.542231395999998</c:v>
                </c:pt>
                <c:pt idx="13">
                  <c:v>34.984597592999997</c:v>
                </c:pt>
                <c:pt idx="14">
                  <c:v>40.707035808000001</c:v>
                </c:pt>
                <c:pt idx="15">
                  <c:v>53.241207447999997</c:v>
                </c:pt>
                <c:pt idx="16">
                  <c:v>73.670178832000005</c:v>
                </c:pt>
                <c:pt idx="17">
                  <c:v>96.759090874999998</c:v>
                </c:pt>
                <c:pt idx="18">
                  <c:v>104.47446368999999</c:v>
                </c:pt>
                <c:pt idx="19">
                  <c:v>103.22931778500001</c:v>
                </c:pt>
                <c:pt idx="20">
                  <c:v>100.82398347100001</c:v>
                </c:pt>
                <c:pt idx="21">
                  <c:v>96.191991056000006</c:v>
                </c:pt>
                <c:pt idx="22">
                  <c:v>92.102153615000006</c:v>
                </c:pt>
                <c:pt idx="23">
                  <c:v>88.574262611999998</c:v>
                </c:pt>
              </c:numCache>
            </c:numRef>
          </c:val>
          <c:extLst>
            <c:ext xmlns:c16="http://schemas.microsoft.com/office/drawing/2014/chart" uri="{C3380CC4-5D6E-409C-BE32-E72D297353CC}">
              <c16:uniqueId val="{00000003-9219-4757-AB9B-F8B98A5C76A3}"/>
            </c:ext>
          </c:extLst>
        </c:ser>
        <c:ser>
          <c:idx val="6"/>
          <c:order val="6"/>
          <c:tx>
            <c:strRef>
              <c:f>Restore_Hourly_Total!$J$1</c:f>
              <c:strCache>
                <c:ptCount val="1"/>
                <c:pt idx="0">
                  <c:v>Hydro</c:v>
                </c:pt>
              </c:strCache>
            </c:strRef>
          </c:tx>
          <c:spPr>
            <a:solidFill>
              <a:schemeClr val="tx2"/>
            </a:solidFill>
            <a:ln>
              <a:noFill/>
            </a:ln>
            <a:effectLst/>
          </c:spPr>
          <c:cat>
            <c:numRef>
              <c:f>Restore_Hourly_Total!$C$2:$C$25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Restore_Hourly_Total!$J$2:$J$25</c:f>
              <c:numCache>
                <c:formatCode>General</c:formatCode>
                <c:ptCount val="24"/>
                <c:pt idx="0">
                  <c:v>15.339624795000001</c:v>
                </c:pt>
                <c:pt idx="1">
                  <c:v>16.008787029000001</c:v>
                </c:pt>
                <c:pt idx="2">
                  <c:v>14.78506279</c:v>
                </c:pt>
                <c:pt idx="3">
                  <c:v>13.982400418999999</c:v>
                </c:pt>
                <c:pt idx="4">
                  <c:v>12.82619182</c:v>
                </c:pt>
                <c:pt idx="5">
                  <c:v>14.495279721999999</c:v>
                </c:pt>
                <c:pt idx="6">
                  <c:v>14.923533532</c:v>
                </c:pt>
                <c:pt idx="7">
                  <c:v>10.960343848000001</c:v>
                </c:pt>
                <c:pt idx="8">
                  <c:v>8.4802458840000003</c:v>
                </c:pt>
                <c:pt idx="9">
                  <c:v>6.7127143230000001</c:v>
                </c:pt>
                <c:pt idx="10">
                  <c:v>5.9644486710000004</c:v>
                </c:pt>
                <c:pt idx="11">
                  <c:v>5.8513017940000003</c:v>
                </c:pt>
                <c:pt idx="12">
                  <c:v>5.767200753</c:v>
                </c:pt>
                <c:pt idx="13">
                  <c:v>5.9482341940000003</c:v>
                </c:pt>
                <c:pt idx="14">
                  <c:v>6.4483030069999998</c:v>
                </c:pt>
                <c:pt idx="15">
                  <c:v>8.2676364479999993</c:v>
                </c:pt>
                <c:pt idx="16">
                  <c:v>11.625001757</c:v>
                </c:pt>
                <c:pt idx="17">
                  <c:v>16.096636078</c:v>
                </c:pt>
                <c:pt idx="18">
                  <c:v>17.331276608</c:v>
                </c:pt>
                <c:pt idx="19">
                  <c:v>16.981947824999999</c:v>
                </c:pt>
                <c:pt idx="20">
                  <c:v>16.661860613999998</c:v>
                </c:pt>
                <c:pt idx="21">
                  <c:v>15.835153533</c:v>
                </c:pt>
                <c:pt idx="22">
                  <c:v>15.294742402000001</c:v>
                </c:pt>
                <c:pt idx="23">
                  <c:v>14.462255504</c:v>
                </c:pt>
              </c:numCache>
            </c:numRef>
          </c:val>
          <c:extLst>
            <c:ext xmlns:c16="http://schemas.microsoft.com/office/drawing/2014/chart" uri="{C3380CC4-5D6E-409C-BE32-E72D297353CC}">
              <c16:uniqueId val="{00000004-9219-4757-AB9B-F8B98A5C76A3}"/>
            </c:ext>
          </c:extLst>
        </c:ser>
        <c:ser>
          <c:idx val="8"/>
          <c:order val="7"/>
          <c:tx>
            <c:strRef>
              <c:f>Restore_Hourly_Total!$L$1</c:f>
              <c:strCache>
                <c:ptCount val="1"/>
                <c:pt idx="0">
                  <c:v>Wind</c:v>
                </c:pt>
              </c:strCache>
            </c:strRef>
          </c:tx>
          <c:spPr>
            <a:solidFill>
              <a:schemeClr val="accent3"/>
            </a:solidFill>
            <a:ln>
              <a:noFill/>
            </a:ln>
            <a:effectLst/>
          </c:spPr>
          <c:cat>
            <c:numRef>
              <c:f>Restore_Hourly_Total!$C$2:$C$25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Restore_Hourly_Total!$L$2:$L$25</c:f>
              <c:numCache>
                <c:formatCode>General</c:formatCode>
                <c:ptCount val="24"/>
                <c:pt idx="0">
                  <c:v>36.642178571000002</c:v>
                </c:pt>
                <c:pt idx="1">
                  <c:v>36.312523331000001</c:v>
                </c:pt>
                <c:pt idx="2">
                  <c:v>35.864566207999999</c:v>
                </c:pt>
                <c:pt idx="3">
                  <c:v>35.324848117000002</c:v>
                </c:pt>
                <c:pt idx="4">
                  <c:v>34.771056209000001</c:v>
                </c:pt>
                <c:pt idx="5">
                  <c:v>34.157412260000001</c:v>
                </c:pt>
                <c:pt idx="6">
                  <c:v>32.297955909000002</c:v>
                </c:pt>
                <c:pt idx="7">
                  <c:v>29.038770291999999</c:v>
                </c:pt>
                <c:pt idx="8">
                  <c:v>25.740738602</c:v>
                </c:pt>
                <c:pt idx="9">
                  <c:v>22.062791432000001</c:v>
                </c:pt>
                <c:pt idx="10">
                  <c:v>20.464516535000001</c:v>
                </c:pt>
                <c:pt idx="11">
                  <c:v>20.827661877000001</c:v>
                </c:pt>
                <c:pt idx="12">
                  <c:v>21.524256272999999</c:v>
                </c:pt>
                <c:pt idx="13">
                  <c:v>22.299173652</c:v>
                </c:pt>
                <c:pt idx="14">
                  <c:v>23.112713522</c:v>
                </c:pt>
                <c:pt idx="15">
                  <c:v>25.009241468999999</c:v>
                </c:pt>
                <c:pt idx="16">
                  <c:v>27.762976985000002</c:v>
                </c:pt>
                <c:pt idx="17">
                  <c:v>29.768035544</c:v>
                </c:pt>
                <c:pt idx="18">
                  <c:v>31.704248727</c:v>
                </c:pt>
                <c:pt idx="19">
                  <c:v>34.187784209999997</c:v>
                </c:pt>
                <c:pt idx="20">
                  <c:v>36.041580303000003</c:v>
                </c:pt>
                <c:pt idx="21">
                  <c:v>36.865011297000002</c:v>
                </c:pt>
                <c:pt idx="22">
                  <c:v>37.068677360999999</c:v>
                </c:pt>
                <c:pt idx="23">
                  <c:v>36.916515896</c:v>
                </c:pt>
              </c:numCache>
            </c:numRef>
          </c:val>
          <c:extLst>
            <c:ext xmlns:c16="http://schemas.microsoft.com/office/drawing/2014/chart" uri="{C3380CC4-5D6E-409C-BE32-E72D297353CC}">
              <c16:uniqueId val="{00000005-9219-4757-AB9B-F8B98A5C76A3}"/>
            </c:ext>
          </c:extLst>
        </c:ser>
        <c:ser>
          <c:idx val="10"/>
          <c:order val="8"/>
          <c:tx>
            <c:strRef>
              <c:f>Restore_Hourly_Total!$M$1</c:f>
              <c:strCache>
                <c:ptCount val="1"/>
                <c:pt idx="0">
                  <c:v>Solar Hybrid</c:v>
                </c:pt>
              </c:strCache>
            </c:strRef>
          </c:tx>
          <c:spPr>
            <a:solidFill>
              <a:schemeClr val="accent4"/>
            </a:solidFill>
            <a:ln>
              <a:noFill/>
            </a:ln>
            <a:effectLst/>
          </c:spPr>
          <c:cat>
            <c:numRef>
              <c:f>Restore_Hourly_Total!$C$2:$C$25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Restore_Hourly_Total!$M$2:$M$25</c:f>
              <c:numCache>
                <c:formatCode>General</c:formatCode>
                <c:ptCount val="24"/>
                <c:pt idx="0">
                  <c:v>1.0979427E-2</c:v>
                </c:pt>
                <c:pt idx="1">
                  <c:v>8.8286249999999997E-3</c:v>
                </c:pt>
                <c:pt idx="2">
                  <c:v>6.4163470000000002E-3</c:v>
                </c:pt>
                <c:pt idx="3">
                  <c:v>3.8041680000000001E-3</c:v>
                </c:pt>
                <c:pt idx="4">
                  <c:v>1.0327335E-2</c:v>
                </c:pt>
                <c:pt idx="5">
                  <c:v>0.839566005</c:v>
                </c:pt>
                <c:pt idx="6">
                  <c:v>4.419673446</c:v>
                </c:pt>
                <c:pt idx="7">
                  <c:v>10.118608480000001</c:v>
                </c:pt>
                <c:pt idx="8">
                  <c:v>14.951861429999999</c:v>
                </c:pt>
                <c:pt idx="9">
                  <c:v>16.014796286999999</c:v>
                </c:pt>
                <c:pt idx="10">
                  <c:v>15.107816529999999</c:v>
                </c:pt>
                <c:pt idx="11">
                  <c:v>14.807275797999999</c:v>
                </c:pt>
                <c:pt idx="12">
                  <c:v>15.249932101000001</c:v>
                </c:pt>
                <c:pt idx="13">
                  <c:v>16.235025308000001</c:v>
                </c:pt>
                <c:pt idx="14">
                  <c:v>17.355773289999998</c:v>
                </c:pt>
                <c:pt idx="15">
                  <c:v>18.774690017000001</c:v>
                </c:pt>
                <c:pt idx="16">
                  <c:v>18.202752752999999</c:v>
                </c:pt>
                <c:pt idx="17">
                  <c:v>15.701888077</c:v>
                </c:pt>
                <c:pt idx="18">
                  <c:v>10.10474825</c:v>
                </c:pt>
                <c:pt idx="19">
                  <c:v>5.6586089739999998</c:v>
                </c:pt>
                <c:pt idx="20">
                  <c:v>2.5988068809999998</c:v>
                </c:pt>
                <c:pt idx="21">
                  <c:v>0.273038102</c:v>
                </c:pt>
                <c:pt idx="22">
                  <c:v>7.4011259999999995E-2</c:v>
                </c:pt>
                <c:pt idx="23">
                  <c:v>2.3084730000000001E-2</c:v>
                </c:pt>
              </c:numCache>
            </c:numRef>
          </c:val>
          <c:extLst>
            <c:ext xmlns:c16="http://schemas.microsoft.com/office/drawing/2014/chart" uri="{C3380CC4-5D6E-409C-BE32-E72D297353CC}">
              <c16:uniqueId val="{00000006-9219-4757-AB9B-F8B98A5C76A3}"/>
            </c:ext>
          </c:extLst>
        </c:ser>
        <c:ser>
          <c:idx val="9"/>
          <c:order val="9"/>
          <c:tx>
            <c:strRef>
              <c:f>Restore_Hourly_Total!$N$1</c:f>
              <c:strCache>
                <c:ptCount val="1"/>
                <c:pt idx="0">
                  <c:v>Solar</c:v>
                </c:pt>
              </c:strCache>
            </c:strRef>
          </c:tx>
          <c:spPr>
            <a:solidFill>
              <a:schemeClr val="accent4"/>
            </a:solidFill>
            <a:ln>
              <a:noFill/>
            </a:ln>
            <a:effectLst/>
          </c:spPr>
          <c:cat>
            <c:numRef>
              <c:f>Restore_Hourly_Total!$C$2:$C$25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Restore_Hourly_Total!$N$2:$N$25</c:f>
              <c:numCache>
                <c:formatCode>General</c:formatCode>
                <c:ptCount val="24"/>
                <c:pt idx="4">
                  <c:v>1.0888383999999999E-2</c:v>
                </c:pt>
                <c:pt idx="5">
                  <c:v>0.84256585799999995</c:v>
                </c:pt>
                <c:pt idx="6">
                  <c:v>7.4739979119999997</c:v>
                </c:pt>
                <c:pt idx="7">
                  <c:v>32.905085554000003</c:v>
                </c:pt>
                <c:pt idx="8">
                  <c:v>70.467428601999998</c:v>
                </c:pt>
                <c:pt idx="9">
                  <c:v>101.22802600599999</c:v>
                </c:pt>
                <c:pt idx="10">
                  <c:v>121.00118717700001</c:v>
                </c:pt>
                <c:pt idx="11">
                  <c:v>129.67514492500001</c:v>
                </c:pt>
                <c:pt idx="12">
                  <c:v>130.62866152300001</c:v>
                </c:pt>
                <c:pt idx="13">
                  <c:v>126.12324948600001</c:v>
                </c:pt>
                <c:pt idx="14">
                  <c:v>113.366037886</c:v>
                </c:pt>
                <c:pt idx="15">
                  <c:v>87.093055805000006</c:v>
                </c:pt>
                <c:pt idx="16">
                  <c:v>51.196894741999998</c:v>
                </c:pt>
                <c:pt idx="17">
                  <c:v>17.220112422</c:v>
                </c:pt>
                <c:pt idx="18">
                  <c:v>2.6689852740000002</c:v>
                </c:pt>
                <c:pt idx="19">
                  <c:v>0.1369754</c:v>
                </c:pt>
                <c:pt idx="20">
                  <c:v>2.15367E-4</c:v>
                </c:pt>
              </c:numCache>
            </c:numRef>
          </c:val>
          <c:extLst>
            <c:ext xmlns:c16="http://schemas.microsoft.com/office/drawing/2014/chart" uri="{C3380CC4-5D6E-409C-BE32-E72D297353CC}">
              <c16:uniqueId val="{00000007-9219-4757-AB9B-F8B98A5C76A3}"/>
            </c:ext>
          </c:extLst>
        </c:ser>
        <c:ser>
          <c:idx val="11"/>
          <c:order val="10"/>
          <c:tx>
            <c:strRef>
              <c:f>Restore_Hourly_Total!$O$1</c:f>
              <c:strCache>
                <c:ptCount val="1"/>
                <c:pt idx="0">
                  <c:v>Curtailment</c:v>
                </c:pt>
              </c:strCache>
            </c:strRef>
          </c:tx>
          <c:spPr>
            <a:solidFill>
              <a:srgbClr val="7D6D9B"/>
            </a:solidFill>
            <a:ln>
              <a:noFill/>
            </a:ln>
            <a:effectLst/>
          </c:spPr>
          <c:cat>
            <c:numRef>
              <c:f>Restore_Hourly_Total!$C$2:$C$25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Restore_Hourly_Total!$O$2:$O$25</c:f>
              <c:numCache>
                <c:formatCode>General</c:formatCode>
                <c:ptCount val="24"/>
                <c:pt idx="0">
                  <c:v>2.7832580999999999E-2</c:v>
                </c:pt>
                <c:pt idx="2">
                  <c:v>1.8711000000000001E-3</c:v>
                </c:pt>
                <c:pt idx="3">
                  <c:v>5.8652690000000002E-3</c:v>
                </c:pt>
                <c:pt idx="4">
                  <c:v>1.0304288999999999E-2</c:v>
                </c:pt>
                <c:pt idx="5">
                  <c:v>4.0905179999999996E-3</c:v>
                </c:pt>
                <c:pt idx="6">
                  <c:v>6.2191205999999999E-2</c:v>
                </c:pt>
                <c:pt idx="7">
                  <c:v>0.90951553600000001</c:v>
                </c:pt>
                <c:pt idx="8">
                  <c:v>2.9097534079999998</c:v>
                </c:pt>
                <c:pt idx="9">
                  <c:v>6.7524217860000002</c:v>
                </c:pt>
                <c:pt idx="10">
                  <c:v>7.7076838729999997</c:v>
                </c:pt>
                <c:pt idx="11">
                  <c:v>6.3116004930000003</c:v>
                </c:pt>
                <c:pt idx="12">
                  <c:v>5.9911232720000003</c:v>
                </c:pt>
                <c:pt idx="13">
                  <c:v>5.9801651600000003</c:v>
                </c:pt>
                <c:pt idx="14">
                  <c:v>5.2862260760000002</c:v>
                </c:pt>
                <c:pt idx="15">
                  <c:v>2.65667403</c:v>
                </c:pt>
                <c:pt idx="16">
                  <c:v>0.58836282299999998</c:v>
                </c:pt>
                <c:pt idx="23">
                  <c:v>4.534929E-3</c:v>
                </c:pt>
              </c:numCache>
            </c:numRef>
          </c:val>
          <c:extLst>
            <c:ext xmlns:c16="http://schemas.microsoft.com/office/drawing/2014/chart" uri="{C3380CC4-5D6E-409C-BE32-E72D297353CC}">
              <c16:uniqueId val="{00000008-9219-4757-AB9B-F8B98A5C76A3}"/>
            </c:ext>
          </c:extLst>
        </c:ser>
        <c:ser>
          <c:idx val="12"/>
          <c:order val="11"/>
          <c:tx>
            <c:strRef>
              <c:f>Restore_Hourly_Total!$P$1</c:f>
              <c:strCache>
                <c:ptCount val="1"/>
                <c:pt idx="0">
                  <c:v>Pumped Hydro discharge</c:v>
                </c:pt>
              </c:strCache>
            </c:strRef>
          </c:tx>
          <c:spPr>
            <a:solidFill>
              <a:schemeClr val="accent1">
                <a:lumMod val="40000"/>
                <a:lumOff val="60000"/>
              </a:schemeClr>
            </a:solidFill>
            <a:ln>
              <a:noFill/>
            </a:ln>
            <a:effectLst/>
          </c:spPr>
          <c:cat>
            <c:numRef>
              <c:f>Restore_Hourly_Total!$C$2:$C$25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Restore_Hourly_Total!$P$2:$P$25</c:f>
              <c:numCache>
                <c:formatCode>General</c:formatCode>
                <c:ptCount val="24"/>
                <c:pt idx="0">
                  <c:v>1.7069923950000001</c:v>
                </c:pt>
                <c:pt idx="1">
                  <c:v>1.4232166399999999</c:v>
                </c:pt>
                <c:pt idx="2">
                  <c:v>0.54335649900000005</c:v>
                </c:pt>
                <c:pt idx="3">
                  <c:v>0.56012045499999996</c:v>
                </c:pt>
                <c:pt idx="4">
                  <c:v>0.369711913</c:v>
                </c:pt>
                <c:pt idx="5">
                  <c:v>0.57770123200000001</c:v>
                </c:pt>
                <c:pt idx="6">
                  <c:v>0.80849384099999999</c:v>
                </c:pt>
                <c:pt idx="7">
                  <c:v>0.59683930799999996</c:v>
                </c:pt>
                <c:pt idx="8">
                  <c:v>0.15403578400000001</c:v>
                </c:pt>
                <c:pt idx="9">
                  <c:v>3.5781788000000002E-2</c:v>
                </c:pt>
                <c:pt idx="10">
                  <c:v>8.4934740000000009E-3</c:v>
                </c:pt>
                <c:pt idx="14">
                  <c:v>9.2473E-3</c:v>
                </c:pt>
                <c:pt idx="15">
                  <c:v>0.167827159</c:v>
                </c:pt>
                <c:pt idx="16">
                  <c:v>1.5306135789999999</c:v>
                </c:pt>
                <c:pt idx="17">
                  <c:v>4.2728661160000003</c:v>
                </c:pt>
                <c:pt idx="18">
                  <c:v>4.873492873</c:v>
                </c:pt>
                <c:pt idx="19">
                  <c:v>4.9143100569999998</c:v>
                </c:pt>
                <c:pt idx="20">
                  <c:v>4.6069031440000003</c:v>
                </c:pt>
                <c:pt idx="21">
                  <c:v>3.3280150630000001</c:v>
                </c:pt>
                <c:pt idx="22">
                  <c:v>2.171517981</c:v>
                </c:pt>
                <c:pt idx="23">
                  <c:v>1.3687094</c:v>
                </c:pt>
              </c:numCache>
            </c:numRef>
          </c:val>
          <c:extLst>
            <c:ext xmlns:c16="http://schemas.microsoft.com/office/drawing/2014/chart" uri="{C3380CC4-5D6E-409C-BE32-E72D297353CC}">
              <c16:uniqueId val="{00000009-9219-4757-AB9B-F8B98A5C76A3}"/>
            </c:ext>
          </c:extLst>
        </c:ser>
        <c:ser>
          <c:idx val="13"/>
          <c:order val="12"/>
          <c:tx>
            <c:strRef>
              <c:f>Restore_Hourly_Total!$Q$1</c:f>
              <c:strCache>
                <c:ptCount val="1"/>
                <c:pt idx="0">
                  <c:v>Battery Storage discharge</c:v>
                </c:pt>
              </c:strCache>
            </c:strRef>
          </c:tx>
          <c:spPr>
            <a:solidFill>
              <a:schemeClr val="tx1"/>
            </a:solidFill>
            <a:ln>
              <a:noFill/>
            </a:ln>
            <a:effectLst/>
          </c:spPr>
          <c:cat>
            <c:numRef>
              <c:f>Restore_Hourly_Total!$C$2:$C$25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Restore_Hourly_Total!$Q$2:$Q$25</c:f>
              <c:numCache>
                <c:formatCode>General</c:formatCode>
                <c:ptCount val="24"/>
                <c:pt idx="0">
                  <c:v>1.9816489930000001</c:v>
                </c:pt>
                <c:pt idx="1">
                  <c:v>1.8550321679999999</c:v>
                </c:pt>
                <c:pt idx="2">
                  <c:v>0.88309130899999999</c:v>
                </c:pt>
                <c:pt idx="3">
                  <c:v>0.25506023900000002</c:v>
                </c:pt>
                <c:pt idx="4">
                  <c:v>0.157352411</c:v>
                </c:pt>
                <c:pt idx="5">
                  <c:v>0.21682425899999999</c:v>
                </c:pt>
                <c:pt idx="6">
                  <c:v>0.73560275600000002</c:v>
                </c:pt>
                <c:pt idx="7">
                  <c:v>0.73464305799999996</c:v>
                </c:pt>
                <c:pt idx="8">
                  <c:v>0.108764629</c:v>
                </c:pt>
                <c:pt idx="9">
                  <c:v>2.2777652999999998E-2</c:v>
                </c:pt>
                <c:pt idx="10">
                  <c:v>1.0366419E-2</c:v>
                </c:pt>
                <c:pt idx="11">
                  <c:v>3.2271056999999999E-2</c:v>
                </c:pt>
                <c:pt idx="12">
                  <c:v>8.8541539999999995E-3</c:v>
                </c:pt>
                <c:pt idx="13">
                  <c:v>8.7662060000000003E-3</c:v>
                </c:pt>
                <c:pt idx="14">
                  <c:v>4.7889476E-2</c:v>
                </c:pt>
                <c:pt idx="15">
                  <c:v>0.12525315300000001</c:v>
                </c:pt>
                <c:pt idx="16">
                  <c:v>1.22657328</c:v>
                </c:pt>
                <c:pt idx="17">
                  <c:v>5.44028943</c:v>
                </c:pt>
                <c:pt idx="18">
                  <c:v>6.8773549899999997</c:v>
                </c:pt>
                <c:pt idx="19">
                  <c:v>6.0420034850000004</c:v>
                </c:pt>
                <c:pt idx="20">
                  <c:v>4.8976194700000004</c:v>
                </c:pt>
                <c:pt idx="21">
                  <c:v>2.6262101790000001</c:v>
                </c:pt>
                <c:pt idx="22">
                  <c:v>1.4515176430000001</c:v>
                </c:pt>
                <c:pt idx="23">
                  <c:v>1.2894879260000001</c:v>
                </c:pt>
              </c:numCache>
            </c:numRef>
          </c:val>
          <c:extLst>
            <c:ext xmlns:c16="http://schemas.microsoft.com/office/drawing/2014/chart" uri="{C3380CC4-5D6E-409C-BE32-E72D297353CC}">
              <c16:uniqueId val="{0000000A-9219-4757-AB9B-F8B98A5C76A3}"/>
            </c:ext>
          </c:extLst>
        </c:ser>
        <c:dLbls>
          <c:showLegendKey val="0"/>
          <c:showVal val="0"/>
          <c:showCatName val="0"/>
          <c:showSerName val="0"/>
          <c:showPercent val="0"/>
          <c:showBubbleSize val="0"/>
        </c:dLbls>
        <c:axId val="-1226574816"/>
        <c:axId val="-1226572096"/>
        <c:extLst/>
      </c:areaChart>
      <c:areaChart>
        <c:grouping val="stacked"/>
        <c:varyColors val="0"/>
        <c:ser>
          <c:idx val="1"/>
          <c:order val="0"/>
          <c:tx>
            <c:strRef>
              <c:f>Restore_Hourly_Total!$D$1</c:f>
              <c:strCache>
                <c:ptCount val="1"/>
                <c:pt idx="0">
                  <c:v>Pumped Hydro charge</c:v>
                </c:pt>
              </c:strCache>
            </c:strRef>
          </c:tx>
          <c:spPr>
            <a:solidFill>
              <a:schemeClr val="accent1">
                <a:lumMod val="40000"/>
                <a:lumOff val="60000"/>
              </a:schemeClr>
            </a:solidFill>
            <a:ln>
              <a:noFill/>
            </a:ln>
            <a:effectLst/>
          </c:spPr>
          <c:cat>
            <c:numRef>
              <c:f>Restore_Hourly_Total!$C$2:$C$25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Restore_Hourly_Total!$D$2:$D$25</c:f>
              <c:numCache>
                <c:formatCode>General</c:formatCode>
                <c:ptCount val="24"/>
                <c:pt idx="0">
                  <c:v>-0.222138948</c:v>
                </c:pt>
                <c:pt idx="1">
                  <c:v>-0.14551307199999999</c:v>
                </c:pt>
                <c:pt idx="2">
                  <c:v>-0.28014580700000002</c:v>
                </c:pt>
                <c:pt idx="3">
                  <c:v>-0.423536725</c:v>
                </c:pt>
                <c:pt idx="4">
                  <c:v>-0.62387025399999996</c:v>
                </c:pt>
                <c:pt idx="5">
                  <c:v>-0.34711289000000001</c:v>
                </c:pt>
                <c:pt idx="6">
                  <c:v>-0.60411627800000001</c:v>
                </c:pt>
                <c:pt idx="7">
                  <c:v>-1.9280544470000001</c:v>
                </c:pt>
                <c:pt idx="8">
                  <c:v>-2.9240431920000001</c:v>
                </c:pt>
                <c:pt idx="9">
                  <c:v>-4.4876647429999998</c:v>
                </c:pt>
                <c:pt idx="10">
                  <c:v>-5.1457320209999997</c:v>
                </c:pt>
                <c:pt idx="11">
                  <c:v>-5.2589571089999998</c:v>
                </c:pt>
                <c:pt idx="12">
                  <c:v>-5.2423453320000002</c:v>
                </c:pt>
                <c:pt idx="13">
                  <c:v>-4.8373096459999996</c:v>
                </c:pt>
                <c:pt idx="14">
                  <c:v>-4.2987520239999997</c:v>
                </c:pt>
                <c:pt idx="15">
                  <c:v>-2.7542068949999998</c:v>
                </c:pt>
                <c:pt idx="16">
                  <c:v>-1.0015018609999999</c:v>
                </c:pt>
                <c:pt idx="17">
                  <c:v>-0.118889992</c:v>
                </c:pt>
                <c:pt idx="18">
                  <c:v>-1.8488259999999999E-2</c:v>
                </c:pt>
                <c:pt idx="20">
                  <c:v>-9.9686370000000007E-3</c:v>
                </c:pt>
                <c:pt idx="21">
                  <c:v>-3.5719213999999999E-2</c:v>
                </c:pt>
                <c:pt idx="22">
                  <c:v>-8.1187441999999999E-2</c:v>
                </c:pt>
                <c:pt idx="23">
                  <c:v>-0.208631755</c:v>
                </c:pt>
              </c:numCache>
            </c:numRef>
          </c:val>
          <c:extLst>
            <c:ext xmlns:c16="http://schemas.microsoft.com/office/drawing/2014/chart" uri="{C3380CC4-5D6E-409C-BE32-E72D297353CC}">
              <c16:uniqueId val="{0000000B-9219-4757-AB9B-F8B98A5C76A3}"/>
            </c:ext>
          </c:extLst>
        </c:ser>
        <c:ser>
          <c:idx val="0"/>
          <c:order val="1"/>
          <c:tx>
            <c:strRef>
              <c:f>Restore_Hourly_Total!$E$1</c:f>
              <c:strCache>
                <c:ptCount val="1"/>
                <c:pt idx="0">
                  <c:v>Battery Storage charge</c:v>
                </c:pt>
              </c:strCache>
            </c:strRef>
          </c:tx>
          <c:spPr>
            <a:solidFill>
              <a:schemeClr val="tx1"/>
            </a:solidFill>
            <a:ln>
              <a:noFill/>
            </a:ln>
            <a:effectLst/>
          </c:spPr>
          <c:cat>
            <c:numRef>
              <c:f>Restore_Hourly_Total!$C$2:$C$25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Restore_Hourly_Total!$E$2:$E$25</c:f>
              <c:numCache>
                <c:formatCode>General</c:formatCode>
                <c:ptCount val="24"/>
                <c:pt idx="0">
                  <c:v>-0.13988921500000001</c:v>
                </c:pt>
                <c:pt idx="1">
                  <c:v>-3.7312838000000001E-2</c:v>
                </c:pt>
                <c:pt idx="2">
                  <c:v>-9.2930670000000007E-2</c:v>
                </c:pt>
                <c:pt idx="3">
                  <c:v>-0.16327188000000001</c:v>
                </c:pt>
                <c:pt idx="4">
                  <c:v>-0.416807225</c:v>
                </c:pt>
                <c:pt idx="5">
                  <c:v>-0.25422186800000002</c:v>
                </c:pt>
                <c:pt idx="6">
                  <c:v>-5.0990616000000002E-2</c:v>
                </c:pt>
                <c:pt idx="7">
                  <c:v>-0.22830736600000001</c:v>
                </c:pt>
                <c:pt idx="8">
                  <c:v>-0.83469437300000004</c:v>
                </c:pt>
                <c:pt idx="9">
                  <c:v>-3.0369056149999998</c:v>
                </c:pt>
                <c:pt idx="10">
                  <c:v>-6.206168913</c:v>
                </c:pt>
                <c:pt idx="11">
                  <c:v>-7.8434429689999998</c:v>
                </c:pt>
                <c:pt idx="12">
                  <c:v>-7.9062470280000001</c:v>
                </c:pt>
                <c:pt idx="13">
                  <c:v>-7.7125371569999999</c:v>
                </c:pt>
                <c:pt idx="14">
                  <c:v>-5.7904520059999998</c:v>
                </c:pt>
                <c:pt idx="15">
                  <c:v>-2.1710000119999999</c:v>
                </c:pt>
                <c:pt idx="16">
                  <c:v>-0.32213027999999999</c:v>
                </c:pt>
                <c:pt idx="17">
                  <c:v>-6.4196958999999998E-2</c:v>
                </c:pt>
                <c:pt idx="18">
                  <c:v>-8.5694889999999996E-3</c:v>
                </c:pt>
                <c:pt idx="19">
                  <c:v>-3.4035587999999999E-2</c:v>
                </c:pt>
                <c:pt idx="20">
                  <c:v>-3.4529876000000001E-2</c:v>
                </c:pt>
                <c:pt idx="21">
                  <c:v>-1.8122494999999999E-2</c:v>
                </c:pt>
                <c:pt idx="22">
                  <c:v>-6.4338477000000005E-2</c:v>
                </c:pt>
                <c:pt idx="23">
                  <c:v>-0.139784041</c:v>
                </c:pt>
              </c:numCache>
            </c:numRef>
          </c:val>
          <c:extLst>
            <c:ext xmlns:c16="http://schemas.microsoft.com/office/drawing/2014/chart" uri="{C3380CC4-5D6E-409C-BE32-E72D297353CC}">
              <c16:uniqueId val="{0000000C-9219-4757-AB9B-F8B98A5C76A3}"/>
            </c:ext>
          </c:extLst>
        </c:ser>
        <c:dLbls>
          <c:showLegendKey val="0"/>
          <c:showVal val="0"/>
          <c:showCatName val="0"/>
          <c:showSerName val="0"/>
          <c:showPercent val="0"/>
          <c:showBubbleSize val="0"/>
        </c:dLbls>
        <c:axId val="-1226572640"/>
        <c:axId val="-1226573728"/>
      </c:areaChart>
      <c:lineChart>
        <c:grouping val="standard"/>
        <c:varyColors val="0"/>
        <c:ser>
          <c:idx val="14"/>
          <c:order val="13"/>
          <c:tx>
            <c:strRef>
              <c:f>Restore_Hourly_Total!$R$1</c:f>
              <c:strCache>
                <c:ptCount val="1"/>
                <c:pt idx="0">
                  <c:v>Load</c:v>
                </c:pt>
              </c:strCache>
            </c:strRef>
          </c:tx>
          <c:spPr>
            <a:ln w="28575" cap="rnd">
              <a:solidFill>
                <a:srgbClr val="C2BBD0"/>
              </a:solidFill>
              <a:prstDash val="sysDash"/>
              <a:round/>
            </a:ln>
            <a:effectLst/>
          </c:spPr>
          <c:marker>
            <c:symbol val="none"/>
          </c:marker>
          <c:dPt>
            <c:idx val="18"/>
            <c:marker>
              <c:symbol val="none"/>
            </c:marker>
            <c:bubble3D val="0"/>
            <c:extLst>
              <c:ext xmlns:c16="http://schemas.microsoft.com/office/drawing/2014/chart" uri="{C3380CC4-5D6E-409C-BE32-E72D297353CC}">
                <c16:uniqueId val="{0000000D-9219-4757-AB9B-F8B98A5C76A3}"/>
              </c:ext>
            </c:extLst>
          </c:dPt>
          <c:cat>
            <c:numRef>
              <c:f>Restore_Hourly_Total!$C$2:$C$25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Restore_Hourly_Total!$R$2:$R$25</c:f>
              <c:numCache>
                <c:formatCode>General</c:formatCode>
                <c:ptCount val="24"/>
                <c:pt idx="0">
                  <c:v>191.46750732199999</c:v>
                </c:pt>
                <c:pt idx="1">
                  <c:v>190.56444932400001</c:v>
                </c:pt>
                <c:pt idx="2">
                  <c:v>181.92457148899999</c:v>
                </c:pt>
                <c:pt idx="3">
                  <c:v>176.545363923</c:v>
                </c:pt>
                <c:pt idx="4">
                  <c:v>171.39864146900001</c:v>
                </c:pt>
                <c:pt idx="5">
                  <c:v>176.79218680599999</c:v>
                </c:pt>
                <c:pt idx="6">
                  <c:v>187.44260481000001</c:v>
                </c:pt>
                <c:pt idx="7">
                  <c:v>201.06805672900001</c:v>
                </c:pt>
                <c:pt idx="8">
                  <c:v>217.276655839</c:v>
                </c:pt>
                <c:pt idx="9">
                  <c:v>223.95006724699999</c:v>
                </c:pt>
                <c:pt idx="10">
                  <c:v>229.29544292</c:v>
                </c:pt>
                <c:pt idx="11">
                  <c:v>234.432993004</c:v>
                </c:pt>
                <c:pt idx="12">
                  <c:v>238.138472294</c:v>
                </c:pt>
                <c:pt idx="13">
                  <c:v>240.486785844</c:v>
                </c:pt>
                <c:pt idx="14">
                  <c:v>241.77971616100001</c:v>
                </c:pt>
                <c:pt idx="15">
                  <c:v>243.03389062599999</c:v>
                </c:pt>
                <c:pt idx="16">
                  <c:v>243.71783326100001</c:v>
                </c:pt>
                <c:pt idx="17">
                  <c:v>249.92585079200001</c:v>
                </c:pt>
                <c:pt idx="18">
                  <c:v>245.592997908</c:v>
                </c:pt>
                <c:pt idx="19">
                  <c:v>238.153267723</c:v>
                </c:pt>
                <c:pt idx="20">
                  <c:v>231.17484664700001</c:v>
                </c:pt>
                <c:pt idx="21">
                  <c:v>218.39628629200001</c:v>
                </c:pt>
                <c:pt idx="22">
                  <c:v>209.708037899</c:v>
                </c:pt>
                <c:pt idx="23">
                  <c:v>202.69898267799999</c:v>
                </c:pt>
              </c:numCache>
            </c:numRef>
          </c:val>
          <c:smooth val="0"/>
          <c:extLst>
            <c:ext xmlns:c16="http://schemas.microsoft.com/office/drawing/2014/chart" uri="{C3380CC4-5D6E-409C-BE32-E72D297353CC}">
              <c16:uniqueId val="{0000000E-9219-4757-AB9B-F8B98A5C76A3}"/>
            </c:ext>
          </c:extLst>
        </c:ser>
        <c:dLbls>
          <c:showLegendKey val="0"/>
          <c:showVal val="0"/>
          <c:showCatName val="0"/>
          <c:showSerName val="0"/>
          <c:showPercent val="0"/>
          <c:showBubbleSize val="0"/>
        </c:dLbls>
        <c:marker val="1"/>
        <c:smooth val="0"/>
        <c:axId val="-1226574816"/>
        <c:axId val="-1226572096"/>
      </c:lineChart>
      <c:catAx>
        <c:axId val="-122657481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226572096"/>
        <c:crosses val="autoZero"/>
        <c:auto val="1"/>
        <c:lblAlgn val="ctr"/>
        <c:lblOffset val="100"/>
        <c:tickLblSkip val="4"/>
        <c:tickMarkSkip val="1"/>
        <c:noMultiLvlLbl val="0"/>
      </c:catAx>
      <c:valAx>
        <c:axId val="-1226572096"/>
        <c:scaling>
          <c:orientation val="minMax"/>
          <c:max val="300"/>
          <c:min val="-50"/>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1226574816"/>
        <c:crosses val="autoZero"/>
        <c:crossBetween val="between"/>
      </c:valAx>
      <c:valAx>
        <c:axId val="-1226573728"/>
        <c:scaling>
          <c:orientation val="minMax"/>
          <c:max val="300"/>
        </c:scaling>
        <c:delete val="1"/>
        <c:axPos val="r"/>
        <c:numFmt formatCode="General" sourceLinked="1"/>
        <c:majorTickMark val="out"/>
        <c:minorTickMark val="none"/>
        <c:tickLblPos val="nextTo"/>
        <c:crossAx val="-1226572640"/>
        <c:crosses val="max"/>
        <c:crossBetween val="between"/>
      </c:valAx>
      <c:catAx>
        <c:axId val="-1226572640"/>
        <c:scaling>
          <c:orientation val="minMax"/>
        </c:scaling>
        <c:delete val="1"/>
        <c:axPos val="b"/>
        <c:numFmt formatCode="General" sourceLinked="1"/>
        <c:majorTickMark val="out"/>
        <c:minorTickMark val="none"/>
        <c:tickLblPos val="nextTo"/>
        <c:crossAx val="-1226573728"/>
        <c:crosses val="autoZero"/>
        <c:auto val="1"/>
        <c:lblAlgn val="ctr"/>
        <c:lblOffset val="100"/>
        <c:noMultiLvlLbl val="0"/>
      </c:cat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2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8915864683581218E-2"/>
          <c:y val="7.0489178496926111E-2"/>
          <c:w val="0.65340958507597968"/>
          <c:h val="0.8365830829200317"/>
        </c:manualLayout>
      </c:layout>
      <c:lineChart>
        <c:grouping val="standard"/>
        <c:varyColors val="0"/>
        <c:ser>
          <c:idx val="5"/>
          <c:order val="0"/>
          <c:tx>
            <c:strRef>
              <c:f>Sheet1!$B$1</c:f>
              <c:strCache>
                <c:ptCount val="1"/>
                <c:pt idx="0">
                  <c:v>petroleum and other liquids</c:v>
                </c:pt>
              </c:strCache>
            </c:strRef>
          </c:tx>
          <c:spPr>
            <a:ln w="22225" cap="rnd">
              <a:solidFill>
                <a:srgbClr val="BD732A"/>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Sheet1!$B$2:$B$62</c:f>
              <c:numCache>
                <c:formatCode>General</c:formatCode>
                <c:ptCount val="61"/>
                <c:pt idx="0">
                  <c:v>33.499918468563898</c:v>
                </c:pt>
                <c:pt idx="1">
                  <c:v>32.789101115791205</c:v>
                </c:pt>
                <c:pt idx="2">
                  <c:v>33.467661307903903</c:v>
                </c:pt>
                <c:pt idx="3">
                  <c:v>33.587586510882105</c:v>
                </c:pt>
                <c:pt idx="4">
                  <c:v>34.453419905799102</c:v>
                </c:pt>
                <c:pt idx="5">
                  <c:v>34.3411168713668</c:v>
                </c:pt>
                <c:pt idx="6">
                  <c:v>35.588926776000704</c:v>
                </c:pt>
                <c:pt idx="7">
                  <c:v>36.065114947000396</c:v>
                </c:pt>
                <c:pt idx="8">
                  <c:v>36.719796428999203</c:v>
                </c:pt>
                <c:pt idx="9">
                  <c:v>37.7321349770002</c:v>
                </c:pt>
                <c:pt idx="10">
                  <c:v>38.151573787000402</c:v>
                </c:pt>
                <c:pt idx="11">
                  <c:v>38.083672512999293</c:v>
                </c:pt>
                <c:pt idx="12">
                  <c:v>38.117422215000687</c:v>
                </c:pt>
                <c:pt idx="13">
                  <c:v>38.707001206356701</c:v>
                </c:pt>
                <c:pt idx="14">
                  <c:v>40.139253041000401</c:v>
                </c:pt>
                <c:pt idx="15">
                  <c:v>40.216568409684101</c:v>
                </c:pt>
                <c:pt idx="16">
                  <c:v>39.730512160355396</c:v>
                </c:pt>
                <c:pt idx="17">
                  <c:v>39.367615182731598</c:v>
                </c:pt>
                <c:pt idx="18">
                  <c:v>36.769382784779602</c:v>
                </c:pt>
                <c:pt idx="19">
                  <c:v>34.77914954019051</c:v>
                </c:pt>
                <c:pt idx="20">
                  <c:v>35.320510571481094</c:v>
                </c:pt>
                <c:pt idx="21">
                  <c:v>34.639174395802343</c:v>
                </c:pt>
                <c:pt idx="22">
                  <c:v>33.833083029178212</c:v>
                </c:pt>
                <c:pt idx="23">
                  <c:v>34.397924927896554</c:v>
                </c:pt>
                <c:pt idx="24">
                  <c:v>34.657827090502416</c:v>
                </c:pt>
                <c:pt idx="25">
                  <c:v>35.368127077792273</c:v>
                </c:pt>
                <c:pt idx="26">
                  <c:v>35.711902920572022</c:v>
                </c:pt>
                <c:pt idx="27">
                  <c:v>36.043156157602205</c:v>
                </c:pt>
                <c:pt idx="28">
                  <c:v>36.891819765538614</c:v>
                </c:pt>
                <c:pt idx="29">
                  <c:v>36.866380945865629</c:v>
                </c:pt>
                <c:pt idx="30">
                  <c:v>32.331150408274013</c:v>
                </c:pt>
                <c:pt idx="31">
                  <c:v>36.044361000000002</c:v>
                </c:pt>
                <c:pt idx="32">
                  <c:v>37.224971999999994</c:v>
                </c:pt>
                <c:pt idx="33">
                  <c:v>37.818272</c:v>
                </c:pt>
                <c:pt idx="34">
                  <c:v>37.821903000000006</c:v>
                </c:pt>
                <c:pt idx="35">
                  <c:v>37.948394999999998</c:v>
                </c:pt>
                <c:pt idx="36">
                  <c:v>38.010570999999999</c:v>
                </c:pt>
                <c:pt idx="37">
                  <c:v>37.922511999999998</c:v>
                </c:pt>
                <c:pt idx="38">
                  <c:v>37.872149999999998</c:v>
                </c:pt>
                <c:pt idx="39">
                  <c:v>37.837966999999999</c:v>
                </c:pt>
                <c:pt idx="40">
                  <c:v>37.828014000000003</c:v>
                </c:pt>
                <c:pt idx="41">
                  <c:v>37.847389</c:v>
                </c:pt>
                <c:pt idx="42">
                  <c:v>37.852668999999999</c:v>
                </c:pt>
                <c:pt idx="43">
                  <c:v>37.889984000000005</c:v>
                </c:pt>
                <c:pt idx="44">
                  <c:v>37.912601000000002</c:v>
                </c:pt>
                <c:pt idx="45">
                  <c:v>37.928756999999997</c:v>
                </c:pt>
                <c:pt idx="46">
                  <c:v>37.977603999999999</c:v>
                </c:pt>
                <c:pt idx="47">
                  <c:v>38.092112999999998</c:v>
                </c:pt>
                <c:pt idx="48">
                  <c:v>38.168449000000003</c:v>
                </c:pt>
                <c:pt idx="49">
                  <c:v>38.289459000000001</c:v>
                </c:pt>
                <c:pt idx="50">
                  <c:v>38.363556000000003</c:v>
                </c:pt>
                <c:pt idx="51">
                  <c:v>38.490177000000003</c:v>
                </c:pt>
                <c:pt idx="52">
                  <c:v>38.626716999999999</c:v>
                </c:pt>
                <c:pt idx="53">
                  <c:v>38.758597999999999</c:v>
                </c:pt>
                <c:pt idx="54">
                  <c:v>38.902782000000002</c:v>
                </c:pt>
                <c:pt idx="55">
                  <c:v>39.068515999999995</c:v>
                </c:pt>
                <c:pt idx="56">
                  <c:v>39.271403999999997</c:v>
                </c:pt>
                <c:pt idx="57">
                  <c:v>39.448132000000001</c:v>
                </c:pt>
                <c:pt idx="58">
                  <c:v>39.59684</c:v>
                </c:pt>
                <c:pt idx="59">
                  <c:v>39.813606</c:v>
                </c:pt>
                <c:pt idx="60">
                  <c:v>40.124302</c:v>
                </c:pt>
              </c:numCache>
            </c:numRef>
          </c:val>
          <c:smooth val="0"/>
          <c:extLst>
            <c:ext xmlns:c16="http://schemas.microsoft.com/office/drawing/2014/chart" uri="{C3380CC4-5D6E-409C-BE32-E72D297353CC}">
              <c16:uniqueId val="{00000000-72B2-4ED5-B729-B7C5DE82A477}"/>
            </c:ext>
          </c:extLst>
        </c:ser>
        <c:ser>
          <c:idx val="1"/>
          <c:order val="1"/>
          <c:tx>
            <c:strRef>
              <c:f>Sheet1!$C$1</c:f>
              <c:strCache>
                <c:ptCount val="1"/>
                <c:pt idx="0">
                  <c:v>natural gas</c:v>
                </c:pt>
              </c:strCache>
            </c:strRef>
          </c:tx>
          <c:spPr>
            <a:ln w="22225" cap="rnd">
              <a:solidFill>
                <a:srgbClr val="2EA9DE"/>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Sheet1!$C$2:$C$62</c:f>
              <c:numCache>
                <c:formatCode>General</c:formatCode>
                <c:ptCount val="61"/>
                <c:pt idx="0">
                  <c:v>19.603266853903214</c:v>
                </c:pt>
                <c:pt idx="1">
                  <c:v>20.032957501442247</c:v>
                </c:pt>
                <c:pt idx="2">
                  <c:v>20.713632015420988</c:v>
                </c:pt>
                <c:pt idx="3">
                  <c:v>21.228999703521854</c:v>
                </c:pt>
                <c:pt idx="4">
                  <c:v>21.728066828161268</c:v>
                </c:pt>
                <c:pt idx="5">
                  <c:v>22.67113874219471</c:v>
                </c:pt>
                <c:pt idx="6">
                  <c:v>23.084647038779949</c:v>
                </c:pt>
                <c:pt idx="7">
                  <c:v>23.222716326710486</c:v>
                </c:pt>
                <c:pt idx="8">
                  <c:v>22.83022619197649</c:v>
                </c:pt>
                <c:pt idx="9">
                  <c:v>22.909227438670978</c:v>
                </c:pt>
                <c:pt idx="10">
                  <c:v>23.823976776800489</c:v>
                </c:pt>
                <c:pt idx="11">
                  <c:v>22.772557773461827</c:v>
                </c:pt>
                <c:pt idx="12">
                  <c:v>23.510080922053032</c:v>
                </c:pt>
                <c:pt idx="13">
                  <c:v>22.830642206248559</c:v>
                </c:pt>
                <c:pt idx="14">
                  <c:v>22.923061371313658</c:v>
                </c:pt>
                <c:pt idx="15">
                  <c:v>22.565364000923697</c:v>
                </c:pt>
                <c:pt idx="16">
                  <c:v>22.238737723553303</c:v>
                </c:pt>
                <c:pt idx="17">
                  <c:v>23.662759009266001</c:v>
                </c:pt>
                <c:pt idx="18">
                  <c:v>23.842953331834</c:v>
                </c:pt>
                <c:pt idx="19">
                  <c:v>23.415939986475006</c:v>
                </c:pt>
                <c:pt idx="20">
                  <c:v>24.574753991906338</c:v>
                </c:pt>
                <c:pt idx="21">
                  <c:v>24.954538535922044</c:v>
                </c:pt>
                <c:pt idx="22">
                  <c:v>26.08858160789887</c:v>
                </c:pt>
                <c:pt idx="23">
                  <c:v>26.805134425294352</c:v>
                </c:pt>
                <c:pt idx="24">
                  <c:v>27.382832545767751</c:v>
                </c:pt>
                <c:pt idx="25">
                  <c:v>28.191094829571821</c:v>
                </c:pt>
                <c:pt idx="26">
                  <c:v>28.400351852292186</c:v>
                </c:pt>
                <c:pt idx="27">
                  <c:v>28.05509256860968</c:v>
                </c:pt>
                <c:pt idx="28">
                  <c:v>31.153421500310863</c:v>
                </c:pt>
                <c:pt idx="29">
                  <c:v>32.252006995004848</c:v>
                </c:pt>
                <c:pt idx="30">
                  <c:v>31.534235046038862</c:v>
                </c:pt>
                <c:pt idx="31">
                  <c:v>31.364002000000003</c:v>
                </c:pt>
                <c:pt idx="32">
                  <c:v>31.590692999999998</c:v>
                </c:pt>
                <c:pt idx="33">
                  <c:v>31.669806000000001</c:v>
                </c:pt>
                <c:pt idx="34">
                  <c:v>31.834753000000003</c:v>
                </c:pt>
                <c:pt idx="35">
                  <c:v>31.606369000000001</c:v>
                </c:pt>
                <c:pt idx="36">
                  <c:v>31.646839</c:v>
                </c:pt>
                <c:pt idx="37">
                  <c:v>31.648223999999999</c:v>
                </c:pt>
                <c:pt idx="38">
                  <c:v>31.834326000000001</c:v>
                </c:pt>
                <c:pt idx="39">
                  <c:v>31.667535999999998</c:v>
                </c:pt>
                <c:pt idx="40">
                  <c:v>31.540632000000002</c:v>
                </c:pt>
                <c:pt idx="41">
                  <c:v>31.508801000000002</c:v>
                </c:pt>
                <c:pt idx="42">
                  <c:v>31.644221999999996</c:v>
                </c:pt>
                <c:pt idx="43">
                  <c:v>31.724525</c:v>
                </c:pt>
                <c:pt idx="44">
                  <c:v>31.748528999999998</c:v>
                </c:pt>
                <c:pt idx="45">
                  <c:v>31.702368</c:v>
                </c:pt>
                <c:pt idx="46">
                  <c:v>31.800056000000001</c:v>
                </c:pt>
                <c:pt idx="47">
                  <c:v>32.000366</c:v>
                </c:pt>
                <c:pt idx="48">
                  <c:v>32.228591999999999</c:v>
                </c:pt>
                <c:pt idx="49">
                  <c:v>32.384529000000001</c:v>
                </c:pt>
                <c:pt idx="50">
                  <c:v>32.631245</c:v>
                </c:pt>
                <c:pt idx="51">
                  <c:v>32.928466999999998</c:v>
                </c:pt>
                <c:pt idx="52">
                  <c:v>33.218964</c:v>
                </c:pt>
                <c:pt idx="53">
                  <c:v>33.452292999999997</c:v>
                </c:pt>
                <c:pt idx="54">
                  <c:v>33.794918000000003</c:v>
                </c:pt>
                <c:pt idx="55">
                  <c:v>34.070728000000003</c:v>
                </c:pt>
                <c:pt idx="56">
                  <c:v>34.311028</c:v>
                </c:pt>
                <c:pt idx="57">
                  <c:v>34.532719</c:v>
                </c:pt>
                <c:pt idx="58">
                  <c:v>34.766818999999998</c:v>
                </c:pt>
                <c:pt idx="59">
                  <c:v>34.970325000000003</c:v>
                </c:pt>
                <c:pt idx="60">
                  <c:v>35.272995000000002</c:v>
                </c:pt>
              </c:numCache>
            </c:numRef>
          </c:val>
          <c:smooth val="0"/>
          <c:extLst>
            <c:ext xmlns:c16="http://schemas.microsoft.com/office/drawing/2014/chart" uri="{C3380CC4-5D6E-409C-BE32-E72D297353CC}">
              <c16:uniqueId val="{00000001-72B2-4ED5-B729-B7C5DE82A477}"/>
            </c:ext>
          </c:extLst>
        </c:ser>
        <c:ser>
          <c:idx val="4"/>
          <c:order val="2"/>
          <c:tx>
            <c:strRef>
              <c:f>Sheet1!$D$1</c:f>
              <c:strCache>
                <c:ptCount val="1"/>
                <c:pt idx="0">
                  <c:v>coal</c:v>
                </c:pt>
              </c:strCache>
            </c:strRef>
          </c:tx>
          <c:spPr>
            <a:ln w="22225" cap="rnd">
              <a:solidFill>
                <a:srgbClr val="8B8B8B"/>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Sheet1!$D$2:$D$62</c:f>
              <c:numCache>
                <c:formatCode>General</c:formatCode>
                <c:ptCount val="61"/>
                <c:pt idx="0">
                  <c:v>19.172634948896</c:v>
                </c:pt>
                <c:pt idx="1">
                  <c:v>18.991670121600002</c:v>
                </c:pt>
                <c:pt idx="2">
                  <c:v>19.122471284264005</c:v>
                </c:pt>
                <c:pt idx="3">
                  <c:v>19.835147797850002</c:v>
                </c:pt>
                <c:pt idx="4">
                  <c:v>19.909462622029</c:v>
                </c:pt>
                <c:pt idx="5">
                  <c:v>20.08872684288</c:v>
                </c:pt>
                <c:pt idx="6">
                  <c:v>21.001914490769998</c:v>
                </c:pt>
                <c:pt idx="7">
                  <c:v>21.445410997650001</c:v>
                </c:pt>
                <c:pt idx="8">
                  <c:v>21.655743900896002</c:v>
                </c:pt>
                <c:pt idx="9">
                  <c:v>21.622543711356006</c:v>
                </c:pt>
                <c:pt idx="10">
                  <c:v>22.579528056500003</c:v>
                </c:pt>
                <c:pt idx="11">
                  <c:v>21.914268291971997</c:v>
                </c:pt>
                <c:pt idx="12">
                  <c:v>21.903989304534001</c:v>
                </c:pt>
                <c:pt idx="13">
                  <c:v>22.320927965467003</c:v>
                </c:pt>
                <c:pt idx="14">
                  <c:v>22.466194565266303</c:v>
                </c:pt>
                <c:pt idx="15">
                  <c:v>22.79654270360022</c:v>
                </c:pt>
                <c:pt idx="16">
                  <c:v>22.447160049123806</c:v>
                </c:pt>
                <c:pt idx="17">
                  <c:v>22.749466285840001</c:v>
                </c:pt>
                <c:pt idx="18">
                  <c:v>22.387437362676</c:v>
                </c:pt>
                <c:pt idx="19">
                  <c:v>19.691205439786998</c:v>
                </c:pt>
                <c:pt idx="20">
                  <c:v>20.83396755679</c:v>
                </c:pt>
                <c:pt idx="21">
                  <c:v>19.657784073200009</c:v>
                </c:pt>
                <c:pt idx="22">
                  <c:v>17.378234004823998</c:v>
                </c:pt>
                <c:pt idx="23">
                  <c:v>18.038633143119679</c:v>
                </c:pt>
                <c:pt idx="24">
                  <c:v>17.997632024667393</c:v>
                </c:pt>
                <c:pt idx="25">
                  <c:v>15.548870189720581</c:v>
                </c:pt>
                <c:pt idx="26">
                  <c:v>14.225904563715241</c:v>
                </c:pt>
                <c:pt idx="27">
                  <c:v>13.83746526477746</c:v>
                </c:pt>
                <c:pt idx="28">
                  <c:v>13.25153238717342</c:v>
                </c:pt>
                <c:pt idx="29">
                  <c:v>11.31559469326832</c:v>
                </c:pt>
                <c:pt idx="30">
                  <c:v>9.1831793018926806</c:v>
                </c:pt>
                <c:pt idx="31">
                  <c:v>10.883175</c:v>
                </c:pt>
                <c:pt idx="32">
                  <c:v>10.445541</c:v>
                </c:pt>
                <c:pt idx="33">
                  <c:v>10.101284</c:v>
                </c:pt>
                <c:pt idx="34">
                  <c:v>8.709911</c:v>
                </c:pt>
                <c:pt idx="35">
                  <c:v>8.4682560000000002</c:v>
                </c:pt>
                <c:pt idx="36">
                  <c:v>8.3823170000000005</c:v>
                </c:pt>
                <c:pt idx="37">
                  <c:v>8.3112880000000011</c:v>
                </c:pt>
                <c:pt idx="38">
                  <c:v>8.2223109999999995</c:v>
                </c:pt>
                <c:pt idx="39">
                  <c:v>7.9810280000000002</c:v>
                </c:pt>
                <c:pt idx="40">
                  <c:v>7.8595860000000002</c:v>
                </c:pt>
                <c:pt idx="41">
                  <c:v>7.763439</c:v>
                </c:pt>
                <c:pt idx="42">
                  <c:v>7.6234830000000002</c:v>
                </c:pt>
                <c:pt idx="43">
                  <c:v>7.6946350000000008</c:v>
                </c:pt>
                <c:pt idx="44">
                  <c:v>7.3000720000000001</c:v>
                </c:pt>
                <c:pt idx="45">
                  <c:v>7.1232829999999998</c:v>
                </c:pt>
                <c:pt idx="46">
                  <c:v>6.8965509999999997</c:v>
                </c:pt>
                <c:pt idx="47">
                  <c:v>6.7943470000000001</c:v>
                </c:pt>
                <c:pt idx="48">
                  <c:v>6.7756059999999998</c:v>
                </c:pt>
                <c:pt idx="49">
                  <c:v>6.7576470000000004</c:v>
                </c:pt>
                <c:pt idx="50">
                  <c:v>6.6525119999999998</c:v>
                </c:pt>
                <c:pt idx="51">
                  <c:v>6.6026619999999996</c:v>
                </c:pt>
                <c:pt idx="52">
                  <c:v>6.549118</c:v>
                </c:pt>
                <c:pt idx="53">
                  <c:v>6.4690919999999998</c:v>
                </c:pt>
                <c:pt idx="54">
                  <c:v>6.3793249999999997</c:v>
                </c:pt>
                <c:pt idx="55">
                  <c:v>6.3075529999999995</c:v>
                </c:pt>
                <c:pt idx="56">
                  <c:v>6.2796469999999998</c:v>
                </c:pt>
                <c:pt idx="57">
                  <c:v>6.2360530000000001</c:v>
                </c:pt>
                <c:pt idx="58">
                  <c:v>6.2113949999999996</c:v>
                </c:pt>
                <c:pt idx="59">
                  <c:v>6.2032030000000002</c:v>
                </c:pt>
                <c:pt idx="60">
                  <c:v>6.2120629999999997</c:v>
                </c:pt>
              </c:numCache>
            </c:numRef>
          </c:val>
          <c:smooth val="0"/>
          <c:extLst>
            <c:ext xmlns:c16="http://schemas.microsoft.com/office/drawing/2014/chart" uri="{C3380CC4-5D6E-409C-BE32-E72D297353CC}">
              <c16:uniqueId val="{00000002-72B2-4ED5-B729-B7C5DE82A477}"/>
            </c:ext>
          </c:extLst>
        </c:ser>
        <c:ser>
          <c:idx val="7"/>
          <c:order val="3"/>
          <c:tx>
            <c:strRef>
              <c:f>Sheet1!$E$1</c:f>
              <c:strCache>
                <c:ptCount val="1"/>
                <c:pt idx="0">
                  <c:v>nuclear</c:v>
                </c:pt>
              </c:strCache>
            </c:strRef>
          </c:tx>
          <c:spPr>
            <a:ln w="22225" cap="rnd">
              <a:solidFill>
                <a:srgbClr val="A33340"/>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Sheet1!$E$2:$E$62</c:f>
              <c:numCache>
                <c:formatCode>General</c:formatCode>
                <c:ptCount val="61"/>
                <c:pt idx="0">
                  <c:v>6.1043502765960005</c:v>
                </c:pt>
                <c:pt idx="1">
                  <c:v>6.4221323721080008</c:v>
                </c:pt>
                <c:pt idx="2">
                  <c:v>6.4792062498730001</c:v>
                </c:pt>
                <c:pt idx="3">
                  <c:v>6.4104989118560001</c:v>
                </c:pt>
                <c:pt idx="4">
                  <c:v>6.6938771240639996</c:v>
                </c:pt>
                <c:pt idx="5">
                  <c:v>7.0754361063610007</c:v>
                </c:pt>
                <c:pt idx="6">
                  <c:v>7.0866739186379997</c:v>
                </c:pt>
                <c:pt idx="7">
                  <c:v>6.5969919304739983</c:v>
                </c:pt>
                <c:pt idx="8">
                  <c:v>7.0678087730640007</c:v>
                </c:pt>
                <c:pt idx="9">
                  <c:v>7.6102555957999991</c:v>
                </c:pt>
                <c:pt idx="10">
                  <c:v>7.8623494712600008</c:v>
                </c:pt>
                <c:pt idx="11">
                  <c:v>8.0288531344439988</c:v>
                </c:pt>
                <c:pt idx="12">
                  <c:v>8.1454291964540033</c:v>
                </c:pt>
                <c:pt idx="13">
                  <c:v>7.9596221472899975</c:v>
                </c:pt>
                <c:pt idx="14">
                  <c:v>8.2227740196359989</c:v>
                </c:pt>
                <c:pt idx="15">
                  <c:v>8.1608097051400001</c:v>
                </c:pt>
                <c:pt idx="16">
                  <c:v>8.2146264666600004</c:v>
                </c:pt>
                <c:pt idx="17">
                  <c:v>8.4585892342169995</c:v>
                </c:pt>
                <c:pt idx="18">
                  <c:v>8.4264905626200033</c:v>
                </c:pt>
                <c:pt idx="19">
                  <c:v>8.3552201045150003</c:v>
                </c:pt>
                <c:pt idx="20">
                  <c:v>8.4344326774531204</c:v>
                </c:pt>
                <c:pt idx="21">
                  <c:v>8.2686984962879997</c:v>
                </c:pt>
                <c:pt idx="22">
                  <c:v>8.061822158271001</c:v>
                </c:pt>
                <c:pt idx="23">
                  <c:v>8.2444331263770003</c:v>
                </c:pt>
                <c:pt idx="24">
                  <c:v>8.3375590057379991</c:v>
                </c:pt>
                <c:pt idx="25">
                  <c:v>8.3368862376660005</c:v>
                </c:pt>
                <c:pt idx="26">
                  <c:v>8.4267530021319992</c:v>
                </c:pt>
                <c:pt idx="27">
                  <c:v>8.4189682324649997</c:v>
                </c:pt>
                <c:pt idx="28">
                  <c:v>8.4380682070350002</c:v>
                </c:pt>
                <c:pt idx="29">
                  <c:v>8.4518515138039998</c:v>
                </c:pt>
                <c:pt idx="30">
                  <c:v>8.2483303449019996</c:v>
                </c:pt>
                <c:pt idx="31">
                  <c:v>8.1211500000000001</c:v>
                </c:pt>
                <c:pt idx="32">
                  <c:v>8.1831110000000002</c:v>
                </c:pt>
                <c:pt idx="33">
                  <c:v>8.2025790000000001</c:v>
                </c:pt>
                <c:pt idx="34">
                  <c:v>8.239058</c:v>
                </c:pt>
                <c:pt idx="35">
                  <c:v>8.1638990000000007</c:v>
                </c:pt>
                <c:pt idx="36">
                  <c:v>8.0757550000000009</c:v>
                </c:pt>
                <c:pt idx="37">
                  <c:v>7.9302669999999997</c:v>
                </c:pt>
                <c:pt idx="38">
                  <c:v>7.5376779999999997</c:v>
                </c:pt>
                <c:pt idx="39">
                  <c:v>7.4682399999999998</c:v>
                </c:pt>
                <c:pt idx="40">
                  <c:v>7.3830490000000006</c:v>
                </c:pt>
                <c:pt idx="41">
                  <c:v>7.3944660000000004</c:v>
                </c:pt>
                <c:pt idx="42">
                  <c:v>7.4023869999999992</c:v>
                </c:pt>
                <c:pt idx="43">
                  <c:v>6.97715</c:v>
                </c:pt>
                <c:pt idx="44">
                  <c:v>6.9844029999999995</c:v>
                </c:pt>
                <c:pt idx="45">
                  <c:v>6.9990759999999996</c:v>
                </c:pt>
                <c:pt idx="46">
                  <c:v>7.0099830000000001</c:v>
                </c:pt>
                <c:pt idx="47">
                  <c:v>6.9454250000000002</c:v>
                </c:pt>
                <c:pt idx="48">
                  <c:v>6.9476250000000004</c:v>
                </c:pt>
                <c:pt idx="49">
                  <c:v>6.9433559999999996</c:v>
                </c:pt>
                <c:pt idx="50">
                  <c:v>6.9481529999999996</c:v>
                </c:pt>
                <c:pt idx="51">
                  <c:v>6.9605320000000006</c:v>
                </c:pt>
                <c:pt idx="52">
                  <c:v>6.9737630000000008</c:v>
                </c:pt>
                <c:pt idx="53">
                  <c:v>6.9828119999999991</c:v>
                </c:pt>
                <c:pt idx="54">
                  <c:v>6.9907719999999998</c:v>
                </c:pt>
                <c:pt idx="55">
                  <c:v>6.9993160000000003</c:v>
                </c:pt>
                <c:pt idx="56">
                  <c:v>7.0037759999999993</c:v>
                </c:pt>
                <c:pt idx="57">
                  <c:v>7.0082190000000004</c:v>
                </c:pt>
                <c:pt idx="58">
                  <c:v>6.9090119999999997</c:v>
                </c:pt>
                <c:pt idx="59">
                  <c:v>6.9123649999999994</c:v>
                </c:pt>
                <c:pt idx="60">
                  <c:v>6.9172060000000002</c:v>
                </c:pt>
              </c:numCache>
            </c:numRef>
          </c:val>
          <c:smooth val="0"/>
          <c:extLst>
            <c:ext xmlns:c16="http://schemas.microsoft.com/office/drawing/2014/chart" uri="{C3380CC4-5D6E-409C-BE32-E72D297353CC}">
              <c16:uniqueId val="{00000003-72B2-4ED5-B729-B7C5DE82A477}"/>
            </c:ext>
          </c:extLst>
        </c:ser>
        <c:ser>
          <c:idx val="3"/>
          <c:order val="4"/>
          <c:tx>
            <c:strRef>
              <c:f>Sheet1!$F$1</c:f>
              <c:strCache>
                <c:ptCount val="1"/>
                <c:pt idx="0">
                  <c:v>liquid biofuels</c:v>
                </c:pt>
              </c:strCache>
            </c:strRef>
          </c:tx>
          <c:spPr>
            <a:ln w="22225" cap="rnd">
              <a:solidFill>
                <a:srgbClr val="FFC000"/>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Sheet1!$F$2:$F$62</c:f>
              <c:numCache>
                <c:formatCode>General</c:formatCode>
                <c:ptCount val="61"/>
                <c:pt idx="0">
                  <c:v>6.0420785401495113E-2</c:v>
                </c:pt>
                <c:pt idx="1">
                  <c:v>7.0094822022076009E-2</c:v>
                </c:pt>
                <c:pt idx="2">
                  <c:v>7.9745954412053191E-2</c:v>
                </c:pt>
                <c:pt idx="3">
                  <c:v>9.3660148780304403E-2</c:v>
                </c:pt>
                <c:pt idx="4">
                  <c:v>0.104839671032937</c:v>
                </c:pt>
                <c:pt idx="5">
                  <c:v>0.112489766578886</c:v>
                </c:pt>
                <c:pt idx="6">
                  <c:v>8.0660521588432205E-2</c:v>
                </c:pt>
                <c:pt idx="7">
                  <c:v>0.101965698839145</c:v>
                </c:pt>
                <c:pt idx="8">
                  <c:v>0.112843152414525</c:v>
                </c:pt>
                <c:pt idx="9">
                  <c:v>0.11779534790929901</c:v>
                </c:pt>
                <c:pt idx="10">
                  <c:v>0.13488734408317402</c:v>
                </c:pt>
                <c:pt idx="11">
                  <c:v>0.14213190977591597</c:v>
                </c:pt>
                <c:pt idx="12">
                  <c:v>0.169674937304364</c:v>
                </c:pt>
                <c:pt idx="13">
                  <c:v>0.22980990387430197</c:v>
                </c:pt>
                <c:pt idx="14">
                  <c:v>0.28971486807396901</c:v>
                </c:pt>
                <c:pt idx="15">
                  <c:v>0.33901558531617104</c:v>
                </c:pt>
                <c:pt idx="16">
                  <c:v>0.474994871886329</c:v>
                </c:pt>
                <c:pt idx="17">
                  <c:v>0.60192207974254908</c:v>
                </c:pt>
                <c:pt idx="18">
                  <c:v>0.82457591923706208</c:v>
                </c:pt>
                <c:pt idx="19">
                  <c:v>0.9349641554294319</c:v>
                </c:pt>
                <c:pt idx="20">
                  <c:v>1.07453556570079</c:v>
                </c:pt>
                <c:pt idx="21">
                  <c:v>1.1661471090017099</c:v>
                </c:pt>
                <c:pt idx="22">
                  <c:v>1.1690202481301</c:v>
                </c:pt>
                <c:pt idx="23">
                  <c:v>1.2924947413844701</c:v>
                </c:pt>
                <c:pt idx="24">
                  <c:v>1.3142940029793002</c:v>
                </c:pt>
                <c:pt idx="25">
                  <c:v>1.35087886193865</c:v>
                </c:pt>
                <c:pt idx="26">
                  <c:v>1.46861187025657</c:v>
                </c:pt>
                <c:pt idx="27">
                  <c:v>1.4736531463536298</c:v>
                </c:pt>
                <c:pt idx="28">
                  <c:v>1.4557248618460399</c:v>
                </c:pt>
                <c:pt idx="29">
                  <c:v>1.4965934132109902</c:v>
                </c:pt>
                <c:pt idx="30">
                  <c:v>1.3617708589985702</c:v>
                </c:pt>
                <c:pt idx="31">
                  <c:v>1.4810829999999999</c:v>
                </c:pt>
                <c:pt idx="32">
                  <c:v>1.5959719999999999</c:v>
                </c:pt>
                <c:pt idx="33">
                  <c:v>1.570117</c:v>
                </c:pt>
                <c:pt idx="34">
                  <c:v>1.569048</c:v>
                </c:pt>
                <c:pt idx="35">
                  <c:v>1.567658</c:v>
                </c:pt>
                <c:pt idx="36">
                  <c:v>1.5665990000000001</c:v>
                </c:pt>
                <c:pt idx="37">
                  <c:v>1.5656290000000002</c:v>
                </c:pt>
                <c:pt idx="38">
                  <c:v>1.564616</c:v>
                </c:pt>
                <c:pt idx="39">
                  <c:v>1.5637620000000001</c:v>
                </c:pt>
                <c:pt idx="40">
                  <c:v>1.562576</c:v>
                </c:pt>
                <c:pt idx="41">
                  <c:v>1.561213</c:v>
                </c:pt>
                <c:pt idx="42">
                  <c:v>1.5599419999999999</c:v>
                </c:pt>
                <c:pt idx="43">
                  <c:v>1.5587799999999998</c:v>
                </c:pt>
                <c:pt idx="44">
                  <c:v>1.5576840000000001</c:v>
                </c:pt>
                <c:pt idx="45">
                  <c:v>1.573331</c:v>
                </c:pt>
                <c:pt idx="46">
                  <c:v>1.568047</c:v>
                </c:pt>
                <c:pt idx="47">
                  <c:v>1.5762670000000001</c:v>
                </c:pt>
                <c:pt idx="48">
                  <c:v>1.6136299999999999</c:v>
                </c:pt>
                <c:pt idx="49">
                  <c:v>1.618422</c:v>
                </c:pt>
                <c:pt idx="50">
                  <c:v>1.6195950000000001</c:v>
                </c:pt>
                <c:pt idx="51">
                  <c:v>1.6404740000000002</c:v>
                </c:pt>
                <c:pt idx="52">
                  <c:v>1.6547069999999999</c:v>
                </c:pt>
                <c:pt idx="53">
                  <c:v>1.6856810000000002</c:v>
                </c:pt>
                <c:pt idx="54">
                  <c:v>1.7152830000000001</c:v>
                </c:pt>
                <c:pt idx="55">
                  <c:v>1.7294909999999999</c:v>
                </c:pt>
                <c:pt idx="56">
                  <c:v>1.7512970000000001</c:v>
                </c:pt>
                <c:pt idx="57">
                  <c:v>1.7652450000000002</c:v>
                </c:pt>
                <c:pt idx="58">
                  <c:v>1.7883930000000001</c:v>
                </c:pt>
                <c:pt idx="59">
                  <c:v>1.8116619999999999</c:v>
                </c:pt>
                <c:pt idx="60">
                  <c:v>1.829423</c:v>
                </c:pt>
              </c:numCache>
            </c:numRef>
          </c:val>
          <c:smooth val="0"/>
          <c:extLst>
            <c:ext xmlns:c16="http://schemas.microsoft.com/office/drawing/2014/chart" uri="{C3380CC4-5D6E-409C-BE32-E72D297353CC}">
              <c16:uniqueId val="{00000004-72B2-4ED5-B729-B7C5DE82A477}"/>
            </c:ext>
          </c:extLst>
        </c:ser>
        <c:ser>
          <c:idx val="0"/>
          <c:order val="5"/>
          <c:tx>
            <c:strRef>
              <c:f>Sheet1!$G$1</c:f>
              <c:strCache>
                <c:ptCount val="1"/>
                <c:pt idx="0">
                  <c:v>hydro</c:v>
                </c:pt>
              </c:strCache>
            </c:strRef>
          </c:tx>
          <c:spPr>
            <a:ln w="22225" cap="rnd">
              <a:solidFill>
                <a:srgbClr val="003953"/>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Sheet1!$G$2:$G$62</c:f>
              <c:numCache>
                <c:formatCode>General</c:formatCode>
                <c:ptCount val="61"/>
                <c:pt idx="0">
                  <c:v>3.0463905300919998</c:v>
                </c:pt>
                <c:pt idx="1">
                  <c:v>3.0159433564040001</c:v>
                </c:pt>
                <c:pt idx="2">
                  <c:v>2.617436127026</c:v>
                </c:pt>
                <c:pt idx="3">
                  <c:v>2.8916127284719999</c:v>
                </c:pt>
                <c:pt idx="4">
                  <c:v>2.6834570616279998</c:v>
                </c:pt>
                <c:pt idx="5">
                  <c:v>3.2053072973760002</c:v>
                </c:pt>
                <c:pt idx="6">
                  <c:v>3.5896557314200002</c:v>
                </c:pt>
                <c:pt idx="7">
                  <c:v>3.6404575018349998</c:v>
                </c:pt>
                <c:pt idx="8">
                  <c:v>3.2970537352170002</c:v>
                </c:pt>
                <c:pt idx="9">
                  <c:v>3.2675754325540001</c:v>
                </c:pt>
                <c:pt idx="10">
                  <c:v>2.8111160619970001</c:v>
                </c:pt>
                <c:pt idx="11">
                  <c:v>2.2418584779850002</c:v>
                </c:pt>
                <c:pt idx="12">
                  <c:v>2.6890171977630004</c:v>
                </c:pt>
                <c:pt idx="13">
                  <c:v>2.7925390203750005</c:v>
                </c:pt>
                <c:pt idx="14">
                  <c:v>2.6884677610345604</c:v>
                </c:pt>
                <c:pt idx="15">
                  <c:v>2.7029422286450098</c:v>
                </c:pt>
                <c:pt idx="16">
                  <c:v>2.8690351977250601</c:v>
                </c:pt>
                <c:pt idx="17">
                  <c:v>2.4463885867719202</c:v>
                </c:pt>
                <c:pt idx="18">
                  <c:v>2.5111084693666403</c:v>
                </c:pt>
                <c:pt idx="19">
                  <c:v>2.6688241195872</c:v>
                </c:pt>
                <c:pt idx="20">
                  <c:v>2.5385411452615201</c:v>
                </c:pt>
                <c:pt idx="21">
                  <c:v>3.1028522425031602</c:v>
                </c:pt>
                <c:pt idx="22">
                  <c:v>2.6287019658744</c:v>
                </c:pt>
                <c:pt idx="23">
                  <c:v>2.5623823173902101</c:v>
                </c:pt>
                <c:pt idx="24">
                  <c:v>2.4665765745542996</c:v>
                </c:pt>
                <c:pt idx="25">
                  <c:v>2.3211773111831002</c:v>
                </c:pt>
                <c:pt idx="26">
                  <c:v>2.4724417976961601</c:v>
                </c:pt>
                <c:pt idx="27">
                  <c:v>2.7669672811418402</c:v>
                </c:pt>
                <c:pt idx="28">
                  <c:v>2.6631383942172797</c:v>
                </c:pt>
                <c:pt idx="29">
                  <c:v>2.5635155701025001</c:v>
                </c:pt>
                <c:pt idx="30">
                  <c:v>2.5923419939566501</c:v>
                </c:pt>
                <c:pt idx="31">
                  <c:v>2.2890280000000001</c:v>
                </c:pt>
                <c:pt idx="32">
                  <c:v>2.3967839999999998</c:v>
                </c:pt>
                <c:pt idx="33">
                  <c:v>2.5171679999999999</c:v>
                </c:pt>
                <c:pt idx="34">
                  <c:v>2.608241</c:v>
                </c:pt>
                <c:pt idx="35">
                  <c:v>2.559021</c:v>
                </c:pt>
                <c:pt idx="36">
                  <c:v>2.532505</c:v>
                </c:pt>
                <c:pt idx="37">
                  <c:v>2.5173380000000001</c:v>
                </c:pt>
                <c:pt idx="38">
                  <c:v>2.492607</c:v>
                </c:pt>
                <c:pt idx="39">
                  <c:v>2.481665</c:v>
                </c:pt>
                <c:pt idx="40">
                  <c:v>2.4606750000000002</c:v>
                </c:pt>
                <c:pt idx="41">
                  <c:v>2.4493909999999999</c:v>
                </c:pt>
                <c:pt idx="42">
                  <c:v>2.4410449999999999</c:v>
                </c:pt>
                <c:pt idx="43">
                  <c:v>2.428226</c:v>
                </c:pt>
                <c:pt idx="44">
                  <c:v>2.419861</c:v>
                </c:pt>
                <c:pt idx="45">
                  <c:v>2.40219</c:v>
                </c:pt>
                <c:pt idx="46">
                  <c:v>2.3892720000000001</c:v>
                </c:pt>
                <c:pt idx="47">
                  <c:v>2.3758460000000001</c:v>
                </c:pt>
                <c:pt idx="48">
                  <c:v>2.3621409999999998</c:v>
                </c:pt>
                <c:pt idx="49">
                  <c:v>2.348846</c:v>
                </c:pt>
                <c:pt idx="50">
                  <c:v>2.3479320000000001</c:v>
                </c:pt>
                <c:pt idx="51">
                  <c:v>2.3437740000000002</c:v>
                </c:pt>
                <c:pt idx="52">
                  <c:v>2.3283560000000003</c:v>
                </c:pt>
                <c:pt idx="53">
                  <c:v>2.313898</c:v>
                </c:pt>
                <c:pt idx="54">
                  <c:v>2.311712</c:v>
                </c:pt>
                <c:pt idx="55">
                  <c:v>2.3028740000000001</c:v>
                </c:pt>
                <c:pt idx="56">
                  <c:v>2.2963979999999999</c:v>
                </c:pt>
                <c:pt idx="57">
                  <c:v>2.29053</c:v>
                </c:pt>
                <c:pt idx="58">
                  <c:v>2.2572459999999999</c:v>
                </c:pt>
                <c:pt idx="59">
                  <c:v>2.2424409999999999</c:v>
                </c:pt>
                <c:pt idx="60">
                  <c:v>2.2397749999999998</c:v>
                </c:pt>
              </c:numCache>
            </c:numRef>
          </c:val>
          <c:smooth val="0"/>
          <c:extLst>
            <c:ext xmlns:c16="http://schemas.microsoft.com/office/drawing/2014/chart" uri="{C3380CC4-5D6E-409C-BE32-E72D297353CC}">
              <c16:uniqueId val="{00000005-72B2-4ED5-B729-B7C5DE82A477}"/>
            </c:ext>
          </c:extLst>
        </c:ser>
        <c:ser>
          <c:idx val="2"/>
          <c:order val="6"/>
          <c:tx>
            <c:strRef>
              <c:f>Sheet1!$H$1</c:f>
              <c:strCache>
                <c:ptCount val="1"/>
                <c:pt idx="0">
                  <c:v>other renewable energy</c:v>
                </c:pt>
              </c:strCache>
            </c:strRef>
          </c:tx>
          <c:spPr>
            <a:ln w="22225" cap="rnd">
              <a:solidFill>
                <a:srgbClr val="5D9732"/>
              </a:solidFill>
              <a:round/>
            </a:ln>
            <a:effectLst/>
          </c:spPr>
          <c:marker>
            <c:symbol val="none"/>
          </c:marker>
          <c:cat>
            <c:strRef>
              <c:f>Sheet1!$A$2:$A$62</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Sheet1!$H$2:$H$62</c:f>
              <c:numCache>
                <c:formatCode>General</c:formatCode>
                <c:ptCount val="61"/>
                <c:pt idx="0">
                  <c:v>2.9332129146807748</c:v>
                </c:pt>
                <c:pt idx="1">
                  <c:v>2.9817468488998431</c:v>
                </c:pt>
                <c:pt idx="2">
                  <c:v>3.1233742015549906</c:v>
                </c:pt>
                <c:pt idx="3">
                  <c:v>3.096361908768527</c:v>
                </c:pt>
                <c:pt idx="4">
                  <c:v>3.1988449590852035</c:v>
                </c:pt>
                <c:pt idx="5">
                  <c:v>3.2415714770995048</c:v>
                </c:pt>
                <c:pt idx="6">
                  <c:v>3.3420780436271738</c:v>
                </c:pt>
                <c:pt idx="7">
                  <c:v>3.2716991405132387</c:v>
                </c:pt>
                <c:pt idx="8">
                  <c:v>3.0813987180346185</c:v>
                </c:pt>
                <c:pt idx="9">
                  <c:v>3.1283758704355051</c:v>
                </c:pt>
                <c:pt idx="10">
                  <c:v>3.1582302951813839</c:v>
                </c:pt>
                <c:pt idx="11">
                  <c:v>2.775975972417053</c:v>
                </c:pt>
                <c:pt idx="12">
                  <c:v>2.8674238992889118</c:v>
                </c:pt>
                <c:pt idx="13">
                  <c:v>2.9218110048159329</c:v>
                </c:pt>
                <c:pt idx="14">
                  <c:v>3.0965435965028241</c:v>
                </c:pt>
                <c:pt idx="15">
                  <c:v>3.191598316382438</c:v>
                </c:pt>
                <c:pt idx="16">
                  <c:v>3.2928383316794365</c:v>
                </c:pt>
                <c:pt idx="17">
                  <c:v>3.4747993790429645</c:v>
                </c:pt>
                <c:pt idx="18">
                  <c:v>3.8390042849109336</c:v>
                </c:pt>
                <c:pt idx="19">
                  <c:v>4.0045355185676792</c:v>
                </c:pt>
                <c:pt idx="20">
                  <c:v>4.6537820941591779</c:v>
                </c:pt>
                <c:pt idx="21">
                  <c:v>4.9427211329284209</c:v>
                </c:pt>
                <c:pt idx="22">
                  <c:v>5.0585429994429036</c:v>
                </c:pt>
                <c:pt idx="23">
                  <c:v>5.604085381499778</c:v>
                </c:pt>
                <c:pt idx="24">
                  <c:v>5.9713197473819521</c:v>
                </c:pt>
                <c:pt idx="25">
                  <c:v>6.0651964965625389</c:v>
                </c:pt>
                <c:pt idx="26">
                  <c:v>6.4496083686875085</c:v>
                </c:pt>
                <c:pt idx="27">
                  <c:v>6.8748910901247084</c:v>
                </c:pt>
                <c:pt idx="28">
                  <c:v>7.2236777099915397</c:v>
                </c:pt>
                <c:pt idx="29">
                  <c:v>7.3760270326602395</c:v>
                </c:pt>
                <c:pt idx="30">
                  <c:v>7.7352001852192984</c:v>
                </c:pt>
                <c:pt idx="31">
                  <c:v>7.9606190000000003</c:v>
                </c:pt>
                <c:pt idx="32">
                  <c:v>8.696688</c:v>
                </c:pt>
                <c:pt idx="33">
                  <c:v>9.1676320000000011</c:v>
                </c:pt>
                <c:pt idx="34">
                  <c:v>10.15814</c:v>
                </c:pt>
                <c:pt idx="35">
                  <c:v>10.838216000000001</c:v>
                </c:pt>
                <c:pt idx="36">
                  <c:v>11.138567999999999</c:v>
                </c:pt>
                <c:pt idx="37">
                  <c:v>11.317235</c:v>
                </c:pt>
                <c:pt idx="38">
                  <c:v>11.599338000000001</c:v>
                </c:pt>
                <c:pt idx="39">
                  <c:v>12.147902</c:v>
                </c:pt>
                <c:pt idx="40">
                  <c:v>12.591493</c:v>
                </c:pt>
                <c:pt idx="41">
                  <c:v>12.852982000000001</c:v>
                </c:pt>
                <c:pt idx="42">
                  <c:v>13.072281</c:v>
                </c:pt>
                <c:pt idx="43">
                  <c:v>13.428713999999999</c:v>
                </c:pt>
                <c:pt idx="44">
                  <c:v>13.909929999999999</c:v>
                </c:pt>
                <c:pt idx="45">
                  <c:v>14.317689000000001</c:v>
                </c:pt>
                <c:pt idx="46">
                  <c:v>14.683802999999999</c:v>
                </c:pt>
                <c:pt idx="47">
                  <c:v>14.925064000000001</c:v>
                </c:pt>
                <c:pt idx="48">
                  <c:v>15.082017</c:v>
                </c:pt>
                <c:pt idx="49">
                  <c:v>15.287363000000001</c:v>
                </c:pt>
                <c:pt idx="50">
                  <c:v>15.476575</c:v>
                </c:pt>
                <c:pt idx="51">
                  <c:v>15.589251000000001</c:v>
                </c:pt>
                <c:pt idx="52">
                  <c:v>15.773720000000001</c:v>
                </c:pt>
                <c:pt idx="53">
                  <c:v>16.045341000000001</c:v>
                </c:pt>
                <c:pt idx="54">
                  <c:v>16.181201000000001</c:v>
                </c:pt>
                <c:pt idx="55">
                  <c:v>16.358735999999997</c:v>
                </c:pt>
                <c:pt idx="56">
                  <c:v>16.563825000000001</c:v>
                </c:pt>
                <c:pt idx="57">
                  <c:v>16.800369</c:v>
                </c:pt>
                <c:pt idx="58">
                  <c:v>17.079297</c:v>
                </c:pt>
                <c:pt idx="59">
                  <c:v>17.359542000000001</c:v>
                </c:pt>
                <c:pt idx="60">
                  <c:v>17.635731</c:v>
                </c:pt>
              </c:numCache>
            </c:numRef>
          </c:val>
          <c:smooth val="0"/>
          <c:extLst>
            <c:ext xmlns:c16="http://schemas.microsoft.com/office/drawing/2014/chart" uri="{C3380CC4-5D6E-409C-BE32-E72D297353CC}">
              <c16:uniqueId val="{00000006-72B2-4ED5-B729-B7C5DE82A477}"/>
            </c:ext>
          </c:extLst>
        </c:ser>
        <c:dLbls>
          <c:showLegendKey val="0"/>
          <c:showVal val="0"/>
          <c:showCatName val="0"/>
          <c:showSerName val="0"/>
          <c:showPercent val="0"/>
          <c:showBubbleSize val="0"/>
        </c:dLbls>
        <c:smooth val="0"/>
        <c:axId val="-1453869632"/>
        <c:axId val="-1453865824"/>
      </c:lineChart>
      <c:catAx>
        <c:axId val="-145386963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453865824"/>
        <c:crosses val="autoZero"/>
        <c:auto val="1"/>
        <c:lblAlgn val="ctr"/>
        <c:lblOffset val="100"/>
        <c:tickLblSkip val="10"/>
        <c:tickMarkSkip val="10"/>
        <c:noMultiLvlLbl val="0"/>
      </c:catAx>
      <c:valAx>
        <c:axId val="-1453865824"/>
        <c:scaling>
          <c:orientation val="minMax"/>
          <c:max val="5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rgbClr val="FFFFFF">
                <a:lumMod val="65000"/>
              </a:srgb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453869632"/>
        <c:crossesAt val="32"/>
        <c:crossBetween val="midCat"/>
        <c:majorUnit val="10"/>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200">
          <a:solidFill>
            <a:sysClr val="windowText" lastClr="000000"/>
          </a:solidFill>
        </a:defRPr>
      </a:pPr>
      <a:endParaRPr lang="en-US"/>
    </a:p>
  </c:txPr>
  <c:externalData r:id="rId4">
    <c:autoUpdate val="0"/>
  </c:externalData>
  <c:userShapes r:id="rId5"/>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112176799671153E-2"/>
          <c:y val="2.345582197511319E-2"/>
          <c:w val="0.91015295200159152"/>
          <c:h val="0.87261900320513652"/>
        </c:manualLayout>
      </c:layout>
      <c:areaChart>
        <c:grouping val="stacked"/>
        <c:varyColors val="0"/>
        <c:ser>
          <c:idx val="2"/>
          <c:order val="2"/>
          <c:tx>
            <c:strRef>
              <c:f>Restore_Hourly_Total!$F$1</c:f>
              <c:strCache>
                <c:ptCount val="1"/>
                <c:pt idx="0">
                  <c:v>Coal</c:v>
                </c:pt>
              </c:strCache>
            </c:strRef>
          </c:tx>
          <c:spPr>
            <a:solidFill>
              <a:schemeClr val="bg2">
                <a:lumMod val="40000"/>
                <a:lumOff val="60000"/>
              </a:schemeClr>
            </a:solidFill>
            <a:ln>
              <a:noFill/>
            </a:ln>
            <a:effectLst/>
          </c:spPr>
          <c:cat>
            <c:numRef>
              <c:f>Restore_Hourly_Total!$C$2:$C$25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Restore_Hourly_Total!$F$2:$F$25</c:f>
              <c:numCache>
                <c:formatCode>General</c:formatCode>
                <c:ptCount val="24"/>
                <c:pt idx="0">
                  <c:v>18.732180450000001</c:v>
                </c:pt>
                <c:pt idx="1">
                  <c:v>18.809504085</c:v>
                </c:pt>
                <c:pt idx="2">
                  <c:v>18.526091226999998</c:v>
                </c:pt>
                <c:pt idx="3">
                  <c:v>18.352744621999999</c:v>
                </c:pt>
                <c:pt idx="4">
                  <c:v>18.194461989000001</c:v>
                </c:pt>
                <c:pt idx="5">
                  <c:v>18.403398509999999</c:v>
                </c:pt>
                <c:pt idx="6">
                  <c:v>17.949422441999999</c:v>
                </c:pt>
                <c:pt idx="7">
                  <c:v>16.674293781999999</c:v>
                </c:pt>
                <c:pt idx="8">
                  <c:v>14.983954575</c:v>
                </c:pt>
                <c:pt idx="9">
                  <c:v>13.468494829000001</c:v>
                </c:pt>
                <c:pt idx="10">
                  <c:v>12.619992929</c:v>
                </c:pt>
                <c:pt idx="11">
                  <c:v>12.181530617</c:v>
                </c:pt>
                <c:pt idx="12">
                  <c:v>12.024755832</c:v>
                </c:pt>
                <c:pt idx="13">
                  <c:v>12.284242763</c:v>
                </c:pt>
                <c:pt idx="14">
                  <c:v>13.280853522999999</c:v>
                </c:pt>
                <c:pt idx="15">
                  <c:v>15.033406938000001</c:v>
                </c:pt>
                <c:pt idx="16">
                  <c:v>17.107243104999998</c:v>
                </c:pt>
                <c:pt idx="17">
                  <c:v>19.419652185</c:v>
                </c:pt>
                <c:pt idx="18">
                  <c:v>20.607692685</c:v>
                </c:pt>
                <c:pt idx="19">
                  <c:v>20.954914345999999</c:v>
                </c:pt>
                <c:pt idx="20">
                  <c:v>20.923703622000001</c:v>
                </c:pt>
                <c:pt idx="21">
                  <c:v>20.448861961999999</c:v>
                </c:pt>
                <c:pt idx="22">
                  <c:v>20.047921718000001</c:v>
                </c:pt>
                <c:pt idx="23">
                  <c:v>19.756135228000002</c:v>
                </c:pt>
              </c:numCache>
            </c:numRef>
          </c:val>
          <c:extLst>
            <c:ext xmlns:c16="http://schemas.microsoft.com/office/drawing/2014/chart" uri="{C3380CC4-5D6E-409C-BE32-E72D297353CC}">
              <c16:uniqueId val="{00000000-B927-4883-AA11-3D0B02CB7F17}"/>
            </c:ext>
          </c:extLst>
        </c:ser>
        <c:ser>
          <c:idx val="3"/>
          <c:order val="3"/>
          <c:tx>
            <c:strRef>
              <c:f>Restore_Hourly_Total!$G$1</c:f>
              <c:strCache>
                <c:ptCount val="1"/>
                <c:pt idx="0">
                  <c:v>Nuclear</c:v>
                </c:pt>
              </c:strCache>
            </c:strRef>
          </c:tx>
          <c:spPr>
            <a:solidFill>
              <a:schemeClr val="accent5"/>
            </a:solidFill>
            <a:ln>
              <a:noFill/>
            </a:ln>
            <a:effectLst/>
          </c:spPr>
          <c:cat>
            <c:numRef>
              <c:f>Restore_Hourly_Total!$C$2:$C$25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Restore_Hourly_Total!$G$2:$G$25</c:f>
              <c:numCache>
                <c:formatCode>General</c:formatCode>
                <c:ptCount val="24"/>
                <c:pt idx="0">
                  <c:v>14.666908422000001</c:v>
                </c:pt>
                <c:pt idx="1">
                  <c:v>14.661156686</c:v>
                </c:pt>
                <c:pt idx="2">
                  <c:v>14.637600967999999</c:v>
                </c:pt>
                <c:pt idx="3">
                  <c:v>14.623559276</c:v>
                </c:pt>
                <c:pt idx="4">
                  <c:v>14.608018830000001</c:v>
                </c:pt>
                <c:pt idx="5">
                  <c:v>14.621721665999999</c:v>
                </c:pt>
                <c:pt idx="6">
                  <c:v>14.606577729</c:v>
                </c:pt>
                <c:pt idx="7">
                  <c:v>14.302746415</c:v>
                </c:pt>
                <c:pt idx="8">
                  <c:v>13.277017128000001</c:v>
                </c:pt>
                <c:pt idx="9">
                  <c:v>12.020803583999999</c:v>
                </c:pt>
                <c:pt idx="10">
                  <c:v>10.761405046</c:v>
                </c:pt>
                <c:pt idx="11">
                  <c:v>9.8953052340000003</c:v>
                </c:pt>
                <c:pt idx="12">
                  <c:v>9.9436194919999998</c:v>
                </c:pt>
                <c:pt idx="13">
                  <c:v>10.646017326999999</c:v>
                </c:pt>
                <c:pt idx="14">
                  <c:v>11.802108274</c:v>
                </c:pt>
                <c:pt idx="15">
                  <c:v>13.026106775000001</c:v>
                </c:pt>
                <c:pt idx="16">
                  <c:v>14.058475523</c:v>
                </c:pt>
                <c:pt idx="17">
                  <c:v>14.706179779999999</c:v>
                </c:pt>
                <c:pt idx="18">
                  <c:v>14.823411225999999</c:v>
                </c:pt>
                <c:pt idx="19">
                  <c:v>14.819491384999999</c:v>
                </c:pt>
                <c:pt idx="20">
                  <c:v>14.802289141999999</c:v>
                </c:pt>
                <c:pt idx="21">
                  <c:v>14.757647085</c:v>
                </c:pt>
                <c:pt idx="22">
                  <c:v>14.725417282</c:v>
                </c:pt>
                <c:pt idx="23">
                  <c:v>14.704666585</c:v>
                </c:pt>
              </c:numCache>
            </c:numRef>
          </c:val>
          <c:extLst>
            <c:ext xmlns:c16="http://schemas.microsoft.com/office/drawing/2014/chart" uri="{C3380CC4-5D6E-409C-BE32-E72D297353CC}">
              <c16:uniqueId val="{00000001-B927-4883-AA11-3D0B02CB7F17}"/>
            </c:ext>
          </c:extLst>
        </c:ser>
        <c:ser>
          <c:idx val="4"/>
          <c:order val="4"/>
          <c:tx>
            <c:strRef>
              <c:f>Restore_Hourly_Total!$H$1</c:f>
              <c:strCache>
                <c:ptCount val="1"/>
                <c:pt idx="0">
                  <c:v>Oil and Gas Peakers</c:v>
                </c:pt>
              </c:strCache>
            </c:strRef>
          </c:tx>
          <c:spPr>
            <a:solidFill>
              <a:schemeClr val="accent2"/>
            </a:solidFill>
            <a:ln>
              <a:noFill/>
            </a:ln>
            <a:effectLst/>
          </c:spPr>
          <c:cat>
            <c:numRef>
              <c:f>Restore_Hourly_Total!$C$2:$C$25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Restore_Hourly_Total!$H$2:$H$25</c:f>
              <c:numCache>
                <c:formatCode>General</c:formatCode>
                <c:ptCount val="24"/>
                <c:pt idx="0">
                  <c:v>0.45038716000000001</c:v>
                </c:pt>
                <c:pt idx="1">
                  <c:v>0.405677069</c:v>
                </c:pt>
                <c:pt idx="2">
                  <c:v>0.34649517099999999</c:v>
                </c:pt>
                <c:pt idx="3">
                  <c:v>0.25970113299999997</c:v>
                </c:pt>
                <c:pt idx="4">
                  <c:v>0.217914893</c:v>
                </c:pt>
                <c:pt idx="5">
                  <c:v>0.259066248</c:v>
                </c:pt>
                <c:pt idx="6">
                  <c:v>0.25777751300000001</c:v>
                </c:pt>
                <c:pt idx="7">
                  <c:v>0.171987169</c:v>
                </c:pt>
                <c:pt idx="8">
                  <c:v>0.15469909900000001</c:v>
                </c:pt>
                <c:pt idx="9">
                  <c:v>4.3916358000000003E-2</c:v>
                </c:pt>
                <c:pt idx="10">
                  <c:v>2.9458519999999998E-2</c:v>
                </c:pt>
                <c:pt idx="11">
                  <c:v>1.9336111E-2</c:v>
                </c:pt>
                <c:pt idx="12">
                  <c:v>1.6735769000000001E-2</c:v>
                </c:pt>
                <c:pt idx="13">
                  <c:v>1.5878657000000001E-2</c:v>
                </c:pt>
                <c:pt idx="14">
                  <c:v>1.9822411000000002E-2</c:v>
                </c:pt>
                <c:pt idx="15">
                  <c:v>0.211993974</c:v>
                </c:pt>
                <c:pt idx="16">
                  <c:v>0.60131463699999999</c:v>
                </c:pt>
                <c:pt idx="17">
                  <c:v>1.689954003</c:v>
                </c:pt>
                <c:pt idx="18">
                  <c:v>2.1656502789999998</c:v>
                </c:pt>
                <c:pt idx="19">
                  <c:v>2.0349023019999999</c:v>
                </c:pt>
                <c:pt idx="20">
                  <c:v>1.9208392999999999</c:v>
                </c:pt>
                <c:pt idx="21">
                  <c:v>1.71857803</c:v>
                </c:pt>
                <c:pt idx="22">
                  <c:v>1.3036299710000001</c:v>
                </c:pt>
                <c:pt idx="23">
                  <c:v>0.95169237500000003</c:v>
                </c:pt>
              </c:numCache>
            </c:numRef>
          </c:val>
          <c:extLst>
            <c:ext xmlns:c16="http://schemas.microsoft.com/office/drawing/2014/chart" uri="{C3380CC4-5D6E-409C-BE32-E72D297353CC}">
              <c16:uniqueId val="{00000002-B927-4883-AA11-3D0B02CB7F17}"/>
            </c:ext>
          </c:extLst>
        </c:ser>
        <c:ser>
          <c:idx val="5"/>
          <c:order val="5"/>
          <c:tx>
            <c:strRef>
              <c:f>Restore_Hourly_Total!$I$1</c:f>
              <c:strCache>
                <c:ptCount val="1"/>
                <c:pt idx="0">
                  <c:v>Gas Combined-Cycle</c:v>
                </c:pt>
              </c:strCache>
            </c:strRef>
          </c:tx>
          <c:spPr>
            <a:solidFill>
              <a:schemeClr val="accent1"/>
            </a:solidFill>
            <a:ln>
              <a:noFill/>
            </a:ln>
            <a:effectLst/>
          </c:spPr>
          <c:cat>
            <c:numRef>
              <c:f>Restore_Hourly_Total!$C$2:$C$25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Restore_Hourly_Total!$I$2:$I$25</c:f>
              <c:numCache>
                <c:formatCode>General</c:formatCode>
                <c:ptCount val="24"/>
                <c:pt idx="0">
                  <c:v>68.040777943999998</c:v>
                </c:pt>
                <c:pt idx="1">
                  <c:v>67.705997703999998</c:v>
                </c:pt>
                <c:pt idx="2">
                  <c:v>65.458308481000003</c:v>
                </c:pt>
                <c:pt idx="3">
                  <c:v>63.657185976999997</c:v>
                </c:pt>
                <c:pt idx="4">
                  <c:v>61.763535087000001</c:v>
                </c:pt>
                <c:pt idx="5">
                  <c:v>62.339170508000002</c:v>
                </c:pt>
                <c:pt idx="6">
                  <c:v>60.120496973999998</c:v>
                </c:pt>
                <c:pt idx="7">
                  <c:v>46.507950149999999</c:v>
                </c:pt>
                <c:pt idx="8">
                  <c:v>29.336371992</c:v>
                </c:pt>
                <c:pt idx="9">
                  <c:v>22.657560616000001</c:v>
                </c:pt>
                <c:pt idx="10">
                  <c:v>21.198840132000001</c:v>
                </c:pt>
                <c:pt idx="11">
                  <c:v>21.053219149</c:v>
                </c:pt>
                <c:pt idx="12">
                  <c:v>21.399850645000001</c:v>
                </c:pt>
                <c:pt idx="13">
                  <c:v>22.122735686999999</c:v>
                </c:pt>
                <c:pt idx="14">
                  <c:v>24.636656223999999</c:v>
                </c:pt>
                <c:pt idx="15">
                  <c:v>33.721029498</c:v>
                </c:pt>
                <c:pt idx="16">
                  <c:v>54.839241635</c:v>
                </c:pt>
                <c:pt idx="17">
                  <c:v>76.316308555999996</c:v>
                </c:pt>
                <c:pt idx="18">
                  <c:v>84.040661146999994</c:v>
                </c:pt>
                <c:pt idx="19">
                  <c:v>83.949866630000002</c:v>
                </c:pt>
                <c:pt idx="20">
                  <c:v>83.035429683999993</c:v>
                </c:pt>
                <c:pt idx="21">
                  <c:v>81.081517199999993</c:v>
                </c:pt>
                <c:pt idx="22">
                  <c:v>78.675802189999999</c:v>
                </c:pt>
                <c:pt idx="23">
                  <c:v>76.413650657000005</c:v>
                </c:pt>
              </c:numCache>
            </c:numRef>
          </c:val>
          <c:extLst>
            <c:ext xmlns:c16="http://schemas.microsoft.com/office/drawing/2014/chart" uri="{C3380CC4-5D6E-409C-BE32-E72D297353CC}">
              <c16:uniqueId val="{00000003-B927-4883-AA11-3D0B02CB7F17}"/>
            </c:ext>
          </c:extLst>
        </c:ser>
        <c:ser>
          <c:idx val="6"/>
          <c:order val="6"/>
          <c:tx>
            <c:strRef>
              <c:f>Restore_Hourly_Total!$J$1</c:f>
              <c:strCache>
                <c:ptCount val="1"/>
                <c:pt idx="0">
                  <c:v>Hydro</c:v>
                </c:pt>
              </c:strCache>
            </c:strRef>
          </c:tx>
          <c:spPr>
            <a:solidFill>
              <a:schemeClr val="tx2"/>
            </a:solidFill>
            <a:ln>
              <a:noFill/>
            </a:ln>
            <a:effectLst/>
          </c:spPr>
          <c:cat>
            <c:numRef>
              <c:f>Restore_Hourly_Total!$C$2:$C$25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Restore_Hourly_Total!$J$2:$J$25</c:f>
              <c:numCache>
                <c:formatCode>General</c:formatCode>
                <c:ptCount val="24"/>
                <c:pt idx="0">
                  <c:v>16.120505731000002</c:v>
                </c:pt>
                <c:pt idx="1">
                  <c:v>16.998777115999999</c:v>
                </c:pt>
                <c:pt idx="2">
                  <c:v>16.273613016999999</c:v>
                </c:pt>
                <c:pt idx="3">
                  <c:v>15.703684911</c:v>
                </c:pt>
                <c:pt idx="4">
                  <c:v>14.948805821000001</c:v>
                </c:pt>
                <c:pt idx="5">
                  <c:v>16.220260261</c:v>
                </c:pt>
                <c:pt idx="6">
                  <c:v>15.689549098000001</c:v>
                </c:pt>
                <c:pt idx="7">
                  <c:v>10.968867174</c:v>
                </c:pt>
                <c:pt idx="8">
                  <c:v>7.4893120499999997</c:v>
                </c:pt>
                <c:pt idx="9">
                  <c:v>5.6322194090000002</c:v>
                </c:pt>
                <c:pt idx="10">
                  <c:v>4.9918524560000002</c:v>
                </c:pt>
                <c:pt idx="11">
                  <c:v>4.8886197229999997</c:v>
                </c:pt>
                <c:pt idx="12">
                  <c:v>5.1121494800000002</c:v>
                </c:pt>
                <c:pt idx="13">
                  <c:v>5.379739915</c:v>
                </c:pt>
                <c:pt idx="14">
                  <c:v>5.8136362180000001</c:v>
                </c:pt>
                <c:pt idx="15">
                  <c:v>6.9615321909999999</c:v>
                </c:pt>
                <c:pt idx="16">
                  <c:v>10.483922680999999</c:v>
                </c:pt>
                <c:pt idx="17">
                  <c:v>13.993300836</c:v>
                </c:pt>
                <c:pt idx="18">
                  <c:v>15.584422424</c:v>
                </c:pt>
                <c:pt idx="19">
                  <c:v>15.560968167</c:v>
                </c:pt>
                <c:pt idx="20">
                  <c:v>16.089269209000001</c:v>
                </c:pt>
                <c:pt idx="21">
                  <c:v>16.446943676</c:v>
                </c:pt>
                <c:pt idx="22">
                  <c:v>16.545252005999998</c:v>
                </c:pt>
                <c:pt idx="23">
                  <c:v>16.240807444000001</c:v>
                </c:pt>
              </c:numCache>
            </c:numRef>
          </c:val>
          <c:extLst>
            <c:ext xmlns:c16="http://schemas.microsoft.com/office/drawing/2014/chart" uri="{C3380CC4-5D6E-409C-BE32-E72D297353CC}">
              <c16:uniqueId val="{00000004-B927-4883-AA11-3D0B02CB7F17}"/>
            </c:ext>
          </c:extLst>
        </c:ser>
        <c:ser>
          <c:idx val="8"/>
          <c:order val="7"/>
          <c:tx>
            <c:strRef>
              <c:f>Restore_Hourly_Total!$L$1</c:f>
              <c:strCache>
                <c:ptCount val="1"/>
                <c:pt idx="0">
                  <c:v>Wind</c:v>
                </c:pt>
              </c:strCache>
            </c:strRef>
          </c:tx>
          <c:spPr>
            <a:solidFill>
              <a:schemeClr val="accent3"/>
            </a:solidFill>
            <a:ln>
              <a:noFill/>
            </a:ln>
            <a:effectLst/>
          </c:spPr>
          <c:cat>
            <c:numRef>
              <c:f>Restore_Hourly_Total!$C$2:$C$25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Restore_Hourly_Total!$L$2:$L$25</c:f>
              <c:numCache>
                <c:formatCode>General</c:formatCode>
                <c:ptCount val="24"/>
                <c:pt idx="0">
                  <c:v>58.560610629000003</c:v>
                </c:pt>
                <c:pt idx="1">
                  <c:v>57.859701917000002</c:v>
                </c:pt>
                <c:pt idx="2">
                  <c:v>57.061536357000001</c:v>
                </c:pt>
                <c:pt idx="3">
                  <c:v>56.151031709000002</c:v>
                </c:pt>
                <c:pt idx="4">
                  <c:v>55.210151203000002</c:v>
                </c:pt>
                <c:pt idx="5">
                  <c:v>54.183882271000002</c:v>
                </c:pt>
                <c:pt idx="6">
                  <c:v>50.924785913999997</c:v>
                </c:pt>
                <c:pt idx="7">
                  <c:v>45.256866647999999</c:v>
                </c:pt>
                <c:pt idx="8">
                  <c:v>39.636363758999998</c:v>
                </c:pt>
                <c:pt idx="9">
                  <c:v>33.772983396000001</c:v>
                </c:pt>
                <c:pt idx="10">
                  <c:v>31.717511844000001</c:v>
                </c:pt>
                <c:pt idx="11">
                  <c:v>32.712743177</c:v>
                </c:pt>
                <c:pt idx="12">
                  <c:v>34.509340405000003</c:v>
                </c:pt>
                <c:pt idx="13">
                  <c:v>36.000606587</c:v>
                </c:pt>
                <c:pt idx="14">
                  <c:v>37.760736463999997</c:v>
                </c:pt>
                <c:pt idx="15">
                  <c:v>40.479481732000004</c:v>
                </c:pt>
                <c:pt idx="16">
                  <c:v>43.421131009</c:v>
                </c:pt>
                <c:pt idx="17">
                  <c:v>46.564384699999998</c:v>
                </c:pt>
                <c:pt idx="18">
                  <c:v>50.069803835000002</c:v>
                </c:pt>
                <c:pt idx="19">
                  <c:v>54.389319010000001</c:v>
                </c:pt>
                <c:pt idx="20">
                  <c:v>57.601391096999997</c:v>
                </c:pt>
                <c:pt idx="21">
                  <c:v>59.002148159999997</c:v>
                </c:pt>
                <c:pt idx="22">
                  <c:v>59.371093721999998</c:v>
                </c:pt>
                <c:pt idx="23">
                  <c:v>59.072473455000001</c:v>
                </c:pt>
              </c:numCache>
            </c:numRef>
          </c:val>
          <c:extLst>
            <c:ext xmlns:c16="http://schemas.microsoft.com/office/drawing/2014/chart" uri="{C3380CC4-5D6E-409C-BE32-E72D297353CC}">
              <c16:uniqueId val="{00000005-B927-4883-AA11-3D0B02CB7F17}"/>
            </c:ext>
          </c:extLst>
        </c:ser>
        <c:ser>
          <c:idx val="10"/>
          <c:order val="8"/>
          <c:tx>
            <c:strRef>
              <c:f>Restore_Hourly_Total!$M$1</c:f>
              <c:strCache>
                <c:ptCount val="1"/>
                <c:pt idx="0">
                  <c:v>Solar Hybrid</c:v>
                </c:pt>
              </c:strCache>
            </c:strRef>
          </c:tx>
          <c:spPr>
            <a:solidFill>
              <a:schemeClr val="accent4"/>
            </a:solidFill>
            <a:ln>
              <a:noFill/>
            </a:ln>
            <a:effectLst/>
          </c:spPr>
          <c:cat>
            <c:numRef>
              <c:f>Restore_Hourly_Total!$C$2:$C$25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Restore_Hourly_Total!$M$2:$M$25</c:f>
              <c:numCache>
                <c:formatCode>General</c:formatCode>
                <c:ptCount val="24"/>
                <c:pt idx="0">
                  <c:v>2.0343940000000001E-2</c:v>
                </c:pt>
                <c:pt idx="1">
                  <c:v>1.5501443E-2</c:v>
                </c:pt>
                <c:pt idx="2">
                  <c:v>1.059965E-2</c:v>
                </c:pt>
                <c:pt idx="3">
                  <c:v>6.8150570000000002E-3</c:v>
                </c:pt>
                <c:pt idx="4">
                  <c:v>1.8282346000000001E-2</c:v>
                </c:pt>
                <c:pt idx="5">
                  <c:v>1.5035573520000001</c:v>
                </c:pt>
                <c:pt idx="6">
                  <c:v>8.0101182990000002</c:v>
                </c:pt>
                <c:pt idx="7">
                  <c:v>18.120482237000001</c:v>
                </c:pt>
                <c:pt idx="8">
                  <c:v>26.171440327999999</c:v>
                </c:pt>
                <c:pt idx="9">
                  <c:v>28.219010700999998</c:v>
                </c:pt>
                <c:pt idx="10">
                  <c:v>26.923618775000001</c:v>
                </c:pt>
                <c:pt idx="11">
                  <c:v>27.08194872</c:v>
                </c:pt>
                <c:pt idx="12">
                  <c:v>27.911611171000001</c:v>
                </c:pt>
                <c:pt idx="13">
                  <c:v>29.651331128999999</c:v>
                </c:pt>
                <c:pt idx="14">
                  <c:v>31.634177866999998</c:v>
                </c:pt>
                <c:pt idx="15">
                  <c:v>33.008082092999999</c:v>
                </c:pt>
                <c:pt idx="16">
                  <c:v>31.216367038000001</c:v>
                </c:pt>
                <c:pt idx="17">
                  <c:v>26.649536829999999</c:v>
                </c:pt>
                <c:pt idx="18">
                  <c:v>17.013133371999999</c:v>
                </c:pt>
                <c:pt idx="19">
                  <c:v>9.4230549119999996</c:v>
                </c:pt>
                <c:pt idx="20">
                  <c:v>4.279555942</c:v>
                </c:pt>
                <c:pt idx="21">
                  <c:v>0.481773224</c:v>
                </c:pt>
                <c:pt idx="22">
                  <c:v>0.13663800000000001</c:v>
                </c:pt>
                <c:pt idx="23">
                  <c:v>4.9991670000000002E-2</c:v>
                </c:pt>
              </c:numCache>
            </c:numRef>
          </c:val>
          <c:extLst>
            <c:ext xmlns:c16="http://schemas.microsoft.com/office/drawing/2014/chart" uri="{C3380CC4-5D6E-409C-BE32-E72D297353CC}">
              <c16:uniqueId val="{00000006-B927-4883-AA11-3D0B02CB7F17}"/>
            </c:ext>
          </c:extLst>
        </c:ser>
        <c:ser>
          <c:idx val="9"/>
          <c:order val="9"/>
          <c:tx>
            <c:strRef>
              <c:f>Restore_Hourly_Total!$N$1</c:f>
              <c:strCache>
                <c:ptCount val="1"/>
                <c:pt idx="0">
                  <c:v>Solar</c:v>
                </c:pt>
              </c:strCache>
            </c:strRef>
          </c:tx>
          <c:spPr>
            <a:solidFill>
              <a:schemeClr val="accent4"/>
            </a:solidFill>
            <a:ln>
              <a:noFill/>
            </a:ln>
            <a:effectLst/>
          </c:spPr>
          <c:cat>
            <c:numRef>
              <c:f>Restore_Hourly_Total!$C$2:$C$25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Restore_Hourly_Total!$N$2:$N$25</c:f>
              <c:numCache>
                <c:formatCode>General</c:formatCode>
                <c:ptCount val="24"/>
                <c:pt idx="4">
                  <c:v>1.2810093E-2</c:v>
                </c:pt>
                <c:pt idx="5">
                  <c:v>1.1259195989999999</c:v>
                </c:pt>
                <c:pt idx="6">
                  <c:v>9.9276917969999996</c:v>
                </c:pt>
                <c:pt idx="7">
                  <c:v>43.077565827000001</c:v>
                </c:pt>
                <c:pt idx="8">
                  <c:v>90.509622987</c:v>
                </c:pt>
                <c:pt idx="9">
                  <c:v>127.366848907</c:v>
                </c:pt>
                <c:pt idx="10">
                  <c:v>154.50082179099999</c:v>
                </c:pt>
                <c:pt idx="11">
                  <c:v>167.91494845599999</c:v>
                </c:pt>
                <c:pt idx="12">
                  <c:v>169.30849255800001</c:v>
                </c:pt>
                <c:pt idx="13">
                  <c:v>163.7165473</c:v>
                </c:pt>
                <c:pt idx="14">
                  <c:v>147.01022511100001</c:v>
                </c:pt>
                <c:pt idx="15">
                  <c:v>112.169068549</c:v>
                </c:pt>
                <c:pt idx="16">
                  <c:v>65.381177808999993</c:v>
                </c:pt>
                <c:pt idx="17">
                  <c:v>21.596615907</c:v>
                </c:pt>
                <c:pt idx="18">
                  <c:v>3.338988729</c:v>
                </c:pt>
                <c:pt idx="19">
                  <c:v>0.16296998600000001</c:v>
                </c:pt>
                <c:pt idx="20">
                  <c:v>2.6289899999999998E-4</c:v>
                </c:pt>
              </c:numCache>
            </c:numRef>
          </c:val>
          <c:extLst>
            <c:ext xmlns:c16="http://schemas.microsoft.com/office/drawing/2014/chart" uri="{C3380CC4-5D6E-409C-BE32-E72D297353CC}">
              <c16:uniqueId val="{00000007-B927-4883-AA11-3D0B02CB7F17}"/>
            </c:ext>
          </c:extLst>
        </c:ser>
        <c:ser>
          <c:idx val="11"/>
          <c:order val="10"/>
          <c:tx>
            <c:strRef>
              <c:f>Restore_Hourly_Total!$O$1</c:f>
              <c:strCache>
                <c:ptCount val="1"/>
                <c:pt idx="0">
                  <c:v>Curtailment</c:v>
                </c:pt>
              </c:strCache>
            </c:strRef>
          </c:tx>
          <c:spPr>
            <a:solidFill>
              <a:srgbClr val="7D6D9B"/>
            </a:solidFill>
            <a:ln>
              <a:noFill/>
            </a:ln>
            <a:effectLst/>
          </c:spPr>
          <c:cat>
            <c:numRef>
              <c:f>Restore_Hourly_Total!$C$2:$C$25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Restore_Hourly_Total!$O$2:$O$25</c:f>
              <c:numCache>
                <c:formatCode>General</c:formatCode>
                <c:ptCount val="24"/>
                <c:pt idx="4">
                  <c:v>5.1662699999999997E-4</c:v>
                </c:pt>
                <c:pt idx="6">
                  <c:v>0.28257101600000001</c:v>
                </c:pt>
                <c:pt idx="7">
                  <c:v>2.1143009570000002</c:v>
                </c:pt>
                <c:pt idx="8">
                  <c:v>6.5236452209999998</c:v>
                </c:pt>
                <c:pt idx="9">
                  <c:v>14.807799164</c:v>
                </c:pt>
                <c:pt idx="10">
                  <c:v>14.390030804</c:v>
                </c:pt>
                <c:pt idx="11">
                  <c:v>9.7710813049999992</c:v>
                </c:pt>
                <c:pt idx="12">
                  <c:v>8.6020384520000004</c:v>
                </c:pt>
                <c:pt idx="13">
                  <c:v>7.465097976</c:v>
                </c:pt>
                <c:pt idx="14">
                  <c:v>4.8219477819999996</c:v>
                </c:pt>
                <c:pt idx="15">
                  <c:v>2.167412637</c:v>
                </c:pt>
                <c:pt idx="16">
                  <c:v>0.80362565399999997</c:v>
                </c:pt>
                <c:pt idx="17">
                  <c:v>0.112729751</c:v>
                </c:pt>
              </c:numCache>
            </c:numRef>
          </c:val>
          <c:extLst>
            <c:ext xmlns:c16="http://schemas.microsoft.com/office/drawing/2014/chart" uri="{C3380CC4-5D6E-409C-BE32-E72D297353CC}">
              <c16:uniqueId val="{00000008-B927-4883-AA11-3D0B02CB7F17}"/>
            </c:ext>
          </c:extLst>
        </c:ser>
        <c:ser>
          <c:idx val="12"/>
          <c:order val="11"/>
          <c:tx>
            <c:strRef>
              <c:f>Restore_Hourly_Total!$P$1</c:f>
              <c:strCache>
                <c:ptCount val="1"/>
                <c:pt idx="0">
                  <c:v>Pumped Hydro discharge</c:v>
                </c:pt>
              </c:strCache>
            </c:strRef>
          </c:tx>
          <c:spPr>
            <a:solidFill>
              <a:schemeClr val="accent1">
                <a:lumMod val="40000"/>
                <a:lumOff val="60000"/>
              </a:schemeClr>
            </a:solidFill>
            <a:ln>
              <a:noFill/>
            </a:ln>
            <a:effectLst/>
          </c:spPr>
          <c:cat>
            <c:numRef>
              <c:f>Restore_Hourly_Total!$C$2:$C$25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Restore_Hourly_Total!$P$2:$P$25</c:f>
              <c:numCache>
                <c:formatCode>General</c:formatCode>
                <c:ptCount val="24"/>
                <c:pt idx="0">
                  <c:v>2.0890281819999998</c:v>
                </c:pt>
                <c:pt idx="1">
                  <c:v>2.3649155999999998</c:v>
                </c:pt>
                <c:pt idx="2">
                  <c:v>1.575153824</c:v>
                </c:pt>
                <c:pt idx="3">
                  <c:v>1.2985146590000001</c:v>
                </c:pt>
                <c:pt idx="4">
                  <c:v>1.0450233010000001</c:v>
                </c:pt>
                <c:pt idx="5">
                  <c:v>1.320047236</c:v>
                </c:pt>
                <c:pt idx="6">
                  <c:v>0.86432072400000004</c:v>
                </c:pt>
                <c:pt idx="7">
                  <c:v>0.584989965</c:v>
                </c:pt>
                <c:pt idx="8">
                  <c:v>5.0406449999999998E-2</c:v>
                </c:pt>
                <c:pt idx="9">
                  <c:v>5.7125199999999996E-4</c:v>
                </c:pt>
                <c:pt idx="15">
                  <c:v>3.9451841000000001E-2</c:v>
                </c:pt>
                <c:pt idx="16">
                  <c:v>1.482044382</c:v>
                </c:pt>
                <c:pt idx="17">
                  <c:v>4.0221393980000002</c:v>
                </c:pt>
                <c:pt idx="18">
                  <c:v>4.4550170820000004</c:v>
                </c:pt>
                <c:pt idx="19">
                  <c:v>4.5937329519999999</c:v>
                </c:pt>
                <c:pt idx="20">
                  <c:v>4.344263379</c:v>
                </c:pt>
                <c:pt idx="21">
                  <c:v>3.5960871390000002</c:v>
                </c:pt>
                <c:pt idx="22">
                  <c:v>3.3555776490000002</c:v>
                </c:pt>
                <c:pt idx="23">
                  <c:v>2.8644299590000002</c:v>
                </c:pt>
              </c:numCache>
            </c:numRef>
          </c:val>
          <c:extLst>
            <c:ext xmlns:c16="http://schemas.microsoft.com/office/drawing/2014/chart" uri="{C3380CC4-5D6E-409C-BE32-E72D297353CC}">
              <c16:uniqueId val="{00000009-B927-4883-AA11-3D0B02CB7F17}"/>
            </c:ext>
          </c:extLst>
        </c:ser>
        <c:ser>
          <c:idx val="13"/>
          <c:order val="12"/>
          <c:tx>
            <c:strRef>
              <c:f>Restore_Hourly_Total!$Q$1</c:f>
              <c:strCache>
                <c:ptCount val="1"/>
                <c:pt idx="0">
                  <c:v>Battery Storage discharge</c:v>
                </c:pt>
              </c:strCache>
            </c:strRef>
          </c:tx>
          <c:spPr>
            <a:solidFill>
              <a:schemeClr val="tx1"/>
            </a:solidFill>
            <a:ln>
              <a:noFill/>
            </a:ln>
            <a:effectLst/>
          </c:spPr>
          <c:cat>
            <c:numRef>
              <c:f>Restore_Hourly_Total!$C$2:$C$25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Restore_Hourly_Total!$Q$2:$Q$25</c:f>
              <c:numCache>
                <c:formatCode>General</c:formatCode>
                <c:ptCount val="24"/>
                <c:pt idx="0">
                  <c:v>8.3951879359999992</c:v>
                </c:pt>
                <c:pt idx="1">
                  <c:v>6.6766571600000004</c:v>
                </c:pt>
                <c:pt idx="2">
                  <c:v>3.6344836969999998</c:v>
                </c:pt>
                <c:pt idx="3">
                  <c:v>2.5632986849999999</c:v>
                </c:pt>
                <c:pt idx="4">
                  <c:v>1.8021180029999999</c:v>
                </c:pt>
                <c:pt idx="5">
                  <c:v>2.5236327940000001</c:v>
                </c:pt>
                <c:pt idx="6">
                  <c:v>4.5572162719999998</c:v>
                </c:pt>
                <c:pt idx="7">
                  <c:v>3.1244158419999999</c:v>
                </c:pt>
                <c:pt idx="8">
                  <c:v>0.363145673</c:v>
                </c:pt>
                <c:pt idx="9">
                  <c:v>4.8672733000000003E-2</c:v>
                </c:pt>
                <c:pt idx="10">
                  <c:v>7.1757705000000005E-2</c:v>
                </c:pt>
                <c:pt idx="11">
                  <c:v>8.2065473E-2</c:v>
                </c:pt>
                <c:pt idx="12">
                  <c:v>3.4814391E-2</c:v>
                </c:pt>
                <c:pt idx="13">
                  <c:v>2.247706E-2</c:v>
                </c:pt>
                <c:pt idx="14">
                  <c:v>1.5580767000000001E-2</c:v>
                </c:pt>
                <c:pt idx="15">
                  <c:v>0.28989100800000001</c:v>
                </c:pt>
                <c:pt idx="16">
                  <c:v>4.0637620639999996</c:v>
                </c:pt>
                <c:pt idx="17">
                  <c:v>20.809377748999999</c:v>
                </c:pt>
                <c:pt idx="18">
                  <c:v>29.307184943999999</c:v>
                </c:pt>
                <c:pt idx="19">
                  <c:v>28.196672312</c:v>
                </c:pt>
                <c:pt idx="20">
                  <c:v>23.921966342000001</c:v>
                </c:pt>
                <c:pt idx="21">
                  <c:v>17.110426145999998</c:v>
                </c:pt>
                <c:pt idx="22">
                  <c:v>11.47515523</c:v>
                </c:pt>
                <c:pt idx="23">
                  <c:v>8.3931861080000001</c:v>
                </c:pt>
              </c:numCache>
            </c:numRef>
          </c:val>
          <c:extLst>
            <c:ext xmlns:c16="http://schemas.microsoft.com/office/drawing/2014/chart" uri="{C3380CC4-5D6E-409C-BE32-E72D297353CC}">
              <c16:uniqueId val="{0000000A-B927-4883-AA11-3D0B02CB7F17}"/>
            </c:ext>
          </c:extLst>
        </c:ser>
        <c:dLbls>
          <c:showLegendKey val="0"/>
          <c:showVal val="0"/>
          <c:showCatName val="0"/>
          <c:showSerName val="0"/>
          <c:showPercent val="0"/>
          <c:showBubbleSize val="0"/>
        </c:dLbls>
        <c:axId val="-1199717232"/>
        <c:axId val="-1199723760"/>
        <c:extLst/>
      </c:areaChart>
      <c:areaChart>
        <c:grouping val="stacked"/>
        <c:varyColors val="0"/>
        <c:ser>
          <c:idx val="1"/>
          <c:order val="0"/>
          <c:tx>
            <c:strRef>
              <c:f>Restore_Hourly_Total!$D$1</c:f>
              <c:strCache>
                <c:ptCount val="1"/>
                <c:pt idx="0">
                  <c:v>Pumped Hydro charge</c:v>
                </c:pt>
              </c:strCache>
            </c:strRef>
          </c:tx>
          <c:spPr>
            <a:solidFill>
              <a:schemeClr val="accent1">
                <a:lumMod val="40000"/>
                <a:lumOff val="60000"/>
              </a:schemeClr>
            </a:solidFill>
            <a:ln>
              <a:noFill/>
            </a:ln>
            <a:effectLst/>
          </c:spPr>
          <c:cat>
            <c:numRef>
              <c:f>Restore_Hourly_Total!$C$2:$C$25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Restore_Hourly_Total!$D$2:$D$25</c:f>
              <c:numCache>
                <c:formatCode>General</c:formatCode>
                <c:ptCount val="24"/>
                <c:pt idx="0">
                  <c:v>-7.9679449999999999E-2</c:v>
                </c:pt>
                <c:pt idx="1">
                  <c:v>-7.3189423000000003E-2</c:v>
                </c:pt>
                <c:pt idx="2">
                  <c:v>-0.12661223099999999</c:v>
                </c:pt>
                <c:pt idx="3">
                  <c:v>-0.17243855899999999</c:v>
                </c:pt>
                <c:pt idx="4">
                  <c:v>-0.23994934500000001</c:v>
                </c:pt>
                <c:pt idx="5">
                  <c:v>-0.13139663800000001</c:v>
                </c:pt>
                <c:pt idx="6">
                  <c:v>-0.48356364200000002</c:v>
                </c:pt>
                <c:pt idx="7">
                  <c:v>-2.0537562779999998</c:v>
                </c:pt>
                <c:pt idx="8">
                  <c:v>-4.2574764800000002</c:v>
                </c:pt>
                <c:pt idx="9">
                  <c:v>-5.8683814449999998</c:v>
                </c:pt>
                <c:pt idx="10">
                  <c:v>-6.1257947870000002</c:v>
                </c:pt>
                <c:pt idx="11">
                  <c:v>-6.045304217</c:v>
                </c:pt>
                <c:pt idx="12">
                  <c:v>-5.9722402580000002</c:v>
                </c:pt>
                <c:pt idx="13">
                  <c:v>-5.6148677380000001</c:v>
                </c:pt>
                <c:pt idx="14">
                  <c:v>-5.3269790730000004</c:v>
                </c:pt>
                <c:pt idx="15">
                  <c:v>-4.1282426149999996</c:v>
                </c:pt>
                <c:pt idx="16">
                  <c:v>-1.22834439</c:v>
                </c:pt>
                <c:pt idx="17">
                  <c:v>-8.5115062000000005E-2</c:v>
                </c:pt>
                <c:pt idx="18">
                  <c:v>-6.9012179999999998E-3</c:v>
                </c:pt>
                <c:pt idx="19">
                  <c:v>-8.0140409999999995E-3</c:v>
                </c:pt>
                <c:pt idx="21">
                  <c:v>-5.4132319999999996E-3</c:v>
                </c:pt>
                <c:pt idx="22">
                  <c:v>-2.3389104000000001E-2</c:v>
                </c:pt>
                <c:pt idx="23">
                  <c:v>-7.0318148999999996E-2</c:v>
                </c:pt>
              </c:numCache>
            </c:numRef>
          </c:val>
          <c:extLst>
            <c:ext xmlns:c16="http://schemas.microsoft.com/office/drawing/2014/chart" uri="{C3380CC4-5D6E-409C-BE32-E72D297353CC}">
              <c16:uniqueId val="{0000000B-B927-4883-AA11-3D0B02CB7F17}"/>
            </c:ext>
          </c:extLst>
        </c:ser>
        <c:ser>
          <c:idx val="0"/>
          <c:order val="1"/>
          <c:tx>
            <c:strRef>
              <c:f>Restore_Hourly_Total!$E$1</c:f>
              <c:strCache>
                <c:ptCount val="1"/>
                <c:pt idx="0">
                  <c:v>Battery Storage charge</c:v>
                </c:pt>
              </c:strCache>
            </c:strRef>
          </c:tx>
          <c:spPr>
            <a:solidFill>
              <a:schemeClr val="tx1"/>
            </a:solidFill>
            <a:ln>
              <a:noFill/>
            </a:ln>
            <a:effectLst/>
          </c:spPr>
          <c:cat>
            <c:numRef>
              <c:f>Restore_Hourly_Total!$C$2:$C$25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Restore_Hourly_Total!$E$2:$E$25</c:f>
              <c:numCache>
                <c:formatCode>General</c:formatCode>
                <c:ptCount val="24"/>
                <c:pt idx="0">
                  <c:v>-0.67384046399999997</c:v>
                </c:pt>
                <c:pt idx="1">
                  <c:v>-0.234332123</c:v>
                </c:pt>
                <c:pt idx="2">
                  <c:v>-0.39390833400000003</c:v>
                </c:pt>
                <c:pt idx="3">
                  <c:v>-0.54753994100000003</c:v>
                </c:pt>
                <c:pt idx="4">
                  <c:v>-0.77959619499999999</c:v>
                </c:pt>
                <c:pt idx="5">
                  <c:v>-0.37390342199999999</c:v>
                </c:pt>
                <c:pt idx="6">
                  <c:v>-9.5069542000000007E-2</c:v>
                </c:pt>
                <c:pt idx="7">
                  <c:v>-0.43587830500000002</c:v>
                </c:pt>
                <c:pt idx="8">
                  <c:v>-4.4584311769999996</c:v>
                </c:pt>
                <c:pt idx="9">
                  <c:v>-16.163589443999999</c:v>
                </c:pt>
                <c:pt idx="10">
                  <c:v>-30.197808493</c:v>
                </c:pt>
                <c:pt idx="11">
                  <c:v>-38.226775293999999</c:v>
                </c:pt>
                <c:pt idx="12">
                  <c:v>-38.848266332999998</c:v>
                </c:pt>
                <c:pt idx="13">
                  <c:v>-36.198893978999998</c:v>
                </c:pt>
                <c:pt idx="14">
                  <c:v>-27.366320665</c:v>
                </c:pt>
                <c:pt idx="15">
                  <c:v>-10.898670356</c:v>
                </c:pt>
                <c:pt idx="16">
                  <c:v>-1.722669354</c:v>
                </c:pt>
                <c:pt idx="17">
                  <c:v>-4.4495683000000001E-2</c:v>
                </c:pt>
                <c:pt idx="18">
                  <c:v>-1.6346993000000001E-2</c:v>
                </c:pt>
                <c:pt idx="19">
                  <c:v>-4.5328631000000001E-2</c:v>
                </c:pt>
                <c:pt idx="20">
                  <c:v>-2.4060498E-2</c:v>
                </c:pt>
                <c:pt idx="21">
                  <c:v>-0.12876892600000001</c:v>
                </c:pt>
                <c:pt idx="22">
                  <c:v>-0.31983689399999998</c:v>
                </c:pt>
                <c:pt idx="23">
                  <c:v>-0.60937028599999998</c:v>
                </c:pt>
              </c:numCache>
            </c:numRef>
          </c:val>
          <c:extLst>
            <c:ext xmlns:c16="http://schemas.microsoft.com/office/drawing/2014/chart" uri="{C3380CC4-5D6E-409C-BE32-E72D297353CC}">
              <c16:uniqueId val="{0000000C-B927-4883-AA11-3D0B02CB7F17}"/>
            </c:ext>
          </c:extLst>
        </c:ser>
        <c:dLbls>
          <c:showLegendKey val="0"/>
          <c:showVal val="0"/>
          <c:showCatName val="0"/>
          <c:showSerName val="0"/>
          <c:showPercent val="0"/>
          <c:showBubbleSize val="0"/>
        </c:dLbls>
        <c:axId val="-1199724304"/>
        <c:axId val="-1199725392"/>
      </c:areaChart>
      <c:lineChart>
        <c:grouping val="standard"/>
        <c:varyColors val="0"/>
        <c:ser>
          <c:idx val="14"/>
          <c:order val="13"/>
          <c:tx>
            <c:strRef>
              <c:f>Restore_Hourly_Total!$R$1</c:f>
              <c:strCache>
                <c:ptCount val="1"/>
                <c:pt idx="0">
                  <c:v>Load</c:v>
                </c:pt>
              </c:strCache>
            </c:strRef>
          </c:tx>
          <c:spPr>
            <a:ln w="28575" cap="rnd">
              <a:solidFill>
                <a:srgbClr val="C2BBD0"/>
              </a:solidFill>
              <a:prstDash val="sysDash"/>
              <a:round/>
            </a:ln>
            <a:effectLst/>
          </c:spPr>
          <c:marker>
            <c:symbol val="none"/>
          </c:marker>
          <c:cat>
            <c:numRef>
              <c:f>Restore_Hourly_Total!$C$2:$C$25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Restore_Hourly_Total!$R$2:$R$25</c:f>
              <c:numCache>
                <c:formatCode>General</c:formatCode>
                <c:ptCount val="24"/>
                <c:pt idx="0">
                  <c:v>191.786599147</c:v>
                </c:pt>
                <c:pt idx="1">
                  <c:v>190.6142084</c:v>
                </c:pt>
                <c:pt idx="2">
                  <c:v>182.43590247899999</c:v>
                </c:pt>
                <c:pt idx="3">
                  <c:v>177.304854613</c:v>
                </c:pt>
                <c:pt idx="4">
                  <c:v>172.22571962500001</c:v>
                </c:pt>
                <c:pt idx="5">
                  <c:v>177.41910683099999</c:v>
                </c:pt>
                <c:pt idx="6">
                  <c:v>187.52822962499999</c:v>
                </c:pt>
                <c:pt idx="7">
                  <c:v>201.04929333000001</c:v>
                </c:pt>
                <c:pt idx="8">
                  <c:v>217.474187683</c:v>
                </c:pt>
                <c:pt idx="9">
                  <c:v>224.948618098</c:v>
                </c:pt>
                <c:pt idx="10">
                  <c:v>230.334944759</c:v>
                </c:pt>
                <c:pt idx="11">
                  <c:v>235.52548691499999</c:v>
                </c:pt>
                <c:pt idx="12">
                  <c:v>239.57160693200001</c:v>
                </c:pt>
                <c:pt idx="13">
                  <c:v>242.27654583399999</c:v>
                </c:pt>
                <c:pt idx="14">
                  <c:v>243.686414713</c:v>
                </c:pt>
                <c:pt idx="15">
                  <c:v>244.578217884</c:v>
                </c:pt>
                <c:pt idx="16">
                  <c:v>245.32915110900001</c:v>
                </c:pt>
                <c:pt idx="17">
                  <c:v>251.65326732099999</c:v>
                </c:pt>
                <c:pt idx="18">
                  <c:v>247.37769473399999</c:v>
                </c:pt>
                <c:pt idx="19">
                  <c:v>239.928624098</c:v>
                </c:pt>
                <c:pt idx="20">
                  <c:v>232.65950550700001</c:v>
                </c:pt>
                <c:pt idx="21">
                  <c:v>220.098124574</c:v>
                </c:pt>
                <c:pt idx="22">
                  <c:v>210.84600720700001</c:v>
                </c:pt>
                <c:pt idx="23">
                  <c:v>203.31588198399999</c:v>
                </c:pt>
              </c:numCache>
            </c:numRef>
          </c:val>
          <c:smooth val="0"/>
          <c:extLst>
            <c:ext xmlns:c16="http://schemas.microsoft.com/office/drawing/2014/chart" uri="{C3380CC4-5D6E-409C-BE32-E72D297353CC}">
              <c16:uniqueId val="{0000000D-B927-4883-AA11-3D0B02CB7F17}"/>
            </c:ext>
          </c:extLst>
        </c:ser>
        <c:dLbls>
          <c:showLegendKey val="0"/>
          <c:showVal val="0"/>
          <c:showCatName val="0"/>
          <c:showSerName val="0"/>
          <c:showPercent val="0"/>
          <c:showBubbleSize val="0"/>
        </c:dLbls>
        <c:marker val="1"/>
        <c:smooth val="0"/>
        <c:axId val="-1199717232"/>
        <c:axId val="-1199723760"/>
      </c:lineChart>
      <c:catAx>
        <c:axId val="-119971723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199723760"/>
        <c:crosses val="autoZero"/>
        <c:auto val="1"/>
        <c:lblAlgn val="ctr"/>
        <c:lblOffset val="100"/>
        <c:tickLblSkip val="4"/>
        <c:tickMarkSkip val="1"/>
        <c:noMultiLvlLbl val="0"/>
      </c:catAx>
      <c:valAx>
        <c:axId val="-1199723760"/>
        <c:scaling>
          <c:orientation val="minMax"/>
          <c:max val="300"/>
          <c:min val="-50"/>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1199717232"/>
        <c:crosses val="autoZero"/>
        <c:crossBetween val="between"/>
      </c:valAx>
      <c:valAx>
        <c:axId val="-1199725392"/>
        <c:scaling>
          <c:orientation val="minMax"/>
          <c:max val="300"/>
        </c:scaling>
        <c:delete val="1"/>
        <c:axPos val="r"/>
        <c:numFmt formatCode="General" sourceLinked="1"/>
        <c:majorTickMark val="out"/>
        <c:minorTickMark val="none"/>
        <c:tickLblPos val="nextTo"/>
        <c:crossAx val="-1199724304"/>
        <c:crosses val="max"/>
        <c:crossBetween val="between"/>
      </c:valAx>
      <c:catAx>
        <c:axId val="-1199724304"/>
        <c:scaling>
          <c:orientation val="minMax"/>
        </c:scaling>
        <c:delete val="1"/>
        <c:axPos val="b"/>
        <c:numFmt formatCode="General" sourceLinked="1"/>
        <c:majorTickMark val="out"/>
        <c:minorTickMark val="none"/>
        <c:tickLblPos val="nextTo"/>
        <c:crossAx val="-1199725392"/>
        <c:crosses val="autoZero"/>
        <c:auto val="1"/>
        <c:lblAlgn val="ctr"/>
        <c:lblOffset val="100"/>
        <c:noMultiLvlLbl val="0"/>
      </c:cat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2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133858267716532E-2"/>
          <c:y val="0.10451396142273715"/>
          <c:w val="0.59348544009797988"/>
          <c:h val="0.80464695195325608"/>
        </c:manualLayout>
      </c:layout>
      <c:areaChart>
        <c:grouping val="stacked"/>
        <c:varyColors val="0"/>
        <c:ser>
          <c:idx val="6"/>
          <c:order val="0"/>
          <c:tx>
            <c:strRef>
              <c:f>Sheet1!$B$1</c:f>
              <c:strCache>
                <c:ptCount val="1"/>
                <c:pt idx="0">
                  <c:v>other</c:v>
                </c:pt>
              </c:strCache>
            </c:strRef>
          </c:tx>
          <c:spPr>
            <a:solidFill>
              <a:srgbClr val="7F7F7F"/>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1.7440849999999999</c:v>
                </c:pt>
                <c:pt idx="1">
                  <c:v>1.7350270000000001</c:v>
                </c:pt>
                <c:pt idx="2">
                  <c:v>1.6648289999999999</c:v>
                </c:pt>
                <c:pt idx="3">
                  <c:v>1.545234</c:v>
                </c:pt>
                <c:pt idx="4">
                  <c:v>1.6273959999999998</c:v>
                </c:pt>
                <c:pt idx="5">
                  <c:v>1.6491669999999998</c:v>
                </c:pt>
                <c:pt idx="6">
                  <c:v>1.6031329999999999</c:v>
                </c:pt>
                <c:pt idx="7">
                  <c:v>1.5563450000000001</c:v>
                </c:pt>
                <c:pt idx="8">
                  <c:v>1.6783100000000002</c:v>
                </c:pt>
                <c:pt idx="9">
                  <c:v>1.7092599999999998</c:v>
                </c:pt>
                <c:pt idx="10">
                  <c:v>1.6328120000000002</c:v>
                </c:pt>
                <c:pt idx="11">
                  <c:v>1.5863520000000002</c:v>
                </c:pt>
                <c:pt idx="12">
                  <c:v>1.573202</c:v>
                </c:pt>
                <c:pt idx="13">
                  <c:v>1.5621779999999998</c:v>
                </c:pt>
                <c:pt idx="14">
                  <c:v>1.5555910000000002</c:v>
                </c:pt>
                <c:pt idx="15">
                  <c:v>1.551831</c:v>
                </c:pt>
                <c:pt idx="16">
                  <c:v>1.545947</c:v>
                </c:pt>
                <c:pt idx="17">
                  <c:v>1.5319879999999999</c:v>
                </c:pt>
                <c:pt idx="18">
                  <c:v>1.5393019999999999</c:v>
                </c:pt>
                <c:pt idx="19">
                  <c:v>1.5340919999999998</c:v>
                </c:pt>
                <c:pt idx="20">
                  <c:v>1.5282260000000001</c:v>
                </c:pt>
                <c:pt idx="21">
                  <c:v>1.524899</c:v>
                </c:pt>
                <c:pt idx="22">
                  <c:v>1.5289870000000001</c:v>
                </c:pt>
                <c:pt idx="23">
                  <c:v>1.5289069999999998</c:v>
                </c:pt>
                <c:pt idx="24">
                  <c:v>1.5261480000000001</c:v>
                </c:pt>
                <c:pt idx="25">
                  <c:v>1.527399</c:v>
                </c:pt>
                <c:pt idx="26">
                  <c:v>1.530729</c:v>
                </c:pt>
                <c:pt idx="27">
                  <c:v>1.5391729999999999</c:v>
                </c:pt>
                <c:pt idx="28">
                  <c:v>1.5464130000000005</c:v>
                </c:pt>
                <c:pt idx="29">
                  <c:v>1.5508200000000001</c:v>
                </c:pt>
                <c:pt idx="30">
                  <c:v>1.5587030000000002</c:v>
                </c:pt>
                <c:pt idx="31">
                  <c:v>1.5659359999999998</c:v>
                </c:pt>
                <c:pt idx="32">
                  <c:v>1.5688149999999998</c:v>
                </c:pt>
                <c:pt idx="33">
                  <c:v>1.5772520000000001</c:v>
                </c:pt>
                <c:pt idx="34">
                  <c:v>1.580028</c:v>
                </c:pt>
                <c:pt idx="35">
                  <c:v>1.583656</c:v>
                </c:pt>
                <c:pt idx="36">
                  <c:v>1.591065</c:v>
                </c:pt>
                <c:pt idx="37">
                  <c:v>1.598576</c:v>
                </c:pt>
                <c:pt idx="38">
                  <c:v>1.605712</c:v>
                </c:pt>
                <c:pt idx="39">
                  <c:v>1.6088319999999998</c:v>
                </c:pt>
                <c:pt idx="40">
                  <c:v>1.6151359999999999</c:v>
                </c:pt>
              </c:numCache>
            </c:numRef>
          </c:val>
          <c:extLst>
            <c:ext xmlns:c16="http://schemas.microsoft.com/office/drawing/2014/chart" uri="{C3380CC4-5D6E-409C-BE32-E72D297353CC}">
              <c16:uniqueId val="{00000000-0F68-4D20-A334-3D60742AE97B}"/>
            </c:ext>
          </c:extLst>
        </c:ser>
        <c:ser>
          <c:idx val="5"/>
          <c:order val="1"/>
          <c:tx>
            <c:strRef>
              <c:f>Sheet1!$C$1</c:f>
              <c:strCache>
                <c:ptCount val="1"/>
                <c:pt idx="0">
                  <c:v>marine</c:v>
                </c:pt>
              </c:strCache>
            </c:strRef>
          </c:tx>
          <c:spPr>
            <a:solidFill>
              <a:schemeClr val="accent5">
                <a:lumMod val="75000"/>
              </a:schemeClr>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1.2897650000000001</c:v>
                </c:pt>
                <c:pt idx="1">
                  <c:v>1.1707920000000001</c:v>
                </c:pt>
                <c:pt idx="2">
                  <c:v>1.029447</c:v>
                </c:pt>
                <c:pt idx="3">
                  <c:v>0.98509599999999986</c:v>
                </c:pt>
                <c:pt idx="4">
                  <c:v>0.89554700000000009</c:v>
                </c:pt>
                <c:pt idx="5">
                  <c:v>0.95716800000000002</c:v>
                </c:pt>
                <c:pt idx="6">
                  <c:v>1.1387799999999999</c:v>
                </c:pt>
                <c:pt idx="7">
                  <c:v>1.172998</c:v>
                </c:pt>
                <c:pt idx="8">
                  <c:v>1.1215759999999999</c:v>
                </c:pt>
                <c:pt idx="9">
                  <c:v>1.06968</c:v>
                </c:pt>
                <c:pt idx="10">
                  <c:v>1.1147450000000001</c:v>
                </c:pt>
                <c:pt idx="11">
                  <c:v>1.206718</c:v>
                </c:pt>
                <c:pt idx="12">
                  <c:v>1.2753909999999999</c:v>
                </c:pt>
                <c:pt idx="13">
                  <c:v>1.1690020000000001</c:v>
                </c:pt>
                <c:pt idx="14">
                  <c:v>1.168218</c:v>
                </c:pt>
                <c:pt idx="15">
                  <c:v>1.168771</c:v>
                </c:pt>
                <c:pt idx="16">
                  <c:v>1.1647590000000001</c:v>
                </c:pt>
                <c:pt idx="17">
                  <c:v>1.1573599999999999</c:v>
                </c:pt>
                <c:pt idx="18">
                  <c:v>1.15266</c:v>
                </c:pt>
                <c:pt idx="19">
                  <c:v>1.149904</c:v>
                </c:pt>
                <c:pt idx="20">
                  <c:v>1.1462019999999999</c:v>
                </c:pt>
                <c:pt idx="21">
                  <c:v>1.149019</c:v>
                </c:pt>
                <c:pt idx="22">
                  <c:v>1.146987</c:v>
                </c:pt>
                <c:pt idx="23">
                  <c:v>1.1458870000000001</c:v>
                </c:pt>
                <c:pt idx="24">
                  <c:v>1.14516</c:v>
                </c:pt>
                <c:pt idx="25">
                  <c:v>1.1443080000000001</c:v>
                </c:pt>
                <c:pt idx="26">
                  <c:v>1.1441680000000001</c:v>
                </c:pt>
                <c:pt idx="27">
                  <c:v>1.1446190000000001</c:v>
                </c:pt>
                <c:pt idx="28">
                  <c:v>1.142598</c:v>
                </c:pt>
                <c:pt idx="29">
                  <c:v>1.1426289999999999</c:v>
                </c:pt>
                <c:pt idx="30">
                  <c:v>1.1366620000000001</c:v>
                </c:pt>
                <c:pt idx="31">
                  <c:v>1.1339700000000001</c:v>
                </c:pt>
                <c:pt idx="32">
                  <c:v>1.1314620000000002</c:v>
                </c:pt>
                <c:pt idx="33">
                  <c:v>1.1266240000000001</c:v>
                </c:pt>
                <c:pt idx="34">
                  <c:v>1.12323</c:v>
                </c:pt>
                <c:pt idx="35">
                  <c:v>1.1224430000000001</c:v>
                </c:pt>
                <c:pt idx="36">
                  <c:v>1.1205309999999999</c:v>
                </c:pt>
                <c:pt idx="37">
                  <c:v>1.119032</c:v>
                </c:pt>
                <c:pt idx="38">
                  <c:v>1.1187929999999999</c:v>
                </c:pt>
                <c:pt idx="39">
                  <c:v>1.1185290000000001</c:v>
                </c:pt>
                <c:pt idx="40">
                  <c:v>1.1191690000000001</c:v>
                </c:pt>
              </c:numCache>
            </c:numRef>
          </c:val>
          <c:extLst>
            <c:ext xmlns:c16="http://schemas.microsoft.com/office/drawing/2014/chart" uri="{C3380CC4-5D6E-409C-BE32-E72D297353CC}">
              <c16:uniqueId val="{00000001-0F68-4D20-A334-3D60742AE97B}"/>
            </c:ext>
          </c:extLst>
        </c:ser>
        <c:ser>
          <c:idx val="3"/>
          <c:order val="2"/>
          <c:tx>
            <c:strRef>
              <c:f>Sheet1!$D$1</c:f>
              <c:strCache>
                <c:ptCount val="1"/>
                <c:pt idx="0">
                  <c:v>rail</c:v>
                </c:pt>
              </c:strCache>
            </c:strRef>
          </c:tx>
          <c:spPr>
            <a:solidFill>
              <a:schemeClr val="accent5">
                <a:lumMod val="60000"/>
                <a:lumOff val="40000"/>
              </a:schemeClr>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Sheet1!$D$2:$D$42</c:f>
              <c:numCache>
                <c:formatCode>General</c:formatCode>
                <c:ptCount val="41"/>
                <c:pt idx="0">
                  <c:v>0.47060200000000002</c:v>
                </c:pt>
                <c:pt idx="1">
                  <c:v>0.53782399999999997</c:v>
                </c:pt>
                <c:pt idx="2">
                  <c:v>0.50046000000000002</c:v>
                </c:pt>
                <c:pt idx="3">
                  <c:v>0.512351</c:v>
                </c:pt>
                <c:pt idx="4">
                  <c:v>0.54334899999999997</c:v>
                </c:pt>
                <c:pt idx="5">
                  <c:v>0.52432400000000001</c:v>
                </c:pt>
                <c:pt idx="6">
                  <c:v>0.46455600000000002</c:v>
                </c:pt>
                <c:pt idx="7">
                  <c:v>0.49625900000000001</c:v>
                </c:pt>
                <c:pt idx="8">
                  <c:v>0.53313599999999994</c:v>
                </c:pt>
                <c:pt idx="9">
                  <c:v>0.509795</c:v>
                </c:pt>
                <c:pt idx="10">
                  <c:v>0.46667700000000006</c:v>
                </c:pt>
                <c:pt idx="11">
                  <c:v>0.503996</c:v>
                </c:pt>
                <c:pt idx="12">
                  <c:v>0.51142300000000007</c:v>
                </c:pt>
                <c:pt idx="13">
                  <c:v>0.51760600000000001</c:v>
                </c:pt>
                <c:pt idx="14">
                  <c:v>0.48846800000000001</c:v>
                </c:pt>
                <c:pt idx="15">
                  <c:v>0.49693199999999998</c:v>
                </c:pt>
                <c:pt idx="16">
                  <c:v>0.50731899999999996</c:v>
                </c:pt>
                <c:pt idx="17">
                  <c:v>0.50762200000000002</c:v>
                </c:pt>
                <c:pt idx="18">
                  <c:v>0.50737299999999996</c:v>
                </c:pt>
                <c:pt idx="19">
                  <c:v>0.50679200000000002</c:v>
                </c:pt>
                <c:pt idx="20">
                  <c:v>0.50747500000000001</c:v>
                </c:pt>
                <c:pt idx="21">
                  <c:v>0.50856499999999993</c:v>
                </c:pt>
                <c:pt idx="22">
                  <c:v>0.50950800000000007</c:v>
                </c:pt>
                <c:pt idx="23">
                  <c:v>0.51088</c:v>
                </c:pt>
                <c:pt idx="24">
                  <c:v>0.50693999999999995</c:v>
                </c:pt>
                <c:pt idx="25">
                  <c:v>0.50575800000000004</c:v>
                </c:pt>
                <c:pt idx="26">
                  <c:v>0.50174399999999997</c:v>
                </c:pt>
                <c:pt idx="27">
                  <c:v>0.50284600000000002</c:v>
                </c:pt>
                <c:pt idx="28">
                  <c:v>0.50304199999999999</c:v>
                </c:pt>
                <c:pt idx="29">
                  <c:v>0.50318299999999994</c:v>
                </c:pt>
                <c:pt idx="30">
                  <c:v>0.50273900000000005</c:v>
                </c:pt>
                <c:pt idx="31">
                  <c:v>0.50280900000000006</c:v>
                </c:pt>
                <c:pt idx="32">
                  <c:v>0.50356199999999995</c:v>
                </c:pt>
                <c:pt idx="33">
                  <c:v>0.50281999999999993</c:v>
                </c:pt>
                <c:pt idx="34">
                  <c:v>0.50157299999999994</c:v>
                </c:pt>
                <c:pt idx="35">
                  <c:v>0.50124499999999994</c:v>
                </c:pt>
                <c:pt idx="36">
                  <c:v>0.50183699999999998</c:v>
                </c:pt>
                <c:pt idx="37">
                  <c:v>0.50141599999999997</c:v>
                </c:pt>
                <c:pt idx="38">
                  <c:v>0.50152700000000006</c:v>
                </c:pt>
                <c:pt idx="39">
                  <c:v>0.50225999999999993</c:v>
                </c:pt>
                <c:pt idx="40">
                  <c:v>0.50522400000000001</c:v>
                </c:pt>
              </c:numCache>
            </c:numRef>
          </c:val>
          <c:extLst>
            <c:ext xmlns:c16="http://schemas.microsoft.com/office/drawing/2014/chart" uri="{C3380CC4-5D6E-409C-BE32-E72D297353CC}">
              <c16:uniqueId val="{00000002-0F68-4D20-A334-3D60742AE97B}"/>
            </c:ext>
          </c:extLst>
        </c:ser>
        <c:ser>
          <c:idx val="1"/>
          <c:order val="3"/>
          <c:tx>
            <c:strRef>
              <c:f>Sheet1!$E$1</c:f>
              <c:strCache>
                <c:ptCount val="1"/>
                <c:pt idx="0">
                  <c:v>commercial light trucks</c:v>
                </c:pt>
              </c:strCache>
            </c:strRef>
          </c:tx>
          <c:spPr>
            <a:solidFill>
              <a:schemeClr val="accent6"/>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Sheet1!$E$2:$E$42</c:f>
              <c:numCache>
                <c:formatCode>General</c:formatCode>
                <c:ptCount val="41"/>
                <c:pt idx="0">
                  <c:v>0.71995500000000001</c:v>
                </c:pt>
                <c:pt idx="1">
                  <c:v>0.74686600000000003</c:v>
                </c:pt>
                <c:pt idx="2">
                  <c:v>0.754027</c:v>
                </c:pt>
                <c:pt idx="3">
                  <c:v>0.78806699999999996</c:v>
                </c:pt>
                <c:pt idx="4">
                  <c:v>0.81048500000000001</c:v>
                </c:pt>
                <c:pt idx="5">
                  <c:v>0.83690100000000001</c:v>
                </c:pt>
                <c:pt idx="6">
                  <c:v>0.85501000000000005</c:v>
                </c:pt>
                <c:pt idx="7">
                  <c:v>0.86024</c:v>
                </c:pt>
                <c:pt idx="8">
                  <c:v>0.89354</c:v>
                </c:pt>
                <c:pt idx="9">
                  <c:v>0.89144199999999996</c:v>
                </c:pt>
                <c:pt idx="10">
                  <c:v>0.83465</c:v>
                </c:pt>
                <c:pt idx="11">
                  <c:v>0.88832299999999997</c:v>
                </c:pt>
                <c:pt idx="12">
                  <c:v>0.90756000000000003</c:v>
                </c:pt>
                <c:pt idx="13">
                  <c:v>0.91529099999999997</c:v>
                </c:pt>
                <c:pt idx="14">
                  <c:v>0.91474599999999995</c:v>
                </c:pt>
                <c:pt idx="15">
                  <c:v>0.91748099999999999</c:v>
                </c:pt>
                <c:pt idx="16">
                  <c:v>0.91795700000000002</c:v>
                </c:pt>
                <c:pt idx="17">
                  <c:v>0.91471599999999997</c:v>
                </c:pt>
                <c:pt idx="18">
                  <c:v>0.91313899999999992</c:v>
                </c:pt>
                <c:pt idx="19">
                  <c:v>0.91294799999999998</c:v>
                </c:pt>
                <c:pt idx="20">
                  <c:v>0.91361900000000007</c:v>
                </c:pt>
                <c:pt idx="21">
                  <c:v>0.91489300000000007</c:v>
                </c:pt>
                <c:pt idx="22">
                  <c:v>0.917466</c:v>
                </c:pt>
                <c:pt idx="23">
                  <c:v>0.92114699999999994</c:v>
                </c:pt>
                <c:pt idx="24">
                  <c:v>0.92547900000000005</c:v>
                </c:pt>
                <c:pt idx="25">
                  <c:v>0.93015100000000006</c:v>
                </c:pt>
                <c:pt idx="26">
                  <c:v>0.93585300000000005</c:v>
                </c:pt>
                <c:pt idx="27">
                  <c:v>0.94334300000000004</c:v>
                </c:pt>
                <c:pt idx="28">
                  <c:v>0.95108999999999999</c:v>
                </c:pt>
                <c:pt idx="29">
                  <c:v>0.95900499999999989</c:v>
                </c:pt>
                <c:pt idx="30">
                  <c:v>0.96711499999999995</c:v>
                </c:pt>
                <c:pt idx="31">
                  <c:v>0.97632800000000008</c:v>
                </c:pt>
                <c:pt idx="32">
                  <c:v>0.98592199999999997</c:v>
                </c:pt>
                <c:pt idx="33">
                  <c:v>0.99650300000000003</c:v>
                </c:pt>
                <c:pt idx="34">
                  <c:v>1.0070490000000001</c:v>
                </c:pt>
                <c:pt idx="35">
                  <c:v>1.017768</c:v>
                </c:pt>
                <c:pt idx="36">
                  <c:v>1.03064</c:v>
                </c:pt>
                <c:pt idx="37">
                  <c:v>1.041202</c:v>
                </c:pt>
                <c:pt idx="38">
                  <c:v>1.0505200000000001</c:v>
                </c:pt>
                <c:pt idx="39">
                  <c:v>1.0614030000000001</c:v>
                </c:pt>
                <c:pt idx="40">
                  <c:v>1.0747679999999999</c:v>
                </c:pt>
              </c:numCache>
            </c:numRef>
          </c:val>
          <c:extLst>
            <c:ext xmlns:c16="http://schemas.microsoft.com/office/drawing/2014/chart" uri="{C3380CC4-5D6E-409C-BE32-E72D297353CC}">
              <c16:uniqueId val="{00000003-0F68-4D20-A334-3D60742AE97B}"/>
            </c:ext>
          </c:extLst>
        </c:ser>
        <c:ser>
          <c:idx val="0"/>
          <c:order val="4"/>
          <c:tx>
            <c:strRef>
              <c:f>Sheet1!$F$1</c:f>
              <c:strCache>
                <c:ptCount val="1"/>
                <c:pt idx="0">
                  <c:v>air</c:v>
                </c:pt>
              </c:strCache>
            </c:strRef>
          </c:tx>
          <c:spPr>
            <a:solidFill>
              <a:schemeClr val="accent3"/>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Sheet1!$F$2:$F$42</c:f>
              <c:numCache>
                <c:formatCode>General</c:formatCode>
                <c:ptCount val="41"/>
                <c:pt idx="0">
                  <c:v>2.6082389999999998</c:v>
                </c:pt>
                <c:pt idx="1">
                  <c:v>2.6657950000000001</c:v>
                </c:pt>
                <c:pt idx="2">
                  <c:v>2.6532499999999999</c:v>
                </c:pt>
                <c:pt idx="3">
                  <c:v>2.7051750000000001</c:v>
                </c:pt>
                <c:pt idx="4">
                  <c:v>2.7502140000000002</c:v>
                </c:pt>
                <c:pt idx="5">
                  <c:v>2.8746040000000002</c:v>
                </c:pt>
                <c:pt idx="6">
                  <c:v>2.9941279999999999</c:v>
                </c:pt>
                <c:pt idx="7">
                  <c:v>3.0741130000000001</c:v>
                </c:pt>
                <c:pt idx="8">
                  <c:v>3.1880029999999997</c:v>
                </c:pt>
                <c:pt idx="9">
                  <c:v>3.1840869999999999</c:v>
                </c:pt>
                <c:pt idx="10">
                  <c:v>1.9078389999999998</c:v>
                </c:pt>
                <c:pt idx="11">
                  <c:v>2.2961610000000001</c:v>
                </c:pt>
                <c:pt idx="12">
                  <c:v>2.6836509999999998</c:v>
                </c:pt>
                <c:pt idx="13">
                  <c:v>2.9511180000000001</c:v>
                </c:pt>
                <c:pt idx="14">
                  <c:v>3.03471</c:v>
                </c:pt>
                <c:pt idx="15">
                  <c:v>3.1116900000000003</c:v>
                </c:pt>
                <c:pt idx="16">
                  <c:v>3.1739929999999998</c:v>
                </c:pt>
                <c:pt idx="17">
                  <c:v>3.213956</c:v>
                </c:pt>
                <c:pt idx="18">
                  <c:v>3.2520549999999999</c:v>
                </c:pt>
                <c:pt idx="19">
                  <c:v>3.2938459999999998</c:v>
                </c:pt>
                <c:pt idx="20">
                  <c:v>3.340357</c:v>
                </c:pt>
                <c:pt idx="21">
                  <c:v>3.3772760000000002</c:v>
                </c:pt>
                <c:pt idx="22">
                  <c:v>3.3934849999999996</c:v>
                </c:pt>
                <c:pt idx="23">
                  <c:v>3.4311589999999996</c:v>
                </c:pt>
                <c:pt idx="24">
                  <c:v>3.4651970000000003</c:v>
                </c:pt>
                <c:pt idx="25">
                  <c:v>3.5015169999999998</c:v>
                </c:pt>
                <c:pt idx="26">
                  <c:v>3.5383809999999998</c:v>
                </c:pt>
                <c:pt idx="27">
                  <c:v>3.5807089999999997</c:v>
                </c:pt>
                <c:pt idx="28">
                  <c:v>3.6191709999999997</c:v>
                </c:pt>
                <c:pt idx="29">
                  <c:v>3.6636870000000004</c:v>
                </c:pt>
                <c:pt idx="30">
                  <c:v>3.7129870000000005</c:v>
                </c:pt>
                <c:pt idx="31">
                  <c:v>3.7537879999999997</c:v>
                </c:pt>
                <c:pt idx="32">
                  <c:v>3.7993940000000004</c:v>
                </c:pt>
                <c:pt idx="33">
                  <c:v>3.8472</c:v>
                </c:pt>
                <c:pt idx="34">
                  <c:v>3.8925239999999999</c:v>
                </c:pt>
                <c:pt idx="35">
                  <c:v>3.9457470000000003</c:v>
                </c:pt>
                <c:pt idx="36">
                  <c:v>3.9990379999999996</c:v>
                </c:pt>
                <c:pt idx="37">
                  <c:v>4.045661</c:v>
                </c:pt>
                <c:pt idx="38">
                  <c:v>4.0909529999999998</c:v>
                </c:pt>
                <c:pt idx="39">
                  <c:v>4.1440710000000003</c:v>
                </c:pt>
                <c:pt idx="40">
                  <c:v>4.2032160000000003</c:v>
                </c:pt>
              </c:numCache>
            </c:numRef>
          </c:val>
          <c:extLst>
            <c:ext xmlns:c16="http://schemas.microsoft.com/office/drawing/2014/chart" uri="{C3380CC4-5D6E-409C-BE32-E72D297353CC}">
              <c16:uniqueId val="{00000004-0F68-4D20-A334-3D60742AE97B}"/>
            </c:ext>
          </c:extLst>
        </c:ser>
        <c:ser>
          <c:idx val="2"/>
          <c:order val="5"/>
          <c:tx>
            <c:strRef>
              <c:f>Sheet1!$G$1</c:f>
              <c:strCache>
                <c:ptCount val="1"/>
                <c:pt idx="0">
                  <c:v>medium and heavy duty</c:v>
                </c:pt>
              </c:strCache>
            </c:strRef>
          </c:tx>
          <c:spPr>
            <a:solidFill>
              <a:srgbClr val="0096D7"/>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Sheet1!$G$2:$G$42</c:f>
              <c:numCache>
                <c:formatCode>General</c:formatCode>
                <c:ptCount val="41"/>
                <c:pt idx="0">
                  <c:v>5.1040929999999998</c:v>
                </c:pt>
                <c:pt idx="1">
                  <c:v>5.1501080000000004</c:v>
                </c:pt>
                <c:pt idx="2">
                  <c:v>4.9918139999999998</c:v>
                </c:pt>
                <c:pt idx="3">
                  <c:v>5.1338730000000004</c:v>
                </c:pt>
                <c:pt idx="4">
                  <c:v>5.3242560000000001</c:v>
                </c:pt>
                <c:pt idx="5">
                  <c:v>5.3695570000000004</c:v>
                </c:pt>
                <c:pt idx="6">
                  <c:v>5.3884780000000001</c:v>
                </c:pt>
                <c:pt idx="7">
                  <c:v>5.4824640000000002</c:v>
                </c:pt>
                <c:pt idx="8">
                  <c:v>5.6752459999999996</c:v>
                </c:pt>
                <c:pt idx="9">
                  <c:v>5.677054</c:v>
                </c:pt>
                <c:pt idx="10">
                  <c:v>5.3519760000000005</c:v>
                </c:pt>
                <c:pt idx="11">
                  <c:v>5.5674380000000001</c:v>
                </c:pt>
                <c:pt idx="12">
                  <c:v>5.6474160000000007</c:v>
                </c:pt>
                <c:pt idx="13">
                  <c:v>5.6687589999999997</c:v>
                </c:pt>
                <c:pt idx="14">
                  <c:v>5.6631609999999997</c:v>
                </c:pt>
                <c:pt idx="15">
                  <c:v>5.6559480000000004</c:v>
                </c:pt>
                <c:pt idx="16">
                  <c:v>5.6285739999999995</c:v>
                </c:pt>
                <c:pt idx="17">
                  <c:v>5.579707</c:v>
                </c:pt>
                <c:pt idx="18">
                  <c:v>5.5408019999999993</c:v>
                </c:pt>
                <c:pt idx="19">
                  <c:v>5.5040250000000004</c:v>
                </c:pt>
                <c:pt idx="20">
                  <c:v>5.4627239999999997</c:v>
                </c:pt>
                <c:pt idx="21">
                  <c:v>5.4217639999999996</c:v>
                </c:pt>
                <c:pt idx="22">
                  <c:v>5.3860130000000002</c:v>
                </c:pt>
                <c:pt idx="23">
                  <c:v>5.3561120000000004</c:v>
                </c:pt>
                <c:pt idx="24">
                  <c:v>5.3296989999999997</c:v>
                </c:pt>
                <c:pt idx="25">
                  <c:v>5.3121410000000004</c:v>
                </c:pt>
                <c:pt idx="26">
                  <c:v>5.3005190000000004</c:v>
                </c:pt>
                <c:pt idx="27">
                  <c:v>5.299976</c:v>
                </c:pt>
                <c:pt idx="28">
                  <c:v>5.3049580000000001</c:v>
                </c:pt>
                <c:pt idx="29">
                  <c:v>5.3128260000000003</c:v>
                </c:pt>
                <c:pt idx="30">
                  <c:v>5.3245069999999997</c:v>
                </c:pt>
                <c:pt idx="31">
                  <c:v>5.3441890000000001</c:v>
                </c:pt>
                <c:pt idx="32">
                  <c:v>5.3719390000000002</c:v>
                </c:pt>
                <c:pt idx="33">
                  <c:v>5.3997830000000002</c:v>
                </c:pt>
                <c:pt idx="34">
                  <c:v>5.4299770000000001</c:v>
                </c:pt>
                <c:pt idx="35">
                  <c:v>5.4619010000000001</c:v>
                </c:pt>
                <c:pt idx="36">
                  <c:v>5.4985679999999997</c:v>
                </c:pt>
                <c:pt idx="37">
                  <c:v>5.5262019999999996</c:v>
                </c:pt>
                <c:pt idx="38">
                  <c:v>5.5455410000000001</c:v>
                </c:pt>
                <c:pt idx="39">
                  <c:v>5.579021</c:v>
                </c:pt>
                <c:pt idx="40">
                  <c:v>5.6264400000000006</c:v>
                </c:pt>
              </c:numCache>
            </c:numRef>
          </c:val>
          <c:extLst>
            <c:ext xmlns:c16="http://schemas.microsoft.com/office/drawing/2014/chart" uri="{C3380CC4-5D6E-409C-BE32-E72D297353CC}">
              <c16:uniqueId val="{00000005-0F68-4D20-A334-3D60742AE97B}"/>
            </c:ext>
          </c:extLst>
        </c:ser>
        <c:ser>
          <c:idx val="4"/>
          <c:order val="6"/>
          <c:tx>
            <c:strRef>
              <c:f>Sheet1!$H$1</c:f>
              <c:strCache>
                <c:ptCount val="1"/>
                <c:pt idx="0">
                  <c:v>light-duty vehicles</c:v>
                </c:pt>
              </c:strCache>
            </c:strRef>
          </c:tx>
          <c:spPr>
            <a:solidFill>
              <a:srgbClr val="003953"/>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Sheet1!$H$2:$H$42</c:f>
              <c:numCache>
                <c:formatCode>General</c:formatCode>
                <c:ptCount val="41"/>
                <c:pt idx="0">
                  <c:v>15.132154999999999</c:v>
                </c:pt>
                <c:pt idx="1">
                  <c:v>14.708482</c:v>
                </c:pt>
                <c:pt idx="2">
                  <c:v>14.613801</c:v>
                </c:pt>
                <c:pt idx="3">
                  <c:v>14.800364000000002</c:v>
                </c:pt>
                <c:pt idx="4">
                  <c:v>14.960460999999999</c:v>
                </c:pt>
                <c:pt idx="5">
                  <c:v>15.066523000000002</c:v>
                </c:pt>
                <c:pt idx="6">
                  <c:v>15.341492000000001</c:v>
                </c:pt>
                <c:pt idx="7">
                  <c:v>15.253428</c:v>
                </c:pt>
                <c:pt idx="8">
                  <c:v>15.279366</c:v>
                </c:pt>
                <c:pt idx="9">
                  <c:v>15.262991</c:v>
                </c:pt>
                <c:pt idx="10">
                  <c:v>13.142395</c:v>
                </c:pt>
                <c:pt idx="11">
                  <c:v>14.274495000000002</c:v>
                </c:pt>
                <c:pt idx="12">
                  <c:v>14.663074999999999</c:v>
                </c:pt>
                <c:pt idx="13">
                  <c:v>14.907382</c:v>
                </c:pt>
                <c:pt idx="14">
                  <c:v>14.888802999999999</c:v>
                </c:pt>
                <c:pt idx="15">
                  <c:v>14.849198999999999</c:v>
                </c:pt>
                <c:pt idx="16">
                  <c:v>14.786861999999999</c:v>
                </c:pt>
                <c:pt idx="17">
                  <c:v>14.699437</c:v>
                </c:pt>
                <c:pt idx="18">
                  <c:v>14.596198999999999</c:v>
                </c:pt>
                <c:pt idx="19">
                  <c:v>14.504814000000001</c:v>
                </c:pt>
                <c:pt idx="20">
                  <c:v>14.439389000000002</c:v>
                </c:pt>
                <c:pt idx="21">
                  <c:v>14.388906</c:v>
                </c:pt>
                <c:pt idx="22">
                  <c:v>14.328156</c:v>
                </c:pt>
                <c:pt idx="23">
                  <c:v>14.293910999999998</c:v>
                </c:pt>
                <c:pt idx="24">
                  <c:v>14.263882999999998</c:v>
                </c:pt>
                <c:pt idx="25">
                  <c:v>14.229495999999999</c:v>
                </c:pt>
                <c:pt idx="26">
                  <c:v>14.203659</c:v>
                </c:pt>
                <c:pt idx="27">
                  <c:v>14.192495999999998</c:v>
                </c:pt>
                <c:pt idx="28">
                  <c:v>14.188245000000002</c:v>
                </c:pt>
                <c:pt idx="29">
                  <c:v>14.197581</c:v>
                </c:pt>
                <c:pt idx="30">
                  <c:v>14.217714000000001</c:v>
                </c:pt>
                <c:pt idx="31">
                  <c:v>14.239969</c:v>
                </c:pt>
                <c:pt idx="32">
                  <c:v>14.268423</c:v>
                </c:pt>
                <c:pt idx="33">
                  <c:v>14.301932000000001</c:v>
                </c:pt>
                <c:pt idx="34">
                  <c:v>14.345214000000002</c:v>
                </c:pt>
                <c:pt idx="35">
                  <c:v>14.399622000000001</c:v>
                </c:pt>
                <c:pt idx="36">
                  <c:v>14.468221</c:v>
                </c:pt>
                <c:pt idx="37">
                  <c:v>14.540374999999999</c:v>
                </c:pt>
                <c:pt idx="38">
                  <c:v>14.616555999999999</c:v>
                </c:pt>
                <c:pt idx="39">
                  <c:v>14.701982000000001</c:v>
                </c:pt>
                <c:pt idx="40">
                  <c:v>14.799429</c:v>
                </c:pt>
              </c:numCache>
            </c:numRef>
          </c:val>
          <c:extLst>
            <c:ext xmlns:c16="http://schemas.microsoft.com/office/drawing/2014/chart" uri="{C3380CC4-5D6E-409C-BE32-E72D297353CC}">
              <c16:uniqueId val="{00000006-0F68-4D20-A334-3D60742AE97B}"/>
            </c:ext>
          </c:extLst>
        </c:ser>
        <c:dLbls>
          <c:showLegendKey val="0"/>
          <c:showVal val="0"/>
          <c:showCatName val="0"/>
          <c:showSerName val="0"/>
          <c:showPercent val="0"/>
          <c:showBubbleSize val="0"/>
        </c:dLbls>
        <c:axId val="-1191366000"/>
        <c:axId val="-1191374160"/>
      </c:areaChart>
      <c:catAx>
        <c:axId val="-1191366000"/>
        <c:scaling>
          <c:orientation val="minMax"/>
          <c:min val="1"/>
        </c:scaling>
        <c:delete val="0"/>
        <c:axPos val="b"/>
        <c:numFmt formatCode="0" sourceLinked="0"/>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191374160"/>
        <c:crosses val="autoZero"/>
        <c:auto val="1"/>
        <c:lblAlgn val="ctr"/>
        <c:lblOffset val="100"/>
        <c:tickLblSkip val="10"/>
        <c:tickMarkSkip val="10"/>
        <c:noMultiLvlLbl val="1"/>
      </c:catAx>
      <c:valAx>
        <c:axId val="-11913741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191366000"/>
        <c:crossesAt val="12"/>
        <c:crossBetween val="midCat"/>
      </c:valAx>
      <c:spPr>
        <a:noFill/>
        <a:ln>
          <a:noFill/>
        </a:ln>
        <a:effectLst/>
      </c:spPr>
    </c:plotArea>
    <c:plotVisOnly val="1"/>
    <c:dispBlanksAs val="zero"/>
    <c:showDLblsOverMax val="0"/>
  </c:chart>
  <c:spPr>
    <a:solidFill>
      <a:schemeClr val="bg1">
        <a:alpha val="0"/>
      </a:schemeClr>
    </a:solidFill>
    <a:ln w="9525" cap="flat" cmpd="sng" algn="ctr">
      <a:noFill/>
      <a:round/>
    </a:ln>
    <a:effectLst/>
  </c:spPr>
  <c:txPr>
    <a:bodyPr/>
    <a:lstStyle/>
    <a:p>
      <a:pPr>
        <a:defRPr sz="1000">
          <a:solidFill>
            <a:sysClr val="windowText" lastClr="000000"/>
          </a:solidFill>
        </a:defRPr>
      </a:pPr>
      <a:endParaRPr lang="en-US"/>
    </a:p>
  </c:txPr>
  <c:externalData r:id="rId3">
    <c:autoUpdate val="0"/>
  </c:externalData>
  <c:userShapes r:id="rId4"/>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7411891193159"/>
          <c:y val="0.10821692484390781"/>
          <c:w val="0.58557470371452192"/>
          <c:h val="0.78825285829550629"/>
        </c:manualLayout>
      </c:layout>
      <c:areaChart>
        <c:grouping val="stacked"/>
        <c:varyColors val="0"/>
        <c:ser>
          <c:idx val="4"/>
          <c:order val="0"/>
          <c:tx>
            <c:strRef>
              <c:f>Sheet1!$B$1</c:f>
              <c:strCache>
                <c:ptCount val="1"/>
                <c:pt idx="0">
                  <c:v>other</c:v>
                </c:pt>
              </c:strCache>
            </c:strRef>
          </c:tx>
          <c:spPr>
            <a:solidFill>
              <a:srgbClr val="7F7F7F"/>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Sheet1!$B$2:$B$42</c:f>
              <c:numCache>
                <c:formatCode>General</c:formatCode>
                <c:ptCount val="41"/>
                <c:pt idx="0">
                  <c:v>1.8346929999999979</c:v>
                </c:pt>
                <c:pt idx="1">
                  <c:v>1.7235609999999999</c:v>
                </c:pt>
                <c:pt idx="2">
                  <c:v>1.5990889999999991</c:v>
                </c:pt>
                <c:pt idx="3">
                  <c:v>1.4845570000000023</c:v>
                </c:pt>
                <c:pt idx="4">
                  <c:v>1.4532310000000024</c:v>
                </c:pt>
                <c:pt idx="5">
                  <c:v>1.4759860000000025</c:v>
                </c:pt>
                <c:pt idx="6">
                  <c:v>1.6323930000000004</c:v>
                </c:pt>
                <c:pt idx="7">
                  <c:v>1.6627249999999982</c:v>
                </c:pt>
                <c:pt idx="8">
                  <c:v>1.7404600000000023</c:v>
                </c:pt>
                <c:pt idx="9">
                  <c:v>1.6805920000000008</c:v>
                </c:pt>
                <c:pt idx="10">
                  <c:v>1.5565560000000005</c:v>
                </c:pt>
                <c:pt idx="11">
                  <c:v>1.6486650000000012</c:v>
                </c:pt>
                <c:pt idx="12">
                  <c:v>1.8058600000000029</c:v>
                </c:pt>
                <c:pt idx="13">
                  <c:v>1.6062100000000044</c:v>
                </c:pt>
                <c:pt idx="14">
                  <c:v>1.6230329999999995</c:v>
                </c:pt>
                <c:pt idx="15">
                  <c:v>1.6467339999999986</c:v>
                </c:pt>
                <c:pt idx="16">
                  <c:v>1.6641970000000017</c:v>
                </c:pt>
                <c:pt idx="17">
                  <c:v>1.6693939999999967</c:v>
                </c:pt>
                <c:pt idx="18">
                  <c:v>1.6992790000000009</c:v>
                </c:pt>
                <c:pt idx="19">
                  <c:v>1.7260680000000015</c:v>
                </c:pt>
                <c:pt idx="20">
                  <c:v>1.7469680000000023</c:v>
                </c:pt>
                <c:pt idx="21">
                  <c:v>1.7839310000000026</c:v>
                </c:pt>
                <c:pt idx="22">
                  <c:v>1.8199669999999983</c:v>
                </c:pt>
                <c:pt idx="23">
                  <c:v>1.8513589999999984</c:v>
                </c:pt>
                <c:pt idx="24">
                  <c:v>1.8812560000000043</c:v>
                </c:pt>
                <c:pt idx="25">
                  <c:v>1.9159690000000043</c:v>
                </c:pt>
                <c:pt idx="26">
                  <c:v>1.9541109999999973</c:v>
                </c:pt>
                <c:pt idx="27">
                  <c:v>1.9989609999999975</c:v>
                </c:pt>
                <c:pt idx="28">
                  <c:v>2.038453999999998</c:v>
                </c:pt>
                <c:pt idx="29">
                  <c:v>2.079623999999999</c:v>
                </c:pt>
                <c:pt idx="30">
                  <c:v>2.1142380000000003</c:v>
                </c:pt>
                <c:pt idx="31">
                  <c:v>2.1530829999999987</c:v>
                </c:pt>
                <c:pt idx="32">
                  <c:v>2.1880680000000008</c:v>
                </c:pt>
                <c:pt idx="33">
                  <c:v>2.2270479999999999</c:v>
                </c:pt>
                <c:pt idx="34">
                  <c:v>2.2630579999999973</c:v>
                </c:pt>
                <c:pt idx="35">
                  <c:v>2.3029940000000018</c:v>
                </c:pt>
                <c:pt idx="36">
                  <c:v>2.3468050000000038</c:v>
                </c:pt>
                <c:pt idx="37">
                  <c:v>2.3910629999999991</c:v>
                </c:pt>
                <c:pt idx="38">
                  <c:v>2.4362949999999977</c:v>
                </c:pt>
                <c:pt idx="39">
                  <c:v>2.4795909999999992</c:v>
                </c:pt>
                <c:pt idx="40">
                  <c:v>2.528417000000001</c:v>
                </c:pt>
              </c:numCache>
            </c:numRef>
          </c:val>
          <c:extLst>
            <c:ext xmlns:c16="http://schemas.microsoft.com/office/drawing/2014/chart" uri="{C3380CC4-5D6E-409C-BE32-E72D297353CC}">
              <c16:uniqueId val="{00000000-1765-4839-892A-C7B8A034788C}"/>
            </c:ext>
          </c:extLst>
        </c:ser>
        <c:ser>
          <c:idx val="2"/>
          <c:order val="1"/>
          <c:tx>
            <c:strRef>
              <c:f>Sheet1!$C$1</c:f>
              <c:strCache>
                <c:ptCount val="1"/>
                <c:pt idx="0">
                  <c:v>electricity</c:v>
                </c:pt>
              </c:strCache>
            </c:strRef>
          </c:tx>
          <c:spPr>
            <a:solidFill>
              <a:srgbClr val="FFC702"/>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Sheet1!$C$2:$C$42</c:f>
              <c:numCache>
                <c:formatCode>General</c:formatCode>
                <c:ptCount val="41"/>
                <c:pt idx="0">
                  <c:v>2.4003E-2</c:v>
                </c:pt>
                <c:pt idx="1">
                  <c:v>2.5378999999999999E-2</c:v>
                </c:pt>
                <c:pt idx="2">
                  <c:v>2.5105000000000002E-2</c:v>
                </c:pt>
                <c:pt idx="3">
                  <c:v>2.6958999999999997E-2</c:v>
                </c:pt>
                <c:pt idx="4">
                  <c:v>2.8288000000000001E-2</c:v>
                </c:pt>
                <c:pt idx="5">
                  <c:v>2.9764999999999996E-2</c:v>
                </c:pt>
                <c:pt idx="6">
                  <c:v>3.1406000000000003E-2</c:v>
                </c:pt>
                <c:pt idx="7">
                  <c:v>3.3147000000000003E-2</c:v>
                </c:pt>
                <c:pt idx="8">
                  <c:v>3.6556999999999999E-2</c:v>
                </c:pt>
                <c:pt idx="9">
                  <c:v>4.0639999999999996E-2</c:v>
                </c:pt>
                <c:pt idx="10">
                  <c:v>3.3789E-2</c:v>
                </c:pt>
                <c:pt idx="11">
                  <c:v>4.4180999999999998E-2</c:v>
                </c:pt>
                <c:pt idx="12">
                  <c:v>5.6330999999999992E-2</c:v>
                </c:pt>
                <c:pt idx="13">
                  <c:v>6.9238999999999995E-2</c:v>
                </c:pt>
                <c:pt idx="14">
                  <c:v>8.2836999999999994E-2</c:v>
                </c:pt>
                <c:pt idx="15">
                  <c:v>9.6994999999999998E-2</c:v>
                </c:pt>
                <c:pt idx="16">
                  <c:v>0.11165799999999999</c:v>
                </c:pt>
                <c:pt idx="17">
                  <c:v>0.12627099999999999</c:v>
                </c:pt>
                <c:pt idx="18">
                  <c:v>0.14063699999999998</c:v>
                </c:pt>
                <c:pt idx="19">
                  <c:v>0.15506900000000001</c:v>
                </c:pt>
                <c:pt idx="20">
                  <c:v>0.16983800000000002</c:v>
                </c:pt>
                <c:pt idx="21">
                  <c:v>0.18490999999999999</c:v>
                </c:pt>
                <c:pt idx="22">
                  <c:v>0.19989300000000002</c:v>
                </c:pt>
                <c:pt idx="23">
                  <c:v>0.21511799999999998</c:v>
                </c:pt>
                <c:pt idx="24">
                  <c:v>0.23049899999999998</c:v>
                </c:pt>
                <c:pt idx="25">
                  <c:v>0.245896</c:v>
                </c:pt>
                <c:pt idx="26">
                  <c:v>0.26145699999999999</c:v>
                </c:pt>
                <c:pt idx="27">
                  <c:v>0.27728800000000003</c:v>
                </c:pt>
                <c:pt idx="28">
                  <c:v>0.29327300000000001</c:v>
                </c:pt>
                <c:pt idx="29">
                  <c:v>0.30943899999999996</c:v>
                </c:pt>
                <c:pt idx="30">
                  <c:v>0.32580599999999998</c:v>
                </c:pt>
                <c:pt idx="31">
                  <c:v>0.34209200000000001</c:v>
                </c:pt>
                <c:pt idx="32">
                  <c:v>0.35837600000000003</c:v>
                </c:pt>
                <c:pt idx="33">
                  <c:v>0.375031</c:v>
                </c:pt>
                <c:pt idx="34">
                  <c:v>0.39202100000000001</c:v>
                </c:pt>
                <c:pt idx="35">
                  <c:v>0.40922199999999997</c:v>
                </c:pt>
                <c:pt idx="36">
                  <c:v>0.426371</c:v>
                </c:pt>
                <c:pt idx="37">
                  <c:v>0.44356999999999996</c:v>
                </c:pt>
                <c:pt idx="38">
                  <c:v>0.46085600000000004</c:v>
                </c:pt>
                <c:pt idx="39">
                  <c:v>0.47858999999999996</c:v>
                </c:pt>
                <c:pt idx="40">
                  <c:v>0.49707099999999999</c:v>
                </c:pt>
              </c:numCache>
            </c:numRef>
          </c:val>
          <c:extLst>
            <c:ext xmlns:c16="http://schemas.microsoft.com/office/drawing/2014/chart" uri="{C3380CC4-5D6E-409C-BE32-E72D297353CC}">
              <c16:uniqueId val="{00000001-1765-4839-892A-C7B8A034788C}"/>
            </c:ext>
          </c:extLst>
        </c:ser>
        <c:ser>
          <c:idx val="1"/>
          <c:order val="2"/>
          <c:tx>
            <c:strRef>
              <c:f>Sheet1!$D$1</c:f>
              <c:strCache>
                <c:ptCount val="1"/>
                <c:pt idx="0">
                  <c:v>jet fuel</c:v>
                </c:pt>
              </c:strCache>
            </c:strRef>
          </c:tx>
          <c:spPr>
            <a:solidFill>
              <a:schemeClr val="tx1"/>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Sheet1!$D$2:$D$42</c:f>
              <c:numCache>
                <c:formatCode>General</c:formatCode>
                <c:ptCount val="41"/>
                <c:pt idx="0">
                  <c:v>3.1427450000000001</c:v>
                </c:pt>
                <c:pt idx="1">
                  <c:v>3.1644589999999999</c:v>
                </c:pt>
                <c:pt idx="2">
                  <c:v>3.1180400000000001</c:v>
                </c:pt>
                <c:pt idx="3">
                  <c:v>3.1075849999999998</c:v>
                </c:pt>
                <c:pt idx="4">
                  <c:v>3.1392860000000002</c:v>
                </c:pt>
                <c:pt idx="5">
                  <c:v>3.2812139999999999</c:v>
                </c:pt>
                <c:pt idx="6">
                  <c:v>3.3858699999999997</c:v>
                </c:pt>
                <c:pt idx="7">
                  <c:v>3.4412480000000003</c:v>
                </c:pt>
                <c:pt idx="8">
                  <c:v>3.534532</c:v>
                </c:pt>
                <c:pt idx="9">
                  <c:v>3.5488919999999999</c:v>
                </c:pt>
                <c:pt idx="10">
                  <c:v>2.2873419999999998</c:v>
                </c:pt>
                <c:pt idx="11">
                  <c:v>2.6758509999999998</c:v>
                </c:pt>
                <c:pt idx="12">
                  <c:v>3.1316479999999998</c:v>
                </c:pt>
                <c:pt idx="13">
                  <c:v>3.473563</c:v>
                </c:pt>
                <c:pt idx="14">
                  <c:v>3.5600970000000003</c:v>
                </c:pt>
                <c:pt idx="15">
                  <c:v>3.6426580000000004</c:v>
                </c:pt>
                <c:pt idx="16">
                  <c:v>3.7092669999999996</c:v>
                </c:pt>
                <c:pt idx="17">
                  <c:v>3.7520500000000001</c:v>
                </c:pt>
                <c:pt idx="18">
                  <c:v>3.7930620000000004</c:v>
                </c:pt>
                <c:pt idx="19">
                  <c:v>3.8352059999999999</c:v>
                </c:pt>
                <c:pt idx="20">
                  <c:v>3.8846870000000004</c:v>
                </c:pt>
                <c:pt idx="21">
                  <c:v>3.9223499999999998</c:v>
                </c:pt>
                <c:pt idx="22">
                  <c:v>3.9389870000000005</c:v>
                </c:pt>
                <c:pt idx="23">
                  <c:v>3.9779720000000003</c:v>
                </c:pt>
                <c:pt idx="24">
                  <c:v>4.0131160000000001</c:v>
                </c:pt>
                <c:pt idx="25">
                  <c:v>4.0505870000000002</c:v>
                </c:pt>
                <c:pt idx="26">
                  <c:v>4.0887260000000003</c:v>
                </c:pt>
                <c:pt idx="27">
                  <c:v>4.132625</c:v>
                </c:pt>
                <c:pt idx="28">
                  <c:v>4.1725129999999995</c:v>
                </c:pt>
                <c:pt idx="29">
                  <c:v>4.2186919999999999</c:v>
                </c:pt>
                <c:pt idx="30">
                  <c:v>4.2698269999999994</c:v>
                </c:pt>
                <c:pt idx="31">
                  <c:v>4.3121089999999995</c:v>
                </c:pt>
                <c:pt idx="32">
                  <c:v>4.3593839999999995</c:v>
                </c:pt>
                <c:pt idx="33">
                  <c:v>4.4089309999999999</c:v>
                </c:pt>
                <c:pt idx="34">
                  <c:v>4.4558839999999993</c:v>
                </c:pt>
                <c:pt idx="35">
                  <c:v>4.5110279999999996</c:v>
                </c:pt>
                <c:pt idx="36">
                  <c:v>4.5662769999999995</c:v>
                </c:pt>
                <c:pt idx="37">
                  <c:v>4.6146890000000003</c:v>
                </c:pt>
                <c:pt idx="38">
                  <c:v>4.6617739999999994</c:v>
                </c:pt>
                <c:pt idx="39">
                  <c:v>4.7170440000000005</c:v>
                </c:pt>
                <c:pt idx="40">
                  <c:v>4.7786179999999998</c:v>
                </c:pt>
              </c:numCache>
            </c:numRef>
          </c:val>
          <c:extLst>
            <c:ext xmlns:c16="http://schemas.microsoft.com/office/drawing/2014/chart" uri="{C3380CC4-5D6E-409C-BE32-E72D297353CC}">
              <c16:uniqueId val="{00000002-1765-4839-892A-C7B8A034788C}"/>
            </c:ext>
          </c:extLst>
        </c:ser>
        <c:ser>
          <c:idx val="0"/>
          <c:order val="3"/>
          <c:tx>
            <c:strRef>
              <c:f>Sheet1!$E$1</c:f>
              <c:strCache>
                <c:ptCount val="1"/>
                <c:pt idx="0">
                  <c:v>distillate fuel oil</c:v>
                </c:pt>
              </c:strCache>
            </c:strRef>
          </c:tx>
          <c:spPr>
            <a:solidFill>
              <a:schemeClr val="accent2">
                <a:lumMod val="60000"/>
                <a:lumOff val="40000"/>
              </a:schemeClr>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Sheet1!$E$2:$E$42</c:f>
              <c:numCache>
                <c:formatCode>General</c:formatCode>
                <c:ptCount val="41"/>
                <c:pt idx="0">
                  <c:v>5.826022</c:v>
                </c:pt>
                <c:pt idx="1">
                  <c:v>5.999682</c:v>
                </c:pt>
                <c:pt idx="2">
                  <c:v>5.7383040000000003</c:v>
                </c:pt>
                <c:pt idx="3">
                  <c:v>5.8983589999999992</c:v>
                </c:pt>
                <c:pt idx="4">
                  <c:v>6.1586559999999997</c:v>
                </c:pt>
                <c:pt idx="5">
                  <c:v>6.2550349999999995</c:v>
                </c:pt>
                <c:pt idx="6">
                  <c:v>6.2022330000000006</c:v>
                </c:pt>
                <c:pt idx="7">
                  <c:v>6.2528589999999999</c:v>
                </c:pt>
                <c:pt idx="8">
                  <c:v>6.5547110000000002</c:v>
                </c:pt>
                <c:pt idx="9">
                  <c:v>6.5722619999999994</c:v>
                </c:pt>
                <c:pt idx="10">
                  <c:v>6.2776969999999999</c:v>
                </c:pt>
                <c:pt idx="11">
                  <c:v>6.4964050000000002</c:v>
                </c:pt>
                <c:pt idx="12">
                  <c:v>6.4784660000000001</c:v>
                </c:pt>
                <c:pt idx="13">
                  <c:v>6.6075189999999999</c:v>
                </c:pt>
                <c:pt idx="14">
                  <c:v>6.5706490000000004</c:v>
                </c:pt>
                <c:pt idx="15">
                  <c:v>6.5627500000000003</c:v>
                </c:pt>
                <c:pt idx="16">
                  <c:v>6.5386050000000004</c:v>
                </c:pt>
                <c:pt idx="17">
                  <c:v>6.4859849999999994</c:v>
                </c:pt>
                <c:pt idx="18">
                  <c:v>6.4382960000000002</c:v>
                </c:pt>
                <c:pt idx="19">
                  <c:v>6.387283</c:v>
                </c:pt>
                <c:pt idx="20">
                  <c:v>6.3348519999999997</c:v>
                </c:pt>
                <c:pt idx="21">
                  <c:v>6.2794080000000001</c:v>
                </c:pt>
                <c:pt idx="22">
                  <c:v>6.2298450000000001</c:v>
                </c:pt>
                <c:pt idx="23">
                  <c:v>6.1864800000000004</c:v>
                </c:pt>
                <c:pt idx="24">
                  <c:v>6.1403679999999996</c:v>
                </c:pt>
                <c:pt idx="25">
                  <c:v>6.1031170000000001</c:v>
                </c:pt>
                <c:pt idx="26">
                  <c:v>6.0682070000000001</c:v>
                </c:pt>
                <c:pt idx="27">
                  <c:v>6.0458949999999998</c:v>
                </c:pt>
                <c:pt idx="28">
                  <c:v>6.0312070000000002</c:v>
                </c:pt>
                <c:pt idx="29">
                  <c:v>6.0165739999999994</c:v>
                </c:pt>
                <c:pt idx="30">
                  <c:v>6.0084269999999993</c:v>
                </c:pt>
                <c:pt idx="31">
                  <c:v>6.0048300000000001</c:v>
                </c:pt>
                <c:pt idx="32">
                  <c:v>6.008394</c:v>
                </c:pt>
                <c:pt idx="33">
                  <c:v>6.0113029999999998</c:v>
                </c:pt>
                <c:pt idx="34">
                  <c:v>6.0124649999999997</c:v>
                </c:pt>
                <c:pt idx="35">
                  <c:v>6.0152739999999998</c:v>
                </c:pt>
                <c:pt idx="36">
                  <c:v>6.0224830000000003</c:v>
                </c:pt>
                <c:pt idx="37">
                  <c:v>6.0201650000000004</c:v>
                </c:pt>
                <c:pt idx="38">
                  <c:v>6.0094779999999997</c:v>
                </c:pt>
                <c:pt idx="39">
                  <c:v>6.0105529999999998</c:v>
                </c:pt>
                <c:pt idx="40">
                  <c:v>6.0250440000000003</c:v>
                </c:pt>
              </c:numCache>
            </c:numRef>
          </c:val>
          <c:extLst>
            <c:ext xmlns:c16="http://schemas.microsoft.com/office/drawing/2014/chart" uri="{C3380CC4-5D6E-409C-BE32-E72D297353CC}">
              <c16:uniqueId val="{00000003-1765-4839-892A-C7B8A034788C}"/>
            </c:ext>
          </c:extLst>
        </c:ser>
        <c:ser>
          <c:idx val="3"/>
          <c:order val="4"/>
          <c:tx>
            <c:strRef>
              <c:f>Sheet1!$F$1</c:f>
              <c:strCache>
                <c:ptCount val="1"/>
                <c:pt idx="0">
                  <c:v>motor gasoline</c:v>
                </c:pt>
              </c:strCache>
            </c:strRef>
          </c:tx>
          <c:spPr>
            <a:solidFill>
              <a:srgbClr val="675005"/>
            </a:solidFill>
            <a:ln>
              <a:noFill/>
            </a:ln>
            <a:effectLst/>
          </c:spPr>
          <c:cat>
            <c:strRef>
              <c:f>Sheet1!$A$2:$A$42</c:f>
              <c:strCach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strCache>
            </c:strRef>
          </c:cat>
          <c:val>
            <c:numRef>
              <c:f>Sheet1!$F$2:$F$42</c:f>
              <c:numCache>
                <c:formatCode>General</c:formatCode>
                <c:ptCount val="41"/>
                <c:pt idx="0">
                  <c:v>16.333445000000001</c:v>
                </c:pt>
                <c:pt idx="1">
                  <c:v>15.894076999999999</c:v>
                </c:pt>
                <c:pt idx="2">
                  <c:v>15.810417000000001</c:v>
                </c:pt>
                <c:pt idx="3">
                  <c:v>16.038436999999998</c:v>
                </c:pt>
                <c:pt idx="4">
                  <c:v>16.215859999999999</c:v>
                </c:pt>
                <c:pt idx="5">
                  <c:v>16.320098999999999</c:v>
                </c:pt>
                <c:pt idx="6">
                  <c:v>16.619824999999999</c:v>
                </c:pt>
                <c:pt idx="7">
                  <c:v>16.598146</c:v>
                </c:pt>
                <c:pt idx="8">
                  <c:v>16.598918999999999</c:v>
                </c:pt>
                <c:pt idx="9">
                  <c:v>16.55986</c:v>
                </c:pt>
                <c:pt idx="10">
                  <c:v>14.353806000000001</c:v>
                </c:pt>
                <c:pt idx="11">
                  <c:v>15.534457000000002</c:v>
                </c:pt>
                <c:pt idx="12">
                  <c:v>15.950659</c:v>
                </c:pt>
                <c:pt idx="13">
                  <c:v>16.208449999999999</c:v>
                </c:pt>
                <c:pt idx="14">
                  <c:v>16.179562000000001</c:v>
                </c:pt>
                <c:pt idx="15">
                  <c:v>16.131520999999999</c:v>
                </c:pt>
                <c:pt idx="16">
                  <c:v>16.057107999999999</c:v>
                </c:pt>
                <c:pt idx="17">
                  <c:v>15.951579000000001</c:v>
                </c:pt>
                <c:pt idx="18">
                  <c:v>15.834513000000001</c:v>
                </c:pt>
                <c:pt idx="19">
                  <c:v>15.732292000000001</c:v>
                </c:pt>
                <c:pt idx="20">
                  <c:v>15.657114000000002</c:v>
                </c:pt>
                <c:pt idx="21">
                  <c:v>15.596739000000001</c:v>
                </c:pt>
                <c:pt idx="22">
                  <c:v>15.528978</c:v>
                </c:pt>
                <c:pt idx="23">
                  <c:v>15.488964999999999</c:v>
                </c:pt>
                <c:pt idx="24">
                  <c:v>15.454454999999999</c:v>
                </c:pt>
                <c:pt idx="25">
                  <c:v>15.416851000000001</c:v>
                </c:pt>
                <c:pt idx="26">
                  <c:v>15.389282999999999</c:v>
                </c:pt>
                <c:pt idx="27">
                  <c:v>15.380073999999999</c:v>
                </c:pt>
                <c:pt idx="28">
                  <c:v>15.377776000000001</c:v>
                </c:pt>
                <c:pt idx="29">
                  <c:v>15.390014000000001</c:v>
                </c:pt>
                <c:pt idx="30">
                  <c:v>15.413523000000001</c:v>
                </c:pt>
                <c:pt idx="31">
                  <c:v>15.44201</c:v>
                </c:pt>
                <c:pt idx="32">
                  <c:v>15.478695999999999</c:v>
                </c:pt>
                <c:pt idx="33">
                  <c:v>15.520469</c:v>
                </c:pt>
                <c:pt idx="34">
                  <c:v>15.573084</c:v>
                </c:pt>
                <c:pt idx="35">
                  <c:v>15.637920000000001</c:v>
                </c:pt>
                <c:pt idx="36">
                  <c:v>15.719512</c:v>
                </c:pt>
                <c:pt idx="37">
                  <c:v>15.802516000000001</c:v>
                </c:pt>
                <c:pt idx="38">
                  <c:v>15.888123</c:v>
                </c:pt>
                <c:pt idx="39">
                  <c:v>15.986667000000001</c:v>
                </c:pt>
                <c:pt idx="40">
                  <c:v>16.100842999999998</c:v>
                </c:pt>
              </c:numCache>
            </c:numRef>
          </c:val>
          <c:extLst>
            <c:ext xmlns:c16="http://schemas.microsoft.com/office/drawing/2014/chart" uri="{C3380CC4-5D6E-409C-BE32-E72D297353CC}">
              <c16:uniqueId val="{00000004-1765-4839-892A-C7B8A034788C}"/>
            </c:ext>
          </c:extLst>
        </c:ser>
        <c:dLbls>
          <c:showLegendKey val="0"/>
          <c:showVal val="0"/>
          <c:showCatName val="0"/>
          <c:showSerName val="0"/>
          <c:showPercent val="0"/>
          <c:showBubbleSize val="0"/>
        </c:dLbls>
        <c:axId val="-1191360016"/>
        <c:axId val="-1191371440"/>
      </c:areaChart>
      <c:catAx>
        <c:axId val="-119136001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191371440"/>
        <c:crossesAt val="0"/>
        <c:auto val="1"/>
        <c:lblAlgn val="ctr"/>
        <c:lblOffset val="100"/>
        <c:tickLblSkip val="10"/>
        <c:tickMarkSkip val="10"/>
        <c:noMultiLvlLbl val="0"/>
      </c:catAx>
      <c:valAx>
        <c:axId val="-11913714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lgDash"/>
          </a:ln>
          <a:effectLst/>
        </c:spPr>
        <c:txPr>
          <a:bodyPr rot="0" spcFirstLastPara="1" vertOverflow="ellipsis"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191360016"/>
        <c:crossesAt val="12"/>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3">
    <c:autoUpdate val="0"/>
  </c:externalData>
  <c:userShapes r:id="rId4"/>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107236595425575E-2"/>
          <c:y val="2.7663902139035523E-2"/>
          <c:w val="0.88149843769528824"/>
          <c:h val="0.86865867726952728"/>
        </c:manualLayout>
      </c:layout>
      <c:areaChart>
        <c:grouping val="stacked"/>
        <c:varyColors val="0"/>
        <c:ser>
          <c:idx val="3"/>
          <c:order val="0"/>
          <c:tx>
            <c:strRef>
              <c:f>Sheet1!$B$1</c:f>
              <c:strCache>
                <c:ptCount val="1"/>
                <c:pt idx="0">
                  <c:v>light-duty vehicles</c:v>
                </c:pt>
              </c:strCache>
            </c:strRef>
          </c:tx>
          <c:spPr>
            <a:solidFill>
              <a:schemeClr val="accent4"/>
            </a:solidFill>
            <a:ln>
              <a:noFill/>
            </a:ln>
            <a:effectLst/>
          </c:spPr>
          <c:cat>
            <c:strRef>
              <c:f>Sheet1!$A$2:$A$32</c:f>
              <c:strCach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strCache>
            </c:strRef>
          </c:cat>
          <c:val>
            <c:numRef>
              <c:f>Sheet1!$B$2:$B$32</c:f>
              <c:numCache>
                <c:formatCode>General</c:formatCode>
                <c:ptCount val="31"/>
                <c:pt idx="0">
                  <c:v>17.127663000000002</c:v>
                </c:pt>
                <c:pt idx="1">
                  <c:v>24.764668</c:v>
                </c:pt>
                <c:pt idx="2">
                  <c:v>34.513055000000001</c:v>
                </c:pt>
                <c:pt idx="3">
                  <c:v>45.920338999999998</c:v>
                </c:pt>
                <c:pt idx="4">
                  <c:v>58.185071999999998</c:v>
                </c:pt>
                <c:pt idx="5">
                  <c:v>71.285057999999992</c:v>
                </c:pt>
                <c:pt idx="6">
                  <c:v>85.034064999999998</c:v>
                </c:pt>
                <c:pt idx="7">
                  <c:v>98.974729999999994</c:v>
                </c:pt>
                <c:pt idx="8">
                  <c:v>112.783418</c:v>
                </c:pt>
                <c:pt idx="9">
                  <c:v>126.67971299999999</c:v>
                </c:pt>
                <c:pt idx="10">
                  <c:v>140.83049099999999</c:v>
                </c:pt>
                <c:pt idx="11">
                  <c:v>155.28275400000001</c:v>
                </c:pt>
                <c:pt idx="12">
                  <c:v>169.73377000000005</c:v>
                </c:pt>
                <c:pt idx="13">
                  <c:v>184.43481</c:v>
                </c:pt>
                <c:pt idx="14">
                  <c:v>199.32906599999998</c:v>
                </c:pt>
                <c:pt idx="15">
                  <c:v>214.297594</c:v>
                </c:pt>
                <c:pt idx="16">
                  <c:v>229.40141800000001</c:v>
                </c:pt>
                <c:pt idx="17">
                  <c:v>244.72634199999999</c:v>
                </c:pt>
                <c:pt idx="18">
                  <c:v>260.20131600000002</c:v>
                </c:pt>
                <c:pt idx="19">
                  <c:v>275.897155</c:v>
                </c:pt>
                <c:pt idx="20">
                  <c:v>291.70352400000002</c:v>
                </c:pt>
                <c:pt idx="21">
                  <c:v>307.47968200000003</c:v>
                </c:pt>
                <c:pt idx="22">
                  <c:v>323.22501700000009</c:v>
                </c:pt>
                <c:pt idx="23">
                  <c:v>339.26496700000001</c:v>
                </c:pt>
                <c:pt idx="24">
                  <c:v>355.59653600000001</c:v>
                </c:pt>
                <c:pt idx="25">
                  <c:v>372.05713300000002</c:v>
                </c:pt>
                <c:pt idx="26">
                  <c:v>388.342288</c:v>
                </c:pt>
                <c:pt idx="27">
                  <c:v>404.661159</c:v>
                </c:pt>
                <c:pt idx="28">
                  <c:v>420.95267800000005</c:v>
                </c:pt>
                <c:pt idx="29">
                  <c:v>437.38617300000004</c:v>
                </c:pt>
                <c:pt idx="30">
                  <c:v>454.04355999999996</c:v>
                </c:pt>
              </c:numCache>
            </c:numRef>
          </c:val>
          <c:extLst>
            <c:ext xmlns:c16="http://schemas.microsoft.com/office/drawing/2014/chart" uri="{C3380CC4-5D6E-409C-BE32-E72D297353CC}">
              <c16:uniqueId val="{00000000-60AB-42A8-B3F0-982AAF962C4B}"/>
            </c:ext>
          </c:extLst>
        </c:ser>
        <c:ser>
          <c:idx val="0"/>
          <c:order val="1"/>
          <c:tx>
            <c:strRef>
              <c:f>Sheet1!$C$1</c:f>
              <c:strCache>
                <c:ptCount val="1"/>
                <c:pt idx="0">
                  <c:v>passenger rail</c:v>
                </c:pt>
              </c:strCache>
            </c:strRef>
          </c:tx>
          <c:spPr>
            <a:solidFill>
              <a:schemeClr val="accent4">
                <a:lumMod val="60000"/>
                <a:lumOff val="40000"/>
              </a:schemeClr>
            </a:solidFill>
            <a:ln>
              <a:noFill/>
            </a:ln>
            <a:effectLst/>
          </c:spPr>
          <c:cat>
            <c:strRef>
              <c:f>Sheet1!$A$2:$A$32</c:f>
              <c:strCach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strCache>
            </c:strRef>
          </c:cat>
          <c:val>
            <c:numRef>
              <c:f>Sheet1!$C$2:$C$32</c:f>
              <c:numCache>
                <c:formatCode>General</c:formatCode>
                <c:ptCount val="31"/>
                <c:pt idx="0">
                  <c:v>20.834658000000005</c:v>
                </c:pt>
                <c:pt idx="1">
                  <c:v>24.450911000000001</c:v>
                </c:pt>
                <c:pt idx="2">
                  <c:v>27.754008000000002</c:v>
                </c:pt>
                <c:pt idx="3">
                  <c:v>29.950899</c:v>
                </c:pt>
                <c:pt idx="4">
                  <c:v>31.821940999999999</c:v>
                </c:pt>
                <c:pt idx="5">
                  <c:v>33.294076999999994</c:v>
                </c:pt>
                <c:pt idx="6">
                  <c:v>34.52796</c:v>
                </c:pt>
                <c:pt idx="7">
                  <c:v>35.447815000000006</c:v>
                </c:pt>
                <c:pt idx="8">
                  <c:v>36.196434000000004</c:v>
                </c:pt>
                <c:pt idx="9">
                  <c:v>36.880334000000012</c:v>
                </c:pt>
                <c:pt idx="10">
                  <c:v>37.611294000000001</c:v>
                </c:pt>
                <c:pt idx="11">
                  <c:v>38.312845000000003</c:v>
                </c:pt>
                <c:pt idx="12">
                  <c:v>38.903784999999999</c:v>
                </c:pt>
                <c:pt idx="13">
                  <c:v>39.464266000000002</c:v>
                </c:pt>
                <c:pt idx="14">
                  <c:v>39.968082000000003</c:v>
                </c:pt>
                <c:pt idx="15">
                  <c:v>40.395053999999995</c:v>
                </c:pt>
                <c:pt idx="16">
                  <c:v>40.828403000000002</c:v>
                </c:pt>
                <c:pt idx="17">
                  <c:v>41.287098999999998</c:v>
                </c:pt>
                <c:pt idx="18">
                  <c:v>41.731851000000006</c:v>
                </c:pt>
                <c:pt idx="19">
                  <c:v>42.127654</c:v>
                </c:pt>
                <c:pt idx="20">
                  <c:v>42.592249999999993</c:v>
                </c:pt>
                <c:pt idx="21">
                  <c:v>42.982597999999996</c:v>
                </c:pt>
                <c:pt idx="22">
                  <c:v>43.375487999999997</c:v>
                </c:pt>
                <c:pt idx="23">
                  <c:v>43.810873000000001</c:v>
                </c:pt>
                <c:pt idx="24">
                  <c:v>44.250054999999996</c:v>
                </c:pt>
                <c:pt idx="25">
                  <c:v>44.722161999999997</c:v>
                </c:pt>
                <c:pt idx="26">
                  <c:v>45.248286999999998</c:v>
                </c:pt>
                <c:pt idx="27">
                  <c:v>45.698008000000002</c:v>
                </c:pt>
                <c:pt idx="28">
                  <c:v>46.123435000000001</c:v>
                </c:pt>
                <c:pt idx="29">
                  <c:v>46.605485999999999</c:v>
                </c:pt>
                <c:pt idx="30">
                  <c:v>47.139755000000001</c:v>
                </c:pt>
              </c:numCache>
            </c:numRef>
          </c:val>
          <c:extLst>
            <c:ext xmlns:c16="http://schemas.microsoft.com/office/drawing/2014/chart" uri="{C3380CC4-5D6E-409C-BE32-E72D297353CC}">
              <c16:uniqueId val="{00000001-60AB-42A8-B3F0-982AAF962C4B}"/>
            </c:ext>
          </c:extLst>
        </c:ser>
        <c:ser>
          <c:idx val="2"/>
          <c:order val="2"/>
          <c:tx>
            <c:strRef>
              <c:f>Sheet1!$D$1</c:f>
              <c:strCache>
                <c:ptCount val="1"/>
                <c:pt idx="0">
                  <c:v>medium- and heavy-duty vehicles</c:v>
                </c:pt>
              </c:strCache>
            </c:strRef>
          </c:tx>
          <c:spPr>
            <a:solidFill>
              <a:schemeClr val="bg2">
                <a:lumMod val="40000"/>
                <a:lumOff val="60000"/>
              </a:schemeClr>
            </a:solidFill>
            <a:ln>
              <a:noFill/>
            </a:ln>
            <a:effectLst/>
          </c:spPr>
          <c:cat>
            <c:strRef>
              <c:f>Sheet1!$A$2:$A$32</c:f>
              <c:strCach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strCache>
            </c:strRef>
          </c:cat>
          <c:val>
            <c:numRef>
              <c:f>Sheet1!$D$2:$D$32</c:f>
              <c:numCache>
                <c:formatCode>General</c:formatCode>
                <c:ptCount val="31"/>
                <c:pt idx="0">
                  <c:v>4.4824999999999997E-2</c:v>
                </c:pt>
                <c:pt idx="1">
                  <c:v>7.6537999999999995E-2</c:v>
                </c:pt>
                <c:pt idx="2">
                  <c:v>9.0200000000000002E-2</c:v>
                </c:pt>
                <c:pt idx="3">
                  <c:v>0.103405</c:v>
                </c:pt>
                <c:pt idx="4">
                  <c:v>0.116059</c:v>
                </c:pt>
                <c:pt idx="5">
                  <c:v>0.12839500000000001</c:v>
                </c:pt>
                <c:pt idx="6">
                  <c:v>0.13988100000000001</c:v>
                </c:pt>
                <c:pt idx="7">
                  <c:v>0.15033199999999999</c:v>
                </c:pt>
                <c:pt idx="8">
                  <c:v>0.16052900000000001</c:v>
                </c:pt>
                <c:pt idx="9">
                  <c:v>0.17016099999999998</c:v>
                </c:pt>
                <c:pt idx="10">
                  <c:v>0.178865</c:v>
                </c:pt>
                <c:pt idx="11">
                  <c:v>0.18687799999999999</c:v>
                </c:pt>
                <c:pt idx="12">
                  <c:v>0.19444800000000001</c:v>
                </c:pt>
                <c:pt idx="13">
                  <c:v>0.20161400000000002</c:v>
                </c:pt>
                <c:pt idx="14">
                  <c:v>0.20866300000000002</c:v>
                </c:pt>
                <c:pt idx="15">
                  <c:v>0.21622800000000003</c:v>
                </c:pt>
                <c:pt idx="16">
                  <c:v>0.22416999999999998</c:v>
                </c:pt>
                <c:pt idx="17">
                  <c:v>0.233181</c:v>
                </c:pt>
                <c:pt idx="18">
                  <c:v>0.24357800000000002</c:v>
                </c:pt>
                <c:pt idx="19">
                  <c:v>0.25422600000000001</c:v>
                </c:pt>
                <c:pt idx="20">
                  <c:v>0.26469499999999996</c:v>
                </c:pt>
                <c:pt idx="21">
                  <c:v>0.27645700000000001</c:v>
                </c:pt>
                <c:pt idx="22">
                  <c:v>0.28980700000000004</c:v>
                </c:pt>
                <c:pt idx="23">
                  <c:v>0.30384499999999998</c:v>
                </c:pt>
                <c:pt idx="24">
                  <c:v>0.31773099999999999</c:v>
                </c:pt>
                <c:pt idx="25">
                  <c:v>0.332038</c:v>
                </c:pt>
                <c:pt idx="26">
                  <c:v>0.34720000000000001</c:v>
                </c:pt>
                <c:pt idx="27">
                  <c:v>0.36238400000000004</c:v>
                </c:pt>
                <c:pt idx="28">
                  <c:v>0.377662</c:v>
                </c:pt>
                <c:pt idx="29">
                  <c:v>0.39459899999999998</c:v>
                </c:pt>
                <c:pt idx="30">
                  <c:v>0.41319300000000003</c:v>
                </c:pt>
              </c:numCache>
            </c:numRef>
          </c:val>
          <c:extLst>
            <c:ext xmlns:c16="http://schemas.microsoft.com/office/drawing/2014/chart" uri="{C3380CC4-5D6E-409C-BE32-E72D297353CC}">
              <c16:uniqueId val="{00000002-60AB-42A8-B3F0-982AAF962C4B}"/>
            </c:ext>
          </c:extLst>
        </c:ser>
        <c:ser>
          <c:idx val="1"/>
          <c:order val="3"/>
          <c:tx>
            <c:strRef>
              <c:f>Sheet1!$E$1</c:f>
              <c:strCache>
                <c:ptCount val="1"/>
                <c:pt idx="0">
                  <c:v>buses</c:v>
                </c:pt>
              </c:strCache>
            </c:strRef>
          </c:tx>
          <c:spPr>
            <a:solidFill>
              <a:schemeClr val="bg2">
                <a:lumMod val="40000"/>
                <a:lumOff val="60000"/>
              </a:schemeClr>
            </a:solidFill>
            <a:ln>
              <a:noFill/>
            </a:ln>
            <a:effectLst/>
          </c:spPr>
          <c:cat>
            <c:strRef>
              <c:f>Sheet1!$A$2:$A$32</c:f>
              <c:strCach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strCache>
            </c:strRef>
          </c:cat>
          <c:val>
            <c:numRef>
              <c:f>Sheet1!$E$2:$E$32</c:f>
              <c:numCache>
                <c:formatCode>General</c:formatCode>
                <c:ptCount val="31"/>
                <c:pt idx="0">
                  <c:v>0.35417500000000002</c:v>
                </c:pt>
                <c:pt idx="1">
                  <c:v>0.41080800000000001</c:v>
                </c:pt>
                <c:pt idx="2">
                  <c:v>0.47196700000000003</c:v>
                </c:pt>
                <c:pt idx="3">
                  <c:v>0.52781999999999996</c:v>
                </c:pt>
                <c:pt idx="4">
                  <c:v>0.58121599999999995</c:v>
                </c:pt>
                <c:pt idx="5">
                  <c:v>0.63278500000000004</c:v>
                </c:pt>
                <c:pt idx="6">
                  <c:v>0.68526399999999998</c:v>
                </c:pt>
                <c:pt idx="7">
                  <c:v>0.739618</c:v>
                </c:pt>
                <c:pt idx="8">
                  <c:v>0.79476099999999994</c:v>
                </c:pt>
                <c:pt idx="9">
                  <c:v>0.85217999999999994</c:v>
                </c:pt>
                <c:pt idx="10">
                  <c:v>0.91561100000000006</c:v>
                </c:pt>
                <c:pt idx="11">
                  <c:v>0.98605200000000004</c:v>
                </c:pt>
                <c:pt idx="12">
                  <c:v>1.0587520000000001</c:v>
                </c:pt>
                <c:pt idx="13">
                  <c:v>1.136935</c:v>
                </c:pt>
                <c:pt idx="14">
                  <c:v>1.221665</c:v>
                </c:pt>
                <c:pt idx="15">
                  <c:v>1.313231</c:v>
                </c:pt>
                <c:pt idx="16">
                  <c:v>1.4158059999999999</c:v>
                </c:pt>
                <c:pt idx="17">
                  <c:v>1.5282180000000001</c:v>
                </c:pt>
                <c:pt idx="18">
                  <c:v>1.6540509999999999</c:v>
                </c:pt>
                <c:pt idx="19">
                  <c:v>1.7924979999999999</c:v>
                </c:pt>
                <c:pt idx="20">
                  <c:v>1.9507209999999999</c:v>
                </c:pt>
                <c:pt idx="21">
                  <c:v>2.1296390000000001</c:v>
                </c:pt>
                <c:pt idx="22">
                  <c:v>2.3318880000000002</c:v>
                </c:pt>
                <c:pt idx="23">
                  <c:v>2.5665459999999998</c:v>
                </c:pt>
                <c:pt idx="24">
                  <c:v>2.840255</c:v>
                </c:pt>
                <c:pt idx="25">
                  <c:v>3.1604169999999998</c:v>
                </c:pt>
                <c:pt idx="26">
                  <c:v>3.5493030000000001</c:v>
                </c:pt>
                <c:pt idx="27">
                  <c:v>4.0302100000000003</c:v>
                </c:pt>
                <c:pt idx="28">
                  <c:v>4.6503500000000004</c:v>
                </c:pt>
                <c:pt idx="29">
                  <c:v>5.518154</c:v>
                </c:pt>
                <c:pt idx="30">
                  <c:v>6.8551640000000003</c:v>
                </c:pt>
              </c:numCache>
            </c:numRef>
          </c:val>
          <c:extLst>
            <c:ext xmlns:c16="http://schemas.microsoft.com/office/drawing/2014/chart" uri="{C3380CC4-5D6E-409C-BE32-E72D297353CC}">
              <c16:uniqueId val="{00000003-60AB-42A8-B3F0-982AAF962C4B}"/>
            </c:ext>
          </c:extLst>
        </c:ser>
        <c:dLbls>
          <c:showLegendKey val="0"/>
          <c:showVal val="0"/>
          <c:showCatName val="0"/>
          <c:showSerName val="0"/>
          <c:showPercent val="0"/>
          <c:showBubbleSize val="0"/>
        </c:dLbls>
        <c:axId val="-1191370896"/>
        <c:axId val="-1191368720"/>
      </c:areaChart>
      <c:catAx>
        <c:axId val="-119137089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191368720"/>
        <c:crosses val="autoZero"/>
        <c:auto val="1"/>
        <c:lblAlgn val="ctr"/>
        <c:lblOffset val="100"/>
        <c:tickLblSkip val="10"/>
        <c:tickMarkSkip val="10"/>
        <c:noMultiLvlLbl val="0"/>
      </c:catAx>
      <c:valAx>
        <c:axId val="-1191368720"/>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low"/>
        <c:spPr>
          <a:noFill/>
          <a:ln w="22225">
            <a:no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191370896"/>
        <c:crosses val="autoZero"/>
        <c:crossBetween val="midCat"/>
        <c:majorUnit val="200"/>
        <c:dispUnits>
          <c:builtInUnit val="thousands"/>
          <c:dispUnitsLbl>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dispUnitsLbl>
        </c:dispUnits>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3">
    <c:autoUpdate val="0"/>
  </c:externalData>
  <c:userShapes r:id="rId4"/>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013610177180889E-2"/>
          <c:y val="2.9824075987405479E-2"/>
          <c:w val="0.88149843769528824"/>
          <c:h val="0.86865867726952728"/>
        </c:manualLayout>
      </c:layout>
      <c:areaChart>
        <c:grouping val="stacked"/>
        <c:varyColors val="0"/>
        <c:ser>
          <c:idx val="4"/>
          <c:order val="0"/>
          <c:tx>
            <c:strRef>
              <c:f>Sheet1!$B$1</c:f>
              <c:strCache>
                <c:ptCount val="1"/>
                <c:pt idx="0">
                  <c:v>freight rail</c:v>
                </c:pt>
              </c:strCache>
            </c:strRef>
          </c:tx>
          <c:spPr>
            <a:solidFill>
              <a:schemeClr val="tx2"/>
            </a:solidFill>
            <a:ln>
              <a:noFill/>
            </a:ln>
            <a:effectLst/>
          </c:spPr>
          <c:cat>
            <c:strRef>
              <c:f>Sheet1!$A$2:$A$32</c:f>
              <c:strCach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strCache>
            </c:strRef>
          </c:cat>
          <c:val>
            <c:numRef>
              <c:f>Sheet1!$B$2:$B$32</c:f>
              <c:numCache>
                <c:formatCode>General</c:formatCode>
                <c:ptCount val="31"/>
                <c:pt idx="0">
                  <c:v>0.46660499999999999</c:v>
                </c:pt>
                <c:pt idx="1">
                  <c:v>1.502254</c:v>
                </c:pt>
                <c:pt idx="2">
                  <c:v>3.018894</c:v>
                </c:pt>
                <c:pt idx="3">
                  <c:v>5.0562379999999996</c:v>
                </c:pt>
                <c:pt idx="4">
                  <c:v>7.0606559999999998</c:v>
                </c:pt>
                <c:pt idx="5">
                  <c:v>11.067542999999999</c:v>
                </c:pt>
                <c:pt idx="6">
                  <c:v>16.782509000000001</c:v>
                </c:pt>
                <c:pt idx="7">
                  <c:v>23.703420999999999</c:v>
                </c:pt>
                <c:pt idx="8">
                  <c:v>31.970440000000004</c:v>
                </c:pt>
                <c:pt idx="9">
                  <c:v>41.480578999999999</c:v>
                </c:pt>
                <c:pt idx="10">
                  <c:v>50.853653000000001</c:v>
                </c:pt>
                <c:pt idx="11">
                  <c:v>60.070094999999995</c:v>
                </c:pt>
                <c:pt idx="12">
                  <c:v>69.095435999999992</c:v>
                </c:pt>
                <c:pt idx="13">
                  <c:v>78.011948000000004</c:v>
                </c:pt>
                <c:pt idx="14">
                  <c:v>85.763396999999998</c:v>
                </c:pt>
                <c:pt idx="15">
                  <c:v>93.742142000000001</c:v>
                </c:pt>
                <c:pt idx="16">
                  <c:v>100.81620799999999</c:v>
                </c:pt>
                <c:pt idx="17">
                  <c:v>108.78138</c:v>
                </c:pt>
                <c:pt idx="18">
                  <c:v>116.348152</c:v>
                </c:pt>
                <c:pt idx="19">
                  <c:v>123.72785900000001</c:v>
                </c:pt>
                <c:pt idx="20">
                  <c:v>130.71568300000001</c:v>
                </c:pt>
                <c:pt idx="21">
                  <c:v>137.694672</c:v>
                </c:pt>
                <c:pt idx="22">
                  <c:v>144.713943</c:v>
                </c:pt>
                <c:pt idx="23">
                  <c:v>151.04200700000001</c:v>
                </c:pt>
                <c:pt idx="24">
                  <c:v>156.98658799999998</c:v>
                </c:pt>
                <c:pt idx="25">
                  <c:v>163.04388400000002</c:v>
                </c:pt>
                <c:pt idx="26">
                  <c:v>169.243988</c:v>
                </c:pt>
                <c:pt idx="27">
                  <c:v>174.93424999999999</c:v>
                </c:pt>
                <c:pt idx="28">
                  <c:v>180.68945300000001</c:v>
                </c:pt>
                <c:pt idx="29">
                  <c:v>186.522491</c:v>
                </c:pt>
                <c:pt idx="30">
                  <c:v>193.17152400000001</c:v>
                </c:pt>
              </c:numCache>
            </c:numRef>
          </c:val>
          <c:extLst>
            <c:ext xmlns:c16="http://schemas.microsoft.com/office/drawing/2014/chart" uri="{C3380CC4-5D6E-409C-BE32-E72D297353CC}">
              <c16:uniqueId val="{00000000-6439-420D-B319-83CF75AA7F4A}"/>
            </c:ext>
          </c:extLst>
        </c:ser>
        <c:ser>
          <c:idx val="1"/>
          <c:order val="1"/>
          <c:tx>
            <c:strRef>
              <c:f>Sheet1!$C$1</c:f>
              <c:strCache>
                <c:ptCount val="1"/>
                <c:pt idx="0">
                  <c:v>marine</c:v>
                </c:pt>
              </c:strCache>
            </c:strRef>
          </c:tx>
          <c:spPr>
            <a:solidFill>
              <a:schemeClr val="accent1">
                <a:lumMod val="75000"/>
              </a:schemeClr>
            </a:solidFill>
            <a:ln>
              <a:noFill/>
            </a:ln>
            <a:effectLst/>
          </c:spPr>
          <c:cat>
            <c:strRef>
              <c:f>Sheet1!$A$2:$A$32</c:f>
              <c:strCach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strCache>
            </c:strRef>
          </c:cat>
          <c:val>
            <c:numRef>
              <c:f>Sheet1!$C$2:$C$32</c:f>
              <c:numCache>
                <c:formatCode>General</c:formatCode>
                <c:ptCount val="31"/>
                <c:pt idx="0">
                  <c:v>17.777102999999997</c:v>
                </c:pt>
                <c:pt idx="1">
                  <c:v>40.285558000000002</c:v>
                </c:pt>
                <c:pt idx="2">
                  <c:v>24.853180999999999</c:v>
                </c:pt>
                <c:pt idx="3">
                  <c:v>39.679898000000001</c:v>
                </c:pt>
                <c:pt idx="4">
                  <c:v>45.128117000000003</c:v>
                </c:pt>
                <c:pt idx="5">
                  <c:v>48.491993000000001</c:v>
                </c:pt>
                <c:pt idx="6">
                  <c:v>53.485702000000003</c:v>
                </c:pt>
                <c:pt idx="7">
                  <c:v>58.486563000000004</c:v>
                </c:pt>
                <c:pt idx="8">
                  <c:v>59.614018999999992</c:v>
                </c:pt>
                <c:pt idx="9">
                  <c:v>59.775227000000001</c:v>
                </c:pt>
                <c:pt idx="10">
                  <c:v>60.537680000000002</c:v>
                </c:pt>
                <c:pt idx="11">
                  <c:v>55.908931000000003</c:v>
                </c:pt>
                <c:pt idx="12">
                  <c:v>57.602091000000001</c:v>
                </c:pt>
                <c:pt idx="13">
                  <c:v>57.635202</c:v>
                </c:pt>
                <c:pt idx="14">
                  <c:v>57.925308999999999</c:v>
                </c:pt>
                <c:pt idx="15">
                  <c:v>58.725704</c:v>
                </c:pt>
                <c:pt idx="16">
                  <c:v>59.402990000000003</c:v>
                </c:pt>
                <c:pt idx="17">
                  <c:v>60.514173000000007</c:v>
                </c:pt>
                <c:pt idx="18">
                  <c:v>62.800518999999994</c:v>
                </c:pt>
                <c:pt idx="19">
                  <c:v>62.645214000000003</c:v>
                </c:pt>
                <c:pt idx="20">
                  <c:v>69.211543999999989</c:v>
                </c:pt>
                <c:pt idx="21">
                  <c:v>72.560711999999995</c:v>
                </c:pt>
                <c:pt idx="22">
                  <c:v>75.281803000000025</c:v>
                </c:pt>
                <c:pt idx="23">
                  <c:v>82.499319999999997</c:v>
                </c:pt>
                <c:pt idx="24">
                  <c:v>89.441783000000001</c:v>
                </c:pt>
                <c:pt idx="25">
                  <c:v>91.836977000000005</c:v>
                </c:pt>
                <c:pt idx="26">
                  <c:v>96.737493000000001</c:v>
                </c:pt>
                <c:pt idx="27">
                  <c:v>99.058781999999994</c:v>
                </c:pt>
                <c:pt idx="28">
                  <c:v>98.881906999999998</c:v>
                </c:pt>
                <c:pt idx="29">
                  <c:v>99.505983000000001</c:v>
                </c:pt>
                <c:pt idx="30">
                  <c:v>98.832431999999997</c:v>
                </c:pt>
              </c:numCache>
            </c:numRef>
          </c:val>
          <c:extLst>
            <c:ext xmlns:c16="http://schemas.microsoft.com/office/drawing/2014/chart" uri="{C3380CC4-5D6E-409C-BE32-E72D297353CC}">
              <c16:uniqueId val="{00000001-6439-420D-B319-83CF75AA7F4A}"/>
            </c:ext>
          </c:extLst>
        </c:ser>
        <c:ser>
          <c:idx val="0"/>
          <c:order val="2"/>
          <c:tx>
            <c:strRef>
              <c:f>Sheet1!$D$1</c:f>
              <c:strCache>
                <c:ptCount val="1"/>
                <c:pt idx="0">
                  <c:v>medium- and heavy-duty vehicles</c:v>
                </c:pt>
              </c:strCache>
            </c:strRef>
          </c:tx>
          <c:spPr>
            <a:solidFill>
              <a:schemeClr val="accent1"/>
            </a:solidFill>
            <a:ln>
              <a:noFill/>
            </a:ln>
            <a:effectLst/>
          </c:spPr>
          <c:cat>
            <c:strRef>
              <c:f>Sheet1!$A$2:$A$32</c:f>
              <c:strCach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strCache>
            </c:strRef>
          </c:cat>
          <c:val>
            <c:numRef>
              <c:f>Sheet1!$D$2:$D$32</c:f>
              <c:numCache>
                <c:formatCode>General</c:formatCode>
                <c:ptCount val="31"/>
                <c:pt idx="0">
                  <c:v>43.958728999999998</c:v>
                </c:pt>
                <c:pt idx="1">
                  <c:v>46.997395000000004</c:v>
                </c:pt>
                <c:pt idx="2">
                  <c:v>48.367187999999999</c:v>
                </c:pt>
                <c:pt idx="3">
                  <c:v>48.840889000000004</c:v>
                </c:pt>
                <c:pt idx="4">
                  <c:v>48.741549999999997</c:v>
                </c:pt>
                <c:pt idx="5">
                  <c:v>48.394591999999996</c:v>
                </c:pt>
                <c:pt idx="6">
                  <c:v>47.769527000000004</c:v>
                </c:pt>
                <c:pt idx="7">
                  <c:v>46.945366</c:v>
                </c:pt>
                <c:pt idx="8">
                  <c:v>46.237301000000002</c:v>
                </c:pt>
                <c:pt idx="9">
                  <c:v>45.587303000000006</c:v>
                </c:pt>
                <c:pt idx="10">
                  <c:v>44.961220000000004</c:v>
                </c:pt>
                <c:pt idx="11">
                  <c:v>44.450096000000002</c:v>
                </c:pt>
                <c:pt idx="12">
                  <c:v>44.134995000000004</c:v>
                </c:pt>
                <c:pt idx="13">
                  <c:v>44.093451999999999</c:v>
                </c:pt>
                <c:pt idx="14">
                  <c:v>44.283028000000002</c:v>
                </c:pt>
                <c:pt idx="15">
                  <c:v>44.730705</c:v>
                </c:pt>
                <c:pt idx="16">
                  <c:v>45.414245999999999</c:v>
                </c:pt>
                <c:pt idx="17">
                  <c:v>46.434826000000001</c:v>
                </c:pt>
                <c:pt idx="18">
                  <c:v>47.786712999999999</c:v>
                </c:pt>
                <c:pt idx="19">
                  <c:v>49.478347999999997</c:v>
                </c:pt>
                <c:pt idx="20">
                  <c:v>51.585850000000001</c:v>
                </c:pt>
                <c:pt idx="21">
                  <c:v>54.127968000000003</c:v>
                </c:pt>
                <c:pt idx="22">
                  <c:v>57.057158999999999</c:v>
                </c:pt>
                <c:pt idx="23">
                  <c:v>60.303584999999998</c:v>
                </c:pt>
                <c:pt idx="24">
                  <c:v>63.959395999999998</c:v>
                </c:pt>
                <c:pt idx="25">
                  <c:v>68.052475000000001</c:v>
                </c:pt>
                <c:pt idx="26">
                  <c:v>72.714104000000006</c:v>
                </c:pt>
                <c:pt idx="27">
                  <c:v>77.749099999999999</c:v>
                </c:pt>
                <c:pt idx="28">
                  <c:v>83.156768999999997</c:v>
                </c:pt>
                <c:pt idx="29">
                  <c:v>89.427292000000008</c:v>
                </c:pt>
                <c:pt idx="30">
                  <c:v>96.668953000000002</c:v>
                </c:pt>
              </c:numCache>
            </c:numRef>
          </c:val>
          <c:extLst>
            <c:ext xmlns:c16="http://schemas.microsoft.com/office/drawing/2014/chart" uri="{C3380CC4-5D6E-409C-BE32-E72D297353CC}">
              <c16:uniqueId val="{00000002-6439-420D-B319-83CF75AA7F4A}"/>
            </c:ext>
          </c:extLst>
        </c:ser>
        <c:ser>
          <c:idx val="3"/>
          <c:order val="3"/>
          <c:tx>
            <c:strRef>
              <c:f>Sheet1!$E$1</c:f>
              <c:strCache>
                <c:ptCount val="1"/>
                <c:pt idx="0">
                  <c:v>buses</c:v>
                </c:pt>
              </c:strCache>
            </c:strRef>
          </c:tx>
          <c:spPr>
            <a:solidFill>
              <a:schemeClr val="accent1">
                <a:lumMod val="60000"/>
                <a:lumOff val="40000"/>
              </a:schemeClr>
            </a:solidFill>
            <a:ln>
              <a:noFill/>
            </a:ln>
            <a:effectLst/>
          </c:spPr>
          <c:cat>
            <c:strRef>
              <c:f>Sheet1!$A$2:$A$32</c:f>
              <c:strCach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strCache>
            </c:strRef>
          </c:cat>
          <c:val>
            <c:numRef>
              <c:f>Sheet1!$E$2:$E$32</c:f>
              <c:numCache>
                <c:formatCode>General</c:formatCode>
                <c:ptCount val="31"/>
                <c:pt idx="0">
                  <c:v>17.666817000000002</c:v>
                </c:pt>
                <c:pt idx="1">
                  <c:v>20.035536999999998</c:v>
                </c:pt>
                <c:pt idx="2">
                  <c:v>22.074672</c:v>
                </c:pt>
                <c:pt idx="3">
                  <c:v>23.482205</c:v>
                </c:pt>
                <c:pt idx="4">
                  <c:v>24.492632</c:v>
                </c:pt>
                <c:pt idx="5">
                  <c:v>25.190860000000001</c:v>
                </c:pt>
                <c:pt idx="6">
                  <c:v>25.720991000000001</c:v>
                </c:pt>
                <c:pt idx="7">
                  <c:v>26.122067000000001</c:v>
                </c:pt>
                <c:pt idx="8">
                  <c:v>26.358796000000002</c:v>
                </c:pt>
                <c:pt idx="9">
                  <c:v>26.486854000000001</c:v>
                </c:pt>
                <c:pt idx="10">
                  <c:v>26.612551</c:v>
                </c:pt>
                <c:pt idx="11">
                  <c:v>26.748470000000001</c:v>
                </c:pt>
                <c:pt idx="12">
                  <c:v>26.747915000000003</c:v>
                </c:pt>
                <c:pt idx="13">
                  <c:v>26.692274999999999</c:v>
                </c:pt>
                <c:pt idx="14">
                  <c:v>26.597788000000001</c:v>
                </c:pt>
                <c:pt idx="15">
                  <c:v>26.456469999999999</c:v>
                </c:pt>
                <c:pt idx="16">
                  <c:v>26.333244000000001</c:v>
                </c:pt>
                <c:pt idx="17">
                  <c:v>26.180510000000002</c:v>
                </c:pt>
                <c:pt idx="18">
                  <c:v>26.034441000000001</c:v>
                </c:pt>
                <c:pt idx="19">
                  <c:v>25.841418000000001</c:v>
                </c:pt>
                <c:pt idx="20">
                  <c:v>25.679089999999999</c:v>
                </c:pt>
                <c:pt idx="21">
                  <c:v>25.509404999999997</c:v>
                </c:pt>
                <c:pt idx="22">
                  <c:v>25.315910000000002</c:v>
                </c:pt>
                <c:pt idx="23">
                  <c:v>25.141737000000006</c:v>
                </c:pt>
                <c:pt idx="24">
                  <c:v>24.969623000000002</c:v>
                </c:pt>
                <c:pt idx="25">
                  <c:v>24.768963000000007</c:v>
                </c:pt>
                <c:pt idx="26">
                  <c:v>24.587520999999999</c:v>
                </c:pt>
                <c:pt idx="27">
                  <c:v>24.387260000000001</c:v>
                </c:pt>
                <c:pt idx="28">
                  <c:v>24.159378</c:v>
                </c:pt>
                <c:pt idx="29">
                  <c:v>23.913492999999999</c:v>
                </c:pt>
                <c:pt idx="30">
                  <c:v>23.675070999999999</c:v>
                </c:pt>
              </c:numCache>
            </c:numRef>
          </c:val>
          <c:extLst>
            <c:ext xmlns:c16="http://schemas.microsoft.com/office/drawing/2014/chart" uri="{C3380CC4-5D6E-409C-BE32-E72D297353CC}">
              <c16:uniqueId val="{00000003-6439-420D-B319-83CF75AA7F4A}"/>
            </c:ext>
          </c:extLst>
        </c:ser>
        <c:ser>
          <c:idx val="2"/>
          <c:order val="4"/>
          <c:tx>
            <c:strRef>
              <c:f>Sheet1!$F$1</c:f>
              <c:strCache>
                <c:ptCount val="1"/>
                <c:pt idx="0">
                  <c:v>light-duty vehicles</c:v>
                </c:pt>
              </c:strCache>
            </c:strRef>
          </c:tx>
          <c:spPr>
            <a:solidFill>
              <a:schemeClr val="bg2">
                <a:lumMod val="40000"/>
                <a:lumOff val="60000"/>
              </a:schemeClr>
            </a:solidFill>
            <a:ln>
              <a:noFill/>
            </a:ln>
            <a:effectLst/>
          </c:spPr>
          <c:cat>
            <c:strRef>
              <c:f>Sheet1!$A$2:$A$32</c:f>
              <c:strCach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strCache>
            </c:strRef>
          </c:cat>
          <c:val>
            <c:numRef>
              <c:f>Sheet1!$F$2:$F$32</c:f>
              <c:numCache>
                <c:formatCode>General</c:formatCode>
                <c:ptCount val="31"/>
                <c:pt idx="0">
                  <c:v>1.6616409999999999</c:v>
                </c:pt>
                <c:pt idx="1">
                  <c:v>1.6811900000000002</c:v>
                </c:pt>
                <c:pt idx="2">
                  <c:v>1.6602869999999998</c:v>
                </c:pt>
                <c:pt idx="3">
                  <c:v>1.6438360000000001</c:v>
                </c:pt>
                <c:pt idx="4">
                  <c:v>1.5352300000000001</c:v>
                </c:pt>
                <c:pt idx="5">
                  <c:v>1.4832000000000001</c:v>
                </c:pt>
                <c:pt idx="6">
                  <c:v>1.4375450000000001</c:v>
                </c:pt>
                <c:pt idx="7">
                  <c:v>1.3841290000000002</c:v>
                </c:pt>
                <c:pt idx="8">
                  <c:v>1.33619</c:v>
                </c:pt>
                <c:pt idx="9">
                  <c:v>1.2901309999999999</c:v>
                </c:pt>
                <c:pt idx="10">
                  <c:v>1.2384470000000001</c:v>
                </c:pt>
                <c:pt idx="11">
                  <c:v>1.208685</c:v>
                </c:pt>
                <c:pt idx="12">
                  <c:v>1.1809349999999998</c:v>
                </c:pt>
                <c:pt idx="13">
                  <c:v>1.159192</c:v>
                </c:pt>
                <c:pt idx="14">
                  <c:v>1.1452790000000002</c:v>
                </c:pt>
                <c:pt idx="15">
                  <c:v>1.1345350000000001</c:v>
                </c:pt>
                <c:pt idx="16">
                  <c:v>1.1246690000000001</c:v>
                </c:pt>
                <c:pt idx="17">
                  <c:v>1.1182450000000002</c:v>
                </c:pt>
                <c:pt idx="18">
                  <c:v>1.1163339999999999</c:v>
                </c:pt>
                <c:pt idx="19">
                  <c:v>1.0786020000000001</c:v>
                </c:pt>
                <c:pt idx="20">
                  <c:v>1.040386</c:v>
                </c:pt>
                <c:pt idx="21">
                  <c:v>1.0462200000000001</c:v>
                </c:pt>
                <c:pt idx="22">
                  <c:v>1.052891</c:v>
                </c:pt>
                <c:pt idx="23">
                  <c:v>1.0600180000000001</c:v>
                </c:pt>
                <c:pt idx="24">
                  <c:v>1.067237</c:v>
                </c:pt>
                <c:pt idx="25">
                  <c:v>1.07708</c:v>
                </c:pt>
                <c:pt idx="26">
                  <c:v>1.088749</c:v>
                </c:pt>
                <c:pt idx="27">
                  <c:v>1.098805</c:v>
                </c:pt>
                <c:pt idx="28">
                  <c:v>1.1116299999999999</c:v>
                </c:pt>
                <c:pt idx="29">
                  <c:v>1.129513</c:v>
                </c:pt>
                <c:pt idx="30">
                  <c:v>1.154412</c:v>
                </c:pt>
              </c:numCache>
            </c:numRef>
          </c:val>
          <c:extLst>
            <c:ext xmlns:c16="http://schemas.microsoft.com/office/drawing/2014/chart" uri="{C3380CC4-5D6E-409C-BE32-E72D297353CC}">
              <c16:uniqueId val="{00000004-6439-420D-B319-83CF75AA7F4A}"/>
            </c:ext>
          </c:extLst>
        </c:ser>
        <c:ser>
          <c:idx val="5"/>
          <c:order val="5"/>
          <c:tx>
            <c:strRef>
              <c:f>Sheet1!$G$1</c:f>
              <c:strCache>
                <c:ptCount val="1"/>
                <c:pt idx="0">
                  <c:v>passenger rail</c:v>
                </c:pt>
              </c:strCache>
            </c:strRef>
          </c:tx>
          <c:spPr>
            <a:solidFill>
              <a:schemeClr val="bg2">
                <a:lumMod val="40000"/>
                <a:lumOff val="60000"/>
              </a:schemeClr>
            </a:solidFill>
            <a:ln>
              <a:noFill/>
            </a:ln>
            <a:effectLst/>
          </c:spPr>
          <c:cat>
            <c:strRef>
              <c:f>Sheet1!$A$2:$A$32</c:f>
              <c:strCach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strCache>
            </c:strRef>
          </c:cat>
          <c:val>
            <c:numRef>
              <c:f>Sheet1!$G$2:$G$32</c:f>
              <c:numCache>
                <c:formatCode>General</c:formatCode>
                <c:ptCount val="3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numCache>
            </c:numRef>
          </c:val>
          <c:extLst>
            <c:ext xmlns:c16="http://schemas.microsoft.com/office/drawing/2014/chart" uri="{C3380CC4-5D6E-409C-BE32-E72D297353CC}">
              <c16:uniqueId val="{00000005-6439-420D-B319-83CF75AA7F4A}"/>
            </c:ext>
          </c:extLst>
        </c:ser>
        <c:dLbls>
          <c:showLegendKey val="0"/>
          <c:showVal val="0"/>
          <c:showCatName val="0"/>
          <c:showSerName val="0"/>
          <c:showPercent val="0"/>
          <c:showBubbleSize val="0"/>
        </c:dLbls>
        <c:axId val="-1191370352"/>
        <c:axId val="-1191369808"/>
      </c:areaChart>
      <c:catAx>
        <c:axId val="-119137035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191369808"/>
        <c:crosses val="autoZero"/>
        <c:auto val="1"/>
        <c:lblAlgn val="ctr"/>
        <c:lblOffset val="100"/>
        <c:tickLblSkip val="10"/>
        <c:tickMarkSkip val="10"/>
        <c:noMultiLvlLbl val="0"/>
      </c:catAx>
      <c:valAx>
        <c:axId val="-119136980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low"/>
        <c:spPr>
          <a:noFill/>
          <a:ln w="22225">
            <a:no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191370352"/>
        <c:crosses val="autoZero"/>
        <c:crossBetween val="midCat"/>
        <c:majorUnit val="200"/>
        <c:dispUnits>
          <c:builtInUnit val="thousands"/>
          <c:dispUnitsLbl>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dispUnitsLbl>
        </c:dispUnits>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670636879475425E-2"/>
          <c:y val="3.8997953190955351E-2"/>
          <c:w val="0.83433704320752022"/>
          <c:h val="0.86583337533390459"/>
        </c:manualLayout>
      </c:layout>
      <c:lineChart>
        <c:grouping val="standard"/>
        <c:varyColors val="0"/>
        <c:ser>
          <c:idx val="4"/>
          <c:order val="0"/>
          <c:tx>
            <c:strRef>
              <c:f>Sheet1!$B$1</c:f>
              <c:strCache>
                <c:ptCount val="1"/>
                <c:pt idx="0">
                  <c:v>Low Oil and Gas Supply</c:v>
                </c:pt>
              </c:strCache>
            </c:strRef>
          </c:tx>
          <c:spPr>
            <a:ln w="22225" cap="rnd">
              <a:solidFill>
                <a:schemeClr val="accent2">
                  <a:lumMod val="40000"/>
                  <a:lumOff val="60000"/>
                </a:schemeClr>
              </a:solidFill>
              <a:round/>
            </a:ln>
            <a:effectLst/>
          </c:spPr>
          <c:marker>
            <c:symbol val="none"/>
          </c:marke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Sheet1!$B$2:$B$52</c:f>
              <c:numCache>
                <c:formatCode>General</c:formatCode>
                <c:ptCount val="51"/>
                <c:pt idx="0">
                  <c:v>19.181979897999998</c:v>
                </c:pt>
                <c:pt idx="1">
                  <c:v>19.616310557999999</c:v>
                </c:pt>
                <c:pt idx="2">
                  <c:v>18.927788244999999</c:v>
                </c:pt>
                <c:pt idx="3">
                  <c:v>19.098544466</c:v>
                </c:pt>
                <c:pt idx="4">
                  <c:v>18.590890546000001</c:v>
                </c:pt>
                <c:pt idx="5">
                  <c:v>18.050597772</c:v>
                </c:pt>
                <c:pt idx="6">
                  <c:v>18.503604764999999</c:v>
                </c:pt>
                <c:pt idx="7">
                  <c:v>19.266025805999998</c:v>
                </c:pt>
                <c:pt idx="8">
                  <c:v>20.158601649000001</c:v>
                </c:pt>
                <c:pt idx="9">
                  <c:v>20.623854025</c:v>
                </c:pt>
                <c:pt idx="10">
                  <c:v>21.315506818000006</c:v>
                </c:pt>
                <c:pt idx="11">
                  <c:v>22.901878601000003</c:v>
                </c:pt>
                <c:pt idx="12">
                  <c:v>24.033266235999999</c:v>
                </c:pt>
                <c:pt idx="13">
                  <c:v>24.205523290999999</c:v>
                </c:pt>
                <c:pt idx="14">
                  <c:v>25.889605159999999</c:v>
                </c:pt>
                <c:pt idx="15">
                  <c:v>27.065459891000014</c:v>
                </c:pt>
                <c:pt idx="16">
                  <c:v>26.592115006000004</c:v>
                </c:pt>
                <c:pt idx="17">
                  <c:v>27.306307969999999</c:v>
                </c:pt>
                <c:pt idx="18">
                  <c:v>30.774274151</c:v>
                </c:pt>
                <c:pt idx="19">
                  <c:v>33.899020593000003</c:v>
                </c:pt>
                <c:pt idx="20">
                  <c:v>33.485264054000005</c:v>
                </c:pt>
                <c:pt idx="21">
                  <c:v>34.404235999999997</c:v>
                </c:pt>
                <c:pt idx="22">
                  <c:v>35.10033</c:v>
                </c:pt>
                <c:pt idx="23">
                  <c:v>34.203296999999999</c:v>
                </c:pt>
                <c:pt idx="24">
                  <c:v>33.421700000000001</c:v>
                </c:pt>
                <c:pt idx="25">
                  <c:v>32.709282000000002</c:v>
                </c:pt>
                <c:pt idx="26">
                  <c:v>31.998455</c:v>
                </c:pt>
                <c:pt idx="27">
                  <c:v>31.595732000000002</c:v>
                </c:pt>
                <c:pt idx="28">
                  <c:v>31.303540999999999</c:v>
                </c:pt>
                <c:pt idx="29">
                  <c:v>31.121217999999999</c:v>
                </c:pt>
                <c:pt idx="30">
                  <c:v>30.614296000000003</c:v>
                </c:pt>
                <c:pt idx="31">
                  <c:v>30.38542</c:v>
                </c:pt>
                <c:pt idx="32">
                  <c:v>30.279304999999997</c:v>
                </c:pt>
                <c:pt idx="33">
                  <c:v>30.043863000000002</c:v>
                </c:pt>
                <c:pt idx="34">
                  <c:v>29.836535999999999</c:v>
                </c:pt>
                <c:pt idx="35">
                  <c:v>29.759103999999997</c:v>
                </c:pt>
                <c:pt idx="36">
                  <c:v>29.802815999999996</c:v>
                </c:pt>
                <c:pt idx="37">
                  <c:v>29.650359999999999</c:v>
                </c:pt>
                <c:pt idx="38">
                  <c:v>29.568533000000002</c:v>
                </c:pt>
                <c:pt idx="39">
                  <c:v>29.47757</c:v>
                </c:pt>
                <c:pt idx="40">
                  <c:v>29.342962</c:v>
                </c:pt>
                <c:pt idx="41">
                  <c:v>29.198049999999999</c:v>
                </c:pt>
                <c:pt idx="42">
                  <c:v>29.09037</c:v>
                </c:pt>
                <c:pt idx="43">
                  <c:v>28.894753000000001</c:v>
                </c:pt>
                <c:pt idx="44">
                  <c:v>29.132849</c:v>
                </c:pt>
                <c:pt idx="45">
                  <c:v>28.878790000000002</c:v>
                </c:pt>
                <c:pt idx="46">
                  <c:v>28.744266999999997</c:v>
                </c:pt>
                <c:pt idx="47">
                  <c:v>28.666681000000001</c:v>
                </c:pt>
                <c:pt idx="48">
                  <c:v>28.686449</c:v>
                </c:pt>
                <c:pt idx="49">
                  <c:v>28.598929999999999</c:v>
                </c:pt>
                <c:pt idx="50">
                  <c:v>28.632555</c:v>
                </c:pt>
              </c:numCache>
            </c:numRef>
          </c:val>
          <c:smooth val="0"/>
          <c:extLst>
            <c:ext xmlns:c16="http://schemas.microsoft.com/office/drawing/2014/chart" uri="{C3380CC4-5D6E-409C-BE32-E72D297353CC}">
              <c16:uniqueId val="{00000000-289F-4DD9-8C8A-A0CB89361566}"/>
            </c:ext>
          </c:extLst>
        </c:ser>
        <c:ser>
          <c:idx val="5"/>
          <c:order val="1"/>
          <c:tx>
            <c:strRef>
              <c:f>Sheet1!$C$1</c:f>
              <c:strCache>
                <c:ptCount val="1"/>
                <c:pt idx="0">
                  <c:v>High Oil and Gas Supply</c:v>
                </c:pt>
              </c:strCache>
            </c:strRef>
          </c:tx>
          <c:spPr>
            <a:ln w="22225" cap="rnd">
              <a:solidFill>
                <a:schemeClr val="accent2">
                  <a:lumMod val="75000"/>
                </a:schemeClr>
              </a:solidFill>
              <a:round/>
            </a:ln>
            <a:effectLst/>
          </c:spPr>
          <c:marker>
            <c:symbol val="none"/>
          </c:marke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Sheet1!$C$2:$C$52</c:f>
              <c:numCache>
                <c:formatCode>General</c:formatCode>
                <c:ptCount val="51"/>
                <c:pt idx="0">
                  <c:v>19.181979897999998</c:v>
                </c:pt>
                <c:pt idx="1">
                  <c:v>19.616310557999999</c:v>
                </c:pt>
                <c:pt idx="2">
                  <c:v>18.927788244999999</c:v>
                </c:pt>
                <c:pt idx="3">
                  <c:v>19.098544466</c:v>
                </c:pt>
                <c:pt idx="4">
                  <c:v>18.590890546000001</c:v>
                </c:pt>
                <c:pt idx="5">
                  <c:v>18.050597772</c:v>
                </c:pt>
                <c:pt idx="6">
                  <c:v>18.503604764999999</c:v>
                </c:pt>
                <c:pt idx="7">
                  <c:v>19.266025805999998</c:v>
                </c:pt>
                <c:pt idx="8">
                  <c:v>20.158601649000001</c:v>
                </c:pt>
                <c:pt idx="9">
                  <c:v>20.623854025</c:v>
                </c:pt>
                <c:pt idx="10">
                  <c:v>21.315506818000006</c:v>
                </c:pt>
                <c:pt idx="11">
                  <c:v>22.901878601000003</c:v>
                </c:pt>
                <c:pt idx="12">
                  <c:v>24.033266235999999</c:v>
                </c:pt>
                <c:pt idx="13">
                  <c:v>24.205523290999999</c:v>
                </c:pt>
                <c:pt idx="14">
                  <c:v>25.889605159999999</c:v>
                </c:pt>
                <c:pt idx="15">
                  <c:v>27.065459891000014</c:v>
                </c:pt>
                <c:pt idx="16">
                  <c:v>26.592115006000004</c:v>
                </c:pt>
                <c:pt idx="17">
                  <c:v>27.306307969999999</c:v>
                </c:pt>
                <c:pt idx="18">
                  <c:v>30.774274151</c:v>
                </c:pt>
                <c:pt idx="19">
                  <c:v>33.899020593000003</c:v>
                </c:pt>
                <c:pt idx="20">
                  <c:v>33.485264054000005</c:v>
                </c:pt>
                <c:pt idx="21">
                  <c:v>34.408932</c:v>
                </c:pt>
                <c:pt idx="22">
                  <c:v>35.873321999999995</c:v>
                </c:pt>
                <c:pt idx="23">
                  <c:v>36.970309999999998</c:v>
                </c:pt>
                <c:pt idx="24">
                  <c:v>38.163525</c:v>
                </c:pt>
                <c:pt idx="25">
                  <c:v>38.917355000000001</c:v>
                </c:pt>
                <c:pt idx="26">
                  <c:v>39.287219999999998</c:v>
                </c:pt>
                <c:pt idx="27">
                  <c:v>39.833331999999999</c:v>
                </c:pt>
                <c:pt idx="28">
                  <c:v>41.073906000000001</c:v>
                </c:pt>
                <c:pt idx="29">
                  <c:v>41.689116999999996</c:v>
                </c:pt>
                <c:pt idx="30">
                  <c:v>42.248385999999996</c:v>
                </c:pt>
                <c:pt idx="31">
                  <c:v>42.747153999999995</c:v>
                </c:pt>
                <c:pt idx="32">
                  <c:v>43.332287000000001</c:v>
                </c:pt>
                <c:pt idx="33">
                  <c:v>44.589011999999997</c:v>
                </c:pt>
                <c:pt idx="34">
                  <c:v>45.093299999999999</c:v>
                </c:pt>
                <c:pt idx="35">
                  <c:v>45.427928999999999</c:v>
                </c:pt>
                <c:pt idx="36">
                  <c:v>45.792126000000003</c:v>
                </c:pt>
                <c:pt idx="37">
                  <c:v>46.271912</c:v>
                </c:pt>
                <c:pt idx="38">
                  <c:v>46.802933000000003</c:v>
                </c:pt>
                <c:pt idx="39">
                  <c:v>47.392555000000002</c:v>
                </c:pt>
                <c:pt idx="40">
                  <c:v>48.169739</c:v>
                </c:pt>
                <c:pt idx="41">
                  <c:v>48.707755999999996</c:v>
                </c:pt>
                <c:pt idx="42">
                  <c:v>49.112652000000004</c:v>
                </c:pt>
                <c:pt idx="43">
                  <c:v>49.613360999999998</c:v>
                </c:pt>
                <c:pt idx="44">
                  <c:v>50.092765999999997</c:v>
                </c:pt>
                <c:pt idx="45">
                  <c:v>50.424022999999998</c:v>
                </c:pt>
                <c:pt idx="46">
                  <c:v>50.980590999999997</c:v>
                </c:pt>
                <c:pt idx="47">
                  <c:v>51.480995</c:v>
                </c:pt>
                <c:pt idx="48">
                  <c:v>52.026012000000001</c:v>
                </c:pt>
                <c:pt idx="49">
                  <c:v>52.380569000000001</c:v>
                </c:pt>
                <c:pt idx="50">
                  <c:v>52.884868999999995</c:v>
                </c:pt>
              </c:numCache>
            </c:numRef>
          </c:val>
          <c:smooth val="0"/>
          <c:extLst>
            <c:ext xmlns:c16="http://schemas.microsoft.com/office/drawing/2014/chart" uri="{C3380CC4-5D6E-409C-BE32-E72D297353CC}">
              <c16:uniqueId val="{00000001-289F-4DD9-8C8A-A0CB89361566}"/>
            </c:ext>
          </c:extLst>
        </c:ser>
        <c:ser>
          <c:idx val="8"/>
          <c:order val="2"/>
          <c:tx>
            <c:strRef>
              <c:f>Sheet1!$D$1</c:f>
              <c:strCache>
                <c:ptCount val="1"/>
                <c:pt idx="0">
                  <c:v>Reference</c:v>
                </c:pt>
              </c:strCache>
            </c:strRef>
          </c:tx>
          <c:spPr>
            <a:ln w="22225" cap="rnd">
              <a:solidFill>
                <a:schemeClr val="tx1"/>
              </a:solidFill>
              <a:round/>
            </a:ln>
            <a:effectLst/>
          </c:spPr>
          <c:marker>
            <c:symbol val="none"/>
          </c:marke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Sheet1!$D$2:$D$52</c:f>
              <c:numCache>
                <c:formatCode>General</c:formatCode>
                <c:ptCount val="51"/>
                <c:pt idx="0">
                  <c:v>19.181979897999998</c:v>
                </c:pt>
                <c:pt idx="1">
                  <c:v>19.616310557999999</c:v>
                </c:pt>
                <c:pt idx="2">
                  <c:v>18.927788244999999</c:v>
                </c:pt>
                <c:pt idx="3">
                  <c:v>19.098544466</c:v>
                </c:pt>
                <c:pt idx="4">
                  <c:v>18.590890546000001</c:v>
                </c:pt>
                <c:pt idx="5">
                  <c:v>18.050597772</c:v>
                </c:pt>
                <c:pt idx="6">
                  <c:v>18.503604764999999</c:v>
                </c:pt>
                <c:pt idx="7">
                  <c:v>19.266025805999998</c:v>
                </c:pt>
                <c:pt idx="8">
                  <c:v>20.158601649000001</c:v>
                </c:pt>
                <c:pt idx="9">
                  <c:v>20.623854025</c:v>
                </c:pt>
                <c:pt idx="10">
                  <c:v>21.315506818000006</c:v>
                </c:pt>
                <c:pt idx="11">
                  <c:v>22.901878601000003</c:v>
                </c:pt>
                <c:pt idx="12">
                  <c:v>24.033266235999999</c:v>
                </c:pt>
                <c:pt idx="13">
                  <c:v>24.205523290999999</c:v>
                </c:pt>
                <c:pt idx="14">
                  <c:v>25.889605159999999</c:v>
                </c:pt>
                <c:pt idx="15">
                  <c:v>27.065459891000014</c:v>
                </c:pt>
                <c:pt idx="16">
                  <c:v>26.592115006000004</c:v>
                </c:pt>
                <c:pt idx="17">
                  <c:v>27.306307969999999</c:v>
                </c:pt>
                <c:pt idx="18">
                  <c:v>30.774274151</c:v>
                </c:pt>
                <c:pt idx="19">
                  <c:v>33.899020593000003</c:v>
                </c:pt>
                <c:pt idx="20">
                  <c:v>33.485264054000005</c:v>
                </c:pt>
                <c:pt idx="21">
                  <c:v>34.404159999999997</c:v>
                </c:pt>
                <c:pt idx="22">
                  <c:v>35.685916999999996</c:v>
                </c:pt>
                <c:pt idx="23">
                  <c:v>36.052287999999997</c:v>
                </c:pt>
                <c:pt idx="24">
                  <c:v>36.409576000000001</c:v>
                </c:pt>
                <c:pt idx="25">
                  <c:v>36.484558</c:v>
                </c:pt>
                <c:pt idx="26">
                  <c:v>36.570492000000002</c:v>
                </c:pt>
                <c:pt idx="27">
                  <c:v>36.719749</c:v>
                </c:pt>
                <c:pt idx="28">
                  <c:v>37.260258</c:v>
                </c:pt>
                <c:pt idx="29">
                  <c:v>37.513241000000001</c:v>
                </c:pt>
                <c:pt idx="30">
                  <c:v>37.622046999999995</c:v>
                </c:pt>
                <c:pt idx="31">
                  <c:v>37.932322999999997</c:v>
                </c:pt>
                <c:pt idx="32">
                  <c:v>38.346470000000004</c:v>
                </c:pt>
                <c:pt idx="33">
                  <c:v>38.504115999999996</c:v>
                </c:pt>
                <c:pt idx="34">
                  <c:v>38.598717000000001</c:v>
                </c:pt>
                <c:pt idx="35">
                  <c:v>38.595486000000001</c:v>
                </c:pt>
                <c:pt idx="36">
                  <c:v>38.704978999999994</c:v>
                </c:pt>
                <c:pt idx="37">
                  <c:v>38.893677000000004</c:v>
                </c:pt>
                <c:pt idx="38">
                  <c:v>39.146178999999997</c:v>
                </c:pt>
                <c:pt idx="39">
                  <c:v>39.350258000000004</c:v>
                </c:pt>
                <c:pt idx="40">
                  <c:v>39.641003000000005</c:v>
                </c:pt>
                <c:pt idx="41">
                  <c:v>39.966675000000002</c:v>
                </c:pt>
                <c:pt idx="42">
                  <c:v>40.267516999999998</c:v>
                </c:pt>
                <c:pt idx="43">
                  <c:v>40.517672999999995</c:v>
                </c:pt>
                <c:pt idx="44">
                  <c:v>41.030318999999999</c:v>
                </c:pt>
                <c:pt idx="45">
                  <c:v>41.324978000000002</c:v>
                </c:pt>
                <c:pt idx="46">
                  <c:v>41.571018000000002</c:v>
                </c:pt>
                <c:pt idx="47">
                  <c:v>41.819953999999996</c:v>
                </c:pt>
                <c:pt idx="48">
                  <c:v>42.058750000000003</c:v>
                </c:pt>
                <c:pt idx="49">
                  <c:v>42.259594</c:v>
                </c:pt>
                <c:pt idx="50">
                  <c:v>42.582271999999996</c:v>
                </c:pt>
              </c:numCache>
            </c:numRef>
          </c:val>
          <c:smooth val="0"/>
          <c:extLst>
            <c:ext xmlns:c16="http://schemas.microsoft.com/office/drawing/2014/chart" uri="{C3380CC4-5D6E-409C-BE32-E72D297353CC}">
              <c16:uniqueId val="{00000002-289F-4DD9-8C8A-A0CB89361566}"/>
            </c:ext>
          </c:extLst>
        </c:ser>
        <c:dLbls>
          <c:showLegendKey val="0"/>
          <c:showVal val="0"/>
          <c:showCatName val="0"/>
          <c:showSerName val="0"/>
          <c:showPercent val="0"/>
          <c:showBubbleSize val="0"/>
        </c:dLbls>
        <c:smooth val="0"/>
        <c:axId val="-1234893872"/>
        <c:axId val="-1234893328"/>
      </c:lineChart>
      <c:catAx>
        <c:axId val="-123489387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34893328"/>
        <c:crosses val="autoZero"/>
        <c:auto val="1"/>
        <c:lblAlgn val="ctr"/>
        <c:lblOffset val="100"/>
        <c:tickLblSkip val="10"/>
        <c:tickMarkSkip val="10"/>
        <c:noMultiLvlLbl val="0"/>
      </c:catAx>
      <c:valAx>
        <c:axId val="-1234893328"/>
        <c:scaling>
          <c:orientation val="minMax"/>
          <c:max val="6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2">
                <a:lumMod val="40000"/>
                <a:lumOff val="60000"/>
              </a:schemeClr>
            </a:solidFill>
            <a:prstDash val="lgDash"/>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34893872"/>
        <c:crossesAt val="22"/>
        <c:crossBetween val="midCat"/>
        <c:majorUnit val="1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2943195454318955E-2"/>
          <c:y val="0.11564396765737454"/>
          <c:w val="0.61860874299859336"/>
          <c:h val="0.79124490307899387"/>
        </c:manualLayout>
      </c:layout>
      <c:lineChart>
        <c:grouping val="standard"/>
        <c:varyColors val="0"/>
        <c:ser>
          <c:idx val="0"/>
          <c:order val="0"/>
          <c:tx>
            <c:strRef>
              <c:f>Sheet1!$B$1</c:f>
              <c:strCache>
                <c:ptCount val="1"/>
                <c:pt idx="0">
                  <c:v>Low Oil and Gas Supply</c:v>
                </c:pt>
              </c:strCache>
            </c:strRef>
          </c:tx>
          <c:spPr>
            <a:ln w="22225" cap="rnd">
              <a:solidFill>
                <a:srgbClr val="BD732A">
                  <a:lumMod val="40000"/>
                  <a:lumOff val="60000"/>
                </a:srgbClr>
              </a:solidFill>
              <a:round/>
            </a:ln>
            <a:effectLst/>
          </c:spPr>
          <c:marker>
            <c:symbol val="none"/>
          </c:marke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Sheet1!$B$2:$B$52</c:f>
              <c:numCache>
                <c:formatCode>General</c:formatCode>
                <c:ptCount val="51"/>
                <c:pt idx="0">
                  <c:v>6.2564663925817774</c:v>
                </c:pt>
                <c:pt idx="1">
                  <c:v>5.6250611354806361</c:v>
                </c:pt>
                <c:pt idx="2">
                  <c:v>4.726432833242856</c:v>
                </c:pt>
                <c:pt idx="3">
                  <c:v>7.5095506256283544</c:v>
                </c:pt>
                <c:pt idx="4">
                  <c:v>7.8741268813399383</c:v>
                </c:pt>
                <c:pt idx="5">
                  <c:v>11.2663835577264</c:v>
                </c:pt>
                <c:pt idx="6">
                  <c:v>8.4690503519641158</c:v>
                </c:pt>
                <c:pt idx="7">
                  <c:v>8.5415621931968086</c:v>
                </c:pt>
                <c:pt idx="8">
                  <c:v>10.65054036166941</c:v>
                </c:pt>
                <c:pt idx="9">
                  <c:v>4.7004004252452516</c:v>
                </c:pt>
                <c:pt idx="10">
                  <c:v>5.1533408350761114</c:v>
                </c:pt>
                <c:pt idx="11">
                  <c:v>4.6205303817851986</c:v>
                </c:pt>
                <c:pt idx="12">
                  <c:v>3.1168307500000001</c:v>
                </c:pt>
                <c:pt idx="13">
                  <c:v>4.1546419242297681</c:v>
                </c:pt>
                <c:pt idx="14">
                  <c:v>4.7790650244118966</c:v>
                </c:pt>
                <c:pt idx="15">
                  <c:v>2.838249025080287</c:v>
                </c:pt>
                <c:pt idx="16">
                  <c:v>2.7015667126993441</c:v>
                </c:pt>
                <c:pt idx="17">
                  <c:v>3.146267821000837</c:v>
                </c:pt>
                <c:pt idx="18">
                  <c:v>3.2369151646478569</c:v>
                </c:pt>
                <c:pt idx="19">
                  <c:v>2.5844974658174862</c:v>
                </c:pt>
                <c:pt idx="20">
                  <c:v>2.0248779240666752</c:v>
                </c:pt>
                <c:pt idx="21">
                  <c:v>4.107037</c:v>
                </c:pt>
                <c:pt idx="22">
                  <c:v>4.4739120000000003</c:v>
                </c:pt>
                <c:pt idx="23">
                  <c:v>4.3642820000000002</c:v>
                </c:pt>
                <c:pt idx="24">
                  <c:v>4.2413470000000002</c:v>
                </c:pt>
                <c:pt idx="25">
                  <c:v>4.2276680000000004</c:v>
                </c:pt>
                <c:pt idx="26">
                  <c:v>4.3385759999999998</c:v>
                </c:pt>
                <c:pt idx="27">
                  <c:v>4.4306330000000003</c:v>
                </c:pt>
                <c:pt idx="28">
                  <c:v>4.7092550000000006</c:v>
                </c:pt>
                <c:pt idx="29">
                  <c:v>4.981331</c:v>
                </c:pt>
                <c:pt idx="30">
                  <c:v>5.1550330000000004</c:v>
                </c:pt>
                <c:pt idx="31">
                  <c:v>5.3550459999999998</c:v>
                </c:pt>
                <c:pt idx="32">
                  <c:v>5.53843</c:v>
                </c:pt>
                <c:pt idx="33">
                  <c:v>5.7004480000000006</c:v>
                </c:pt>
                <c:pt idx="34">
                  <c:v>5.8130559999999996</c:v>
                </c:pt>
                <c:pt idx="35">
                  <c:v>5.8766410000000002</c:v>
                </c:pt>
                <c:pt idx="36">
                  <c:v>6.0665750000000003</c:v>
                </c:pt>
                <c:pt idx="37">
                  <c:v>6.1214829999999996</c:v>
                </c:pt>
                <c:pt idx="38">
                  <c:v>6.1914629999999997</c:v>
                </c:pt>
                <c:pt idx="39">
                  <c:v>6.3119009999999998</c:v>
                </c:pt>
                <c:pt idx="40">
                  <c:v>6.4379350000000004</c:v>
                </c:pt>
                <c:pt idx="41">
                  <c:v>6.4017109999999997</c:v>
                </c:pt>
                <c:pt idx="42">
                  <c:v>6.3334609999999998</c:v>
                </c:pt>
                <c:pt idx="43">
                  <c:v>6.2840480000000003</c:v>
                </c:pt>
                <c:pt idx="44">
                  <c:v>6.4222029999999997</c:v>
                </c:pt>
                <c:pt idx="45">
                  <c:v>6.4612999999999996</c:v>
                </c:pt>
                <c:pt idx="46">
                  <c:v>6.5178539999999998</c:v>
                </c:pt>
                <c:pt idx="47">
                  <c:v>6.5576639999999999</c:v>
                </c:pt>
                <c:pt idx="48">
                  <c:v>6.5968380000000009</c:v>
                </c:pt>
                <c:pt idx="49">
                  <c:v>6.6743880000000004</c:v>
                </c:pt>
                <c:pt idx="50">
                  <c:v>6.7400060000000002</c:v>
                </c:pt>
              </c:numCache>
            </c:numRef>
          </c:val>
          <c:smooth val="0"/>
          <c:extLst>
            <c:ext xmlns:c16="http://schemas.microsoft.com/office/drawing/2014/chart" uri="{C3380CC4-5D6E-409C-BE32-E72D297353CC}">
              <c16:uniqueId val="{00000000-F2A4-46EB-95D7-7B68842384DE}"/>
            </c:ext>
          </c:extLst>
        </c:ser>
        <c:ser>
          <c:idx val="1"/>
          <c:order val="1"/>
          <c:tx>
            <c:strRef>
              <c:f>Sheet1!$C$1</c:f>
              <c:strCache>
                <c:ptCount val="1"/>
                <c:pt idx="0">
                  <c:v>High Oil and Gas Supply</c:v>
                </c:pt>
              </c:strCache>
            </c:strRef>
          </c:tx>
          <c:spPr>
            <a:ln w="22225" cap="rnd">
              <a:solidFill>
                <a:srgbClr val="BD732A">
                  <a:lumMod val="75000"/>
                </a:srgbClr>
              </a:solidFill>
              <a:round/>
            </a:ln>
            <a:effectLst/>
          </c:spPr>
          <c:marker>
            <c:symbol val="none"/>
          </c:marke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Sheet1!$C$2:$C$52</c:f>
              <c:numCache>
                <c:formatCode>General</c:formatCode>
                <c:ptCount val="51"/>
                <c:pt idx="0">
                  <c:v>6.2564663925817774</c:v>
                </c:pt>
                <c:pt idx="1">
                  <c:v>5.6250611354806361</c:v>
                </c:pt>
                <c:pt idx="2">
                  <c:v>4.726432833242856</c:v>
                </c:pt>
                <c:pt idx="3">
                  <c:v>7.5095506256283544</c:v>
                </c:pt>
                <c:pt idx="4">
                  <c:v>7.8741268813399383</c:v>
                </c:pt>
                <c:pt idx="5">
                  <c:v>11.2663835577264</c:v>
                </c:pt>
                <c:pt idx="6">
                  <c:v>8.4690503519641158</c:v>
                </c:pt>
                <c:pt idx="7">
                  <c:v>8.5415621931968086</c:v>
                </c:pt>
                <c:pt idx="8">
                  <c:v>10.65054036166941</c:v>
                </c:pt>
                <c:pt idx="9">
                  <c:v>4.7004004252452516</c:v>
                </c:pt>
                <c:pt idx="10">
                  <c:v>5.1533408350761114</c:v>
                </c:pt>
                <c:pt idx="11">
                  <c:v>4.6205303817851986</c:v>
                </c:pt>
                <c:pt idx="12">
                  <c:v>3.1168307500000001</c:v>
                </c:pt>
                <c:pt idx="13">
                  <c:v>4.1546419242297681</c:v>
                </c:pt>
                <c:pt idx="14">
                  <c:v>4.7790650244118966</c:v>
                </c:pt>
                <c:pt idx="15">
                  <c:v>2.838249025080287</c:v>
                </c:pt>
                <c:pt idx="16">
                  <c:v>2.7015667126993441</c:v>
                </c:pt>
                <c:pt idx="17">
                  <c:v>3.146267821000837</c:v>
                </c:pt>
                <c:pt idx="18">
                  <c:v>3.2369151646478569</c:v>
                </c:pt>
                <c:pt idx="19">
                  <c:v>2.5844974658174862</c:v>
                </c:pt>
                <c:pt idx="20">
                  <c:v>2.0248779240666752</c:v>
                </c:pt>
                <c:pt idx="21">
                  <c:v>4.1079169999999996</c:v>
                </c:pt>
                <c:pt idx="22">
                  <c:v>3.5549559999999998</c:v>
                </c:pt>
                <c:pt idx="23">
                  <c:v>3.0637159999999999</c:v>
                </c:pt>
                <c:pt idx="24">
                  <c:v>2.6523279999999998</c:v>
                </c:pt>
                <c:pt idx="25">
                  <c:v>2.4580649999999999</c:v>
                </c:pt>
                <c:pt idx="26">
                  <c:v>2.3962669999999999</c:v>
                </c:pt>
                <c:pt idx="27">
                  <c:v>2.4326089999999998</c:v>
                </c:pt>
                <c:pt idx="28">
                  <c:v>2.5702020000000001</c:v>
                </c:pt>
                <c:pt idx="29">
                  <c:v>2.6456840000000001</c:v>
                </c:pt>
                <c:pt idx="30">
                  <c:v>2.7203430000000002</c:v>
                </c:pt>
                <c:pt idx="31">
                  <c:v>2.7483590000000002</c:v>
                </c:pt>
                <c:pt idx="32">
                  <c:v>2.7582390000000001</c:v>
                </c:pt>
                <c:pt idx="33">
                  <c:v>2.8354689999999998</c:v>
                </c:pt>
                <c:pt idx="34">
                  <c:v>2.8329490000000002</c:v>
                </c:pt>
                <c:pt idx="35">
                  <c:v>2.798241</c:v>
                </c:pt>
                <c:pt idx="36">
                  <c:v>2.7837960000000002</c:v>
                </c:pt>
                <c:pt idx="37">
                  <c:v>2.778708</c:v>
                </c:pt>
                <c:pt idx="38">
                  <c:v>2.7552249999999998</c:v>
                </c:pt>
                <c:pt idx="39">
                  <c:v>2.7645490000000001</c:v>
                </c:pt>
                <c:pt idx="40">
                  <c:v>2.7400359999999999</c:v>
                </c:pt>
                <c:pt idx="41">
                  <c:v>2.7011539999999998</c:v>
                </c:pt>
                <c:pt idx="42">
                  <c:v>2.6390829999999998</c:v>
                </c:pt>
                <c:pt idx="43">
                  <c:v>2.6164209999999999</c:v>
                </c:pt>
                <c:pt idx="44">
                  <c:v>2.5964399999999999</c:v>
                </c:pt>
                <c:pt idx="45">
                  <c:v>2.5835979999999998</c:v>
                </c:pt>
                <c:pt idx="46">
                  <c:v>2.5650080000000002</c:v>
                </c:pt>
                <c:pt idx="47">
                  <c:v>2.5245359999999999</c:v>
                </c:pt>
                <c:pt idx="48">
                  <c:v>2.5296560000000001</c:v>
                </c:pt>
                <c:pt idx="49">
                  <c:v>2.532159</c:v>
                </c:pt>
                <c:pt idx="50">
                  <c:v>2.540432</c:v>
                </c:pt>
              </c:numCache>
            </c:numRef>
          </c:val>
          <c:smooth val="0"/>
          <c:extLst>
            <c:ext xmlns:c16="http://schemas.microsoft.com/office/drawing/2014/chart" uri="{C3380CC4-5D6E-409C-BE32-E72D297353CC}">
              <c16:uniqueId val="{00000001-F2A4-46EB-95D7-7B68842384DE}"/>
            </c:ext>
          </c:extLst>
        </c:ser>
        <c:ser>
          <c:idx val="2"/>
          <c:order val="2"/>
          <c:tx>
            <c:strRef>
              <c:f>Sheet1!$D$1</c:f>
              <c:strCache>
                <c:ptCount val="1"/>
                <c:pt idx="0">
                  <c:v>Low Oil Price Case</c:v>
                </c:pt>
              </c:strCache>
            </c:strRef>
          </c:tx>
          <c:spPr>
            <a:ln w="28575" cap="rnd">
              <a:solidFill>
                <a:srgbClr val="A33340">
                  <a:lumMod val="40000"/>
                  <a:lumOff val="60000"/>
                </a:srgbClr>
              </a:solidFill>
              <a:round/>
            </a:ln>
            <a:effectLst/>
          </c:spPr>
          <c:marker>
            <c:symbol val="none"/>
          </c:marker>
          <c:val>
            <c:numRef>
              <c:f>Sheet1!$D$2:$D$52</c:f>
              <c:numCache>
                <c:formatCode>General</c:formatCode>
                <c:ptCount val="51"/>
                <c:pt idx="0">
                  <c:v>6.2564663925817774</c:v>
                </c:pt>
                <c:pt idx="1">
                  <c:v>5.6250611354806361</c:v>
                </c:pt>
                <c:pt idx="2">
                  <c:v>4.726432833242856</c:v>
                </c:pt>
                <c:pt idx="3">
                  <c:v>7.5095506256283544</c:v>
                </c:pt>
                <c:pt idx="4">
                  <c:v>7.8741268813399383</c:v>
                </c:pt>
                <c:pt idx="5">
                  <c:v>11.2663835577264</c:v>
                </c:pt>
                <c:pt idx="6">
                  <c:v>8.4690503519641158</c:v>
                </c:pt>
                <c:pt idx="7">
                  <c:v>8.5415621931968086</c:v>
                </c:pt>
                <c:pt idx="8">
                  <c:v>10.65054036166941</c:v>
                </c:pt>
                <c:pt idx="9">
                  <c:v>4.7004004252452516</c:v>
                </c:pt>
                <c:pt idx="10">
                  <c:v>5.1533408350761114</c:v>
                </c:pt>
                <c:pt idx="11">
                  <c:v>4.6205303817851986</c:v>
                </c:pt>
                <c:pt idx="12">
                  <c:v>3.1168307500000001</c:v>
                </c:pt>
                <c:pt idx="13">
                  <c:v>4.1546419242297681</c:v>
                </c:pt>
                <c:pt idx="14">
                  <c:v>4.7790650244118966</c:v>
                </c:pt>
                <c:pt idx="15">
                  <c:v>2.838249025080287</c:v>
                </c:pt>
                <c:pt idx="16">
                  <c:v>2.7015667126993441</c:v>
                </c:pt>
                <c:pt idx="17">
                  <c:v>3.146267821000837</c:v>
                </c:pt>
                <c:pt idx="18">
                  <c:v>3.2369151646478569</c:v>
                </c:pt>
                <c:pt idx="19">
                  <c:v>2.5844974658174862</c:v>
                </c:pt>
                <c:pt idx="20">
                  <c:v>2.0248779240666752</c:v>
                </c:pt>
                <c:pt idx="21">
                  <c:v>4.1076510000000006</c:v>
                </c:pt>
                <c:pt idx="22" formatCode="#,##0.00">
                  <c:v>3.6177619999999999</c:v>
                </c:pt>
                <c:pt idx="23" formatCode="#,##0.00">
                  <c:v>3.4701680000000001</c:v>
                </c:pt>
                <c:pt idx="24" formatCode="#,##0.00">
                  <c:v>3.4725299999999999</c:v>
                </c:pt>
                <c:pt idx="25" formatCode="#,##0.00">
                  <c:v>3.3395160000000002</c:v>
                </c:pt>
                <c:pt idx="26" formatCode="#,##0.00">
                  <c:v>3.240049</c:v>
                </c:pt>
                <c:pt idx="27" formatCode="#,##0.00">
                  <c:v>3.273981</c:v>
                </c:pt>
                <c:pt idx="28" formatCode="#,##0.00">
                  <c:v>3.3783370000000001</c:v>
                </c:pt>
                <c:pt idx="29" formatCode="#,##0.00">
                  <c:v>3.4154960000000001</c:v>
                </c:pt>
                <c:pt idx="30" formatCode="#,##0.00">
                  <c:v>3.3951880000000001</c:v>
                </c:pt>
                <c:pt idx="31" formatCode="#,##0.00">
                  <c:v>3.440655</c:v>
                </c:pt>
                <c:pt idx="32" formatCode="#,##0.00">
                  <c:v>3.4784480000000002</c:v>
                </c:pt>
                <c:pt idx="33" formatCode="#,##0.00">
                  <c:v>3.5184479999999998</c:v>
                </c:pt>
                <c:pt idx="34" formatCode="#,##0.00">
                  <c:v>3.566506</c:v>
                </c:pt>
                <c:pt idx="35" formatCode="#,##0.00">
                  <c:v>3.591599</c:v>
                </c:pt>
                <c:pt idx="36" formatCode="#,##0.00">
                  <c:v>3.6382050000000001</c:v>
                </c:pt>
                <c:pt idx="37" formatCode="#,##0.00">
                  <c:v>3.6356609999999998</c:v>
                </c:pt>
                <c:pt idx="38" formatCode="#,##0.00">
                  <c:v>3.6216930000000001</c:v>
                </c:pt>
                <c:pt idx="39" formatCode="#,##0.00">
                  <c:v>3.5786449999999999</c:v>
                </c:pt>
                <c:pt idx="40" formatCode="#,##0.00">
                  <c:v>3.548756</c:v>
                </c:pt>
                <c:pt idx="41" formatCode="#,##0.00">
                  <c:v>3.5384799999999998</c:v>
                </c:pt>
                <c:pt idx="42" formatCode="#,##0.00">
                  <c:v>3.5188799999999998</c:v>
                </c:pt>
                <c:pt idx="43" formatCode="#,##0.00">
                  <c:v>3.5127860000000002</c:v>
                </c:pt>
                <c:pt idx="44" formatCode="#,##0.00">
                  <c:v>3.543228</c:v>
                </c:pt>
                <c:pt idx="45" formatCode="#,##0.00">
                  <c:v>3.5463640000000001</c:v>
                </c:pt>
                <c:pt idx="46" formatCode="#,##0.00">
                  <c:v>3.5240369999999999</c:v>
                </c:pt>
                <c:pt idx="47" formatCode="#,##0.00">
                  <c:v>3.5213730000000001</c:v>
                </c:pt>
                <c:pt idx="48" formatCode="#,##0.00">
                  <c:v>3.5204629999999999</c:v>
                </c:pt>
                <c:pt idx="49" formatCode="#,##0.00">
                  <c:v>3.5188109999999999</c:v>
                </c:pt>
                <c:pt idx="50" formatCode="#,##0.00">
                  <c:v>3.5410650000000001</c:v>
                </c:pt>
              </c:numCache>
            </c:numRef>
          </c:val>
          <c:smooth val="0"/>
          <c:extLst>
            <c:ext xmlns:c16="http://schemas.microsoft.com/office/drawing/2014/chart" uri="{C3380CC4-5D6E-409C-BE32-E72D297353CC}">
              <c16:uniqueId val="{00000002-F2A4-46EB-95D7-7B68842384DE}"/>
            </c:ext>
          </c:extLst>
        </c:ser>
        <c:ser>
          <c:idx val="4"/>
          <c:order val="3"/>
          <c:tx>
            <c:strRef>
              <c:f>Sheet1!$E$1</c:f>
              <c:strCache>
                <c:ptCount val="1"/>
                <c:pt idx="0">
                  <c:v>High Oil Price Case</c:v>
                </c:pt>
              </c:strCache>
            </c:strRef>
          </c:tx>
          <c:spPr>
            <a:ln w="28575" cap="rnd">
              <a:solidFill>
                <a:schemeClr val="accent5"/>
              </a:solidFill>
              <a:round/>
            </a:ln>
            <a:effectLst/>
          </c:spPr>
          <c:marker>
            <c:symbol val="none"/>
          </c:marker>
          <c:val>
            <c:numRef>
              <c:f>Sheet1!$E$2:$E$52</c:f>
              <c:numCache>
                <c:formatCode>General</c:formatCode>
                <c:ptCount val="51"/>
                <c:pt idx="0">
                  <c:v>6.2564663925817774</c:v>
                </c:pt>
                <c:pt idx="1">
                  <c:v>5.6250611354806361</c:v>
                </c:pt>
                <c:pt idx="2">
                  <c:v>4.726432833242856</c:v>
                </c:pt>
                <c:pt idx="3">
                  <c:v>7.5095506256283544</c:v>
                </c:pt>
                <c:pt idx="4">
                  <c:v>7.8741268813399383</c:v>
                </c:pt>
                <c:pt idx="5">
                  <c:v>11.2663835577264</c:v>
                </c:pt>
                <c:pt idx="6">
                  <c:v>8.4690503519641158</c:v>
                </c:pt>
                <c:pt idx="7">
                  <c:v>8.5415621931968086</c:v>
                </c:pt>
                <c:pt idx="8">
                  <c:v>10.65054036166941</c:v>
                </c:pt>
                <c:pt idx="9">
                  <c:v>4.7004004252452516</c:v>
                </c:pt>
                <c:pt idx="10">
                  <c:v>5.1533408350761114</c:v>
                </c:pt>
                <c:pt idx="11">
                  <c:v>4.6205303817851986</c:v>
                </c:pt>
                <c:pt idx="12">
                  <c:v>3.1168307500000001</c:v>
                </c:pt>
                <c:pt idx="13">
                  <c:v>4.1546419242297681</c:v>
                </c:pt>
                <c:pt idx="14">
                  <c:v>4.7790650244118966</c:v>
                </c:pt>
                <c:pt idx="15">
                  <c:v>2.838249025080287</c:v>
                </c:pt>
                <c:pt idx="16">
                  <c:v>2.7015667126993441</c:v>
                </c:pt>
                <c:pt idx="17">
                  <c:v>3.146267821000837</c:v>
                </c:pt>
                <c:pt idx="18">
                  <c:v>3.2369151646478569</c:v>
                </c:pt>
                <c:pt idx="19">
                  <c:v>2.5844974658174862</c:v>
                </c:pt>
                <c:pt idx="20">
                  <c:v>2.0248779240666752</c:v>
                </c:pt>
                <c:pt idx="21">
                  <c:v>4.1076510000000006</c:v>
                </c:pt>
                <c:pt idx="22" formatCode="#,##0.00">
                  <c:v>3.8358409999999998</c:v>
                </c:pt>
                <c:pt idx="23" formatCode="#,##0.00">
                  <c:v>3.2352270000000001</c:v>
                </c:pt>
                <c:pt idx="24" formatCode="#,##0.00">
                  <c:v>2.8914559999999998</c:v>
                </c:pt>
                <c:pt idx="25" formatCode="#,##0.00">
                  <c:v>2.8054199999999998</c:v>
                </c:pt>
                <c:pt idx="26" formatCode="#,##0.00">
                  <c:v>2.7596479999999999</c:v>
                </c:pt>
                <c:pt idx="27" formatCode="#,##0.00">
                  <c:v>2.8444950000000002</c:v>
                </c:pt>
                <c:pt idx="28" formatCode="#,##0.00">
                  <c:v>3.0149499999999998</c:v>
                </c:pt>
                <c:pt idx="29" formatCode="#,##0.00">
                  <c:v>3.1916859999999998</c:v>
                </c:pt>
                <c:pt idx="30" formatCode="#,##0.00">
                  <c:v>3.3214999999999999</c:v>
                </c:pt>
                <c:pt idx="31" formatCode="#,##0.00">
                  <c:v>3.4462060000000001</c:v>
                </c:pt>
                <c:pt idx="32" formatCode="#,##0.00">
                  <c:v>3.5676290000000002</c:v>
                </c:pt>
                <c:pt idx="33" formatCode="#,##0.00">
                  <c:v>3.6405349999999999</c:v>
                </c:pt>
                <c:pt idx="34" formatCode="#,##0.00">
                  <c:v>3.6223260000000002</c:v>
                </c:pt>
                <c:pt idx="35" formatCode="#,##0.00">
                  <c:v>3.5719409999999998</c:v>
                </c:pt>
                <c:pt idx="36" formatCode="#,##0.00">
                  <c:v>3.5421279999999999</c:v>
                </c:pt>
                <c:pt idx="37" formatCode="#,##0.00">
                  <c:v>3.582398</c:v>
                </c:pt>
                <c:pt idx="38" formatCode="#,##0.00">
                  <c:v>3.6434090000000001</c:v>
                </c:pt>
                <c:pt idx="39" formatCode="#,##0.00">
                  <c:v>3.6734079999999998</c:v>
                </c:pt>
                <c:pt idx="40" formatCode="#,##0.00">
                  <c:v>3.7763870000000002</c:v>
                </c:pt>
                <c:pt idx="41" formatCode="#,##0.00">
                  <c:v>3.8219270000000001</c:v>
                </c:pt>
                <c:pt idx="42" formatCode="#,##0.00">
                  <c:v>3.7687080000000002</c:v>
                </c:pt>
                <c:pt idx="43" formatCode="#,##0.00">
                  <c:v>3.7411129999999999</c:v>
                </c:pt>
                <c:pt idx="44" formatCode="#,##0.00">
                  <c:v>3.7426170000000001</c:v>
                </c:pt>
                <c:pt idx="45" formatCode="#,##0.00">
                  <c:v>3.706445</c:v>
                </c:pt>
                <c:pt idx="46" formatCode="#,##0.00">
                  <c:v>3.677022</c:v>
                </c:pt>
                <c:pt idx="47" formatCode="#,##0.00">
                  <c:v>3.6903980000000001</c:v>
                </c:pt>
                <c:pt idx="48" formatCode="#,##0.00">
                  <c:v>3.6698330000000001</c:v>
                </c:pt>
                <c:pt idx="49" formatCode="#,##0.00">
                  <c:v>3.7136290000000001</c:v>
                </c:pt>
                <c:pt idx="50" formatCode="#,##0.00">
                  <c:v>3.7409490000000001</c:v>
                </c:pt>
              </c:numCache>
            </c:numRef>
          </c:val>
          <c:smooth val="0"/>
          <c:extLst>
            <c:ext xmlns:c16="http://schemas.microsoft.com/office/drawing/2014/chart" uri="{C3380CC4-5D6E-409C-BE32-E72D297353CC}">
              <c16:uniqueId val="{00000003-F2A4-46EB-95D7-7B68842384DE}"/>
            </c:ext>
          </c:extLst>
        </c:ser>
        <c:ser>
          <c:idx val="3"/>
          <c:order val="4"/>
          <c:tx>
            <c:strRef>
              <c:f>Sheet1!$F$1</c:f>
              <c:strCache>
                <c:ptCount val="1"/>
                <c:pt idx="0">
                  <c:v>Reference</c:v>
                </c:pt>
              </c:strCache>
            </c:strRef>
          </c:tx>
          <c:spPr>
            <a:ln w="22225" cap="rnd">
              <a:solidFill>
                <a:srgbClr val="000000"/>
              </a:solidFill>
              <a:round/>
            </a:ln>
            <a:effectLst/>
          </c:spPr>
          <c:marker>
            <c:symbol val="none"/>
          </c:marke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Sheet1!$F$2:$F$52</c:f>
              <c:numCache>
                <c:formatCode>General</c:formatCode>
                <c:ptCount val="51"/>
                <c:pt idx="0">
                  <c:v>6.2564663925817774</c:v>
                </c:pt>
                <c:pt idx="1">
                  <c:v>5.6250611354806361</c:v>
                </c:pt>
                <c:pt idx="2">
                  <c:v>4.726432833242856</c:v>
                </c:pt>
                <c:pt idx="3">
                  <c:v>7.5095506256283544</c:v>
                </c:pt>
                <c:pt idx="4">
                  <c:v>7.8741268813399383</c:v>
                </c:pt>
                <c:pt idx="5">
                  <c:v>11.2663835577264</c:v>
                </c:pt>
                <c:pt idx="6">
                  <c:v>8.4690503519641158</c:v>
                </c:pt>
                <c:pt idx="7">
                  <c:v>8.5415621931968086</c:v>
                </c:pt>
                <c:pt idx="8">
                  <c:v>10.65054036166941</c:v>
                </c:pt>
                <c:pt idx="9">
                  <c:v>4.7004004252452516</c:v>
                </c:pt>
                <c:pt idx="10">
                  <c:v>5.1533408350761114</c:v>
                </c:pt>
                <c:pt idx="11">
                  <c:v>4.6205303817851986</c:v>
                </c:pt>
                <c:pt idx="12">
                  <c:v>3.1168307500000001</c:v>
                </c:pt>
                <c:pt idx="13">
                  <c:v>4.1546419242297681</c:v>
                </c:pt>
                <c:pt idx="14">
                  <c:v>4.7790650244118966</c:v>
                </c:pt>
                <c:pt idx="15">
                  <c:v>2.838249025080287</c:v>
                </c:pt>
                <c:pt idx="16">
                  <c:v>2.7015667126993441</c:v>
                </c:pt>
                <c:pt idx="17">
                  <c:v>3.146267821000837</c:v>
                </c:pt>
                <c:pt idx="18">
                  <c:v>3.2369151646478569</c:v>
                </c:pt>
                <c:pt idx="19">
                  <c:v>2.5844974658174862</c:v>
                </c:pt>
                <c:pt idx="20">
                  <c:v>2.0248779240666752</c:v>
                </c:pt>
                <c:pt idx="21">
                  <c:v>4.1076510000000006</c:v>
                </c:pt>
                <c:pt idx="22">
                  <c:v>3.8431999999999999</c:v>
                </c:pt>
                <c:pt idx="23">
                  <c:v>3.4932249999999998</c:v>
                </c:pt>
                <c:pt idx="24">
                  <c:v>3.1748050000000001</c:v>
                </c:pt>
                <c:pt idx="25">
                  <c:v>3.0008349999999999</c:v>
                </c:pt>
                <c:pt idx="26">
                  <c:v>2.9781339999999998</c:v>
                </c:pt>
                <c:pt idx="27">
                  <c:v>3.075542</c:v>
                </c:pt>
                <c:pt idx="28">
                  <c:v>3.2467950000000001</c:v>
                </c:pt>
                <c:pt idx="29">
                  <c:v>3.364691000000001</c:v>
                </c:pt>
                <c:pt idx="30">
                  <c:v>3.4596520000000002</c:v>
                </c:pt>
                <c:pt idx="31">
                  <c:v>3.5438399999999999</c:v>
                </c:pt>
                <c:pt idx="32">
                  <c:v>3.5773830000000002</c:v>
                </c:pt>
                <c:pt idx="33">
                  <c:v>3.6457830000000002</c:v>
                </c:pt>
                <c:pt idx="34">
                  <c:v>3.640091</c:v>
                </c:pt>
                <c:pt idx="35">
                  <c:v>3.6379039999999998</c:v>
                </c:pt>
                <c:pt idx="36">
                  <c:v>3.6477919999999999</c:v>
                </c:pt>
                <c:pt idx="37">
                  <c:v>3.665048000000001</c:v>
                </c:pt>
                <c:pt idx="38">
                  <c:v>3.6839080000000002</c:v>
                </c:pt>
                <c:pt idx="39">
                  <c:v>3.685022</c:v>
                </c:pt>
                <c:pt idx="40">
                  <c:v>3.7205379999999999</c:v>
                </c:pt>
                <c:pt idx="41">
                  <c:v>3.7265929999999998</c:v>
                </c:pt>
                <c:pt idx="42">
                  <c:v>3.70383</c:v>
                </c:pt>
                <c:pt idx="43">
                  <c:v>3.7073689999999999</c:v>
                </c:pt>
                <c:pt idx="44">
                  <c:v>3.645143</c:v>
                </c:pt>
                <c:pt idx="45">
                  <c:v>3.6145320000000001</c:v>
                </c:pt>
                <c:pt idx="46">
                  <c:v>3.6030579999999999</c:v>
                </c:pt>
                <c:pt idx="47">
                  <c:v>3.596854</c:v>
                </c:pt>
                <c:pt idx="48">
                  <c:v>3.6211030000000002</c:v>
                </c:pt>
                <c:pt idx="49">
                  <c:v>3.597585</c:v>
                </c:pt>
                <c:pt idx="50">
                  <c:v>3.590354</c:v>
                </c:pt>
              </c:numCache>
            </c:numRef>
          </c:val>
          <c:smooth val="0"/>
          <c:extLst>
            <c:ext xmlns:c16="http://schemas.microsoft.com/office/drawing/2014/chart" uri="{C3380CC4-5D6E-409C-BE32-E72D297353CC}">
              <c16:uniqueId val="{00000004-F2A4-46EB-95D7-7B68842384DE}"/>
            </c:ext>
          </c:extLst>
        </c:ser>
        <c:dLbls>
          <c:showLegendKey val="0"/>
          <c:showVal val="0"/>
          <c:showCatName val="0"/>
          <c:showSerName val="0"/>
          <c:showPercent val="0"/>
          <c:showBubbleSize val="0"/>
        </c:dLbls>
        <c:smooth val="0"/>
        <c:axId val="-1234894416"/>
        <c:axId val="-1234890064"/>
        <c:extLst/>
      </c:lineChart>
      <c:catAx>
        <c:axId val="-1234894416"/>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34890064"/>
        <c:crosses val="autoZero"/>
        <c:auto val="1"/>
        <c:lblAlgn val="ctr"/>
        <c:lblOffset val="100"/>
        <c:tickLblSkip val="10"/>
        <c:tickMarkSkip val="10"/>
        <c:noMultiLvlLbl val="0"/>
      </c:catAx>
      <c:valAx>
        <c:axId val="-123489006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34894416"/>
        <c:crossesAt val="22"/>
        <c:crossBetween val="midCat"/>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157591127845036"/>
          <c:y val="8.3318777236179753E-2"/>
          <c:w val="0.78239784079811048"/>
          <c:h val="0.82584213613981339"/>
        </c:manualLayout>
      </c:layout>
      <c:areaChart>
        <c:grouping val="stacked"/>
        <c:varyColors val="0"/>
        <c:ser>
          <c:idx val="1"/>
          <c:order val="0"/>
          <c:tx>
            <c:strRef>
              <c:f>Sheet1!$B$1</c:f>
              <c:strCache>
                <c:ptCount val="1"/>
                <c:pt idx="0">
                  <c:v>"other"</c:v>
                </c:pt>
              </c:strCache>
            </c:strRef>
          </c:tx>
          <c:spPr>
            <a:solidFill>
              <a:schemeClr val="tx1">
                <a:lumMod val="50000"/>
                <a:lumOff val="50000"/>
              </a:schemeClr>
            </a:solidFill>
            <a:ln w="25400">
              <a:noFill/>
            </a:ln>
            <a:effectLst/>
          </c:spP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Sheet1!$B$2:$B$52</c:f>
              <c:numCache>
                <c:formatCode>General</c:formatCode>
                <c:ptCount val="51"/>
                <c:pt idx="0">
                  <c:v>1.911462</c:v>
                </c:pt>
                <c:pt idx="1">
                  <c:v>2.0059259999999997</c:v>
                </c:pt>
                <c:pt idx="2">
                  <c:v>2.0914259999999998</c:v>
                </c:pt>
                <c:pt idx="3">
                  <c:v>2.2239939999999998</c:v>
                </c:pt>
                <c:pt idx="4">
                  <c:v>2.210715</c:v>
                </c:pt>
                <c:pt idx="5">
                  <c:v>2.2798099999999999</c:v>
                </c:pt>
                <c:pt idx="6">
                  <c:v>2.2789390000000003</c:v>
                </c:pt>
                <c:pt idx="7">
                  <c:v>2.2987960000000003</c:v>
                </c:pt>
                <c:pt idx="8">
                  <c:v>2.3738040000000002</c:v>
                </c:pt>
                <c:pt idx="9">
                  <c:v>2.3703449999999999</c:v>
                </c:pt>
                <c:pt idx="10">
                  <c:v>2.250759</c:v>
                </c:pt>
                <c:pt idx="11">
                  <c:v>2.117413</c:v>
                </c:pt>
                <c:pt idx="12">
                  <c:v>1.998027</c:v>
                </c:pt>
                <c:pt idx="13">
                  <c:v>1.7843500000000001</c:v>
                </c:pt>
                <c:pt idx="14">
                  <c:v>1.6630959999999999</c:v>
                </c:pt>
                <c:pt idx="15">
                  <c:v>1.547021</c:v>
                </c:pt>
                <c:pt idx="16">
                  <c:v>1.4104219999999998</c:v>
                </c:pt>
                <c:pt idx="17">
                  <c:v>1.3232360000000001</c:v>
                </c:pt>
                <c:pt idx="18">
                  <c:v>1.276994</c:v>
                </c:pt>
                <c:pt idx="19">
                  <c:v>1.2001219999999999</c:v>
                </c:pt>
                <c:pt idx="20">
                  <c:v>1.0880179999999999</c:v>
                </c:pt>
                <c:pt idx="21">
                  <c:v>1.15422</c:v>
                </c:pt>
                <c:pt idx="22">
                  <c:v>1.092706</c:v>
                </c:pt>
                <c:pt idx="23">
                  <c:v>1.0562830000000001</c:v>
                </c:pt>
                <c:pt idx="24">
                  <c:v>1.0611899999999999</c:v>
                </c:pt>
                <c:pt idx="25">
                  <c:v>1.075698</c:v>
                </c:pt>
                <c:pt idx="26">
                  <c:v>1.0873919999999999</c:v>
                </c:pt>
                <c:pt idx="27">
                  <c:v>1.088519</c:v>
                </c:pt>
                <c:pt idx="28">
                  <c:v>1.087466</c:v>
                </c:pt>
                <c:pt idx="29">
                  <c:v>1.0744850000000001</c:v>
                </c:pt>
                <c:pt idx="30">
                  <c:v>1.0663969999999998</c:v>
                </c:pt>
                <c:pt idx="31">
                  <c:v>1.0526799999999998</c:v>
                </c:pt>
                <c:pt idx="32">
                  <c:v>1.042897</c:v>
                </c:pt>
                <c:pt idx="33">
                  <c:v>1.0236450000000001</c:v>
                </c:pt>
                <c:pt idx="34">
                  <c:v>1.0054909999999999</c:v>
                </c:pt>
                <c:pt idx="35">
                  <c:v>0.999753</c:v>
                </c:pt>
                <c:pt idx="36">
                  <c:v>0.98960199999999998</c:v>
                </c:pt>
                <c:pt idx="37">
                  <c:v>0.95896700000000001</c:v>
                </c:pt>
                <c:pt idx="38">
                  <c:v>0.94641000000000008</c:v>
                </c:pt>
                <c:pt idx="39">
                  <c:v>0.90779900000000002</c:v>
                </c:pt>
                <c:pt idx="40">
                  <c:v>0.874166</c:v>
                </c:pt>
                <c:pt idx="41">
                  <c:v>0.86931000000000003</c:v>
                </c:pt>
                <c:pt idx="42">
                  <c:v>0.85621799999999992</c:v>
                </c:pt>
                <c:pt idx="43">
                  <c:v>0.828959</c:v>
                </c:pt>
                <c:pt idx="44">
                  <c:v>0.81483100000000008</c:v>
                </c:pt>
                <c:pt idx="45">
                  <c:v>0.80640600000000007</c:v>
                </c:pt>
                <c:pt idx="46">
                  <c:v>0.80659700000000001</c:v>
                </c:pt>
                <c:pt idx="47">
                  <c:v>0.79582900000000001</c:v>
                </c:pt>
                <c:pt idx="48">
                  <c:v>0.79691800000000002</c:v>
                </c:pt>
                <c:pt idx="49">
                  <c:v>0.78954399999999991</c:v>
                </c:pt>
                <c:pt idx="50">
                  <c:v>0.75786500000000001</c:v>
                </c:pt>
              </c:numCache>
            </c:numRef>
          </c:val>
          <c:extLst>
            <c:ext xmlns:c16="http://schemas.microsoft.com/office/drawing/2014/chart" uri="{C3380CC4-5D6E-409C-BE32-E72D297353CC}">
              <c16:uniqueId val="{00000000-7190-42D9-9C42-AC68CC8825C6}"/>
            </c:ext>
          </c:extLst>
        </c:ser>
        <c:ser>
          <c:idx val="4"/>
          <c:order val="1"/>
          <c:tx>
            <c:strRef>
              <c:f>Sheet1!$C$1</c:f>
              <c:strCache>
                <c:ptCount val="1"/>
                <c:pt idx="0">
                  <c:v>Lower 48 offshore</c:v>
                </c:pt>
              </c:strCache>
            </c:strRef>
          </c:tx>
          <c:spPr>
            <a:solidFill>
              <a:srgbClr val="0096D7"/>
            </a:solidFill>
            <a:ln>
              <a:noFill/>
            </a:ln>
            <a:effectLst/>
          </c:spP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Sheet1!$C$2:$C$52</c:f>
              <c:numCache>
                <c:formatCode>General</c:formatCode>
                <c:ptCount val="51"/>
                <c:pt idx="0">
                  <c:v>5.2609820000000003</c:v>
                </c:pt>
                <c:pt idx="1">
                  <c:v>5.5193660000000007</c:v>
                </c:pt>
                <c:pt idx="2">
                  <c:v>4.9942250000000001</c:v>
                </c:pt>
                <c:pt idx="3">
                  <c:v>4.8773239999999998</c:v>
                </c:pt>
                <c:pt idx="4">
                  <c:v>4.3712239999999998</c:v>
                </c:pt>
                <c:pt idx="5">
                  <c:v>3.4696220000000002</c:v>
                </c:pt>
                <c:pt idx="6">
                  <c:v>3.2321119999999999</c:v>
                </c:pt>
                <c:pt idx="7">
                  <c:v>3.120193</c:v>
                </c:pt>
                <c:pt idx="8">
                  <c:v>2.65225</c:v>
                </c:pt>
                <c:pt idx="9">
                  <c:v>2.7149179999999999</c:v>
                </c:pt>
                <c:pt idx="10">
                  <c:v>2.4992109999999998</c:v>
                </c:pt>
                <c:pt idx="11">
                  <c:v>2.0468000000000002</c:v>
                </c:pt>
                <c:pt idx="12">
                  <c:v>1.618889</c:v>
                </c:pt>
                <c:pt idx="13">
                  <c:v>1.413001</c:v>
                </c:pt>
                <c:pt idx="14">
                  <c:v>1.348508</c:v>
                </c:pt>
                <c:pt idx="15">
                  <c:v>1.3585499999999999</c:v>
                </c:pt>
                <c:pt idx="16">
                  <c:v>1.2499739999999999</c:v>
                </c:pt>
                <c:pt idx="17">
                  <c:v>1.0797559999999999</c:v>
                </c:pt>
                <c:pt idx="18">
                  <c:v>0.97540499999999997</c:v>
                </c:pt>
                <c:pt idx="19">
                  <c:v>1.0152139999999998</c:v>
                </c:pt>
                <c:pt idx="20">
                  <c:v>0.76363900000000007</c:v>
                </c:pt>
                <c:pt idx="21">
                  <c:v>1.018157</c:v>
                </c:pt>
                <c:pt idx="22">
                  <c:v>0.75008599999999992</c:v>
                </c:pt>
                <c:pt idx="23">
                  <c:v>0.73429200000000006</c:v>
                </c:pt>
                <c:pt idx="24">
                  <c:v>0.77839499999999995</c:v>
                </c:pt>
                <c:pt idx="25">
                  <c:v>0.812365</c:v>
                </c:pt>
                <c:pt idx="26">
                  <c:v>0.85102099999999992</c:v>
                </c:pt>
                <c:pt idx="27">
                  <c:v>0.8748459999999999</c:v>
                </c:pt>
                <c:pt idx="28">
                  <c:v>1.017012</c:v>
                </c:pt>
                <c:pt idx="29">
                  <c:v>1.0373780000000001</c:v>
                </c:pt>
                <c:pt idx="30">
                  <c:v>1.1256790000000001</c:v>
                </c:pt>
                <c:pt idx="31">
                  <c:v>1.2308680000000001</c:v>
                </c:pt>
                <c:pt idx="32">
                  <c:v>1.2044969999999999</c:v>
                </c:pt>
                <c:pt idx="33">
                  <c:v>1.336592</c:v>
                </c:pt>
                <c:pt idx="34">
                  <c:v>1.3647879999999999</c:v>
                </c:pt>
                <c:pt idx="35">
                  <c:v>1.3560110000000001</c:v>
                </c:pt>
                <c:pt idx="36">
                  <c:v>1.330382</c:v>
                </c:pt>
                <c:pt idx="37">
                  <c:v>1.2639290000000001</c:v>
                </c:pt>
                <c:pt idx="38">
                  <c:v>1.3039879999999999</c:v>
                </c:pt>
                <c:pt idx="39">
                  <c:v>1.316978</c:v>
                </c:pt>
                <c:pt idx="40">
                  <c:v>1.328095</c:v>
                </c:pt>
                <c:pt idx="41">
                  <c:v>1.2491459999999999</c:v>
                </c:pt>
                <c:pt idx="42">
                  <c:v>1.2968520000000001</c:v>
                </c:pt>
                <c:pt idx="43">
                  <c:v>1.2598770000000001</c:v>
                </c:pt>
                <c:pt idx="44">
                  <c:v>1.3362040000000002</c:v>
                </c:pt>
                <c:pt idx="45">
                  <c:v>1.423659</c:v>
                </c:pt>
                <c:pt idx="46">
                  <c:v>1.4367459999999999</c:v>
                </c:pt>
                <c:pt idx="47">
                  <c:v>1.4045590000000001</c:v>
                </c:pt>
                <c:pt idx="48">
                  <c:v>1.342082</c:v>
                </c:pt>
                <c:pt idx="49">
                  <c:v>1.4650729999999998</c:v>
                </c:pt>
                <c:pt idx="50">
                  <c:v>1.5574479999999999</c:v>
                </c:pt>
              </c:numCache>
            </c:numRef>
          </c:val>
          <c:extLst>
            <c:ext xmlns:c16="http://schemas.microsoft.com/office/drawing/2014/chart" uri="{C3380CC4-5D6E-409C-BE32-E72D297353CC}">
              <c16:uniqueId val="{00000001-7190-42D9-9C42-AC68CC8825C6}"/>
            </c:ext>
          </c:extLst>
        </c:ser>
        <c:ser>
          <c:idx val="2"/>
          <c:order val="2"/>
          <c:tx>
            <c:strRef>
              <c:f>Sheet1!$D$1</c:f>
              <c:strCache>
                <c:ptCount val="1"/>
                <c:pt idx="0">
                  <c:v>other Lower 48 onshore</c:v>
                </c:pt>
              </c:strCache>
            </c:strRef>
          </c:tx>
          <c:spPr>
            <a:solidFill>
              <a:srgbClr val="675005"/>
            </a:solidFill>
            <a:ln>
              <a:noFill/>
            </a:ln>
            <a:effectLst/>
          </c:spP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Sheet1!$D$2:$D$52</c:f>
              <c:numCache>
                <c:formatCode>General</c:formatCode>
                <c:ptCount val="51"/>
                <c:pt idx="0">
                  <c:v>5.8744529999999999</c:v>
                </c:pt>
                <c:pt idx="1">
                  <c:v>5.792427</c:v>
                </c:pt>
                <c:pt idx="2">
                  <c:v>5.4676919999999996</c:v>
                </c:pt>
                <c:pt idx="3">
                  <c:v>5.3878080000000006</c:v>
                </c:pt>
                <c:pt idx="4">
                  <c:v>5.2024879999999998</c:v>
                </c:pt>
                <c:pt idx="5">
                  <c:v>5.0480349999999996</c:v>
                </c:pt>
                <c:pt idx="6">
                  <c:v>5.0239449999999994</c:v>
                </c:pt>
                <c:pt idx="7">
                  <c:v>4.8644590000000001</c:v>
                </c:pt>
                <c:pt idx="8">
                  <c:v>4.7925639999999996</c:v>
                </c:pt>
                <c:pt idx="9">
                  <c:v>4.458507</c:v>
                </c:pt>
                <c:pt idx="10">
                  <c:v>4.153607</c:v>
                </c:pt>
                <c:pt idx="11">
                  <c:v>3.9058650000000004</c:v>
                </c:pt>
                <c:pt idx="12">
                  <c:v>3.6477930000000001</c:v>
                </c:pt>
                <c:pt idx="13">
                  <c:v>3.4521919999999997</c:v>
                </c:pt>
                <c:pt idx="14">
                  <c:v>3.406101</c:v>
                </c:pt>
                <c:pt idx="15">
                  <c:v>3.1684890000000001</c:v>
                </c:pt>
                <c:pt idx="16">
                  <c:v>2.7818580000000002</c:v>
                </c:pt>
                <c:pt idx="17">
                  <c:v>2.6426319999999999</c:v>
                </c:pt>
                <c:pt idx="18">
                  <c:v>2.5779549999999998</c:v>
                </c:pt>
                <c:pt idx="19">
                  <c:v>2.4206029999999998</c:v>
                </c:pt>
                <c:pt idx="20">
                  <c:v>2.250537</c:v>
                </c:pt>
                <c:pt idx="21">
                  <c:v>2.3246540000000002</c:v>
                </c:pt>
                <c:pt idx="22">
                  <c:v>2.0976710000000001</c:v>
                </c:pt>
                <c:pt idx="23">
                  <c:v>1.9777849999999999</c:v>
                </c:pt>
                <c:pt idx="24">
                  <c:v>1.8936269999999999</c:v>
                </c:pt>
                <c:pt idx="25">
                  <c:v>1.8377849999999998</c:v>
                </c:pt>
                <c:pt idx="26">
                  <c:v>1.698804</c:v>
                </c:pt>
                <c:pt idx="27">
                  <c:v>1.597305</c:v>
                </c:pt>
                <c:pt idx="28">
                  <c:v>1.523091</c:v>
                </c:pt>
                <c:pt idx="29">
                  <c:v>1.4712049999999999</c:v>
                </c:pt>
                <c:pt idx="30">
                  <c:v>1.432026</c:v>
                </c:pt>
                <c:pt idx="31">
                  <c:v>1.3832679999999999</c:v>
                </c:pt>
                <c:pt idx="32">
                  <c:v>1.345164</c:v>
                </c:pt>
                <c:pt idx="33">
                  <c:v>1.301976</c:v>
                </c:pt>
                <c:pt idx="34">
                  <c:v>1.263595</c:v>
                </c:pt>
                <c:pt idx="35">
                  <c:v>1.2367139999999999</c:v>
                </c:pt>
                <c:pt idx="36">
                  <c:v>1.2128129999999999</c:v>
                </c:pt>
                <c:pt idx="37">
                  <c:v>1.2026250000000001</c:v>
                </c:pt>
                <c:pt idx="38">
                  <c:v>1.1978580000000001</c:v>
                </c:pt>
                <c:pt idx="39">
                  <c:v>1.1931399999999999</c:v>
                </c:pt>
                <c:pt idx="40">
                  <c:v>1.2076979999999999</c:v>
                </c:pt>
                <c:pt idx="41">
                  <c:v>1.2114389999999999</c:v>
                </c:pt>
                <c:pt idx="42">
                  <c:v>1.186601</c:v>
                </c:pt>
                <c:pt idx="43">
                  <c:v>1.1763540000000001</c:v>
                </c:pt>
                <c:pt idx="44">
                  <c:v>1.1556999999999999</c:v>
                </c:pt>
                <c:pt idx="45">
                  <c:v>1.1343620000000001</c:v>
                </c:pt>
                <c:pt idx="46">
                  <c:v>1.11467</c:v>
                </c:pt>
                <c:pt idx="47">
                  <c:v>1.098951</c:v>
                </c:pt>
                <c:pt idx="48">
                  <c:v>1.0802799999999999</c:v>
                </c:pt>
                <c:pt idx="49">
                  <c:v>1.0628610000000001</c:v>
                </c:pt>
                <c:pt idx="50">
                  <c:v>1.0543129999999998</c:v>
                </c:pt>
              </c:numCache>
            </c:numRef>
          </c:val>
          <c:extLst>
            <c:ext xmlns:c16="http://schemas.microsoft.com/office/drawing/2014/chart" uri="{C3380CC4-5D6E-409C-BE32-E72D297353CC}">
              <c16:uniqueId val="{00000002-7190-42D9-9C42-AC68CC8825C6}"/>
            </c:ext>
          </c:extLst>
        </c:ser>
        <c:ser>
          <c:idx val="3"/>
          <c:order val="3"/>
          <c:tx>
            <c:strRef>
              <c:f>Sheet1!$E$1</c:f>
              <c:strCache>
                <c:ptCount val="1"/>
                <c:pt idx="0">
                  <c:v>tight/shale gas</c:v>
                </c:pt>
              </c:strCache>
            </c:strRef>
          </c:tx>
          <c:spPr>
            <a:solidFill>
              <a:schemeClr val="accent3"/>
            </a:solidFill>
            <a:ln>
              <a:noFill/>
            </a:ln>
            <a:effectLst/>
          </c:spP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Sheet1!$E$2:$E$52</c:f>
              <c:numCache>
                <c:formatCode>General</c:formatCode>
                <c:ptCount val="51"/>
                <c:pt idx="0">
                  <c:v>6.1350709999999999</c:v>
                </c:pt>
                <c:pt idx="1">
                  <c:v>6.2985949999999997</c:v>
                </c:pt>
                <c:pt idx="2">
                  <c:v>6.3744479999999992</c:v>
                </c:pt>
                <c:pt idx="3">
                  <c:v>6.6094230000000005</c:v>
                </c:pt>
                <c:pt idx="4">
                  <c:v>6.8064610000000005</c:v>
                </c:pt>
                <c:pt idx="5">
                  <c:v>7.2531280000000002</c:v>
                </c:pt>
                <c:pt idx="6">
                  <c:v>7.9686080000000006</c:v>
                </c:pt>
                <c:pt idx="7">
                  <c:v>8.982586999999997</c:v>
                </c:pt>
                <c:pt idx="8">
                  <c:v>10.33999</c:v>
                </c:pt>
                <c:pt idx="9">
                  <c:v>11.080083999999999</c:v>
                </c:pt>
                <c:pt idx="10">
                  <c:v>12.411934</c:v>
                </c:pt>
                <c:pt idx="11">
                  <c:v>14.831794</c:v>
                </c:pt>
                <c:pt idx="12">
                  <c:v>16.763753000000001</c:v>
                </c:pt>
                <c:pt idx="13">
                  <c:v>17.555982</c:v>
                </c:pt>
                <c:pt idx="14">
                  <c:v>19.473306000000001</c:v>
                </c:pt>
                <c:pt idx="15">
                  <c:v>20.955310000000001</c:v>
                </c:pt>
                <c:pt idx="16">
                  <c:v>21.151239</c:v>
                </c:pt>
                <c:pt idx="17">
                  <c:v>22.282437999999999</c:v>
                </c:pt>
                <c:pt idx="18">
                  <c:v>25.931386</c:v>
                </c:pt>
                <c:pt idx="19">
                  <c:v>29.258033999999999</c:v>
                </c:pt>
                <c:pt idx="20">
                  <c:v>29.570153999999999</c:v>
                </c:pt>
                <c:pt idx="21">
                  <c:v>29.907125000000001</c:v>
                </c:pt>
                <c:pt idx="22">
                  <c:v>31.745450000000002</c:v>
                </c:pt>
                <c:pt idx="23">
                  <c:v>32.283930999999995</c:v>
                </c:pt>
                <c:pt idx="24">
                  <c:v>32.676365000000004</c:v>
                </c:pt>
                <c:pt idx="25">
                  <c:v>32.758703999999994</c:v>
                </c:pt>
                <c:pt idx="26">
                  <c:v>32.933269000000003</c:v>
                </c:pt>
                <c:pt idx="27">
                  <c:v>33.159074000000004</c:v>
                </c:pt>
                <c:pt idx="28">
                  <c:v>33.632688999999999</c:v>
                </c:pt>
                <c:pt idx="29">
                  <c:v>33.930168000000002</c:v>
                </c:pt>
                <c:pt idx="30">
                  <c:v>33.997943999999997</c:v>
                </c:pt>
                <c:pt idx="31">
                  <c:v>34.265505000000005</c:v>
                </c:pt>
                <c:pt idx="32">
                  <c:v>34.753909</c:v>
                </c:pt>
                <c:pt idx="33">
                  <c:v>34.841899999999995</c:v>
                </c:pt>
                <c:pt idx="34">
                  <c:v>34.964842000000004</c:v>
                </c:pt>
                <c:pt idx="35">
                  <c:v>35.003000999999998</c:v>
                </c:pt>
                <c:pt idx="36">
                  <c:v>35.172184999999999</c:v>
                </c:pt>
                <c:pt idx="37">
                  <c:v>35.468159</c:v>
                </c:pt>
                <c:pt idx="38">
                  <c:v>35.697915000000002</c:v>
                </c:pt>
                <c:pt idx="39">
                  <c:v>35.932335999999999</c:v>
                </c:pt>
                <c:pt idx="40">
                  <c:v>36.231045999999999</c:v>
                </c:pt>
                <c:pt idx="41">
                  <c:v>36.636775999999998</c:v>
                </c:pt>
                <c:pt idx="42">
                  <c:v>36.927845000000012</c:v>
                </c:pt>
                <c:pt idx="43">
                  <c:v>37.252482000000001</c:v>
                </c:pt>
                <c:pt idx="44">
                  <c:v>37.723587000000002</c:v>
                </c:pt>
                <c:pt idx="45">
                  <c:v>37.960543999999999</c:v>
                </c:pt>
                <c:pt idx="46">
                  <c:v>38.212996999999994</c:v>
                </c:pt>
                <c:pt idx="47">
                  <c:v>38.520612</c:v>
                </c:pt>
                <c:pt idx="48">
                  <c:v>38.839469000000001</c:v>
                </c:pt>
                <c:pt idx="49">
                  <c:v>38.942112999999999</c:v>
                </c:pt>
                <c:pt idx="50">
                  <c:v>39.212646999999997</c:v>
                </c:pt>
              </c:numCache>
            </c:numRef>
          </c:val>
          <c:extLst>
            <c:ext xmlns:c16="http://schemas.microsoft.com/office/drawing/2014/chart" uri="{C3380CC4-5D6E-409C-BE32-E72D297353CC}">
              <c16:uniqueId val="{00000003-7190-42D9-9C42-AC68CC8825C6}"/>
            </c:ext>
          </c:extLst>
        </c:ser>
        <c:dLbls>
          <c:showLegendKey val="0"/>
          <c:showVal val="0"/>
          <c:showCatName val="0"/>
          <c:showSerName val="0"/>
          <c:showPercent val="0"/>
          <c:showBubbleSize val="0"/>
        </c:dLbls>
        <c:axId val="-1234892240"/>
        <c:axId val="-1234887888"/>
        <c:extLst/>
      </c:areaChart>
      <c:catAx>
        <c:axId val="-1234892240"/>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34887888"/>
        <c:crossesAt val="0"/>
        <c:auto val="1"/>
        <c:lblAlgn val="ctr"/>
        <c:lblOffset val="100"/>
        <c:tickLblSkip val="10"/>
        <c:tickMarkSkip val="10"/>
        <c:noMultiLvlLbl val="0"/>
      </c:catAx>
      <c:valAx>
        <c:axId val="-1234887888"/>
        <c:scaling>
          <c:orientation val="minMax"/>
          <c:max val="6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34892240"/>
        <c:crossesAt val="22"/>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chemeClr val="bg2"/>
          </a:solidFill>
        </a:defRPr>
      </a:pPr>
      <a:endParaRPr lang="en-US"/>
    </a:p>
  </c:txPr>
  <c:externalData r:id="rId4">
    <c:autoUpdate val="0"/>
  </c:externalData>
  <c:userShapes r:id="rId5"/>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157591127845036"/>
          <c:y val="8.3318777236179753E-2"/>
          <c:w val="0.78239784079811048"/>
          <c:h val="0.82584213613981339"/>
        </c:manualLayout>
      </c:layout>
      <c:areaChart>
        <c:grouping val="stacked"/>
        <c:varyColors val="0"/>
        <c:ser>
          <c:idx val="1"/>
          <c:order val="0"/>
          <c:tx>
            <c:strRef>
              <c:f>Sheet1!$B$1</c:f>
              <c:strCache>
                <c:ptCount val="1"/>
                <c:pt idx="0">
                  <c:v>"other"</c:v>
                </c:pt>
              </c:strCache>
            </c:strRef>
          </c:tx>
          <c:spPr>
            <a:solidFill>
              <a:schemeClr val="tx1">
                <a:lumMod val="50000"/>
                <a:lumOff val="50000"/>
              </a:schemeClr>
            </a:solidFill>
            <a:ln w="25400">
              <a:noFill/>
            </a:ln>
            <a:effectLst/>
          </c:spP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Sheet1!$B$2:$B$52</c:f>
              <c:numCache>
                <c:formatCode>General</c:formatCode>
                <c:ptCount val="51"/>
                <c:pt idx="0">
                  <c:v>1.911462</c:v>
                </c:pt>
                <c:pt idx="1">
                  <c:v>2.0059259999999997</c:v>
                </c:pt>
                <c:pt idx="2">
                  <c:v>2.0914259999999998</c:v>
                </c:pt>
                <c:pt idx="3">
                  <c:v>2.2239939999999998</c:v>
                </c:pt>
                <c:pt idx="4">
                  <c:v>2.210715</c:v>
                </c:pt>
                <c:pt idx="5">
                  <c:v>2.2798099999999999</c:v>
                </c:pt>
                <c:pt idx="6">
                  <c:v>2.2789390000000003</c:v>
                </c:pt>
                <c:pt idx="7">
                  <c:v>2.2987960000000003</c:v>
                </c:pt>
                <c:pt idx="8">
                  <c:v>2.3738040000000002</c:v>
                </c:pt>
                <c:pt idx="9">
                  <c:v>2.3703449999999999</c:v>
                </c:pt>
                <c:pt idx="10">
                  <c:v>2.250759</c:v>
                </c:pt>
                <c:pt idx="11">
                  <c:v>2.117413</c:v>
                </c:pt>
                <c:pt idx="12">
                  <c:v>1.998027</c:v>
                </c:pt>
                <c:pt idx="13">
                  <c:v>1.7843500000000001</c:v>
                </c:pt>
                <c:pt idx="14">
                  <c:v>1.6630959999999999</c:v>
                </c:pt>
                <c:pt idx="15">
                  <c:v>1.547021</c:v>
                </c:pt>
                <c:pt idx="16">
                  <c:v>1.4104219999999998</c:v>
                </c:pt>
                <c:pt idx="17">
                  <c:v>1.3232360000000001</c:v>
                </c:pt>
                <c:pt idx="18">
                  <c:v>1.276994</c:v>
                </c:pt>
                <c:pt idx="19">
                  <c:v>1.2001219999999999</c:v>
                </c:pt>
                <c:pt idx="20">
                  <c:v>1.087995</c:v>
                </c:pt>
                <c:pt idx="21">
                  <c:v>1.131237</c:v>
                </c:pt>
                <c:pt idx="22">
                  <c:v>1.0214000000000001</c:v>
                </c:pt>
                <c:pt idx="23">
                  <c:v>0.98628199999999999</c:v>
                </c:pt>
                <c:pt idx="24">
                  <c:v>1.011684</c:v>
                </c:pt>
                <c:pt idx="25">
                  <c:v>1.0425389999999999</c:v>
                </c:pt>
                <c:pt idx="26">
                  <c:v>1.0499290000000001</c:v>
                </c:pt>
                <c:pt idx="27">
                  <c:v>1.0560560000000001</c:v>
                </c:pt>
                <c:pt idx="28">
                  <c:v>1.0510160000000002</c:v>
                </c:pt>
                <c:pt idx="29">
                  <c:v>1.0470889999999999</c:v>
                </c:pt>
                <c:pt idx="30">
                  <c:v>1.039668</c:v>
                </c:pt>
                <c:pt idx="31">
                  <c:v>1.0186870000000001</c:v>
                </c:pt>
                <c:pt idx="32">
                  <c:v>1.0130139999999999</c:v>
                </c:pt>
                <c:pt idx="33">
                  <c:v>0.99702000000000002</c:v>
                </c:pt>
                <c:pt idx="34">
                  <c:v>0.97961100000000001</c:v>
                </c:pt>
                <c:pt idx="35">
                  <c:v>0.96005499999999999</c:v>
                </c:pt>
                <c:pt idx="36">
                  <c:v>0.944685</c:v>
                </c:pt>
                <c:pt idx="37">
                  <c:v>0.92548600000000003</c:v>
                </c:pt>
                <c:pt idx="38">
                  <c:v>0.89916800000000008</c:v>
                </c:pt>
                <c:pt idx="39">
                  <c:v>0.88504800000000006</c:v>
                </c:pt>
                <c:pt idx="40">
                  <c:v>0.86790100000000003</c:v>
                </c:pt>
                <c:pt idx="41">
                  <c:v>0.852549</c:v>
                </c:pt>
                <c:pt idx="42">
                  <c:v>0.83704299999999998</c:v>
                </c:pt>
                <c:pt idx="43">
                  <c:v>0.82443700000000009</c:v>
                </c:pt>
                <c:pt idx="44">
                  <c:v>0.81305800000000006</c:v>
                </c:pt>
                <c:pt idx="45">
                  <c:v>0.81032100000000007</c:v>
                </c:pt>
                <c:pt idx="46">
                  <c:v>0.77934700000000001</c:v>
                </c:pt>
                <c:pt idx="47">
                  <c:v>0.77702799999999994</c:v>
                </c:pt>
                <c:pt idx="48">
                  <c:v>0.76732500000000003</c:v>
                </c:pt>
                <c:pt idx="49">
                  <c:v>0.77155400000000007</c:v>
                </c:pt>
                <c:pt idx="50">
                  <c:v>0.76721400000000006</c:v>
                </c:pt>
              </c:numCache>
            </c:numRef>
          </c:val>
          <c:extLst>
            <c:ext xmlns:c16="http://schemas.microsoft.com/office/drawing/2014/chart" uri="{C3380CC4-5D6E-409C-BE32-E72D297353CC}">
              <c16:uniqueId val="{00000000-3656-478F-9B6A-A69C3B225689}"/>
            </c:ext>
          </c:extLst>
        </c:ser>
        <c:ser>
          <c:idx val="4"/>
          <c:order val="1"/>
          <c:tx>
            <c:strRef>
              <c:f>Sheet1!$C$1</c:f>
              <c:strCache>
                <c:ptCount val="1"/>
                <c:pt idx="0">
                  <c:v>Lower 48 offshore</c:v>
                </c:pt>
              </c:strCache>
            </c:strRef>
          </c:tx>
          <c:spPr>
            <a:solidFill>
              <a:srgbClr val="0096D7"/>
            </a:solidFill>
            <a:ln>
              <a:noFill/>
            </a:ln>
            <a:effectLst/>
          </c:spP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Sheet1!$C$2:$C$52</c:f>
              <c:numCache>
                <c:formatCode>General</c:formatCode>
                <c:ptCount val="51"/>
                <c:pt idx="0">
                  <c:v>5.2609820000000003</c:v>
                </c:pt>
                <c:pt idx="1">
                  <c:v>5.5193660000000007</c:v>
                </c:pt>
                <c:pt idx="2">
                  <c:v>4.9942250000000001</c:v>
                </c:pt>
                <c:pt idx="3">
                  <c:v>4.8773239999999998</c:v>
                </c:pt>
                <c:pt idx="4">
                  <c:v>4.3712239999999998</c:v>
                </c:pt>
                <c:pt idx="5">
                  <c:v>3.4696220000000002</c:v>
                </c:pt>
                <c:pt idx="6">
                  <c:v>3.2321119999999999</c:v>
                </c:pt>
                <c:pt idx="7">
                  <c:v>3.120193</c:v>
                </c:pt>
                <c:pt idx="8">
                  <c:v>2.65225</c:v>
                </c:pt>
                <c:pt idx="9">
                  <c:v>2.7149179999999999</c:v>
                </c:pt>
                <c:pt idx="10">
                  <c:v>2.4992109999999998</c:v>
                </c:pt>
                <c:pt idx="11">
                  <c:v>2.0468000000000002</c:v>
                </c:pt>
                <c:pt idx="12">
                  <c:v>1.618889</c:v>
                </c:pt>
                <c:pt idx="13">
                  <c:v>1.413001</c:v>
                </c:pt>
                <c:pt idx="14">
                  <c:v>1.348508</c:v>
                </c:pt>
                <c:pt idx="15">
                  <c:v>1.3585499999999999</c:v>
                </c:pt>
                <c:pt idx="16">
                  <c:v>1.2499739999999999</c:v>
                </c:pt>
                <c:pt idx="17">
                  <c:v>1.0797559999999999</c:v>
                </c:pt>
                <c:pt idx="18">
                  <c:v>0.97540499999999997</c:v>
                </c:pt>
                <c:pt idx="19">
                  <c:v>1.0152139999999998</c:v>
                </c:pt>
                <c:pt idx="20">
                  <c:v>0.76363199999999998</c:v>
                </c:pt>
                <c:pt idx="21">
                  <c:v>1.0172290000000002</c:v>
                </c:pt>
                <c:pt idx="22">
                  <c:v>0.73546199999999995</c:v>
                </c:pt>
                <c:pt idx="23">
                  <c:v>0.74301499999999998</c:v>
                </c:pt>
                <c:pt idx="24">
                  <c:v>0.79300300000000001</c:v>
                </c:pt>
                <c:pt idx="25">
                  <c:v>0.88066499999999992</c:v>
                </c:pt>
                <c:pt idx="26">
                  <c:v>0.94922499999999999</c:v>
                </c:pt>
                <c:pt idx="27">
                  <c:v>1.0019959999999999</c:v>
                </c:pt>
                <c:pt idx="28">
                  <c:v>1.1822239999999999</c:v>
                </c:pt>
                <c:pt idx="29">
                  <c:v>1.2333100000000001</c:v>
                </c:pt>
                <c:pt idx="30">
                  <c:v>1.263779</c:v>
                </c:pt>
                <c:pt idx="31">
                  <c:v>1.3689799999999999</c:v>
                </c:pt>
                <c:pt idx="32">
                  <c:v>1.4599979999999999</c:v>
                </c:pt>
                <c:pt idx="33">
                  <c:v>1.5779530000000002</c:v>
                </c:pt>
                <c:pt idx="34">
                  <c:v>1.64825</c:v>
                </c:pt>
                <c:pt idx="35">
                  <c:v>1.7988080000000002</c:v>
                </c:pt>
                <c:pt idx="36">
                  <c:v>1.8981139999999999</c:v>
                </c:pt>
                <c:pt idx="37">
                  <c:v>1.9789830000000002</c:v>
                </c:pt>
                <c:pt idx="38">
                  <c:v>1.938291</c:v>
                </c:pt>
                <c:pt idx="39">
                  <c:v>1.9231349999999998</c:v>
                </c:pt>
                <c:pt idx="40">
                  <c:v>2.0954929999999998</c:v>
                </c:pt>
                <c:pt idx="41">
                  <c:v>2.1862939999999997</c:v>
                </c:pt>
                <c:pt idx="42">
                  <c:v>2.3083230000000001</c:v>
                </c:pt>
                <c:pt idx="43">
                  <c:v>2.3458269999999999</c:v>
                </c:pt>
                <c:pt idx="44">
                  <c:v>2.4654540000000003</c:v>
                </c:pt>
                <c:pt idx="45">
                  <c:v>2.592768</c:v>
                </c:pt>
                <c:pt idx="46">
                  <c:v>2.6505890000000001</c:v>
                </c:pt>
                <c:pt idx="47">
                  <c:v>2.9253909999999999</c:v>
                </c:pt>
                <c:pt idx="48">
                  <c:v>2.8390840000000002</c:v>
                </c:pt>
                <c:pt idx="49">
                  <c:v>2.5747949999999999</c:v>
                </c:pt>
                <c:pt idx="50">
                  <c:v>2.4275310000000001</c:v>
                </c:pt>
              </c:numCache>
            </c:numRef>
          </c:val>
          <c:extLst>
            <c:ext xmlns:c16="http://schemas.microsoft.com/office/drawing/2014/chart" uri="{C3380CC4-5D6E-409C-BE32-E72D297353CC}">
              <c16:uniqueId val="{00000001-3656-478F-9B6A-A69C3B225689}"/>
            </c:ext>
          </c:extLst>
        </c:ser>
        <c:ser>
          <c:idx val="2"/>
          <c:order val="2"/>
          <c:tx>
            <c:strRef>
              <c:f>Sheet1!$D$1</c:f>
              <c:strCache>
                <c:ptCount val="1"/>
                <c:pt idx="0">
                  <c:v>other Lower 48 onshore</c:v>
                </c:pt>
              </c:strCache>
            </c:strRef>
          </c:tx>
          <c:spPr>
            <a:solidFill>
              <a:srgbClr val="675005"/>
            </a:solidFill>
            <a:ln>
              <a:noFill/>
            </a:ln>
            <a:effectLst/>
          </c:spP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Sheet1!$D$2:$D$52</c:f>
              <c:numCache>
                <c:formatCode>General</c:formatCode>
                <c:ptCount val="51"/>
                <c:pt idx="0">
                  <c:v>5.8744529999999999</c:v>
                </c:pt>
                <c:pt idx="1">
                  <c:v>5.792427</c:v>
                </c:pt>
                <c:pt idx="2">
                  <c:v>5.4676919999999996</c:v>
                </c:pt>
                <c:pt idx="3">
                  <c:v>5.3878080000000006</c:v>
                </c:pt>
                <c:pt idx="4">
                  <c:v>5.2024879999999998</c:v>
                </c:pt>
                <c:pt idx="5">
                  <c:v>5.0480349999999996</c:v>
                </c:pt>
                <c:pt idx="6">
                  <c:v>5.0239449999999994</c:v>
                </c:pt>
                <c:pt idx="7">
                  <c:v>4.8644590000000001</c:v>
                </c:pt>
                <c:pt idx="8">
                  <c:v>4.7925639999999996</c:v>
                </c:pt>
                <c:pt idx="9">
                  <c:v>4.458507</c:v>
                </c:pt>
                <c:pt idx="10">
                  <c:v>4.153607</c:v>
                </c:pt>
                <c:pt idx="11">
                  <c:v>3.9058650000000004</c:v>
                </c:pt>
                <c:pt idx="12">
                  <c:v>3.6477930000000001</c:v>
                </c:pt>
                <c:pt idx="13">
                  <c:v>3.4521919999999997</c:v>
                </c:pt>
                <c:pt idx="14">
                  <c:v>3.406101</c:v>
                </c:pt>
                <c:pt idx="15">
                  <c:v>3.1684890000000001</c:v>
                </c:pt>
                <c:pt idx="16">
                  <c:v>2.7818580000000002</c:v>
                </c:pt>
                <c:pt idx="17">
                  <c:v>2.6426319999999999</c:v>
                </c:pt>
                <c:pt idx="18">
                  <c:v>2.5779549999999998</c:v>
                </c:pt>
                <c:pt idx="19">
                  <c:v>2.4206029999999998</c:v>
                </c:pt>
                <c:pt idx="20">
                  <c:v>2.2505139999999999</c:v>
                </c:pt>
                <c:pt idx="21">
                  <c:v>2.333726</c:v>
                </c:pt>
                <c:pt idx="22">
                  <c:v>2.0379689999999999</c:v>
                </c:pt>
                <c:pt idx="23">
                  <c:v>1.9195500000000001</c:v>
                </c:pt>
                <c:pt idx="24">
                  <c:v>1.8452189999999999</c:v>
                </c:pt>
                <c:pt idx="25">
                  <c:v>1.8111470000000001</c:v>
                </c:pt>
                <c:pt idx="26">
                  <c:v>1.682925</c:v>
                </c:pt>
                <c:pt idx="27">
                  <c:v>1.594061</c:v>
                </c:pt>
                <c:pt idx="28">
                  <c:v>1.5240879999999999</c:v>
                </c:pt>
                <c:pt idx="29">
                  <c:v>1.4721389999999999</c:v>
                </c:pt>
                <c:pt idx="30">
                  <c:v>1.4331290000000001</c:v>
                </c:pt>
                <c:pt idx="31">
                  <c:v>1.383276</c:v>
                </c:pt>
                <c:pt idx="32">
                  <c:v>1.3429709999999999</c:v>
                </c:pt>
                <c:pt idx="33">
                  <c:v>1.2983290000000001</c:v>
                </c:pt>
                <c:pt idx="34">
                  <c:v>1.259309</c:v>
                </c:pt>
                <c:pt idx="35">
                  <c:v>1.224062</c:v>
                </c:pt>
                <c:pt idx="36">
                  <c:v>1.1973280000000002</c:v>
                </c:pt>
                <c:pt idx="37">
                  <c:v>1.1856629999999999</c:v>
                </c:pt>
                <c:pt idx="38">
                  <c:v>1.1807969999999999</c:v>
                </c:pt>
                <c:pt idx="39">
                  <c:v>1.181549</c:v>
                </c:pt>
                <c:pt idx="40">
                  <c:v>1.1907829999999999</c:v>
                </c:pt>
                <c:pt idx="41">
                  <c:v>1.1930700000000001</c:v>
                </c:pt>
                <c:pt idx="42">
                  <c:v>1.1657059999999999</c:v>
                </c:pt>
                <c:pt idx="43">
                  <c:v>1.153235</c:v>
                </c:pt>
                <c:pt idx="44">
                  <c:v>1.1337959999999998</c:v>
                </c:pt>
                <c:pt idx="45">
                  <c:v>1.1123370000000001</c:v>
                </c:pt>
                <c:pt idx="46">
                  <c:v>1.0913919999999999</c:v>
                </c:pt>
                <c:pt idx="47">
                  <c:v>1.073869</c:v>
                </c:pt>
                <c:pt idx="48">
                  <c:v>1.0561200000000002</c:v>
                </c:pt>
                <c:pt idx="49">
                  <c:v>1.037207</c:v>
                </c:pt>
                <c:pt idx="50">
                  <c:v>1.0272600000000001</c:v>
                </c:pt>
              </c:numCache>
            </c:numRef>
          </c:val>
          <c:extLst>
            <c:ext xmlns:c16="http://schemas.microsoft.com/office/drawing/2014/chart" uri="{C3380CC4-5D6E-409C-BE32-E72D297353CC}">
              <c16:uniqueId val="{00000002-3656-478F-9B6A-A69C3B225689}"/>
            </c:ext>
          </c:extLst>
        </c:ser>
        <c:ser>
          <c:idx val="3"/>
          <c:order val="3"/>
          <c:tx>
            <c:strRef>
              <c:f>Sheet1!$E$1</c:f>
              <c:strCache>
                <c:ptCount val="1"/>
                <c:pt idx="0">
                  <c:v>tight/shale gas</c:v>
                </c:pt>
              </c:strCache>
            </c:strRef>
          </c:tx>
          <c:spPr>
            <a:solidFill>
              <a:schemeClr val="accent3"/>
            </a:solidFill>
            <a:ln>
              <a:noFill/>
            </a:ln>
            <a:effectLst/>
          </c:spP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Sheet1!$E$2:$E$52</c:f>
              <c:numCache>
                <c:formatCode>General</c:formatCode>
                <c:ptCount val="51"/>
                <c:pt idx="0">
                  <c:v>6.1350709999999999</c:v>
                </c:pt>
                <c:pt idx="1">
                  <c:v>6.2985949999999997</c:v>
                </c:pt>
                <c:pt idx="2">
                  <c:v>6.3744479999999992</c:v>
                </c:pt>
                <c:pt idx="3">
                  <c:v>6.6094230000000005</c:v>
                </c:pt>
                <c:pt idx="4">
                  <c:v>6.8064610000000005</c:v>
                </c:pt>
                <c:pt idx="5">
                  <c:v>7.2531280000000002</c:v>
                </c:pt>
                <c:pt idx="6">
                  <c:v>7.9686080000000006</c:v>
                </c:pt>
                <c:pt idx="7">
                  <c:v>8.982586999999997</c:v>
                </c:pt>
                <c:pt idx="8">
                  <c:v>10.33999</c:v>
                </c:pt>
                <c:pt idx="9">
                  <c:v>11.080083999999999</c:v>
                </c:pt>
                <c:pt idx="10">
                  <c:v>12.411934</c:v>
                </c:pt>
                <c:pt idx="11">
                  <c:v>14.831794</c:v>
                </c:pt>
                <c:pt idx="12">
                  <c:v>16.763753000000001</c:v>
                </c:pt>
                <c:pt idx="13">
                  <c:v>17.555982</c:v>
                </c:pt>
                <c:pt idx="14">
                  <c:v>19.473306000000001</c:v>
                </c:pt>
                <c:pt idx="15">
                  <c:v>20.955310000000001</c:v>
                </c:pt>
                <c:pt idx="16">
                  <c:v>21.151239</c:v>
                </c:pt>
                <c:pt idx="17">
                  <c:v>22.282437999999999</c:v>
                </c:pt>
                <c:pt idx="18">
                  <c:v>25.931386</c:v>
                </c:pt>
                <c:pt idx="19">
                  <c:v>29.258033999999999</c:v>
                </c:pt>
                <c:pt idx="20">
                  <c:v>29.569922999999999</c:v>
                </c:pt>
                <c:pt idx="21">
                  <c:v>29.926740000000002</c:v>
                </c:pt>
                <c:pt idx="22">
                  <c:v>32.078488</c:v>
                </c:pt>
                <c:pt idx="23">
                  <c:v>33.321460999999999</c:v>
                </c:pt>
                <c:pt idx="24">
                  <c:v>34.513618000000001</c:v>
                </c:pt>
                <c:pt idx="25">
                  <c:v>35.182998999999995</c:v>
                </c:pt>
                <c:pt idx="26">
                  <c:v>35.605142999999998</c:v>
                </c:pt>
                <c:pt idx="27">
                  <c:v>36.181228000000004</c:v>
                </c:pt>
                <c:pt idx="28">
                  <c:v>37.316574000000003</c:v>
                </c:pt>
                <c:pt idx="29">
                  <c:v>37.936578999999995</c:v>
                </c:pt>
                <c:pt idx="30">
                  <c:v>38.511803</c:v>
                </c:pt>
                <c:pt idx="31">
                  <c:v>38.976207000000002</c:v>
                </c:pt>
                <c:pt idx="32">
                  <c:v>39.516302000000003</c:v>
                </c:pt>
                <c:pt idx="33">
                  <c:v>40.715710000000001</c:v>
                </c:pt>
                <c:pt idx="34">
                  <c:v>41.206128999999997</c:v>
                </c:pt>
                <c:pt idx="35">
                  <c:v>41.444998999999996</c:v>
                </c:pt>
                <c:pt idx="36">
                  <c:v>41.751999999999995</c:v>
                </c:pt>
                <c:pt idx="37">
                  <c:v>42.181778999999999</c:v>
                </c:pt>
                <c:pt idx="38">
                  <c:v>42.784678999999997</c:v>
                </c:pt>
                <c:pt idx="39">
                  <c:v>43.402825999999997</c:v>
                </c:pt>
                <c:pt idx="40">
                  <c:v>44.015560000000001</c:v>
                </c:pt>
                <c:pt idx="41">
                  <c:v>44.475842</c:v>
                </c:pt>
                <c:pt idx="42">
                  <c:v>44.801569000000001</c:v>
                </c:pt>
                <c:pt idx="43">
                  <c:v>45.289859999999997</c:v>
                </c:pt>
                <c:pt idx="44">
                  <c:v>45.680455000000002</c:v>
                </c:pt>
                <c:pt idx="45">
                  <c:v>45.908589999999997</c:v>
                </c:pt>
                <c:pt idx="46">
                  <c:v>46.459260999999998</c:v>
                </c:pt>
                <c:pt idx="47">
                  <c:v>46.704706000000002</c:v>
                </c:pt>
                <c:pt idx="48">
                  <c:v>47.363486000000002</c:v>
                </c:pt>
                <c:pt idx="49">
                  <c:v>47.997008000000001</c:v>
                </c:pt>
                <c:pt idx="50">
                  <c:v>48.662859999999995</c:v>
                </c:pt>
              </c:numCache>
            </c:numRef>
          </c:val>
          <c:extLst>
            <c:ext xmlns:c16="http://schemas.microsoft.com/office/drawing/2014/chart" uri="{C3380CC4-5D6E-409C-BE32-E72D297353CC}">
              <c16:uniqueId val="{00000003-3656-478F-9B6A-A69C3B225689}"/>
            </c:ext>
          </c:extLst>
        </c:ser>
        <c:dLbls>
          <c:showLegendKey val="0"/>
          <c:showVal val="0"/>
          <c:showCatName val="0"/>
          <c:showSerName val="0"/>
          <c:showPercent val="0"/>
          <c:showBubbleSize val="0"/>
        </c:dLbls>
        <c:axId val="-1234891152"/>
        <c:axId val="-1234891696"/>
        <c:extLst/>
      </c:areaChart>
      <c:catAx>
        <c:axId val="-1234891152"/>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34891696"/>
        <c:crossesAt val="0"/>
        <c:auto val="1"/>
        <c:lblAlgn val="ctr"/>
        <c:lblOffset val="100"/>
        <c:tickLblSkip val="10"/>
        <c:tickMarkSkip val="10"/>
        <c:noMultiLvlLbl val="0"/>
      </c:catAx>
      <c:valAx>
        <c:axId val="-1234891696"/>
        <c:scaling>
          <c:orientation val="minMax"/>
          <c:max val="6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34891152"/>
        <c:crossesAt val="22"/>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chemeClr val="bg2"/>
          </a:solidFill>
        </a:defRPr>
      </a:pPr>
      <a:endParaRPr lang="en-US"/>
    </a:p>
  </c:txPr>
  <c:externalData r:id="rId4">
    <c:autoUpdate val="0"/>
  </c:externalData>
  <c:userShapes r:id="rId5"/>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157591127845036"/>
          <c:y val="8.3318777236179753E-2"/>
          <c:w val="0.78239784079811048"/>
          <c:h val="0.82584213613981339"/>
        </c:manualLayout>
      </c:layout>
      <c:areaChart>
        <c:grouping val="stacked"/>
        <c:varyColors val="0"/>
        <c:ser>
          <c:idx val="1"/>
          <c:order val="0"/>
          <c:tx>
            <c:strRef>
              <c:f>Sheet1!$B$1</c:f>
              <c:strCache>
                <c:ptCount val="1"/>
                <c:pt idx="0">
                  <c:v>"other"</c:v>
                </c:pt>
              </c:strCache>
            </c:strRef>
          </c:tx>
          <c:spPr>
            <a:solidFill>
              <a:schemeClr val="tx1">
                <a:lumMod val="50000"/>
                <a:lumOff val="50000"/>
              </a:schemeClr>
            </a:solidFill>
            <a:ln w="25400">
              <a:noFill/>
            </a:ln>
            <a:effectLst/>
          </c:spP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Sheet1!$B$2:$B$52</c:f>
              <c:numCache>
                <c:formatCode>General</c:formatCode>
                <c:ptCount val="51"/>
                <c:pt idx="0">
                  <c:v>1.911462</c:v>
                </c:pt>
                <c:pt idx="1">
                  <c:v>2.0059259999999997</c:v>
                </c:pt>
                <c:pt idx="2">
                  <c:v>2.0914259999999998</c:v>
                </c:pt>
                <c:pt idx="3">
                  <c:v>2.2239939999999998</c:v>
                </c:pt>
                <c:pt idx="4">
                  <c:v>2.210715</c:v>
                </c:pt>
                <c:pt idx="5">
                  <c:v>2.2798099999999999</c:v>
                </c:pt>
                <c:pt idx="6">
                  <c:v>2.2789390000000003</c:v>
                </c:pt>
                <c:pt idx="7">
                  <c:v>2.2987960000000003</c:v>
                </c:pt>
                <c:pt idx="8">
                  <c:v>2.3738040000000002</c:v>
                </c:pt>
                <c:pt idx="9">
                  <c:v>2.3703449999999999</c:v>
                </c:pt>
                <c:pt idx="10">
                  <c:v>2.250759</c:v>
                </c:pt>
                <c:pt idx="11">
                  <c:v>2.117413</c:v>
                </c:pt>
                <c:pt idx="12">
                  <c:v>1.998027</c:v>
                </c:pt>
                <c:pt idx="13">
                  <c:v>1.7843500000000001</c:v>
                </c:pt>
                <c:pt idx="14">
                  <c:v>1.6630959999999999</c:v>
                </c:pt>
                <c:pt idx="15">
                  <c:v>1.547021</c:v>
                </c:pt>
                <c:pt idx="16">
                  <c:v>1.4104219999999998</c:v>
                </c:pt>
                <c:pt idx="17">
                  <c:v>1.3232360000000001</c:v>
                </c:pt>
                <c:pt idx="18">
                  <c:v>1.276994</c:v>
                </c:pt>
                <c:pt idx="19">
                  <c:v>1.2001219999999999</c:v>
                </c:pt>
                <c:pt idx="20">
                  <c:v>1.0879969999999999</c:v>
                </c:pt>
                <c:pt idx="21">
                  <c:v>1.148334</c:v>
                </c:pt>
                <c:pt idx="22">
                  <c:v>1.1205719999999999</c:v>
                </c:pt>
                <c:pt idx="23">
                  <c:v>1.135731</c:v>
                </c:pt>
                <c:pt idx="24">
                  <c:v>1.161556</c:v>
                </c:pt>
                <c:pt idx="25">
                  <c:v>1.1848379999999998</c:v>
                </c:pt>
                <c:pt idx="26">
                  <c:v>1.1880219999999999</c:v>
                </c:pt>
                <c:pt idx="27">
                  <c:v>1.1879189999999999</c:v>
                </c:pt>
                <c:pt idx="28">
                  <c:v>1.1771670000000001</c:v>
                </c:pt>
                <c:pt idx="29">
                  <c:v>1.161608</c:v>
                </c:pt>
                <c:pt idx="30">
                  <c:v>1.144943</c:v>
                </c:pt>
                <c:pt idx="31">
                  <c:v>1.1426919999999998</c:v>
                </c:pt>
                <c:pt idx="32">
                  <c:v>1.1307969999999998</c:v>
                </c:pt>
                <c:pt idx="33">
                  <c:v>1.073866</c:v>
                </c:pt>
                <c:pt idx="34">
                  <c:v>1.067399</c:v>
                </c:pt>
                <c:pt idx="35">
                  <c:v>1.0659889999999999</c:v>
                </c:pt>
                <c:pt idx="36">
                  <c:v>1.0564129999999998</c:v>
                </c:pt>
                <c:pt idx="37">
                  <c:v>1.0112749999999999</c:v>
                </c:pt>
                <c:pt idx="38">
                  <c:v>0.96626200000000007</c:v>
                </c:pt>
                <c:pt idx="39">
                  <c:v>0.93939799999999996</c:v>
                </c:pt>
                <c:pt idx="40">
                  <c:v>0.92121900000000001</c:v>
                </c:pt>
                <c:pt idx="41">
                  <c:v>0.91210000000000002</c:v>
                </c:pt>
                <c:pt idx="42">
                  <c:v>0.85699799999999993</c:v>
                </c:pt>
                <c:pt idx="43">
                  <c:v>0.82921800000000001</c:v>
                </c:pt>
                <c:pt idx="44">
                  <c:v>0.82198400000000005</c:v>
                </c:pt>
                <c:pt idx="45">
                  <c:v>0.79913999999999996</c:v>
                </c:pt>
                <c:pt idx="46">
                  <c:v>0.78666599999999998</c:v>
                </c:pt>
                <c:pt idx="47">
                  <c:v>0.77971899999999994</c:v>
                </c:pt>
                <c:pt idx="48">
                  <c:v>0.76354999999999995</c:v>
                </c:pt>
                <c:pt idx="49">
                  <c:v>0.71942299999999992</c:v>
                </c:pt>
                <c:pt idx="50">
                  <c:v>0.673319</c:v>
                </c:pt>
              </c:numCache>
            </c:numRef>
          </c:val>
          <c:extLst>
            <c:ext xmlns:c16="http://schemas.microsoft.com/office/drawing/2014/chart" uri="{C3380CC4-5D6E-409C-BE32-E72D297353CC}">
              <c16:uniqueId val="{00000000-EF70-4E43-B0E8-3F997968785A}"/>
            </c:ext>
          </c:extLst>
        </c:ser>
        <c:ser>
          <c:idx val="4"/>
          <c:order val="1"/>
          <c:tx>
            <c:strRef>
              <c:f>Sheet1!$C$1</c:f>
              <c:strCache>
                <c:ptCount val="1"/>
                <c:pt idx="0">
                  <c:v>Lower 48 offshore</c:v>
                </c:pt>
              </c:strCache>
            </c:strRef>
          </c:tx>
          <c:spPr>
            <a:solidFill>
              <a:srgbClr val="0096D7"/>
            </a:solidFill>
            <a:ln>
              <a:noFill/>
            </a:ln>
            <a:effectLst/>
          </c:spP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Sheet1!$C$2:$C$52</c:f>
              <c:numCache>
                <c:formatCode>General</c:formatCode>
                <c:ptCount val="51"/>
                <c:pt idx="0">
                  <c:v>5.2609820000000003</c:v>
                </c:pt>
                <c:pt idx="1">
                  <c:v>5.5193660000000007</c:v>
                </c:pt>
                <c:pt idx="2">
                  <c:v>4.9942250000000001</c:v>
                </c:pt>
                <c:pt idx="3">
                  <c:v>4.8773239999999998</c:v>
                </c:pt>
                <c:pt idx="4">
                  <c:v>4.3712239999999998</c:v>
                </c:pt>
                <c:pt idx="5">
                  <c:v>3.4696220000000002</c:v>
                </c:pt>
                <c:pt idx="6">
                  <c:v>3.2321119999999999</c:v>
                </c:pt>
                <c:pt idx="7">
                  <c:v>3.120193</c:v>
                </c:pt>
                <c:pt idx="8">
                  <c:v>2.65225</c:v>
                </c:pt>
                <c:pt idx="9">
                  <c:v>2.7149179999999999</c:v>
                </c:pt>
                <c:pt idx="10">
                  <c:v>2.4992109999999998</c:v>
                </c:pt>
                <c:pt idx="11">
                  <c:v>2.0468000000000002</c:v>
                </c:pt>
                <c:pt idx="12">
                  <c:v>1.618889</c:v>
                </c:pt>
                <c:pt idx="13">
                  <c:v>1.413001</c:v>
                </c:pt>
                <c:pt idx="14">
                  <c:v>1.348508</c:v>
                </c:pt>
                <c:pt idx="15">
                  <c:v>1.3585499999999999</c:v>
                </c:pt>
                <c:pt idx="16">
                  <c:v>1.2499739999999999</c:v>
                </c:pt>
                <c:pt idx="17">
                  <c:v>1.0797559999999999</c:v>
                </c:pt>
                <c:pt idx="18">
                  <c:v>0.97540499999999997</c:v>
                </c:pt>
                <c:pt idx="19">
                  <c:v>1.0152139999999998</c:v>
                </c:pt>
                <c:pt idx="20">
                  <c:v>0.76363199999999998</c:v>
                </c:pt>
                <c:pt idx="21">
                  <c:v>1.0184660000000001</c:v>
                </c:pt>
                <c:pt idx="22">
                  <c:v>0.75865499999999997</c:v>
                </c:pt>
                <c:pt idx="23">
                  <c:v>0.722777</c:v>
                </c:pt>
                <c:pt idx="24">
                  <c:v>0.62828100000000009</c:v>
                </c:pt>
                <c:pt idx="25">
                  <c:v>0.59465600000000007</c:v>
                </c:pt>
                <c:pt idx="26">
                  <c:v>0.60986000000000007</c:v>
                </c:pt>
                <c:pt idx="27">
                  <c:v>0.59353900000000004</c:v>
                </c:pt>
                <c:pt idx="28">
                  <c:v>0.64068199999999997</c:v>
                </c:pt>
                <c:pt idx="29">
                  <c:v>0.65538099999999999</c:v>
                </c:pt>
                <c:pt idx="30">
                  <c:v>0.70600399999999996</c:v>
                </c:pt>
                <c:pt idx="31">
                  <c:v>0.71132099999999998</c:v>
                </c:pt>
                <c:pt idx="32">
                  <c:v>0.67569599999999996</c:v>
                </c:pt>
                <c:pt idx="33">
                  <c:v>0.72212500000000002</c:v>
                </c:pt>
                <c:pt idx="34">
                  <c:v>0.78484399999999999</c:v>
                </c:pt>
                <c:pt idx="35">
                  <c:v>0.89241499999999996</c:v>
                </c:pt>
                <c:pt idx="36">
                  <c:v>0.86547199999999991</c:v>
                </c:pt>
                <c:pt idx="37">
                  <c:v>0.84845700000000002</c:v>
                </c:pt>
                <c:pt idx="38">
                  <c:v>0.87416499999999997</c:v>
                </c:pt>
                <c:pt idx="39">
                  <c:v>0.835592</c:v>
                </c:pt>
                <c:pt idx="40">
                  <c:v>0.78386299999999998</c:v>
                </c:pt>
                <c:pt idx="41">
                  <c:v>0.91406900000000002</c:v>
                </c:pt>
                <c:pt idx="42">
                  <c:v>1.0650759999999999</c:v>
                </c:pt>
                <c:pt idx="43">
                  <c:v>1.054257</c:v>
                </c:pt>
                <c:pt idx="44">
                  <c:v>1.046243</c:v>
                </c:pt>
                <c:pt idx="45">
                  <c:v>0.87508899999999989</c:v>
                </c:pt>
                <c:pt idx="46">
                  <c:v>0.80852899999999994</c:v>
                </c:pt>
                <c:pt idx="47">
                  <c:v>0.75473400000000002</c:v>
                </c:pt>
                <c:pt idx="48">
                  <c:v>0.87560199999999999</c:v>
                </c:pt>
                <c:pt idx="49">
                  <c:v>0.85353899999999994</c:v>
                </c:pt>
                <c:pt idx="50">
                  <c:v>0.93024200000000001</c:v>
                </c:pt>
              </c:numCache>
            </c:numRef>
          </c:val>
          <c:extLst>
            <c:ext xmlns:c16="http://schemas.microsoft.com/office/drawing/2014/chart" uri="{C3380CC4-5D6E-409C-BE32-E72D297353CC}">
              <c16:uniqueId val="{00000001-EF70-4E43-B0E8-3F997968785A}"/>
            </c:ext>
          </c:extLst>
        </c:ser>
        <c:ser>
          <c:idx val="2"/>
          <c:order val="2"/>
          <c:tx>
            <c:strRef>
              <c:f>Sheet1!$D$1</c:f>
              <c:strCache>
                <c:ptCount val="1"/>
                <c:pt idx="0">
                  <c:v>other Lower 48 onshore</c:v>
                </c:pt>
              </c:strCache>
            </c:strRef>
          </c:tx>
          <c:spPr>
            <a:solidFill>
              <a:srgbClr val="675005"/>
            </a:solidFill>
            <a:ln>
              <a:noFill/>
            </a:ln>
            <a:effectLst/>
          </c:spP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Sheet1!$D$2:$D$52</c:f>
              <c:numCache>
                <c:formatCode>General</c:formatCode>
                <c:ptCount val="51"/>
                <c:pt idx="0">
                  <c:v>5.8744529999999999</c:v>
                </c:pt>
                <c:pt idx="1">
                  <c:v>5.792427</c:v>
                </c:pt>
                <c:pt idx="2">
                  <c:v>5.4676919999999996</c:v>
                </c:pt>
                <c:pt idx="3">
                  <c:v>5.3878080000000006</c:v>
                </c:pt>
                <c:pt idx="4">
                  <c:v>5.2024879999999998</c:v>
                </c:pt>
                <c:pt idx="5">
                  <c:v>5.0480349999999996</c:v>
                </c:pt>
                <c:pt idx="6">
                  <c:v>5.0239449999999994</c:v>
                </c:pt>
                <c:pt idx="7">
                  <c:v>4.8644590000000001</c:v>
                </c:pt>
                <c:pt idx="8">
                  <c:v>4.7925639999999996</c:v>
                </c:pt>
                <c:pt idx="9">
                  <c:v>4.458507</c:v>
                </c:pt>
                <c:pt idx="10">
                  <c:v>4.153607</c:v>
                </c:pt>
                <c:pt idx="11">
                  <c:v>3.9058650000000004</c:v>
                </c:pt>
                <c:pt idx="12">
                  <c:v>3.6477930000000001</c:v>
                </c:pt>
                <c:pt idx="13">
                  <c:v>3.4521919999999997</c:v>
                </c:pt>
                <c:pt idx="14">
                  <c:v>3.406101</c:v>
                </c:pt>
                <c:pt idx="15">
                  <c:v>3.1684890000000001</c:v>
                </c:pt>
                <c:pt idx="16">
                  <c:v>2.7818580000000002</c:v>
                </c:pt>
                <c:pt idx="17">
                  <c:v>2.6426319999999999</c:v>
                </c:pt>
                <c:pt idx="18">
                  <c:v>2.5779549999999998</c:v>
                </c:pt>
                <c:pt idx="19">
                  <c:v>2.4206029999999998</c:v>
                </c:pt>
                <c:pt idx="20">
                  <c:v>2.250515</c:v>
                </c:pt>
                <c:pt idx="21">
                  <c:v>2.3259540000000003</c:v>
                </c:pt>
                <c:pt idx="22">
                  <c:v>2.1396290000000002</c:v>
                </c:pt>
                <c:pt idx="23">
                  <c:v>2.0297990000000001</c:v>
                </c:pt>
                <c:pt idx="24">
                  <c:v>1.9410270000000001</c:v>
                </c:pt>
                <c:pt idx="25">
                  <c:v>1.8747900000000002</c:v>
                </c:pt>
                <c:pt idx="26">
                  <c:v>1.7196689999999999</c:v>
                </c:pt>
                <c:pt idx="27">
                  <c:v>1.6075139999999999</c:v>
                </c:pt>
                <c:pt idx="28">
                  <c:v>1.5327790000000001</c:v>
                </c:pt>
                <c:pt idx="29">
                  <c:v>1.4784299999999999</c:v>
                </c:pt>
                <c:pt idx="30">
                  <c:v>1.436752</c:v>
                </c:pt>
                <c:pt idx="31">
                  <c:v>1.392199</c:v>
                </c:pt>
                <c:pt idx="32">
                  <c:v>1.3567910000000001</c:v>
                </c:pt>
                <c:pt idx="33">
                  <c:v>1.3118160000000001</c:v>
                </c:pt>
                <c:pt idx="34">
                  <c:v>1.2756799999999999</c:v>
                </c:pt>
                <c:pt idx="35">
                  <c:v>1.2433419999999999</c:v>
                </c:pt>
                <c:pt idx="36">
                  <c:v>1.21878</c:v>
                </c:pt>
                <c:pt idx="37">
                  <c:v>1.2090530000000002</c:v>
                </c:pt>
                <c:pt idx="38">
                  <c:v>1.2063740000000001</c:v>
                </c:pt>
                <c:pt idx="39">
                  <c:v>1.2089370000000002</c:v>
                </c:pt>
                <c:pt idx="40">
                  <c:v>1.224602</c:v>
                </c:pt>
                <c:pt idx="41">
                  <c:v>1.220906</c:v>
                </c:pt>
                <c:pt idx="42">
                  <c:v>1.184647</c:v>
                </c:pt>
                <c:pt idx="43">
                  <c:v>1.1656679999999999</c:v>
                </c:pt>
                <c:pt idx="44">
                  <c:v>1.1509459999999998</c:v>
                </c:pt>
                <c:pt idx="45">
                  <c:v>1.129308</c:v>
                </c:pt>
                <c:pt idx="46">
                  <c:v>1.1114629999999999</c:v>
                </c:pt>
                <c:pt idx="47">
                  <c:v>1.096435</c:v>
                </c:pt>
                <c:pt idx="48">
                  <c:v>1.0778110000000001</c:v>
                </c:pt>
                <c:pt idx="49">
                  <c:v>1.0634620000000001</c:v>
                </c:pt>
                <c:pt idx="50">
                  <c:v>1.0526950000000002</c:v>
                </c:pt>
              </c:numCache>
            </c:numRef>
          </c:val>
          <c:extLst>
            <c:ext xmlns:c16="http://schemas.microsoft.com/office/drawing/2014/chart" uri="{C3380CC4-5D6E-409C-BE32-E72D297353CC}">
              <c16:uniqueId val="{00000002-EF70-4E43-B0E8-3F997968785A}"/>
            </c:ext>
          </c:extLst>
        </c:ser>
        <c:ser>
          <c:idx val="3"/>
          <c:order val="3"/>
          <c:tx>
            <c:strRef>
              <c:f>Sheet1!$E$1</c:f>
              <c:strCache>
                <c:ptCount val="1"/>
                <c:pt idx="0">
                  <c:v>tight/shale gas</c:v>
                </c:pt>
              </c:strCache>
            </c:strRef>
          </c:tx>
          <c:spPr>
            <a:solidFill>
              <a:schemeClr val="accent3"/>
            </a:solidFill>
            <a:ln>
              <a:noFill/>
            </a:ln>
            <a:effectLst/>
          </c:spPr>
          <c:cat>
            <c:strRef>
              <c:f>Sheet1!$A$2:$A$52</c:f>
              <c:strCach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strCache>
            </c:strRef>
          </c:cat>
          <c:val>
            <c:numRef>
              <c:f>Sheet1!$E$2:$E$52</c:f>
              <c:numCache>
                <c:formatCode>General</c:formatCode>
                <c:ptCount val="51"/>
                <c:pt idx="0">
                  <c:v>6.1350709999999999</c:v>
                </c:pt>
                <c:pt idx="1">
                  <c:v>6.2985949999999997</c:v>
                </c:pt>
                <c:pt idx="2">
                  <c:v>6.3744479999999992</c:v>
                </c:pt>
                <c:pt idx="3">
                  <c:v>6.6094230000000005</c:v>
                </c:pt>
                <c:pt idx="4">
                  <c:v>6.8064610000000005</c:v>
                </c:pt>
                <c:pt idx="5">
                  <c:v>7.2531280000000002</c:v>
                </c:pt>
                <c:pt idx="6">
                  <c:v>7.9686080000000006</c:v>
                </c:pt>
                <c:pt idx="7">
                  <c:v>8.982586999999997</c:v>
                </c:pt>
                <c:pt idx="8">
                  <c:v>10.33999</c:v>
                </c:pt>
                <c:pt idx="9">
                  <c:v>11.080083999999999</c:v>
                </c:pt>
                <c:pt idx="10">
                  <c:v>12.411934</c:v>
                </c:pt>
                <c:pt idx="11">
                  <c:v>14.831794</c:v>
                </c:pt>
                <c:pt idx="12">
                  <c:v>16.763753000000001</c:v>
                </c:pt>
                <c:pt idx="13">
                  <c:v>17.555982</c:v>
                </c:pt>
                <c:pt idx="14">
                  <c:v>19.473306000000001</c:v>
                </c:pt>
                <c:pt idx="15">
                  <c:v>20.955310000000001</c:v>
                </c:pt>
                <c:pt idx="16">
                  <c:v>21.151239</c:v>
                </c:pt>
                <c:pt idx="17">
                  <c:v>22.282437999999999</c:v>
                </c:pt>
                <c:pt idx="18">
                  <c:v>25.931386</c:v>
                </c:pt>
                <c:pt idx="19">
                  <c:v>29.258033999999999</c:v>
                </c:pt>
                <c:pt idx="20">
                  <c:v>29.569977000000002</c:v>
                </c:pt>
                <c:pt idx="21">
                  <c:v>29.911483</c:v>
                </c:pt>
                <c:pt idx="22">
                  <c:v>31.081475000000001</c:v>
                </c:pt>
                <c:pt idx="23">
                  <c:v>30.314990999999999</c:v>
                </c:pt>
                <c:pt idx="24">
                  <c:v>29.690833000000001</c:v>
                </c:pt>
                <c:pt idx="25">
                  <c:v>29.054998999999999</c:v>
                </c:pt>
                <c:pt idx="26">
                  <c:v>28.480900999999999</c:v>
                </c:pt>
                <c:pt idx="27">
                  <c:v>28.206758000000001</c:v>
                </c:pt>
                <c:pt idx="28">
                  <c:v>27.952909999999999</c:v>
                </c:pt>
                <c:pt idx="29">
                  <c:v>27.825800000000001</c:v>
                </c:pt>
                <c:pt idx="30">
                  <c:v>27.326596000000002</c:v>
                </c:pt>
                <c:pt idx="31">
                  <c:v>27.139209000000001</c:v>
                </c:pt>
                <c:pt idx="32">
                  <c:v>27.116021000000003</c:v>
                </c:pt>
                <c:pt idx="33">
                  <c:v>26.936056000000001</c:v>
                </c:pt>
                <c:pt idx="34">
                  <c:v>26.708613</c:v>
                </c:pt>
                <c:pt idx="35">
                  <c:v>26.557355999999999</c:v>
                </c:pt>
                <c:pt idx="36">
                  <c:v>26.662147999999998</c:v>
                </c:pt>
                <c:pt idx="37">
                  <c:v>26.581575000000001</c:v>
                </c:pt>
                <c:pt idx="38">
                  <c:v>26.521732</c:v>
                </c:pt>
                <c:pt idx="39">
                  <c:v>26.493641999999998</c:v>
                </c:pt>
                <c:pt idx="40">
                  <c:v>26.413277000000001</c:v>
                </c:pt>
                <c:pt idx="41">
                  <c:v>26.150971999999999</c:v>
                </c:pt>
                <c:pt idx="42">
                  <c:v>25.983647000000001</c:v>
                </c:pt>
                <c:pt idx="43">
                  <c:v>25.845610999999998</c:v>
                </c:pt>
                <c:pt idx="44">
                  <c:v>26.113676999999999</c:v>
                </c:pt>
                <c:pt idx="45">
                  <c:v>26.075253</c:v>
                </c:pt>
                <c:pt idx="46">
                  <c:v>26.037606</c:v>
                </c:pt>
                <c:pt idx="47">
                  <c:v>26.035789999999999</c:v>
                </c:pt>
                <c:pt idx="48">
                  <c:v>25.969484000000001</c:v>
                </c:pt>
                <c:pt idx="49">
                  <c:v>25.962506000000001</c:v>
                </c:pt>
                <c:pt idx="50">
                  <c:v>25.976295999999998</c:v>
                </c:pt>
              </c:numCache>
            </c:numRef>
          </c:val>
          <c:extLst>
            <c:ext xmlns:c16="http://schemas.microsoft.com/office/drawing/2014/chart" uri="{C3380CC4-5D6E-409C-BE32-E72D297353CC}">
              <c16:uniqueId val="{00000003-EF70-4E43-B0E8-3F997968785A}"/>
            </c:ext>
          </c:extLst>
        </c:ser>
        <c:dLbls>
          <c:showLegendKey val="0"/>
          <c:showVal val="0"/>
          <c:showCatName val="0"/>
          <c:showSerName val="0"/>
          <c:showPercent val="0"/>
          <c:showBubbleSize val="0"/>
        </c:dLbls>
        <c:axId val="-1234890608"/>
        <c:axId val="-1229086384"/>
        <c:extLst/>
      </c:areaChart>
      <c:catAx>
        <c:axId val="-1234890608"/>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29086384"/>
        <c:crossesAt val="0"/>
        <c:auto val="1"/>
        <c:lblAlgn val="ctr"/>
        <c:lblOffset val="100"/>
        <c:tickLblSkip val="10"/>
        <c:tickMarkSkip val="10"/>
        <c:noMultiLvlLbl val="0"/>
      </c:catAx>
      <c:valAx>
        <c:axId val="-1229086384"/>
        <c:scaling>
          <c:orientation val="minMax"/>
          <c:max val="6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34890608"/>
        <c:crossesAt val="22"/>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chemeClr val="bg2"/>
          </a:solidFill>
        </a:defRPr>
      </a:pPr>
      <a:endParaRPr lang="en-US"/>
    </a:p>
  </c:txPr>
  <c:externalData r:id="rId4">
    <c:autoUpdate val="0"/>
  </c:externalData>
  <c:userShapes r:id="rId5"/>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257217847769035E-2"/>
          <c:y val="0.2094311303265522"/>
          <c:w val="0.62988461103847526"/>
          <c:h val="0.69308318467655083"/>
        </c:manualLayout>
      </c:layout>
      <c:areaChart>
        <c:grouping val="stacked"/>
        <c:varyColors val="0"/>
        <c:ser>
          <c:idx val="4"/>
          <c:order val="0"/>
          <c:tx>
            <c:strRef>
              <c:f>Sheet1!$F$1</c:f>
              <c:strCache>
                <c:ptCount val="1"/>
                <c:pt idx="0">
                  <c:v>coal</c:v>
                </c:pt>
              </c:strCache>
            </c:strRef>
          </c:tx>
          <c:spPr>
            <a:solidFill>
              <a:srgbClr val="8B8B8B"/>
            </a:solidFill>
            <a:ln w="22225">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Sheet1!$F$2:$F$42</c:f>
              <c:numCache>
                <c:formatCode>General</c:formatCode>
                <c:ptCount val="41"/>
                <c:pt idx="0">
                  <c:v>1847.2902785799999</c:v>
                </c:pt>
                <c:pt idx="1">
                  <c:v>1733.43000539999</c:v>
                </c:pt>
                <c:pt idx="2">
                  <c:v>1514.0429446200001</c:v>
                </c:pt>
                <c:pt idx="3">
                  <c:v>1581.1147158599999</c:v>
                </c:pt>
                <c:pt idx="4">
                  <c:v>1581.71034981</c:v>
                </c:pt>
                <c:pt idx="5">
                  <c:v>1352.3981967299901</c:v>
                </c:pt>
                <c:pt idx="6">
                  <c:v>1239.1486543999999</c:v>
                </c:pt>
                <c:pt idx="7">
                  <c:v>1205.8352759700001</c:v>
                </c:pt>
                <c:pt idx="8">
                  <c:v>1149.48733868</c:v>
                </c:pt>
                <c:pt idx="9">
                  <c:v>964.95681157000001</c:v>
                </c:pt>
                <c:pt idx="10">
                  <c:v>773.80533951999996</c:v>
                </c:pt>
                <c:pt idx="11">
                  <c:v>954.065247</c:v>
                </c:pt>
                <c:pt idx="12">
                  <c:v>910.04016100000001</c:v>
                </c:pt>
                <c:pt idx="13">
                  <c:v>889.22558600000002</c:v>
                </c:pt>
                <c:pt idx="14">
                  <c:v>759.28326400000003</c:v>
                </c:pt>
                <c:pt idx="15">
                  <c:v>738.08648700000003</c:v>
                </c:pt>
                <c:pt idx="16">
                  <c:v>729.97851600000001</c:v>
                </c:pt>
                <c:pt idx="17">
                  <c:v>724.83062700000005</c:v>
                </c:pt>
                <c:pt idx="18">
                  <c:v>717.00469999999996</c:v>
                </c:pt>
                <c:pt idx="19">
                  <c:v>695.29882799999996</c:v>
                </c:pt>
                <c:pt idx="20">
                  <c:v>684.39605700000004</c:v>
                </c:pt>
                <c:pt idx="21">
                  <c:v>675.67022699999995</c:v>
                </c:pt>
                <c:pt idx="22">
                  <c:v>661.86425799999995</c:v>
                </c:pt>
                <c:pt idx="23">
                  <c:v>668.48321499999997</c:v>
                </c:pt>
                <c:pt idx="24">
                  <c:v>631.02410899999995</c:v>
                </c:pt>
                <c:pt idx="25">
                  <c:v>612.94476299999997</c:v>
                </c:pt>
                <c:pt idx="26">
                  <c:v>590.34008800000004</c:v>
                </c:pt>
                <c:pt idx="27">
                  <c:v>579.72662400000002</c:v>
                </c:pt>
                <c:pt idx="28">
                  <c:v>577.52002000000005</c:v>
                </c:pt>
                <c:pt idx="29">
                  <c:v>575.00854500000003</c:v>
                </c:pt>
                <c:pt idx="30">
                  <c:v>564.35320999999999</c:v>
                </c:pt>
                <c:pt idx="31">
                  <c:v>559.27447500000005</c:v>
                </c:pt>
                <c:pt idx="32">
                  <c:v>553.75390600000003</c:v>
                </c:pt>
                <c:pt idx="33">
                  <c:v>545.975281</c:v>
                </c:pt>
                <c:pt idx="34">
                  <c:v>537.75067100000001</c:v>
                </c:pt>
                <c:pt idx="35">
                  <c:v>531.28521699999999</c:v>
                </c:pt>
                <c:pt idx="36">
                  <c:v>528.74249299999997</c:v>
                </c:pt>
                <c:pt idx="37">
                  <c:v>524.989868</c:v>
                </c:pt>
                <c:pt idx="38">
                  <c:v>523.25860599999999</c:v>
                </c:pt>
                <c:pt idx="39">
                  <c:v>522.92712400000005</c:v>
                </c:pt>
                <c:pt idx="40">
                  <c:v>523.69885299999999</c:v>
                </c:pt>
              </c:numCache>
            </c:numRef>
          </c:val>
          <c:extLst>
            <c:ext xmlns:c16="http://schemas.microsoft.com/office/drawing/2014/chart" uri="{C3380CC4-5D6E-409C-BE32-E72D297353CC}">
              <c16:uniqueId val="{00000000-B2A9-4226-932A-1116E798D334}"/>
            </c:ext>
          </c:extLst>
        </c:ser>
        <c:ser>
          <c:idx val="2"/>
          <c:order val="1"/>
          <c:tx>
            <c:strRef>
              <c:f>Sheet1!$E$1</c:f>
              <c:strCache>
                <c:ptCount val="1"/>
                <c:pt idx="0">
                  <c:v>nuclear</c:v>
                </c:pt>
              </c:strCache>
            </c:strRef>
          </c:tx>
          <c:spPr>
            <a:solidFill>
              <a:srgbClr val="A33340"/>
            </a:solidFill>
            <a:ln w="22225">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Sheet1!$E$2:$E$42</c:f>
              <c:numCache>
                <c:formatCode>General</c:formatCode>
                <c:ptCount val="41"/>
                <c:pt idx="0">
                  <c:v>806.96830055999999</c:v>
                </c:pt>
                <c:pt idx="1">
                  <c:v>790.20436699999902</c:v>
                </c:pt>
                <c:pt idx="2">
                  <c:v>769.33124899999996</c:v>
                </c:pt>
                <c:pt idx="3">
                  <c:v>789.01647300000002</c:v>
                </c:pt>
                <c:pt idx="4">
                  <c:v>797.16598199999999</c:v>
                </c:pt>
                <c:pt idx="5">
                  <c:v>797.17787699999997</c:v>
                </c:pt>
                <c:pt idx="6">
                  <c:v>805.69394799999998</c:v>
                </c:pt>
                <c:pt idx="7">
                  <c:v>804.94963499999994</c:v>
                </c:pt>
                <c:pt idx="8">
                  <c:v>807.08447699999999</c:v>
                </c:pt>
                <c:pt idx="9">
                  <c:v>809.40926200000001</c:v>
                </c:pt>
                <c:pt idx="10">
                  <c:v>789.918631</c:v>
                </c:pt>
                <c:pt idx="11">
                  <c:v>777.68218999999999</c:v>
                </c:pt>
                <c:pt idx="12">
                  <c:v>783.61560099999997</c:v>
                </c:pt>
                <c:pt idx="13">
                  <c:v>785.479919</c:v>
                </c:pt>
                <c:pt idx="14">
                  <c:v>788.97308299999997</c:v>
                </c:pt>
                <c:pt idx="15">
                  <c:v>781.77593999999999</c:v>
                </c:pt>
                <c:pt idx="16">
                  <c:v>773.33514400000001</c:v>
                </c:pt>
                <c:pt idx="17">
                  <c:v>759.40319799999997</c:v>
                </c:pt>
                <c:pt idx="18">
                  <c:v>721.80883800000004</c:v>
                </c:pt>
                <c:pt idx="19">
                  <c:v>715.15942399999994</c:v>
                </c:pt>
                <c:pt idx="20">
                  <c:v>707.00170900000001</c:v>
                </c:pt>
                <c:pt idx="21">
                  <c:v>708.09497099999999</c:v>
                </c:pt>
                <c:pt idx="22">
                  <c:v>708.85339399999998</c:v>
                </c:pt>
                <c:pt idx="23">
                  <c:v>668.13275099999998</c:v>
                </c:pt>
                <c:pt idx="24">
                  <c:v>668.827271</c:v>
                </c:pt>
                <c:pt idx="25">
                  <c:v>670.23230000000001</c:v>
                </c:pt>
                <c:pt idx="26">
                  <c:v>671.27685499999995</c:v>
                </c:pt>
                <c:pt idx="27">
                  <c:v>665.09484899999995</c:v>
                </c:pt>
                <c:pt idx="28">
                  <c:v>665.30542000000003</c:v>
                </c:pt>
                <c:pt idx="29">
                  <c:v>664.89660600000002</c:v>
                </c:pt>
                <c:pt idx="30">
                  <c:v>665.35595699999999</c:v>
                </c:pt>
                <c:pt idx="31">
                  <c:v>666.54132100000004</c:v>
                </c:pt>
                <c:pt idx="32">
                  <c:v>667.80841099999998</c:v>
                </c:pt>
                <c:pt idx="33">
                  <c:v>668.67492700000003</c:v>
                </c:pt>
                <c:pt idx="34">
                  <c:v>669.43725600000005</c:v>
                </c:pt>
                <c:pt idx="35">
                  <c:v>670.25537099999997</c:v>
                </c:pt>
                <c:pt idx="36">
                  <c:v>670.68237299999998</c:v>
                </c:pt>
                <c:pt idx="37">
                  <c:v>671.10790999999995</c:v>
                </c:pt>
                <c:pt idx="38">
                  <c:v>661.60778800000003</c:v>
                </c:pt>
                <c:pt idx="39">
                  <c:v>661.92895499999997</c:v>
                </c:pt>
                <c:pt idx="40">
                  <c:v>662.392517</c:v>
                </c:pt>
              </c:numCache>
            </c:numRef>
          </c:val>
          <c:extLst>
            <c:ext xmlns:c16="http://schemas.microsoft.com/office/drawing/2014/chart" uri="{C3380CC4-5D6E-409C-BE32-E72D297353CC}">
              <c16:uniqueId val="{00000001-B2A9-4226-932A-1116E798D334}"/>
            </c:ext>
          </c:extLst>
        </c:ser>
        <c:ser>
          <c:idx val="1"/>
          <c:order val="2"/>
          <c:tx>
            <c:strRef>
              <c:f>Sheet1!$D$1</c:f>
              <c:strCache>
                <c:ptCount val="1"/>
                <c:pt idx="0">
                  <c:v>renewables</c:v>
                </c:pt>
              </c:strCache>
            </c:strRef>
          </c:tx>
          <c:spPr>
            <a:solidFill>
              <a:srgbClr val="5D9732"/>
            </a:solidFill>
            <a:ln w="22225">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General</c:formatCode>
                <c:ptCount val="41"/>
                <c:pt idx="0">
                  <c:v>429.78674447918598</c:v>
                </c:pt>
                <c:pt idx="1">
                  <c:v>517.16141959679703</c:v>
                </c:pt>
                <c:pt idx="2">
                  <c:v>500.72419751765398</c:v>
                </c:pt>
                <c:pt idx="3">
                  <c:v>530.20499632405495</c:v>
                </c:pt>
                <c:pt idx="4">
                  <c:v>549.81197897000004</c:v>
                </c:pt>
                <c:pt idx="5">
                  <c:v>558.3802561</c:v>
                </c:pt>
                <c:pt idx="6">
                  <c:v>628.25747219000004</c:v>
                </c:pt>
                <c:pt idx="7">
                  <c:v>710.57295900999998</c:v>
                </c:pt>
                <c:pt idx="8">
                  <c:v>736.35508938999999</c:v>
                </c:pt>
                <c:pt idx="9">
                  <c:v>763.63015389999998</c:v>
                </c:pt>
                <c:pt idx="10">
                  <c:v>834.23599754999998</c:v>
                </c:pt>
                <c:pt idx="11">
                  <c:v>878.791382</c:v>
                </c:pt>
                <c:pt idx="12">
                  <c:v>974.67962599999998</c:v>
                </c:pt>
                <c:pt idx="13">
                  <c:v>1061.8519289999999</c:v>
                </c:pt>
                <c:pt idx="14">
                  <c:v>1201.2429199999999</c:v>
                </c:pt>
                <c:pt idx="15">
                  <c:v>1298.8636469999999</c:v>
                </c:pt>
                <c:pt idx="16">
                  <c:v>1347.5014650000001</c:v>
                </c:pt>
                <c:pt idx="17">
                  <c:v>1378.319702</c:v>
                </c:pt>
                <c:pt idx="18">
                  <c:v>1425.3743899999999</c:v>
                </c:pt>
                <c:pt idx="19">
                  <c:v>1499.5751949999999</c:v>
                </c:pt>
                <c:pt idx="20">
                  <c:v>1562.8847659999999</c:v>
                </c:pt>
                <c:pt idx="21">
                  <c:v>1600.368164</c:v>
                </c:pt>
                <c:pt idx="22">
                  <c:v>1634.2193600000001</c:v>
                </c:pt>
                <c:pt idx="23">
                  <c:v>1687.255981</c:v>
                </c:pt>
                <c:pt idx="24">
                  <c:v>1753.991943</c:v>
                </c:pt>
                <c:pt idx="25">
                  <c:v>1818.7246090000001</c:v>
                </c:pt>
                <c:pt idx="26">
                  <c:v>1874.491577</c:v>
                </c:pt>
                <c:pt idx="27">
                  <c:v>1916.4444579999999</c:v>
                </c:pt>
                <c:pt idx="28">
                  <c:v>1946.1279300000001</c:v>
                </c:pt>
                <c:pt idx="29">
                  <c:v>1980.4125979999999</c:v>
                </c:pt>
                <c:pt idx="30">
                  <c:v>2012.0500489999999</c:v>
                </c:pt>
                <c:pt idx="31">
                  <c:v>2037.6403809999999</c:v>
                </c:pt>
                <c:pt idx="32">
                  <c:v>2070.4326169999999</c:v>
                </c:pt>
                <c:pt idx="33">
                  <c:v>2113.1403810000002</c:v>
                </c:pt>
                <c:pt idx="34">
                  <c:v>2139.900635</c:v>
                </c:pt>
                <c:pt idx="35">
                  <c:v>2176.4311520000001</c:v>
                </c:pt>
                <c:pt idx="36">
                  <c:v>2215.0432129999999</c:v>
                </c:pt>
                <c:pt idx="37">
                  <c:v>2254.6433109999998</c:v>
                </c:pt>
                <c:pt idx="38">
                  <c:v>2297.0686040000001</c:v>
                </c:pt>
                <c:pt idx="39">
                  <c:v>2340.4045409999999</c:v>
                </c:pt>
                <c:pt idx="40">
                  <c:v>2384.6184079999998</c:v>
                </c:pt>
              </c:numCache>
            </c:numRef>
          </c:val>
          <c:extLst>
            <c:ext xmlns:c16="http://schemas.microsoft.com/office/drawing/2014/chart" uri="{C3380CC4-5D6E-409C-BE32-E72D297353CC}">
              <c16:uniqueId val="{00000002-B2A9-4226-932A-1116E798D334}"/>
            </c:ext>
          </c:extLst>
        </c:ser>
        <c:ser>
          <c:idx val="3"/>
          <c:order val="3"/>
          <c:tx>
            <c:strRef>
              <c:f>Sheet1!$C$1</c:f>
              <c:strCache>
                <c:ptCount val="1"/>
                <c:pt idx="0">
                  <c:v>natural gas</c:v>
                </c:pt>
              </c:strCache>
            </c:strRef>
          </c:tx>
          <c:spPr>
            <a:solidFill>
              <a:srgbClr val="0096D7"/>
            </a:solidFill>
            <a:ln w="22225">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General</c:formatCode>
                <c:ptCount val="41"/>
                <c:pt idx="0">
                  <c:v>987.69723372999999</c:v>
                </c:pt>
                <c:pt idx="1">
                  <c:v>1013.68892930999</c:v>
                </c:pt>
                <c:pt idx="2">
                  <c:v>1225.8941753700001</c:v>
                </c:pt>
                <c:pt idx="3">
                  <c:v>1124.8355598599901</c:v>
                </c:pt>
                <c:pt idx="4">
                  <c:v>1126.6089583799901</c:v>
                </c:pt>
                <c:pt idx="5">
                  <c:v>1333.48211019</c:v>
                </c:pt>
                <c:pt idx="6">
                  <c:v>1378.3069339199999</c:v>
                </c:pt>
                <c:pt idx="7">
                  <c:v>1296.4424911399999</c:v>
                </c:pt>
                <c:pt idx="8">
                  <c:v>1469.13268217</c:v>
                </c:pt>
                <c:pt idx="9">
                  <c:v>1585.81417371</c:v>
                </c:pt>
                <c:pt idx="10">
                  <c:v>1616.7479797000001</c:v>
                </c:pt>
                <c:pt idx="11">
                  <c:v>1564.134888</c:v>
                </c:pt>
                <c:pt idx="12">
                  <c:v>1539.5570070000001</c:v>
                </c:pt>
                <c:pt idx="13">
                  <c:v>1570.1195070000001</c:v>
                </c:pt>
                <c:pt idx="14">
                  <c:v>1587.421875</c:v>
                </c:pt>
                <c:pt idx="15">
                  <c:v>1554.3707280000001</c:v>
                </c:pt>
                <c:pt idx="16">
                  <c:v>1550.9578859999999</c:v>
                </c:pt>
                <c:pt idx="17">
                  <c:v>1561.151245</c:v>
                </c:pt>
                <c:pt idx="18">
                  <c:v>1582.0198969999999</c:v>
                </c:pt>
                <c:pt idx="19">
                  <c:v>1563.207275</c:v>
                </c:pt>
                <c:pt idx="20">
                  <c:v>1541.63501</c:v>
                </c:pt>
                <c:pt idx="21">
                  <c:v>1541.702759</c:v>
                </c:pt>
                <c:pt idx="22">
                  <c:v>1550.7772219999999</c:v>
                </c:pt>
                <c:pt idx="23">
                  <c:v>1562.238159</c:v>
                </c:pt>
                <c:pt idx="24">
                  <c:v>1563.9311520000001</c:v>
                </c:pt>
                <c:pt idx="25">
                  <c:v>1554.2780760000001</c:v>
                </c:pt>
                <c:pt idx="26">
                  <c:v>1562.4941409999999</c:v>
                </c:pt>
                <c:pt idx="27">
                  <c:v>1583.455933</c:v>
                </c:pt>
                <c:pt idx="28">
                  <c:v>1603.228149</c:v>
                </c:pt>
                <c:pt idx="29">
                  <c:v>1617.2730710000001</c:v>
                </c:pt>
                <c:pt idx="30">
                  <c:v>1638.606689</c:v>
                </c:pt>
                <c:pt idx="31">
                  <c:v>1666.3652340000001</c:v>
                </c:pt>
                <c:pt idx="32">
                  <c:v>1689.419189</c:v>
                </c:pt>
                <c:pt idx="33">
                  <c:v>1706.203857</c:v>
                </c:pt>
                <c:pt idx="34">
                  <c:v>1739.084595</c:v>
                </c:pt>
                <c:pt idx="35">
                  <c:v>1763.224365</c:v>
                </c:pt>
                <c:pt idx="36">
                  <c:v>1780.9780270000001</c:v>
                </c:pt>
                <c:pt idx="37">
                  <c:v>1799.0812989999999</c:v>
                </c:pt>
                <c:pt idx="38">
                  <c:v>1820.2978519999999</c:v>
                </c:pt>
                <c:pt idx="39">
                  <c:v>1835.5157469999999</c:v>
                </c:pt>
                <c:pt idx="40">
                  <c:v>1855.924561</c:v>
                </c:pt>
              </c:numCache>
            </c:numRef>
          </c:val>
          <c:extLst>
            <c:ext xmlns:c16="http://schemas.microsoft.com/office/drawing/2014/chart" uri="{C3380CC4-5D6E-409C-BE32-E72D297353CC}">
              <c16:uniqueId val="{00000003-B2A9-4226-932A-1116E798D334}"/>
            </c:ext>
          </c:extLst>
        </c:ser>
        <c:ser>
          <c:idx val="0"/>
          <c:order val="4"/>
          <c:tx>
            <c:strRef>
              <c:f>Sheet1!$B$1</c:f>
              <c:strCache>
                <c:ptCount val="1"/>
                <c:pt idx="0">
                  <c:v>petroleum &amp; other</c:v>
                </c:pt>
              </c:strCache>
              <c:extLst xmlns:c15="http://schemas.microsoft.com/office/drawing/2012/chart"/>
            </c:strRef>
          </c:tx>
          <c:spPr>
            <a:noFill/>
            <a:ln w="22225">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extLst xmlns:c15="http://schemas.microsoft.com/office/drawing/2012/chart"/>
            </c:numRef>
          </c:cat>
          <c:val>
            <c:numRef>
              <c:f>Sheet1!$B$2:$B$42</c:f>
              <c:numCache>
                <c:formatCode>General</c:formatCode>
                <c:ptCount val="41"/>
                <c:pt idx="0">
                  <c:v>55.7280099099995</c:v>
                </c:pt>
                <c:pt idx="1">
                  <c:v>49.4815291999995</c:v>
                </c:pt>
                <c:pt idx="2">
                  <c:v>43.923697320000002</c:v>
                </c:pt>
                <c:pt idx="3">
                  <c:v>48.923869920000598</c:v>
                </c:pt>
                <c:pt idx="4">
                  <c:v>49.5413951200009</c:v>
                </c:pt>
                <c:pt idx="5">
                  <c:v>50.301766430000299</c:v>
                </c:pt>
                <c:pt idx="6">
                  <c:v>44.0803460999999</c:v>
                </c:pt>
                <c:pt idx="7">
                  <c:v>40.4604806299998</c:v>
                </c:pt>
                <c:pt idx="8">
                  <c:v>45.757031629999801</c:v>
                </c:pt>
                <c:pt idx="9">
                  <c:v>39.002259990000397</c:v>
                </c:pt>
                <c:pt idx="10">
                  <c:v>36.116988559999797</c:v>
                </c:pt>
                <c:pt idx="11">
                  <c:v>27.892817999999998</c:v>
                </c:pt>
                <c:pt idx="12">
                  <c:v>27.488239</c:v>
                </c:pt>
                <c:pt idx="13">
                  <c:v>28.06944</c:v>
                </c:pt>
                <c:pt idx="14">
                  <c:v>27.283622999999999</c:v>
                </c:pt>
                <c:pt idx="15">
                  <c:v>27.068919999999999</c:v>
                </c:pt>
                <c:pt idx="16">
                  <c:v>26.511037000000002</c:v>
                </c:pt>
                <c:pt idx="17">
                  <c:v>25.839122</c:v>
                </c:pt>
                <c:pt idx="18">
                  <c:v>25.238969000000001</c:v>
                </c:pt>
                <c:pt idx="19">
                  <c:v>24.860724999999999</c:v>
                </c:pt>
                <c:pt idx="20">
                  <c:v>24.369327999999999</c:v>
                </c:pt>
                <c:pt idx="21">
                  <c:v>23.716259000000001</c:v>
                </c:pt>
                <c:pt idx="22">
                  <c:v>23.294573999999901</c:v>
                </c:pt>
                <c:pt idx="23">
                  <c:v>23.108657999999998</c:v>
                </c:pt>
                <c:pt idx="24">
                  <c:v>22.946193999999998</c:v>
                </c:pt>
                <c:pt idx="25">
                  <c:v>22.850124999999998</c:v>
                </c:pt>
                <c:pt idx="26">
                  <c:v>22.476237999999999</c:v>
                </c:pt>
                <c:pt idx="27">
                  <c:v>22.508174</c:v>
                </c:pt>
                <c:pt idx="28">
                  <c:v>22.301088</c:v>
                </c:pt>
                <c:pt idx="29">
                  <c:v>22.106293999999998</c:v>
                </c:pt>
                <c:pt idx="30">
                  <c:v>21.892486000000002</c:v>
                </c:pt>
                <c:pt idx="31">
                  <c:v>21.405207000000001</c:v>
                </c:pt>
                <c:pt idx="32">
                  <c:v>20.936989000000001</c:v>
                </c:pt>
                <c:pt idx="33">
                  <c:v>20.176518000000002</c:v>
                </c:pt>
                <c:pt idx="34">
                  <c:v>19.609456999999999</c:v>
                </c:pt>
                <c:pt idx="35">
                  <c:v>19.125859999999999</c:v>
                </c:pt>
                <c:pt idx="36">
                  <c:v>18.927561000000001</c:v>
                </c:pt>
                <c:pt idx="37">
                  <c:v>18.384136999999999</c:v>
                </c:pt>
                <c:pt idx="38">
                  <c:v>18.380766999999999</c:v>
                </c:pt>
                <c:pt idx="39">
                  <c:v>17.775580999999999</c:v>
                </c:pt>
                <c:pt idx="40">
                  <c:v>17.517056</c:v>
                </c:pt>
              </c:numCache>
              <c:extLst xmlns:c15="http://schemas.microsoft.com/office/drawing/2012/chart"/>
            </c:numRef>
          </c:val>
          <c:extLst>
            <c:ext xmlns:c16="http://schemas.microsoft.com/office/drawing/2014/chart" uri="{C3380CC4-5D6E-409C-BE32-E72D297353CC}">
              <c16:uniqueId val="{00000004-B2A9-4226-932A-1116E798D334}"/>
            </c:ext>
          </c:extLst>
        </c:ser>
        <c:dLbls>
          <c:showLegendKey val="0"/>
          <c:showVal val="0"/>
          <c:showCatName val="0"/>
          <c:showSerName val="0"/>
          <c:showPercent val="0"/>
          <c:showBubbleSize val="0"/>
        </c:dLbls>
        <c:axId val="-1226574272"/>
        <c:axId val="-1226571552"/>
        <c:extLst/>
      </c:areaChart>
      <c:catAx>
        <c:axId val="-1226574272"/>
        <c:scaling>
          <c:orientation val="minMax"/>
        </c:scaling>
        <c:delete val="0"/>
        <c:axPos val="b"/>
        <c:numFmt formatCode="General" sourceLinked="1"/>
        <c:majorTickMark val="out"/>
        <c:minorTickMark val="none"/>
        <c:tickLblPos val="low"/>
        <c:spPr>
          <a:noFill/>
          <a:ln w="9525" cap="flat" cmpd="sng" algn="ctr">
            <a:solidFill>
              <a:srgbClr val="000000"/>
            </a:solidFill>
            <a:round/>
          </a:ln>
          <a:effectLst/>
        </c:spPr>
        <c:txPr>
          <a:bodyPr rot="0" spcFirstLastPara="1" vertOverflow="ellipsis" wrap="square" anchor="ctr" anchorCtr="1"/>
          <a:lstStyle/>
          <a:p>
            <a:pPr>
              <a:defRPr sz="1200" b="0" i="0" u="none" strike="noStrike" kern="1200" baseline="0">
                <a:solidFill>
                  <a:schemeClr val="tx1"/>
                </a:solidFill>
                <a:latin typeface="+mn-lt"/>
                <a:ea typeface="+mn-ea"/>
                <a:cs typeface="+mn-cs"/>
              </a:defRPr>
            </a:pPr>
            <a:endParaRPr lang="en-US"/>
          </a:p>
        </c:txPr>
        <c:crossAx val="-1226571552"/>
        <c:crosses val="autoZero"/>
        <c:auto val="1"/>
        <c:lblAlgn val="ctr"/>
        <c:lblOffset val="100"/>
        <c:tickLblSkip val="10"/>
        <c:tickMarkSkip val="10"/>
        <c:noMultiLvlLbl val="0"/>
      </c:catAx>
      <c:valAx>
        <c:axId val="-12265715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rgbClr val="FFFFFF">
                <a:lumMod val="65000"/>
              </a:srgbClr>
            </a:solidFill>
            <a:prstDash val="lgDash"/>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26574272"/>
        <c:crossesAt val="12"/>
        <c:crossBetween val="midCat"/>
      </c:valAx>
      <c:spPr>
        <a:noFill/>
        <a:ln>
          <a:noFill/>
        </a:ln>
        <a:effectLst/>
      </c:spPr>
    </c:plotArea>
    <c:plotVisOnly val="1"/>
    <c:dispBlanksAs val="zero"/>
    <c:showDLblsOverMax val="0"/>
  </c:chart>
  <c:spPr>
    <a:solidFill>
      <a:schemeClr val="bg1"/>
    </a:solidFill>
    <a:ln w="28575" cap="flat" cmpd="sng" algn="ctr">
      <a:noFill/>
      <a:round/>
    </a:ln>
    <a:effectLst/>
  </c:spPr>
  <c:txPr>
    <a:bodyPr/>
    <a:lstStyle/>
    <a:p>
      <a:pPr>
        <a:defRPr sz="1200">
          <a:solidFill>
            <a:sysClr val="windowText" lastClr="000000"/>
          </a:solidFill>
        </a:defRPr>
      </a:pPr>
      <a:endParaRPr lang="en-US"/>
    </a:p>
  </c:txPr>
  <c:externalData r:id="rId4">
    <c:autoUpdate val="0"/>
  </c:externalData>
  <c:userShapes r:id="rId5"/>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86090949685019"/>
          <c:y val="0.20764447530231064"/>
          <c:w val="0.59505409890062089"/>
          <c:h val="0.69593928013507345"/>
        </c:manualLayout>
      </c:layout>
      <c:areaChart>
        <c:grouping val="stacked"/>
        <c:varyColors val="0"/>
        <c:ser>
          <c:idx val="3"/>
          <c:order val="0"/>
          <c:tx>
            <c:strRef>
              <c:f>Sheet1!$F$1</c:f>
              <c:strCache>
                <c:ptCount val="1"/>
                <c:pt idx="0">
                  <c:v>other</c:v>
                </c:pt>
              </c:strCache>
            </c:strRef>
          </c:tx>
          <c:spPr>
            <a:solidFill>
              <a:srgbClr val="FFFFFF">
                <a:lumMod val="75000"/>
              </a:srgbClr>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Sheet1!$F$2:$F$42</c:f>
              <c:numCache>
                <c:formatCode>General</c:formatCode>
                <c:ptCount val="41"/>
                <c:pt idx="0">
                  <c:v>56.089366439999999</c:v>
                </c:pt>
                <c:pt idx="1">
                  <c:v>56.670830029999998</c:v>
                </c:pt>
                <c:pt idx="2">
                  <c:v>57.622166049999997</c:v>
                </c:pt>
                <c:pt idx="3">
                  <c:v>60.85802666</c:v>
                </c:pt>
                <c:pt idx="4">
                  <c:v>63.989444229999997</c:v>
                </c:pt>
                <c:pt idx="5">
                  <c:v>63.631877479999901</c:v>
                </c:pt>
                <c:pt idx="6">
                  <c:v>62.760458110000002</c:v>
                </c:pt>
                <c:pt idx="7">
                  <c:v>62.733412229999999</c:v>
                </c:pt>
                <c:pt idx="8">
                  <c:v>61.831923699999997</c:v>
                </c:pt>
                <c:pt idx="9">
                  <c:v>57.506953339999903</c:v>
                </c:pt>
                <c:pt idx="10">
                  <c:v>56.054488259999999</c:v>
                </c:pt>
                <c:pt idx="11">
                  <c:v>61.259126000000002</c:v>
                </c:pt>
                <c:pt idx="12">
                  <c:v>61.093580999999901</c:v>
                </c:pt>
                <c:pt idx="13">
                  <c:v>62.933474999999902</c:v>
                </c:pt>
                <c:pt idx="14">
                  <c:v>64.093483000000106</c:v>
                </c:pt>
                <c:pt idx="15">
                  <c:v>65.666823999999906</c:v>
                </c:pt>
                <c:pt idx="16">
                  <c:v>66.786230000000103</c:v>
                </c:pt>
                <c:pt idx="17">
                  <c:v>67.855275000000105</c:v>
                </c:pt>
                <c:pt idx="18">
                  <c:v>68.3588570000001</c:v>
                </c:pt>
                <c:pt idx="19">
                  <c:v>69.659391000000099</c:v>
                </c:pt>
                <c:pt idx="20">
                  <c:v>70.633337999999796</c:v>
                </c:pt>
                <c:pt idx="21">
                  <c:v>72.126282000000103</c:v>
                </c:pt>
                <c:pt idx="22">
                  <c:v>73.647240999999894</c:v>
                </c:pt>
                <c:pt idx="23">
                  <c:v>75.094999000000101</c:v>
                </c:pt>
                <c:pt idx="24">
                  <c:v>76.112783000000206</c:v>
                </c:pt>
                <c:pt idx="25">
                  <c:v>77.419266999999905</c:v>
                </c:pt>
                <c:pt idx="26">
                  <c:v>78.660740000000004</c:v>
                </c:pt>
                <c:pt idx="27">
                  <c:v>79.972793999999993</c:v>
                </c:pt>
                <c:pt idx="28">
                  <c:v>81.622384000000196</c:v>
                </c:pt>
                <c:pt idx="29">
                  <c:v>82.552036999999899</c:v>
                </c:pt>
                <c:pt idx="30">
                  <c:v>83.618556999999697</c:v>
                </c:pt>
                <c:pt idx="31">
                  <c:v>84.883930999999805</c:v>
                </c:pt>
                <c:pt idx="32">
                  <c:v>86.092383999999797</c:v>
                </c:pt>
                <c:pt idx="33">
                  <c:v>87.545132000000194</c:v>
                </c:pt>
                <c:pt idx="34">
                  <c:v>88.801388000000301</c:v>
                </c:pt>
                <c:pt idx="35">
                  <c:v>89.675819999999902</c:v>
                </c:pt>
                <c:pt idx="36">
                  <c:v>90.609298999999695</c:v>
                </c:pt>
                <c:pt idx="37">
                  <c:v>91.807068999999899</c:v>
                </c:pt>
                <c:pt idx="38">
                  <c:v>92.512900999999601</c:v>
                </c:pt>
                <c:pt idx="39">
                  <c:v>93.780887999999706</c:v>
                </c:pt>
                <c:pt idx="40">
                  <c:v>94.798995999999903</c:v>
                </c:pt>
              </c:numCache>
            </c:numRef>
          </c:val>
          <c:extLst>
            <c:ext xmlns:c16="http://schemas.microsoft.com/office/drawing/2014/chart" uri="{C3380CC4-5D6E-409C-BE32-E72D297353CC}">
              <c16:uniqueId val="{00000000-C8D6-4268-B2C9-CD393572ADE5}"/>
            </c:ext>
          </c:extLst>
        </c:ser>
        <c:ser>
          <c:idx val="0"/>
          <c:order val="1"/>
          <c:tx>
            <c:strRef>
              <c:f>Sheet1!$E$1</c:f>
              <c:strCache>
                <c:ptCount val="1"/>
                <c:pt idx="0">
                  <c:v>hydroelectric</c:v>
                </c:pt>
              </c:strCache>
            </c:strRef>
          </c:tx>
          <c:spPr>
            <a:solidFill>
              <a:srgbClr val="0070C0"/>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Sheet1!$E$2:$E$42</c:f>
              <c:numCache>
                <c:formatCode>General</c:formatCode>
                <c:ptCount val="41"/>
                <c:pt idx="0">
                  <c:v>260.203069419999</c:v>
                </c:pt>
                <c:pt idx="1">
                  <c:v>319.35490350999999</c:v>
                </c:pt>
                <c:pt idx="2">
                  <c:v>276.24022339999999</c:v>
                </c:pt>
                <c:pt idx="3">
                  <c:v>268.56538281000002</c:v>
                </c:pt>
                <c:pt idx="4">
                  <c:v>259.36662193000001</c:v>
                </c:pt>
                <c:pt idx="5">
                  <c:v>249.08008489999901</c:v>
                </c:pt>
                <c:pt idx="6">
                  <c:v>267.81215313000001</c:v>
                </c:pt>
                <c:pt idx="7">
                  <c:v>300.33292968000001</c:v>
                </c:pt>
                <c:pt idx="8">
                  <c:v>292.52398882</c:v>
                </c:pt>
                <c:pt idx="9">
                  <c:v>287.87373050000002</c:v>
                </c:pt>
                <c:pt idx="10">
                  <c:v>291.11083593000001</c:v>
                </c:pt>
                <c:pt idx="11">
                  <c:v>259.72958399999999</c:v>
                </c:pt>
                <c:pt idx="12">
                  <c:v>271.33846999999997</c:v>
                </c:pt>
                <c:pt idx="13">
                  <c:v>286.73788500000001</c:v>
                </c:pt>
                <c:pt idx="14">
                  <c:v>300.68472300000002</c:v>
                </c:pt>
                <c:pt idx="15">
                  <c:v>300.95043900000002</c:v>
                </c:pt>
                <c:pt idx="16">
                  <c:v>300.868988</c:v>
                </c:pt>
                <c:pt idx="17">
                  <c:v>300.86535600000002</c:v>
                </c:pt>
                <c:pt idx="18">
                  <c:v>300.685699</c:v>
                </c:pt>
                <c:pt idx="19">
                  <c:v>300.76650999999998</c:v>
                </c:pt>
                <c:pt idx="20">
                  <c:v>300.192902</c:v>
                </c:pt>
                <c:pt idx="21">
                  <c:v>299.45452899999998</c:v>
                </c:pt>
                <c:pt idx="22">
                  <c:v>299.34451300000001</c:v>
                </c:pt>
                <c:pt idx="23">
                  <c:v>299.06143200000002</c:v>
                </c:pt>
                <c:pt idx="24">
                  <c:v>298.761505</c:v>
                </c:pt>
                <c:pt idx="25">
                  <c:v>298.86230499999999</c:v>
                </c:pt>
                <c:pt idx="26">
                  <c:v>298.46163899999999</c:v>
                </c:pt>
                <c:pt idx="27">
                  <c:v>298.34170499999999</c:v>
                </c:pt>
                <c:pt idx="28">
                  <c:v>297.81716899999998</c:v>
                </c:pt>
                <c:pt idx="29">
                  <c:v>296.84356700000001</c:v>
                </c:pt>
                <c:pt idx="30">
                  <c:v>297.207764</c:v>
                </c:pt>
                <c:pt idx="31">
                  <c:v>297.72088600000001</c:v>
                </c:pt>
                <c:pt idx="32">
                  <c:v>296.60513300000002</c:v>
                </c:pt>
                <c:pt idx="33">
                  <c:v>295.35379</c:v>
                </c:pt>
                <c:pt idx="34">
                  <c:v>295.67251599999997</c:v>
                </c:pt>
                <c:pt idx="35">
                  <c:v>295.73516799999999</c:v>
                </c:pt>
                <c:pt idx="36">
                  <c:v>295.57055700000001</c:v>
                </c:pt>
                <c:pt idx="37">
                  <c:v>295.18704200000002</c:v>
                </c:pt>
                <c:pt idx="38">
                  <c:v>291.179596</c:v>
                </c:pt>
                <c:pt idx="39">
                  <c:v>289.43441799999999</c:v>
                </c:pt>
                <c:pt idx="40">
                  <c:v>289.446594</c:v>
                </c:pt>
              </c:numCache>
            </c:numRef>
          </c:val>
          <c:extLst>
            <c:ext xmlns:c16="http://schemas.microsoft.com/office/drawing/2014/chart" uri="{C3380CC4-5D6E-409C-BE32-E72D297353CC}">
              <c16:uniqueId val="{00000001-C8D6-4268-B2C9-CD393572ADE5}"/>
            </c:ext>
          </c:extLst>
        </c:ser>
        <c:ser>
          <c:idx val="1"/>
          <c:order val="2"/>
          <c:tx>
            <c:strRef>
              <c:f>Sheet1!$D$1</c:f>
              <c:strCache>
                <c:ptCount val="1"/>
                <c:pt idx="0">
                  <c:v>geothermal</c:v>
                </c:pt>
              </c:strCache>
            </c:strRef>
          </c:tx>
          <c:spPr>
            <a:solidFill>
              <a:schemeClr val="accent2"/>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General</c:formatCode>
                <c:ptCount val="41"/>
                <c:pt idx="0">
                  <c:v>15.2192131399999</c:v>
                </c:pt>
                <c:pt idx="1">
                  <c:v>15.316068</c:v>
                </c:pt>
                <c:pt idx="2">
                  <c:v>15.562425620000001</c:v>
                </c:pt>
                <c:pt idx="3">
                  <c:v>15.774674109999999</c:v>
                </c:pt>
                <c:pt idx="4">
                  <c:v>15.87694102</c:v>
                </c:pt>
                <c:pt idx="5">
                  <c:v>15.91757501</c:v>
                </c:pt>
                <c:pt idx="6">
                  <c:v>15.825807019999999</c:v>
                </c:pt>
                <c:pt idx="7">
                  <c:v>15.92677424</c:v>
                </c:pt>
                <c:pt idx="8">
                  <c:v>15.96713402</c:v>
                </c:pt>
                <c:pt idx="9">
                  <c:v>15.47271701</c:v>
                </c:pt>
                <c:pt idx="10">
                  <c:v>16.930105169999901</c:v>
                </c:pt>
                <c:pt idx="11">
                  <c:v>15.860015000000001</c:v>
                </c:pt>
                <c:pt idx="12">
                  <c:v>15.867296</c:v>
                </c:pt>
                <c:pt idx="13">
                  <c:v>15.896205999999999</c:v>
                </c:pt>
                <c:pt idx="14">
                  <c:v>15.879020000000001</c:v>
                </c:pt>
                <c:pt idx="15">
                  <c:v>16.988907000000001</c:v>
                </c:pt>
                <c:pt idx="16">
                  <c:v>18.072870000000002</c:v>
                </c:pt>
                <c:pt idx="17">
                  <c:v>19.357189000000002</c:v>
                </c:pt>
                <c:pt idx="18">
                  <c:v>20.687408000000001</c:v>
                </c:pt>
                <c:pt idx="19">
                  <c:v>22.182801999999999</c:v>
                </c:pt>
                <c:pt idx="20">
                  <c:v>23.545463999999999</c:v>
                </c:pt>
                <c:pt idx="21">
                  <c:v>24.754332999999999</c:v>
                </c:pt>
                <c:pt idx="22">
                  <c:v>26.488592000000001</c:v>
                </c:pt>
                <c:pt idx="23">
                  <c:v>27.970644</c:v>
                </c:pt>
                <c:pt idx="24">
                  <c:v>29.747720999999999</c:v>
                </c:pt>
                <c:pt idx="25">
                  <c:v>31.479475000000001</c:v>
                </c:pt>
                <c:pt idx="26">
                  <c:v>33.197445000000002</c:v>
                </c:pt>
                <c:pt idx="27">
                  <c:v>34.806412000000002</c:v>
                </c:pt>
                <c:pt idx="28">
                  <c:v>36.271507</c:v>
                </c:pt>
                <c:pt idx="29">
                  <c:v>37.616847999999997</c:v>
                </c:pt>
                <c:pt idx="30">
                  <c:v>39.032260999999998</c:v>
                </c:pt>
                <c:pt idx="31">
                  <c:v>40.308636</c:v>
                </c:pt>
                <c:pt idx="32">
                  <c:v>41.178458999999997</c:v>
                </c:pt>
                <c:pt idx="33">
                  <c:v>42.068179999999998</c:v>
                </c:pt>
                <c:pt idx="34">
                  <c:v>43.290134000000002</c:v>
                </c:pt>
                <c:pt idx="35">
                  <c:v>44.465415999999998</c:v>
                </c:pt>
                <c:pt idx="36">
                  <c:v>45.346268000000002</c:v>
                </c:pt>
                <c:pt idx="37">
                  <c:v>45.885283999999999</c:v>
                </c:pt>
                <c:pt idx="38">
                  <c:v>46.369636999999997</c:v>
                </c:pt>
                <c:pt idx="39">
                  <c:v>46.882961000000002</c:v>
                </c:pt>
                <c:pt idx="40">
                  <c:v>47.380020000000002</c:v>
                </c:pt>
              </c:numCache>
            </c:numRef>
          </c:val>
          <c:extLst>
            <c:ext xmlns:c16="http://schemas.microsoft.com/office/drawing/2014/chart" uri="{C3380CC4-5D6E-409C-BE32-E72D297353CC}">
              <c16:uniqueId val="{00000002-C8D6-4268-B2C9-CD393572ADE5}"/>
            </c:ext>
          </c:extLst>
        </c:ser>
        <c:ser>
          <c:idx val="2"/>
          <c:order val="3"/>
          <c:tx>
            <c:strRef>
              <c:f>Sheet1!$C$1</c:f>
              <c:strCache>
                <c:ptCount val="1"/>
                <c:pt idx="0">
                  <c:v>wind</c:v>
                </c:pt>
              </c:strCache>
            </c:strRef>
          </c:tx>
          <c:spPr>
            <a:solidFill>
              <a:srgbClr val="5D9732"/>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General</c:formatCode>
                <c:ptCount val="41"/>
                <c:pt idx="0">
                  <c:v>94.652246120000001</c:v>
                </c:pt>
                <c:pt idx="1">
                  <c:v>120.176598669999</c:v>
                </c:pt>
                <c:pt idx="2">
                  <c:v>140.82170288999899</c:v>
                </c:pt>
                <c:pt idx="3">
                  <c:v>167.83974545999999</c:v>
                </c:pt>
                <c:pt idx="4">
                  <c:v>181.65528186</c:v>
                </c:pt>
                <c:pt idx="5">
                  <c:v>190.71854777999999</c:v>
                </c:pt>
                <c:pt idx="6">
                  <c:v>226.99256216000001</c:v>
                </c:pt>
                <c:pt idx="7">
                  <c:v>254.30269523999999</c:v>
                </c:pt>
                <c:pt idx="8">
                  <c:v>272.66745372999998</c:v>
                </c:pt>
                <c:pt idx="9">
                  <c:v>295.88248353</c:v>
                </c:pt>
                <c:pt idx="10">
                  <c:v>337.50981468999998</c:v>
                </c:pt>
                <c:pt idx="11">
                  <c:v>377.66564899999997</c:v>
                </c:pt>
                <c:pt idx="12">
                  <c:v>422.31982399999998</c:v>
                </c:pt>
                <c:pt idx="13">
                  <c:v>439.59875499999998</c:v>
                </c:pt>
                <c:pt idx="14">
                  <c:v>464.24945100000002</c:v>
                </c:pt>
                <c:pt idx="15">
                  <c:v>519.015625</c:v>
                </c:pt>
                <c:pt idx="16">
                  <c:v>541.33673099999999</c:v>
                </c:pt>
                <c:pt idx="17">
                  <c:v>547.85144000000003</c:v>
                </c:pt>
                <c:pt idx="18">
                  <c:v>556.35351600000001</c:v>
                </c:pt>
                <c:pt idx="19">
                  <c:v>566.91949499999998</c:v>
                </c:pt>
                <c:pt idx="20">
                  <c:v>593.52392599999996</c:v>
                </c:pt>
                <c:pt idx="21">
                  <c:v>600.54534899999999</c:v>
                </c:pt>
                <c:pt idx="22">
                  <c:v>602.26049799999998</c:v>
                </c:pt>
                <c:pt idx="23">
                  <c:v>603.93225099999995</c:v>
                </c:pt>
                <c:pt idx="24">
                  <c:v>621.04516599999999</c:v>
                </c:pt>
                <c:pt idx="25">
                  <c:v>648.70703100000003</c:v>
                </c:pt>
                <c:pt idx="26">
                  <c:v>661.30480999999997</c:v>
                </c:pt>
                <c:pt idx="27">
                  <c:v>669.73638900000003</c:v>
                </c:pt>
                <c:pt idx="28">
                  <c:v>672.26501499999995</c:v>
                </c:pt>
                <c:pt idx="29">
                  <c:v>673.71008300000005</c:v>
                </c:pt>
                <c:pt idx="30">
                  <c:v>677.93402100000003</c:v>
                </c:pt>
                <c:pt idx="31">
                  <c:v>682.14794900000004</c:v>
                </c:pt>
                <c:pt idx="32">
                  <c:v>689.55505400000004</c:v>
                </c:pt>
                <c:pt idx="33">
                  <c:v>700.83032200000002</c:v>
                </c:pt>
                <c:pt idx="34">
                  <c:v>700.57214399999998</c:v>
                </c:pt>
                <c:pt idx="35">
                  <c:v>704.16876200000002</c:v>
                </c:pt>
                <c:pt idx="36">
                  <c:v>713.72460899999999</c:v>
                </c:pt>
                <c:pt idx="37">
                  <c:v>719.28491199999996</c:v>
                </c:pt>
                <c:pt idx="38">
                  <c:v>722.07031199999994</c:v>
                </c:pt>
                <c:pt idx="39">
                  <c:v>727.19604500000003</c:v>
                </c:pt>
                <c:pt idx="40">
                  <c:v>737.03479000000004</c:v>
                </c:pt>
              </c:numCache>
            </c:numRef>
          </c:val>
          <c:extLst>
            <c:ext xmlns:c16="http://schemas.microsoft.com/office/drawing/2014/chart" uri="{C3380CC4-5D6E-409C-BE32-E72D297353CC}">
              <c16:uniqueId val="{00000003-C8D6-4268-B2C9-CD393572ADE5}"/>
            </c:ext>
          </c:extLst>
        </c:ser>
        <c:ser>
          <c:idx val="4"/>
          <c:order val="4"/>
          <c:tx>
            <c:strRef>
              <c:f>Sheet1!$B$1</c:f>
              <c:strCache>
                <c:ptCount val="1"/>
                <c:pt idx="0">
                  <c:v>solar</c:v>
                </c:pt>
              </c:strCache>
            </c:strRef>
          </c:tx>
          <c:spPr>
            <a:solidFill>
              <a:srgbClr val="FFC702"/>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General</c:formatCode>
                <c:ptCount val="41"/>
                <c:pt idx="0">
                  <c:v>3.6228493591861701</c:v>
                </c:pt>
                <c:pt idx="1">
                  <c:v>5.6430193867978398</c:v>
                </c:pt>
                <c:pt idx="2">
                  <c:v>10.477679557654699</c:v>
                </c:pt>
                <c:pt idx="3">
                  <c:v>17.167167284055701</c:v>
                </c:pt>
                <c:pt idx="4">
                  <c:v>28.923689929999998</c:v>
                </c:pt>
                <c:pt idx="5">
                  <c:v>39.032170929999999</c:v>
                </c:pt>
                <c:pt idx="6">
                  <c:v>54.866491770000003</c:v>
                </c:pt>
                <c:pt idx="7">
                  <c:v>77.277147619999994</c:v>
                </c:pt>
                <c:pt idx="8">
                  <c:v>93.364589120000005</c:v>
                </c:pt>
                <c:pt idx="9">
                  <c:v>106.89426951999999</c:v>
                </c:pt>
                <c:pt idx="10">
                  <c:v>132.6307535</c:v>
                </c:pt>
                <c:pt idx="11">
                  <c:v>164.277008</c:v>
                </c:pt>
                <c:pt idx="12">
                  <c:v>204.060394</c:v>
                </c:pt>
                <c:pt idx="13">
                  <c:v>256.685608</c:v>
                </c:pt>
                <c:pt idx="14">
                  <c:v>356.33612099999999</c:v>
                </c:pt>
                <c:pt idx="15">
                  <c:v>396.24185199999999</c:v>
                </c:pt>
                <c:pt idx="16">
                  <c:v>420.436646</c:v>
                </c:pt>
                <c:pt idx="17">
                  <c:v>442.39031999999997</c:v>
                </c:pt>
                <c:pt idx="18">
                  <c:v>479.28878800000001</c:v>
                </c:pt>
                <c:pt idx="19">
                  <c:v>540.04724099999999</c:v>
                </c:pt>
                <c:pt idx="20">
                  <c:v>574.98913600000003</c:v>
                </c:pt>
                <c:pt idx="21">
                  <c:v>603.48767099999998</c:v>
                </c:pt>
                <c:pt idx="22">
                  <c:v>632.47863800000005</c:v>
                </c:pt>
                <c:pt idx="23">
                  <c:v>681.19665499999996</c:v>
                </c:pt>
                <c:pt idx="24">
                  <c:v>728.32476799999995</c:v>
                </c:pt>
                <c:pt idx="25">
                  <c:v>762.256531</c:v>
                </c:pt>
                <c:pt idx="26">
                  <c:v>802.86694299999999</c:v>
                </c:pt>
                <c:pt idx="27">
                  <c:v>833.58703600000001</c:v>
                </c:pt>
                <c:pt idx="28">
                  <c:v>858.15185499999995</c:v>
                </c:pt>
                <c:pt idx="29">
                  <c:v>889.68994099999998</c:v>
                </c:pt>
                <c:pt idx="30">
                  <c:v>914.25744599999996</c:v>
                </c:pt>
                <c:pt idx="31">
                  <c:v>932.578979</c:v>
                </c:pt>
                <c:pt idx="32">
                  <c:v>957.00158699999997</c:v>
                </c:pt>
                <c:pt idx="33">
                  <c:v>987.34295699999996</c:v>
                </c:pt>
                <c:pt idx="34">
                  <c:v>1011.564209</c:v>
                </c:pt>
                <c:pt idx="35">
                  <c:v>1042.385986</c:v>
                </c:pt>
                <c:pt idx="36">
                  <c:v>1069.7924800000001</c:v>
                </c:pt>
                <c:pt idx="37">
                  <c:v>1102.479004</c:v>
                </c:pt>
                <c:pt idx="38">
                  <c:v>1144.935913</c:v>
                </c:pt>
                <c:pt idx="39">
                  <c:v>1183.1099850000001</c:v>
                </c:pt>
                <c:pt idx="40">
                  <c:v>1215.9582519999999</c:v>
                </c:pt>
              </c:numCache>
            </c:numRef>
          </c:val>
          <c:extLst>
            <c:ext xmlns:c16="http://schemas.microsoft.com/office/drawing/2014/chart" uri="{C3380CC4-5D6E-409C-BE32-E72D297353CC}">
              <c16:uniqueId val="{00000004-C8D6-4268-B2C9-CD393572ADE5}"/>
            </c:ext>
          </c:extLst>
        </c:ser>
        <c:dLbls>
          <c:showLegendKey val="0"/>
          <c:showVal val="0"/>
          <c:showCatName val="0"/>
          <c:showSerName val="0"/>
          <c:showPercent val="0"/>
          <c:showBubbleSize val="0"/>
        </c:dLbls>
        <c:axId val="-1226571008"/>
        <c:axId val="-1226570464"/>
      </c:areaChart>
      <c:catAx>
        <c:axId val="-1226571008"/>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26570464"/>
        <c:crosses val="autoZero"/>
        <c:auto val="1"/>
        <c:lblAlgn val="ctr"/>
        <c:lblOffset val="100"/>
        <c:tickLblSkip val="10"/>
        <c:tickMarkSkip val="10"/>
        <c:noMultiLvlLbl val="0"/>
      </c:catAx>
      <c:valAx>
        <c:axId val="-122657046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26571008"/>
        <c:crossesAt val="12"/>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200">
          <a:solidFill>
            <a:schemeClr val="tx1"/>
          </a:solidFill>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0.27868</cdr:x>
      <cdr:y>0</cdr:y>
    </cdr:from>
    <cdr:to>
      <cdr:x>0.52486</cdr:x>
      <cdr:y>0.1343</cdr:y>
    </cdr:to>
    <cdr:sp macro="" textlink="">
      <cdr:nvSpPr>
        <cdr:cNvPr id="5" name="TextBox 1"/>
        <cdr:cNvSpPr txBox="1"/>
      </cdr:nvSpPr>
      <cdr:spPr bwMode="auto">
        <a:xfrm xmlns:a="http://schemas.openxmlformats.org/drawingml/2006/main">
          <a:off x="1095820" y="-1399387"/>
          <a:ext cx="968038" cy="4015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a:solidFill>
                <a:schemeClr val="tx1"/>
              </a:solidFill>
              <a:latin typeface="+mn-lt"/>
              <a:ea typeface="Times New Roman" charset="0"/>
              <a:cs typeface="Times New Roman" charset="0"/>
            </a:rPr>
            <a:t>         </a:t>
          </a:r>
          <a:r>
            <a:rPr lang="en-US" sz="1200" b="1" i="0" dirty="0">
              <a:solidFill>
                <a:schemeClr val="tx1"/>
              </a:solidFill>
              <a:latin typeface="+mn-lt"/>
              <a:ea typeface="Times New Roman" charset="0"/>
              <a:cs typeface="Times New Roman" charset="0"/>
            </a:rPr>
            <a:t>2021</a:t>
          </a:r>
          <a:endParaRPr lang="en-US" sz="1050" b="0" i="0" dirty="0">
            <a:solidFill>
              <a:schemeClr val="tx1"/>
            </a:solidFill>
            <a:latin typeface="+mn-lt"/>
            <a:ea typeface="Times New Roman" charset="0"/>
            <a:cs typeface="Times New Roman" charset="0"/>
          </a:endParaRPr>
        </a:p>
        <a:p xmlns:a="http://schemas.openxmlformats.org/drawingml/2006/main">
          <a:pPr eaLnBrk="0" hangingPunct="0"/>
          <a:r>
            <a:rPr lang="en-US" sz="1200" b="0" i="0" dirty="0">
              <a:solidFill>
                <a:schemeClr val="tx1"/>
              </a:solidFill>
              <a:latin typeface="+mn-lt"/>
              <a:ea typeface="Times New Roman" charset="0"/>
              <a:cs typeface="Times New Roman" charset="0"/>
            </a:rPr>
            <a:t>history</a:t>
          </a:r>
          <a:r>
            <a:rPr lang="en-US" sz="1200" b="0" i="0" baseline="0" dirty="0">
              <a:solidFill>
                <a:schemeClr val="tx1"/>
              </a:solidFill>
              <a:latin typeface="+mn-lt"/>
              <a:ea typeface="Times New Roman" charset="0"/>
              <a:cs typeface="Times New Roman" charset="0"/>
            </a:rPr>
            <a:t>    projections</a:t>
          </a:r>
          <a:endParaRPr lang="en-US" sz="1200" b="0" i="0" dirty="0">
            <a:solidFill>
              <a:schemeClr val="tx1"/>
            </a:solidFill>
            <a:latin typeface="+mn-lt"/>
            <a:ea typeface="Times New Roman" charset="0"/>
            <a:cs typeface="Times New Roman" charset="0"/>
          </a:endParaRPr>
        </a:p>
      </cdr:txBody>
    </cdr:sp>
  </cdr:relSizeAnchor>
  <cdr:relSizeAnchor xmlns:cdr="http://schemas.openxmlformats.org/drawingml/2006/chartDrawing">
    <cdr:from>
      <cdr:x>0.74606</cdr:x>
      <cdr:y>0.04607</cdr:y>
    </cdr:from>
    <cdr:to>
      <cdr:x>1</cdr:x>
      <cdr:y>0.86017</cdr:y>
    </cdr:to>
    <cdr:sp macro="" textlink="">
      <cdr:nvSpPr>
        <cdr:cNvPr id="6" name="TextBox 1"/>
        <cdr:cNvSpPr txBox="1"/>
      </cdr:nvSpPr>
      <cdr:spPr bwMode="auto">
        <a:xfrm xmlns:a="http://schemas.openxmlformats.org/drawingml/2006/main">
          <a:off x="2933686" y="137764"/>
          <a:ext cx="998552" cy="243420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96D7"/>
              </a:solidFill>
              <a:effectLst/>
              <a:uLnTx/>
              <a:uFillTx/>
              <a:latin typeface="+mn-lt"/>
              <a:ea typeface="Times New Roman" charset="0"/>
              <a:cs typeface="Times New Roman" charset="0"/>
            </a:rPr>
            <a:t>dry </a:t>
          </a:r>
          <a:r>
            <a:rPr kumimoji="0" lang="en-US" sz="1200" b="1" i="0" u="none" strike="noStrike" kern="0" cap="none" spc="0" normalizeH="0" baseline="0" noProof="0" dirty="0">
              <a:ln>
                <a:noFill/>
              </a:ln>
              <a:solidFill>
                <a:srgbClr val="2EA9DE"/>
              </a:solidFill>
              <a:effectLst/>
              <a:uLnTx/>
              <a:uFillTx/>
              <a:latin typeface="+mn-lt"/>
              <a:ea typeface="Times New Roman" charset="0"/>
              <a:cs typeface="Times New Roman" charset="0"/>
            </a:rPr>
            <a:t>natural</a:t>
          </a:r>
          <a:r>
            <a:rPr kumimoji="0" lang="en-US" sz="1200" b="1" i="0" u="none" strike="noStrike" kern="0" cap="none" spc="0" normalizeH="0" baseline="0" noProof="0" dirty="0">
              <a:ln>
                <a:noFill/>
              </a:ln>
              <a:solidFill>
                <a:srgbClr val="0096D7"/>
              </a:solidFill>
              <a:effectLst/>
              <a:uLnTx/>
              <a:uFillTx/>
              <a:latin typeface="+mn-lt"/>
              <a:ea typeface="Times New Roman" charset="0"/>
              <a:cs typeface="Times New Roman" charset="0"/>
            </a:rPr>
            <a:t> gas</a:t>
          </a:r>
        </a:p>
        <a:p xmlns:a="http://schemas.openxmlformats.org/drawingml/2006/main">
          <a:pPr eaLnBrk="0" hangingPunct="0"/>
          <a:endParaRPr kumimoji="0" lang="en-US" sz="900" b="1" i="0" u="none" strike="noStrike" kern="0" cap="none" spc="0" normalizeH="0" baseline="0" noProof="0" dirty="0">
            <a:ln>
              <a:noFill/>
            </a:ln>
            <a:solidFill>
              <a:srgbClr val="675005"/>
            </a:solidFill>
            <a:effectLst/>
            <a:uLnTx/>
            <a:uFillTx/>
            <a:latin typeface="+mn-lt"/>
            <a:ea typeface="Times New Roman" charset="0"/>
            <a:cs typeface="Times New Roman" charset="0"/>
          </a:endParaRPr>
        </a:p>
        <a:p xmlns:a="http://schemas.openxmlformats.org/drawingml/2006/main">
          <a:pPr eaLnBrk="0" hangingPunct="0"/>
          <a:endParaRPr kumimoji="0" lang="en-US" sz="500" b="1" i="0" u="none" strike="noStrike" kern="0" cap="none" spc="0" normalizeH="0" baseline="0" noProof="0" dirty="0">
            <a:ln>
              <a:noFill/>
            </a:ln>
            <a:solidFill>
              <a:srgbClr val="675005"/>
            </a:solidFill>
            <a:effectLst/>
            <a:uLnTx/>
            <a:uFillTx/>
            <a:latin typeface="+mn-lt"/>
            <a:ea typeface="Times New Roman" charset="0"/>
            <a:cs typeface="Times New Roman" charset="0"/>
          </a:endParaRPr>
        </a:p>
        <a:p xmlns:a="http://schemas.openxmlformats.org/drawingml/2006/main">
          <a:pPr eaLnBrk="0" hangingPunct="0"/>
          <a:r>
            <a:rPr kumimoji="0" lang="en-US" sz="1200" b="1" i="0" u="none" strike="noStrike" kern="0" cap="none" spc="0" normalizeH="0" baseline="0" noProof="0" dirty="0">
              <a:ln>
                <a:noFill/>
              </a:ln>
              <a:solidFill>
                <a:srgbClr val="675005"/>
              </a:solidFill>
              <a:effectLst/>
              <a:uLnTx/>
              <a:uFillTx/>
              <a:latin typeface="+mn-lt"/>
              <a:ea typeface="Times New Roman" charset="0"/>
              <a:cs typeface="Times New Roman" charset="0"/>
            </a:rPr>
            <a:t>crude oil and lease condensate</a:t>
          </a:r>
        </a:p>
        <a:p xmlns:a="http://schemas.openxmlformats.org/drawingml/2006/main">
          <a:pPr eaLnBrk="0" hangingPunct="0"/>
          <a:r>
            <a:rPr lang="en-US" sz="1200" b="1" dirty="0">
              <a:solidFill>
                <a:srgbClr val="5D9732"/>
              </a:solidFill>
              <a:ea typeface="Times New Roman" charset="0"/>
              <a:cs typeface="Times New Roman" charset="0"/>
            </a:rPr>
            <a:t>other renewable energy</a:t>
          </a:r>
        </a:p>
        <a:p xmlns:a="http://schemas.openxmlformats.org/drawingml/2006/main">
          <a:pPr eaLnBrk="0" hangingPunct="0"/>
          <a:endParaRPr lang="en-US" sz="100" b="1" dirty="0">
            <a:solidFill>
              <a:srgbClr val="5D9732"/>
            </a:solidFill>
            <a:ea typeface="Times New Roman" charset="0"/>
            <a:cs typeface="Times New Roman" charset="0"/>
          </a:endParaRPr>
        </a:p>
        <a:p xmlns:a="http://schemas.openxmlformats.org/drawingml/2006/main">
          <a:pPr eaLnBrk="0" hangingPunct="0"/>
          <a:r>
            <a:rPr kumimoji="0" lang="en-US" sz="1200" b="1" i="0" u="none" strike="noStrike" kern="0" cap="none" spc="0" normalizeH="0" baseline="0" noProof="0" dirty="0">
              <a:ln>
                <a:noFill/>
              </a:ln>
              <a:solidFill>
                <a:srgbClr val="8B8B8B"/>
              </a:solidFill>
              <a:effectLst/>
              <a:uLnTx/>
              <a:uFillTx/>
              <a:latin typeface="+mn-lt"/>
              <a:ea typeface="Times New Roman" charset="0"/>
              <a:cs typeface="Times New Roman" charset="0"/>
            </a:rPr>
            <a:t>coal</a:t>
          </a:r>
          <a:endParaRPr lang="en-US" sz="1200" b="1" i="0" baseline="0" dirty="0">
            <a:solidFill>
              <a:srgbClr val="8B8B8B"/>
            </a:solidFill>
            <a:latin typeface="+mn-lt"/>
            <a:ea typeface="Times New Roman" charset="0"/>
            <a:cs typeface="Times New Roman"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BD732A">
                  <a:lumMod val="75000"/>
                </a:srgbClr>
              </a:solidFill>
              <a:effectLst/>
              <a:uLnTx/>
              <a:uFillTx/>
              <a:latin typeface="+mn-lt"/>
              <a:ea typeface="Times New Roman" charset="0"/>
              <a:cs typeface="Times New Roman" charset="0"/>
            </a:rPr>
            <a:t>natural gas plant </a:t>
          </a:r>
          <a:r>
            <a:rPr kumimoji="0" lang="en-US" sz="1200" b="1" i="0" u="none" strike="noStrike" kern="0" cap="none" spc="0" normalizeH="0" baseline="0" noProof="0" dirty="0">
              <a:ln>
                <a:noFill/>
              </a:ln>
              <a:solidFill>
                <a:srgbClr val="8E561F"/>
              </a:solidFill>
              <a:effectLst/>
              <a:uLnTx/>
              <a:uFillTx/>
              <a:latin typeface="+mn-lt"/>
              <a:ea typeface="Times New Roman" charset="0"/>
              <a:cs typeface="Times New Roman" charset="0"/>
            </a:rPr>
            <a:t>liquids</a:t>
          </a:r>
        </a:p>
        <a:p xmlns:a="http://schemas.openxmlformats.org/drawingml/2006/main">
          <a:pPr eaLnBrk="0" hangingPunct="0"/>
          <a:r>
            <a:rPr lang="en-US" sz="1200" b="1" i="0" baseline="0" dirty="0">
              <a:solidFill>
                <a:srgbClr val="A33340"/>
              </a:solidFill>
              <a:latin typeface="+mn-lt"/>
              <a:ea typeface="Times New Roman" charset="0"/>
              <a:cs typeface="Times New Roman" charset="0"/>
            </a:rPr>
            <a:t>nuclear</a:t>
          </a:r>
        </a:p>
        <a:p xmlns:a="http://schemas.openxmlformats.org/drawingml/2006/main">
          <a:pPr eaLnBrk="0" hangingPunct="0"/>
          <a:r>
            <a:rPr lang="en-US" sz="1200" b="1" i="0" baseline="0" dirty="0">
              <a:solidFill>
                <a:schemeClr val="tx2"/>
              </a:solidFill>
              <a:latin typeface="+mn-lt"/>
              <a:ea typeface="Times New Roman" charset="0"/>
              <a:cs typeface="Times New Roman" charset="0"/>
            </a:rPr>
            <a:t>hydro</a:t>
          </a:r>
        </a:p>
      </cdr:txBody>
    </cdr:sp>
  </cdr:relSizeAnchor>
</c:userShapes>
</file>

<file path=ppt/drawings/drawing10.xml><?xml version="1.0" encoding="utf-8"?>
<c:userShapes xmlns:c="http://schemas.openxmlformats.org/drawingml/2006/chart">
  <cdr:relSizeAnchor xmlns:cdr="http://schemas.openxmlformats.org/drawingml/2006/chartDrawing">
    <cdr:from>
      <cdr:x>0.35115</cdr:x>
      <cdr:y>0.12877</cdr:y>
    </cdr:from>
    <cdr:to>
      <cdr:x>0.88969</cdr:x>
      <cdr:y>0.25793</cdr:y>
    </cdr:to>
    <cdr:sp macro="" textlink="">
      <cdr:nvSpPr>
        <cdr:cNvPr id="4" name="TextBox 1"/>
        <cdr:cNvSpPr txBox="1"/>
      </cdr:nvSpPr>
      <cdr:spPr bwMode="auto">
        <a:xfrm xmlns:a="http://schemas.openxmlformats.org/drawingml/2006/main">
          <a:off x="913095" y="398828"/>
          <a:ext cx="1400379" cy="40003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baseline="0" dirty="0">
              <a:solidFill>
                <a:schemeClr val="tx1"/>
              </a:solidFill>
              <a:latin typeface="+mn-lt"/>
              <a:ea typeface="Times New Roman" charset="0"/>
              <a:cs typeface="Times New Roman" charset="0"/>
            </a:rPr>
            <a:t> 2021</a:t>
          </a:r>
        </a:p>
        <a:p xmlns:a="http://schemas.openxmlformats.org/drawingml/2006/main">
          <a:pPr eaLnBrk="0" hangingPunct="0"/>
          <a:r>
            <a:rPr lang="en-US" sz="1200" b="0" i="0" baseline="0" dirty="0">
              <a:solidFill>
                <a:schemeClr val="tx1"/>
              </a:solidFill>
              <a:latin typeface="+mn-lt"/>
              <a:ea typeface="Times New Roman" charset="0"/>
              <a:cs typeface="Times New Roman" charset="0"/>
            </a:rPr>
            <a:t>         projections</a:t>
          </a:r>
          <a:endParaRPr lang="en-US" sz="1200" b="1" i="0" baseline="0" dirty="0">
            <a:solidFill>
              <a:schemeClr val="tx1"/>
            </a:solidFill>
            <a:latin typeface="+mn-lt"/>
            <a:ea typeface="Times New Roman" charset="0"/>
            <a:cs typeface="Times New Roman" charset="0"/>
          </a:endParaRPr>
        </a:p>
      </cdr:txBody>
    </cdr:sp>
  </cdr:relSizeAnchor>
  <cdr:relSizeAnchor xmlns:cdr="http://schemas.openxmlformats.org/drawingml/2006/chartDrawing">
    <cdr:from>
      <cdr:x>0.05724</cdr:x>
      <cdr:y>0</cdr:y>
    </cdr:from>
    <cdr:to>
      <cdr:x>0.94276</cdr:x>
      <cdr:y>0.10806</cdr:y>
    </cdr:to>
    <cdr:sp macro="" textlink="">
      <cdr:nvSpPr>
        <cdr:cNvPr id="5" name="TextBox 1"/>
        <cdr:cNvSpPr txBox="1"/>
      </cdr:nvSpPr>
      <cdr:spPr bwMode="auto">
        <a:xfrm xmlns:a="http://schemas.openxmlformats.org/drawingml/2006/main">
          <a:off x="148842" y="0"/>
          <a:ext cx="2302640" cy="33468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eaLnBrk="0" hangingPunct="0"/>
          <a:r>
            <a:rPr lang="en-US" sz="1200" b="1" i="0" dirty="0">
              <a:solidFill>
                <a:srgbClr val="333333"/>
              </a:solidFill>
              <a:latin typeface="+mn-lt"/>
              <a:ea typeface="Times New Roman" charset="0"/>
              <a:cs typeface="Times New Roman" charset="0"/>
            </a:rPr>
            <a:t>Low </a:t>
          </a:r>
          <a:r>
            <a:rPr lang="en-US" sz="1200" b="1" i="0" dirty="0">
              <a:latin typeface="+mn-lt"/>
              <a:ea typeface="Times New Roman" charset="0"/>
              <a:cs typeface="Times New Roman" charset="0"/>
            </a:rPr>
            <a:t>Renewables Cost case</a:t>
          </a:r>
        </a:p>
        <a:p xmlns:a="http://schemas.openxmlformats.org/drawingml/2006/main">
          <a:pPr eaLnBrk="0" hangingPunct="0"/>
          <a:r>
            <a:rPr lang="en-US" dirty="0">
              <a:latin typeface="+mn-lt"/>
              <a:ea typeface="Times New Roman" charset="0"/>
              <a:cs typeface="Times New Roman" charset="0"/>
            </a:rPr>
            <a:t>billion kilowatthours</a:t>
          </a:r>
          <a:endParaRPr lang="en-US" i="0" dirty="0">
            <a:latin typeface="+mn-lt"/>
            <a:ea typeface="Times New Roman" charset="0"/>
            <a:cs typeface="Times New Roman" charset="0"/>
          </a:endParaRPr>
        </a:p>
      </cdr:txBody>
    </cdr:sp>
  </cdr:relSizeAnchor>
  <cdr:relSizeAnchor xmlns:cdr="http://schemas.openxmlformats.org/drawingml/2006/chartDrawing">
    <cdr:from>
      <cdr:x>0.46709</cdr:x>
      <cdr:y>0.30855</cdr:y>
    </cdr:from>
    <cdr:to>
      <cdr:x>0.63935</cdr:x>
      <cdr:y>0.3843</cdr:y>
    </cdr:to>
    <cdr:sp macro="" textlink="">
      <cdr:nvSpPr>
        <cdr:cNvPr id="6" name="TextBox 1"/>
        <cdr:cNvSpPr txBox="1"/>
      </cdr:nvSpPr>
      <cdr:spPr bwMode="auto">
        <a:xfrm xmlns:a="http://schemas.openxmlformats.org/drawingml/2006/main">
          <a:off x="1214575" y="955638"/>
          <a:ext cx="447945" cy="23461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a:solidFill>
                <a:schemeClr val="accent3"/>
              </a:solidFill>
              <a:latin typeface="+mn-lt"/>
              <a:ea typeface="Times New Roman" charset="0"/>
              <a:cs typeface="Times New Roman" charset="0"/>
            </a:rPr>
            <a:t>renewables</a:t>
          </a:r>
        </a:p>
      </cdr:txBody>
    </cdr:sp>
  </cdr:relSizeAnchor>
  <cdr:relSizeAnchor xmlns:cdr="http://schemas.openxmlformats.org/drawingml/2006/chartDrawing">
    <cdr:from>
      <cdr:x>0.57045</cdr:x>
      <cdr:y>0.61435</cdr:y>
    </cdr:from>
    <cdr:to>
      <cdr:x>0.74272</cdr:x>
      <cdr:y>0.6901</cdr:y>
    </cdr:to>
    <cdr:sp macro="" textlink="">
      <cdr:nvSpPr>
        <cdr:cNvPr id="8" name="TextBox 1"/>
        <cdr:cNvSpPr txBox="1"/>
      </cdr:nvSpPr>
      <cdr:spPr bwMode="auto">
        <a:xfrm xmlns:a="http://schemas.openxmlformats.org/drawingml/2006/main">
          <a:off x="1483351" y="1902787"/>
          <a:ext cx="447970" cy="23461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a:solidFill>
                <a:schemeClr val="accent1"/>
              </a:solidFill>
              <a:latin typeface="+mn-lt"/>
              <a:ea typeface="Times New Roman" charset="0"/>
              <a:cs typeface="Times New Roman" charset="0"/>
            </a:rPr>
            <a:t>natural gas</a:t>
          </a:r>
          <a:endParaRPr lang="en-US" sz="1200" b="1" i="0" dirty="0">
            <a:solidFill>
              <a:schemeClr val="bg2"/>
            </a:solidFill>
            <a:latin typeface="+mn-lt"/>
            <a:ea typeface="Times New Roman" charset="0"/>
            <a:cs typeface="Times New Roman" charset="0"/>
          </a:endParaRPr>
        </a:p>
      </cdr:txBody>
    </cdr:sp>
  </cdr:relSizeAnchor>
  <cdr:relSizeAnchor xmlns:cdr="http://schemas.openxmlformats.org/drawingml/2006/chartDrawing">
    <cdr:from>
      <cdr:x>0.67097</cdr:x>
      <cdr:y>0.73125</cdr:y>
    </cdr:from>
    <cdr:to>
      <cdr:x>0.79872</cdr:x>
      <cdr:y>0.80765</cdr:y>
    </cdr:to>
    <cdr:sp macro="" textlink="">
      <cdr:nvSpPr>
        <cdr:cNvPr id="10" name="TextBox 1"/>
        <cdr:cNvSpPr txBox="1"/>
      </cdr:nvSpPr>
      <cdr:spPr bwMode="auto">
        <a:xfrm xmlns:a="http://schemas.openxmlformats.org/drawingml/2006/main">
          <a:off x="1744752" y="2264845"/>
          <a:ext cx="332170" cy="23662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a:solidFill>
                <a:schemeClr val="accent5"/>
              </a:solidFill>
              <a:latin typeface="+mn-lt"/>
              <a:ea typeface="Times New Roman" charset="0"/>
              <a:cs typeface="Times New Roman" charset="0"/>
            </a:rPr>
            <a:t>nuclear</a:t>
          </a:r>
        </a:p>
      </cdr:txBody>
    </cdr:sp>
  </cdr:relSizeAnchor>
  <cdr:relSizeAnchor xmlns:cdr="http://schemas.openxmlformats.org/drawingml/2006/chartDrawing">
    <cdr:from>
      <cdr:x>0.66111</cdr:x>
      <cdr:y>0.81645</cdr:y>
    </cdr:from>
    <cdr:to>
      <cdr:x>0.76293</cdr:x>
      <cdr:y>0.88474</cdr:y>
    </cdr:to>
    <cdr:sp macro="" textlink="">
      <cdr:nvSpPr>
        <cdr:cNvPr id="12" name="TextBox 1"/>
        <cdr:cNvSpPr txBox="1"/>
      </cdr:nvSpPr>
      <cdr:spPr bwMode="auto">
        <a:xfrm xmlns:a="http://schemas.openxmlformats.org/drawingml/2006/main">
          <a:off x="1719101" y="2528712"/>
          <a:ext cx="264759" cy="21150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a:solidFill>
                <a:srgbClr val="8B8B8B"/>
              </a:solidFill>
              <a:latin typeface="+mn-lt"/>
              <a:ea typeface="Times New Roman" charset="0"/>
              <a:cs typeface="Times New Roman" charset="0"/>
            </a:rPr>
            <a:t>coal</a:t>
          </a:r>
        </a:p>
      </cdr:txBody>
    </cdr:sp>
  </cdr:relSizeAnchor>
</c:userShapes>
</file>

<file path=ppt/drawings/drawing11.xml><?xml version="1.0" encoding="utf-8"?>
<c:userShapes xmlns:c="http://schemas.openxmlformats.org/drawingml/2006/chart">
  <cdr:relSizeAnchor xmlns:cdr="http://schemas.openxmlformats.org/drawingml/2006/chartDrawing">
    <cdr:from>
      <cdr:x>0.27016</cdr:x>
      <cdr:y>0.06684</cdr:y>
    </cdr:from>
    <cdr:to>
      <cdr:x>0.80236</cdr:x>
      <cdr:y>0.25691</cdr:y>
    </cdr:to>
    <cdr:sp macro="" textlink="">
      <cdr:nvSpPr>
        <cdr:cNvPr id="4" name="TextBox 1"/>
        <cdr:cNvSpPr txBox="1"/>
      </cdr:nvSpPr>
      <cdr:spPr bwMode="auto">
        <a:xfrm xmlns:a="http://schemas.openxmlformats.org/drawingml/2006/main">
          <a:off x="702067" y="207018"/>
          <a:ext cx="1383048" cy="58868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endParaRPr lang="en-US" sz="1200" b="0" i="0" baseline="0" dirty="0">
            <a:solidFill>
              <a:schemeClr val="tx1"/>
            </a:solidFill>
            <a:latin typeface="+mn-lt"/>
            <a:ea typeface="Times New Roman" charset="0"/>
            <a:cs typeface="Times New Roman" charset="0"/>
          </a:endParaRPr>
        </a:p>
        <a:p xmlns:a="http://schemas.openxmlformats.org/drawingml/2006/main">
          <a:pPr eaLnBrk="0" hangingPunct="0"/>
          <a:r>
            <a:rPr lang="en-US" sz="1200" b="0" i="0" baseline="0" dirty="0">
              <a:solidFill>
                <a:schemeClr val="tx1"/>
              </a:solidFill>
              <a:latin typeface="+mn-lt"/>
              <a:ea typeface="Times New Roman" charset="0"/>
              <a:cs typeface="Times New Roman" charset="0"/>
            </a:rPr>
            <a:t>    </a:t>
          </a:r>
          <a:r>
            <a:rPr lang="en-US" sz="1200" b="1" i="0" baseline="0" dirty="0">
              <a:solidFill>
                <a:schemeClr val="tx1"/>
              </a:solidFill>
              <a:latin typeface="+mn-lt"/>
              <a:ea typeface="Times New Roman" charset="0"/>
              <a:cs typeface="Times New Roman" charset="0"/>
            </a:rPr>
            <a:t>2021</a:t>
          </a:r>
        </a:p>
        <a:p xmlns:a="http://schemas.openxmlformats.org/drawingml/2006/main">
          <a:pPr eaLnBrk="0" hangingPunct="0"/>
          <a:r>
            <a:rPr lang="en-US" sz="1200" b="0" i="0" baseline="0" dirty="0">
              <a:solidFill>
                <a:schemeClr val="tx1"/>
              </a:solidFill>
              <a:latin typeface="+mn-lt"/>
              <a:ea typeface="Times New Roman" charset="0"/>
              <a:cs typeface="Times New Roman" charset="0"/>
            </a:rPr>
            <a:t>           projections</a:t>
          </a:r>
          <a:endParaRPr lang="en-US" sz="1200" b="1" i="0" dirty="0">
            <a:solidFill>
              <a:schemeClr val="tx1"/>
            </a:solidFill>
            <a:latin typeface="+mn-lt"/>
            <a:ea typeface="Times New Roman" charset="0"/>
            <a:cs typeface="Times New Roman" charset="0"/>
          </a:endParaRPr>
        </a:p>
      </cdr:txBody>
    </cdr:sp>
  </cdr:relSizeAnchor>
  <cdr:relSizeAnchor xmlns:cdr="http://schemas.openxmlformats.org/drawingml/2006/chartDrawing">
    <cdr:from>
      <cdr:x>0</cdr:x>
      <cdr:y>0</cdr:y>
    </cdr:from>
    <cdr:to>
      <cdr:x>0.90111</cdr:x>
      <cdr:y>0.1182</cdr:y>
    </cdr:to>
    <cdr:sp macro="" textlink="">
      <cdr:nvSpPr>
        <cdr:cNvPr id="3" name="TextBox 1"/>
        <cdr:cNvSpPr txBox="1"/>
      </cdr:nvSpPr>
      <cdr:spPr bwMode="auto">
        <a:xfrm xmlns:a="http://schemas.openxmlformats.org/drawingml/2006/main">
          <a:off x="0" y="0"/>
          <a:ext cx="2341748" cy="36609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eaLnBrk="0" hangingPunct="0"/>
          <a:r>
            <a:rPr lang="en-US" sz="1200" b="1" dirty="0">
              <a:solidFill>
                <a:srgbClr val="333333"/>
              </a:solidFill>
              <a:latin typeface="+mn-lt"/>
              <a:ea typeface="Times New Roman" charset="0"/>
              <a:cs typeface="Times New Roman" charset="0"/>
            </a:rPr>
            <a:t>High Renewables Cost case</a:t>
          </a:r>
        </a:p>
        <a:p xmlns:a="http://schemas.openxmlformats.org/drawingml/2006/main">
          <a:pPr eaLnBrk="0" hangingPunct="0"/>
          <a:r>
            <a:rPr lang="en-US" dirty="0">
              <a:solidFill>
                <a:srgbClr val="333333"/>
              </a:solidFill>
              <a:latin typeface="+mn-lt"/>
              <a:ea typeface="Times New Roman" charset="0"/>
              <a:cs typeface="Times New Roman" charset="0"/>
            </a:rPr>
            <a:t>b</a:t>
          </a:r>
          <a:r>
            <a:rPr lang="en-US" i="0" dirty="0">
              <a:solidFill>
                <a:srgbClr val="333333"/>
              </a:solidFill>
              <a:latin typeface="+mn-lt"/>
              <a:ea typeface="Times New Roman" charset="0"/>
              <a:cs typeface="Times New Roman" charset="0"/>
            </a:rPr>
            <a:t>illion kilowatthours</a:t>
          </a:r>
        </a:p>
      </cdr:txBody>
    </cdr:sp>
  </cdr:relSizeAnchor>
  <cdr:relSizeAnchor xmlns:cdr="http://schemas.openxmlformats.org/drawingml/2006/chartDrawing">
    <cdr:from>
      <cdr:x>0.53774</cdr:x>
      <cdr:y>0.6087</cdr:y>
    </cdr:from>
    <cdr:to>
      <cdr:x>0.71011</cdr:x>
      <cdr:y>0.68445</cdr:y>
    </cdr:to>
    <cdr:sp macro="" textlink="">
      <cdr:nvSpPr>
        <cdr:cNvPr id="5" name="TextBox 1"/>
        <cdr:cNvSpPr txBox="1"/>
      </cdr:nvSpPr>
      <cdr:spPr bwMode="auto">
        <a:xfrm xmlns:a="http://schemas.openxmlformats.org/drawingml/2006/main">
          <a:off x="1397455" y="1885278"/>
          <a:ext cx="447945" cy="23461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a:solidFill>
                <a:schemeClr val="accent3"/>
              </a:solidFill>
              <a:latin typeface="+mn-lt"/>
              <a:ea typeface="Times New Roman" charset="0"/>
              <a:cs typeface="Times New Roman" charset="0"/>
            </a:rPr>
            <a:t>renewables</a:t>
          </a:r>
        </a:p>
      </cdr:txBody>
    </cdr:sp>
  </cdr:relSizeAnchor>
  <cdr:relSizeAnchor xmlns:cdr="http://schemas.openxmlformats.org/drawingml/2006/chartDrawing">
    <cdr:from>
      <cdr:x>0.65184</cdr:x>
      <cdr:y>0.70337</cdr:y>
    </cdr:from>
    <cdr:to>
      <cdr:x>0.77966</cdr:x>
      <cdr:y>0.77977</cdr:y>
    </cdr:to>
    <cdr:sp macro="" textlink="">
      <cdr:nvSpPr>
        <cdr:cNvPr id="6" name="TextBox 1"/>
        <cdr:cNvSpPr txBox="1"/>
      </cdr:nvSpPr>
      <cdr:spPr bwMode="auto">
        <a:xfrm xmlns:a="http://schemas.openxmlformats.org/drawingml/2006/main">
          <a:off x="1693952" y="2178485"/>
          <a:ext cx="332170" cy="23662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a:solidFill>
                <a:schemeClr val="accent5"/>
              </a:solidFill>
              <a:latin typeface="+mn-lt"/>
              <a:ea typeface="Times New Roman" charset="0"/>
              <a:cs typeface="Times New Roman" charset="0"/>
            </a:rPr>
            <a:t>nuclear</a:t>
          </a:r>
        </a:p>
      </cdr:txBody>
    </cdr:sp>
  </cdr:relSizeAnchor>
  <cdr:relSizeAnchor xmlns:cdr="http://schemas.openxmlformats.org/drawingml/2006/chartDrawing">
    <cdr:from>
      <cdr:x>0.79053</cdr:x>
      <cdr:y>0.78155</cdr:y>
    </cdr:from>
    <cdr:to>
      <cdr:x>0.89241</cdr:x>
      <cdr:y>0.84984</cdr:y>
    </cdr:to>
    <cdr:sp macro="" textlink="">
      <cdr:nvSpPr>
        <cdr:cNvPr id="7" name="TextBox 1"/>
        <cdr:cNvSpPr txBox="1"/>
      </cdr:nvSpPr>
      <cdr:spPr bwMode="auto">
        <a:xfrm xmlns:a="http://schemas.openxmlformats.org/drawingml/2006/main">
          <a:off x="2054381" y="2420625"/>
          <a:ext cx="264759" cy="21150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a:solidFill>
                <a:srgbClr val="8B8B8B"/>
              </a:solidFill>
              <a:latin typeface="+mn-lt"/>
              <a:ea typeface="Times New Roman" charset="0"/>
              <a:cs typeface="Times New Roman" charset="0"/>
            </a:rPr>
            <a:t>coal</a:t>
          </a:r>
        </a:p>
      </cdr:txBody>
    </cdr:sp>
  </cdr:relSizeAnchor>
  <cdr:relSizeAnchor xmlns:cdr="http://schemas.openxmlformats.org/drawingml/2006/chartDrawing">
    <cdr:from>
      <cdr:x>0.54343</cdr:x>
      <cdr:y>0.4293</cdr:y>
    </cdr:from>
    <cdr:to>
      <cdr:x>0.71581</cdr:x>
      <cdr:y>0.50505</cdr:y>
    </cdr:to>
    <cdr:sp macro="" textlink="">
      <cdr:nvSpPr>
        <cdr:cNvPr id="8" name="TextBox 1"/>
        <cdr:cNvSpPr txBox="1"/>
      </cdr:nvSpPr>
      <cdr:spPr bwMode="auto">
        <a:xfrm xmlns:a="http://schemas.openxmlformats.org/drawingml/2006/main">
          <a:off x="1412235" y="1329635"/>
          <a:ext cx="447958" cy="23461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a:solidFill>
                <a:schemeClr val="accent1"/>
              </a:solidFill>
              <a:latin typeface="+mn-lt"/>
              <a:ea typeface="Times New Roman" charset="0"/>
              <a:cs typeface="Times New Roman" charset="0"/>
            </a:rPr>
            <a:t>natural gas</a:t>
          </a:r>
          <a:endParaRPr lang="en-US" sz="1200" b="1" i="0" dirty="0">
            <a:solidFill>
              <a:schemeClr val="bg2"/>
            </a:solidFill>
            <a:latin typeface="+mn-lt"/>
            <a:ea typeface="Times New Roman" charset="0"/>
            <a:cs typeface="Times New Roman" charset="0"/>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cdr:x>
      <cdr:y>0</cdr:y>
    </cdr:from>
    <cdr:to>
      <cdr:x>1</cdr:x>
      <cdr:y>0.19585</cdr:y>
    </cdr:to>
    <cdr:sp macro="" textlink="">
      <cdr:nvSpPr>
        <cdr:cNvPr id="6" name="TextBox 5"/>
        <cdr:cNvSpPr txBox="1"/>
      </cdr:nvSpPr>
      <cdr:spPr>
        <a:xfrm xmlns:a="http://schemas.openxmlformats.org/drawingml/2006/main">
          <a:off x="0" y="0"/>
          <a:ext cx="3724275" cy="66886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ysClr val="windowText" lastClr="000000"/>
              </a:solidFill>
              <a:effectLst/>
              <a:uLnTx/>
              <a:uFillTx/>
              <a:latin typeface="Arial"/>
              <a:ea typeface="+mn-ea"/>
              <a:cs typeface="+mn-cs"/>
            </a:rPr>
            <a:t>Installed electric generating capacity by source</a:t>
          </a: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ysClr val="windowText" lastClr="000000"/>
              </a:solidFill>
              <a:effectLst/>
              <a:uLnTx/>
              <a:uFillTx/>
              <a:latin typeface="Arial"/>
              <a:ea typeface="+mn-ea"/>
              <a:cs typeface="+mn-cs"/>
            </a:rPr>
            <a:t>AEO2022 Reference case</a:t>
          </a:r>
          <a:endParaRPr kumimoji="0" lang="en-US" sz="1200" b="1" i="0" u="none" strike="noStrike" kern="0" cap="none" spc="0" normalizeH="0" baseline="0" noProof="0" dirty="0">
            <a:ln>
              <a:noFill/>
            </a:ln>
            <a:solidFill>
              <a:sysClr val="windowText" lastClr="000000"/>
            </a:solidFill>
            <a:effectLst/>
            <a:uLnTx/>
            <a:uFillTx/>
            <a:latin typeface="Arial"/>
            <a:ea typeface="Times New Roman" charset="0"/>
            <a:cs typeface="Times New Roman"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Arial"/>
              <a:ea typeface="Times New Roman" charset="0"/>
              <a:cs typeface="Times New Roman" charset="0"/>
            </a:rPr>
            <a:t>gigawatts</a:t>
          </a:r>
        </a:p>
        <a:p xmlns:a="http://schemas.openxmlformats.org/drawingml/2006/main">
          <a:endParaRPr lang="en-US" sz="1100" dirty="0"/>
        </a:p>
      </cdr:txBody>
    </cdr:sp>
  </cdr:relSizeAnchor>
  <cdr:relSizeAnchor xmlns:cdr="http://schemas.openxmlformats.org/drawingml/2006/chartDrawing">
    <cdr:from>
      <cdr:x>0.27962</cdr:x>
      <cdr:y>0.2318</cdr:y>
    </cdr:from>
    <cdr:to>
      <cdr:x>0.68883</cdr:x>
      <cdr:y>0.32724</cdr:y>
    </cdr:to>
    <cdr:sp macro="" textlink="">
      <cdr:nvSpPr>
        <cdr:cNvPr id="2" name="TextBox 1"/>
        <cdr:cNvSpPr txBox="1"/>
      </cdr:nvSpPr>
      <cdr:spPr>
        <a:xfrm xmlns:a="http://schemas.openxmlformats.org/drawingml/2006/main">
          <a:off x="1041400" y="791669"/>
          <a:ext cx="1524000" cy="3259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a:t>history           projections</a:t>
          </a:r>
        </a:p>
      </cdr:txBody>
    </cdr:sp>
  </cdr:relSizeAnchor>
  <cdr:relSizeAnchor xmlns:cdr="http://schemas.openxmlformats.org/drawingml/2006/chartDrawing">
    <cdr:from>
      <cdr:x>0.40466</cdr:x>
      <cdr:y>0.1661</cdr:y>
    </cdr:from>
    <cdr:to>
      <cdr:x>0.53652</cdr:x>
      <cdr:y>0.26153</cdr:y>
    </cdr:to>
    <cdr:sp macro="" textlink="">
      <cdr:nvSpPr>
        <cdr:cNvPr id="4" name="TextBox 1"/>
        <cdr:cNvSpPr txBox="1"/>
      </cdr:nvSpPr>
      <cdr:spPr>
        <a:xfrm xmlns:a="http://schemas.openxmlformats.org/drawingml/2006/main">
          <a:off x="1507067" y="567266"/>
          <a:ext cx="491066" cy="32593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a:t>2021</a:t>
          </a:r>
        </a:p>
      </cdr:txBody>
    </cdr:sp>
  </cdr:relSizeAnchor>
</c:userShapes>
</file>

<file path=ppt/drawings/drawing13.xml><?xml version="1.0" encoding="utf-8"?>
<c:userShapes xmlns:c="http://schemas.openxmlformats.org/drawingml/2006/chart">
  <cdr:relSizeAnchor xmlns:cdr="http://schemas.openxmlformats.org/drawingml/2006/chartDrawing">
    <cdr:from>
      <cdr:x>0</cdr:x>
      <cdr:y>0</cdr:y>
    </cdr:from>
    <cdr:to>
      <cdr:x>1</cdr:x>
      <cdr:y>0.21362</cdr:y>
    </cdr:to>
    <cdr:sp macro="" textlink="">
      <cdr:nvSpPr>
        <cdr:cNvPr id="6" name="TextBox 5"/>
        <cdr:cNvSpPr txBox="1"/>
      </cdr:nvSpPr>
      <cdr:spPr>
        <a:xfrm xmlns:a="http://schemas.openxmlformats.org/drawingml/2006/main">
          <a:off x="0" y="0"/>
          <a:ext cx="3749675" cy="71328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ysClr val="windowText" lastClr="000000"/>
              </a:solidFill>
              <a:effectLst/>
              <a:uLnTx/>
              <a:uFillTx/>
              <a:latin typeface="Arial"/>
              <a:ea typeface="+mn-ea"/>
              <a:cs typeface="+mn-cs"/>
            </a:rPr>
            <a:t>Share of installed electric generating capacity</a:t>
          </a: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ysClr val="windowText" lastClr="000000"/>
              </a:solidFill>
              <a:effectLst/>
              <a:uLnTx/>
              <a:uFillTx/>
              <a:latin typeface="Arial"/>
              <a:ea typeface="+mn-ea"/>
              <a:cs typeface="+mn-cs"/>
            </a:rPr>
            <a:t>AEO2022 Reference case</a:t>
          </a:r>
          <a:endParaRPr kumimoji="0" lang="en-US" sz="1200" b="1" i="0" u="none" strike="noStrike" kern="0" cap="none" spc="0" normalizeH="0" baseline="0" noProof="0" dirty="0">
            <a:ln>
              <a:noFill/>
            </a:ln>
            <a:solidFill>
              <a:sysClr val="windowText" lastClr="000000"/>
            </a:solidFill>
            <a:effectLst/>
            <a:uLnTx/>
            <a:uFillTx/>
            <a:latin typeface="Arial"/>
            <a:ea typeface="Times New Roman" charset="0"/>
            <a:cs typeface="Times New Roman"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Arial"/>
              <a:ea typeface="Times New Roman" charset="0"/>
              <a:cs typeface="Times New Roman" charset="0"/>
            </a:rPr>
            <a:t>percentage</a:t>
          </a:r>
        </a:p>
        <a:p xmlns:a="http://schemas.openxmlformats.org/drawingml/2006/main">
          <a:endParaRPr lang="en-US" sz="1100" dirty="0"/>
        </a:p>
      </cdr:txBody>
    </cdr:sp>
  </cdr:relSizeAnchor>
  <cdr:relSizeAnchor xmlns:cdr="http://schemas.openxmlformats.org/drawingml/2006/chartDrawing">
    <cdr:from>
      <cdr:x>0.18984</cdr:x>
      <cdr:y>0.16239</cdr:y>
    </cdr:from>
    <cdr:to>
      <cdr:x>0.54619</cdr:x>
      <cdr:y>0.43589</cdr:y>
    </cdr:to>
    <cdr:sp macro="" textlink="">
      <cdr:nvSpPr>
        <cdr:cNvPr id="2" name="TextBox 1"/>
        <cdr:cNvSpPr txBox="1"/>
      </cdr:nvSpPr>
      <cdr:spPr>
        <a:xfrm xmlns:a="http://schemas.openxmlformats.org/drawingml/2006/main">
          <a:off x="711836" y="542227"/>
          <a:ext cx="1336197" cy="91322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a:t> history          </a:t>
          </a:r>
          <a:r>
            <a:rPr lang="en-US" sz="1100" b="1" dirty="0"/>
            <a:t>2021</a:t>
          </a:r>
          <a:r>
            <a:rPr lang="en-US" sz="1100" dirty="0"/>
            <a:t>             projections</a:t>
          </a:r>
        </a:p>
      </cdr:txBody>
    </cdr:sp>
  </cdr:relSizeAnchor>
</c:userShapes>
</file>

<file path=ppt/drawings/drawing14.xml><?xml version="1.0" encoding="utf-8"?>
<c:userShapes xmlns:c="http://schemas.openxmlformats.org/drawingml/2006/chart">
  <cdr:relSizeAnchor xmlns:cdr="http://schemas.openxmlformats.org/drawingml/2006/chartDrawing">
    <cdr:from>
      <cdr:x>0.2762</cdr:x>
      <cdr:y>0</cdr:y>
    </cdr:from>
    <cdr:to>
      <cdr:x>0.48916</cdr:x>
      <cdr:y>0.10404</cdr:y>
    </cdr:to>
    <cdr:sp macro="" textlink="">
      <cdr:nvSpPr>
        <cdr:cNvPr id="6" name="TextBox 1"/>
        <cdr:cNvSpPr txBox="1"/>
      </cdr:nvSpPr>
      <cdr:spPr bwMode="auto">
        <a:xfrm xmlns:a="http://schemas.openxmlformats.org/drawingml/2006/main">
          <a:off x="2272311" y="0"/>
          <a:ext cx="1752028" cy="32026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dirty="0">
              <a:solidFill>
                <a:schemeClr val="bg2"/>
              </a:solidFill>
              <a:latin typeface="Arial" panose="020B0604020202020204" pitchFamily="34" charset="0"/>
              <a:ea typeface="Times New Roman" charset="0"/>
              <a:cs typeface="Arial" panose="020B0604020202020204" pitchFamily="34" charset="0"/>
            </a:rPr>
            <a:t>         </a:t>
          </a:r>
          <a:r>
            <a:rPr lang="en-US" sz="1200" b="1" i="0" dirty="0">
              <a:solidFill>
                <a:schemeClr val="bg2"/>
              </a:solidFill>
              <a:latin typeface="Arial" panose="020B0604020202020204" pitchFamily="34" charset="0"/>
              <a:ea typeface="Times New Roman" charset="0"/>
              <a:cs typeface="Arial" panose="020B0604020202020204" pitchFamily="34" charset="0"/>
            </a:rPr>
            <a:t>2021</a:t>
          </a:r>
        </a:p>
        <a:p xmlns:a="http://schemas.openxmlformats.org/drawingml/2006/main">
          <a:pPr eaLnBrk="0" hangingPunct="0"/>
          <a:r>
            <a:rPr lang="en-US" sz="1200" b="0" i="0" dirty="0">
              <a:solidFill>
                <a:schemeClr val="bg2"/>
              </a:solidFill>
              <a:latin typeface="Arial" panose="020B0604020202020204" pitchFamily="34" charset="0"/>
              <a:ea typeface="Times New Roman" charset="0"/>
              <a:cs typeface="Arial" panose="020B0604020202020204" pitchFamily="34" charset="0"/>
            </a:rPr>
            <a:t>history</a:t>
          </a:r>
          <a:r>
            <a:rPr lang="en-US" sz="1200" b="0" i="0" baseline="0" dirty="0">
              <a:solidFill>
                <a:schemeClr val="bg2"/>
              </a:solidFill>
              <a:latin typeface="Arial" panose="020B0604020202020204" pitchFamily="34" charset="0"/>
              <a:ea typeface="Times New Roman" charset="0"/>
              <a:cs typeface="Arial" panose="020B0604020202020204" pitchFamily="34" charset="0"/>
            </a:rPr>
            <a:t>    projections</a:t>
          </a:r>
          <a:endParaRPr lang="en-US" sz="1200" b="0" i="0" dirty="0">
            <a:solidFill>
              <a:schemeClr val="bg2"/>
            </a:solidFill>
            <a:latin typeface="Arial" panose="020B0604020202020204" pitchFamily="34" charset="0"/>
            <a:ea typeface="Times New Roman" charset="0"/>
            <a:cs typeface="Arial" panose="020B0604020202020204" pitchFamily="34" charset="0"/>
          </a:endParaRPr>
        </a:p>
      </cdr:txBody>
    </cdr:sp>
  </cdr:relSizeAnchor>
  <cdr:relSizeAnchor xmlns:cdr="http://schemas.openxmlformats.org/drawingml/2006/chartDrawing">
    <cdr:from>
      <cdr:x>0.83285</cdr:x>
      <cdr:y>0.42918</cdr:y>
    </cdr:from>
    <cdr:to>
      <cdr:x>0.96133</cdr:x>
      <cdr:y>0.88124</cdr:y>
    </cdr:to>
    <cdr:sp macro="" textlink="">
      <cdr:nvSpPr>
        <cdr:cNvPr id="7" name="TextBox 1"/>
        <cdr:cNvSpPr txBox="1"/>
      </cdr:nvSpPr>
      <cdr:spPr bwMode="auto">
        <a:xfrm xmlns:a="http://schemas.openxmlformats.org/drawingml/2006/main">
          <a:off x="6851880" y="1344472"/>
          <a:ext cx="1057009" cy="141615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lang="en-US" sz="1200" b="1" i="0" dirty="0">
              <a:solidFill>
                <a:schemeClr val="accent4"/>
              </a:solidFill>
              <a:effectLst/>
              <a:latin typeface="Arial" panose="020B0604020202020204" pitchFamily="34" charset="0"/>
              <a:ea typeface="+mn-ea"/>
              <a:cs typeface="Arial" panose="020B0604020202020204" pitchFamily="34" charset="0"/>
            </a:rPr>
            <a:t>solar</a:t>
          </a:r>
          <a:endParaRPr lang="en-US" sz="1200" b="1" dirty="0">
            <a:solidFill>
              <a:schemeClr val="accent4"/>
            </a:solidFill>
            <a:effectLst/>
            <a:latin typeface="Arial" panose="020B0604020202020204" pitchFamily="34" charset="0"/>
            <a:cs typeface="Arial" panose="020B0604020202020204" pitchFamily="34" charset="0"/>
          </a:endParaRPr>
        </a:p>
        <a:p xmlns:a="http://schemas.openxmlformats.org/drawingml/2006/main">
          <a:pPr eaLnBrk="0" hangingPunct="0"/>
          <a:r>
            <a:rPr lang="en-US" sz="1200" b="1" dirty="0">
              <a:solidFill>
                <a:schemeClr val="accent3"/>
              </a:solidFill>
              <a:latin typeface="Arial" panose="020B0604020202020204" pitchFamily="34" charset="0"/>
              <a:ea typeface="Times New Roman" charset="0"/>
              <a:cs typeface="Arial" panose="020B0604020202020204" pitchFamily="34" charset="0"/>
            </a:rPr>
            <a:t>w</a:t>
          </a:r>
          <a:r>
            <a:rPr lang="en-US" sz="1200" b="1" i="0" dirty="0">
              <a:solidFill>
                <a:schemeClr val="accent3"/>
              </a:solidFill>
              <a:latin typeface="Arial" panose="020B0604020202020204" pitchFamily="34" charset="0"/>
              <a:ea typeface="Times New Roman" charset="0"/>
              <a:cs typeface="Arial" panose="020B0604020202020204" pitchFamily="34" charset="0"/>
            </a:rPr>
            <a:t>ind</a:t>
          </a:r>
        </a:p>
        <a:p xmlns:a="http://schemas.openxmlformats.org/drawingml/2006/main">
          <a:pPr eaLnBrk="0" hangingPunct="0"/>
          <a:r>
            <a:rPr lang="en-US" sz="1200" b="1" i="0" dirty="0">
              <a:solidFill>
                <a:schemeClr val="tx1"/>
              </a:solidFill>
              <a:latin typeface="Arial" panose="020B0604020202020204" pitchFamily="34" charset="0"/>
              <a:ea typeface="Times New Roman" charset="0"/>
              <a:cs typeface="Arial" panose="020B0604020202020204" pitchFamily="34" charset="0"/>
            </a:rPr>
            <a:t>other</a:t>
          </a: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lang="en-US" sz="1200" b="1" i="0" dirty="0">
              <a:solidFill>
                <a:schemeClr val="accent1"/>
              </a:solidFill>
              <a:effectLst/>
              <a:latin typeface="Arial" panose="020B0604020202020204" pitchFamily="34" charset="0"/>
              <a:ea typeface="+mn-ea"/>
              <a:cs typeface="Arial" panose="020B0604020202020204" pitchFamily="34" charset="0"/>
            </a:rPr>
            <a:t>oil and natural gas</a:t>
          </a: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lang="en-US" sz="1200" b="1" i="0" dirty="0">
              <a:solidFill>
                <a:schemeClr val="accent5"/>
              </a:solidFill>
              <a:effectLst/>
              <a:latin typeface="Arial" panose="020B0604020202020204" pitchFamily="34" charset="0"/>
              <a:ea typeface="+mn-ea"/>
              <a:cs typeface="Arial" panose="020B0604020202020204" pitchFamily="34" charset="0"/>
            </a:rPr>
            <a:t>nuclear</a:t>
          </a:r>
          <a:endParaRPr lang="en-US" sz="1200" b="1" dirty="0">
            <a:solidFill>
              <a:schemeClr val="accent5"/>
            </a:solidFill>
            <a:effectLst/>
            <a:latin typeface="Arial" panose="020B0604020202020204" pitchFamily="34" charset="0"/>
            <a:cs typeface="Arial" panose="020B0604020202020204" pitchFamily="34" charset="0"/>
          </a:endParaRPr>
        </a:p>
        <a:p xmlns:a="http://schemas.openxmlformats.org/drawingml/2006/main">
          <a:pPr eaLnBrk="0" hangingPunct="0"/>
          <a:r>
            <a:rPr lang="en-US" sz="1200" b="1" i="0" dirty="0">
              <a:solidFill>
                <a:srgbClr val="8B8B8B"/>
              </a:solidFill>
              <a:latin typeface="Arial" panose="020B0604020202020204" pitchFamily="34" charset="0"/>
              <a:ea typeface="Times New Roman" charset="0"/>
              <a:cs typeface="Arial" panose="020B0604020202020204" pitchFamily="34" charset="0"/>
            </a:rPr>
            <a:t>coal</a:t>
          </a:r>
        </a:p>
        <a:p xmlns:a="http://schemas.openxmlformats.org/drawingml/2006/main">
          <a:pPr eaLnBrk="0" hangingPunct="0"/>
          <a:endParaRPr lang="en-US" sz="1200" b="1" i="0" dirty="0">
            <a:solidFill>
              <a:schemeClr val="accent2">
                <a:lumMod val="50000"/>
              </a:schemeClr>
            </a:solidFill>
            <a:latin typeface="+mn-lt"/>
            <a:ea typeface="Times New Roman" charset="0"/>
            <a:cs typeface="Times New Roman" charset="0"/>
          </a:endParaRPr>
        </a:p>
        <a:p xmlns:a="http://schemas.openxmlformats.org/drawingml/2006/main">
          <a:pPr eaLnBrk="0" hangingPunct="0"/>
          <a:endParaRPr lang="en-US" sz="1200" b="1" i="0" dirty="0">
            <a:solidFill>
              <a:schemeClr val="accent2">
                <a:lumMod val="50000"/>
              </a:schemeClr>
            </a:solidFill>
            <a:latin typeface="+mn-lt"/>
            <a:ea typeface="Times New Roman" charset="0"/>
            <a:cs typeface="Times New Roman" charset="0"/>
          </a:endParaRPr>
        </a:p>
      </cdr:txBody>
    </cdr:sp>
  </cdr:relSizeAnchor>
  <cdr:relSizeAnchor xmlns:cdr="http://schemas.openxmlformats.org/drawingml/2006/chartDrawing">
    <cdr:from>
      <cdr:x>0.67492</cdr:x>
      <cdr:y>0.1967</cdr:y>
    </cdr:from>
    <cdr:to>
      <cdr:x>0.79644</cdr:x>
      <cdr:y>0.68905</cdr:y>
    </cdr:to>
    <cdr:sp macro="" textlink="">
      <cdr:nvSpPr>
        <cdr:cNvPr id="8" name="TextBox 1"/>
        <cdr:cNvSpPr txBox="1"/>
      </cdr:nvSpPr>
      <cdr:spPr bwMode="auto">
        <a:xfrm xmlns:a="http://schemas.openxmlformats.org/drawingml/2006/main">
          <a:off x="5552586" y="616196"/>
          <a:ext cx="999748" cy="154236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eaLnBrk="0" hangingPunct="0"/>
          <a:r>
            <a:rPr lang="en-US" sz="1200" b="0" i="0" dirty="0">
              <a:solidFill>
                <a:schemeClr val="bg2"/>
              </a:solidFill>
              <a:latin typeface="Arial" panose="020B0604020202020204" pitchFamily="34" charset="0"/>
              <a:ea typeface="Times New Roman" charset="0"/>
              <a:cs typeface="Arial" panose="020B0604020202020204" pitchFamily="34" charset="0"/>
            </a:rPr>
            <a:t>additions</a:t>
          </a:r>
        </a:p>
        <a:p xmlns:a="http://schemas.openxmlformats.org/drawingml/2006/main">
          <a:pPr algn="r" eaLnBrk="0" hangingPunct="0"/>
          <a:endParaRPr lang="en-US" sz="1200" b="0" i="0" dirty="0">
            <a:solidFill>
              <a:schemeClr val="bg2"/>
            </a:solidFill>
            <a:latin typeface="Arial" panose="020B0604020202020204" pitchFamily="34" charset="0"/>
            <a:ea typeface="Times New Roman" charset="0"/>
            <a:cs typeface="Arial" panose="020B0604020202020204" pitchFamily="34" charset="0"/>
          </a:endParaRPr>
        </a:p>
        <a:p xmlns:a="http://schemas.openxmlformats.org/drawingml/2006/main">
          <a:pPr algn="r" eaLnBrk="0" hangingPunct="0"/>
          <a:endParaRPr lang="en-US" sz="1400" b="0" i="0" dirty="0">
            <a:solidFill>
              <a:schemeClr val="bg2"/>
            </a:solidFill>
            <a:latin typeface="Arial" panose="020B0604020202020204" pitchFamily="34" charset="0"/>
            <a:ea typeface="Times New Roman" charset="0"/>
            <a:cs typeface="Arial" panose="020B0604020202020204" pitchFamily="34" charset="0"/>
          </a:endParaRPr>
        </a:p>
        <a:p xmlns:a="http://schemas.openxmlformats.org/drawingml/2006/main">
          <a:pPr algn="r" eaLnBrk="0" hangingPunct="0"/>
          <a:endParaRPr lang="en-US" sz="1200" b="0" i="0" dirty="0">
            <a:solidFill>
              <a:schemeClr val="bg2"/>
            </a:solidFill>
            <a:latin typeface="Arial" panose="020B0604020202020204" pitchFamily="34" charset="0"/>
            <a:ea typeface="Times New Roman" charset="0"/>
            <a:cs typeface="Arial" panose="020B0604020202020204" pitchFamily="34" charset="0"/>
          </a:endParaRPr>
        </a:p>
        <a:p xmlns:a="http://schemas.openxmlformats.org/drawingml/2006/main">
          <a:pPr algn="r" eaLnBrk="0" hangingPunct="0"/>
          <a:endParaRPr lang="en-US" sz="1200" b="0" i="0" dirty="0">
            <a:solidFill>
              <a:schemeClr val="bg2"/>
            </a:solidFill>
            <a:latin typeface="Arial" panose="020B0604020202020204" pitchFamily="34" charset="0"/>
            <a:ea typeface="Times New Roman" charset="0"/>
            <a:cs typeface="Arial" panose="020B0604020202020204" pitchFamily="34" charset="0"/>
          </a:endParaRPr>
        </a:p>
        <a:p xmlns:a="http://schemas.openxmlformats.org/drawingml/2006/main">
          <a:pPr algn="r" eaLnBrk="0" hangingPunct="0"/>
          <a:endParaRPr lang="en-US" sz="1200" b="0" i="0" dirty="0">
            <a:solidFill>
              <a:schemeClr val="bg2"/>
            </a:solidFill>
            <a:latin typeface="Arial" panose="020B0604020202020204" pitchFamily="34" charset="0"/>
            <a:ea typeface="Times New Roman" charset="0"/>
            <a:cs typeface="Arial" panose="020B0604020202020204" pitchFamily="34" charset="0"/>
          </a:endParaRPr>
        </a:p>
        <a:p xmlns:a="http://schemas.openxmlformats.org/drawingml/2006/main">
          <a:pPr algn="r" eaLnBrk="0" hangingPunct="0"/>
          <a:endParaRPr lang="en-US" sz="1200" b="0" i="0" dirty="0">
            <a:solidFill>
              <a:schemeClr val="bg2"/>
            </a:solidFill>
            <a:latin typeface="Arial" panose="020B0604020202020204" pitchFamily="34" charset="0"/>
            <a:ea typeface="Times New Roman" charset="0"/>
            <a:cs typeface="Arial" panose="020B0604020202020204" pitchFamily="34" charset="0"/>
          </a:endParaRPr>
        </a:p>
        <a:p xmlns:a="http://schemas.openxmlformats.org/drawingml/2006/main">
          <a:pPr algn="r" eaLnBrk="0" hangingPunct="0"/>
          <a:endParaRPr lang="en-US" sz="1200" dirty="0">
            <a:solidFill>
              <a:schemeClr val="bg2"/>
            </a:solidFill>
            <a:latin typeface="Arial" panose="020B0604020202020204" pitchFamily="34" charset="0"/>
            <a:ea typeface="Times New Roman" charset="0"/>
            <a:cs typeface="Arial" panose="020B0604020202020204" pitchFamily="34" charset="0"/>
          </a:endParaRPr>
        </a:p>
        <a:p xmlns:a="http://schemas.openxmlformats.org/drawingml/2006/main">
          <a:pPr algn="r" eaLnBrk="0" hangingPunct="0"/>
          <a:endParaRPr lang="en-US" sz="1400" b="0" i="0" dirty="0">
            <a:solidFill>
              <a:schemeClr val="bg2"/>
            </a:solidFill>
            <a:latin typeface="Arial" panose="020B0604020202020204" pitchFamily="34" charset="0"/>
            <a:ea typeface="Times New Roman" charset="0"/>
            <a:cs typeface="Arial" panose="020B0604020202020204" pitchFamily="34" charset="0"/>
          </a:endParaRPr>
        </a:p>
        <a:p xmlns:a="http://schemas.openxmlformats.org/drawingml/2006/main">
          <a:pPr algn="r" eaLnBrk="0" hangingPunct="0"/>
          <a:r>
            <a:rPr lang="en-US" sz="1200" b="0" i="0" dirty="0">
              <a:solidFill>
                <a:schemeClr val="bg2"/>
              </a:solidFill>
              <a:latin typeface="Arial" panose="020B0604020202020204" pitchFamily="34" charset="0"/>
              <a:ea typeface="Times New Roman" charset="0"/>
              <a:cs typeface="Arial" panose="020B0604020202020204" pitchFamily="34" charset="0"/>
            </a:rPr>
            <a:t>retirements</a:t>
          </a:r>
        </a:p>
      </cdr:txBody>
    </cdr:sp>
  </cdr:relSizeAnchor>
</c:userShapes>
</file>

<file path=ppt/drawings/drawing15.xml><?xml version="1.0" encoding="utf-8"?>
<c:userShapes xmlns:c="http://schemas.openxmlformats.org/drawingml/2006/chart">
  <cdr:relSizeAnchor xmlns:cdr="http://schemas.openxmlformats.org/drawingml/2006/chartDrawing">
    <cdr:from>
      <cdr:x>0</cdr:x>
      <cdr:y>0.02021</cdr:y>
    </cdr:from>
    <cdr:to>
      <cdr:x>0.80079</cdr:x>
      <cdr:y>0.18843</cdr:y>
    </cdr:to>
    <cdr:sp macro="" textlink="">
      <cdr:nvSpPr>
        <cdr:cNvPr id="2" name="TextBox 5"/>
        <cdr:cNvSpPr txBox="1"/>
      </cdr:nvSpPr>
      <cdr:spPr bwMode="auto">
        <a:xfrm xmlns:a="http://schemas.openxmlformats.org/drawingml/2006/main">
          <a:off x="0" y="70669"/>
          <a:ext cx="3148897" cy="58831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7432" rIns="27432" bIns="27432" rtlCol="0" anchor="t">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a:solidFill>
                <a:sysClr val="windowText" lastClr="000000"/>
              </a:solidFill>
              <a:latin typeface="+mn-lt"/>
              <a:ea typeface="Times New Roman" charset="0"/>
              <a:cs typeface="Times New Roman" charset="0"/>
            </a:rPr>
            <a:t>Components of U.S. Electricity Prices </a:t>
          </a:r>
          <a:r>
            <a:rPr lang="en-US" sz="1200" b="1" dirty="0">
              <a:ea typeface="Times New Roman" charset="0"/>
              <a:cs typeface="Times New Roman" charset="0"/>
            </a:rPr>
            <a:t>AEO2022 </a:t>
          </a:r>
          <a:r>
            <a:rPr lang="en-US" sz="1200" b="1" i="0" dirty="0">
              <a:solidFill>
                <a:sysClr val="windowText" lastClr="000000"/>
              </a:solidFill>
              <a:latin typeface="+mn-lt"/>
              <a:ea typeface="Times New Roman" charset="0"/>
              <a:cs typeface="Times New Roman" charset="0"/>
            </a:rPr>
            <a:t>Reference case</a:t>
          </a:r>
          <a:endParaRPr lang="en-US" sz="1200" b="1" i="0" baseline="0" dirty="0">
            <a:solidFill>
              <a:sysClr val="windowText" lastClr="000000"/>
            </a:solidFill>
            <a:latin typeface="+mn-lt"/>
            <a:ea typeface="Times New Roman" charset="0"/>
            <a:cs typeface="Times New Roman" charset="0"/>
          </a:endParaRPr>
        </a:p>
        <a:p xmlns:a="http://schemas.openxmlformats.org/drawingml/2006/main">
          <a:pPr eaLnBrk="0" hangingPunct="0"/>
          <a:r>
            <a:rPr lang="en-US" b="0" i="0" baseline="0" dirty="0">
              <a:solidFill>
                <a:sysClr val="windowText" lastClr="000000"/>
              </a:solidFill>
              <a:latin typeface="+mn-lt"/>
              <a:ea typeface="Times New Roman" charset="0"/>
              <a:cs typeface="Times New Roman" charset="0"/>
            </a:rPr>
            <a:t>2021 cents per kilowatthour</a:t>
          </a:r>
          <a:endParaRPr lang="en-US" b="0" i="0" dirty="0">
            <a:solidFill>
              <a:sysClr val="windowText" lastClr="000000"/>
            </a:solidFill>
            <a:latin typeface="+mn-lt"/>
            <a:ea typeface="Times New Roman" charset="0"/>
            <a:cs typeface="Times New Roman" charset="0"/>
          </a:endParaRPr>
        </a:p>
      </cdr:txBody>
    </cdr:sp>
  </cdr:relSizeAnchor>
  <cdr:relSizeAnchor xmlns:cdr="http://schemas.openxmlformats.org/drawingml/2006/chartDrawing">
    <cdr:from>
      <cdr:x>0.73183</cdr:x>
      <cdr:y>0.42038</cdr:y>
    </cdr:from>
    <cdr:to>
      <cdr:x>0.98485</cdr:x>
      <cdr:y>0.7912</cdr:y>
    </cdr:to>
    <cdr:sp macro="" textlink="">
      <cdr:nvSpPr>
        <cdr:cNvPr id="3" name="TextBox 2"/>
        <cdr:cNvSpPr txBox="1"/>
      </cdr:nvSpPr>
      <cdr:spPr bwMode="auto">
        <a:xfrm xmlns:a="http://schemas.openxmlformats.org/drawingml/2006/main">
          <a:off x="2877731" y="1470176"/>
          <a:ext cx="994923" cy="129685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0" tIns="0" rIns="0" rtlCol="0">
          <a:prstTxWarp prst="textNoShape">
            <a:avLst/>
          </a:prstTxWarp>
        </a:bodyPr>
        <a:lstStyle xmlns:a="http://schemas.openxmlformats.org/drawingml/2006/main"/>
        <a:p xmlns:a="http://schemas.openxmlformats.org/drawingml/2006/main">
          <a:pPr eaLnBrk="0" hangingPunct="0"/>
          <a:r>
            <a:rPr lang="en-US" sz="1200" b="1" dirty="0">
              <a:solidFill>
                <a:schemeClr val="accent3"/>
              </a:solidFill>
              <a:ea typeface="Times New Roman" charset="0"/>
              <a:cs typeface="Times New Roman" charset="0"/>
            </a:rPr>
            <a:t>d</a:t>
          </a:r>
          <a:r>
            <a:rPr lang="en-US" sz="1200" b="1" i="0" dirty="0">
              <a:solidFill>
                <a:schemeClr val="accent3"/>
              </a:solidFill>
              <a:latin typeface="+mn-lt"/>
              <a:ea typeface="Times New Roman" charset="0"/>
              <a:cs typeface="Times New Roman" charset="0"/>
            </a:rPr>
            <a:t>istribution</a:t>
          </a:r>
        </a:p>
        <a:p xmlns:a="http://schemas.openxmlformats.org/drawingml/2006/main">
          <a:pPr eaLnBrk="0" hangingPunct="0"/>
          <a:endParaRPr lang="en-US" sz="1200" b="1" i="0" dirty="0">
            <a:solidFill>
              <a:schemeClr val="accent2"/>
            </a:solidFill>
            <a:latin typeface="+mn-lt"/>
            <a:ea typeface="Times New Roman" charset="0"/>
            <a:cs typeface="Times New Roman" charset="0"/>
          </a:endParaRPr>
        </a:p>
        <a:p xmlns:a="http://schemas.openxmlformats.org/drawingml/2006/main">
          <a:pPr eaLnBrk="0" hangingPunct="0"/>
          <a:r>
            <a:rPr lang="en-US" sz="1200" b="1" dirty="0">
              <a:solidFill>
                <a:schemeClr val="accent2"/>
              </a:solidFill>
              <a:ea typeface="Times New Roman" charset="0"/>
              <a:cs typeface="Times New Roman" charset="0"/>
            </a:rPr>
            <a:t>t</a:t>
          </a:r>
          <a:r>
            <a:rPr lang="en-US" sz="1200" b="1" i="0" dirty="0">
              <a:solidFill>
                <a:schemeClr val="accent2"/>
              </a:solidFill>
              <a:latin typeface="+mn-lt"/>
              <a:ea typeface="Times New Roman" charset="0"/>
              <a:cs typeface="Times New Roman" charset="0"/>
            </a:rPr>
            <a:t>ransmission</a:t>
          </a:r>
        </a:p>
        <a:p xmlns:a="http://schemas.openxmlformats.org/drawingml/2006/main">
          <a:pPr eaLnBrk="0" hangingPunct="0"/>
          <a:endParaRPr lang="en-US" sz="1200" b="1" i="0" dirty="0">
            <a:solidFill>
              <a:schemeClr val="accent1"/>
            </a:solidFill>
            <a:latin typeface="+mn-lt"/>
            <a:ea typeface="Times New Roman" charset="0"/>
            <a:cs typeface="Times New Roman" charset="0"/>
          </a:endParaRPr>
        </a:p>
        <a:p xmlns:a="http://schemas.openxmlformats.org/drawingml/2006/main">
          <a:pPr eaLnBrk="0" hangingPunct="0"/>
          <a:r>
            <a:rPr lang="en-US" sz="1200" b="1" i="0" dirty="0">
              <a:solidFill>
                <a:schemeClr val="accent1"/>
              </a:solidFill>
              <a:latin typeface="+mn-lt"/>
              <a:ea typeface="Times New Roman" charset="0"/>
              <a:cs typeface="Times New Roman" charset="0"/>
            </a:rPr>
            <a:t>generation</a:t>
          </a:r>
        </a:p>
      </cdr:txBody>
    </cdr:sp>
  </cdr:relSizeAnchor>
</c:userShapes>
</file>

<file path=ppt/drawings/drawing16.xml><?xml version="1.0" encoding="utf-8"?>
<c:userShapes xmlns:c="http://schemas.openxmlformats.org/drawingml/2006/chart">
  <cdr:relSizeAnchor xmlns:cdr="http://schemas.openxmlformats.org/drawingml/2006/chartDrawing">
    <cdr:from>
      <cdr:x>0.00552</cdr:x>
      <cdr:y>0.02284</cdr:y>
    </cdr:from>
    <cdr:to>
      <cdr:x>0.96176</cdr:x>
      <cdr:y>0.20701</cdr:y>
    </cdr:to>
    <cdr:sp macro="" textlink="">
      <cdr:nvSpPr>
        <cdr:cNvPr id="2" name="TextBox 1"/>
        <cdr:cNvSpPr txBox="1"/>
      </cdr:nvSpPr>
      <cdr:spPr bwMode="auto">
        <a:xfrm xmlns:a="http://schemas.openxmlformats.org/drawingml/2006/main">
          <a:off x="22225" y="79872"/>
          <a:ext cx="3846651" cy="64410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algn="l" eaLnBrk="0" hangingPunct="0"/>
          <a:r>
            <a:rPr lang="en-US" sz="1200" b="1" dirty="0">
              <a:ea typeface="Times New Roman" charset="0"/>
              <a:cs typeface="Times New Roman" charset="0"/>
            </a:rPr>
            <a:t>U.S. average </a:t>
          </a:r>
          <a:r>
            <a:rPr lang="en-US" sz="1200" b="1" i="0" baseline="0" dirty="0">
              <a:solidFill>
                <a:sysClr val="windowText" lastClr="000000"/>
              </a:solidFill>
              <a:latin typeface="+mn-lt"/>
              <a:ea typeface="Times New Roman" charset="0"/>
              <a:cs typeface="Times New Roman" charset="0"/>
            </a:rPr>
            <a:t>electricity price</a:t>
          </a:r>
        </a:p>
        <a:p xmlns:a="http://schemas.openxmlformats.org/drawingml/2006/main">
          <a:pPr algn="l" eaLnBrk="0" hangingPunct="0"/>
          <a:r>
            <a:rPr lang="en-US" sz="1200" b="1" dirty="0">
              <a:ea typeface="Times New Roman" charset="0"/>
              <a:cs typeface="Times New Roman" charset="0"/>
            </a:rPr>
            <a:t>AEO2022 selected cases</a:t>
          </a:r>
          <a:endParaRPr lang="en-US" sz="1200" b="1" i="0" dirty="0">
            <a:solidFill>
              <a:sysClr val="windowText" lastClr="000000"/>
            </a:solidFill>
            <a:latin typeface="+mn-lt"/>
            <a:ea typeface="Times New Roman" charset="0"/>
            <a:cs typeface="Times New Roman" charset="0"/>
          </a:endParaRPr>
        </a:p>
        <a:p xmlns:a="http://schemas.openxmlformats.org/drawingml/2006/main">
          <a:pPr algn="l" eaLnBrk="0" hangingPunct="0"/>
          <a:r>
            <a:rPr lang="en-US" i="0" baseline="0" dirty="0">
              <a:solidFill>
                <a:sysClr val="windowText" lastClr="000000"/>
              </a:solidFill>
              <a:latin typeface="+mn-lt"/>
              <a:ea typeface="Times New Roman" charset="0"/>
              <a:cs typeface="Times New Roman" charset="0"/>
            </a:rPr>
            <a:t>2021 cents per kilowatthour</a:t>
          </a:r>
          <a:endParaRPr lang="en-US" i="0" dirty="0">
            <a:solidFill>
              <a:sysClr val="windowText" lastClr="000000"/>
            </a:solidFill>
            <a:latin typeface="+mn-lt"/>
            <a:ea typeface="Times New Roman" charset="0"/>
            <a:cs typeface="Times New Roman" charset="0"/>
          </a:endParaRPr>
        </a:p>
      </cdr:txBody>
    </cdr:sp>
  </cdr:relSizeAnchor>
  <cdr:relSizeAnchor xmlns:cdr="http://schemas.openxmlformats.org/drawingml/2006/chartDrawing">
    <cdr:from>
      <cdr:x>0.10686</cdr:x>
      <cdr:y>0.17498</cdr:y>
    </cdr:from>
    <cdr:to>
      <cdr:x>0.56424</cdr:x>
      <cdr:y>0.32133</cdr:y>
    </cdr:to>
    <cdr:sp macro="" textlink="">
      <cdr:nvSpPr>
        <cdr:cNvPr id="6" name="TextBox 1"/>
        <cdr:cNvSpPr txBox="1"/>
      </cdr:nvSpPr>
      <cdr:spPr bwMode="auto">
        <a:xfrm xmlns:a="http://schemas.openxmlformats.org/drawingml/2006/main">
          <a:off x="429861" y="611951"/>
          <a:ext cx="1839914" cy="51182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a:solidFill>
                <a:schemeClr val="tx1"/>
              </a:solidFill>
              <a:latin typeface="+mn-lt"/>
              <a:ea typeface="Times New Roman" charset="0"/>
              <a:cs typeface="Times New Roman" charset="0"/>
            </a:rPr>
            <a:t>         </a:t>
          </a:r>
          <a:r>
            <a:rPr lang="en-US" sz="1200" b="1" i="0" dirty="0">
              <a:solidFill>
                <a:schemeClr val="tx1"/>
              </a:solidFill>
              <a:ea typeface="Times New Roman" charset="0"/>
              <a:cs typeface="Times New Roman" charset="0"/>
            </a:rPr>
            <a:t>2021</a:t>
          </a:r>
          <a:endParaRPr lang="en-US" sz="1200" dirty="0">
            <a:solidFill>
              <a:schemeClr val="tx1"/>
            </a:solidFill>
            <a:ea typeface="Times New Roman" charset="0"/>
            <a:cs typeface="Times New Roman" charset="0"/>
          </a:endParaRPr>
        </a:p>
        <a:p xmlns:a="http://schemas.openxmlformats.org/drawingml/2006/main">
          <a:pPr eaLnBrk="0" hangingPunct="0"/>
          <a:r>
            <a:rPr lang="en-US" sz="1200" b="0" i="0" dirty="0">
              <a:solidFill>
                <a:schemeClr val="tx1"/>
              </a:solidFill>
              <a:latin typeface="+mn-lt"/>
              <a:ea typeface="Times New Roman" charset="0"/>
              <a:cs typeface="Times New Roman" charset="0"/>
            </a:rPr>
            <a:t> history</a:t>
          </a:r>
          <a:r>
            <a:rPr lang="en-US" sz="1200" b="0" i="0" baseline="0" dirty="0">
              <a:solidFill>
                <a:schemeClr val="tx1"/>
              </a:solidFill>
              <a:latin typeface="+mn-lt"/>
              <a:ea typeface="Times New Roman" charset="0"/>
              <a:cs typeface="Times New Roman" charset="0"/>
            </a:rPr>
            <a:t>    projections</a:t>
          </a:r>
          <a:endParaRPr lang="en-US" sz="1200" b="0" i="0" dirty="0">
            <a:solidFill>
              <a:schemeClr val="tx1"/>
            </a:solidFill>
            <a:latin typeface="+mn-lt"/>
            <a:ea typeface="Times New Roman" charset="0"/>
            <a:cs typeface="Times New Roman" charset="0"/>
          </a:endParaRPr>
        </a:p>
      </cdr:txBody>
    </cdr:sp>
  </cdr:relSizeAnchor>
  <cdr:relSizeAnchor xmlns:cdr="http://schemas.openxmlformats.org/drawingml/2006/chartDrawing">
    <cdr:from>
      <cdr:x>0.67476</cdr:x>
      <cdr:y>0.27762</cdr:y>
    </cdr:from>
    <cdr:to>
      <cdr:x>1</cdr:x>
      <cdr:y>0.92728</cdr:y>
    </cdr:to>
    <cdr:sp macro="" textlink="">
      <cdr:nvSpPr>
        <cdr:cNvPr id="7" name="TextBox 1"/>
        <cdr:cNvSpPr txBox="1"/>
      </cdr:nvSpPr>
      <cdr:spPr bwMode="auto">
        <a:xfrm xmlns:a="http://schemas.openxmlformats.org/drawingml/2006/main">
          <a:off x="2714374" y="970917"/>
          <a:ext cx="1308351" cy="227202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chemeClr val="accent2">
                <a:lumMod val="40000"/>
                <a:lumOff val="60000"/>
              </a:schemeClr>
            </a:solidFill>
            <a:effectLst/>
            <a:uLnTx/>
            <a:uFillTx/>
            <a:latin typeface="+mn-lt"/>
            <a:ea typeface="Times New Roman" charset="0"/>
            <a:cs typeface="Times New Roman"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chemeClr val="accent2">
                <a:lumMod val="40000"/>
                <a:lumOff val="60000"/>
              </a:schemeClr>
            </a:solidFill>
            <a:effectLst/>
            <a:uLnTx/>
            <a:uFillTx/>
            <a:latin typeface="+mn-lt"/>
            <a:ea typeface="Times New Roman" charset="0"/>
            <a:cs typeface="Times New Roman"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accent2">
                  <a:lumMod val="40000"/>
                  <a:lumOff val="60000"/>
                </a:schemeClr>
              </a:solidFill>
              <a:effectLst/>
              <a:uLnTx/>
              <a:uFillTx/>
              <a:latin typeface="+mn-lt"/>
              <a:ea typeface="Times New Roman" charset="0"/>
              <a:cs typeface="Times New Roman" charset="0"/>
            </a:rPr>
            <a:t>Low Oil and</a:t>
          </a: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accent2">
                  <a:lumMod val="40000"/>
                  <a:lumOff val="60000"/>
                </a:schemeClr>
              </a:solidFill>
              <a:effectLst/>
              <a:uLnTx/>
              <a:uFillTx/>
              <a:latin typeface="+mn-lt"/>
              <a:ea typeface="Times New Roman" charset="0"/>
              <a:cs typeface="Times New Roman" charset="0"/>
            </a:rPr>
            <a:t>Gas Supply</a:t>
          </a:r>
        </a:p>
        <a:p xmlns:a="http://schemas.openxmlformats.org/drawingml/2006/main">
          <a:pPr eaLnBrk="0" hangingPunct="0">
            <a:defRPr/>
          </a:pPr>
          <a:endParaRPr lang="en-US" sz="1200" b="1" dirty="0">
            <a:solidFill>
              <a:schemeClr val="accent3">
                <a:lumMod val="75000"/>
              </a:schemeClr>
            </a:solidFill>
            <a:ea typeface="Times New Roman" charset="0"/>
            <a:cs typeface="Times New Roman" charset="0"/>
          </a:endParaRPr>
        </a:p>
        <a:p xmlns:a="http://schemas.openxmlformats.org/drawingml/2006/main">
          <a:pPr eaLnBrk="0" hangingPunct="0">
            <a:defRPr/>
          </a:pPr>
          <a:r>
            <a:rPr lang="en-US" sz="1200" b="1" dirty="0">
              <a:solidFill>
                <a:schemeClr val="accent3">
                  <a:lumMod val="75000"/>
                </a:schemeClr>
              </a:solidFill>
              <a:ea typeface="Times New Roman" charset="0"/>
              <a:cs typeface="Times New Roman" charset="0"/>
            </a:rPr>
            <a:t>High Renewables Cost</a:t>
          </a:r>
        </a:p>
        <a:p xmlns:a="http://schemas.openxmlformats.org/drawingml/2006/main">
          <a:pPr eaLnBrk="0" hangingPunct="0">
            <a:defRPr/>
          </a:pPr>
          <a:r>
            <a:rPr lang="en-US" sz="1200" b="1" dirty="0">
              <a:solidFill>
                <a:schemeClr val="tx1"/>
              </a:solidFill>
              <a:ea typeface="Times New Roman" charset="0"/>
              <a:cs typeface="Times New Roman" charset="0"/>
            </a:rPr>
            <a:t>Reference</a:t>
          </a: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lang="en-US" sz="1200" b="1" i="0" baseline="0" dirty="0">
              <a:solidFill>
                <a:srgbClr val="BDE0A4"/>
              </a:solidFill>
              <a:effectLst/>
              <a:latin typeface="+mn-lt"/>
              <a:ea typeface="+mn-ea"/>
              <a:cs typeface="+mn-cs"/>
            </a:rPr>
            <a:t>Low Renewables Cost</a:t>
          </a: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lang="en-US" sz="1200" b="1" i="0" baseline="0" dirty="0">
              <a:solidFill>
                <a:schemeClr val="accent2">
                  <a:lumMod val="75000"/>
                </a:schemeClr>
              </a:solidFill>
              <a:effectLst/>
            </a:rPr>
            <a:t>High Oil and Gas Supply</a:t>
          </a:r>
          <a:endParaRPr lang="en-US" sz="1200" b="1" dirty="0">
            <a:solidFill>
              <a:schemeClr val="accent2">
                <a:lumMod val="75000"/>
              </a:schemeClr>
            </a:solidFill>
            <a:effectLst/>
          </a:endParaRPr>
        </a:p>
      </cdr:txBody>
    </cdr:sp>
  </cdr:relSizeAnchor>
</c:userShapes>
</file>

<file path=ppt/drawings/drawing17.xml><?xml version="1.0" encoding="utf-8"?>
<c:userShapes xmlns:c="http://schemas.openxmlformats.org/drawingml/2006/chart">
  <cdr:relSizeAnchor xmlns:cdr="http://schemas.openxmlformats.org/drawingml/2006/chartDrawing">
    <cdr:from>
      <cdr:x>0.48149</cdr:x>
      <cdr:y>0.20001</cdr:y>
    </cdr:from>
    <cdr:to>
      <cdr:x>0.72599</cdr:x>
      <cdr:y>0.33831</cdr:y>
    </cdr:to>
    <cdr:sp macro="" textlink="">
      <cdr:nvSpPr>
        <cdr:cNvPr id="2" name="TextBox 1"/>
        <cdr:cNvSpPr txBox="1"/>
      </cdr:nvSpPr>
      <cdr:spPr>
        <a:xfrm xmlns:a="http://schemas.openxmlformats.org/drawingml/2006/main">
          <a:off x="1155221" y="457429"/>
          <a:ext cx="586596" cy="31630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dirty="0">
              <a:solidFill>
                <a:srgbClr val="C2BBD0"/>
              </a:solidFill>
              <a:latin typeface="Arial" panose="020B0604020202020204" pitchFamily="34" charset="0"/>
              <a:cs typeface="Arial" panose="020B0604020202020204" pitchFamily="34" charset="0"/>
            </a:rPr>
            <a:t>load</a:t>
          </a:r>
        </a:p>
      </cdr:txBody>
    </cdr:sp>
  </cdr:relSizeAnchor>
</c:userShapes>
</file>

<file path=ppt/drawings/drawing18.xml><?xml version="1.0" encoding="utf-8"?>
<c:userShapes xmlns:c="http://schemas.openxmlformats.org/drawingml/2006/chart">
  <cdr:relSizeAnchor xmlns:cdr="http://schemas.openxmlformats.org/drawingml/2006/chartDrawing">
    <cdr:from>
      <cdr:x>0.67083</cdr:x>
      <cdr:y>0.06127</cdr:y>
    </cdr:from>
    <cdr:to>
      <cdr:x>0.90401</cdr:x>
      <cdr:y>0.20379</cdr:y>
    </cdr:to>
    <cdr:sp macro="" textlink="">
      <cdr:nvSpPr>
        <cdr:cNvPr id="2" name="TextBox 1"/>
        <cdr:cNvSpPr txBox="1"/>
      </cdr:nvSpPr>
      <cdr:spPr>
        <a:xfrm xmlns:a="http://schemas.openxmlformats.org/drawingml/2006/main">
          <a:off x="1846833" y="141951"/>
          <a:ext cx="641957" cy="3301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a:solidFill>
                <a:srgbClr val="C2BBD0"/>
              </a:solidFill>
              <a:latin typeface="Arial" panose="020B0604020202020204" pitchFamily="34" charset="0"/>
              <a:cs typeface="Arial" panose="020B0604020202020204" pitchFamily="34" charset="0"/>
            </a:rPr>
            <a:t>load</a:t>
          </a:r>
        </a:p>
      </cdr:txBody>
    </cdr:sp>
  </cdr:relSizeAnchor>
</c:userShapes>
</file>

<file path=ppt/drawings/drawing19.xml><?xml version="1.0" encoding="utf-8"?>
<c:userShapes xmlns:c="http://schemas.openxmlformats.org/drawingml/2006/chart">
  <cdr:relSizeAnchor xmlns:cdr="http://schemas.openxmlformats.org/drawingml/2006/chartDrawing">
    <cdr:from>
      <cdr:x>0.12319</cdr:x>
      <cdr:y>0.14594</cdr:y>
    </cdr:from>
    <cdr:to>
      <cdr:x>0.36618</cdr:x>
      <cdr:y>0.28833</cdr:y>
    </cdr:to>
    <cdr:sp macro="" textlink="">
      <cdr:nvSpPr>
        <cdr:cNvPr id="2" name="TextBox 1"/>
        <cdr:cNvSpPr txBox="1"/>
      </cdr:nvSpPr>
      <cdr:spPr>
        <a:xfrm xmlns:a="http://schemas.openxmlformats.org/drawingml/2006/main">
          <a:off x="297377" y="324199"/>
          <a:ext cx="586596" cy="31630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a:solidFill>
                <a:srgbClr val="C2BBD0"/>
              </a:solidFill>
              <a:latin typeface="Arial" panose="020B0604020202020204" pitchFamily="34" charset="0"/>
              <a:cs typeface="Arial" panose="020B0604020202020204" pitchFamily="34" charset="0"/>
            </a:rPr>
            <a:t>load</a:t>
          </a:r>
        </a:p>
      </cdr:txBody>
    </cdr:sp>
  </cdr:relSizeAnchor>
</c:userShapes>
</file>

<file path=ppt/drawings/drawing2.xml><?xml version="1.0" encoding="utf-8"?>
<c:userShapes xmlns:c="http://schemas.openxmlformats.org/drawingml/2006/chart">
  <cdr:relSizeAnchor xmlns:cdr="http://schemas.openxmlformats.org/drawingml/2006/chartDrawing">
    <cdr:from>
      <cdr:x>0.28405</cdr:x>
      <cdr:y>0.00589</cdr:y>
    </cdr:from>
    <cdr:to>
      <cdr:x>0.53023</cdr:x>
      <cdr:y>0.14019</cdr:y>
    </cdr:to>
    <cdr:sp macro="" textlink="">
      <cdr:nvSpPr>
        <cdr:cNvPr id="5" name="TextBox 1"/>
        <cdr:cNvSpPr txBox="1"/>
      </cdr:nvSpPr>
      <cdr:spPr bwMode="auto">
        <a:xfrm xmlns:a="http://schemas.openxmlformats.org/drawingml/2006/main">
          <a:off x="1142651" y="17618"/>
          <a:ext cx="990315" cy="4015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a:solidFill>
                <a:schemeClr val="tx1"/>
              </a:solidFill>
              <a:latin typeface="+mn-lt"/>
              <a:ea typeface="Times New Roman" charset="0"/>
              <a:cs typeface="Times New Roman" charset="0"/>
            </a:rPr>
            <a:t>         </a:t>
          </a:r>
          <a:r>
            <a:rPr lang="en-US" sz="1200" b="1" i="0" dirty="0">
              <a:solidFill>
                <a:schemeClr val="tx1"/>
              </a:solidFill>
              <a:latin typeface="+mn-lt"/>
              <a:ea typeface="Times New Roman" charset="0"/>
              <a:cs typeface="Times New Roman" charset="0"/>
            </a:rPr>
            <a:t>2021</a:t>
          </a:r>
          <a:endParaRPr lang="en-US" sz="1050" b="0" i="0" dirty="0">
            <a:solidFill>
              <a:schemeClr val="tx1"/>
            </a:solidFill>
            <a:latin typeface="+mn-lt"/>
            <a:ea typeface="Times New Roman" charset="0"/>
            <a:cs typeface="Times New Roman" charset="0"/>
          </a:endParaRPr>
        </a:p>
        <a:p xmlns:a="http://schemas.openxmlformats.org/drawingml/2006/main">
          <a:pPr eaLnBrk="0" hangingPunct="0"/>
          <a:r>
            <a:rPr lang="en-US" sz="1200" b="0" i="0" dirty="0">
              <a:solidFill>
                <a:schemeClr val="tx1"/>
              </a:solidFill>
              <a:latin typeface="+mn-lt"/>
              <a:ea typeface="Times New Roman" charset="0"/>
              <a:cs typeface="Times New Roman" charset="0"/>
            </a:rPr>
            <a:t>history</a:t>
          </a:r>
          <a:r>
            <a:rPr lang="en-US" sz="1200" b="0" i="0" baseline="0" dirty="0">
              <a:solidFill>
                <a:schemeClr val="tx1"/>
              </a:solidFill>
              <a:latin typeface="+mn-lt"/>
              <a:ea typeface="Times New Roman" charset="0"/>
              <a:cs typeface="Times New Roman" charset="0"/>
            </a:rPr>
            <a:t>    projections</a:t>
          </a:r>
          <a:endParaRPr lang="en-US" sz="1200" b="0" i="0" dirty="0">
            <a:solidFill>
              <a:schemeClr val="tx1"/>
            </a:solidFill>
            <a:latin typeface="+mn-lt"/>
            <a:ea typeface="Times New Roman" charset="0"/>
            <a:cs typeface="Times New Roman" charset="0"/>
          </a:endParaRPr>
        </a:p>
      </cdr:txBody>
    </cdr:sp>
  </cdr:relSizeAnchor>
  <cdr:relSizeAnchor xmlns:cdr="http://schemas.openxmlformats.org/drawingml/2006/chartDrawing">
    <cdr:from>
      <cdr:x>0.74722</cdr:x>
      <cdr:y>0.09822</cdr:y>
    </cdr:from>
    <cdr:to>
      <cdr:x>1</cdr:x>
      <cdr:y>1</cdr:y>
    </cdr:to>
    <cdr:sp macro="" textlink="">
      <cdr:nvSpPr>
        <cdr:cNvPr id="4" name="TextBox 1"/>
        <cdr:cNvSpPr txBox="1"/>
      </cdr:nvSpPr>
      <cdr:spPr bwMode="auto">
        <a:xfrm xmlns:a="http://schemas.openxmlformats.org/drawingml/2006/main">
          <a:off x="3005861" y="293682"/>
          <a:ext cx="1016864" cy="269636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a:solidFill>
                <a:srgbClr val="BD732A"/>
              </a:solidFill>
              <a:latin typeface="+mn-lt"/>
              <a:ea typeface="Times New Roman" charset="0"/>
              <a:cs typeface="Times New Roman" charset="0"/>
            </a:rPr>
            <a:t>petroleum</a:t>
          </a:r>
          <a:r>
            <a:rPr lang="en-US" sz="1200" b="1" i="0" baseline="0" dirty="0">
              <a:solidFill>
                <a:srgbClr val="BD732A"/>
              </a:solidFill>
              <a:latin typeface="+mn-lt"/>
              <a:ea typeface="Times New Roman" charset="0"/>
              <a:cs typeface="Times New Roman" charset="0"/>
            </a:rPr>
            <a:t> and other liquids</a:t>
          </a:r>
        </a:p>
        <a:p xmlns:a="http://schemas.openxmlformats.org/drawingml/2006/main">
          <a:pPr eaLnBrk="0" hangingPunct="0"/>
          <a:r>
            <a:rPr lang="en-US" sz="1200" b="1" i="0" baseline="0" dirty="0">
              <a:solidFill>
                <a:srgbClr val="0096D7"/>
              </a:solidFill>
              <a:latin typeface="+mn-lt"/>
              <a:ea typeface="Times New Roman" charset="0"/>
              <a:cs typeface="Times New Roman" charset="0"/>
            </a:rPr>
            <a:t>natural gas</a:t>
          </a:r>
        </a:p>
        <a:p xmlns:a="http://schemas.openxmlformats.org/drawingml/2006/main">
          <a:pPr eaLnBrk="0" hangingPunct="0"/>
          <a:endParaRPr kumimoji="0" lang="en-US" sz="1200" b="1" i="0" u="none" strike="noStrike" kern="0" cap="none" spc="0" normalizeH="0" baseline="0" noProof="0" dirty="0">
            <a:ln>
              <a:noFill/>
            </a:ln>
            <a:solidFill>
              <a:srgbClr val="000000">
                <a:lumMod val="50000"/>
                <a:lumOff val="50000"/>
              </a:srgbClr>
            </a:solidFill>
            <a:effectLst/>
            <a:uLnTx/>
            <a:uFillTx/>
            <a:latin typeface="+mn-lt"/>
            <a:ea typeface="Times New Roman" charset="0"/>
            <a:cs typeface="Times New Roman" charset="0"/>
          </a:endParaRPr>
        </a:p>
        <a:p xmlns:a="http://schemas.openxmlformats.org/drawingml/2006/main">
          <a:pPr eaLnBrk="0" hangingPunct="0"/>
          <a:r>
            <a:rPr kumimoji="0" lang="en-US" sz="1200" b="1" i="0" u="none" strike="noStrike" kern="0" cap="none" spc="0" normalizeH="0" baseline="0" noProof="0" dirty="0">
              <a:ln>
                <a:noFill/>
              </a:ln>
              <a:solidFill>
                <a:srgbClr val="8B8B8B"/>
              </a:solidFill>
              <a:effectLst/>
              <a:uLnTx/>
              <a:uFillTx/>
              <a:latin typeface="+mn-lt"/>
              <a:ea typeface="Times New Roman" charset="0"/>
              <a:cs typeface="Times New Roman" charset="0"/>
            </a:rPr>
            <a:t>coal</a:t>
          </a:r>
          <a:endParaRPr lang="en-US" sz="1200" b="1" i="0" baseline="0" dirty="0">
            <a:solidFill>
              <a:srgbClr val="8B8B8B"/>
            </a:solidFill>
            <a:latin typeface="+mn-lt"/>
            <a:ea typeface="Times New Roman" charset="0"/>
            <a:cs typeface="Times New Roman" charset="0"/>
          </a:endParaRPr>
        </a:p>
        <a:p xmlns:a="http://schemas.openxmlformats.org/drawingml/2006/main">
          <a:pPr eaLnBrk="0" hangingPunct="0"/>
          <a:r>
            <a:rPr lang="en-US" sz="1200" b="1" i="0" baseline="0" dirty="0">
              <a:solidFill>
                <a:srgbClr val="5D9732"/>
              </a:solidFill>
              <a:latin typeface="+mn-lt"/>
              <a:ea typeface="Times New Roman" charset="0"/>
              <a:cs typeface="Times New Roman" charset="0"/>
            </a:rPr>
            <a:t>other renewable energy</a:t>
          </a:r>
        </a:p>
        <a:p xmlns:a="http://schemas.openxmlformats.org/drawingml/2006/main">
          <a:pPr eaLnBrk="0" hangingPunct="0"/>
          <a:endParaRPr lang="en-US" sz="1200" b="1" i="0" baseline="0" dirty="0">
            <a:solidFill>
              <a:schemeClr val="accent5"/>
            </a:solidFill>
            <a:latin typeface="+mn-lt"/>
            <a:ea typeface="Times New Roman" charset="0"/>
            <a:cs typeface="Times New Roman" charset="0"/>
          </a:endParaRPr>
        </a:p>
        <a:p xmlns:a="http://schemas.openxmlformats.org/drawingml/2006/main">
          <a:pPr eaLnBrk="0" hangingPunct="0"/>
          <a:r>
            <a:rPr lang="en-US" sz="1200" b="1" i="0" baseline="0" dirty="0">
              <a:solidFill>
                <a:srgbClr val="A33340"/>
              </a:solidFill>
              <a:latin typeface="+mn-lt"/>
              <a:ea typeface="Times New Roman" charset="0"/>
              <a:cs typeface="Times New Roman" charset="0"/>
            </a:rPr>
            <a:t>nuclear</a:t>
          </a:r>
        </a:p>
        <a:p xmlns:a="http://schemas.openxmlformats.org/drawingml/2006/main">
          <a:pPr eaLnBrk="0" hangingPunct="0"/>
          <a:r>
            <a:rPr lang="en-US" sz="1200" b="1" i="0" baseline="0" dirty="0">
              <a:solidFill>
                <a:srgbClr val="002060"/>
              </a:solidFill>
              <a:latin typeface="+mn-lt"/>
              <a:ea typeface="Times New Roman" charset="0"/>
              <a:cs typeface="Times New Roman" charset="0"/>
            </a:rPr>
            <a:t>hydro</a:t>
          </a:r>
        </a:p>
        <a:p xmlns:a="http://schemas.openxmlformats.org/drawingml/2006/main">
          <a:pPr eaLnBrk="0" hangingPunct="0"/>
          <a:r>
            <a:rPr lang="en-US" sz="1200" b="1" i="0" baseline="0" dirty="0">
              <a:solidFill>
                <a:srgbClr val="FFC000"/>
              </a:solidFill>
              <a:latin typeface="+mn-lt"/>
              <a:ea typeface="Times New Roman" charset="0"/>
              <a:cs typeface="Times New Roman" charset="0"/>
            </a:rPr>
            <a:t>liquid biofuels</a:t>
          </a:r>
          <a:endParaRPr lang="en-US" sz="1200" b="1" i="0" dirty="0">
            <a:solidFill>
              <a:srgbClr val="FFC000"/>
            </a:solidFill>
            <a:latin typeface="+mn-lt"/>
            <a:ea typeface="Times New Roman" charset="0"/>
            <a:cs typeface="Times New Roman" charset="0"/>
          </a:endParaRPr>
        </a:p>
      </cdr:txBody>
    </cdr:sp>
  </cdr:relSizeAnchor>
</c:userShapes>
</file>

<file path=ppt/drawings/drawing20.xml><?xml version="1.0" encoding="utf-8"?>
<c:userShapes xmlns:c="http://schemas.openxmlformats.org/drawingml/2006/chart">
  <cdr:relSizeAnchor xmlns:cdr="http://schemas.openxmlformats.org/drawingml/2006/chartDrawing">
    <cdr:from>
      <cdr:x>0.11623</cdr:x>
      <cdr:y>0.04588</cdr:y>
    </cdr:from>
    <cdr:to>
      <cdr:x>0.33845</cdr:x>
      <cdr:y>0.18013</cdr:y>
    </cdr:to>
    <cdr:grpSp>
      <cdr:nvGrpSpPr>
        <cdr:cNvPr id="3" name="Group 2">
          <a:extLst xmlns:a="http://schemas.openxmlformats.org/drawingml/2006/main">
            <a:ext uri="{FF2B5EF4-FFF2-40B4-BE49-F238E27FC236}">
              <a16:creationId xmlns:a16="http://schemas.microsoft.com/office/drawing/2014/main" id="{4DA3AC55-C09F-195F-CAFD-91DAE6EDA701}"/>
            </a:ext>
          </a:extLst>
        </cdr:cNvPr>
        <cdr:cNvGrpSpPr/>
      </cdr:nvGrpSpPr>
      <cdr:grpSpPr>
        <a:xfrm xmlns:a="http://schemas.openxmlformats.org/drawingml/2006/main">
          <a:off x="449359" y="137735"/>
          <a:ext cx="859128" cy="403028"/>
          <a:chOff x="-874828" y="-215367"/>
          <a:chExt cx="1168384" cy="368275"/>
        </a:xfrm>
      </cdr:grpSpPr>
      <cdr:sp macro="" textlink="">
        <cdr:nvSpPr>
          <cdr:cNvPr id="5" name="TextBox 1"/>
          <cdr:cNvSpPr txBox="1"/>
        </cdr:nvSpPr>
        <cdr:spPr bwMode="auto">
          <a:xfrm xmlns:a="http://schemas.openxmlformats.org/drawingml/2006/main">
            <a:off x="-874828" y="-215367"/>
            <a:ext cx="1168384" cy="36827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a:solidFill>
                  <a:schemeClr val="tx1"/>
                </a:solidFill>
                <a:latin typeface="+mn-lt"/>
                <a:ea typeface="Times New Roman" charset="0"/>
                <a:cs typeface="Times New Roman" charset="0"/>
              </a:rPr>
              <a:t>        </a:t>
            </a:r>
            <a:r>
              <a:rPr lang="en-US" sz="1200" b="1" i="0" dirty="0">
                <a:solidFill>
                  <a:schemeClr val="tx1"/>
                </a:solidFill>
                <a:latin typeface="+mn-lt"/>
                <a:ea typeface="Times New Roman" charset="0"/>
                <a:cs typeface="Times New Roman" charset="0"/>
              </a:rPr>
              <a:t>2021</a:t>
            </a:r>
            <a:endParaRPr lang="en-US" sz="1200" b="0" i="0" dirty="0">
              <a:solidFill>
                <a:schemeClr val="tx1"/>
              </a:solidFill>
              <a:latin typeface="+mn-lt"/>
              <a:ea typeface="Times New Roman" charset="0"/>
              <a:cs typeface="Times New Roman" charset="0"/>
            </a:endParaRPr>
          </a:p>
          <a:p xmlns:a="http://schemas.openxmlformats.org/drawingml/2006/main">
            <a:pPr eaLnBrk="0" hangingPunct="0"/>
            <a:r>
              <a:rPr lang="en-US" sz="1200" b="0" i="0" dirty="0">
                <a:solidFill>
                  <a:schemeClr val="tx1"/>
                </a:solidFill>
                <a:latin typeface="+mn-lt"/>
                <a:ea typeface="Times New Roman" charset="0"/>
                <a:cs typeface="Times New Roman" charset="0"/>
              </a:rPr>
              <a:t>history</a:t>
            </a:r>
            <a:r>
              <a:rPr lang="en-US" sz="1200" b="0" i="0" baseline="0" dirty="0">
                <a:solidFill>
                  <a:schemeClr val="tx1"/>
                </a:solidFill>
                <a:latin typeface="+mn-lt"/>
                <a:ea typeface="Times New Roman" charset="0"/>
                <a:cs typeface="Times New Roman" charset="0"/>
              </a:rPr>
              <a:t>    projections</a:t>
            </a:r>
            <a:endParaRPr lang="en-US" sz="1200" b="0" i="0" dirty="0">
              <a:solidFill>
                <a:schemeClr val="tx1"/>
              </a:solidFill>
              <a:latin typeface="+mn-lt"/>
              <a:ea typeface="Times New Roman" charset="0"/>
              <a:cs typeface="Times New Roman" charset="0"/>
            </a:endParaRPr>
          </a:p>
        </cdr:txBody>
      </cdr:sp>
    </cdr:grpSp>
  </cdr:relSizeAnchor>
</c:userShapes>
</file>

<file path=ppt/drawings/drawing21.xml><?xml version="1.0" encoding="utf-8"?>
<c:userShapes xmlns:c="http://schemas.openxmlformats.org/drawingml/2006/chart">
  <cdr:relSizeAnchor xmlns:cdr="http://schemas.openxmlformats.org/drawingml/2006/chartDrawing">
    <cdr:from>
      <cdr:x>0.00521</cdr:x>
      <cdr:y>0</cdr:y>
    </cdr:from>
    <cdr:to>
      <cdr:x>0.46875</cdr:x>
      <cdr:y>0.23264</cdr:y>
    </cdr:to>
    <cdr:sp macro="" textlink="">
      <cdr:nvSpPr>
        <cdr:cNvPr id="2" name="TextBox 1"/>
        <cdr:cNvSpPr txBox="1"/>
      </cdr:nvSpPr>
      <cdr:spPr bwMode="auto">
        <a:xfrm xmlns:a="http://schemas.openxmlformats.org/drawingml/2006/main">
          <a:off x="22312" y="0"/>
          <a:ext cx="1985081" cy="82396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eaLnBrk="0" hangingPunct="0"/>
          <a:endParaRPr lang="en-US" sz="1200" b="0" i="0" dirty="0">
            <a:solidFill>
              <a:sysClr val="windowText" lastClr="000000"/>
            </a:solidFill>
            <a:ea typeface="Times New Roman" charset="0"/>
            <a:cs typeface="Times New Roman" charset="0"/>
          </a:endParaRPr>
        </a:p>
      </cdr:txBody>
    </cdr:sp>
  </cdr:relSizeAnchor>
  <cdr:relSizeAnchor xmlns:cdr="http://schemas.openxmlformats.org/drawingml/2006/chartDrawing">
    <cdr:from>
      <cdr:x>0.12838</cdr:x>
      <cdr:y>0.04967</cdr:y>
    </cdr:from>
    <cdr:to>
      <cdr:x>0.34134</cdr:x>
      <cdr:y>0.18856</cdr:y>
    </cdr:to>
    <cdr:grpSp>
      <cdr:nvGrpSpPr>
        <cdr:cNvPr id="4" name="Group 3">
          <a:extLst xmlns:a="http://schemas.openxmlformats.org/drawingml/2006/main">
            <a:ext uri="{FF2B5EF4-FFF2-40B4-BE49-F238E27FC236}">
              <a16:creationId xmlns:a16="http://schemas.microsoft.com/office/drawing/2014/main" id="{80962D27-2AC6-7585-AEDA-44847A37F8BA}"/>
            </a:ext>
          </a:extLst>
        </cdr:cNvPr>
        <cdr:cNvGrpSpPr/>
      </cdr:nvGrpSpPr>
      <cdr:grpSpPr>
        <a:xfrm xmlns:a="http://schemas.openxmlformats.org/drawingml/2006/main">
          <a:off x="516437" y="149113"/>
          <a:ext cx="856680" cy="416958"/>
          <a:chOff x="1283425" y="-28223403"/>
          <a:chExt cx="1168384" cy="28217336"/>
        </a:xfrm>
      </cdr:grpSpPr>
      <cdr:sp macro="" textlink="">
        <cdr:nvSpPr>
          <cdr:cNvPr id="6" name="TextBox 1"/>
          <cdr:cNvSpPr txBox="1"/>
        </cdr:nvSpPr>
        <cdr:spPr bwMode="auto">
          <a:xfrm xmlns:a="http://schemas.openxmlformats.org/drawingml/2006/main">
            <a:off x="1283425" y="-28223403"/>
            <a:ext cx="1168384" cy="2821733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a:solidFill>
                  <a:schemeClr val="tx1"/>
                </a:solidFill>
                <a:latin typeface="+mn-lt"/>
                <a:ea typeface="Times New Roman" charset="0"/>
                <a:cs typeface="Times New Roman" charset="0"/>
              </a:rPr>
              <a:t>         </a:t>
            </a:r>
            <a:r>
              <a:rPr lang="en-US" sz="1200" b="1" i="0" dirty="0">
                <a:solidFill>
                  <a:schemeClr val="tx1"/>
                </a:solidFill>
                <a:latin typeface="+mn-lt"/>
                <a:ea typeface="Times New Roman" charset="0"/>
                <a:cs typeface="Times New Roman" charset="0"/>
              </a:rPr>
              <a:t>2021</a:t>
            </a:r>
            <a:endParaRPr lang="en-US" sz="1200" b="0" i="0" dirty="0">
              <a:solidFill>
                <a:schemeClr val="tx1"/>
              </a:solidFill>
              <a:latin typeface="+mn-lt"/>
              <a:ea typeface="Times New Roman" charset="0"/>
              <a:cs typeface="Times New Roman" charset="0"/>
            </a:endParaRPr>
          </a:p>
          <a:p xmlns:a="http://schemas.openxmlformats.org/drawingml/2006/main">
            <a:pPr eaLnBrk="0" hangingPunct="0"/>
            <a:r>
              <a:rPr lang="en-US" sz="1200" b="0" i="0" dirty="0">
                <a:solidFill>
                  <a:schemeClr val="tx1"/>
                </a:solidFill>
                <a:latin typeface="+mn-lt"/>
                <a:ea typeface="Times New Roman" charset="0"/>
                <a:cs typeface="Times New Roman" charset="0"/>
              </a:rPr>
              <a:t>history</a:t>
            </a:r>
            <a:r>
              <a:rPr lang="en-US" sz="1200" b="0" i="0" baseline="0" dirty="0">
                <a:solidFill>
                  <a:schemeClr val="tx1"/>
                </a:solidFill>
                <a:latin typeface="+mn-lt"/>
                <a:ea typeface="Times New Roman" charset="0"/>
                <a:cs typeface="Times New Roman" charset="0"/>
              </a:rPr>
              <a:t>     projections</a:t>
            </a:r>
            <a:endParaRPr lang="en-US" sz="1200" b="0" i="0" dirty="0">
              <a:solidFill>
                <a:schemeClr val="tx1"/>
              </a:solidFill>
              <a:latin typeface="+mn-lt"/>
              <a:ea typeface="Times New Roman" charset="0"/>
              <a:cs typeface="Times New Roman" charset="0"/>
            </a:endParaRPr>
          </a:p>
        </cdr:txBody>
      </cdr:sp>
    </cdr:grpSp>
  </cdr:relSizeAnchor>
  <cdr:relSizeAnchor xmlns:cdr="http://schemas.openxmlformats.org/drawingml/2006/chartDrawing">
    <cdr:from>
      <cdr:x>0.70401</cdr:x>
      <cdr:y>0.43577</cdr:y>
    </cdr:from>
    <cdr:to>
      <cdr:x>0.96314</cdr:x>
      <cdr:y>0.81254</cdr:y>
    </cdr:to>
    <cdr:sp macro="" textlink="">
      <cdr:nvSpPr>
        <cdr:cNvPr id="7" name="TextBox 1"/>
        <cdr:cNvSpPr txBox="1"/>
      </cdr:nvSpPr>
      <cdr:spPr bwMode="auto">
        <a:xfrm xmlns:a="http://schemas.openxmlformats.org/drawingml/2006/main">
          <a:off x="2832019" y="1308204"/>
          <a:ext cx="1042409" cy="113109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a:solidFill>
                <a:schemeClr val="accent6"/>
              </a:solidFill>
              <a:ea typeface="Times New Roman" charset="0"/>
              <a:cs typeface="Times New Roman" charset="0"/>
            </a:rPr>
            <a:t>motor</a:t>
          </a:r>
          <a:r>
            <a:rPr lang="en-US" sz="1200" b="1" dirty="0">
              <a:solidFill>
                <a:schemeClr val="accent6"/>
              </a:solidFill>
              <a:ea typeface="Times New Roman" charset="0"/>
              <a:cs typeface="Times New Roman" charset="0"/>
            </a:rPr>
            <a:t> </a:t>
          </a:r>
          <a:r>
            <a:rPr lang="en-US" sz="1200" b="1" i="0" dirty="0">
              <a:solidFill>
                <a:schemeClr val="accent6"/>
              </a:solidFill>
              <a:ea typeface="Times New Roman" charset="0"/>
              <a:cs typeface="Times New Roman" charset="0"/>
            </a:rPr>
            <a:t>gasoline</a:t>
          </a:r>
        </a:p>
        <a:p xmlns:a="http://schemas.openxmlformats.org/drawingml/2006/main">
          <a:pPr eaLnBrk="0" hangingPunct="0"/>
          <a:endParaRPr lang="en-US" sz="700" b="1" dirty="0">
            <a:solidFill>
              <a:schemeClr val="accent2"/>
            </a:solidFill>
            <a:ea typeface="Times New Roman" charset="0"/>
            <a:cs typeface="Times New Roman" charset="0"/>
          </a:endParaRPr>
        </a:p>
        <a:p xmlns:a="http://schemas.openxmlformats.org/drawingml/2006/main">
          <a:pPr eaLnBrk="0" hangingPunct="0"/>
          <a:endParaRPr lang="en-US" sz="700" b="1" dirty="0">
            <a:solidFill>
              <a:schemeClr val="accent2"/>
            </a:solidFill>
            <a:ea typeface="Times New Roman" charset="0"/>
            <a:cs typeface="Times New Roman" charset="0"/>
          </a:endParaRPr>
        </a:p>
        <a:p xmlns:a="http://schemas.openxmlformats.org/drawingml/2006/main">
          <a:pPr eaLnBrk="0" hangingPunct="0"/>
          <a:endParaRPr lang="en-US" sz="700" b="1" dirty="0">
            <a:solidFill>
              <a:schemeClr val="accent2"/>
            </a:solidFill>
            <a:ea typeface="Times New Roman" charset="0"/>
            <a:cs typeface="Times New Roman" charset="0"/>
          </a:endParaRPr>
        </a:p>
        <a:p xmlns:a="http://schemas.openxmlformats.org/drawingml/2006/main">
          <a:pPr eaLnBrk="0" hangingPunct="0"/>
          <a:r>
            <a:rPr lang="en-US" sz="1200" b="1" dirty="0">
              <a:solidFill>
                <a:schemeClr val="accent2">
                  <a:lumMod val="60000"/>
                  <a:lumOff val="40000"/>
                </a:schemeClr>
              </a:solidFill>
              <a:ea typeface="Times New Roman" charset="0"/>
              <a:cs typeface="Times New Roman" charset="0"/>
            </a:rPr>
            <a:t>d</a:t>
          </a:r>
          <a:r>
            <a:rPr lang="en-US" sz="1200" b="1" i="0" dirty="0">
              <a:solidFill>
                <a:schemeClr val="accent2">
                  <a:lumMod val="60000"/>
                  <a:lumOff val="40000"/>
                </a:schemeClr>
              </a:solidFill>
              <a:ea typeface="Times New Roman" charset="0"/>
              <a:cs typeface="Times New Roman" charset="0"/>
            </a:rPr>
            <a:t>istillate</a:t>
          </a:r>
          <a:r>
            <a:rPr lang="en-US" sz="1200" b="1" dirty="0">
              <a:solidFill>
                <a:schemeClr val="accent2">
                  <a:lumMod val="60000"/>
                  <a:lumOff val="40000"/>
                </a:schemeClr>
              </a:solidFill>
              <a:ea typeface="Times New Roman" charset="0"/>
              <a:cs typeface="Times New Roman" charset="0"/>
            </a:rPr>
            <a:t> </a:t>
          </a:r>
          <a:r>
            <a:rPr lang="en-US" sz="1200" b="1" i="0" dirty="0">
              <a:solidFill>
                <a:schemeClr val="accent2">
                  <a:lumMod val="60000"/>
                  <a:lumOff val="40000"/>
                </a:schemeClr>
              </a:solidFill>
              <a:ea typeface="Times New Roman" charset="0"/>
              <a:cs typeface="Times New Roman" charset="0"/>
            </a:rPr>
            <a:t>fuel oil</a:t>
          </a:r>
        </a:p>
        <a:p xmlns:a="http://schemas.openxmlformats.org/drawingml/2006/main">
          <a:pPr eaLnBrk="0" hangingPunct="0"/>
          <a:endParaRPr lang="en-US" sz="1200" b="1" i="0" dirty="0">
            <a:solidFill>
              <a:schemeClr val="tx1"/>
            </a:solidFill>
            <a:latin typeface="+mn-lt"/>
            <a:ea typeface="Times New Roman" charset="0"/>
            <a:cs typeface="Times New Roman" charset="0"/>
          </a:endParaRPr>
        </a:p>
        <a:p xmlns:a="http://schemas.openxmlformats.org/drawingml/2006/main">
          <a:pPr eaLnBrk="0" hangingPunct="0"/>
          <a:r>
            <a:rPr lang="en-US" sz="1200" b="1" i="0" dirty="0">
              <a:solidFill>
                <a:schemeClr val="tx1"/>
              </a:solidFill>
              <a:latin typeface="+mn-lt"/>
              <a:ea typeface="Times New Roman" charset="0"/>
              <a:cs typeface="Times New Roman" charset="0"/>
            </a:rPr>
            <a:t>jet fuel</a:t>
          </a:r>
        </a:p>
        <a:p xmlns:a="http://schemas.openxmlformats.org/drawingml/2006/main">
          <a:pPr eaLnBrk="0" hangingPunct="0"/>
          <a:r>
            <a:rPr lang="en-US" sz="1200" b="1" i="0" dirty="0">
              <a:solidFill>
                <a:srgbClr val="FFC702"/>
              </a:solidFill>
              <a:latin typeface="+mn-lt"/>
              <a:ea typeface="Times New Roman" charset="0"/>
              <a:cs typeface="Times New Roman" charset="0"/>
            </a:rPr>
            <a:t>electricity</a:t>
          </a:r>
        </a:p>
        <a:p xmlns:a="http://schemas.openxmlformats.org/drawingml/2006/main">
          <a:pPr eaLnBrk="0" hangingPunct="0"/>
          <a:r>
            <a:rPr lang="en-US" sz="1200" b="1" i="0" dirty="0">
              <a:solidFill>
                <a:schemeClr val="tx1">
                  <a:lumMod val="50000"/>
                  <a:lumOff val="50000"/>
                </a:schemeClr>
              </a:solidFill>
              <a:latin typeface="+mn-lt"/>
              <a:ea typeface="Times New Roman" charset="0"/>
              <a:cs typeface="Times New Roman" charset="0"/>
            </a:rPr>
            <a:t>other</a:t>
          </a:r>
          <a:endParaRPr lang="en-US" sz="1200" b="0" i="0" dirty="0">
            <a:solidFill>
              <a:schemeClr val="tx1">
                <a:lumMod val="50000"/>
                <a:lumOff val="50000"/>
              </a:schemeClr>
            </a:solidFill>
            <a:latin typeface="+mn-lt"/>
            <a:ea typeface="Times New Roman" charset="0"/>
            <a:cs typeface="Times New Roman" charset="0"/>
          </a:endParaRPr>
        </a:p>
      </cdr:txBody>
    </cdr:sp>
  </cdr:relSizeAnchor>
</c:userShapes>
</file>

<file path=ppt/drawings/drawing22.xml><?xml version="1.0" encoding="utf-8"?>
<c:userShapes xmlns:c="http://schemas.openxmlformats.org/drawingml/2006/chart">
  <cdr:relSizeAnchor xmlns:cdr="http://schemas.openxmlformats.org/drawingml/2006/chartDrawing">
    <cdr:from>
      <cdr:x>0.17173</cdr:x>
      <cdr:y>0.08769</cdr:y>
    </cdr:from>
    <cdr:to>
      <cdr:x>0.59201</cdr:x>
      <cdr:y>0.55846</cdr:y>
    </cdr:to>
    <cdr:sp macro="" textlink="">
      <cdr:nvSpPr>
        <cdr:cNvPr id="2" name="TextBox 1"/>
        <cdr:cNvSpPr txBox="1"/>
      </cdr:nvSpPr>
      <cdr:spPr>
        <a:xfrm xmlns:a="http://schemas.openxmlformats.org/drawingml/2006/main">
          <a:off x="675300" y="227840"/>
          <a:ext cx="1652641" cy="122322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dirty="0">
              <a:solidFill>
                <a:schemeClr val="bg2">
                  <a:lumMod val="40000"/>
                  <a:lumOff val="60000"/>
                </a:schemeClr>
              </a:solidFill>
            </a:rPr>
            <a:t>other</a:t>
          </a:r>
        </a:p>
        <a:p xmlns:a="http://schemas.openxmlformats.org/drawingml/2006/main">
          <a:r>
            <a:rPr lang="en-US" sz="1200" b="1" dirty="0">
              <a:solidFill>
                <a:schemeClr val="accent4">
                  <a:lumMod val="60000"/>
                  <a:lumOff val="40000"/>
                </a:schemeClr>
              </a:solidFill>
            </a:rPr>
            <a:t>passenger rail</a:t>
          </a:r>
        </a:p>
        <a:p xmlns:a="http://schemas.openxmlformats.org/drawingml/2006/main">
          <a:r>
            <a:rPr lang="en-US" sz="1200" b="1" dirty="0">
              <a:solidFill>
                <a:schemeClr val="accent4"/>
              </a:solidFill>
            </a:rPr>
            <a:t>light-duty vehicles</a:t>
          </a:r>
        </a:p>
      </cdr:txBody>
    </cdr:sp>
  </cdr:relSizeAnchor>
</c:userShapes>
</file>

<file path=ppt/drawings/drawing23.xml><?xml version="1.0" encoding="utf-8"?>
<c:userShapes xmlns:c="http://schemas.openxmlformats.org/drawingml/2006/chart">
  <cdr:relSizeAnchor xmlns:cdr="http://schemas.openxmlformats.org/drawingml/2006/chartDrawing">
    <cdr:from>
      <cdr:x>0.08917</cdr:x>
      <cdr:y>0.09712</cdr:y>
    </cdr:from>
    <cdr:to>
      <cdr:x>0.74736</cdr:x>
      <cdr:y>0.63265</cdr:y>
    </cdr:to>
    <cdr:sp macro="" textlink="">
      <cdr:nvSpPr>
        <cdr:cNvPr id="2" name="TextBox 1"/>
        <cdr:cNvSpPr txBox="1"/>
      </cdr:nvSpPr>
      <cdr:spPr>
        <a:xfrm xmlns:a="http://schemas.openxmlformats.org/drawingml/2006/main">
          <a:off x="358705" y="257792"/>
          <a:ext cx="2647699" cy="142154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a:solidFill>
                <a:schemeClr val="bg2">
                  <a:lumMod val="40000"/>
                  <a:lumOff val="60000"/>
                </a:schemeClr>
              </a:solidFill>
            </a:rPr>
            <a:t>other</a:t>
          </a:r>
        </a:p>
        <a:p xmlns:a="http://schemas.openxmlformats.org/drawingml/2006/main">
          <a:r>
            <a:rPr lang="en-US" sz="1200" b="1" dirty="0">
              <a:solidFill>
                <a:schemeClr val="accent1">
                  <a:lumMod val="60000"/>
                  <a:lumOff val="40000"/>
                </a:schemeClr>
              </a:solidFill>
            </a:rPr>
            <a:t>buses</a:t>
          </a:r>
        </a:p>
        <a:p xmlns:a="http://schemas.openxmlformats.org/drawingml/2006/main">
          <a:r>
            <a:rPr lang="en-US" sz="1200" b="1" dirty="0">
              <a:solidFill>
                <a:schemeClr val="accent1"/>
              </a:solidFill>
            </a:rPr>
            <a:t>medium- and heavy-duty vehicles</a:t>
          </a:r>
        </a:p>
        <a:p xmlns:a="http://schemas.openxmlformats.org/drawingml/2006/main">
          <a:r>
            <a:rPr lang="en-US" sz="1200" b="1" dirty="0">
              <a:solidFill>
                <a:schemeClr val="accent1">
                  <a:lumMod val="75000"/>
                </a:schemeClr>
              </a:solidFill>
            </a:rPr>
            <a:t>marine</a:t>
          </a:r>
        </a:p>
        <a:p xmlns:a="http://schemas.openxmlformats.org/drawingml/2006/main">
          <a:r>
            <a:rPr lang="en-US" sz="1200" b="1" dirty="0">
              <a:solidFill>
                <a:schemeClr val="tx2"/>
              </a:solidFill>
            </a:rPr>
            <a:t>freight rail</a:t>
          </a:r>
        </a:p>
      </cdr:txBody>
    </cdr:sp>
  </cdr:relSizeAnchor>
</c:userShapes>
</file>

<file path=ppt/drawings/drawing3.xml><?xml version="1.0" encoding="utf-8"?>
<c:userShapes xmlns:c="http://schemas.openxmlformats.org/drawingml/2006/chart">
  <cdr:relSizeAnchor xmlns:cdr="http://schemas.openxmlformats.org/drawingml/2006/chartDrawing">
    <cdr:from>
      <cdr:x>0.23035</cdr:x>
      <cdr:y>0.05939</cdr:y>
    </cdr:from>
    <cdr:to>
      <cdr:x>0.67488</cdr:x>
      <cdr:y>0.19364</cdr:y>
    </cdr:to>
    <cdr:sp macro="" textlink="">
      <cdr:nvSpPr>
        <cdr:cNvPr id="6" name="TextBox 1"/>
        <cdr:cNvSpPr txBox="1"/>
      </cdr:nvSpPr>
      <cdr:spPr bwMode="auto">
        <a:xfrm xmlns:a="http://schemas.openxmlformats.org/drawingml/2006/main">
          <a:off x="913812" y="186919"/>
          <a:ext cx="1763477" cy="42252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a:solidFill>
                <a:schemeClr val="bg2"/>
              </a:solidFill>
              <a:latin typeface="+mn-lt"/>
              <a:ea typeface="Times New Roman" charset="0"/>
              <a:cs typeface="Times New Roman" charset="0"/>
            </a:rPr>
            <a:t>         </a:t>
          </a:r>
          <a:r>
            <a:rPr lang="en-US" sz="1200" b="1" i="0" dirty="0">
              <a:solidFill>
                <a:schemeClr val="tx1"/>
              </a:solidFill>
              <a:latin typeface="+mn-lt"/>
              <a:ea typeface="Times New Roman" charset="0"/>
              <a:cs typeface="Times New Roman" charset="0"/>
            </a:rPr>
            <a:t>2021</a:t>
          </a:r>
          <a:endParaRPr lang="en-US" sz="1200" b="0" i="0" dirty="0">
            <a:solidFill>
              <a:schemeClr val="tx1"/>
            </a:solidFill>
            <a:latin typeface="+mn-lt"/>
            <a:ea typeface="Times New Roman" charset="0"/>
            <a:cs typeface="Times New Roman" charset="0"/>
          </a:endParaRPr>
        </a:p>
        <a:p xmlns:a="http://schemas.openxmlformats.org/drawingml/2006/main">
          <a:pPr eaLnBrk="0" hangingPunct="0"/>
          <a:r>
            <a:rPr lang="en-US" sz="1200" b="0" i="0" dirty="0">
              <a:solidFill>
                <a:schemeClr val="tx1"/>
              </a:solidFill>
              <a:latin typeface="+mn-lt"/>
              <a:ea typeface="Times New Roman" charset="0"/>
              <a:cs typeface="Times New Roman" charset="0"/>
            </a:rPr>
            <a:t>history</a:t>
          </a:r>
          <a:r>
            <a:rPr lang="en-US" sz="1200" b="0" i="0" baseline="0" dirty="0">
              <a:solidFill>
                <a:schemeClr val="tx1"/>
              </a:solidFill>
              <a:latin typeface="+mn-lt"/>
              <a:ea typeface="Times New Roman" charset="0"/>
              <a:cs typeface="Times New Roman" charset="0"/>
            </a:rPr>
            <a:t>     projections</a:t>
          </a:r>
          <a:endParaRPr lang="en-US" sz="1200" b="0" i="0" dirty="0">
            <a:solidFill>
              <a:schemeClr val="tx1"/>
            </a:solidFill>
            <a:latin typeface="+mn-lt"/>
            <a:ea typeface="Times New Roman" charset="0"/>
            <a:cs typeface="Times New Roman" charset="0"/>
          </a:endParaRPr>
        </a:p>
      </cdr:txBody>
    </cdr:sp>
  </cdr:relSizeAnchor>
  <cdr:relSizeAnchor xmlns:cdr="http://schemas.openxmlformats.org/drawingml/2006/chartDrawing">
    <cdr:from>
      <cdr:x>0.73169</cdr:x>
      <cdr:y>0.27472</cdr:y>
    </cdr:from>
    <cdr:to>
      <cdr:x>1</cdr:x>
      <cdr:y>0.92346</cdr:y>
    </cdr:to>
    <cdr:sp macro="" textlink="">
      <cdr:nvSpPr>
        <cdr:cNvPr id="10" name="TextBox 1"/>
        <cdr:cNvSpPr txBox="1"/>
      </cdr:nvSpPr>
      <cdr:spPr bwMode="auto">
        <a:xfrm xmlns:a="http://schemas.openxmlformats.org/drawingml/2006/main">
          <a:off x="2902641" y="864622"/>
          <a:ext cx="1064419" cy="204173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eaLnBrk="0" hangingPunct="0"/>
          <a:endParaRPr lang="en-US" sz="1200" b="1" i="0" dirty="0">
            <a:solidFill>
              <a:schemeClr val="accent2">
                <a:lumMod val="75000"/>
              </a:schemeClr>
            </a:solidFill>
            <a:latin typeface="+mn-lt"/>
            <a:ea typeface="Times New Roman" charset="0"/>
            <a:cs typeface="Times New Roman" charset="0"/>
          </a:endParaRPr>
        </a:p>
        <a:p xmlns:a="http://schemas.openxmlformats.org/drawingml/2006/main">
          <a:pPr algn="l" eaLnBrk="0" hangingPunct="0"/>
          <a:endParaRPr lang="en-US" sz="1200" b="1" dirty="0">
            <a:solidFill>
              <a:schemeClr val="accent2">
                <a:lumMod val="75000"/>
              </a:schemeClr>
            </a:solidFill>
            <a:ea typeface="Times New Roman" charset="0"/>
            <a:cs typeface="Times New Roman" charset="0"/>
          </a:endParaRPr>
        </a:p>
        <a:p xmlns:a="http://schemas.openxmlformats.org/drawingml/2006/main">
          <a:pPr algn="l" eaLnBrk="0" hangingPunct="0"/>
          <a:r>
            <a:rPr lang="en-US" sz="1200" b="1" i="0" dirty="0">
              <a:solidFill>
                <a:schemeClr val="accent2">
                  <a:lumMod val="40000"/>
                  <a:lumOff val="60000"/>
                </a:schemeClr>
              </a:solidFill>
              <a:latin typeface="+mn-lt"/>
              <a:ea typeface="Times New Roman" charset="0"/>
              <a:cs typeface="Times New Roman" charset="0"/>
            </a:rPr>
            <a:t>Low Oil and Gas </a:t>
          </a:r>
          <a:r>
            <a:rPr lang="en-US" sz="1200" b="1" dirty="0">
              <a:solidFill>
                <a:schemeClr val="accent2">
                  <a:lumMod val="40000"/>
                  <a:lumOff val="60000"/>
                </a:schemeClr>
              </a:solidFill>
              <a:ea typeface="Times New Roman" charset="0"/>
              <a:cs typeface="Times New Roman" charset="0"/>
            </a:rPr>
            <a:t>S</a:t>
          </a:r>
          <a:r>
            <a:rPr lang="en-US" sz="1200" b="1" i="0" dirty="0">
              <a:solidFill>
                <a:schemeClr val="accent2">
                  <a:lumMod val="40000"/>
                  <a:lumOff val="60000"/>
                </a:schemeClr>
              </a:solidFill>
              <a:latin typeface="+mn-lt"/>
              <a:ea typeface="Times New Roman" charset="0"/>
              <a:cs typeface="Times New Roman" charset="0"/>
            </a:rPr>
            <a:t>upply</a:t>
          </a:r>
          <a:br>
            <a:rPr lang="en-US" sz="1200" b="1" i="0" dirty="0">
              <a:solidFill>
                <a:schemeClr val="accent2">
                  <a:lumMod val="40000"/>
                  <a:lumOff val="60000"/>
                </a:schemeClr>
              </a:solidFill>
              <a:latin typeface="+mn-lt"/>
              <a:ea typeface="Times New Roman" charset="0"/>
              <a:cs typeface="Times New Roman" charset="0"/>
            </a:rPr>
          </a:br>
          <a:r>
            <a:rPr lang="en-US" sz="1200" b="1" dirty="0">
              <a:solidFill>
                <a:schemeClr val="accent5">
                  <a:lumMod val="75000"/>
                </a:schemeClr>
              </a:solidFill>
              <a:ea typeface="Times New Roman" charset="0"/>
              <a:cs typeface="Times New Roman" charset="0"/>
            </a:rPr>
            <a:t>High Oil Price</a:t>
          </a:r>
          <a:endParaRPr lang="en-US" sz="1200" b="1" i="0" dirty="0">
            <a:solidFill>
              <a:schemeClr val="accent5">
                <a:lumMod val="75000"/>
              </a:schemeClr>
            </a:solidFill>
            <a:ea typeface="Times New Roman" charset="0"/>
            <a:cs typeface="Times New Roman" charset="0"/>
          </a:endParaRPr>
        </a:p>
        <a:p xmlns:a="http://schemas.openxmlformats.org/drawingml/2006/main">
          <a:pPr algn="l" eaLnBrk="0" hangingPunct="0"/>
          <a:r>
            <a:rPr lang="en-US" sz="1200" b="1" i="0" dirty="0">
              <a:solidFill>
                <a:schemeClr val="tx1"/>
              </a:solidFill>
              <a:latin typeface="+mn-lt"/>
              <a:ea typeface="Times New Roman" charset="0"/>
              <a:cs typeface="Times New Roman" charset="0"/>
            </a:rPr>
            <a:t>Reference</a:t>
          </a:r>
        </a:p>
        <a:p xmlns:a="http://schemas.openxmlformats.org/drawingml/2006/main">
          <a:pPr algn="l" eaLnBrk="0" hangingPunct="0"/>
          <a:r>
            <a:rPr lang="en-US" sz="1200" b="1" dirty="0">
              <a:solidFill>
                <a:schemeClr val="accent5">
                  <a:lumMod val="40000"/>
                  <a:lumOff val="60000"/>
                </a:schemeClr>
              </a:solidFill>
              <a:ea typeface="Times New Roman" charset="0"/>
              <a:cs typeface="Times New Roman" charset="0"/>
            </a:rPr>
            <a:t>Low Oil Price</a:t>
          </a:r>
          <a:br>
            <a:rPr lang="en-US" sz="1200" b="1" dirty="0">
              <a:solidFill>
                <a:schemeClr val="accent5">
                  <a:lumMod val="40000"/>
                  <a:lumOff val="60000"/>
                </a:schemeClr>
              </a:solidFill>
              <a:ea typeface="Times New Roman" charset="0"/>
              <a:cs typeface="Times New Roman" charset="0"/>
            </a:rPr>
          </a:br>
          <a:r>
            <a:rPr lang="en-US" sz="1200" b="1" dirty="0">
              <a:solidFill>
                <a:schemeClr val="accent2">
                  <a:lumMod val="75000"/>
                </a:schemeClr>
              </a:solidFill>
              <a:ea typeface="Times New Roman" charset="0"/>
              <a:cs typeface="Times New Roman" charset="0"/>
            </a:rPr>
            <a:t>High Oil and Gas Supply</a:t>
          </a:r>
          <a:endParaRPr lang="en-US" sz="1200" b="1" i="0" dirty="0">
            <a:solidFill>
              <a:schemeClr val="accent2">
                <a:lumMod val="75000"/>
              </a:schemeClr>
            </a:solidFill>
            <a:ea typeface="Times New Roman" charset="0"/>
            <a:cs typeface="Times New Roman"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0.2333</cdr:x>
      <cdr:y>0.01651</cdr:y>
    </cdr:from>
    <cdr:to>
      <cdr:x>0.73567</cdr:x>
      <cdr:y>0.13672</cdr:y>
    </cdr:to>
    <cdr:sp macro="" textlink="">
      <cdr:nvSpPr>
        <cdr:cNvPr id="8" name="TextBox 1"/>
        <cdr:cNvSpPr txBox="1"/>
      </cdr:nvSpPr>
      <cdr:spPr bwMode="auto">
        <a:xfrm xmlns:a="http://schemas.openxmlformats.org/drawingml/2006/main">
          <a:off x="606286" y="45340"/>
          <a:ext cx="1305528" cy="33003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a:solidFill>
                <a:schemeClr val="tx1"/>
              </a:solidFill>
              <a:latin typeface="+mn-lt"/>
              <a:ea typeface="Times New Roman" charset="0"/>
              <a:cs typeface="Times New Roman" charset="0"/>
            </a:rPr>
            <a:t>         </a:t>
          </a:r>
          <a:r>
            <a:rPr lang="en-US" sz="1200" b="1" i="0" dirty="0">
              <a:solidFill>
                <a:schemeClr val="tx1"/>
              </a:solidFill>
              <a:latin typeface="+mn-lt"/>
              <a:ea typeface="Times New Roman" charset="0"/>
              <a:cs typeface="Times New Roman" charset="0"/>
            </a:rPr>
            <a:t>2021</a:t>
          </a:r>
        </a:p>
        <a:p xmlns:a="http://schemas.openxmlformats.org/drawingml/2006/main">
          <a:pPr eaLnBrk="0" hangingPunct="0"/>
          <a:r>
            <a:rPr lang="en-US" sz="1200" b="0" i="0" baseline="0" dirty="0">
              <a:solidFill>
                <a:schemeClr val="tx1"/>
              </a:solidFill>
              <a:latin typeface="+mn-lt"/>
              <a:ea typeface="Times New Roman" charset="0"/>
              <a:cs typeface="Times New Roman" charset="0"/>
            </a:rPr>
            <a:t> history    projections</a:t>
          </a:r>
        </a:p>
        <a:p xmlns:a="http://schemas.openxmlformats.org/drawingml/2006/main">
          <a:pPr eaLnBrk="0" hangingPunct="0"/>
          <a:endParaRPr lang="en-US" sz="1200" b="1" i="0" baseline="0" dirty="0">
            <a:solidFill>
              <a:schemeClr val="bg2"/>
            </a:solidFill>
            <a:latin typeface="+mn-lt"/>
            <a:ea typeface="Times New Roman" charset="0"/>
            <a:cs typeface="Times New Roman"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0.23044</cdr:x>
      <cdr:y>0.02247</cdr:y>
    </cdr:from>
    <cdr:to>
      <cdr:x>0.7328</cdr:x>
      <cdr:y>0.14268</cdr:y>
    </cdr:to>
    <cdr:sp macro="" textlink="">
      <cdr:nvSpPr>
        <cdr:cNvPr id="8" name="TextBox 1"/>
        <cdr:cNvSpPr txBox="1"/>
      </cdr:nvSpPr>
      <cdr:spPr bwMode="auto">
        <a:xfrm xmlns:a="http://schemas.openxmlformats.org/drawingml/2006/main">
          <a:off x="598851" y="62067"/>
          <a:ext cx="1305502" cy="33204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a:solidFill>
                <a:schemeClr val="tx1"/>
              </a:solidFill>
              <a:latin typeface="+mn-lt"/>
              <a:ea typeface="Times New Roman" charset="0"/>
              <a:cs typeface="Times New Roman" charset="0"/>
            </a:rPr>
            <a:t>         </a:t>
          </a:r>
          <a:r>
            <a:rPr lang="en-US" sz="1200" b="1" i="0" dirty="0">
              <a:solidFill>
                <a:schemeClr val="tx1"/>
              </a:solidFill>
              <a:latin typeface="+mn-lt"/>
              <a:ea typeface="Times New Roman" charset="0"/>
              <a:cs typeface="Times New Roman" charset="0"/>
            </a:rPr>
            <a:t>2021</a:t>
          </a:r>
        </a:p>
        <a:p xmlns:a="http://schemas.openxmlformats.org/drawingml/2006/main">
          <a:pPr eaLnBrk="0" hangingPunct="0"/>
          <a:r>
            <a:rPr lang="en-US" sz="1200" b="0" i="0" baseline="0" dirty="0">
              <a:solidFill>
                <a:schemeClr val="tx1"/>
              </a:solidFill>
              <a:latin typeface="+mn-lt"/>
              <a:ea typeface="Times New Roman" charset="0"/>
              <a:cs typeface="Times New Roman" charset="0"/>
            </a:rPr>
            <a:t> history    projections</a:t>
          </a:r>
        </a:p>
        <a:p xmlns:a="http://schemas.openxmlformats.org/drawingml/2006/main">
          <a:pPr eaLnBrk="0" hangingPunct="0"/>
          <a:endParaRPr lang="en-US" sz="1200" b="1" i="0" baseline="0" dirty="0">
            <a:solidFill>
              <a:schemeClr val="bg2"/>
            </a:solidFill>
            <a:latin typeface="+mn-lt"/>
            <a:ea typeface="Times New Roman" charset="0"/>
            <a:cs typeface="Times New Roman"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0.22594</cdr:x>
      <cdr:y>0.01997</cdr:y>
    </cdr:from>
    <cdr:to>
      <cdr:x>0.72831</cdr:x>
      <cdr:y>0.14018</cdr:y>
    </cdr:to>
    <cdr:sp macro="" textlink="">
      <cdr:nvSpPr>
        <cdr:cNvPr id="8" name="TextBox 1"/>
        <cdr:cNvSpPr txBox="1"/>
      </cdr:nvSpPr>
      <cdr:spPr bwMode="auto">
        <a:xfrm xmlns:a="http://schemas.openxmlformats.org/drawingml/2006/main">
          <a:off x="587164" y="54828"/>
          <a:ext cx="1305528" cy="33003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a:solidFill>
                <a:schemeClr val="tx1"/>
              </a:solidFill>
              <a:latin typeface="+mn-lt"/>
              <a:ea typeface="Times New Roman" charset="0"/>
              <a:cs typeface="Times New Roman" charset="0"/>
            </a:rPr>
            <a:t>          </a:t>
          </a:r>
          <a:r>
            <a:rPr lang="en-US" sz="1200" b="1" i="0" dirty="0">
              <a:solidFill>
                <a:schemeClr val="tx1"/>
              </a:solidFill>
              <a:latin typeface="+mn-lt"/>
              <a:ea typeface="Times New Roman" charset="0"/>
              <a:cs typeface="Times New Roman" charset="0"/>
            </a:rPr>
            <a:t>2021</a:t>
          </a:r>
        </a:p>
        <a:p xmlns:a="http://schemas.openxmlformats.org/drawingml/2006/main">
          <a:pPr eaLnBrk="0" hangingPunct="0"/>
          <a:r>
            <a:rPr lang="en-US" sz="1200" b="0" i="0" baseline="0" dirty="0">
              <a:solidFill>
                <a:schemeClr val="tx1"/>
              </a:solidFill>
              <a:latin typeface="+mn-lt"/>
              <a:ea typeface="Times New Roman" charset="0"/>
              <a:cs typeface="Times New Roman" charset="0"/>
            </a:rPr>
            <a:t> history    projections</a:t>
          </a:r>
        </a:p>
        <a:p xmlns:a="http://schemas.openxmlformats.org/drawingml/2006/main">
          <a:pPr eaLnBrk="0" hangingPunct="0"/>
          <a:endParaRPr lang="en-US" sz="1200" b="1" i="0" baseline="0" dirty="0">
            <a:solidFill>
              <a:schemeClr val="bg2"/>
            </a:solidFill>
            <a:latin typeface="+mn-lt"/>
            <a:ea typeface="Times New Roman" charset="0"/>
            <a:cs typeface="Times New Roman"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0.17423</cdr:x>
      <cdr:y>0.16166</cdr:y>
    </cdr:from>
    <cdr:to>
      <cdr:x>0.40111</cdr:x>
      <cdr:y>0.31925</cdr:y>
    </cdr:to>
    <cdr:sp macro="" textlink="">
      <cdr:nvSpPr>
        <cdr:cNvPr id="6" name="TextBox 1"/>
        <cdr:cNvSpPr txBox="1"/>
      </cdr:nvSpPr>
      <cdr:spPr bwMode="auto">
        <a:xfrm xmlns:a="http://schemas.openxmlformats.org/drawingml/2006/main">
          <a:off x="685130" y="565368"/>
          <a:ext cx="892146" cy="55113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a:solidFill>
                <a:schemeClr val="bg2"/>
              </a:solidFill>
              <a:latin typeface="+mn-lt"/>
              <a:ea typeface="Times New Roman" charset="0"/>
              <a:cs typeface="Times New Roman" charset="0"/>
            </a:rPr>
            <a:t>        </a:t>
          </a:r>
          <a:r>
            <a:rPr lang="en-US" sz="1200" b="1" i="0" dirty="0">
              <a:solidFill>
                <a:schemeClr val="tx1"/>
              </a:solidFill>
              <a:latin typeface="+mn-lt"/>
              <a:ea typeface="Times New Roman" charset="0"/>
              <a:cs typeface="Times New Roman" charset="0"/>
            </a:rPr>
            <a:t>2021</a:t>
          </a:r>
        </a:p>
        <a:p xmlns:a="http://schemas.openxmlformats.org/drawingml/2006/main">
          <a:pPr eaLnBrk="0" hangingPunct="0"/>
          <a:endParaRPr lang="en-US" sz="1200" b="0" i="0" dirty="0">
            <a:solidFill>
              <a:schemeClr val="tx1"/>
            </a:solidFill>
            <a:latin typeface="+mn-lt"/>
            <a:ea typeface="Times New Roman" charset="0"/>
            <a:cs typeface="Times New Roman" charset="0"/>
          </a:endParaRPr>
        </a:p>
        <a:p xmlns:a="http://schemas.openxmlformats.org/drawingml/2006/main">
          <a:pPr eaLnBrk="0" hangingPunct="0"/>
          <a:r>
            <a:rPr lang="en-US" sz="1200" b="0" i="0" dirty="0">
              <a:solidFill>
                <a:schemeClr val="tx1"/>
              </a:solidFill>
              <a:latin typeface="+mn-lt"/>
              <a:ea typeface="Times New Roman" charset="0"/>
              <a:cs typeface="Times New Roman" charset="0"/>
            </a:rPr>
            <a:t>history</a:t>
          </a:r>
          <a:r>
            <a:rPr lang="en-US" sz="1200" b="0" i="0" baseline="0" dirty="0">
              <a:solidFill>
                <a:schemeClr val="tx1"/>
              </a:solidFill>
              <a:latin typeface="+mn-lt"/>
              <a:ea typeface="Times New Roman" charset="0"/>
              <a:cs typeface="Times New Roman" charset="0"/>
            </a:rPr>
            <a:t>    projections</a:t>
          </a:r>
        </a:p>
        <a:p xmlns:a="http://schemas.openxmlformats.org/drawingml/2006/main">
          <a:pPr eaLnBrk="0" hangingPunct="0"/>
          <a:r>
            <a:rPr lang="en-US" sz="1200" b="0" i="0" baseline="0" dirty="0">
              <a:solidFill>
                <a:schemeClr val="bg2"/>
              </a:solidFill>
              <a:latin typeface="+mn-lt"/>
              <a:ea typeface="Times New Roman" charset="0"/>
              <a:cs typeface="Times New Roman" charset="0"/>
            </a:rPr>
            <a:t>            </a:t>
          </a:r>
          <a:endParaRPr lang="en-US" sz="1200" b="1" i="0" dirty="0">
            <a:solidFill>
              <a:schemeClr val="bg1"/>
            </a:solidFill>
            <a:latin typeface="+mn-lt"/>
            <a:ea typeface="Times New Roman" charset="0"/>
            <a:cs typeface="Times New Roman" charset="0"/>
          </a:endParaRPr>
        </a:p>
      </cdr:txBody>
    </cdr:sp>
  </cdr:relSizeAnchor>
  <cdr:relSizeAnchor xmlns:cdr="http://schemas.openxmlformats.org/drawingml/2006/chartDrawing">
    <cdr:from>
      <cdr:x>0</cdr:x>
      <cdr:y>0.00197</cdr:y>
    </cdr:from>
    <cdr:to>
      <cdr:x>1</cdr:x>
      <cdr:y>0.10267</cdr:y>
    </cdr:to>
    <cdr:sp macro="" textlink="">
      <cdr:nvSpPr>
        <cdr:cNvPr id="7" name="TextBox 5"/>
        <cdr:cNvSpPr txBox="1"/>
      </cdr:nvSpPr>
      <cdr:spPr bwMode="auto">
        <a:xfrm xmlns:a="http://schemas.openxmlformats.org/drawingml/2006/main">
          <a:off x="0" y="6876"/>
          <a:ext cx="3932238" cy="35217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7432" rIns="27432" bIns="27432" rtlCol="0" anchor="t">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a:solidFill>
                <a:schemeClr val="tx1"/>
              </a:solidFill>
              <a:ea typeface="Times New Roman" charset="0"/>
              <a:cs typeface="Times New Roman" charset="0"/>
            </a:rPr>
            <a:t>U.S. electricity generation </a:t>
          </a:r>
          <a:r>
            <a:rPr lang="en-US" sz="1200" b="1" i="0" baseline="0" dirty="0">
              <a:solidFill>
                <a:schemeClr val="tx1"/>
              </a:solidFill>
              <a:ea typeface="Times New Roman" charset="0"/>
              <a:cs typeface="Times New Roman" charset="0"/>
            </a:rPr>
            <a:t>from selected fuels </a:t>
          </a:r>
        </a:p>
        <a:p xmlns:a="http://schemas.openxmlformats.org/drawingml/2006/main">
          <a:pPr eaLnBrk="0" hangingPunct="0"/>
          <a:r>
            <a:rPr lang="en-US" sz="1200" b="1" i="0" baseline="0" dirty="0">
              <a:solidFill>
                <a:schemeClr val="tx1"/>
              </a:solidFill>
              <a:ea typeface="Times New Roman" charset="0"/>
              <a:cs typeface="Times New Roman" charset="0"/>
            </a:rPr>
            <a:t>AEO2022 Reference </a:t>
          </a:r>
          <a:r>
            <a:rPr lang="en-US" sz="1200" b="1" dirty="0">
              <a:solidFill>
                <a:schemeClr val="tx1"/>
              </a:solidFill>
              <a:ea typeface="Times New Roman" charset="0"/>
              <a:cs typeface="Times New Roman" charset="0"/>
            </a:rPr>
            <a:t>case</a:t>
          </a:r>
          <a:endParaRPr lang="en-US" sz="1200" b="1" i="0" baseline="0" dirty="0">
            <a:solidFill>
              <a:schemeClr val="tx1"/>
            </a:solidFill>
            <a:ea typeface="Times New Roman" charset="0"/>
            <a:cs typeface="Times New Roman" charset="0"/>
          </a:endParaRPr>
        </a:p>
        <a:p xmlns:a="http://schemas.openxmlformats.org/drawingml/2006/main">
          <a:pPr eaLnBrk="0" hangingPunct="0"/>
          <a:r>
            <a:rPr lang="en-US" b="0" i="0" baseline="0" dirty="0">
              <a:solidFill>
                <a:schemeClr val="tx1"/>
              </a:solidFill>
              <a:ea typeface="Times New Roman" charset="0"/>
              <a:cs typeface="Times New Roman" charset="0"/>
            </a:rPr>
            <a:t>billion kilowatthours</a:t>
          </a:r>
          <a:endParaRPr lang="en-US" b="0" i="0" dirty="0">
            <a:solidFill>
              <a:schemeClr val="tx1"/>
            </a:solidFill>
            <a:ea typeface="Times New Roman" charset="0"/>
            <a:cs typeface="Times New Roman" charset="0"/>
          </a:endParaRPr>
        </a:p>
      </cdr:txBody>
    </cdr:sp>
  </cdr:relSizeAnchor>
  <cdr:relSizeAnchor xmlns:cdr="http://schemas.openxmlformats.org/drawingml/2006/chartDrawing">
    <cdr:from>
      <cdr:x>0.77605</cdr:x>
      <cdr:y>0.33576</cdr:y>
    </cdr:from>
    <cdr:to>
      <cdr:x>0.94418</cdr:x>
      <cdr:y>0.66423</cdr:y>
    </cdr:to>
    <cdr:sp macro="" textlink="">
      <cdr:nvSpPr>
        <cdr:cNvPr id="9" name="TextBox 1"/>
        <cdr:cNvSpPr txBox="1"/>
      </cdr:nvSpPr>
      <cdr:spPr bwMode="auto">
        <a:xfrm xmlns:a="http://schemas.openxmlformats.org/drawingml/2006/main">
          <a:off x="3051613" y="1174258"/>
          <a:ext cx="661127" cy="114874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endParaRPr lang="en-US" sz="1200" b="1" i="0" dirty="0">
            <a:solidFill>
              <a:schemeClr val="accent1">
                <a:lumMod val="40000"/>
                <a:lumOff val="60000"/>
              </a:schemeClr>
            </a:solidFill>
            <a:latin typeface="+mn-lt"/>
            <a:ea typeface="Times New Roman" charset="0"/>
            <a:cs typeface="Times New Roman" charset="0"/>
          </a:endParaRPr>
        </a:p>
        <a:p xmlns:a="http://schemas.openxmlformats.org/drawingml/2006/main">
          <a:pPr eaLnBrk="0" hangingPunct="0"/>
          <a:r>
            <a:rPr lang="en-US" sz="1200" b="1" i="0" dirty="0">
              <a:solidFill>
                <a:schemeClr val="accent1"/>
              </a:solidFill>
              <a:latin typeface="+mn-lt"/>
              <a:ea typeface="Times New Roman" charset="0"/>
              <a:cs typeface="Times New Roman" charset="0"/>
            </a:rPr>
            <a:t>natural gas</a:t>
          </a:r>
          <a:endParaRPr lang="en-US" sz="1200" b="1" i="0" dirty="0">
            <a:solidFill>
              <a:schemeClr val="accent3"/>
            </a:solidFill>
            <a:latin typeface="+mn-lt"/>
            <a:ea typeface="Times New Roman" charset="0"/>
            <a:cs typeface="Times New Roman" charset="0"/>
          </a:endParaRPr>
        </a:p>
        <a:p xmlns:a="http://schemas.openxmlformats.org/drawingml/2006/main">
          <a:pPr eaLnBrk="0" hangingPunct="0"/>
          <a:r>
            <a:rPr lang="en-US" sz="1200" b="1" i="0" dirty="0">
              <a:solidFill>
                <a:schemeClr val="accent3"/>
              </a:solidFill>
              <a:latin typeface="+mn-lt"/>
              <a:ea typeface="Times New Roman" charset="0"/>
              <a:cs typeface="Times New Roman" charset="0"/>
            </a:rPr>
            <a:t>renewables</a:t>
          </a:r>
          <a:endParaRPr lang="en-US" sz="1200" b="1" i="0" dirty="0">
            <a:solidFill>
              <a:schemeClr val="accent5"/>
            </a:solidFill>
            <a:latin typeface="+mn-lt"/>
            <a:ea typeface="Times New Roman" charset="0"/>
            <a:cs typeface="Times New Roman" charset="0"/>
          </a:endParaRPr>
        </a:p>
        <a:p xmlns:a="http://schemas.openxmlformats.org/drawingml/2006/main">
          <a:pPr eaLnBrk="0" hangingPunct="0"/>
          <a:r>
            <a:rPr lang="en-US" sz="1200" b="1" dirty="0">
              <a:solidFill>
                <a:schemeClr val="accent5"/>
              </a:solidFill>
              <a:ea typeface="Times New Roman" charset="0"/>
              <a:cs typeface="Times New Roman" charset="0"/>
            </a:rPr>
            <a:t>n</a:t>
          </a:r>
          <a:r>
            <a:rPr lang="en-US" sz="1200" b="1" i="0" dirty="0">
              <a:solidFill>
                <a:schemeClr val="accent5"/>
              </a:solidFill>
              <a:latin typeface="+mn-lt"/>
              <a:ea typeface="Times New Roman" charset="0"/>
              <a:cs typeface="Times New Roman" charset="0"/>
            </a:rPr>
            <a:t>uclear</a:t>
          </a:r>
          <a:endParaRPr lang="en-US" sz="1200" b="1" i="0" dirty="0">
            <a:solidFill>
              <a:sysClr val="windowText" lastClr="000000"/>
            </a:solidFill>
            <a:latin typeface="+mn-lt"/>
            <a:ea typeface="Times New Roman" charset="0"/>
            <a:cs typeface="Times New Roman" charset="0"/>
          </a:endParaRPr>
        </a:p>
        <a:p xmlns:a="http://schemas.openxmlformats.org/drawingml/2006/main">
          <a:pPr eaLnBrk="0" hangingPunct="0"/>
          <a:r>
            <a:rPr lang="en-US" sz="1200" b="1" dirty="0">
              <a:solidFill>
                <a:srgbClr val="8B8B8B"/>
              </a:solidFill>
              <a:ea typeface="Times New Roman" charset="0"/>
              <a:cs typeface="Times New Roman" charset="0"/>
            </a:rPr>
            <a:t>c</a:t>
          </a:r>
          <a:r>
            <a:rPr lang="en-US" sz="1200" b="1" i="0" dirty="0">
              <a:solidFill>
                <a:srgbClr val="8B8B8B"/>
              </a:solidFill>
              <a:latin typeface="+mn-lt"/>
              <a:ea typeface="Times New Roman" charset="0"/>
              <a:cs typeface="Times New Roman" charset="0"/>
            </a:rPr>
            <a:t>oal</a:t>
          </a:r>
        </a:p>
      </cdr:txBody>
    </cdr:sp>
  </cdr:relSizeAnchor>
  <cdr:relSizeAnchor xmlns:cdr="http://schemas.openxmlformats.org/drawingml/2006/chartDrawing">
    <cdr:from>
      <cdr:x>0.32049</cdr:x>
      <cdr:y>0.48545</cdr:y>
    </cdr:from>
    <cdr:to>
      <cdr:x>0.44172</cdr:x>
      <cdr:y>0.54775</cdr:y>
    </cdr:to>
    <cdr:sp macro="" textlink="">
      <cdr:nvSpPr>
        <cdr:cNvPr id="5" name="TextBox 1"/>
        <cdr:cNvSpPr txBox="1"/>
      </cdr:nvSpPr>
      <cdr:spPr bwMode="auto">
        <a:xfrm xmlns:a="http://schemas.openxmlformats.org/drawingml/2006/main">
          <a:off x="1260237" y="1697750"/>
          <a:ext cx="476706" cy="21787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dirty="0">
              <a:solidFill>
                <a:schemeClr val="bg1"/>
              </a:solidFill>
              <a:ea typeface="Times New Roman" charset="0"/>
              <a:cs typeface="Times New Roman" charset="0"/>
            </a:rPr>
            <a:t>37</a:t>
          </a:r>
          <a:r>
            <a:rPr lang="en-US" sz="1200" i="0" dirty="0">
              <a:solidFill>
                <a:schemeClr val="bg1"/>
              </a:solidFill>
              <a:latin typeface="+mn-lt"/>
              <a:ea typeface="Times New Roman" charset="0"/>
              <a:cs typeface="Times New Roman" charset="0"/>
            </a:rPr>
            <a:t>%</a:t>
          </a:r>
        </a:p>
      </cdr:txBody>
    </cdr:sp>
  </cdr:relSizeAnchor>
  <cdr:relSizeAnchor xmlns:cdr="http://schemas.openxmlformats.org/drawingml/2006/chartDrawing">
    <cdr:from>
      <cdr:x>0.32253</cdr:x>
      <cdr:y>0.62053</cdr:y>
    </cdr:from>
    <cdr:to>
      <cdr:x>0.44859</cdr:x>
      <cdr:y>0.68904</cdr:y>
    </cdr:to>
    <cdr:sp macro="" textlink="">
      <cdr:nvSpPr>
        <cdr:cNvPr id="8" name="TextBox 1"/>
        <cdr:cNvSpPr txBox="1"/>
      </cdr:nvSpPr>
      <cdr:spPr bwMode="auto">
        <a:xfrm xmlns:a="http://schemas.openxmlformats.org/drawingml/2006/main">
          <a:off x="1268247" y="2170157"/>
          <a:ext cx="495698" cy="23959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dirty="0">
              <a:solidFill>
                <a:schemeClr val="bg1"/>
              </a:solidFill>
              <a:ea typeface="Times New Roman" charset="0"/>
              <a:cs typeface="Times New Roman" charset="0"/>
            </a:rPr>
            <a:t>21</a:t>
          </a:r>
          <a:r>
            <a:rPr lang="en-US" sz="1200" i="0" dirty="0">
              <a:solidFill>
                <a:schemeClr val="bg1"/>
              </a:solidFill>
              <a:latin typeface="+mn-lt"/>
              <a:ea typeface="Times New Roman" charset="0"/>
              <a:cs typeface="Times New Roman" charset="0"/>
            </a:rPr>
            <a:t>%</a:t>
          </a:r>
        </a:p>
      </cdr:txBody>
    </cdr:sp>
  </cdr:relSizeAnchor>
  <cdr:relSizeAnchor xmlns:cdr="http://schemas.openxmlformats.org/drawingml/2006/chartDrawing">
    <cdr:from>
      <cdr:x>0.32015</cdr:x>
      <cdr:y>0.73824</cdr:y>
    </cdr:from>
    <cdr:to>
      <cdr:x>0.44623</cdr:x>
      <cdr:y>0.81554</cdr:y>
    </cdr:to>
    <cdr:sp macro="" textlink="">
      <cdr:nvSpPr>
        <cdr:cNvPr id="10" name="TextBox 1"/>
        <cdr:cNvSpPr txBox="1"/>
      </cdr:nvSpPr>
      <cdr:spPr bwMode="auto">
        <a:xfrm xmlns:a="http://schemas.openxmlformats.org/drawingml/2006/main">
          <a:off x="1258901" y="2581802"/>
          <a:ext cx="495777" cy="27033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i="0" dirty="0">
              <a:solidFill>
                <a:schemeClr val="bg1"/>
              </a:solidFill>
              <a:latin typeface="+mn-lt"/>
              <a:ea typeface="Times New Roman" charset="0"/>
              <a:cs typeface="Times New Roman" charset="0"/>
            </a:rPr>
            <a:t>19%</a:t>
          </a:r>
        </a:p>
      </cdr:txBody>
    </cdr:sp>
  </cdr:relSizeAnchor>
  <cdr:relSizeAnchor xmlns:cdr="http://schemas.openxmlformats.org/drawingml/2006/chartDrawing">
    <cdr:from>
      <cdr:x>0.32388</cdr:x>
      <cdr:y>0.83085</cdr:y>
    </cdr:from>
    <cdr:to>
      <cdr:x>0.45423</cdr:x>
      <cdr:y>0.90957</cdr:y>
    </cdr:to>
    <cdr:sp macro="" textlink="">
      <cdr:nvSpPr>
        <cdr:cNvPr id="11" name="TextBox 1"/>
        <cdr:cNvSpPr txBox="1"/>
      </cdr:nvSpPr>
      <cdr:spPr bwMode="auto">
        <a:xfrm xmlns:a="http://schemas.openxmlformats.org/drawingml/2006/main">
          <a:off x="1273586" y="2905701"/>
          <a:ext cx="512568" cy="27530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dirty="0">
              <a:solidFill>
                <a:schemeClr val="bg1"/>
              </a:solidFill>
              <a:ea typeface="Times New Roman" charset="0"/>
              <a:cs typeface="Times New Roman" charset="0"/>
            </a:rPr>
            <a:t>23</a:t>
          </a:r>
          <a:r>
            <a:rPr lang="en-US" sz="1200" i="0" dirty="0">
              <a:solidFill>
                <a:schemeClr val="bg1"/>
              </a:solidFill>
              <a:latin typeface="+mn-lt"/>
              <a:ea typeface="Times New Roman" charset="0"/>
              <a:cs typeface="Times New Roman" charset="0"/>
            </a:rPr>
            <a:t>%</a:t>
          </a:r>
        </a:p>
      </cdr:txBody>
    </cdr:sp>
  </cdr:relSizeAnchor>
  <cdr:relSizeAnchor xmlns:cdr="http://schemas.openxmlformats.org/drawingml/2006/chartDrawing">
    <cdr:from>
      <cdr:x>0.68175</cdr:x>
      <cdr:y>0.37912</cdr:y>
    </cdr:from>
    <cdr:to>
      <cdr:x>0.79194</cdr:x>
      <cdr:y>0.45826</cdr:y>
    </cdr:to>
    <cdr:sp macro="" textlink="">
      <cdr:nvSpPr>
        <cdr:cNvPr id="12" name="TextBox 1"/>
        <cdr:cNvSpPr txBox="1"/>
      </cdr:nvSpPr>
      <cdr:spPr bwMode="auto">
        <a:xfrm xmlns:a="http://schemas.openxmlformats.org/drawingml/2006/main">
          <a:off x="2680805" y="1325897"/>
          <a:ext cx="433286" cy="27676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i="0" dirty="0">
              <a:solidFill>
                <a:schemeClr val="bg1"/>
              </a:solidFill>
              <a:latin typeface="+mn-lt"/>
              <a:ea typeface="Times New Roman" charset="0"/>
              <a:cs typeface="Times New Roman" charset="0"/>
            </a:rPr>
            <a:t>34%</a:t>
          </a:r>
        </a:p>
      </cdr:txBody>
    </cdr:sp>
  </cdr:relSizeAnchor>
  <cdr:relSizeAnchor xmlns:cdr="http://schemas.openxmlformats.org/drawingml/2006/chartDrawing">
    <cdr:from>
      <cdr:x>0.68173</cdr:x>
      <cdr:y>0.61119</cdr:y>
    </cdr:from>
    <cdr:to>
      <cdr:x>0.79019</cdr:x>
      <cdr:y>0.69141</cdr:y>
    </cdr:to>
    <cdr:sp macro="" textlink="">
      <cdr:nvSpPr>
        <cdr:cNvPr id="13" name="TextBox 1"/>
        <cdr:cNvSpPr txBox="1"/>
      </cdr:nvSpPr>
      <cdr:spPr bwMode="auto">
        <a:xfrm xmlns:a="http://schemas.openxmlformats.org/drawingml/2006/main">
          <a:off x="2680721" y="2137486"/>
          <a:ext cx="426495" cy="28056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dirty="0">
              <a:solidFill>
                <a:schemeClr val="bg1"/>
              </a:solidFill>
              <a:ea typeface="Times New Roman" charset="0"/>
              <a:cs typeface="Times New Roman" charset="0"/>
            </a:rPr>
            <a:t>44</a:t>
          </a:r>
          <a:r>
            <a:rPr lang="en-US" sz="1200" i="0" dirty="0">
              <a:solidFill>
                <a:schemeClr val="bg1"/>
              </a:solidFill>
              <a:latin typeface="+mn-lt"/>
              <a:ea typeface="Times New Roman" charset="0"/>
              <a:cs typeface="Times New Roman" charset="0"/>
            </a:rPr>
            <a:t>%</a:t>
          </a:r>
        </a:p>
      </cdr:txBody>
    </cdr:sp>
  </cdr:relSizeAnchor>
  <cdr:relSizeAnchor xmlns:cdr="http://schemas.openxmlformats.org/drawingml/2006/chartDrawing">
    <cdr:from>
      <cdr:x>0.68097</cdr:x>
      <cdr:y>0.77162</cdr:y>
    </cdr:from>
    <cdr:to>
      <cdr:x>0.79194</cdr:x>
      <cdr:y>0.8447</cdr:y>
    </cdr:to>
    <cdr:sp macro="" textlink="">
      <cdr:nvSpPr>
        <cdr:cNvPr id="14" name="TextBox 1"/>
        <cdr:cNvSpPr txBox="1"/>
      </cdr:nvSpPr>
      <cdr:spPr bwMode="auto">
        <a:xfrm xmlns:a="http://schemas.openxmlformats.org/drawingml/2006/main">
          <a:off x="2677748" y="2698557"/>
          <a:ext cx="436343" cy="25556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i="0" dirty="0">
              <a:solidFill>
                <a:schemeClr val="bg1"/>
              </a:solidFill>
              <a:latin typeface="+mn-lt"/>
              <a:ea typeface="Times New Roman" charset="0"/>
              <a:cs typeface="Times New Roman" charset="0"/>
            </a:rPr>
            <a:t>12%</a:t>
          </a:r>
        </a:p>
      </cdr:txBody>
    </cdr:sp>
  </cdr:relSizeAnchor>
  <cdr:relSizeAnchor xmlns:cdr="http://schemas.openxmlformats.org/drawingml/2006/chartDrawing">
    <cdr:from>
      <cdr:x>0.66132</cdr:x>
      <cdr:y>0.8441</cdr:y>
    </cdr:from>
    <cdr:to>
      <cdr:x>0.76716</cdr:x>
      <cdr:y>0.91949</cdr:y>
    </cdr:to>
    <cdr:sp macro="" textlink="">
      <cdr:nvSpPr>
        <cdr:cNvPr id="15" name="TextBox 1"/>
        <cdr:cNvSpPr txBox="1"/>
      </cdr:nvSpPr>
      <cdr:spPr bwMode="auto">
        <a:xfrm xmlns:a="http://schemas.openxmlformats.org/drawingml/2006/main">
          <a:off x="2600482" y="2952031"/>
          <a:ext cx="416188" cy="26365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dirty="0">
              <a:solidFill>
                <a:schemeClr val="bg1"/>
              </a:solidFill>
              <a:ea typeface="Times New Roman" charset="0"/>
              <a:cs typeface="Times New Roman" charset="0"/>
            </a:rPr>
            <a:t>  10</a:t>
          </a:r>
          <a:r>
            <a:rPr lang="en-US" sz="1200" i="0" dirty="0">
              <a:solidFill>
                <a:schemeClr val="bg1"/>
              </a:solidFill>
              <a:latin typeface="+mn-lt"/>
              <a:ea typeface="Times New Roman" charset="0"/>
              <a:cs typeface="Times New Roman" charset="0"/>
            </a:rPr>
            <a:t>%</a:t>
          </a:r>
        </a:p>
      </cdr:txBody>
    </cdr:sp>
  </cdr:relSizeAnchor>
</c:userShapes>
</file>

<file path=ppt/drawings/drawing8.xml><?xml version="1.0" encoding="utf-8"?>
<c:userShapes xmlns:c="http://schemas.openxmlformats.org/drawingml/2006/chart">
  <cdr:relSizeAnchor xmlns:cdr="http://schemas.openxmlformats.org/drawingml/2006/chartDrawing">
    <cdr:from>
      <cdr:x>0</cdr:x>
      <cdr:y>0</cdr:y>
    </cdr:from>
    <cdr:to>
      <cdr:x>0.98999</cdr:x>
      <cdr:y>0.23264</cdr:y>
    </cdr:to>
    <cdr:sp macro="" textlink="">
      <cdr:nvSpPr>
        <cdr:cNvPr id="2" name="TextBox 1"/>
        <cdr:cNvSpPr txBox="1"/>
      </cdr:nvSpPr>
      <cdr:spPr bwMode="auto">
        <a:xfrm xmlns:a="http://schemas.openxmlformats.org/drawingml/2006/main">
          <a:off x="0" y="0"/>
          <a:ext cx="4264480" cy="98927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algn="l" eaLnBrk="0" hangingPunct="0"/>
          <a:r>
            <a:rPr lang="en-US" sz="1200" b="1" i="0" dirty="0">
              <a:solidFill>
                <a:sysClr val="windowText" lastClr="000000"/>
              </a:solidFill>
              <a:latin typeface="+mn-lt"/>
              <a:ea typeface="Times New Roman" charset="0"/>
              <a:cs typeface="Times New Roman" charset="0"/>
            </a:rPr>
            <a:t>U.S. </a:t>
          </a:r>
          <a:r>
            <a:rPr lang="en-US" sz="1200" b="1" dirty="0">
              <a:ea typeface="Times New Roman" charset="0"/>
              <a:cs typeface="Times New Roman" charset="0"/>
            </a:rPr>
            <a:t>r</a:t>
          </a:r>
          <a:r>
            <a:rPr lang="en-US" sz="1200" b="1" i="0" dirty="0">
              <a:solidFill>
                <a:sysClr val="windowText" lastClr="000000"/>
              </a:solidFill>
              <a:latin typeface="+mn-lt"/>
              <a:ea typeface="Times New Roman" charset="0"/>
              <a:cs typeface="Times New Roman" charset="0"/>
            </a:rPr>
            <a:t>enewable electricity generation, including </a:t>
          </a:r>
          <a:r>
            <a:rPr lang="en-US" sz="1200" b="1" dirty="0">
              <a:ea typeface="Times New Roman" charset="0"/>
              <a:cs typeface="Times New Roman" charset="0"/>
            </a:rPr>
            <a:t>end use</a:t>
          </a:r>
          <a:endParaRPr lang="en-US" sz="1200" b="1" i="0" dirty="0">
            <a:solidFill>
              <a:sysClr val="windowText" lastClr="000000"/>
            </a:solidFill>
            <a:latin typeface="+mn-lt"/>
            <a:ea typeface="Times New Roman" charset="0"/>
            <a:cs typeface="Times New Roman" charset="0"/>
          </a:endParaRPr>
        </a:p>
        <a:p xmlns:a="http://schemas.openxmlformats.org/drawingml/2006/main">
          <a:pPr algn="l" eaLnBrk="0" hangingPunct="0"/>
          <a:r>
            <a:rPr lang="en-US" sz="1200" b="1" i="0" dirty="0">
              <a:solidFill>
                <a:schemeClr val="tx1"/>
              </a:solidFill>
              <a:latin typeface="+mn-lt"/>
              <a:ea typeface="Times New Roman" charset="0"/>
              <a:cs typeface="Times New Roman" charset="0"/>
            </a:rPr>
            <a:t>AEO2022 </a:t>
          </a:r>
          <a:r>
            <a:rPr lang="en-US" sz="1200" b="1" i="0" dirty="0">
              <a:solidFill>
                <a:sysClr val="windowText" lastClr="000000"/>
              </a:solidFill>
              <a:latin typeface="+mn-lt"/>
              <a:ea typeface="Times New Roman" charset="0"/>
              <a:cs typeface="Times New Roman" charset="0"/>
            </a:rPr>
            <a:t>Reference case</a:t>
          </a:r>
        </a:p>
        <a:p xmlns:a="http://schemas.openxmlformats.org/drawingml/2006/main">
          <a:pPr algn="l" eaLnBrk="0" hangingPunct="0"/>
          <a:r>
            <a:rPr lang="en-US" i="0" baseline="0" dirty="0">
              <a:solidFill>
                <a:sysClr val="windowText" lastClr="000000"/>
              </a:solidFill>
              <a:latin typeface="+mn-lt"/>
              <a:ea typeface="Times New Roman" charset="0"/>
              <a:cs typeface="Times New Roman" charset="0"/>
            </a:rPr>
            <a:t>billion kilowatthours</a:t>
          </a:r>
          <a:endParaRPr lang="en-US" i="0" dirty="0">
            <a:solidFill>
              <a:sysClr val="windowText" lastClr="000000"/>
            </a:solidFill>
            <a:latin typeface="+mn-lt"/>
            <a:ea typeface="Times New Roman" charset="0"/>
            <a:cs typeface="Times New Roman" charset="0"/>
          </a:endParaRPr>
        </a:p>
      </cdr:txBody>
    </cdr:sp>
  </cdr:relSizeAnchor>
  <cdr:relSizeAnchor xmlns:cdr="http://schemas.openxmlformats.org/drawingml/2006/chartDrawing">
    <cdr:from>
      <cdr:x>0.16126</cdr:x>
      <cdr:y>0.1584</cdr:y>
    </cdr:from>
    <cdr:to>
      <cdr:x>0.37422</cdr:x>
      <cdr:y>0.29925</cdr:y>
    </cdr:to>
    <cdr:sp macro="" textlink="">
      <cdr:nvSpPr>
        <cdr:cNvPr id="6" name="TextBox 1"/>
        <cdr:cNvSpPr txBox="1"/>
      </cdr:nvSpPr>
      <cdr:spPr bwMode="auto">
        <a:xfrm xmlns:a="http://schemas.openxmlformats.org/drawingml/2006/main">
          <a:off x="662504" y="553966"/>
          <a:ext cx="874897" cy="49259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a:solidFill>
                <a:schemeClr val="bg2"/>
              </a:solidFill>
              <a:latin typeface="+mn-lt"/>
              <a:ea typeface="Times New Roman" charset="0"/>
              <a:cs typeface="Times New Roman" charset="0"/>
            </a:rPr>
            <a:t>         </a:t>
          </a:r>
          <a:r>
            <a:rPr lang="en-US" sz="1200" b="1" i="0" dirty="0">
              <a:solidFill>
                <a:schemeClr val="tx1"/>
              </a:solidFill>
              <a:latin typeface="+mn-lt"/>
              <a:ea typeface="Times New Roman" charset="0"/>
              <a:cs typeface="Times New Roman" charset="0"/>
            </a:rPr>
            <a:t>2021</a:t>
          </a:r>
        </a:p>
        <a:p xmlns:a="http://schemas.openxmlformats.org/drawingml/2006/main">
          <a:pPr eaLnBrk="0" hangingPunct="0"/>
          <a:endParaRPr lang="en-US" sz="1200" b="0" i="0" dirty="0">
            <a:solidFill>
              <a:schemeClr val="tx1"/>
            </a:solidFill>
            <a:latin typeface="+mn-lt"/>
            <a:ea typeface="Times New Roman" charset="0"/>
            <a:cs typeface="Times New Roman" charset="0"/>
          </a:endParaRPr>
        </a:p>
        <a:p xmlns:a="http://schemas.openxmlformats.org/drawingml/2006/main">
          <a:pPr eaLnBrk="0" hangingPunct="0"/>
          <a:r>
            <a:rPr lang="en-US" sz="1200" b="0" i="0" dirty="0">
              <a:solidFill>
                <a:schemeClr val="tx1"/>
              </a:solidFill>
              <a:latin typeface="+mn-lt"/>
              <a:ea typeface="Times New Roman" charset="0"/>
              <a:cs typeface="Times New Roman" charset="0"/>
            </a:rPr>
            <a:t>history</a:t>
          </a:r>
          <a:r>
            <a:rPr lang="en-US" sz="1200" b="0" i="0" baseline="0" dirty="0">
              <a:solidFill>
                <a:schemeClr val="tx1"/>
              </a:solidFill>
              <a:latin typeface="+mn-lt"/>
              <a:ea typeface="Times New Roman" charset="0"/>
              <a:cs typeface="Times New Roman" charset="0"/>
            </a:rPr>
            <a:t>    projections</a:t>
          </a:r>
          <a:endParaRPr lang="en-US" sz="1200" b="0" i="0" dirty="0">
            <a:solidFill>
              <a:schemeClr val="tx1"/>
            </a:solidFill>
            <a:latin typeface="+mn-lt"/>
            <a:ea typeface="Times New Roman" charset="0"/>
            <a:cs typeface="Times New Roman" charset="0"/>
          </a:endParaRPr>
        </a:p>
      </cdr:txBody>
    </cdr:sp>
  </cdr:relSizeAnchor>
  <cdr:relSizeAnchor xmlns:cdr="http://schemas.openxmlformats.org/drawingml/2006/chartDrawing">
    <cdr:from>
      <cdr:x>0.73071</cdr:x>
      <cdr:y>0.36313</cdr:y>
    </cdr:from>
    <cdr:to>
      <cdr:x>1</cdr:x>
      <cdr:y>0.70477</cdr:y>
    </cdr:to>
    <cdr:sp macro="" textlink="">
      <cdr:nvSpPr>
        <cdr:cNvPr id="7" name="TextBox 1"/>
        <cdr:cNvSpPr txBox="1"/>
      </cdr:nvSpPr>
      <cdr:spPr>
        <a:xfrm xmlns:a="http://schemas.openxmlformats.org/drawingml/2006/main">
          <a:off x="2939445" y="1269950"/>
          <a:ext cx="1083280" cy="1194805"/>
        </a:xfrm>
        <a:prstGeom xmlns:a="http://schemas.openxmlformats.org/drawingml/2006/main" prst="rect">
          <a:avLst/>
        </a:prstGeom>
      </cdr:spPr>
      <cdr:txBody>
        <a:bodyPr xmlns:a="http://schemas.openxmlformats.org/drawingml/2006/main" wrap="square" lIns="45720" rIns="4572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a:solidFill>
                <a:schemeClr val="accent4"/>
              </a:solidFill>
            </a:rPr>
            <a:t>solar </a:t>
          </a:r>
          <a:endParaRPr lang="en-US" sz="1200" b="1" dirty="0">
            <a:solidFill>
              <a:schemeClr val="accent3"/>
            </a:solidFill>
          </a:endParaRPr>
        </a:p>
        <a:p xmlns:a="http://schemas.openxmlformats.org/drawingml/2006/main">
          <a:r>
            <a:rPr lang="en-US" sz="1200" b="1" dirty="0">
              <a:solidFill>
                <a:schemeClr val="accent3"/>
              </a:solidFill>
            </a:rPr>
            <a:t>wind</a:t>
          </a:r>
          <a:endParaRPr lang="en-US" sz="1200" b="1" dirty="0">
            <a:solidFill>
              <a:schemeClr val="accent2"/>
            </a:solidFill>
          </a:endParaRPr>
        </a:p>
        <a:p xmlns:a="http://schemas.openxmlformats.org/drawingml/2006/main">
          <a:r>
            <a:rPr lang="en-US" sz="1200" b="1" dirty="0">
              <a:solidFill>
                <a:schemeClr val="accent2"/>
              </a:solidFill>
            </a:rPr>
            <a:t>geothermal</a:t>
          </a:r>
          <a:endParaRPr lang="en-US" sz="1200" b="1" dirty="0">
            <a:solidFill>
              <a:schemeClr val="accent1">
                <a:lumMod val="75000"/>
              </a:schemeClr>
            </a:solidFill>
          </a:endParaRPr>
        </a:p>
        <a:p xmlns:a="http://schemas.openxmlformats.org/drawingml/2006/main">
          <a:r>
            <a:rPr lang="en-US" sz="1200" b="1" dirty="0">
              <a:solidFill>
                <a:srgbClr val="0070C0"/>
              </a:solidFill>
            </a:rPr>
            <a:t>hydroelectric</a:t>
          </a:r>
        </a:p>
        <a:p xmlns:a="http://schemas.openxmlformats.org/drawingml/2006/main">
          <a:r>
            <a:rPr lang="en-US" sz="1200" b="1" dirty="0">
              <a:solidFill>
                <a:schemeClr val="bg1">
                  <a:lumMod val="75000"/>
                </a:schemeClr>
              </a:solidFill>
            </a:rPr>
            <a:t>other</a:t>
          </a:r>
        </a:p>
        <a:p xmlns:a="http://schemas.openxmlformats.org/drawingml/2006/main">
          <a:endParaRPr lang="en-US" sz="800" b="1" dirty="0">
            <a:solidFill>
              <a:schemeClr val="accent4"/>
            </a:solidFill>
          </a:endParaRPr>
        </a:p>
      </cdr:txBody>
    </cdr:sp>
  </cdr:relSizeAnchor>
  <cdr:relSizeAnchor xmlns:cdr="http://schemas.openxmlformats.org/drawingml/2006/chartDrawing">
    <cdr:from>
      <cdr:x>0.34629</cdr:x>
      <cdr:y>0.59822</cdr:y>
    </cdr:from>
    <cdr:to>
      <cdr:x>0.48628</cdr:x>
      <cdr:y>0.67545</cdr:y>
    </cdr:to>
    <cdr:sp macro="" textlink="">
      <cdr:nvSpPr>
        <cdr:cNvPr id="5" name="TextBox 1"/>
        <cdr:cNvSpPr txBox="1"/>
      </cdr:nvSpPr>
      <cdr:spPr bwMode="auto">
        <a:xfrm xmlns:a="http://schemas.openxmlformats.org/drawingml/2006/main">
          <a:off x="1422651" y="2092128"/>
          <a:ext cx="575117" cy="27009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i="0" dirty="0">
              <a:solidFill>
                <a:schemeClr val="bg1"/>
              </a:solidFill>
              <a:latin typeface="+mn-lt"/>
              <a:ea typeface="Times New Roman" charset="0"/>
              <a:cs typeface="Times New Roman" charset="0"/>
            </a:rPr>
            <a:t>19%</a:t>
          </a:r>
        </a:p>
      </cdr:txBody>
    </cdr:sp>
  </cdr:relSizeAnchor>
  <cdr:relSizeAnchor xmlns:cdr="http://schemas.openxmlformats.org/drawingml/2006/chartDrawing">
    <cdr:from>
      <cdr:x>0.28488</cdr:x>
      <cdr:y>0.61087</cdr:y>
    </cdr:from>
    <cdr:to>
      <cdr:x>0.34666</cdr:x>
      <cdr:y>0.67392</cdr:y>
    </cdr:to>
    <cdr:cxnSp macro="">
      <cdr:nvCxnSpPr>
        <cdr:cNvPr id="8" name="Straight Connector 7">
          <a:extLst xmlns:a="http://schemas.openxmlformats.org/drawingml/2006/main">
            <a:ext uri="{FF2B5EF4-FFF2-40B4-BE49-F238E27FC236}">
              <a16:creationId xmlns:a16="http://schemas.microsoft.com/office/drawing/2014/main" id="{D97F430F-C2B9-875D-2165-FB78497E9F0E}"/>
            </a:ext>
          </a:extLst>
        </cdr:cNvPr>
        <cdr:cNvCxnSpPr/>
      </cdr:nvCxnSpPr>
      <cdr:spPr bwMode="auto">
        <a:xfrm xmlns:a="http://schemas.openxmlformats.org/drawingml/2006/main" flipH="1">
          <a:off x="1146011" y="2136383"/>
          <a:ext cx="248513" cy="220491"/>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bg1"/>
          </a:solidFill>
          <a:prstDash val="solid"/>
          <a:round/>
          <a:headEnd type="none" w="med" len="med"/>
          <a:tailEnd type="none" w="med" len="med"/>
        </a:ln>
        <a:effectLst xmlns:a="http://schemas.openxmlformats.org/drawingml/2006/main"/>
      </cdr:spPr>
    </cdr:cxnSp>
  </cdr:relSizeAnchor>
  <cdr:relSizeAnchor xmlns:cdr="http://schemas.openxmlformats.org/drawingml/2006/chartDrawing">
    <cdr:from>
      <cdr:x>0.32304</cdr:x>
      <cdr:y>0.70588</cdr:y>
    </cdr:from>
    <cdr:to>
      <cdr:x>0.43356</cdr:x>
      <cdr:y>0.7831</cdr:y>
    </cdr:to>
    <cdr:sp macro="" textlink="">
      <cdr:nvSpPr>
        <cdr:cNvPr id="9" name="TextBox 1"/>
        <cdr:cNvSpPr txBox="1"/>
      </cdr:nvSpPr>
      <cdr:spPr bwMode="auto">
        <a:xfrm xmlns:a="http://schemas.openxmlformats.org/drawingml/2006/main">
          <a:off x="1327153" y="2468646"/>
          <a:ext cx="454046" cy="27005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dirty="0">
              <a:solidFill>
                <a:schemeClr val="bg1"/>
              </a:solidFill>
              <a:ea typeface="Times New Roman" charset="0"/>
              <a:cs typeface="Times New Roman" charset="0"/>
            </a:rPr>
            <a:t>43</a:t>
          </a:r>
          <a:r>
            <a:rPr lang="en-US" sz="1200" i="0" dirty="0">
              <a:solidFill>
                <a:schemeClr val="bg1"/>
              </a:solidFill>
              <a:latin typeface="+mn-lt"/>
              <a:ea typeface="Times New Roman" charset="0"/>
              <a:cs typeface="Times New Roman" charset="0"/>
            </a:rPr>
            <a:t>%</a:t>
          </a:r>
        </a:p>
      </cdr:txBody>
    </cdr:sp>
  </cdr:relSizeAnchor>
  <cdr:relSizeAnchor xmlns:cdr="http://schemas.openxmlformats.org/drawingml/2006/chartDrawing">
    <cdr:from>
      <cdr:x>0.38884</cdr:x>
      <cdr:y>0.75917</cdr:y>
    </cdr:from>
    <cdr:to>
      <cdr:x>0.48248</cdr:x>
      <cdr:y>0.8364</cdr:y>
    </cdr:to>
    <cdr:sp macro="" textlink="">
      <cdr:nvSpPr>
        <cdr:cNvPr id="10" name="TextBox 1"/>
        <cdr:cNvSpPr txBox="1"/>
      </cdr:nvSpPr>
      <cdr:spPr bwMode="auto">
        <a:xfrm xmlns:a="http://schemas.openxmlformats.org/drawingml/2006/main">
          <a:off x="1597459" y="2655003"/>
          <a:ext cx="384698" cy="27009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i="0" dirty="0">
              <a:solidFill>
                <a:schemeClr val="bg1"/>
              </a:solidFill>
              <a:latin typeface="+mn-lt"/>
              <a:ea typeface="Times New Roman" charset="0"/>
              <a:cs typeface="Times New Roman" charset="0"/>
            </a:rPr>
            <a:t>2%</a:t>
          </a:r>
        </a:p>
      </cdr:txBody>
    </cdr:sp>
  </cdr:relSizeAnchor>
  <cdr:relSizeAnchor xmlns:cdr="http://schemas.openxmlformats.org/drawingml/2006/chartDrawing">
    <cdr:from>
      <cdr:x>0.29832</cdr:x>
      <cdr:y>0.78834</cdr:y>
    </cdr:from>
    <cdr:to>
      <cdr:x>0.38656</cdr:x>
      <cdr:y>0.81891</cdr:y>
    </cdr:to>
    <cdr:cxnSp macro="">
      <cdr:nvCxnSpPr>
        <cdr:cNvPr id="11" name="Straight Connector 10">
          <a:extLst xmlns:a="http://schemas.openxmlformats.org/drawingml/2006/main">
            <a:ext uri="{FF2B5EF4-FFF2-40B4-BE49-F238E27FC236}">
              <a16:creationId xmlns:a16="http://schemas.microsoft.com/office/drawing/2014/main" id="{55D30919-889F-01D5-B82F-74CAE750B5A4}"/>
            </a:ext>
          </a:extLst>
        </cdr:cNvPr>
        <cdr:cNvCxnSpPr/>
      </cdr:nvCxnSpPr>
      <cdr:spPr bwMode="auto">
        <a:xfrm xmlns:a="http://schemas.openxmlformats.org/drawingml/2006/main" flipH="1">
          <a:off x="1225598" y="2757018"/>
          <a:ext cx="362513" cy="106911"/>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bg1"/>
          </a:solidFill>
          <a:prstDash val="solid"/>
          <a:round/>
          <a:headEnd type="none" w="med" len="med"/>
          <a:tailEnd type="none" w="med" len="med"/>
        </a:ln>
        <a:effectLst xmlns:a="http://schemas.openxmlformats.org/drawingml/2006/main"/>
      </cdr:spPr>
    </cdr:cxnSp>
  </cdr:relSizeAnchor>
  <cdr:relSizeAnchor xmlns:cdr="http://schemas.openxmlformats.org/drawingml/2006/chartDrawing">
    <cdr:from>
      <cdr:x>0.32284</cdr:x>
      <cdr:y>0.81731</cdr:y>
    </cdr:from>
    <cdr:to>
      <cdr:x>0.43476</cdr:x>
      <cdr:y>0.89453</cdr:y>
    </cdr:to>
    <cdr:sp macro="" textlink="">
      <cdr:nvSpPr>
        <cdr:cNvPr id="12" name="TextBox 1"/>
        <cdr:cNvSpPr txBox="1"/>
      </cdr:nvSpPr>
      <cdr:spPr bwMode="auto">
        <a:xfrm xmlns:a="http://schemas.openxmlformats.org/drawingml/2006/main">
          <a:off x="1326317" y="2858348"/>
          <a:ext cx="459797" cy="27005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dirty="0">
              <a:solidFill>
                <a:schemeClr val="bg1"/>
              </a:solidFill>
              <a:ea typeface="Times New Roman" charset="0"/>
              <a:cs typeface="Times New Roman" charset="0"/>
            </a:rPr>
            <a:t>30</a:t>
          </a:r>
          <a:r>
            <a:rPr lang="en-US" sz="1200" i="0" dirty="0">
              <a:solidFill>
                <a:schemeClr val="bg1"/>
              </a:solidFill>
              <a:latin typeface="+mn-lt"/>
              <a:ea typeface="Times New Roman" charset="0"/>
              <a:cs typeface="Times New Roman" charset="0"/>
            </a:rPr>
            <a:t>%</a:t>
          </a:r>
        </a:p>
      </cdr:txBody>
    </cdr:sp>
  </cdr:relSizeAnchor>
  <cdr:relSizeAnchor xmlns:cdr="http://schemas.openxmlformats.org/drawingml/2006/chartDrawing">
    <cdr:from>
      <cdr:x>0.40636</cdr:x>
      <cdr:y>0.84513</cdr:y>
    </cdr:from>
    <cdr:to>
      <cdr:x>0.5</cdr:x>
      <cdr:y>0.92235</cdr:y>
    </cdr:to>
    <cdr:sp macro="" textlink="">
      <cdr:nvSpPr>
        <cdr:cNvPr id="13" name="TextBox 1"/>
        <cdr:cNvSpPr txBox="1"/>
      </cdr:nvSpPr>
      <cdr:spPr bwMode="auto">
        <a:xfrm xmlns:a="http://schemas.openxmlformats.org/drawingml/2006/main">
          <a:off x="1669435" y="2955659"/>
          <a:ext cx="384698" cy="27005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dirty="0">
              <a:solidFill>
                <a:schemeClr val="bg1"/>
              </a:solidFill>
              <a:ea typeface="Times New Roman" charset="0"/>
              <a:cs typeface="Times New Roman" charset="0"/>
            </a:rPr>
            <a:t>7</a:t>
          </a:r>
          <a:r>
            <a:rPr lang="en-US" sz="1200" i="0" dirty="0">
              <a:solidFill>
                <a:schemeClr val="bg1"/>
              </a:solidFill>
              <a:latin typeface="+mn-lt"/>
              <a:ea typeface="Times New Roman" charset="0"/>
              <a:cs typeface="Times New Roman" charset="0"/>
            </a:rPr>
            <a:t>%</a:t>
          </a:r>
        </a:p>
      </cdr:txBody>
    </cdr:sp>
  </cdr:relSizeAnchor>
  <cdr:relSizeAnchor xmlns:cdr="http://schemas.openxmlformats.org/drawingml/2006/chartDrawing">
    <cdr:from>
      <cdr:x>0.30397</cdr:x>
      <cdr:y>0.87877</cdr:y>
    </cdr:from>
    <cdr:to>
      <cdr:x>0.39847</cdr:x>
      <cdr:y>0.89411</cdr:y>
    </cdr:to>
    <cdr:cxnSp macro="">
      <cdr:nvCxnSpPr>
        <cdr:cNvPr id="14" name="Straight Connector 13">
          <a:extLst xmlns:a="http://schemas.openxmlformats.org/drawingml/2006/main">
            <a:ext uri="{FF2B5EF4-FFF2-40B4-BE49-F238E27FC236}">
              <a16:creationId xmlns:a16="http://schemas.microsoft.com/office/drawing/2014/main" id="{8B533879-21A7-E89C-61CB-89CF06CFA569}"/>
            </a:ext>
          </a:extLst>
        </cdr:cNvPr>
        <cdr:cNvCxnSpPr/>
      </cdr:nvCxnSpPr>
      <cdr:spPr bwMode="auto">
        <a:xfrm xmlns:a="http://schemas.openxmlformats.org/drawingml/2006/main" flipH="1">
          <a:off x="1248789" y="3073288"/>
          <a:ext cx="388232" cy="53648"/>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bg1"/>
          </a:solidFill>
          <a:prstDash val="solid"/>
          <a:round/>
          <a:headEnd type="none" w="med" len="med"/>
          <a:tailEnd type="none" w="med" len="med"/>
        </a:ln>
        <a:effectLst xmlns:a="http://schemas.openxmlformats.org/drawingml/2006/main"/>
      </cdr:spPr>
    </cdr:cxnSp>
  </cdr:relSizeAnchor>
  <cdr:relSizeAnchor xmlns:cdr="http://schemas.openxmlformats.org/drawingml/2006/chartDrawing">
    <cdr:from>
      <cdr:x>0.89136</cdr:x>
      <cdr:y>0.61683</cdr:y>
    </cdr:from>
    <cdr:to>
      <cdr:x>1</cdr:x>
      <cdr:y>0.69405</cdr:y>
    </cdr:to>
    <cdr:sp macro="" textlink="">
      <cdr:nvSpPr>
        <cdr:cNvPr id="15" name="TextBox 1"/>
        <cdr:cNvSpPr txBox="1"/>
      </cdr:nvSpPr>
      <cdr:spPr bwMode="auto">
        <a:xfrm xmlns:a="http://schemas.openxmlformats.org/drawingml/2006/main">
          <a:off x="3619331" y="2157223"/>
          <a:ext cx="437022" cy="27006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i="0" dirty="0">
              <a:solidFill>
                <a:schemeClr val="bg1"/>
              </a:solidFill>
              <a:latin typeface="+mn-lt"/>
              <a:ea typeface="Times New Roman" charset="0"/>
              <a:cs typeface="Times New Roman" charset="0"/>
            </a:rPr>
            <a:t>46%</a:t>
          </a:r>
        </a:p>
      </cdr:txBody>
    </cdr:sp>
  </cdr:relSizeAnchor>
  <cdr:relSizeAnchor xmlns:cdr="http://schemas.openxmlformats.org/drawingml/2006/chartDrawing">
    <cdr:from>
      <cdr:x>0.63848</cdr:x>
      <cdr:y>0.42278</cdr:y>
    </cdr:from>
    <cdr:to>
      <cdr:x>0.74712</cdr:x>
      <cdr:y>0.5</cdr:y>
    </cdr:to>
    <cdr:sp macro="" textlink="">
      <cdr:nvSpPr>
        <cdr:cNvPr id="17" name="TextBox 1"/>
        <cdr:cNvSpPr txBox="1"/>
      </cdr:nvSpPr>
      <cdr:spPr bwMode="auto">
        <a:xfrm xmlns:a="http://schemas.openxmlformats.org/drawingml/2006/main">
          <a:off x="2568433" y="1478566"/>
          <a:ext cx="437022" cy="27006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dirty="0">
              <a:solidFill>
                <a:schemeClr val="bg1"/>
              </a:solidFill>
              <a:ea typeface="Times New Roman" charset="0"/>
              <a:cs typeface="Times New Roman" charset="0"/>
            </a:rPr>
            <a:t>51</a:t>
          </a:r>
          <a:r>
            <a:rPr lang="en-US" sz="1200" i="0" dirty="0">
              <a:solidFill>
                <a:schemeClr val="bg1"/>
              </a:solidFill>
              <a:latin typeface="+mn-lt"/>
              <a:ea typeface="Times New Roman" charset="0"/>
              <a:cs typeface="Times New Roman" charset="0"/>
            </a:rPr>
            <a:t>%</a:t>
          </a:r>
        </a:p>
      </cdr:txBody>
    </cdr:sp>
  </cdr:relSizeAnchor>
  <cdr:relSizeAnchor xmlns:cdr="http://schemas.openxmlformats.org/drawingml/2006/chartDrawing">
    <cdr:from>
      <cdr:x>0.63608</cdr:x>
      <cdr:y>0.64792</cdr:y>
    </cdr:from>
    <cdr:to>
      <cdr:x>0.74474</cdr:x>
      <cdr:y>0.72514</cdr:y>
    </cdr:to>
    <cdr:sp macro="" textlink="">
      <cdr:nvSpPr>
        <cdr:cNvPr id="18" name="TextBox 1"/>
        <cdr:cNvSpPr txBox="1"/>
      </cdr:nvSpPr>
      <cdr:spPr bwMode="auto">
        <a:xfrm xmlns:a="http://schemas.openxmlformats.org/drawingml/2006/main">
          <a:off x="2558793" y="2265943"/>
          <a:ext cx="437080" cy="2700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dirty="0">
              <a:solidFill>
                <a:schemeClr val="bg1"/>
              </a:solidFill>
              <a:ea typeface="Times New Roman" charset="0"/>
              <a:cs typeface="Times New Roman" charset="0"/>
            </a:rPr>
            <a:t>31</a:t>
          </a:r>
          <a:r>
            <a:rPr lang="en-US" sz="1200" i="0" dirty="0">
              <a:solidFill>
                <a:schemeClr val="bg1"/>
              </a:solidFill>
              <a:latin typeface="+mn-lt"/>
              <a:ea typeface="Times New Roman" charset="0"/>
              <a:cs typeface="Times New Roman" charset="0"/>
            </a:rPr>
            <a:t>%</a:t>
          </a:r>
        </a:p>
      </cdr:txBody>
    </cdr:sp>
  </cdr:relSizeAnchor>
  <cdr:relSizeAnchor xmlns:cdr="http://schemas.openxmlformats.org/drawingml/2006/chartDrawing">
    <cdr:from>
      <cdr:x>0.64464</cdr:x>
      <cdr:y>0.81166</cdr:y>
    </cdr:from>
    <cdr:to>
      <cdr:x>0.75042</cdr:x>
      <cdr:y>0.88888</cdr:y>
    </cdr:to>
    <cdr:sp macro="" textlink="">
      <cdr:nvSpPr>
        <cdr:cNvPr id="19" name="TextBox 1"/>
        <cdr:cNvSpPr txBox="1"/>
      </cdr:nvSpPr>
      <cdr:spPr bwMode="auto">
        <a:xfrm xmlns:a="http://schemas.openxmlformats.org/drawingml/2006/main">
          <a:off x="2593194" y="2838579"/>
          <a:ext cx="425539" cy="2700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i="0" dirty="0">
              <a:solidFill>
                <a:schemeClr val="bg1"/>
              </a:solidFill>
              <a:latin typeface="+mn-lt"/>
              <a:ea typeface="Times New Roman" charset="0"/>
              <a:cs typeface="Times New Roman" charset="0"/>
            </a:rPr>
            <a:t>12%</a:t>
          </a:r>
        </a:p>
      </cdr:txBody>
    </cdr:sp>
  </cdr:relSizeAnchor>
  <cdr:relSizeAnchor xmlns:cdr="http://schemas.openxmlformats.org/drawingml/2006/chartDrawing">
    <cdr:from>
      <cdr:x>0.78049</cdr:x>
      <cdr:y>0.77706</cdr:y>
    </cdr:from>
    <cdr:to>
      <cdr:x>0.87413</cdr:x>
      <cdr:y>0.85428</cdr:y>
    </cdr:to>
    <cdr:sp macro="" textlink="">
      <cdr:nvSpPr>
        <cdr:cNvPr id="20" name="TextBox 1"/>
        <cdr:cNvSpPr txBox="1"/>
      </cdr:nvSpPr>
      <cdr:spPr bwMode="auto">
        <a:xfrm xmlns:a="http://schemas.openxmlformats.org/drawingml/2006/main">
          <a:off x="3206481" y="2717568"/>
          <a:ext cx="384698" cy="27005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dirty="0">
              <a:ea typeface="Times New Roman" charset="0"/>
              <a:cs typeface="Times New Roman" charset="0"/>
            </a:rPr>
            <a:t>2</a:t>
          </a:r>
          <a:r>
            <a:rPr lang="en-US" sz="1200" i="0" dirty="0">
              <a:solidFill>
                <a:sysClr val="windowText" lastClr="000000"/>
              </a:solidFill>
              <a:latin typeface="+mn-lt"/>
              <a:ea typeface="Times New Roman" charset="0"/>
              <a:cs typeface="Times New Roman" charset="0"/>
            </a:rPr>
            <a:t>%</a:t>
          </a:r>
        </a:p>
      </cdr:txBody>
    </cdr:sp>
  </cdr:relSizeAnchor>
  <cdr:relSizeAnchor xmlns:cdr="http://schemas.openxmlformats.org/drawingml/2006/chartDrawing">
    <cdr:from>
      <cdr:x>0.77282</cdr:x>
      <cdr:y>0.86068</cdr:y>
    </cdr:from>
    <cdr:to>
      <cdr:x>0.86646</cdr:x>
      <cdr:y>0.9379</cdr:y>
    </cdr:to>
    <cdr:sp macro="" textlink="">
      <cdr:nvSpPr>
        <cdr:cNvPr id="21" name="TextBox 1"/>
        <cdr:cNvSpPr txBox="1"/>
      </cdr:nvSpPr>
      <cdr:spPr bwMode="auto">
        <a:xfrm xmlns:a="http://schemas.openxmlformats.org/drawingml/2006/main">
          <a:off x="3108840" y="3010028"/>
          <a:ext cx="376675" cy="27006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i="0" dirty="0">
              <a:solidFill>
                <a:sysClr val="windowText" lastClr="000000"/>
              </a:solidFill>
              <a:latin typeface="+mn-lt"/>
              <a:ea typeface="Times New Roman" charset="0"/>
              <a:cs typeface="Times New Roman" charset="0"/>
            </a:rPr>
            <a:t>4%</a:t>
          </a:r>
        </a:p>
      </cdr:txBody>
    </cdr:sp>
  </cdr:relSizeAnchor>
  <cdr:relSizeAnchor xmlns:cdr="http://schemas.openxmlformats.org/drawingml/2006/chartDrawing">
    <cdr:from>
      <cdr:x>0.71934</cdr:x>
      <cdr:y>0.80467</cdr:y>
    </cdr:from>
    <cdr:to>
      <cdr:x>0.77061</cdr:x>
      <cdr:y>0.80665</cdr:y>
    </cdr:to>
    <cdr:cxnSp macro="">
      <cdr:nvCxnSpPr>
        <cdr:cNvPr id="4" name="Straight Connector 3">
          <a:extLst xmlns:a="http://schemas.openxmlformats.org/drawingml/2006/main">
            <a:ext uri="{FF2B5EF4-FFF2-40B4-BE49-F238E27FC236}">
              <a16:creationId xmlns:a16="http://schemas.microsoft.com/office/drawing/2014/main" id="{8A657D2E-84C4-AEC1-DF63-3C5CFB5A9C03}"/>
            </a:ext>
          </a:extLst>
        </cdr:cNvPr>
        <cdr:cNvCxnSpPr/>
      </cdr:nvCxnSpPr>
      <cdr:spPr>
        <a:xfrm xmlns:a="http://schemas.openxmlformats.org/drawingml/2006/main" flipV="1">
          <a:off x="2955260" y="2814160"/>
          <a:ext cx="210631" cy="6890"/>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0.70689</cdr:x>
      <cdr:y>0.88903</cdr:y>
    </cdr:from>
    <cdr:to>
      <cdr:x>0.76842</cdr:x>
      <cdr:y>0.89297</cdr:y>
    </cdr:to>
    <cdr:cxnSp macro="">
      <cdr:nvCxnSpPr>
        <cdr:cNvPr id="26" name="Straight Connector 25">
          <a:extLst xmlns:a="http://schemas.openxmlformats.org/drawingml/2006/main">
            <a:ext uri="{FF2B5EF4-FFF2-40B4-BE49-F238E27FC236}">
              <a16:creationId xmlns:a16="http://schemas.microsoft.com/office/drawing/2014/main" id="{A8B70C01-0379-A5AC-9171-D0C461C3381E}"/>
            </a:ext>
          </a:extLst>
        </cdr:cNvPr>
        <cdr:cNvCxnSpPr/>
      </cdr:nvCxnSpPr>
      <cdr:spPr>
        <a:xfrm xmlns:a="http://schemas.openxmlformats.org/drawingml/2006/main" flipV="1">
          <a:off x="2843630" y="3109184"/>
          <a:ext cx="247507" cy="13751"/>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9.xml><?xml version="1.0" encoding="utf-8"?>
<c:userShapes xmlns:c="http://schemas.openxmlformats.org/drawingml/2006/chart">
  <cdr:relSizeAnchor xmlns:cdr="http://schemas.openxmlformats.org/drawingml/2006/chartDrawing">
    <cdr:from>
      <cdr:x>0.36387</cdr:x>
      <cdr:y>0.10893</cdr:y>
    </cdr:from>
    <cdr:to>
      <cdr:x>0.9162</cdr:x>
      <cdr:y>0.27339</cdr:y>
    </cdr:to>
    <cdr:sp macro="" textlink="">
      <cdr:nvSpPr>
        <cdr:cNvPr id="6" name="TextBox 1"/>
        <cdr:cNvSpPr txBox="1"/>
      </cdr:nvSpPr>
      <cdr:spPr bwMode="auto">
        <a:xfrm xmlns:a="http://schemas.openxmlformats.org/drawingml/2006/main">
          <a:off x="945605" y="337379"/>
          <a:ext cx="1435361" cy="50936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a:solidFill>
                <a:schemeClr val="tx1"/>
              </a:solidFill>
              <a:latin typeface="+mn-lt"/>
              <a:ea typeface="Times New Roman" charset="0"/>
              <a:cs typeface="Times New Roman" charset="0"/>
            </a:rPr>
            <a:t>         </a:t>
          </a:r>
          <a:r>
            <a:rPr lang="en-US" sz="1200" b="1" i="0" dirty="0">
              <a:solidFill>
                <a:schemeClr val="tx1"/>
              </a:solidFill>
              <a:latin typeface="+mn-lt"/>
              <a:ea typeface="Times New Roman" charset="0"/>
              <a:cs typeface="Times New Roman" charset="0"/>
            </a:rPr>
            <a:t>2021</a:t>
          </a:r>
          <a:endParaRPr lang="en-US" sz="1200" b="0" i="0" dirty="0">
            <a:solidFill>
              <a:schemeClr val="tx1"/>
            </a:solidFill>
            <a:latin typeface="+mn-lt"/>
            <a:ea typeface="Times New Roman" charset="0"/>
            <a:cs typeface="Times New Roman" charset="0"/>
          </a:endParaRPr>
        </a:p>
        <a:p xmlns:a="http://schemas.openxmlformats.org/drawingml/2006/main">
          <a:pPr eaLnBrk="0" hangingPunct="0"/>
          <a:r>
            <a:rPr lang="en-US" sz="1200" dirty="0">
              <a:solidFill>
                <a:schemeClr val="tx1"/>
              </a:solidFill>
              <a:ea typeface="Times New Roman" charset="0"/>
              <a:cs typeface="Times New Roman" charset="0"/>
            </a:rPr>
            <a:t>h</a:t>
          </a:r>
          <a:r>
            <a:rPr lang="en-US" sz="1200" b="0" i="0" dirty="0">
              <a:solidFill>
                <a:schemeClr val="tx1"/>
              </a:solidFill>
              <a:latin typeface="+mn-lt"/>
              <a:ea typeface="Times New Roman" charset="0"/>
              <a:cs typeface="Times New Roman" charset="0"/>
            </a:rPr>
            <a:t>istory </a:t>
          </a:r>
          <a:r>
            <a:rPr lang="en-US" sz="1200" b="0" i="0" baseline="0" dirty="0">
              <a:solidFill>
                <a:schemeClr val="tx1"/>
              </a:solidFill>
              <a:latin typeface="+mn-lt"/>
              <a:ea typeface="Times New Roman" charset="0"/>
              <a:cs typeface="Times New Roman" charset="0"/>
            </a:rPr>
            <a:t>   projections</a:t>
          </a:r>
        </a:p>
        <a:p xmlns:a="http://schemas.openxmlformats.org/drawingml/2006/main">
          <a:pPr eaLnBrk="0" hangingPunct="0"/>
          <a:r>
            <a:rPr lang="en-US" sz="1200" b="0" i="0" baseline="0" dirty="0">
              <a:solidFill>
                <a:schemeClr val="bg2"/>
              </a:solidFill>
              <a:latin typeface="+mn-lt"/>
              <a:ea typeface="Times New Roman" charset="0"/>
              <a:cs typeface="Times New Roman" charset="0"/>
            </a:rPr>
            <a:t>                </a:t>
          </a:r>
        </a:p>
        <a:p xmlns:a="http://schemas.openxmlformats.org/drawingml/2006/main">
          <a:pPr eaLnBrk="0" hangingPunct="0"/>
          <a:r>
            <a:rPr lang="en-US" sz="1200" b="1" i="0" baseline="0" dirty="0">
              <a:solidFill>
                <a:schemeClr val="bg2"/>
              </a:solidFill>
              <a:latin typeface="+mn-lt"/>
              <a:ea typeface="Times New Roman" charset="0"/>
              <a:cs typeface="Times New Roman" charset="0"/>
            </a:rPr>
            <a:t>            </a:t>
          </a:r>
          <a:r>
            <a:rPr lang="en-US" sz="1200" b="0" i="0" baseline="0" dirty="0">
              <a:solidFill>
                <a:schemeClr val="bg2"/>
              </a:solidFill>
              <a:latin typeface="+mn-lt"/>
              <a:ea typeface="Times New Roman" charset="0"/>
              <a:cs typeface="Times New Roman" charset="0"/>
            </a:rPr>
            <a:t>       </a:t>
          </a:r>
          <a:endParaRPr lang="en-US" sz="1200" b="1" i="0" dirty="0">
            <a:solidFill>
              <a:schemeClr val="bg2"/>
            </a:solidFill>
            <a:latin typeface="+mn-lt"/>
            <a:ea typeface="Times New Roman" charset="0"/>
            <a:cs typeface="Times New Roman" charset="0"/>
          </a:endParaRPr>
        </a:p>
      </cdr:txBody>
    </cdr:sp>
  </cdr:relSizeAnchor>
  <cdr:relSizeAnchor xmlns:cdr="http://schemas.openxmlformats.org/drawingml/2006/chartDrawing">
    <cdr:from>
      <cdr:x>0</cdr:x>
      <cdr:y>0.00279</cdr:y>
    </cdr:from>
    <cdr:to>
      <cdr:x>1</cdr:x>
      <cdr:y>0.10349</cdr:y>
    </cdr:to>
    <cdr:sp macro="" textlink="">
      <cdr:nvSpPr>
        <cdr:cNvPr id="7" name="TextBox 5"/>
        <cdr:cNvSpPr txBox="1"/>
      </cdr:nvSpPr>
      <cdr:spPr bwMode="auto">
        <a:xfrm xmlns:a="http://schemas.openxmlformats.org/drawingml/2006/main">
          <a:off x="-685800" y="8633"/>
          <a:ext cx="2598738" cy="31188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7432" rIns="27432" bIns="27432" rtlCol="0" anchor="t">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endParaRPr lang="en-US" sz="1200" b="0" i="0" dirty="0">
            <a:solidFill>
              <a:sysClr val="windowText" lastClr="000000"/>
            </a:solidFill>
            <a:latin typeface="+mn-lt"/>
            <a:ea typeface="Times New Roman" charset="0"/>
            <a:cs typeface="Times New Roman" charset="0"/>
          </a:endParaRPr>
        </a:p>
      </cdr:txBody>
    </cdr:sp>
  </cdr:relSizeAnchor>
  <cdr:relSizeAnchor xmlns:cdr="http://schemas.openxmlformats.org/drawingml/2006/chartDrawing">
    <cdr:from>
      <cdr:x>0.68222</cdr:x>
      <cdr:y>0.57499</cdr:y>
    </cdr:from>
    <cdr:to>
      <cdr:x>0.8546</cdr:x>
      <cdr:y>0.65074</cdr:y>
    </cdr:to>
    <cdr:sp macro="" textlink="">
      <cdr:nvSpPr>
        <cdr:cNvPr id="9" name="TextBox 1"/>
        <cdr:cNvSpPr txBox="1"/>
      </cdr:nvSpPr>
      <cdr:spPr bwMode="auto">
        <a:xfrm xmlns:a="http://schemas.openxmlformats.org/drawingml/2006/main">
          <a:off x="1772921" y="1780876"/>
          <a:ext cx="447970" cy="23461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a:solidFill>
                <a:schemeClr val="accent1"/>
              </a:solidFill>
              <a:latin typeface="+mn-lt"/>
              <a:ea typeface="Times New Roman" charset="0"/>
              <a:cs typeface="Times New Roman" charset="0"/>
            </a:rPr>
            <a:t>natural gas</a:t>
          </a:r>
          <a:endParaRPr lang="en-US" sz="1200" b="1" i="0" dirty="0">
            <a:solidFill>
              <a:schemeClr val="bg2"/>
            </a:solidFill>
            <a:latin typeface="+mn-lt"/>
            <a:ea typeface="Times New Roman" charset="0"/>
            <a:cs typeface="Times New Roman" charset="0"/>
          </a:endParaRPr>
        </a:p>
      </cdr:txBody>
    </cdr:sp>
  </cdr:relSizeAnchor>
  <cdr:relSizeAnchor xmlns:cdr="http://schemas.openxmlformats.org/drawingml/2006/chartDrawing">
    <cdr:from>
      <cdr:x>0.6967</cdr:x>
      <cdr:y>0.78647</cdr:y>
    </cdr:from>
    <cdr:to>
      <cdr:x>0.79858</cdr:x>
      <cdr:y>0.85476</cdr:y>
    </cdr:to>
    <cdr:sp macro="" textlink="">
      <cdr:nvSpPr>
        <cdr:cNvPr id="10" name="TextBox 1"/>
        <cdr:cNvSpPr txBox="1"/>
      </cdr:nvSpPr>
      <cdr:spPr bwMode="auto">
        <a:xfrm xmlns:a="http://schemas.openxmlformats.org/drawingml/2006/main">
          <a:off x="1810528" y="2435866"/>
          <a:ext cx="264760" cy="21150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a:solidFill>
                <a:srgbClr val="8B8B8B"/>
              </a:solidFill>
              <a:latin typeface="+mn-lt"/>
              <a:ea typeface="Times New Roman" charset="0"/>
              <a:cs typeface="Times New Roman" charset="0"/>
            </a:rPr>
            <a:t>coal</a:t>
          </a:r>
        </a:p>
      </cdr:txBody>
    </cdr:sp>
  </cdr:relSizeAnchor>
  <cdr:relSizeAnchor xmlns:cdr="http://schemas.openxmlformats.org/drawingml/2006/chartDrawing">
    <cdr:from>
      <cdr:x>0.75935</cdr:x>
      <cdr:y>0.70829</cdr:y>
    </cdr:from>
    <cdr:to>
      <cdr:x>0.88717</cdr:x>
      <cdr:y>0.78469</cdr:y>
    </cdr:to>
    <cdr:sp macro="" textlink="">
      <cdr:nvSpPr>
        <cdr:cNvPr id="8" name="TextBox 1"/>
        <cdr:cNvSpPr txBox="1"/>
      </cdr:nvSpPr>
      <cdr:spPr bwMode="auto">
        <a:xfrm xmlns:a="http://schemas.openxmlformats.org/drawingml/2006/main">
          <a:off x="1973354" y="2193735"/>
          <a:ext cx="332171" cy="23662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a:solidFill>
                <a:schemeClr val="accent5"/>
              </a:solidFill>
              <a:latin typeface="+mn-lt"/>
              <a:ea typeface="Times New Roman" charset="0"/>
              <a:cs typeface="Times New Roman" charset="0"/>
            </a:rPr>
            <a:t>nuclear</a:t>
          </a:r>
        </a:p>
      </cdr:txBody>
    </cdr:sp>
  </cdr:relSizeAnchor>
  <cdr:relSizeAnchor xmlns:cdr="http://schemas.openxmlformats.org/drawingml/2006/chartDrawing">
    <cdr:from>
      <cdr:x>0.6218</cdr:x>
      <cdr:y>0.32987</cdr:y>
    </cdr:from>
    <cdr:to>
      <cdr:x>0.79417</cdr:x>
      <cdr:y>0.40562</cdr:y>
    </cdr:to>
    <cdr:sp macro="" textlink="">
      <cdr:nvSpPr>
        <cdr:cNvPr id="11" name="TextBox 1"/>
        <cdr:cNvSpPr txBox="1"/>
      </cdr:nvSpPr>
      <cdr:spPr bwMode="auto">
        <a:xfrm xmlns:a="http://schemas.openxmlformats.org/drawingml/2006/main">
          <a:off x="1615904" y="1021688"/>
          <a:ext cx="447945" cy="23461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a:solidFill>
                <a:schemeClr val="accent3"/>
              </a:solidFill>
              <a:latin typeface="+mn-lt"/>
              <a:ea typeface="Times New Roman" charset="0"/>
              <a:cs typeface="Times New Roman" charset="0"/>
            </a:rPr>
            <a:t>renewables</a:t>
          </a:r>
        </a:p>
      </cdr:txBody>
    </cdr:sp>
  </cdr:relSizeAnchor>
  <cdr:relSizeAnchor xmlns:cdr="http://schemas.openxmlformats.org/drawingml/2006/chartDrawing">
    <cdr:from>
      <cdr:x>0</cdr:x>
      <cdr:y>0</cdr:y>
    </cdr:from>
    <cdr:to>
      <cdr:x>0.70025</cdr:x>
      <cdr:y>0.09427</cdr:y>
    </cdr:to>
    <cdr:sp macro="" textlink="">
      <cdr:nvSpPr>
        <cdr:cNvPr id="12" name="TextBox 1"/>
        <cdr:cNvSpPr txBox="1"/>
      </cdr:nvSpPr>
      <cdr:spPr bwMode="auto">
        <a:xfrm xmlns:a="http://schemas.openxmlformats.org/drawingml/2006/main">
          <a:off x="0" y="0"/>
          <a:ext cx="1819766" cy="29197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eaLnBrk="0" hangingPunct="0"/>
          <a:r>
            <a:rPr lang="en-US" sz="1200" b="1" i="0" dirty="0">
              <a:solidFill>
                <a:schemeClr val="tx1"/>
              </a:solidFill>
              <a:latin typeface="+mn-lt"/>
              <a:ea typeface="Times New Roman" charset="0"/>
              <a:cs typeface="Times New Roman" charset="0"/>
            </a:rPr>
            <a:t>Reference case</a:t>
          </a:r>
        </a:p>
        <a:p xmlns:a="http://schemas.openxmlformats.org/drawingml/2006/main">
          <a:pPr algn="l" eaLnBrk="0" hangingPunct="0"/>
          <a:r>
            <a:rPr lang="en-US" dirty="0">
              <a:solidFill>
                <a:schemeClr val="tx1"/>
              </a:solidFill>
              <a:ea typeface="Times New Roman" charset="0"/>
              <a:cs typeface="Times New Roman" charset="0"/>
            </a:rPr>
            <a:t>billion kilowatthours</a:t>
          </a:r>
          <a:endParaRPr lang="en-US" i="0" dirty="0">
            <a:solidFill>
              <a:schemeClr val="tx1"/>
            </a:solidFill>
            <a:ea typeface="Times New Roman" charset="0"/>
            <a:cs typeface="Times New Roman"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1"/>
            <a:ext cx="3043665" cy="466417"/>
          </a:xfrm>
          <a:prstGeom prst="rect">
            <a:avLst/>
          </a:prstGeom>
          <a:noFill/>
          <a:ln w="9525">
            <a:noFill/>
            <a:miter lim="800000"/>
            <a:headEnd/>
            <a:tailEnd/>
          </a:ln>
          <a:effectLst/>
        </p:spPr>
        <p:txBody>
          <a:bodyPr vert="horz" wrap="square" lIns="91948" tIns="45974" rIns="91948" bIns="45974" numCol="1" anchor="t" anchorCtr="0" compatLnSpc="1">
            <a:prstTxWarp prst="textNoShape">
              <a:avLst/>
            </a:prstTxWarp>
          </a:bodyPr>
          <a:lstStyle>
            <a:lvl1pPr algn="l" defTabSz="919644">
              <a:defRPr sz="1200"/>
            </a:lvl1pPr>
          </a:lstStyle>
          <a:p>
            <a:endParaRPr lang="en-US"/>
          </a:p>
        </p:txBody>
      </p:sp>
      <p:sp>
        <p:nvSpPr>
          <p:cNvPr id="64515" name="Rectangle 3"/>
          <p:cNvSpPr>
            <a:spLocks noGrp="1" noChangeArrowheads="1"/>
          </p:cNvSpPr>
          <p:nvPr>
            <p:ph type="dt" sz="quarter" idx="1"/>
          </p:nvPr>
        </p:nvSpPr>
        <p:spPr bwMode="auto">
          <a:xfrm>
            <a:off x="3977827" y="1"/>
            <a:ext cx="3043665" cy="466417"/>
          </a:xfrm>
          <a:prstGeom prst="rect">
            <a:avLst/>
          </a:prstGeom>
          <a:noFill/>
          <a:ln w="9525">
            <a:noFill/>
            <a:miter lim="800000"/>
            <a:headEnd/>
            <a:tailEnd/>
          </a:ln>
          <a:effectLst/>
        </p:spPr>
        <p:txBody>
          <a:bodyPr vert="horz" wrap="square" lIns="91948" tIns="45974" rIns="91948" bIns="45974" numCol="1" anchor="t" anchorCtr="0" compatLnSpc="1">
            <a:prstTxWarp prst="textNoShape">
              <a:avLst/>
            </a:prstTxWarp>
          </a:bodyPr>
          <a:lstStyle>
            <a:lvl1pPr algn="r" defTabSz="919644">
              <a:defRPr sz="1200"/>
            </a:lvl1pPr>
          </a:lstStyle>
          <a:p>
            <a:endParaRPr lang="en-US"/>
          </a:p>
        </p:txBody>
      </p:sp>
      <p:sp>
        <p:nvSpPr>
          <p:cNvPr id="64516" name="Rectangle 4"/>
          <p:cNvSpPr>
            <a:spLocks noGrp="1" noChangeArrowheads="1"/>
          </p:cNvSpPr>
          <p:nvPr>
            <p:ph type="ftr" sz="quarter" idx="2"/>
          </p:nvPr>
        </p:nvSpPr>
        <p:spPr bwMode="auto">
          <a:xfrm>
            <a:off x="0" y="8841081"/>
            <a:ext cx="3043665" cy="466417"/>
          </a:xfrm>
          <a:prstGeom prst="rect">
            <a:avLst/>
          </a:prstGeom>
          <a:noFill/>
          <a:ln w="9525">
            <a:noFill/>
            <a:miter lim="800000"/>
            <a:headEnd/>
            <a:tailEnd/>
          </a:ln>
          <a:effectLst/>
        </p:spPr>
        <p:txBody>
          <a:bodyPr vert="horz" wrap="square" lIns="91948" tIns="45974" rIns="91948" bIns="45974" numCol="1" anchor="b" anchorCtr="0" compatLnSpc="1">
            <a:prstTxWarp prst="textNoShape">
              <a:avLst/>
            </a:prstTxWarp>
          </a:bodyPr>
          <a:lstStyle>
            <a:lvl1pPr algn="l" defTabSz="919644">
              <a:defRPr sz="1200"/>
            </a:lvl1pPr>
          </a:lstStyle>
          <a:p>
            <a:endParaRPr lang="en-US"/>
          </a:p>
        </p:txBody>
      </p:sp>
      <p:sp>
        <p:nvSpPr>
          <p:cNvPr id="64517" name="Rectangle 5"/>
          <p:cNvSpPr>
            <a:spLocks noGrp="1" noChangeArrowheads="1"/>
          </p:cNvSpPr>
          <p:nvPr>
            <p:ph type="sldNum" sz="quarter" idx="3"/>
          </p:nvPr>
        </p:nvSpPr>
        <p:spPr bwMode="auto">
          <a:xfrm>
            <a:off x="3977827" y="8841081"/>
            <a:ext cx="3043665" cy="466417"/>
          </a:xfrm>
          <a:prstGeom prst="rect">
            <a:avLst/>
          </a:prstGeom>
          <a:noFill/>
          <a:ln w="9525">
            <a:noFill/>
            <a:miter lim="800000"/>
            <a:headEnd/>
            <a:tailEnd/>
          </a:ln>
          <a:effectLst/>
        </p:spPr>
        <p:txBody>
          <a:bodyPr vert="horz" wrap="square" lIns="91948" tIns="45974" rIns="91948" bIns="45974" numCol="1" anchor="b" anchorCtr="0" compatLnSpc="1">
            <a:prstTxWarp prst="textNoShape">
              <a:avLst/>
            </a:prstTxWarp>
          </a:bodyPr>
          <a:lstStyle>
            <a:lvl1pPr algn="r" defTabSz="919644">
              <a:defRPr sz="1200"/>
            </a:lvl1pPr>
          </a:lstStyle>
          <a:p>
            <a:fld id="{6114D836-694C-44EF-9EED-DC2F668045D1}" type="slidenum">
              <a:rPr lang="en-US"/>
              <a:pPr/>
              <a:t>‹#›</a:t>
            </a:fld>
            <a:endParaRPr lang="en-US"/>
          </a:p>
        </p:txBody>
      </p:sp>
    </p:spTree>
    <p:extLst>
      <p:ext uri="{BB962C8B-B14F-4D97-AF65-F5344CB8AC3E}">
        <p14:creationId xmlns:p14="http://schemas.microsoft.com/office/powerpoint/2010/main" val="9091400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1"/>
            <a:ext cx="3043665" cy="466417"/>
          </a:xfrm>
          <a:prstGeom prst="rect">
            <a:avLst/>
          </a:prstGeom>
          <a:noFill/>
          <a:ln w="9525">
            <a:noFill/>
            <a:miter lim="800000"/>
            <a:headEnd/>
            <a:tailEnd/>
          </a:ln>
          <a:effectLst/>
        </p:spPr>
        <p:txBody>
          <a:bodyPr vert="horz" wrap="square" lIns="93006" tIns="46505" rIns="93006" bIns="46505" numCol="1" anchor="t" anchorCtr="0" compatLnSpc="1">
            <a:prstTxWarp prst="textNoShape">
              <a:avLst/>
            </a:prstTxWarp>
          </a:bodyPr>
          <a:lstStyle>
            <a:lvl1pPr algn="l" defTabSz="930878">
              <a:defRPr sz="1200"/>
            </a:lvl1pPr>
          </a:lstStyle>
          <a:p>
            <a:endParaRPr lang="en-US"/>
          </a:p>
        </p:txBody>
      </p:sp>
      <p:sp>
        <p:nvSpPr>
          <p:cNvPr id="11267" name="Rectangle 3"/>
          <p:cNvSpPr>
            <a:spLocks noGrp="1" noChangeArrowheads="1"/>
          </p:cNvSpPr>
          <p:nvPr>
            <p:ph type="dt" idx="1"/>
          </p:nvPr>
        </p:nvSpPr>
        <p:spPr bwMode="auto">
          <a:xfrm>
            <a:off x="3977827" y="1"/>
            <a:ext cx="3043665" cy="466417"/>
          </a:xfrm>
          <a:prstGeom prst="rect">
            <a:avLst/>
          </a:prstGeom>
          <a:noFill/>
          <a:ln w="9525">
            <a:noFill/>
            <a:miter lim="800000"/>
            <a:headEnd/>
            <a:tailEnd/>
          </a:ln>
          <a:effectLst/>
        </p:spPr>
        <p:txBody>
          <a:bodyPr vert="horz" wrap="square" lIns="93006" tIns="46505" rIns="93006" bIns="46505" numCol="1" anchor="t" anchorCtr="0" compatLnSpc="1">
            <a:prstTxWarp prst="textNoShape">
              <a:avLst/>
            </a:prstTxWarp>
          </a:bodyPr>
          <a:lstStyle>
            <a:lvl1pPr algn="r" defTabSz="930878">
              <a:defRPr sz="1200"/>
            </a:lvl1pPr>
          </a:lstStyle>
          <a:p>
            <a:endParaRPr lang="en-US"/>
          </a:p>
        </p:txBody>
      </p:sp>
      <p:sp>
        <p:nvSpPr>
          <p:cNvPr id="11268" name="Rectangle 4"/>
          <p:cNvSpPr>
            <a:spLocks noGrp="1" noRot="1" noChangeAspect="1" noChangeArrowheads="1" noTextEdit="1"/>
          </p:cNvSpPr>
          <p:nvPr>
            <p:ph type="sldImg" idx="2"/>
          </p:nvPr>
        </p:nvSpPr>
        <p:spPr bwMode="auto">
          <a:xfrm>
            <a:off x="1184275" y="696913"/>
            <a:ext cx="4654550" cy="3490912"/>
          </a:xfrm>
          <a:prstGeom prst="rect">
            <a:avLst/>
          </a:prstGeom>
          <a:noFill/>
          <a:ln w="9525">
            <a:solidFill>
              <a:srgbClr val="000000"/>
            </a:solidFill>
            <a:miter lim="800000"/>
            <a:headEnd/>
            <a:tailEnd/>
          </a:ln>
          <a:effectLst/>
        </p:spPr>
      </p:sp>
      <p:sp>
        <p:nvSpPr>
          <p:cNvPr id="11269" name="Rectangle 5"/>
          <p:cNvSpPr>
            <a:spLocks noGrp="1" noChangeArrowheads="1"/>
          </p:cNvSpPr>
          <p:nvPr>
            <p:ph type="body" sz="quarter" idx="3"/>
          </p:nvPr>
        </p:nvSpPr>
        <p:spPr bwMode="auto">
          <a:xfrm>
            <a:off x="701024" y="4420541"/>
            <a:ext cx="5621053" cy="4191339"/>
          </a:xfrm>
          <a:prstGeom prst="rect">
            <a:avLst/>
          </a:prstGeom>
          <a:noFill/>
          <a:ln w="9525">
            <a:noFill/>
            <a:miter lim="800000"/>
            <a:headEnd/>
            <a:tailEnd/>
          </a:ln>
          <a:effectLst/>
        </p:spPr>
        <p:txBody>
          <a:bodyPr vert="horz" wrap="square" lIns="93006" tIns="46505" rIns="93006" bIns="4650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70" name="Rectangle 6"/>
          <p:cNvSpPr>
            <a:spLocks noGrp="1" noChangeArrowheads="1"/>
          </p:cNvSpPr>
          <p:nvPr>
            <p:ph type="ftr" sz="quarter" idx="4"/>
          </p:nvPr>
        </p:nvSpPr>
        <p:spPr bwMode="auto">
          <a:xfrm>
            <a:off x="0" y="8841081"/>
            <a:ext cx="3043665" cy="466417"/>
          </a:xfrm>
          <a:prstGeom prst="rect">
            <a:avLst/>
          </a:prstGeom>
          <a:noFill/>
          <a:ln w="9525">
            <a:noFill/>
            <a:miter lim="800000"/>
            <a:headEnd/>
            <a:tailEnd/>
          </a:ln>
          <a:effectLst/>
        </p:spPr>
        <p:txBody>
          <a:bodyPr vert="horz" wrap="square" lIns="93006" tIns="46505" rIns="93006" bIns="46505" numCol="1" anchor="b" anchorCtr="0" compatLnSpc="1">
            <a:prstTxWarp prst="textNoShape">
              <a:avLst/>
            </a:prstTxWarp>
          </a:bodyPr>
          <a:lstStyle>
            <a:lvl1pPr algn="l" defTabSz="930878">
              <a:defRPr sz="1200"/>
            </a:lvl1pPr>
          </a:lstStyle>
          <a:p>
            <a:endParaRPr lang="en-US"/>
          </a:p>
        </p:txBody>
      </p:sp>
      <p:sp>
        <p:nvSpPr>
          <p:cNvPr id="11271" name="Rectangle 7"/>
          <p:cNvSpPr>
            <a:spLocks noGrp="1" noChangeArrowheads="1"/>
          </p:cNvSpPr>
          <p:nvPr>
            <p:ph type="sldNum" sz="quarter" idx="5"/>
          </p:nvPr>
        </p:nvSpPr>
        <p:spPr bwMode="auto">
          <a:xfrm>
            <a:off x="3977827" y="8841081"/>
            <a:ext cx="3043665" cy="466417"/>
          </a:xfrm>
          <a:prstGeom prst="rect">
            <a:avLst/>
          </a:prstGeom>
          <a:noFill/>
          <a:ln w="9525">
            <a:noFill/>
            <a:miter lim="800000"/>
            <a:headEnd/>
            <a:tailEnd/>
          </a:ln>
          <a:effectLst/>
        </p:spPr>
        <p:txBody>
          <a:bodyPr vert="horz" wrap="square" lIns="93006" tIns="46505" rIns="93006" bIns="46505" numCol="1" anchor="b" anchorCtr="0" compatLnSpc="1">
            <a:prstTxWarp prst="textNoShape">
              <a:avLst/>
            </a:prstTxWarp>
          </a:bodyPr>
          <a:lstStyle>
            <a:lvl1pPr algn="r" defTabSz="930878">
              <a:defRPr sz="1200"/>
            </a:lvl1pPr>
          </a:lstStyle>
          <a:p>
            <a:fld id="{13F5530D-98D7-4738-A397-E733D3FCA39C}" type="slidenum">
              <a:rPr lang="en-US"/>
              <a:pPr/>
              <a:t>‹#›</a:t>
            </a:fld>
            <a:endParaRPr lang="en-US"/>
          </a:p>
        </p:txBody>
      </p:sp>
    </p:spTree>
    <p:extLst>
      <p:ext uri="{BB962C8B-B14F-4D97-AF65-F5344CB8AC3E}">
        <p14:creationId xmlns:p14="http://schemas.microsoft.com/office/powerpoint/2010/main" val="325299318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Tree>
    <p:extLst>
      <p:ext uri="{BB962C8B-B14F-4D97-AF65-F5344CB8AC3E}">
        <p14:creationId xmlns:p14="http://schemas.microsoft.com/office/powerpoint/2010/main" val="1826240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23398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66015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a:p>
        </p:txBody>
      </p:sp>
    </p:spTree>
    <p:extLst>
      <p:ext uri="{BB962C8B-B14F-4D97-AF65-F5344CB8AC3E}">
        <p14:creationId xmlns:p14="http://schemas.microsoft.com/office/powerpoint/2010/main" val="1751138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66961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22635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36541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81265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C049336-6624-4A1E-9498-510DC43D0CD8}" type="slidenum">
              <a:rPr lang="en-US" smtClean="0"/>
              <a:pPr>
                <a:defRPr/>
              </a:pPr>
              <a:t>72</a:t>
            </a:fld>
            <a:endParaRPr lang="en-US" dirty="0"/>
          </a:p>
        </p:txBody>
      </p:sp>
    </p:spTree>
    <p:extLst>
      <p:ext uri="{BB962C8B-B14F-4D97-AF65-F5344CB8AC3E}">
        <p14:creationId xmlns:p14="http://schemas.microsoft.com/office/powerpoint/2010/main" val="4365834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 name="Picture 2"/>
          <p:cNvPicPr>
            <a:picLocks noChangeAspect="1" noChangeArrowheads="1" noCrop="1"/>
          </p:cNvPicPr>
          <p:nvPr/>
        </p:nvPicPr>
        <p:blipFill>
          <a:blip r:embed="rId2" cstate="email">
            <a:extLst>
              <a:ext uri="{28A0092B-C50C-407E-A947-70E740481C1C}">
                <a14:useLocalDpi xmlns:a14="http://schemas.microsoft.com/office/drawing/2010/main"/>
              </a:ext>
            </a:extLst>
          </a:blip>
          <a:stretch>
            <a:fillRect/>
          </a:stretch>
        </p:blipFill>
        <p:spPr bwMode="auto">
          <a:xfrm>
            <a:off x="0" y="5354320"/>
            <a:ext cx="7010400" cy="83216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409386" y="2270071"/>
            <a:ext cx="7598089" cy="701731"/>
          </a:xfrm>
          <a:prstGeom prst="rect">
            <a:avLst/>
          </a:prstGeom>
        </p:spPr>
        <p:txBody>
          <a:bodyPr wrap="square" anchor="b" anchorCtr="0">
            <a:spAutoFit/>
          </a:bodyPr>
          <a:lstStyle>
            <a:lvl1pPr algn="l">
              <a:lnSpc>
                <a:spcPct val="90000"/>
              </a:lnSpc>
              <a:defRPr sz="4400"/>
            </a:lvl1pPr>
          </a:lstStyle>
          <a:p>
            <a:r>
              <a:rPr lang="en-US" dirty="0"/>
              <a:t>Click to edit Master title style</a:t>
            </a:r>
          </a:p>
        </p:txBody>
      </p:sp>
      <p:sp>
        <p:nvSpPr>
          <p:cNvPr id="3" name="Subtitle 2"/>
          <p:cNvSpPr>
            <a:spLocks noGrp="1"/>
          </p:cNvSpPr>
          <p:nvPr>
            <p:ph type="subTitle" idx="1"/>
          </p:nvPr>
        </p:nvSpPr>
        <p:spPr>
          <a:xfrm>
            <a:off x="1409386" y="2971800"/>
            <a:ext cx="7598090" cy="523220"/>
          </a:xfrm>
          <a:prstGeom prst="rect">
            <a:avLst/>
          </a:prstGeom>
        </p:spPr>
        <p:txBody>
          <a:bodyPr wrap="square">
            <a:spAutoFit/>
          </a:bodyPr>
          <a:lstStyle>
            <a:lvl1pPr marL="0" indent="0" algn="l">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Rectangle 6"/>
          <p:cNvSpPr/>
          <p:nvPr/>
        </p:nvSpPr>
        <p:spPr>
          <a:xfrm>
            <a:off x="0" y="0"/>
            <a:ext cx="9144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1054"/>
          <p:cNvGrpSpPr>
            <a:grpSpLocks/>
          </p:cNvGrpSpPr>
          <p:nvPr/>
        </p:nvGrpSpPr>
        <p:grpSpPr bwMode="auto">
          <a:xfrm>
            <a:off x="7241631" y="5447153"/>
            <a:ext cx="1100862" cy="567883"/>
            <a:chOff x="1056" y="201"/>
            <a:chExt cx="1051" cy="543"/>
          </a:xfrm>
        </p:grpSpPr>
        <p:sp>
          <p:nvSpPr>
            <p:cNvPr id="26" name="Rectangle 1055"/>
            <p:cNvSpPr>
              <a:spLocks noChangeArrowheads="1"/>
            </p:cNvSpPr>
            <p:nvPr userDrawn="1"/>
          </p:nvSpPr>
          <p:spPr bwMode="gray">
            <a:xfrm>
              <a:off x="1601" y="202"/>
              <a:ext cx="203" cy="201"/>
            </a:xfrm>
            <a:prstGeom prst="rect">
              <a:avLst/>
            </a:prstGeom>
            <a:solidFill>
              <a:srgbClr val="FFFFFF"/>
            </a:solidFill>
            <a:ln w="9525">
              <a:noFill/>
              <a:miter lim="800000"/>
              <a:headEnd/>
              <a:tailEnd/>
            </a:ln>
          </p:spPr>
          <p:txBody>
            <a:bodyPr/>
            <a:lstStyle/>
            <a:p>
              <a:endParaRPr lang="en-US"/>
            </a:p>
          </p:txBody>
        </p:sp>
        <p:sp>
          <p:nvSpPr>
            <p:cNvPr id="27" name="Freeform 1056"/>
            <p:cNvSpPr>
              <a:spLocks/>
            </p:cNvSpPr>
            <p:nvPr userDrawn="1"/>
          </p:nvSpPr>
          <p:spPr bwMode="black">
            <a:xfrm>
              <a:off x="1056" y="562"/>
              <a:ext cx="114" cy="179"/>
            </a:xfrm>
            <a:custGeom>
              <a:avLst/>
              <a:gdLst/>
              <a:ahLst/>
              <a:cxnLst>
                <a:cxn ang="0">
                  <a:pos x="412" y="646"/>
                </a:cxn>
                <a:cxn ang="0">
                  <a:pos x="0" y="646"/>
                </a:cxn>
                <a:cxn ang="0">
                  <a:pos x="0" y="0"/>
                </a:cxn>
                <a:cxn ang="0">
                  <a:pos x="182" y="0"/>
                </a:cxn>
                <a:cxn ang="0">
                  <a:pos x="182" y="488"/>
                </a:cxn>
                <a:cxn ang="0">
                  <a:pos x="412" y="488"/>
                </a:cxn>
                <a:cxn ang="0">
                  <a:pos x="412" y="646"/>
                </a:cxn>
              </a:cxnLst>
              <a:rect l="0" t="0" r="r" b="b"/>
              <a:pathLst>
                <a:path w="412" h="646">
                  <a:moveTo>
                    <a:pt x="412" y="646"/>
                  </a:moveTo>
                  <a:lnTo>
                    <a:pt x="0" y="646"/>
                  </a:lnTo>
                  <a:lnTo>
                    <a:pt x="0" y="0"/>
                  </a:lnTo>
                  <a:lnTo>
                    <a:pt x="182" y="0"/>
                  </a:lnTo>
                  <a:lnTo>
                    <a:pt x="182" y="488"/>
                  </a:lnTo>
                  <a:lnTo>
                    <a:pt x="412" y="488"/>
                  </a:lnTo>
                  <a:lnTo>
                    <a:pt x="412" y="646"/>
                  </a:lnTo>
                  <a:close/>
                </a:path>
              </a:pathLst>
            </a:custGeom>
            <a:solidFill>
              <a:srgbClr val="6DB43F"/>
            </a:solidFill>
            <a:ln w="9525">
              <a:noFill/>
              <a:round/>
              <a:headEnd/>
              <a:tailEnd/>
            </a:ln>
          </p:spPr>
          <p:txBody>
            <a:bodyPr/>
            <a:lstStyle/>
            <a:p>
              <a:endParaRPr lang="en-US"/>
            </a:p>
          </p:txBody>
        </p:sp>
        <p:sp>
          <p:nvSpPr>
            <p:cNvPr id="28" name="Freeform 1057"/>
            <p:cNvSpPr>
              <a:spLocks/>
            </p:cNvSpPr>
            <p:nvPr userDrawn="1"/>
          </p:nvSpPr>
          <p:spPr bwMode="black">
            <a:xfrm>
              <a:off x="1186" y="608"/>
              <a:ext cx="118" cy="136"/>
            </a:xfrm>
            <a:custGeom>
              <a:avLst/>
              <a:gdLst/>
              <a:ahLst/>
              <a:cxnLst>
                <a:cxn ang="0">
                  <a:pos x="268" y="480"/>
                </a:cxn>
                <a:cxn ang="0">
                  <a:pos x="268" y="402"/>
                </a:cxn>
                <a:cxn ang="0">
                  <a:pos x="266" y="402"/>
                </a:cxn>
                <a:cxn ang="0">
                  <a:pos x="266" y="402"/>
                </a:cxn>
                <a:cxn ang="0">
                  <a:pos x="258" y="424"/>
                </a:cxn>
                <a:cxn ang="0">
                  <a:pos x="246" y="442"/>
                </a:cxn>
                <a:cxn ang="0">
                  <a:pos x="230" y="458"/>
                </a:cxn>
                <a:cxn ang="0">
                  <a:pos x="214" y="470"/>
                </a:cxn>
                <a:cxn ang="0">
                  <a:pos x="196" y="478"/>
                </a:cxn>
                <a:cxn ang="0">
                  <a:pos x="174" y="486"/>
                </a:cxn>
                <a:cxn ang="0">
                  <a:pos x="154" y="488"/>
                </a:cxn>
                <a:cxn ang="0">
                  <a:pos x="132" y="490"/>
                </a:cxn>
                <a:cxn ang="0">
                  <a:pos x="132" y="490"/>
                </a:cxn>
                <a:cxn ang="0">
                  <a:pos x="106" y="488"/>
                </a:cxn>
                <a:cxn ang="0">
                  <a:pos x="94" y="486"/>
                </a:cxn>
                <a:cxn ang="0">
                  <a:pos x="80" y="482"/>
                </a:cxn>
                <a:cxn ang="0">
                  <a:pos x="68" y="478"/>
                </a:cxn>
                <a:cxn ang="0">
                  <a:pos x="56" y="470"/>
                </a:cxn>
                <a:cxn ang="0">
                  <a:pos x="46" y="462"/>
                </a:cxn>
                <a:cxn ang="0">
                  <a:pos x="36" y="454"/>
                </a:cxn>
                <a:cxn ang="0">
                  <a:pos x="36" y="454"/>
                </a:cxn>
                <a:cxn ang="0">
                  <a:pos x="24" y="440"/>
                </a:cxn>
                <a:cxn ang="0">
                  <a:pos x="16" y="426"/>
                </a:cxn>
                <a:cxn ang="0">
                  <a:pos x="10" y="412"/>
                </a:cxn>
                <a:cxn ang="0">
                  <a:pos x="6" y="396"/>
                </a:cxn>
                <a:cxn ang="0">
                  <a:pos x="4" y="382"/>
                </a:cxn>
                <a:cxn ang="0">
                  <a:pos x="2" y="366"/>
                </a:cxn>
                <a:cxn ang="0">
                  <a:pos x="0" y="332"/>
                </a:cxn>
                <a:cxn ang="0">
                  <a:pos x="0" y="0"/>
                </a:cxn>
                <a:cxn ang="0">
                  <a:pos x="170" y="0"/>
                </a:cxn>
                <a:cxn ang="0">
                  <a:pos x="170" y="290"/>
                </a:cxn>
                <a:cxn ang="0">
                  <a:pos x="170" y="290"/>
                </a:cxn>
                <a:cxn ang="0">
                  <a:pos x="172" y="314"/>
                </a:cxn>
                <a:cxn ang="0">
                  <a:pos x="172" y="324"/>
                </a:cxn>
                <a:cxn ang="0">
                  <a:pos x="174" y="334"/>
                </a:cxn>
                <a:cxn ang="0">
                  <a:pos x="180" y="342"/>
                </a:cxn>
                <a:cxn ang="0">
                  <a:pos x="186" y="348"/>
                </a:cxn>
                <a:cxn ang="0">
                  <a:pos x="196" y="354"/>
                </a:cxn>
                <a:cxn ang="0">
                  <a:pos x="208" y="354"/>
                </a:cxn>
                <a:cxn ang="0">
                  <a:pos x="208" y="354"/>
                </a:cxn>
                <a:cxn ang="0">
                  <a:pos x="220" y="352"/>
                </a:cxn>
                <a:cxn ang="0">
                  <a:pos x="232" y="348"/>
                </a:cxn>
                <a:cxn ang="0">
                  <a:pos x="242" y="338"/>
                </a:cxn>
                <a:cxn ang="0">
                  <a:pos x="250" y="328"/>
                </a:cxn>
                <a:cxn ang="0">
                  <a:pos x="250" y="328"/>
                </a:cxn>
                <a:cxn ang="0">
                  <a:pos x="254" y="314"/>
                </a:cxn>
                <a:cxn ang="0">
                  <a:pos x="256" y="302"/>
                </a:cxn>
                <a:cxn ang="0">
                  <a:pos x="258" y="276"/>
                </a:cxn>
                <a:cxn ang="0">
                  <a:pos x="258" y="0"/>
                </a:cxn>
                <a:cxn ang="0">
                  <a:pos x="428" y="0"/>
                </a:cxn>
                <a:cxn ang="0">
                  <a:pos x="428" y="480"/>
                </a:cxn>
                <a:cxn ang="0">
                  <a:pos x="268" y="480"/>
                </a:cxn>
              </a:cxnLst>
              <a:rect l="0" t="0" r="r" b="b"/>
              <a:pathLst>
                <a:path w="428" h="490">
                  <a:moveTo>
                    <a:pt x="268" y="480"/>
                  </a:moveTo>
                  <a:lnTo>
                    <a:pt x="268" y="402"/>
                  </a:lnTo>
                  <a:lnTo>
                    <a:pt x="266" y="402"/>
                  </a:lnTo>
                  <a:lnTo>
                    <a:pt x="266" y="402"/>
                  </a:lnTo>
                  <a:lnTo>
                    <a:pt x="258" y="424"/>
                  </a:lnTo>
                  <a:lnTo>
                    <a:pt x="246" y="442"/>
                  </a:lnTo>
                  <a:lnTo>
                    <a:pt x="230" y="458"/>
                  </a:lnTo>
                  <a:lnTo>
                    <a:pt x="214" y="470"/>
                  </a:lnTo>
                  <a:lnTo>
                    <a:pt x="196" y="478"/>
                  </a:lnTo>
                  <a:lnTo>
                    <a:pt x="174" y="486"/>
                  </a:lnTo>
                  <a:lnTo>
                    <a:pt x="154" y="488"/>
                  </a:lnTo>
                  <a:lnTo>
                    <a:pt x="132" y="490"/>
                  </a:lnTo>
                  <a:lnTo>
                    <a:pt x="132" y="490"/>
                  </a:lnTo>
                  <a:lnTo>
                    <a:pt x="106" y="488"/>
                  </a:lnTo>
                  <a:lnTo>
                    <a:pt x="94" y="486"/>
                  </a:lnTo>
                  <a:lnTo>
                    <a:pt x="80" y="482"/>
                  </a:lnTo>
                  <a:lnTo>
                    <a:pt x="68" y="478"/>
                  </a:lnTo>
                  <a:lnTo>
                    <a:pt x="56" y="470"/>
                  </a:lnTo>
                  <a:lnTo>
                    <a:pt x="46" y="462"/>
                  </a:lnTo>
                  <a:lnTo>
                    <a:pt x="36" y="454"/>
                  </a:lnTo>
                  <a:lnTo>
                    <a:pt x="36" y="454"/>
                  </a:lnTo>
                  <a:lnTo>
                    <a:pt x="24" y="440"/>
                  </a:lnTo>
                  <a:lnTo>
                    <a:pt x="16" y="426"/>
                  </a:lnTo>
                  <a:lnTo>
                    <a:pt x="10" y="412"/>
                  </a:lnTo>
                  <a:lnTo>
                    <a:pt x="6" y="396"/>
                  </a:lnTo>
                  <a:lnTo>
                    <a:pt x="4" y="382"/>
                  </a:lnTo>
                  <a:lnTo>
                    <a:pt x="2" y="366"/>
                  </a:lnTo>
                  <a:lnTo>
                    <a:pt x="0" y="332"/>
                  </a:lnTo>
                  <a:lnTo>
                    <a:pt x="0" y="0"/>
                  </a:lnTo>
                  <a:lnTo>
                    <a:pt x="170" y="0"/>
                  </a:lnTo>
                  <a:lnTo>
                    <a:pt x="170" y="290"/>
                  </a:lnTo>
                  <a:lnTo>
                    <a:pt x="170" y="290"/>
                  </a:lnTo>
                  <a:lnTo>
                    <a:pt x="172" y="314"/>
                  </a:lnTo>
                  <a:lnTo>
                    <a:pt x="172" y="324"/>
                  </a:lnTo>
                  <a:lnTo>
                    <a:pt x="174" y="334"/>
                  </a:lnTo>
                  <a:lnTo>
                    <a:pt x="180" y="342"/>
                  </a:lnTo>
                  <a:lnTo>
                    <a:pt x="186" y="348"/>
                  </a:lnTo>
                  <a:lnTo>
                    <a:pt x="196" y="354"/>
                  </a:lnTo>
                  <a:lnTo>
                    <a:pt x="208" y="354"/>
                  </a:lnTo>
                  <a:lnTo>
                    <a:pt x="208" y="354"/>
                  </a:lnTo>
                  <a:lnTo>
                    <a:pt x="220" y="352"/>
                  </a:lnTo>
                  <a:lnTo>
                    <a:pt x="232" y="348"/>
                  </a:lnTo>
                  <a:lnTo>
                    <a:pt x="242" y="338"/>
                  </a:lnTo>
                  <a:lnTo>
                    <a:pt x="250" y="328"/>
                  </a:lnTo>
                  <a:lnTo>
                    <a:pt x="250" y="328"/>
                  </a:lnTo>
                  <a:lnTo>
                    <a:pt x="254" y="314"/>
                  </a:lnTo>
                  <a:lnTo>
                    <a:pt x="256" y="302"/>
                  </a:lnTo>
                  <a:lnTo>
                    <a:pt x="258" y="276"/>
                  </a:lnTo>
                  <a:lnTo>
                    <a:pt x="258" y="0"/>
                  </a:lnTo>
                  <a:lnTo>
                    <a:pt x="428" y="0"/>
                  </a:lnTo>
                  <a:lnTo>
                    <a:pt x="428" y="480"/>
                  </a:lnTo>
                  <a:lnTo>
                    <a:pt x="268" y="480"/>
                  </a:lnTo>
                  <a:close/>
                </a:path>
              </a:pathLst>
            </a:custGeom>
            <a:solidFill>
              <a:srgbClr val="6DB43F"/>
            </a:solidFill>
            <a:ln w="9525">
              <a:noFill/>
              <a:round/>
              <a:headEnd/>
              <a:tailEnd/>
            </a:ln>
          </p:spPr>
          <p:txBody>
            <a:bodyPr/>
            <a:lstStyle/>
            <a:p>
              <a:endParaRPr lang="en-US"/>
            </a:p>
          </p:txBody>
        </p:sp>
        <p:sp>
          <p:nvSpPr>
            <p:cNvPr id="29" name="Freeform 1058"/>
            <p:cNvSpPr>
              <a:spLocks/>
            </p:cNvSpPr>
            <p:nvPr userDrawn="1"/>
          </p:nvSpPr>
          <p:spPr bwMode="black">
            <a:xfrm>
              <a:off x="1329" y="605"/>
              <a:ext cx="183" cy="136"/>
            </a:xfrm>
            <a:custGeom>
              <a:avLst/>
              <a:gdLst/>
              <a:ahLst/>
              <a:cxnLst>
                <a:cxn ang="0">
                  <a:pos x="154" y="74"/>
                </a:cxn>
                <a:cxn ang="0">
                  <a:pos x="156" y="74"/>
                </a:cxn>
                <a:cxn ang="0">
                  <a:pos x="178" y="42"/>
                </a:cxn>
                <a:cxn ang="0">
                  <a:pos x="206" y="18"/>
                </a:cxn>
                <a:cxn ang="0">
                  <a:pos x="238" y="4"/>
                </a:cxn>
                <a:cxn ang="0">
                  <a:pos x="276" y="0"/>
                </a:cxn>
                <a:cxn ang="0">
                  <a:pos x="296" y="0"/>
                </a:cxn>
                <a:cxn ang="0">
                  <a:pos x="332" y="10"/>
                </a:cxn>
                <a:cxn ang="0">
                  <a:pos x="362" y="28"/>
                </a:cxn>
                <a:cxn ang="0">
                  <a:pos x="388" y="56"/>
                </a:cxn>
                <a:cxn ang="0">
                  <a:pos x="398" y="74"/>
                </a:cxn>
                <a:cxn ang="0">
                  <a:pos x="424" y="40"/>
                </a:cxn>
                <a:cxn ang="0">
                  <a:pos x="454" y="16"/>
                </a:cxn>
                <a:cxn ang="0">
                  <a:pos x="490" y="4"/>
                </a:cxn>
                <a:cxn ang="0">
                  <a:pos x="530" y="0"/>
                </a:cxn>
                <a:cxn ang="0">
                  <a:pos x="544" y="0"/>
                </a:cxn>
                <a:cxn ang="0">
                  <a:pos x="572" y="6"/>
                </a:cxn>
                <a:cxn ang="0">
                  <a:pos x="598" y="16"/>
                </a:cxn>
                <a:cxn ang="0">
                  <a:pos x="622" y="32"/>
                </a:cxn>
                <a:cxn ang="0">
                  <a:pos x="632" y="42"/>
                </a:cxn>
                <a:cxn ang="0">
                  <a:pos x="650" y="70"/>
                </a:cxn>
                <a:cxn ang="0">
                  <a:pos x="660" y="102"/>
                </a:cxn>
                <a:cxn ang="0">
                  <a:pos x="662" y="138"/>
                </a:cxn>
                <a:cxn ang="0">
                  <a:pos x="664" y="490"/>
                </a:cxn>
                <a:cxn ang="0">
                  <a:pos x="498" y="202"/>
                </a:cxn>
                <a:cxn ang="0">
                  <a:pos x="498" y="178"/>
                </a:cxn>
                <a:cxn ang="0">
                  <a:pos x="494" y="156"/>
                </a:cxn>
                <a:cxn ang="0">
                  <a:pos x="484" y="142"/>
                </a:cxn>
                <a:cxn ang="0">
                  <a:pos x="462" y="136"/>
                </a:cxn>
                <a:cxn ang="0">
                  <a:pos x="452" y="136"/>
                </a:cxn>
                <a:cxn ang="0">
                  <a:pos x="440" y="140"/>
                </a:cxn>
                <a:cxn ang="0">
                  <a:pos x="426" y="152"/>
                </a:cxn>
                <a:cxn ang="0">
                  <a:pos x="416" y="178"/>
                </a:cxn>
                <a:cxn ang="0">
                  <a:pos x="414" y="224"/>
                </a:cxn>
                <a:cxn ang="0">
                  <a:pos x="248" y="490"/>
                </a:cxn>
                <a:cxn ang="0">
                  <a:pos x="248" y="202"/>
                </a:cxn>
                <a:cxn ang="0">
                  <a:pos x="246" y="166"/>
                </a:cxn>
                <a:cxn ang="0">
                  <a:pos x="238" y="146"/>
                </a:cxn>
                <a:cxn ang="0">
                  <a:pos x="222" y="134"/>
                </a:cxn>
                <a:cxn ang="0">
                  <a:pos x="210" y="132"/>
                </a:cxn>
                <a:cxn ang="0">
                  <a:pos x="186" y="138"/>
                </a:cxn>
                <a:cxn ang="0">
                  <a:pos x="174" y="154"/>
                </a:cxn>
                <a:cxn ang="0">
                  <a:pos x="168" y="176"/>
                </a:cxn>
                <a:cxn ang="0">
                  <a:pos x="166" y="490"/>
                </a:cxn>
                <a:cxn ang="0">
                  <a:pos x="0" y="10"/>
                </a:cxn>
              </a:cxnLst>
              <a:rect l="0" t="0" r="r" b="b"/>
              <a:pathLst>
                <a:path w="664" h="490">
                  <a:moveTo>
                    <a:pt x="154" y="10"/>
                  </a:moveTo>
                  <a:lnTo>
                    <a:pt x="154" y="74"/>
                  </a:lnTo>
                  <a:lnTo>
                    <a:pt x="156" y="74"/>
                  </a:lnTo>
                  <a:lnTo>
                    <a:pt x="156" y="74"/>
                  </a:lnTo>
                  <a:lnTo>
                    <a:pt x="166" y="56"/>
                  </a:lnTo>
                  <a:lnTo>
                    <a:pt x="178" y="42"/>
                  </a:lnTo>
                  <a:lnTo>
                    <a:pt x="190" y="30"/>
                  </a:lnTo>
                  <a:lnTo>
                    <a:pt x="206" y="18"/>
                  </a:lnTo>
                  <a:lnTo>
                    <a:pt x="222" y="10"/>
                  </a:lnTo>
                  <a:lnTo>
                    <a:pt x="238" y="4"/>
                  </a:lnTo>
                  <a:lnTo>
                    <a:pt x="256" y="0"/>
                  </a:lnTo>
                  <a:lnTo>
                    <a:pt x="276" y="0"/>
                  </a:lnTo>
                  <a:lnTo>
                    <a:pt x="276" y="0"/>
                  </a:lnTo>
                  <a:lnTo>
                    <a:pt x="296" y="0"/>
                  </a:lnTo>
                  <a:lnTo>
                    <a:pt x="314" y="4"/>
                  </a:lnTo>
                  <a:lnTo>
                    <a:pt x="332" y="10"/>
                  </a:lnTo>
                  <a:lnTo>
                    <a:pt x="348" y="18"/>
                  </a:lnTo>
                  <a:lnTo>
                    <a:pt x="362" y="28"/>
                  </a:lnTo>
                  <a:lnTo>
                    <a:pt x="376" y="40"/>
                  </a:lnTo>
                  <a:lnTo>
                    <a:pt x="388" y="56"/>
                  </a:lnTo>
                  <a:lnTo>
                    <a:pt x="398" y="74"/>
                  </a:lnTo>
                  <a:lnTo>
                    <a:pt x="398" y="74"/>
                  </a:lnTo>
                  <a:lnTo>
                    <a:pt x="410" y="56"/>
                  </a:lnTo>
                  <a:lnTo>
                    <a:pt x="424" y="40"/>
                  </a:lnTo>
                  <a:lnTo>
                    <a:pt x="438" y="28"/>
                  </a:lnTo>
                  <a:lnTo>
                    <a:pt x="454" y="16"/>
                  </a:lnTo>
                  <a:lnTo>
                    <a:pt x="472" y="10"/>
                  </a:lnTo>
                  <a:lnTo>
                    <a:pt x="490" y="4"/>
                  </a:lnTo>
                  <a:lnTo>
                    <a:pt x="508" y="0"/>
                  </a:lnTo>
                  <a:lnTo>
                    <a:pt x="530" y="0"/>
                  </a:lnTo>
                  <a:lnTo>
                    <a:pt x="530" y="0"/>
                  </a:lnTo>
                  <a:lnTo>
                    <a:pt x="544" y="0"/>
                  </a:lnTo>
                  <a:lnTo>
                    <a:pt x="558" y="2"/>
                  </a:lnTo>
                  <a:lnTo>
                    <a:pt x="572" y="6"/>
                  </a:lnTo>
                  <a:lnTo>
                    <a:pt x="584" y="10"/>
                  </a:lnTo>
                  <a:lnTo>
                    <a:pt x="598" y="16"/>
                  </a:lnTo>
                  <a:lnTo>
                    <a:pt x="610" y="22"/>
                  </a:lnTo>
                  <a:lnTo>
                    <a:pt x="622" y="32"/>
                  </a:lnTo>
                  <a:lnTo>
                    <a:pt x="632" y="42"/>
                  </a:lnTo>
                  <a:lnTo>
                    <a:pt x="632" y="42"/>
                  </a:lnTo>
                  <a:lnTo>
                    <a:pt x="642" y="56"/>
                  </a:lnTo>
                  <a:lnTo>
                    <a:pt x="650" y="70"/>
                  </a:lnTo>
                  <a:lnTo>
                    <a:pt x="656" y="86"/>
                  </a:lnTo>
                  <a:lnTo>
                    <a:pt x="660" y="102"/>
                  </a:lnTo>
                  <a:lnTo>
                    <a:pt x="662" y="120"/>
                  </a:lnTo>
                  <a:lnTo>
                    <a:pt x="662" y="138"/>
                  </a:lnTo>
                  <a:lnTo>
                    <a:pt x="664" y="174"/>
                  </a:lnTo>
                  <a:lnTo>
                    <a:pt x="664" y="490"/>
                  </a:lnTo>
                  <a:lnTo>
                    <a:pt x="498" y="490"/>
                  </a:lnTo>
                  <a:lnTo>
                    <a:pt x="498" y="202"/>
                  </a:lnTo>
                  <a:lnTo>
                    <a:pt x="498" y="202"/>
                  </a:lnTo>
                  <a:lnTo>
                    <a:pt x="498" y="178"/>
                  </a:lnTo>
                  <a:lnTo>
                    <a:pt x="496" y="166"/>
                  </a:lnTo>
                  <a:lnTo>
                    <a:pt x="494" y="156"/>
                  </a:lnTo>
                  <a:lnTo>
                    <a:pt x="490" y="148"/>
                  </a:lnTo>
                  <a:lnTo>
                    <a:pt x="484" y="142"/>
                  </a:lnTo>
                  <a:lnTo>
                    <a:pt x="474" y="136"/>
                  </a:lnTo>
                  <a:lnTo>
                    <a:pt x="462" y="136"/>
                  </a:lnTo>
                  <a:lnTo>
                    <a:pt x="462" y="136"/>
                  </a:lnTo>
                  <a:lnTo>
                    <a:pt x="452" y="136"/>
                  </a:lnTo>
                  <a:lnTo>
                    <a:pt x="446" y="138"/>
                  </a:lnTo>
                  <a:lnTo>
                    <a:pt x="440" y="140"/>
                  </a:lnTo>
                  <a:lnTo>
                    <a:pt x="434" y="144"/>
                  </a:lnTo>
                  <a:lnTo>
                    <a:pt x="426" y="152"/>
                  </a:lnTo>
                  <a:lnTo>
                    <a:pt x="420" y="164"/>
                  </a:lnTo>
                  <a:lnTo>
                    <a:pt x="416" y="178"/>
                  </a:lnTo>
                  <a:lnTo>
                    <a:pt x="416" y="194"/>
                  </a:lnTo>
                  <a:lnTo>
                    <a:pt x="414" y="224"/>
                  </a:lnTo>
                  <a:lnTo>
                    <a:pt x="414" y="490"/>
                  </a:lnTo>
                  <a:lnTo>
                    <a:pt x="248" y="490"/>
                  </a:lnTo>
                  <a:lnTo>
                    <a:pt x="248" y="202"/>
                  </a:lnTo>
                  <a:lnTo>
                    <a:pt x="248" y="202"/>
                  </a:lnTo>
                  <a:lnTo>
                    <a:pt x="248" y="178"/>
                  </a:lnTo>
                  <a:lnTo>
                    <a:pt x="246" y="166"/>
                  </a:lnTo>
                  <a:lnTo>
                    <a:pt x="244" y="156"/>
                  </a:lnTo>
                  <a:lnTo>
                    <a:pt x="238" y="146"/>
                  </a:lnTo>
                  <a:lnTo>
                    <a:pt x="232" y="140"/>
                  </a:lnTo>
                  <a:lnTo>
                    <a:pt x="222" y="134"/>
                  </a:lnTo>
                  <a:lnTo>
                    <a:pt x="210" y="132"/>
                  </a:lnTo>
                  <a:lnTo>
                    <a:pt x="210" y="132"/>
                  </a:lnTo>
                  <a:lnTo>
                    <a:pt x="196" y="134"/>
                  </a:lnTo>
                  <a:lnTo>
                    <a:pt x="186" y="138"/>
                  </a:lnTo>
                  <a:lnTo>
                    <a:pt x="178" y="144"/>
                  </a:lnTo>
                  <a:lnTo>
                    <a:pt x="174" y="154"/>
                  </a:lnTo>
                  <a:lnTo>
                    <a:pt x="170" y="164"/>
                  </a:lnTo>
                  <a:lnTo>
                    <a:pt x="168" y="176"/>
                  </a:lnTo>
                  <a:lnTo>
                    <a:pt x="166" y="202"/>
                  </a:lnTo>
                  <a:lnTo>
                    <a:pt x="166" y="490"/>
                  </a:lnTo>
                  <a:lnTo>
                    <a:pt x="0" y="490"/>
                  </a:lnTo>
                  <a:lnTo>
                    <a:pt x="0" y="10"/>
                  </a:lnTo>
                  <a:lnTo>
                    <a:pt x="154" y="10"/>
                  </a:lnTo>
                  <a:close/>
                </a:path>
              </a:pathLst>
            </a:custGeom>
            <a:solidFill>
              <a:srgbClr val="6DB43F"/>
            </a:solidFill>
            <a:ln w="9525">
              <a:noFill/>
              <a:round/>
              <a:headEnd/>
              <a:tailEnd/>
            </a:ln>
          </p:spPr>
          <p:txBody>
            <a:bodyPr/>
            <a:lstStyle/>
            <a:p>
              <a:endParaRPr lang="en-US"/>
            </a:p>
          </p:txBody>
        </p:sp>
        <p:sp>
          <p:nvSpPr>
            <p:cNvPr id="30" name="Freeform 1059"/>
            <p:cNvSpPr>
              <a:spLocks noEditPoints="1"/>
            </p:cNvSpPr>
            <p:nvPr userDrawn="1"/>
          </p:nvSpPr>
          <p:spPr bwMode="black">
            <a:xfrm>
              <a:off x="1536" y="559"/>
              <a:ext cx="46" cy="182"/>
            </a:xfrm>
            <a:custGeom>
              <a:avLst/>
              <a:gdLst/>
              <a:ahLst/>
              <a:cxnLst>
                <a:cxn ang="0">
                  <a:pos x="168" y="128"/>
                </a:cxn>
                <a:cxn ang="0">
                  <a:pos x="0" y="128"/>
                </a:cxn>
                <a:cxn ang="0">
                  <a:pos x="0" y="0"/>
                </a:cxn>
                <a:cxn ang="0">
                  <a:pos x="168" y="0"/>
                </a:cxn>
                <a:cxn ang="0">
                  <a:pos x="168" y="128"/>
                </a:cxn>
                <a:cxn ang="0">
                  <a:pos x="168" y="656"/>
                </a:cxn>
                <a:cxn ang="0">
                  <a:pos x="0" y="656"/>
                </a:cxn>
                <a:cxn ang="0">
                  <a:pos x="0" y="176"/>
                </a:cxn>
                <a:cxn ang="0">
                  <a:pos x="168" y="176"/>
                </a:cxn>
                <a:cxn ang="0">
                  <a:pos x="168" y="656"/>
                </a:cxn>
              </a:cxnLst>
              <a:rect l="0" t="0" r="r" b="b"/>
              <a:pathLst>
                <a:path w="168" h="656">
                  <a:moveTo>
                    <a:pt x="168" y="128"/>
                  </a:moveTo>
                  <a:lnTo>
                    <a:pt x="0" y="128"/>
                  </a:lnTo>
                  <a:lnTo>
                    <a:pt x="0" y="0"/>
                  </a:lnTo>
                  <a:lnTo>
                    <a:pt x="168" y="0"/>
                  </a:lnTo>
                  <a:lnTo>
                    <a:pt x="168" y="128"/>
                  </a:lnTo>
                  <a:close/>
                  <a:moveTo>
                    <a:pt x="168" y="656"/>
                  </a:moveTo>
                  <a:lnTo>
                    <a:pt x="0" y="656"/>
                  </a:lnTo>
                  <a:lnTo>
                    <a:pt x="0" y="176"/>
                  </a:lnTo>
                  <a:lnTo>
                    <a:pt x="168" y="176"/>
                  </a:lnTo>
                  <a:lnTo>
                    <a:pt x="168" y="656"/>
                  </a:lnTo>
                  <a:close/>
                </a:path>
              </a:pathLst>
            </a:custGeom>
            <a:solidFill>
              <a:srgbClr val="6DB43F"/>
            </a:solidFill>
            <a:ln w="9525">
              <a:noFill/>
              <a:round/>
              <a:headEnd/>
              <a:tailEnd/>
            </a:ln>
          </p:spPr>
          <p:txBody>
            <a:bodyPr/>
            <a:lstStyle/>
            <a:p>
              <a:endParaRPr lang="en-US"/>
            </a:p>
          </p:txBody>
        </p:sp>
        <p:sp>
          <p:nvSpPr>
            <p:cNvPr id="31" name="Freeform 1060"/>
            <p:cNvSpPr>
              <a:spLocks/>
            </p:cNvSpPr>
            <p:nvPr userDrawn="1"/>
          </p:nvSpPr>
          <p:spPr bwMode="black">
            <a:xfrm>
              <a:off x="1607" y="605"/>
              <a:ext cx="118" cy="136"/>
            </a:xfrm>
            <a:custGeom>
              <a:avLst/>
              <a:gdLst/>
              <a:ahLst/>
              <a:cxnLst>
                <a:cxn ang="0">
                  <a:pos x="0" y="10"/>
                </a:cxn>
                <a:cxn ang="0">
                  <a:pos x="160" y="10"/>
                </a:cxn>
                <a:cxn ang="0">
                  <a:pos x="160" y="78"/>
                </a:cxn>
                <a:cxn ang="0">
                  <a:pos x="162" y="78"/>
                </a:cxn>
                <a:cxn ang="0">
                  <a:pos x="162" y="78"/>
                </a:cxn>
                <a:cxn ang="0">
                  <a:pos x="170" y="58"/>
                </a:cxn>
                <a:cxn ang="0">
                  <a:pos x="182" y="42"/>
                </a:cxn>
                <a:cxn ang="0">
                  <a:pos x="196" y="28"/>
                </a:cxn>
                <a:cxn ang="0">
                  <a:pos x="212" y="18"/>
                </a:cxn>
                <a:cxn ang="0">
                  <a:pos x="228" y="10"/>
                </a:cxn>
                <a:cxn ang="0">
                  <a:pos x="246" y="4"/>
                </a:cxn>
                <a:cxn ang="0">
                  <a:pos x="266" y="0"/>
                </a:cxn>
                <a:cxn ang="0">
                  <a:pos x="286" y="0"/>
                </a:cxn>
                <a:cxn ang="0">
                  <a:pos x="286" y="0"/>
                </a:cxn>
                <a:cxn ang="0">
                  <a:pos x="302" y="0"/>
                </a:cxn>
                <a:cxn ang="0">
                  <a:pos x="318" y="2"/>
                </a:cxn>
                <a:cxn ang="0">
                  <a:pos x="334" y="6"/>
                </a:cxn>
                <a:cxn ang="0">
                  <a:pos x="348" y="10"/>
                </a:cxn>
                <a:cxn ang="0">
                  <a:pos x="364" y="18"/>
                </a:cxn>
                <a:cxn ang="0">
                  <a:pos x="376" y="26"/>
                </a:cxn>
                <a:cxn ang="0">
                  <a:pos x="390" y="36"/>
                </a:cxn>
                <a:cxn ang="0">
                  <a:pos x="400" y="50"/>
                </a:cxn>
                <a:cxn ang="0">
                  <a:pos x="400" y="50"/>
                </a:cxn>
                <a:cxn ang="0">
                  <a:pos x="408" y="66"/>
                </a:cxn>
                <a:cxn ang="0">
                  <a:pos x="416" y="82"/>
                </a:cxn>
                <a:cxn ang="0">
                  <a:pos x="420" y="100"/>
                </a:cxn>
                <a:cxn ang="0">
                  <a:pos x="424" y="118"/>
                </a:cxn>
                <a:cxn ang="0">
                  <a:pos x="426" y="156"/>
                </a:cxn>
                <a:cxn ang="0">
                  <a:pos x="428" y="194"/>
                </a:cxn>
                <a:cxn ang="0">
                  <a:pos x="428" y="490"/>
                </a:cxn>
                <a:cxn ang="0">
                  <a:pos x="258" y="490"/>
                </a:cxn>
                <a:cxn ang="0">
                  <a:pos x="258" y="198"/>
                </a:cxn>
                <a:cxn ang="0">
                  <a:pos x="258" y="198"/>
                </a:cxn>
                <a:cxn ang="0">
                  <a:pos x="256" y="176"/>
                </a:cxn>
                <a:cxn ang="0">
                  <a:pos x="256" y="164"/>
                </a:cxn>
                <a:cxn ang="0">
                  <a:pos x="252" y="152"/>
                </a:cxn>
                <a:cxn ang="0">
                  <a:pos x="248" y="144"/>
                </a:cxn>
                <a:cxn ang="0">
                  <a:pos x="242" y="136"/>
                </a:cxn>
                <a:cxn ang="0">
                  <a:pos x="232" y="130"/>
                </a:cxn>
                <a:cxn ang="0">
                  <a:pos x="220" y="128"/>
                </a:cxn>
                <a:cxn ang="0">
                  <a:pos x="220" y="128"/>
                </a:cxn>
                <a:cxn ang="0">
                  <a:pos x="204" y="130"/>
                </a:cxn>
                <a:cxn ang="0">
                  <a:pos x="192" y="136"/>
                </a:cxn>
                <a:cxn ang="0">
                  <a:pos x="184" y="144"/>
                </a:cxn>
                <a:cxn ang="0">
                  <a:pos x="178" y="156"/>
                </a:cxn>
                <a:cxn ang="0">
                  <a:pos x="174" y="168"/>
                </a:cxn>
                <a:cxn ang="0">
                  <a:pos x="170" y="182"/>
                </a:cxn>
                <a:cxn ang="0">
                  <a:pos x="170" y="212"/>
                </a:cxn>
                <a:cxn ang="0">
                  <a:pos x="170" y="490"/>
                </a:cxn>
                <a:cxn ang="0">
                  <a:pos x="0" y="490"/>
                </a:cxn>
                <a:cxn ang="0">
                  <a:pos x="0" y="10"/>
                </a:cxn>
              </a:cxnLst>
              <a:rect l="0" t="0" r="r" b="b"/>
              <a:pathLst>
                <a:path w="428" h="490">
                  <a:moveTo>
                    <a:pt x="0" y="10"/>
                  </a:moveTo>
                  <a:lnTo>
                    <a:pt x="160" y="10"/>
                  </a:lnTo>
                  <a:lnTo>
                    <a:pt x="160" y="78"/>
                  </a:lnTo>
                  <a:lnTo>
                    <a:pt x="162" y="78"/>
                  </a:lnTo>
                  <a:lnTo>
                    <a:pt x="162" y="78"/>
                  </a:lnTo>
                  <a:lnTo>
                    <a:pt x="170" y="58"/>
                  </a:lnTo>
                  <a:lnTo>
                    <a:pt x="182" y="42"/>
                  </a:lnTo>
                  <a:lnTo>
                    <a:pt x="196" y="28"/>
                  </a:lnTo>
                  <a:lnTo>
                    <a:pt x="212" y="18"/>
                  </a:lnTo>
                  <a:lnTo>
                    <a:pt x="228" y="10"/>
                  </a:lnTo>
                  <a:lnTo>
                    <a:pt x="246" y="4"/>
                  </a:lnTo>
                  <a:lnTo>
                    <a:pt x="266" y="0"/>
                  </a:lnTo>
                  <a:lnTo>
                    <a:pt x="286" y="0"/>
                  </a:lnTo>
                  <a:lnTo>
                    <a:pt x="286" y="0"/>
                  </a:lnTo>
                  <a:lnTo>
                    <a:pt x="302" y="0"/>
                  </a:lnTo>
                  <a:lnTo>
                    <a:pt x="318" y="2"/>
                  </a:lnTo>
                  <a:lnTo>
                    <a:pt x="334" y="6"/>
                  </a:lnTo>
                  <a:lnTo>
                    <a:pt x="348" y="10"/>
                  </a:lnTo>
                  <a:lnTo>
                    <a:pt x="364" y="18"/>
                  </a:lnTo>
                  <a:lnTo>
                    <a:pt x="376" y="26"/>
                  </a:lnTo>
                  <a:lnTo>
                    <a:pt x="390" y="36"/>
                  </a:lnTo>
                  <a:lnTo>
                    <a:pt x="400" y="50"/>
                  </a:lnTo>
                  <a:lnTo>
                    <a:pt x="400" y="50"/>
                  </a:lnTo>
                  <a:lnTo>
                    <a:pt x="408" y="66"/>
                  </a:lnTo>
                  <a:lnTo>
                    <a:pt x="416" y="82"/>
                  </a:lnTo>
                  <a:lnTo>
                    <a:pt x="420" y="100"/>
                  </a:lnTo>
                  <a:lnTo>
                    <a:pt x="424" y="118"/>
                  </a:lnTo>
                  <a:lnTo>
                    <a:pt x="426" y="156"/>
                  </a:lnTo>
                  <a:lnTo>
                    <a:pt x="428" y="194"/>
                  </a:lnTo>
                  <a:lnTo>
                    <a:pt x="428" y="490"/>
                  </a:lnTo>
                  <a:lnTo>
                    <a:pt x="258" y="490"/>
                  </a:lnTo>
                  <a:lnTo>
                    <a:pt x="258" y="198"/>
                  </a:lnTo>
                  <a:lnTo>
                    <a:pt x="258" y="198"/>
                  </a:lnTo>
                  <a:lnTo>
                    <a:pt x="256" y="176"/>
                  </a:lnTo>
                  <a:lnTo>
                    <a:pt x="256" y="164"/>
                  </a:lnTo>
                  <a:lnTo>
                    <a:pt x="252" y="152"/>
                  </a:lnTo>
                  <a:lnTo>
                    <a:pt x="248" y="144"/>
                  </a:lnTo>
                  <a:lnTo>
                    <a:pt x="242" y="136"/>
                  </a:lnTo>
                  <a:lnTo>
                    <a:pt x="232" y="130"/>
                  </a:lnTo>
                  <a:lnTo>
                    <a:pt x="220" y="128"/>
                  </a:lnTo>
                  <a:lnTo>
                    <a:pt x="220" y="128"/>
                  </a:lnTo>
                  <a:lnTo>
                    <a:pt x="204" y="130"/>
                  </a:lnTo>
                  <a:lnTo>
                    <a:pt x="192" y="136"/>
                  </a:lnTo>
                  <a:lnTo>
                    <a:pt x="184" y="144"/>
                  </a:lnTo>
                  <a:lnTo>
                    <a:pt x="178" y="156"/>
                  </a:lnTo>
                  <a:lnTo>
                    <a:pt x="174" y="168"/>
                  </a:lnTo>
                  <a:lnTo>
                    <a:pt x="170" y="182"/>
                  </a:lnTo>
                  <a:lnTo>
                    <a:pt x="170" y="212"/>
                  </a:lnTo>
                  <a:lnTo>
                    <a:pt x="170" y="490"/>
                  </a:lnTo>
                  <a:lnTo>
                    <a:pt x="0" y="490"/>
                  </a:lnTo>
                  <a:lnTo>
                    <a:pt x="0" y="10"/>
                  </a:lnTo>
                  <a:close/>
                </a:path>
              </a:pathLst>
            </a:custGeom>
            <a:solidFill>
              <a:srgbClr val="6DB43F"/>
            </a:solidFill>
            <a:ln w="9525">
              <a:noFill/>
              <a:round/>
              <a:headEnd/>
              <a:tailEnd/>
            </a:ln>
          </p:spPr>
          <p:txBody>
            <a:bodyPr/>
            <a:lstStyle/>
            <a:p>
              <a:endParaRPr lang="en-US"/>
            </a:p>
          </p:txBody>
        </p:sp>
        <p:sp>
          <p:nvSpPr>
            <p:cNvPr id="32" name="Freeform 1061"/>
            <p:cNvSpPr>
              <a:spLocks noEditPoints="1"/>
            </p:cNvSpPr>
            <p:nvPr userDrawn="1"/>
          </p:nvSpPr>
          <p:spPr bwMode="black">
            <a:xfrm>
              <a:off x="1741" y="605"/>
              <a:ext cx="129" cy="139"/>
            </a:xfrm>
            <a:custGeom>
              <a:avLst/>
              <a:gdLst/>
              <a:ahLst/>
              <a:cxnLst>
                <a:cxn ang="0">
                  <a:pos x="298" y="458"/>
                </a:cxn>
                <a:cxn ang="0">
                  <a:pos x="282" y="444"/>
                </a:cxn>
                <a:cxn ang="0">
                  <a:pos x="234" y="482"/>
                </a:cxn>
                <a:cxn ang="0">
                  <a:pos x="176" y="500"/>
                </a:cxn>
                <a:cxn ang="0">
                  <a:pos x="124" y="498"/>
                </a:cxn>
                <a:cxn ang="0">
                  <a:pos x="82" y="486"/>
                </a:cxn>
                <a:cxn ang="0">
                  <a:pos x="46" y="464"/>
                </a:cxn>
                <a:cxn ang="0">
                  <a:pos x="20" y="432"/>
                </a:cxn>
                <a:cxn ang="0">
                  <a:pos x="4" y="388"/>
                </a:cxn>
                <a:cxn ang="0">
                  <a:pos x="0" y="356"/>
                </a:cxn>
                <a:cxn ang="0">
                  <a:pos x="6" y="314"/>
                </a:cxn>
                <a:cxn ang="0">
                  <a:pos x="36" y="260"/>
                </a:cxn>
                <a:cxn ang="0">
                  <a:pos x="92" y="216"/>
                </a:cxn>
                <a:cxn ang="0">
                  <a:pos x="158" y="194"/>
                </a:cxn>
                <a:cxn ang="0">
                  <a:pos x="288" y="176"/>
                </a:cxn>
                <a:cxn ang="0">
                  <a:pos x="288" y="158"/>
                </a:cxn>
                <a:cxn ang="0">
                  <a:pos x="278" y="126"/>
                </a:cxn>
                <a:cxn ang="0">
                  <a:pos x="250" y="114"/>
                </a:cxn>
                <a:cxn ang="0">
                  <a:pos x="224" y="114"/>
                </a:cxn>
                <a:cxn ang="0">
                  <a:pos x="192" y="124"/>
                </a:cxn>
                <a:cxn ang="0">
                  <a:pos x="172" y="152"/>
                </a:cxn>
                <a:cxn ang="0">
                  <a:pos x="14" y="150"/>
                </a:cxn>
                <a:cxn ang="0">
                  <a:pos x="36" y="92"/>
                </a:cxn>
                <a:cxn ang="0">
                  <a:pos x="70" y="50"/>
                </a:cxn>
                <a:cxn ang="0">
                  <a:pos x="116" y="22"/>
                </a:cxn>
                <a:cxn ang="0">
                  <a:pos x="168" y="6"/>
                </a:cxn>
                <a:cxn ang="0">
                  <a:pos x="242" y="0"/>
                </a:cxn>
                <a:cxn ang="0">
                  <a:pos x="324" y="8"/>
                </a:cxn>
                <a:cxn ang="0">
                  <a:pos x="384" y="30"/>
                </a:cxn>
                <a:cxn ang="0">
                  <a:pos x="412" y="50"/>
                </a:cxn>
                <a:cxn ang="0">
                  <a:pos x="434" y="78"/>
                </a:cxn>
                <a:cxn ang="0">
                  <a:pos x="452" y="142"/>
                </a:cxn>
                <a:cxn ang="0">
                  <a:pos x="452" y="386"/>
                </a:cxn>
                <a:cxn ang="0">
                  <a:pos x="454" y="438"/>
                </a:cxn>
                <a:cxn ang="0">
                  <a:pos x="302" y="490"/>
                </a:cxn>
                <a:cxn ang="0">
                  <a:pos x="272" y="268"/>
                </a:cxn>
                <a:cxn ang="0">
                  <a:pos x="218" y="284"/>
                </a:cxn>
                <a:cxn ang="0">
                  <a:pos x="190" y="306"/>
                </a:cxn>
                <a:cxn ang="0">
                  <a:pos x="178" y="332"/>
                </a:cxn>
                <a:cxn ang="0">
                  <a:pos x="178" y="354"/>
                </a:cxn>
                <a:cxn ang="0">
                  <a:pos x="190" y="376"/>
                </a:cxn>
                <a:cxn ang="0">
                  <a:pos x="212" y="386"/>
                </a:cxn>
                <a:cxn ang="0">
                  <a:pos x="234" y="386"/>
                </a:cxn>
                <a:cxn ang="0">
                  <a:pos x="260" y="378"/>
                </a:cxn>
                <a:cxn ang="0">
                  <a:pos x="280" y="350"/>
                </a:cxn>
                <a:cxn ang="0">
                  <a:pos x="288" y="274"/>
                </a:cxn>
              </a:cxnLst>
              <a:rect l="0" t="0" r="r" b="b"/>
              <a:pathLst>
                <a:path w="466" h="500">
                  <a:moveTo>
                    <a:pt x="302" y="490"/>
                  </a:moveTo>
                  <a:lnTo>
                    <a:pt x="302" y="490"/>
                  </a:lnTo>
                  <a:lnTo>
                    <a:pt x="298" y="458"/>
                  </a:lnTo>
                  <a:lnTo>
                    <a:pt x="296" y="424"/>
                  </a:lnTo>
                  <a:lnTo>
                    <a:pt x="296" y="424"/>
                  </a:lnTo>
                  <a:lnTo>
                    <a:pt x="282" y="444"/>
                  </a:lnTo>
                  <a:lnTo>
                    <a:pt x="268" y="460"/>
                  </a:lnTo>
                  <a:lnTo>
                    <a:pt x="252" y="472"/>
                  </a:lnTo>
                  <a:lnTo>
                    <a:pt x="234" y="482"/>
                  </a:lnTo>
                  <a:lnTo>
                    <a:pt x="216" y="490"/>
                  </a:lnTo>
                  <a:lnTo>
                    <a:pt x="196" y="496"/>
                  </a:lnTo>
                  <a:lnTo>
                    <a:pt x="176" y="500"/>
                  </a:lnTo>
                  <a:lnTo>
                    <a:pt x="154" y="500"/>
                  </a:lnTo>
                  <a:lnTo>
                    <a:pt x="154" y="500"/>
                  </a:lnTo>
                  <a:lnTo>
                    <a:pt x="124" y="498"/>
                  </a:lnTo>
                  <a:lnTo>
                    <a:pt x="108" y="496"/>
                  </a:lnTo>
                  <a:lnTo>
                    <a:pt x="94" y="492"/>
                  </a:lnTo>
                  <a:lnTo>
                    <a:pt x="82" y="486"/>
                  </a:lnTo>
                  <a:lnTo>
                    <a:pt x="70" y="480"/>
                  </a:lnTo>
                  <a:lnTo>
                    <a:pt x="58" y="472"/>
                  </a:lnTo>
                  <a:lnTo>
                    <a:pt x="46" y="464"/>
                  </a:lnTo>
                  <a:lnTo>
                    <a:pt x="36" y="454"/>
                  </a:lnTo>
                  <a:lnTo>
                    <a:pt x="28" y="444"/>
                  </a:lnTo>
                  <a:lnTo>
                    <a:pt x="20" y="432"/>
                  </a:lnTo>
                  <a:lnTo>
                    <a:pt x="12" y="418"/>
                  </a:lnTo>
                  <a:lnTo>
                    <a:pt x="8" y="404"/>
                  </a:lnTo>
                  <a:lnTo>
                    <a:pt x="4" y="388"/>
                  </a:lnTo>
                  <a:lnTo>
                    <a:pt x="2" y="372"/>
                  </a:lnTo>
                  <a:lnTo>
                    <a:pt x="0" y="356"/>
                  </a:lnTo>
                  <a:lnTo>
                    <a:pt x="0" y="356"/>
                  </a:lnTo>
                  <a:lnTo>
                    <a:pt x="2" y="342"/>
                  </a:lnTo>
                  <a:lnTo>
                    <a:pt x="2" y="328"/>
                  </a:lnTo>
                  <a:lnTo>
                    <a:pt x="6" y="314"/>
                  </a:lnTo>
                  <a:lnTo>
                    <a:pt x="10" y="302"/>
                  </a:lnTo>
                  <a:lnTo>
                    <a:pt x="20" y="280"/>
                  </a:lnTo>
                  <a:lnTo>
                    <a:pt x="36" y="260"/>
                  </a:lnTo>
                  <a:lnTo>
                    <a:pt x="52" y="242"/>
                  </a:lnTo>
                  <a:lnTo>
                    <a:pt x="72" y="228"/>
                  </a:lnTo>
                  <a:lnTo>
                    <a:pt x="92" y="216"/>
                  </a:lnTo>
                  <a:lnTo>
                    <a:pt x="116" y="208"/>
                  </a:lnTo>
                  <a:lnTo>
                    <a:pt x="116" y="208"/>
                  </a:lnTo>
                  <a:lnTo>
                    <a:pt x="158" y="194"/>
                  </a:lnTo>
                  <a:lnTo>
                    <a:pt x="200" y="186"/>
                  </a:lnTo>
                  <a:lnTo>
                    <a:pt x="244" y="180"/>
                  </a:lnTo>
                  <a:lnTo>
                    <a:pt x="288" y="176"/>
                  </a:lnTo>
                  <a:lnTo>
                    <a:pt x="288" y="174"/>
                  </a:lnTo>
                  <a:lnTo>
                    <a:pt x="288" y="174"/>
                  </a:lnTo>
                  <a:lnTo>
                    <a:pt x="288" y="158"/>
                  </a:lnTo>
                  <a:lnTo>
                    <a:pt x="286" y="146"/>
                  </a:lnTo>
                  <a:lnTo>
                    <a:pt x="282" y="136"/>
                  </a:lnTo>
                  <a:lnTo>
                    <a:pt x="278" y="126"/>
                  </a:lnTo>
                  <a:lnTo>
                    <a:pt x="270" y="120"/>
                  </a:lnTo>
                  <a:lnTo>
                    <a:pt x="262" y="116"/>
                  </a:lnTo>
                  <a:lnTo>
                    <a:pt x="250" y="114"/>
                  </a:lnTo>
                  <a:lnTo>
                    <a:pt x="236" y="112"/>
                  </a:lnTo>
                  <a:lnTo>
                    <a:pt x="236" y="112"/>
                  </a:lnTo>
                  <a:lnTo>
                    <a:pt x="224" y="114"/>
                  </a:lnTo>
                  <a:lnTo>
                    <a:pt x="212" y="116"/>
                  </a:lnTo>
                  <a:lnTo>
                    <a:pt x="202" y="120"/>
                  </a:lnTo>
                  <a:lnTo>
                    <a:pt x="192" y="124"/>
                  </a:lnTo>
                  <a:lnTo>
                    <a:pt x="184" y="132"/>
                  </a:lnTo>
                  <a:lnTo>
                    <a:pt x="178" y="142"/>
                  </a:lnTo>
                  <a:lnTo>
                    <a:pt x="172" y="152"/>
                  </a:lnTo>
                  <a:lnTo>
                    <a:pt x="170" y="166"/>
                  </a:lnTo>
                  <a:lnTo>
                    <a:pt x="14" y="150"/>
                  </a:lnTo>
                  <a:lnTo>
                    <a:pt x="14" y="150"/>
                  </a:lnTo>
                  <a:lnTo>
                    <a:pt x="20" y="130"/>
                  </a:lnTo>
                  <a:lnTo>
                    <a:pt x="26" y="110"/>
                  </a:lnTo>
                  <a:lnTo>
                    <a:pt x="36" y="92"/>
                  </a:lnTo>
                  <a:lnTo>
                    <a:pt x="46" y="76"/>
                  </a:lnTo>
                  <a:lnTo>
                    <a:pt x="58" y="62"/>
                  </a:lnTo>
                  <a:lnTo>
                    <a:pt x="70" y="50"/>
                  </a:lnTo>
                  <a:lnTo>
                    <a:pt x="84" y="40"/>
                  </a:lnTo>
                  <a:lnTo>
                    <a:pt x="100" y="30"/>
                  </a:lnTo>
                  <a:lnTo>
                    <a:pt x="116" y="22"/>
                  </a:lnTo>
                  <a:lnTo>
                    <a:pt x="132" y="16"/>
                  </a:lnTo>
                  <a:lnTo>
                    <a:pt x="150" y="10"/>
                  </a:lnTo>
                  <a:lnTo>
                    <a:pt x="168" y="6"/>
                  </a:lnTo>
                  <a:lnTo>
                    <a:pt x="204" y="2"/>
                  </a:lnTo>
                  <a:lnTo>
                    <a:pt x="242" y="0"/>
                  </a:lnTo>
                  <a:lnTo>
                    <a:pt x="242" y="0"/>
                  </a:lnTo>
                  <a:lnTo>
                    <a:pt x="282" y="2"/>
                  </a:lnTo>
                  <a:lnTo>
                    <a:pt x="304" y="4"/>
                  </a:lnTo>
                  <a:lnTo>
                    <a:pt x="324" y="8"/>
                  </a:lnTo>
                  <a:lnTo>
                    <a:pt x="346" y="14"/>
                  </a:lnTo>
                  <a:lnTo>
                    <a:pt x="366" y="20"/>
                  </a:lnTo>
                  <a:lnTo>
                    <a:pt x="384" y="30"/>
                  </a:lnTo>
                  <a:lnTo>
                    <a:pt x="402" y="42"/>
                  </a:lnTo>
                  <a:lnTo>
                    <a:pt x="402" y="42"/>
                  </a:lnTo>
                  <a:lnTo>
                    <a:pt x="412" y="50"/>
                  </a:lnTo>
                  <a:lnTo>
                    <a:pt x="420" y="58"/>
                  </a:lnTo>
                  <a:lnTo>
                    <a:pt x="428" y="68"/>
                  </a:lnTo>
                  <a:lnTo>
                    <a:pt x="434" y="78"/>
                  </a:lnTo>
                  <a:lnTo>
                    <a:pt x="442" y="98"/>
                  </a:lnTo>
                  <a:lnTo>
                    <a:pt x="448" y="120"/>
                  </a:lnTo>
                  <a:lnTo>
                    <a:pt x="452" y="142"/>
                  </a:lnTo>
                  <a:lnTo>
                    <a:pt x="452" y="166"/>
                  </a:lnTo>
                  <a:lnTo>
                    <a:pt x="452" y="216"/>
                  </a:lnTo>
                  <a:lnTo>
                    <a:pt x="452" y="386"/>
                  </a:lnTo>
                  <a:lnTo>
                    <a:pt x="452" y="386"/>
                  </a:lnTo>
                  <a:lnTo>
                    <a:pt x="452" y="412"/>
                  </a:lnTo>
                  <a:lnTo>
                    <a:pt x="454" y="438"/>
                  </a:lnTo>
                  <a:lnTo>
                    <a:pt x="458" y="466"/>
                  </a:lnTo>
                  <a:lnTo>
                    <a:pt x="466" y="490"/>
                  </a:lnTo>
                  <a:lnTo>
                    <a:pt x="302" y="490"/>
                  </a:lnTo>
                  <a:close/>
                  <a:moveTo>
                    <a:pt x="288" y="266"/>
                  </a:moveTo>
                  <a:lnTo>
                    <a:pt x="288" y="266"/>
                  </a:lnTo>
                  <a:lnTo>
                    <a:pt x="272" y="268"/>
                  </a:lnTo>
                  <a:lnTo>
                    <a:pt x="254" y="272"/>
                  </a:lnTo>
                  <a:lnTo>
                    <a:pt x="234" y="276"/>
                  </a:lnTo>
                  <a:lnTo>
                    <a:pt x="218" y="284"/>
                  </a:lnTo>
                  <a:lnTo>
                    <a:pt x="202" y="294"/>
                  </a:lnTo>
                  <a:lnTo>
                    <a:pt x="196" y="300"/>
                  </a:lnTo>
                  <a:lnTo>
                    <a:pt x="190" y="306"/>
                  </a:lnTo>
                  <a:lnTo>
                    <a:pt x="184" y="314"/>
                  </a:lnTo>
                  <a:lnTo>
                    <a:pt x="180" y="322"/>
                  </a:lnTo>
                  <a:lnTo>
                    <a:pt x="178" y="332"/>
                  </a:lnTo>
                  <a:lnTo>
                    <a:pt x="178" y="342"/>
                  </a:lnTo>
                  <a:lnTo>
                    <a:pt x="178" y="342"/>
                  </a:lnTo>
                  <a:lnTo>
                    <a:pt x="178" y="354"/>
                  </a:lnTo>
                  <a:lnTo>
                    <a:pt x="182" y="362"/>
                  </a:lnTo>
                  <a:lnTo>
                    <a:pt x="186" y="370"/>
                  </a:lnTo>
                  <a:lnTo>
                    <a:pt x="190" y="376"/>
                  </a:lnTo>
                  <a:lnTo>
                    <a:pt x="196" y="382"/>
                  </a:lnTo>
                  <a:lnTo>
                    <a:pt x="204" y="384"/>
                  </a:lnTo>
                  <a:lnTo>
                    <a:pt x="212" y="386"/>
                  </a:lnTo>
                  <a:lnTo>
                    <a:pt x="222" y="388"/>
                  </a:lnTo>
                  <a:lnTo>
                    <a:pt x="222" y="388"/>
                  </a:lnTo>
                  <a:lnTo>
                    <a:pt x="234" y="386"/>
                  </a:lnTo>
                  <a:lnTo>
                    <a:pt x="244" y="384"/>
                  </a:lnTo>
                  <a:lnTo>
                    <a:pt x="252" y="382"/>
                  </a:lnTo>
                  <a:lnTo>
                    <a:pt x="260" y="378"/>
                  </a:lnTo>
                  <a:lnTo>
                    <a:pt x="266" y="372"/>
                  </a:lnTo>
                  <a:lnTo>
                    <a:pt x="272" y="366"/>
                  </a:lnTo>
                  <a:lnTo>
                    <a:pt x="280" y="350"/>
                  </a:lnTo>
                  <a:lnTo>
                    <a:pt x="284" y="334"/>
                  </a:lnTo>
                  <a:lnTo>
                    <a:pt x="286" y="314"/>
                  </a:lnTo>
                  <a:lnTo>
                    <a:pt x="288" y="274"/>
                  </a:lnTo>
                  <a:lnTo>
                    <a:pt x="288" y="266"/>
                  </a:lnTo>
                  <a:close/>
                </a:path>
              </a:pathLst>
            </a:custGeom>
            <a:solidFill>
              <a:srgbClr val="6DB43F"/>
            </a:solidFill>
            <a:ln w="9525">
              <a:noFill/>
              <a:round/>
              <a:headEnd/>
              <a:tailEnd/>
            </a:ln>
          </p:spPr>
          <p:txBody>
            <a:bodyPr/>
            <a:lstStyle/>
            <a:p>
              <a:endParaRPr lang="en-US"/>
            </a:p>
          </p:txBody>
        </p:sp>
        <p:sp>
          <p:nvSpPr>
            <p:cNvPr id="33" name="Freeform 1062"/>
            <p:cNvSpPr>
              <a:spLocks/>
            </p:cNvSpPr>
            <p:nvPr userDrawn="1"/>
          </p:nvSpPr>
          <p:spPr bwMode="black">
            <a:xfrm>
              <a:off x="1888" y="605"/>
              <a:ext cx="118" cy="136"/>
            </a:xfrm>
            <a:custGeom>
              <a:avLst/>
              <a:gdLst/>
              <a:ahLst/>
              <a:cxnLst>
                <a:cxn ang="0">
                  <a:pos x="0" y="10"/>
                </a:cxn>
                <a:cxn ang="0">
                  <a:pos x="160" y="10"/>
                </a:cxn>
                <a:cxn ang="0">
                  <a:pos x="160" y="78"/>
                </a:cxn>
                <a:cxn ang="0">
                  <a:pos x="162" y="78"/>
                </a:cxn>
                <a:cxn ang="0">
                  <a:pos x="162" y="78"/>
                </a:cxn>
                <a:cxn ang="0">
                  <a:pos x="170" y="58"/>
                </a:cxn>
                <a:cxn ang="0">
                  <a:pos x="182" y="42"/>
                </a:cxn>
                <a:cxn ang="0">
                  <a:pos x="196" y="28"/>
                </a:cxn>
                <a:cxn ang="0">
                  <a:pos x="212" y="18"/>
                </a:cxn>
                <a:cxn ang="0">
                  <a:pos x="228" y="10"/>
                </a:cxn>
                <a:cxn ang="0">
                  <a:pos x="246" y="4"/>
                </a:cxn>
                <a:cxn ang="0">
                  <a:pos x="266" y="0"/>
                </a:cxn>
                <a:cxn ang="0">
                  <a:pos x="286" y="0"/>
                </a:cxn>
                <a:cxn ang="0">
                  <a:pos x="286" y="0"/>
                </a:cxn>
                <a:cxn ang="0">
                  <a:pos x="302" y="0"/>
                </a:cxn>
                <a:cxn ang="0">
                  <a:pos x="318" y="2"/>
                </a:cxn>
                <a:cxn ang="0">
                  <a:pos x="334" y="6"/>
                </a:cxn>
                <a:cxn ang="0">
                  <a:pos x="348" y="10"/>
                </a:cxn>
                <a:cxn ang="0">
                  <a:pos x="364" y="18"/>
                </a:cxn>
                <a:cxn ang="0">
                  <a:pos x="376" y="26"/>
                </a:cxn>
                <a:cxn ang="0">
                  <a:pos x="390" y="36"/>
                </a:cxn>
                <a:cxn ang="0">
                  <a:pos x="400" y="50"/>
                </a:cxn>
                <a:cxn ang="0">
                  <a:pos x="400" y="50"/>
                </a:cxn>
                <a:cxn ang="0">
                  <a:pos x="408" y="66"/>
                </a:cxn>
                <a:cxn ang="0">
                  <a:pos x="416" y="82"/>
                </a:cxn>
                <a:cxn ang="0">
                  <a:pos x="420" y="100"/>
                </a:cxn>
                <a:cxn ang="0">
                  <a:pos x="424" y="118"/>
                </a:cxn>
                <a:cxn ang="0">
                  <a:pos x="426" y="156"/>
                </a:cxn>
                <a:cxn ang="0">
                  <a:pos x="428" y="194"/>
                </a:cxn>
                <a:cxn ang="0">
                  <a:pos x="428" y="490"/>
                </a:cxn>
                <a:cxn ang="0">
                  <a:pos x="258" y="490"/>
                </a:cxn>
                <a:cxn ang="0">
                  <a:pos x="258" y="198"/>
                </a:cxn>
                <a:cxn ang="0">
                  <a:pos x="258" y="198"/>
                </a:cxn>
                <a:cxn ang="0">
                  <a:pos x="258" y="176"/>
                </a:cxn>
                <a:cxn ang="0">
                  <a:pos x="256" y="164"/>
                </a:cxn>
                <a:cxn ang="0">
                  <a:pos x="254" y="152"/>
                </a:cxn>
                <a:cxn ang="0">
                  <a:pos x="248" y="144"/>
                </a:cxn>
                <a:cxn ang="0">
                  <a:pos x="242" y="136"/>
                </a:cxn>
                <a:cxn ang="0">
                  <a:pos x="232" y="130"/>
                </a:cxn>
                <a:cxn ang="0">
                  <a:pos x="220" y="128"/>
                </a:cxn>
                <a:cxn ang="0">
                  <a:pos x="220" y="128"/>
                </a:cxn>
                <a:cxn ang="0">
                  <a:pos x="206" y="130"/>
                </a:cxn>
                <a:cxn ang="0">
                  <a:pos x="192" y="136"/>
                </a:cxn>
                <a:cxn ang="0">
                  <a:pos x="184" y="144"/>
                </a:cxn>
                <a:cxn ang="0">
                  <a:pos x="178" y="156"/>
                </a:cxn>
                <a:cxn ang="0">
                  <a:pos x="174" y="168"/>
                </a:cxn>
                <a:cxn ang="0">
                  <a:pos x="170" y="182"/>
                </a:cxn>
                <a:cxn ang="0">
                  <a:pos x="170" y="212"/>
                </a:cxn>
                <a:cxn ang="0">
                  <a:pos x="170" y="490"/>
                </a:cxn>
                <a:cxn ang="0">
                  <a:pos x="0" y="490"/>
                </a:cxn>
                <a:cxn ang="0">
                  <a:pos x="0" y="10"/>
                </a:cxn>
              </a:cxnLst>
              <a:rect l="0" t="0" r="r" b="b"/>
              <a:pathLst>
                <a:path w="428" h="490">
                  <a:moveTo>
                    <a:pt x="0" y="10"/>
                  </a:moveTo>
                  <a:lnTo>
                    <a:pt x="160" y="10"/>
                  </a:lnTo>
                  <a:lnTo>
                    <a:pt x="160" y="78"/>
                  </a:lnTo>
                  <a:lnTo>
                    <a:pt x="162" y="78"/>
                  </a:lnTo>
                  <a:lnTo>
                    <a:pt x="162" y="78"/>
                  </a:lnTo>
                  <a:lnTo>
                    <a:pt x="170" y="58"/>
                  </a:lnTo>
                  <a:lnTo>
                    <a:pt x="182" y="42"/>
                  </a:lnTo>
                  <a:lnTo>
                    <a:pt x="196" y="28"/>
                  </a:lnTo>
                  <a:lnTo>
                    <a:pt x="212" y="18"/>
                  </a:lnTo>
                  <a:lnTo>
                    <a:pt x="228" y="10"/>
                  </a:lnTo>
                  <a:lnTo>
                    <a:pt x="246" y="4"/>
                  </a:lnTo>
                  <a:lnTo>
                    <a:pt x="266" y="0"/>
                  </a:lnTo>
                  <a:lnTo>
                    <a:pt x="286" y="0"/>
                  </a:lnTo>
                  <a:lnTo>
                    <a:pt x="286" y="0"/>
                  </a:lnTo>
                  <a:lnTo>
                    <a:pt x="302" y="0"/>
                  </a:lnTo>
                  <a:lnTo>
                    <a:pt x="318" y="2"/>
                  </a:lnTo>
                  <a:lnTo>
                    <a:pt x="334" y="6"/>
                  </a:lnTo>
                  <a:lnTo>
                    <a:pt x="348" y="10"/>
                  </a:lnTo>
                  <a:lnTo>
                    <a:pt x="364" y="18"/>
                  </a:lnTo>
                  <a:lnTo>
                    <a:pt x="376" y="26"/>
                  </a:lnTo>
                  <a:lnTo>
                    <a:pt x="390" y="36"/>
                  </a:lnTo>
                  <a:lnTo>
                    <a:pt x="400" y="50"/>
                  </a:lnTo>
                  <a:lnTo>
                    <a:pt x="400" y="50"/>
                  </a:lnTo>
                  <a:lnTo>
                    <a:pt x="408" y="66"/>
                  </a:lnTo>
                  <a:lnTo>
                    <a:pt x="416" y="82"/>
                  </a:lnTo>
                  <a:lnTo>
                    <a:pt x="420" y="100"/>
                  </a:lnTo>
                  <a:lnTo>
                    <a:pt x="424" y="118"/>
                  </a:lnTo>
                  <a:lnTo>
                    <a:pt x="426" y="156"/>
                  </a:lnTo>
                  <a:lnTo>
                    <a:pt x="428" y="194"/>
                  </a:lnTo>
                  <a:lnTo>
                    <a:pt x="428" y="490"/>
                  </a:lnTo>
                  <a:lnTo>
                    <a:pt x="258" y="490"/>
                  </a:lnTo>
                  <a:lnTo>
                    <a:pt x="258" y="198"/>
                  </a:lnTo>
                  <a:lnTo>
                    <a:pt x="258" y="198"/>
                  </a:lnTo>
                  <a:lnTo>
                    <a:pt x="258" y="176"/>
                  </a:lnTo>
                  <a:lnTo>
                    <a:pt x="256" y="164"/>
                  </a:lnTo>
                  <a:lnTo>
                    <a:pt x="254" y="152"/>
                  </a:lnTo>
                  <a:lnTo>
                    <a:pt x="248" y="144"/>
                  </a:lnTo>
                  <a:lnTo>
                    <a:pt x="242" y="136"/>
                  </a:lnTo>
                  <a:lnTo>
                    <a:pt x="232" y="130"/>
                  </a:lnTo>
                  <a:lnTo>
                    <a:pt x="220" y="128"/>
                  </a:lnTo>
                  <a:lnTo>
                    <a:pt x="220" y="128"/>
                  </a:lnTo>
                  <a:lnTo>
                    <a:pt x="206" y="130"/>
                  </a:lnTo>
                  <a:lnTo>
                    <a:pt x="192" y="136"/>
                  </a:lnTo>
                  <a:lnTo>
                    <a:pt x="184" y="144"/>
                  </a:lnTo>
                  <a:lnTo>
                    <a:pt x="178" y="156"/>
                  </a:lnTo>
                  <a:lnTo>
                    <a:pt x="174" y="168"/>
                  </a:lnTo>
                  <a:lnTo>
                    <a:pt x="170" y="182"/>
                  </a:lnTo>
                  <a:lnTo>
                    <a:pt x="170" y="212"/>
                  </a:lnTo>
                  <a:lnTo>
                    <a:pt x="170" y="490"/>
                  </a:lnTo>
                  <a:lnTo>
                    <a:pt x="0" y="490"/>
                  </a:lnTo>
                  <a:lnTo>
                    <a:pt x="0" y="10"/>
                  </a:lnTo>
                  <a:close/>
                </a:path>
              </a:pathLst>
            </a:custGeom>
            <a:solidFill>
              <a:srgbClr val="6DB43F"/>
            </a:solidFill>
            <a:ln w="9525">
              <a:noFill/>
              <a:round/>
              <a:headEnd/>
              <a:tailEnd/>
            </a:ln>
          </p:spPr>
          <p:txBody>
            <a:bodyPr/>
            <a:lstStyle/>
            <a:p>
              <a:endParaRPr lang="en-US"/>
            </a:p>
          </p:txBody>
        </p:sp>
        <p:sp>
          <p:nvSpPr>
            <p:cNvPr id="34" name="Freeform 1063"/>
            <p:cNvSpPr>
              <a:spLocks/>
            </p:cNvSpPr>
            <p:nvPr userDrawn="1"/>
          </p:nvSpPr>
          <p:spPr bwMode="black">
            <a:xfrm>
              <a:off x="2019" y="564"/>
              <a:ext cx="88" cy="180"/>
            </a:xfrm>
            <a:custGeom>
              <a:avLst/>
              <a:gdLst/>
              <a:ahLst/>
              <a:cxnLst>
                <a:cxn ang="0">
                  <a:pos x="232" y="160"/>
                </a:cxn>
                <a:cxn ang="0">
                  <a:pos x="320" y="160"/>
                </a:cxn>
                <a:cxn ang="0">
                  <a:pos x="320" y="282"/>
                </a:cxn>
                <a:cxn ang="0">
                  <a:pos x="234" y="282"/>
                </a:cxn>
                <a:cxn ang="0">
                  <a:pos x="234" y="448"/>
                </a:cxn>
                <a:cxn ang="0">
                  <a:pos x="234" y="448"/>
                </a:cxn>
                <a:cxn ang="0">
                  <a:pos x="234" y="472"/>
                </a:cxn>
                <a:cxn ang="0">
                  <a:pos x="234" y="482"/>
                </a:cxn>
                <a:cxn ang="0">
                  <a:pos x="238" y="492"/>
                </a:cxn>
                <a:cxn ang="0">
                  <a:pos x="242" y="500"/>
                </a:cxn>
                <a:cxn ang="0">
                  <a:pos x="248" y="504"/>
                </a:cxn>
                <a:cxn ang="0">
                  <a:pos x="258" y="508"/>
                </a:cxn>
                <a:cxn ang="0">
                  <a:pos x="270" y="510"/>
                </a:cxn>
                <a:cxn ang="0">
                  <a:pos x="270" y="510"/>
                </a:cxn>
                <a:cxn ang="0">
                  <a:pos x="282" y="510"/>
                </a:cxn>
                <a:cxn ang="0">
                  <a:pos x="296" y="508"/>
                </a:cxn>
                <a:cxn ang="0">
                  <a:pos x="320" y="502"/>
                </a:cxn>
                <a:cxn ang="0">
                  <a:pos x="320" y="636"/>
                </a:cxn>
                <a:cxn ang="0">
                  <a:pos x="320" y="636"/>
                </a:cxn>
                <a:cxn ang="0">
                  <a:pos x="288" y="644"/>
                </a:cxn>
                <a:cxn ang="0">
                  <a:pos x="254" y="648"/>
                </a:cxn>
                <a:cxn ang="0">
                  <a:pos x="224" y="652"/>
                </a:cxn>
                <a:cxn ang="0">
                  <a:pos x="202" y="652"/>
                </a:cxn>
                <a:cxn ang="0">
                  <a:pos x="202" y="652"/>
                </a:cxn>
                <a:cxn ang="0">
                  <a:pos x="188" y="652"/>
                </a:cxn>
                <a:cxn ang="0">
                  <a:pos x="174" y="650"/>
                </a:cxn>
                <a:cxn ang="0">
                  <a:pos x="160" y="646"/>
                </a:cxn>
                <a:cxn ang="0">
                  <a:pos x="146" y="640"/>
                </a:cxn>
                <a:cxn ang="0">
                  <a:pos x="132" y="632"/>
                </a:cxn>
                <a:cxn ang="0">
                  <a:pos x="120" y="624"/>
                </a:cxn>
                <a:cxn ang="0">
                  <a:pos x="108" y="614"/>
                </a:cxn>
                <a:cxn ang="0">
                  <a:pos x="96" y="602"/>
                </a:cxn>
                <a:cxn ang="0">
                  <a:pos x="96" y="602"/>
                </a:cxn>
                <a:cxn ang="0">
                  <a:pos x="86" y="586"/>
                </a:cxn>
                <a:cxn ang="0">
                  <a:pos x="78" y="570"/>
                </a:cxn>
                <a:cxn ang="0">
                  <a:pos x="72" y="554"/>
                </a:cxn>
                <a:cxn ang="0">
                  <a:pos x="68" y="538"/>
                </a:cxn>
                <a:cxn ang="0">
                  <a:pos x="66" y="520"/>
                </a:cxn>
                <a:cxn ang="0">
                  <a:pos x="64" y="502"/>
                </a:cxn>
                <a:cxn ang="0">
                  <a:pos x="64" y="464"/>
                </a:cxn>
                <a:cxn ang="0">
                  <a:pos x="64" y="282"/>
                </a:cxn>
                <a:cxn ang="0">
                  <a:pos x="0" y="282"/>
                </a:cxn>
                <a:cxn ang="0">
                  <a:pos x="0" y="160"/>
                </a:cxn>
                <a:cxn ang="0">
                  <a:pos x="72" y="160"/>
                </a:cxn>
                <a:cxn ang="0">
                  <a:pos x="74" y="62"/>
                </a:cxn>
                <a:cxn ang="0">
                  <a:pos x="232" y="0"/>
                </a:cxn>
                <a:cxn ang="0">
                  <a:pos x="232" y="160"/>
                </a:cxn>
              </a:cxnLst>
              <a:rect l="0" t="0" r="r" b="b"/>
              <a:pathLst>
                <a:path w="320" h="652">
                  <a:moveTo>
                    <a:pt x="232" y="160"/>
                  </a:moveTo>
                  <a:lnTo>
                    <a:pt x="320" y="160"/>
                  </a:lnTo>
                  <a:lnTo>
                    <a:pt x="320" y="282"/>
                  </a:lnTo>
                  <a:lnTo>
                    <a:pt x="234" y="282"/>
                  </a:lnTo>
                  <a:lnTo>
                    <a:pt x="234" y="448"/>
                  </a:lnTo>
                  <a:lnTo>
                    <a:pt x="234" y="448"/>
                  </a:lnTo>
                  <a:lnTo>
                    <a:pt x="234" y="472"/>
                  </a:lnTo>
                  <a:lnTo>
                    <a:pt x="234" y="482"/>
                  </a:lnTo>
                  <a:lnTo>
                    <a:pt x="238" y="492"/>
                  </a:lnTo>
                  <a:lnTo>
                    <a:pt x="242" y="500"/>
                  </a:lnTo>
                  <a:lnTo>
                    <a:pt x="248" y="504"/>
                  </a:lnTo>
                  <a:lnTo>
                    <a:pt x="258" y="508"/>
                  </a:lnTo>
                  <a:lnTo>
                    <a:pt x="270" y="510"/>
                  </a:lnTo>
                  <a:lnTo>
                    <a:pt x="270" y="510"/>
                  </a:lnTo>
                  <a:lnTo>
                    <a:pt x="282" y="510"/>
                  </a:lnTo>
                  <a:lnTo>
                    <a:pt x="296" y="508"/>
                  </a:lnTo>
                  <a:lnTo>
                    <a:pt x="320" y="502"/>
                  </a:lnTo>
                  <a:lnTo>
                    <a:pt x="320" y="636"/>
                  </a:lnTo>
                  <a:lnTo>
                    <a:pt x="320" y="636"/>
                  </a:lnTo>
                  <a:lnTo>
                    <a:pt x="288" y="644"/>
                  </a:lnTo>
                  <a:lnTo>
                    <a:pt x="254" y="648"/>
                  </a:lnTo>
                  <a:lnTo>
                    <a:pt x="224" y="652"/>
                  </a:lnTo>
                  <a:lnTo>
                    <a:pt x="202" y="652"/>
                  </a:lnTo>
                  <a:lnTo>
                    <a:pt x="202" y="652"/>
                  </a:lnTo>
                  <a:lnTo>
                    <a:pt x="188" y="652"/>
                  </a:lnTo>
                  <a:lnTo>
                    <a:pt x="174" y="650"/>
                  </a:lnTo>
                  <a:lnTo>
                    <a:pt x="160" y="646"/>
                  </a:lnTo>
                  <a:lnTo>
                    <a:pt x="146" y="640"/>
                  </a:lnTo>
                  <a:lnTo>
                    <a:pt x="132" y="632"/>
                  </a:lnTo>
                  <a:lnTo>
                    <a:pt x="120" y="624"/>
                  </a:lnTo>
                  <a:lnTo>
                    <a:pt x="108" y="614"/>
                  </a:lnTo>
                  <a:lnTo>
                    <a:pt x="96" y="602"/>
                  </a:lnTo>
                  <a:lnTo>
                    <a:pt x="96" y="602"/>
                  </a:lnTo>
                  <a:lnTo>
                    <a:pt x="86" y="586"/>
                  </a:lnTo>
                  <a:lnTo>
                    <a:pt x="78" y="570"/>
                  </a:lnTo>
                  <a:lnTo>
                    <a:pt x="72" y="554"/>
                  </a:lnTo>
                  <a:lnTo>
                    <a:pt x="68" y="538"/>
                  </a:lnTo>
                  <a:lnTo>
                    <a:pt x="66" y="520"/>
                  </a:lnTo>
                  <a:lnTo>
                    <a:pt x="64" y="502"/>
                  </a:lnTo>
                  <a:lnTo>
                    <a:pt x="64" y="464"/>
                  </a:lnTo>
                  <a:lnTo>
                    <a:pt x="64" y="282"/>
                  </a:lnTo>
                  <a:lnTo>
                    <a:pt x="0" y="282"/>
                  </a:lnTo>
                  <a:lnTo>
                    <a:pt x="0" y="160"/>
                  </a:lnTo>
                  <a:lnTo>
                    <a:pt x="72" y="160"/>
                  </a:lnTo>
                  <a:lnTo>
                    <a:pt x="74" y="62"/>
                  </a:lnTo>
                  <a:lnTo>
                    <a:pt x="232" y="0"/>
                  </a:lnTo>
                  <a:lnTo>
                    <a:pt x="232" y="160"/>
                  </a:lnTo>
                  <a:close/>
                </a:path>
              </a:pathLst>
            </a:custGeom>
            <a:solidFill>
              <a:srgbClr val="6DB43F"/>
            </a:solidFill>
            <a:ln w="9525">
              <a:noFill/>
              <a:round/>
              <a:headEnd/>
              <a:tailEnd/>
            </a:ln>
          </p:spPr>
          <p:txBody>
            <a:bodyPr/>
            <a:lstStyle/>
            <a:p>
              <a:endParaRPr lang="en-US"/>
            </a:p>
          </p:txBody>
        </p:sp>
        <p:sp>
          <p:nvSpPr>
            <p:cNvPr id="35" name="Freeform 1064"/>
            <p:cNvSpPr>
              <a:spLocks/>
            </p:cNvSpPr>
            <p:nvPr userDrawn="1"/>
          </p:nvSpPr>
          <p:spPr bwMode="black">
            <a:xfrm>
              <a:off x="1536" y="202"/>
              <a:ext cx="268" cy="267"/>
            </a:xfrm>
            <a:custGeom>
              <a:avLst/>
              <a:gdLst/>
              <a:ahLst/>
              <a:cxnLst>
                <a:cxn ang="0">
                  <a:pos x="238" y="728"/>
                </a:cxn>
                <a:cxn ang="0">
                  <a:pos x="238" y="0"/>
                </a:cxn>
                <a:cxn ang="0">
                  <a:pos x="0" y="0"/>
                </a:cxn>
                <a:cxn ang="0">
                  <a:pos x="0" y="964"/>
                </a:cxn>
                <a:cxn ang="0">
                  <a:pos x="970" y="964"/>
                </a:cxn>
                <a:cxn ang="0">
                  <a:pos x="970" y="728"/>
                </a:cxn>
                <a:cxn ang="0">
                  <a:pos x="238" y="728"/>
                </a:cxn>
                <a:cxn ang="0">
                  <a:pos x="238" y="728"/>
                </a:cxn>
              </a:cxnLst>
              <a:rect l="0" t="0" r="r" b="b"/>
              <a:pathLst>
                <a:path w="970" h="964">
                  <a:moveTo>
                    <a:pt x="238" y="728"/>
                  </a:moveTo>
                  <a:lnTo>
                    <a:pt x="238" y="0"/>
                  </a:lnTo>
                  <a:lnTo>
                    <a:pt x="0" y="0"/>
                  </a:lnTo>
                  <a:lnTo>
                    <a:pt x="0" y="964"/>
                  </a:lnTo>
                  <a:lnTo>
                    <a:pt x="970" y="964"/>
                  </a:lnTo>
                  <a:lnTo>
                    <a:pt x="970" y="728"/>
                  </a:lnTo>
                  <a:lnTo>
                    <a:pt x="238" y="728"/>
                  </a:lnTo>
                  <a:lnTo>
                    <a:pt x="238" y="728"/>
                  </a:lnTo>
                  <a:close/>
                </a:path>
              </a:pathLst>
            </a:custGeom>
            <a:solidFill>
              <a:srgbClr val="6DB43F"/>
            </a:solidFill>
            <a:ln w="9525">
              <a:noFill/>
              <a:round/>
              <a:headEnd/>
              <a:tailEnd/>
            </a:ln>
          </p:spPr>
          <p:txBody>
            <a:bodyPr/>
            <a:lstStyle/>
            <a:p>
              <a:endParaRPr lang="en-US"/>
            </a:p>
          </p:txBody>
        </p:sp>
        <p:sp>
          <p:nvSpPr>
            <p:cNvPr id="36" name="Freeform 1065"/>
            <p:cNvSpPr>
              <a:spLocks/>
            </p:cNvSpPr>
            <p:nvPr userDrawn="1"/>
          </p:nvSpPr>
          <p:spPr bwMode="black">
            <a:xfrm>
              <a:off x="1609" y="357"/>
              <a:ext cx="39" cy="39"/>
            </a:xfrm>
            <a:custGeom>
              <a:avLst/>
              <a:gdLst/>
              <a:ahLst/>
              <a:cxnLst>
                <a:cxn ang="0">
                  <a:pos x="0" y="0"/>
                </a:cxn>
                <a:cxn ang="0">
                  <a:pos x="0" y="18"/>
                </a:cxn>
                <a:cxn ang="0">
                  <a:pos x="0" y="18"/>
                </a:cxn>
                <a:cxn ang="0">
                  <a:pos x="22" y="24"/>
                </a:cxn>
                <a:cxn ang="0">
                  <a:pos x="44" y="32"/>
                </a:cxn>
                <a:cxn ang="0">
                  <a:pos x="64" y="44"/>
                </a:cxn>
                <a:cxn ang="0">
                  <a:pos x="80" y="60"/>
                </a:cxn>
                <a:cxn ang="0">
                  <a:pos x="96" y="76"/>
                </a:cxn>
                <a:cxn ang="0">
                  <a:pos x="108" y="96"/>
                </a:cxn>
                <a:cxn ang="0">
                  <a:pos x="118" y="116"/>
                </a:cxn>
                <a:cxn ang="0">
                  <a:pos x="124" y="140"/>
                </a:cxn>
                <a:cxn ang="0">
                  <a:pos x="142" y="140"/>
                </a:cxn>
                <a:cxn ang="0">
                  <a:pos x="142" y="140"/>
                </a:cxn>
                <a:cxn ang="0">
                  <a:pos x="134" y="114"/>
                </a:cxn>
                <a:cxn ang="0">
                  <a:pos x="124" y="88"/>
                </a:cxn>
                <a:cxn ang="0">
                  <a:pos x="110" y="66"/>
                </a:cxn>
                <a:cxn ang="0">
                  <a:pos x="94" y="46"/>
                </a:cxn>
                <a:cxn ang="0">
                  <a:pos x="74" y="30"/>
                </a:cxn>
                <a:cxn ang="0">
                  <a:pos x="50" y="16"/>
                </a:cxn>
                <a:cxn ang="0">
                  <a:pos x="26" y="6"/>
                </a:cxn>
                <a:cxn ang="0">
                  <a:pos x="0" y="0"/>
                </a:cxn>
                <a:cxn ang="0">
                  <a:pos x="0" y="0"/>
                </a:cxn>
              </a:cxnLst>
              <a:rect l="0" t="0" r="r" b="b"/>
              <a:pathLst>
                <a:path w="142" h="140">
                  <a:moveTo>
                    <a:pt x="0" y="0"/>
                  </a:moveTo>
                  <a:lnTo>
                    <a:pt x="0" y="18"/>
                  </a:lnTo>
                  <a:lnTo>
                    <a:pt x="0" y="18"/>
                  </a:lnTo>
                  <a:lnTo>
                    <a:pt x="22" y="24"/>
                  </a:lnTo>
                  <a:lnTo>
                    <a:pt x="44" y="32"/>
                  </a:lnTo>
                  <a:lnTo>
                    <a:pt x="64" y="44"/>
                  </a:lnTo>
                  <a:lnTo>
                    <a:pt x="80" y="60"/>
                  </a:lnTo>
                  <a:lnTo>
                    <a:pt x="96" y="76"/>
                  </a:lnTo>
                  <a:lnTo>
                    <a:pt x="108" y="96"/>
                  </a:lnTo>
                  <a:lnTo>
                    <a:pt x="118" y="116"/>
                  </a:lnTo>
                  <a:lnTo>
                    <a:pt x="124" y="140"/>
                  </a:lnTo>
                  <a:lnTo>
                    <a:pt x="142" y="140"/>
                  </a:lnTo>
                  <a:lnTo>
                    <a:pt x="142" y="140"/>
                  </a:lnTo>
                  <a:lnTo>
                    <a:pt x="134" y="114"/>
                  </a:lnTo>
                  <a:lnTo>
                    <a:pt x="124" y="88"/>
                  </a:lnTo>
                  <a:lnTo>
                    <a:pt x="110" y="66"/>
                  </a:lnTo>
                  <a:lnTo>
                    <a:pt x="94" y="46"/>
                  </a:lnTo>
                  <a:lnTo>
                    <a:pt x="74" y="30"/>
                  </a:lnTo>
                  <a:lnTo>
                    <a:pt x="50" y="16"/>
                  </a:lnTo>
                  <a:lnTo>
                    <a:pt x="26" y="6"/>
                  </a:lnTo>
                  <a:lnTo>
                    <a:pt x="0" y="0"/>
                  </a:lnTo>
                  <a:lnTo>
                    <a:pt x="0" y="0"/>
                  </a:lnTo>
                  <a:close/>
                </a:path>
              </a:pathLst>
            </a:custGeom>
            <a:solidFill>
              <a:srgbClr val="00ADEF"/>
            </a:solidFill>
            <a:ln w="9525">
              <a:noFill/>
              <a:round/>
              <a:headEnd/>
              <a:tailEnd/>
            </a:ln>
          </p:spPr>
          <p:txBody>
            <a:bodyPr/>
            <a:lstStyle/>
            <a:p>
              <a:endParaRPr lang="en-US"/>
            </a:p>
          </p:txBody>
        </p:sp>
        <p:sp>
          <p:nvSpPr>
            <p:cNvPr id="37" name="Freeform 1066"/>
            <p:cNvSpPr>
              <a:spLocks/>
            </p:cNvSpPr>
            <p:nvPr userDrawn="1"/>
          </p:nvSpPr>
          <p:spPr bwMode="black">
            <a:xfrm>
              <a:off x="1609" y="308"/>
              <a:ext cx="88" cy="88"/>
            </a:xfrm>
            <a:custGeom>
              <a:avLst/>
              <a:gdLst/>
              <a:ahLst/>
              <a:cxnLst>
                <a:cxn ang="0">
                  <a:pos x="0" y="0"/>
                </a:cxn>
                <a:cxn ang="0">
                  <a:pos x="0" y="52"/>
                </a:cxn>
                <a:cxn ang="0">
                  <a:pos x="0" y="52"/>
                </a:cxn>
                <a:cxn ang="0">
                  <a:pos x="26" y="56"/>
                </a:cxn>
                <a:cxn ang="0">
                  <a:pos x="52" y="60"/>
                </a:cxn>
                <a:cxn ang="0">
                  <a:pos x="76" y="68"/>
                </a:cxn>
                <a:cxn ang="0">
                  <a:pos x="100" y="78"/>
                </a:cxn>
                <a:cxn ang="0">
                  <a:pos x="122" y="90"/>
                </a:cxn>
                <a:cxn ang="0">
                  <a:pos x="142" y="104"/>
                </a:cxn>
                <a:cxn ang="0">
                  <a:pos x="162" y="118"/>
                </a:cxn>
                <a:cxn ang="0">
                  <a:pos x="182" y="136"/>
                </a:cxn>
                <a:cxn ang="0">
                  <a:pos x="198" y="154"/>
                </a:cxn>
                <a:cxn ang="0">
                  <a:pos x="214" y="174"/>
                </a:cxn>
                <a:cxn ang="0">
                  <a:pos x="228" y="194"/>
                </a:cxn>
                <a:cxn ang="0">
                  <a:pos x="238" y="216"/>
                </a:cxn>
                <a:cxn ang="0">
                  <a:pos x="248" y="240"/>
                </a:cxn>
                <a:cxn ang="0">
                  <a:pos x="256" y="264"/>
                </a:cxn>
                <a:cxn ang="0">
                  <a:pos x="262" y="290"/>
                </a:cxn>
                <a:cxn ang="0">
                  <a:pos x="266" y="316"/>
                </a:cxn>
                <a:cxn ang="0">
                  <a:pos x="320" y="316"/>
                </a:cxn>
                <a:cxn ang="0">
                  <a:pos x="320" y="316"/>
                </a:cxn>
                <a:cxn ang="0">
                  <a:pos x="316" y="284"/>
                </a:cxn>
                <a:cxn ang="0">
                  <a:pos x="308" y="254"/>
                </a:cxn>
                <a:cxn ang="0">
                  <a:pos x="300" y="224"/>
                </a:cxn>
                <a:cxn ang="0">
                  <a:pos x="288" y="196"/>
                </a:cxn>
                <a:cxn ang="0">
                  <a:pos x="274" y="168"/>
                </a:cxn>
                <a:cxn ang="0">
                  <a:pos x="258" y="144"/>
                </a:cxn>
                <a:cxn ang="0">
                  <a:pos x="240" y="120"/>
                </a:cxn>
                <a:cxn ang="0">
                  <a:pos x="218" y="98"/>
                </a:cxn>
                <a:cxn ang="0">
                  <a:pos x="196" y="78"/>
                </a:cxn>
                <a:cxn ang="0">
                  <a:pos x="172" y="60"/>
                </a:cxn>
                <a:cxn ang="0">
                  <a:pos x="146" y="44"/>
                </a:cxn>
                <a:cxn ang="0">
                  <a:pos x="120" y="30"/>
                </a:cxn>
                <a:cxn ang="0">
                  <a:pos x="92" y="18"/>
                </a:cxn>
                <a:cxn ang="0">
                  <a:pos x="62" y="8"/>
                </a:cxn>
                <a:cxn ang="0">
                  <a:pos x="32" y="2"/>
                </a:cxn>
                <a:cxn ang="0">
                  <a:pos x="0" y="0"/>
                </a:cxn>
                <a:cxn ang="0">
                  <a:pos x="0" y="0"/>
                </a:cxn>
              </a:cxnLst>
              <a:rect l="0" t="0" r="r" b="b"/>
              <a:pathLst>
                <a:path w="320" h="316">
                  <a:moveTo>
                    <a:pt x="0" y="0"/>
                  </a:moveTo>
                  <a:lnTo>
                    <a:pt x="0" y="52"/>
                  </a:lnTo>
                  <a:lnTo>
                    <a:pt x="0" y="52"/>
                  </a:lnTo>
                  <a:lnTo>
                    <a:pt x="26" y="56"/>
                  </a:lnTo>
                  <a:lnTo>
                    <a:pt x="52" y="60"/>
                  </a:lnTo>
                  <a:lnTo>
                    <a:pt x="76" y="68"/>
                  </a:lnTo>
                  <a:lnTo>
                    <a:pt x="100" y="78"/>
                  </a:lnTo>
                  <a:lnTo>
                    <a:pt x="122" y="90"/>
                  </a:lnTo>
                  <a:lnTo>
                    <a:pt x="142" y="104"/>
                  </a:lnTo>
                  <a:lnTo>
                    <a:pt x="162" y="118"/>
                  </a:lnTo>
                  <a:lnTo>
                    <a:pt x="182" y="136"/>
                  </a:lnTo>
                  <a:lnTo>
                    <a:pt x="198" y="154"/>
                  </a:lnTo>
                  <a:lnTo>
                    <a:pt x="214" y="174"/>
                  </a:lnTo>
                  <a:lnTo>
                    <a:pt x="228" y="194"/>
                  </a:lnTo>
                  <a:lnTo>
                    <a:pt x="238" y="216"/>
                  </a:lnTo>
                  <a:lnTo>
                    <a:pt x="248" y="240"/>
                  </a:lnTo>
                  <a:lnTo>
                    <a:pt x="256" y="264"/>
                  </a:lnTo>
                  <a:lnTo>
                    <a:pt x="262" y="290"/>
                  </a:lnTo>
                  <a:lnTo>
                    <a:pt x="266" y="316"/>
                  </a:lnTo>
                  <a:lnTo>
                    <a:pt x="320" y="316"/>
                  </a:lnTo>
                  <a:lnTo>
                    <a:pt x="320" y="316"/>
                  </a:lnTo>
                  <a:lnTo>
                    <a:pt x="316" y="284"/>
                  </a:lnTo>
                  <a:lnTo>
                    <a:pt x="308" y="254"/>
                  </a:lnTo>
                  <a:lnTo>
                    <a:pt x="300" y="224"/>
                  </a:lnTo>
                  <a:lnTo>
                    <a:pt x="288" y="196"/>
                  </a:lnTo>
                  <a:lnTo>
                    <a:pt x="274" y="168"/>
                  </a:lnTo>
                  <a:lnTo>
                    <a:pt x="258" y="144"/>
                  </a:lnTo>
                  <a:lnTo>
                    <a:pt x="240" y="120"/>
                  </a:lnTo>
                  <a:lnTo>
                    <a:pt x="218" y="98"/>
                  </a:lnTo>
                  <a:lnTo>
                    <a:pt x="196" y="78"/>
                  </a:lnTo>
                  <a:lnTo>
                    <a:pt x="172" y="60"/>
                  </a:lnTo>
                  <a:lnTo>
                    <a:pt x="146" y="44"/>
                  </a:lnTo>
                  <a:lnTo>
                    <a:pt x="120" y="30"/>
                  </a:lnTo>
                  <a:lnTo>
                    <a:pt x="92" y="18"/>
                  </a:lnTo>
                  <a:lnTo>
                    <a:pt x="62" y="8"/>
                  </a:lnTo>
                  <a:lnTo>
                    <a:pt x="32" y="2"/>
                  </a:lnTo>
                  <a:lnTo>
                    <a:pt x="0" y="0"/>
                  </a:lnTo>
                  <a:lnTo>
                    <a:pt x="0" y="0"/>
                  </a:lnTo>
                  <a:close/>
                </a:path>
              </a:pathLst>
            </a:custGeom>
            <a:solidFill>
              <a:srgbClr val="00ADEF"/>
            </a:solidFill>
            <a:ln w="9525">
              <a:noFill/>
              <a:round/>
              <a:headEnd/>
              <a:tailEnd/>
            </a:ln>
          </p:spPr>
          <p:txBody>
            <a:bodyPr/>
            <a:lstStyle/>
            <a:p>
              <a:endParaRPr lang="en-US"/>
            </a:p>
          </p:txBody>
        </p:sp>
        <p:sp>
          <p:nvSpPr>
            <p:cNvPr id="38" name="Freeform 1067"/>
            <p:cNvSpPr>
              <a:spLocks/>
            </p:cNvSpPr>
            <p:nvPr userDrawn="1"/>
          </p:nvSpPr>
          <p:spPr bwMode="black">
            <a:xfrm>
              <a:off x="1609" y="259"/>
              <a:ext cx="137" cy="137"/>
            </a:xfrm>
            <a:custGeom>
              <a:avLst/>
              <a:gdLst/>
              <a:ahLst/>
              <a:cxnLst>
                <a:cxn ang="0">
                  <a:pos x="0" y="0"/>
                </a:cxn>
                <a:cxn ang="0">
                  <a:pos x="0" y="88"/>
                </a:cxn>
                <a:cxn ang="0">
                  <a:pos x="0" y="88"/>
                </a:cxn>
                <a:cxn ang="0">
                  <a:pos x="40" y="92"/>
                </a:cxn>
                <a:cxn ang="0">
                  <a:pos x="80" y="100"/>
                </a:cxn>
                <a:cxn ang="0">
                  <a:pos x="118" y="112"/>
                </a:cxn>
                <a:cxn ang="0">
                  <a:pos x="154" y="126"/>
                </a:cxn>
                <a:cxn ang="0">
                  <a:pos x="188" y="144"/>
                </a:cxn>
                <a:cxn ang="0">
                  <a:pos x="222" y="164"/>
                </a:cxn>
                <a:cxn ang="0">
                  <a:pos x="252" y="188"/>
                </a:cxn>
                <a:cxn ang="0">
                  <a:pos x="282" y="214"/>
                </a:cxn>
                <a:cxn ang="0">
                  <a:pos x="308" y="242"/>
                </a:cxn>
                <a:cxn ang="0">
                  <a:pos x="330" y="272"/>
                </a:cxn>
                <a:cxn ang="0">
                  <a:pos x="352" y="304"/>
                </a:cxn>
                <a:cxn ang="0">
                  <a:pos x="370" y="340"/>
                </a:cxn>
                <a:cxn ang="0">
                  <a:pos x="384" y="376"/>
                </a:cxn>
                <a:cxn ang="0">
                  <a:pos x="396" y="414"/>
                </a:cxn>
                <a:cxn ang="0">
                  <a:pos x="404" y="452"/>
                </a:cxn>
                <a:cxn ang="0">
                  <a:pos x="408" y="494"/>
                </a:cxn>
                <a:cxn ang="0">
                  <a:pos x="496" y="494"/>
                </a:cxn>
                <a:cxn ang="0">
                  <a:pos x="496" y="494"/>
                </a:cxn>
                <a:cxn ang="0">
                  <a:pos x="492" y="444"/>
                </a:cxn>
                <a:cxn ang="0">
                  <a:pos x="482" y="396"/>
                </a:cxn>
                <a:cxn ang="0">
                  <a:pos x="468" y="350"/>
                </a:cxn>
                <a:cxn ang="0">
                  <a:pos x="452" y="304"/>
                </a:cxn>
                <a:cxn ang="0">
                  <a:pos x="430" y="262"/>
                </a:cxn>
                <a:cxn ang="0">
                  <a:pos x="404" y="222"/>
                </a:cxn>
                <a:cxn ang="0">
                  <a:pos x="376" y="186"/>
                </a:cxn>
                <a:cxn ang="0">
                  <a:pos x="344" y="150"/>
                </a:cxn>
                <a:cxn ang="0">
                  <a:pos x="308" y="118"/>
                </a:cxn>
                <a:cxn ang="0">
                  <a:pos x="272" y="90"/>
                </a:cxn>
                <a:cxn ang="0">
                  <a:pos x="232" y="66"/>
                </a:cxn>
                <a:cxn ang="0">
                  <a:pos x="188" y="44"/>
                </a:cxn>
                <a:cxn ang="0">
                  <a:pos x="144" y="26"/>
                </a:cxn>
                <a:cxn ang="0">
                  <a:pos x="98" y="14"/>
                </a:cxn>
                <a:cxn ang="0">
                  <a:pos x="50" y="4"/>
                </a:cxn>
                <a:cxn ang="0">
                  <a:pos x="0" y="0"/>
                </a:cxn>
                <a:cxn ang="0">
                  <a:pos x="0" y="0"/>
                </a:cxn>
              </a:cxnLst>
              <a:rect l="0" t="0" r="r" b="b"/>
              <a:pathLst>
                <a:path w="496" h="494">
                  <a:moveTo>
                    <a:pt x="0" y="0"/>
                  </a:moveTo>
                  <a:lnTo>
                    <a:pt x="0" y="88"/>
                  </a:lnTo>
                  <a:lnTo>
                    <a:pt x="0" y="88"/>
                  </a:lnTo>
                  <a:lnTo>
                    <a:pt x="40" y="92"/>
                  </a:lnTo>
                  <a:lnTo>
                    <a:pt x="80" y="100"/>
                  </a:lnTo>
                  <a:lnTo>
                    <a:pt x="118" y="112"/>
                  </a:lnTo>
                  <a:lnTo>
                    <a:pt x="154" y="126"/>
                  </a:lnTo>
                  <a:lnTo>
                    <a:pt x="188" y="144"/>
                  </a:lnTo>
                  <a:lnTo>
                    <a:pt x="222" y="164"/>
                  </a:lnTo>
                  <a:lnTo>
                    <a:pt x="252" y="188"/>
                  </a:lnTo>
                  <a:lnTo>
                    <a:pt x="282" y="214"/>
                  </a:lnTo>
                  <a:lnTo>
                    <a:pt x="308" y="242"/>
                  </a:lnTo>
                  <a:lnTo>
                    <a:pt x="330" y="272"/>
                  </a:lnTo>
                  <a:lnTo>
                    <a:pt x="352" y="304"/>
                  </a:lnTo>
                  <a:lnTo>
                    <a:pt x="370" y="340"/>
                  </a:lnTo>
                  <a:lnTo>
                    <a:pt x="384" y="376"/>
                  </a:lnTo>
                  <a:lnTo>
                    <a:pt x="396" y="414"/>
                  </a:lnTo>
                  <a:lnTo>
                    <a:pt x="404" y="452"/>
                  </a:lnTo>
                  <a:lnTo>
                    <a:pt x="408" y="494"/>
                  </a:lnTo>
                  <a:lnTo>
                    <a:pt x="496" y="494"/>
                  </a:lnTo>
                  <a:lnTo>
                    <a:pt x="496" y="494"/>
                  </a:lnTo>
                  <a:lnTo>
                    <a:pt x="492" y="444"/>
                  </a:lnTo>
                  <a:lnTo>
                    <a:pt x="482" y="396"/>
                  </a:lnTo>
                  <a:lnTo>
                    <a:pt x="468" y="350"/>
                  </a:lnTo>
                  <a:lnTo>
                    <a:pt x="452" y="304"/>
                  </a:lnTo>
                  <a:lnTo>
                    <a:pt x="430" y="262"/>
                  </a:lnTo>
                  <a:lnTo>
                    <a:pt x="404" y="222"/>
                  </a:lnTo>
                  <a:lnTo>
                    <a:pt x="376" y="186"/>
                  </a:lnTo>
                  <a:lnTo>
                    <a:pt x="344" y="150"/>
                  </a:lnTo>
                  <a:lnTo>
                    <a:pt x="308" y="118"/>
                  </a:lnTo>
                  <a:lnTo>
                    <a:pt x="272" y="90"/>
                  </a:lnTo>
                  <a:lnTo>
                    <a:pt x="232" y="66"/>
                  </a:lnTo>
                  <a:lnTo>
                    <a:pt x="188" y="44"/>
                  </a:lnTo>
                  <a:lnTo>
                    <a:pt x="144" y="26"/>
                  </a:lnTo>
                  <a:lnTo>
                    <a:pt x="98" y="14"/>
                  </a:lnTo>
                  <a:lnTo>
                    <a:pt x="50" y="4"/>
                  </a:lnTo>
                  <a:lnTo>
                    <a:pt x="0" y="0"/>
                  </a:lnTo>
                  <a:lnTo>
                    <a:pt x="0" y="0"/>
                  </a:lnTo>
                  <a:close/>
                </a:path>
              </a:pathLst>
            </a:custGeom>
            <a:solidFill>
              <a:srgbClr val="00ADEF"/>
            </a:solidFill>
            <a:ln w="9525">
              <a:noFill/>
              <a:round/>
              <a:headEnd/>
              <a:tailEnd/>
            </a:ln>
          </p:spPr>
          <p:txBody>
            <a:bodyPr/>
            <a:lstStyle/>
            <a:p>
              <a:endParaRPr lang="en-US"/>
            </a:p>
          </p:txBody>
        </p:sp>
        <p:sp>
          <p:nvSpPr>
            <p:cNvPr id="39" name="Freeform 1068"/>
            <p:cNvSpPr>
              <a:spLocks/>
            </p:cNvSpPr>
            <p:nvPr userDrawn="1"/>
          </p:nvSpPr>
          <p:spPr bwMode="black">
            <a:xfrm>
              <a:off x="1609" y="208"/>
              <a:ext cx="189" cy="188"/>
            </a:xfrm>
            <a:custGeom>
              <a:avLst/>
              <a:gdLst/>
              <a:ahLst/>
              <a:cxnLst>
                <a:cxn ang="0">
                  <a:pos x="0" y="0"/>
                </a:cxn>
                <a:cxn ang="0">
                  <a:pos x="0" y="142"/>
                </a:cxn>
                <a:cxn ang="0">
                  <a:pos x="0" y="142"/>
                </a:cxn>
                <a:cxn ang="0">
                  <a:pos x="26" y="144"/>
                </a:cxn>
                <a:cxn ang="0">
                  <a:pos x="54" y="146"/>
                </a:cxn>
                <a:cxn ang="0">
                  <a:pos x="80" y="150"/>
                </a:cxn>
                <a:cxn ang="0">
                  <a:pos x="106" y="156"/>
                </a:cxn>
                <a:cxn ang="0">
                  <a:pos x="132" y="162"/>
                </a:cxn>
                <a:cxn ang="0">
                  <a:pos x="158" y="170"/>
                </a:cxn>
                <a:cxn ang="0">
                  <a:pos x="182" y="180"/>
                </a:cxn>
                <a:cxn ang="0">
                  <a:pos x="206" y="190"/>
                </a:cxn>
                <a:cxn ang="0">
                  <a:pos x="252" y="212"/>
                </a:cxn>
                <a:cxn ang="0">
                  <a:pos x="296" y="240"/>
                </a:cxn>
                <a:cxn ang="0">
                  <a:pos x="338" y="270"/>
                </a:cxn>
                <a:cxn ang="0">
                  <a:pos x="376" y="306"/>
                </a:cxn>
                <a:cxn ang="0">
                  <a:pos x="410" y="344"/>
                </a:cxn>
                <a:cxn ang="0">
                  <a:pos x="440" y="384"/>
                </a:cxn>
                <a:cxn ang="0">
                  <a:pos x="468" y="428"/>
                </a:cxn>
                <a:cxn ang="0">
                  <a:pos x="492" y="474"/>
                </a:cxn>
                <a:cxn ang="0">
                  <a:pos x="502" y="498"/>
                </a:cxn>
                <a:cxn ang="0">
                  <a:pos x="512" y="522"/>
                </a:cxn>
                <a:cxn ang="0">
                  <a:pos x="520" y="548"/>
                </a:cxn>
                <a:cxn ang="0">
                  <a:pos x="526" y="572"/>
                </a:cxn>
                <a:cxn ang="0">
                  <a:pos x="532" y="598"/>
                </a:cxn>
                <a:cxn ang="0">
                  <a:pos x="536" y="626"/>
                </a:cxn>
                <a:cxn ang="0">
                  <a:pos x="540" y="652"/>
                </a:cxn>
                <a:cxn ang="0">
                  <a:pos x="542" y="680"/>
                </a:cxn>
                <a:cxn ang="0">
                  <a:pos x="682" y="680"/>
                </a:cxn>
                <a:cxn ang="0">
                  <a:pos x="682" y="680"/>
                </a:cxn>
                <a:cxn ang="0">
                  <a:pos x="680" y="644"/>
                </a:cxn>
                <a:cxn ang="0">
                  <a:pos x="676" y="610"/>
                </a:cxn>
                <a:cxn ang="0">
                  <a:pos x="672" y="578"/>
                </a:cxn>
                <a:cxn ang="0">
                  <a:pos x="664" y="544"/>
                </a:cxn>
                <a:cxn ang="0">
                  <a:pos x="656" y="512"/>
                </a:cxn>
                <a:cxn ang="0">
                  <a:pos x="646" y="480"/>
                </a:cxn>
                <a:cxn ang="0">
                  <a:pos x="636" y="450"/>
                </a:cxn>
                <a:cxn ang="0">
                  <a:pos x="622" y="418"/>
                </a:cxn>
                <a:cxn ang="0">
                  <a:pos x="608" y="388"/>
                </a:cxn>
                <a:cxn ang="0">
                  <a:pos x="592" y="360"/>
                </a:cxn>
                <a:cxn ang="0">
                  <a:pos x="576" y="332"/>
                </a:cxn>
                <a:cxn ang="0">
                  <a:pos x="558" y="304"/>
                </a:cxn>
                <a:cxn ang="0">
                  <a:pos x="540" y="278"/>
                </a:cxn>
                <a:cxn ang="0">
                  <a:pos x="518" y="254"/>
                </a:cxn>
                <a:cxn ang="0">
                  <a:pos x="498" y="228"/>
                </a:cxn>
                <a:cxn ang="0">
                  <a:pos x="476" y="206"/>
                </a:cxn>
                <a:cxn ang="0">
                  <a:pos x="452" y="182"/>
                </a:cxn>
                <a:cxn ang="0">
                  <a:pos x="428" y="162"/>
                </a:cxn>
                <a:cxn ang="0">
                  <a:pos x="402" y="142"/>
                </a:cxn>
                <a:cxn ang="0">
                  <a:pos x="376" y="122"/>
                </a:cxn>
                <a:cxn ang="0">
                  <a:pos x="348" y="104"/>
                </a:cxn>
                <a:cxn ang="0">
                  <a:pos x="320" y="88"/>
                </a:cxn>
                <a:cxn ang="0">
                  <a:pos x="290" y="72"/>
                </a:cxn>
                <a:cxn ang="0">
                  <a:pos x="260" y="58"/>
                </a:cxn>
                <a:cxn ang="0">
                  <a:pos x="230" y="46"/>
                </a:cxn>
                <a:cxn ang="0">
                  <a:pos x="200" y="36"/>
                </a:cxn>
                <a:cxn ang="0">
                  <a:pos x="168" y="26"/>
                </a:cxn>
                <a:cxn ang="0">
                  <a:pos x="134" y="18"/>
                </a:cxn>
                <a:cxn ang="0">
                  <a:pos x="102" y="10"/>
                </a:cxn>
                <a:cxn ang="0">
                  <a:pos x="68" y="6"/>
                </a:cxn>
                <a:cxn ang="0">
                  <a:pos x="34" y="2"/>
                </a:cxn>
                <a:cxn ang="0">
                  <a:pos x="0" y="0"/>
                </a:cxn>
                <a:cxn ang="0">
                  <a:pos x="0" y="0"/>
                </a:cxn>
              </a:cxnLst>
              <a:rect l="0" t="0" r="r" b="b"/>
              <a:pathLst>
                <a:path w="682" h="680">
                  <a:moveTo>
                    <a:pt x="0" y="0"/>
                  </a:moveTo>
                  <a:lnTo>
                    <a:pt x="0" y="142"/>
                  </a:lnTo>
                  <a:lnTo>
                    <a:pt x="0" y="142"/>
                  </a:lnTo>
                  <a:lnTo>
                    <a:pt x="26" y="144"/>
                  </a:lnTo>
                  <a:lnTo>
                    <a:pt x="54" y="146"/>
                  </a:lnTo>
                  <a:lnTo>
                    <a:pt x="80" y="150"/>
                  </a:lnTo>
                  <a:lnTo>
                    <a:pt x="106" y="156"/>
                  </a:lnTo>
                  <a:lnTo>
                    <a:pt x="132" y="162"/>
                  </a:lnTo>
                  <a:lnTo>
                    <a:pt x="158" y="170"/>
                  </a:lnTo>
                  <a:lnTo>
                    <a:pt x="182" y="180"/>
                  </a:lnTo>
                  <a:lnTo>
                    <a:pt x="206" y="190"/>
                  </a:lnTo>
                  <a:lnTo>
                    <a:pt x="252" y="212"/>
                  </a:lnTo>
                  <a:lnTo>
                    <a:pt x="296" y="240"/>
                  </a:lnTo>
                  <a:lnTo>
                    <a:pt x="338" y="270"/>
                  </a:lnTo>
                  <a:lnTo>
                    <a:pt x="376" y="306"/>
                  </a:lnTo>
                  <a:lnTo>
                    <a:pt x="410" y="344"/>
                  </a:lnTo>
                  <a:lnTo>
                    <a:pt x="440" y="384"/>
                  </a:lnTo>
                  <a:lnTo>
                    <a:pt x="468" y="428"/>
                  </a:lnTo>
                  <a:lnTo>
                    <a:pt x="492" y="474"/>
                  </a:lnTo>
                  <a:lnTo>
                    <a:pt x="502" y="498"/>
                  </a:lnTo>
                  <a:lnTo>
                    <a:pt x="512" y="522"/>
                  </a:lnTo>
                  <a:lnTo>
                    <a:pt x="520" y="548"/>
                  </a:lnTo>
                  <a:lnTo>
                    <a:pt x="526" y="572"/>
                  </a:lnTo>
                  <a:lnTo>
                    <a:pt x="532" y="598"/>
                  </a:lnTo>
                  <a:lnTo>
                    <a:pt x="536" y="626"/>
                  </a:lnTo>
                  <a:lnTo>
                    <a:pt x="540" y="652"/>
                  </a:lnTo>
                  <a:lnTo>
                    <a:pt x="542" y="680"/>
                  </a:lnTo>
                  <a:lnTo>
                    <a:pt x="682" y="680"/>
                  </a:lnTo>
                  <a:lnTo>
                    <a:pt x="682" y="680"/>
                  </a:lnTo>
                  <a:lnTo>
                    <a:pt x="680" y="644"/>
                  </a:lnTo>
                  <a:lnTo>
                    <a:pt x="676" y="610"/>
                  </a:lnTo>
                  <a:lnTo>
                    <a:pt x="672" y="578"/>
                  </a:lnTo>
                  <a:lnTo>
                    <a:pt x="664" y="544"/>
                  </a:lnTo>
                  <a:lnTo>
                    <a:pt x="656" y="512"/>
                  </a:lnTo>
                  <a:lnTo>
                    <a:pt x="646" y="480"/>
                  </a:lnTo>
                  <a:lnTo>
                    <a:pt x="636" y="450"/>
                  </a:lnTo>
                  <a:lnTo>
                    <a:pt x="622" y="418"/>
                  </a:lnTo>
                  <a:lnTo>
                    <a:pt x="608" y="388"/>
                  </a:lnTo>
                  <a:lnTo>
                    <a:pt x="592" y="360"/>
                  </a:lnTo>
                  <a:lnTo>
                    <a:pt x="576" y="332"/>
                  </a:lnTo>
                  <a:lnTo>
                    <a:pt x="558" y="304"/>
                  </a:lnTo>
                  <a:lnTo>
                    <a:pt x="540" y="278"/>
                  </a:lnTo>
                  <a:lnTo>
                    <a:pt x="518" y="254"/>
                  </a:lnTo>
                  <a:lnTo>
                    <a:pt x="498" y="228"/>
                  </a:lnTo>
                  <a:lnTo>
                    <a:pt x="476" y="206"/>
                  </a:lnTo>
                  <a:lnTo>
                    <a:pt x="452" y="182"/>
                  </a:lnTo>
                  <a:lnTo>
                    <a:pt x="428" y="162"/>
                  </a:lnTo>
                  <a:lnTo>
                    <a:pt x="402" y="142"/>
                  </a:lnTo>
                  <a:lnTo>
                    <a:pt x="376" y="122"/>
                  </a:lnTo>
                  <a:lnTo>
                    <a:pt x="348" y="104"/>
                  </a:lnTo>
                  <a:lnTo>
                    <a:pt x="320" y="88"/>
                  </a:lnTo>
                  <a:lnTo>
                    <a:pt x="290" y="72"/>
                  </a:lnTo>
                  <a:lnTo>
                    <a:pt x="260" y="58"/>
                  </a:lnTo>
                  <a:lnTo>
                    <a:pt x="230" y="46"/>
                  </a:lnTo>
                  <a:lnTo>
                    <a:pt x="200" y="36"/>
                  </a:lnTo>
                  <a:lnTo>
                    <a:pt x="168" y="26"/>
                  </a:lnTo>
                  <a:lnTo>
                    <a:pt x="134" y="18"/>
                  </a:lnTo>
                  <a:lnTo>
                    <a:pt x="102" y="10"/>
                  </a:lnTo>
                  <a:lnTo>
                    <a:pt x="68" y="6"/>
                  </a:lnTo>
                  <a:lnTo>
                    <a:pt x="34" y="2"/>
                  </a:lnTo>
                  <a:lnTo>
                    <a:pt x="0" y="0"/>
                  </a:lnTo>
                  <a:lnTo>
                    <a:pt x="0" y="0"/>
                  </a:lnTo>
                  <a:close/>
                </a:path>
              </a:pathLst>
            </a:custGeom>
            <a:solidFill>
              <a:srgbClr val="00ADEF"/>
            </a:solidFill>
            <a:ln w="9525">
              <a:noFill/>
              <a:round/>
              <a:headEnd/>
              <a:tailEnd/>
            </a:ln>
          </p:spPr>
          <p:txBody>
            <a:bodyPr/>
            <a:lstStyle/>
            <a:p>
              <a:endParaRPr lang="en-US"/>
            </a:p>
          </p:txBody>
        </p:sp>
        <p:sp>
          <p:nvSpPr>
            <p:cNvPr id="40" name="Freeform 1069"/>
            <p:cNvSpPr>
              <a:spLocks/>
            </p:cNvSpPr>
            <p:nvPr userDrawn="1"/>
          </p:nvSpPr>
          <p:spPr bwMode="black">
            <a:xfrm>
              <a:off x="1609" y="201"/>
              <a:ext cx="195" cy="195"/>
            </a:xfrm>
            <a:custGeom>
              <a:avLst/>
              <a:gdLst/>
              <a:ahLst/>
              <a:cxnLst>
                <a:cxn ang="0">
                  <a:pos x="0" y="6"/>
                </a:cxn>
                <a:cxn ang="0">
                  <a:pos x="0" y="6"/>
                </a:cxn>
                <a:cxn ang="0">
                  <a:pos x="36" y="8"/>
                </a:cxn>
                <a:cxn ang="0">
                  <a:pos x="70" y="12"/>
                </a:cxn>
                <a:cxn ang="0">
                  <a:pos x="104" y="18"/>
                </a:cxn>
                <a:cxn ang="0">
                  <a:pos x="138" y="24"/>
                </a:cxn>
                <a:cxn ang="0">
                  <a:pos x="172" y="32"/>
                </a:cxn>
                <a:cxn ang="0">
                  <a:pos x="204" y="42"/>
                </a:cxn>
                <a:cxn ang="0">
                  <a:pos x="236" y="54"/>
                </a:cxn>
                <a:cxn ang="0">
                  <a:pos x="268" y="68"/>
                </a:cxn>
                <a:cxn ang="0">
                  <a:pos x="298" y="82"/>
                </a:cxn>
                <a:cxn ang="0">
                  <a:pos x="328" y="96"/>
                </a:cxn>
                <a:cxn ang="0">
                  <a:pos x="356" y="114"/>
                </a:cxn>
                <a:cxn ang="0">
                  <a:pos x="384" y="132"/>
                </a:cxn>
                <a:cxn ang="0">
                  <a:pos x="412" y="152"/>
                </a:cxn>
                <a:cxn ang="0">
                  <a:pos x="438" y="172"/>
                </a:cxn>
                <a:cxn ang="0">
                  <a:pos x="464" y="194"/>
                </a:cxn>
                <a:cxn ang="0">
                  <a:pos x="488" y="216"/>
                </a:cxn>
                <a:cxn ang="0">
                  <a:pos x="510" y="240"/>
                </a:cxn>
                <a:cxn ang="0">
                  <a:pos x="532" y="266"/>
                </a:cxn>
                <a:cxn ang="0">
                  <a:pos x="554" y="292"/>
                </a:cxn>
                <a:cxn ang="0">
                  <a:pos x="574" y="320"/>
                </a:cxn>
                <a:cxn ang="0">
                  <a:pos x="592" y="346"/>
                </a:cxn>
                <a:cxn ang="0">
                  <a:pos x="608" y="376"/>
                </a:cxn>
                <a:cxn ang="0">
                  <a:pos x="624" y="406"/>
                </a:cxn>
                <a:cxn ang="0">
                  <a:pos x="638" y="436"/>
                </a:cxn>
                <a:cxn ang="0">
                  <a:pos x="652" y="468"/>
                </a:cxn>
                <a:cxn ang="0">
                  <a:pos x="664" y="498"/>
                </a:cxn>
                <a:cxn ang="0">
                  <a:pos x="674" y="532"/>
                </a:cxn>
                <a:cxn ang="0">
                  <a:pos x="682" y="564"/>
                </a:cxn>
                <a:cxn ang="0">
                  <a:pos x="690" y="598"/>
                </a:cxn>
                <a:cxn ang="0">
                  <a:pos x="694" y="634"/>
                </a:cxn>
                <a:cxn ang="0">
                  <a:pos x="698" y="668"/>
                </a:cxn>
                <a:cxn ang="0">
                  <a:pos x="700" y="704"/>
                </a:cxn>
                <a:cxn ang="0">
                  <a:pos x="706" y="704"/>
                </a:cxn>
                <a:cxn ang="0">
                  <a:pos x="706" y="0"/>
                </a:cxn>
                <a:cxn ang="0">
                  <a:pos x="0" y="0"/>
                </a:cxn>
                <a:cxn ang="0">
                  <a:pos x="0" y="6"/>
                </a:cxn>
              </a:cxnLst>
              <a:rect l="0" t="0" r="r" b="b"/>
              <a:pathLst>
                <a:path w="706" h="704">
                  <a:moveTo>
                    <a:pt x="0" y="6"/>
                  </a:moveTo>
                  <a:lnTo>
                    <a:pt x="0" y="6"/>
                  </a:lnTo>
                  <a:lnTo>
                    <a:pt x="36" y="8"/>
                  </a:lnTo>
                  <a:lnTo>
                    <a:pt x="70" y="12"/>
                  </a:lnTo>
                  <a:lnTo>
                    <a:pt x="104" y="18"/>
                  </a:lnTo>
                  <a:lnTo>
                    <a:pt x="138" y="24"/>
                  </a:lnTo>
                  <a:lnTo>
                    <a:pt x="172" y="32"/>
                  </a:lnTo>
                  <a:lnTo>
                    <a:pt x="204" y="42"/>
                  </a:lnTo>
                  <a:lnTo>
                    <a:pt x="236" y="54"/>
                  </a:lnTo>
                  <a:lnTo>
                    <a:pt x="268" y="68"/>
                  </a:lnTo>
                  <a:lnTo>
                    <a:pt x="298" y="82"/>
                  </a:lnTo>
                  <a:lnTo>
                    <a:pt x="328" y="96"/>
                  </a:lnTo>
                  <a:lnTo>
                    <a:pt x="356" y="114"/>
                  </a:lnTo>
                  <a:lnTo>
                    <a:pt x="384" y="132"/>
                  </a:lnTo>
                  <a:lnTo>
                    <a:pt x="412" y="152"/>
                  </a:lnTo>
                  <a:lnTo>
                    <a:pt x="438" y="172"/>
                  </a:lnTo>
                  <a:lnTo>
                    <a:pt x="464" y="194"/>
                  </a:lnTo>
                  <a:lnTo>
                    <a:pt x="488" y="216"/>
                  </a:lnTo>
                  <a:lnTo>
                    <a:pt x="510" y="240"/>
                  </a:lnTo>
                  <a:lnTo>
                    <a:pt x="532" y="266"/>
                  </a:lnTo>
                  <a:lnTo>
                    <a:pt x="554" y="292"/>
                  </a:lnTo>
                  <a:lnTo>
                    <a:pt x="574" y="320"/>
                  </a:lnTo>
                  <a:lnTo>
                    <a:pt x="592" y="346"/>
                  </a:lnTo>
                  <a:lnTo>
                    <a:pt x="608" y="376"/>
                  </a:lnTo>
                  <a:lnTo>
                    <a:pt x="624" y="406"/>
                  </a:lnTo>
                  <a:lnTo>
                    <a:pt x="638" y="436"/>
                  </a:lnTo>
                  <a:lnTo>
                    <a:pt x="652" y="468"/>
                  </a:lnTo>
                  <a:lnTo>
                    <a:pt x="664" y="498"/>
                  </a:lnTo>
                  <a:lnTo>
                    <a:pt x="674" y="532"/>
                  </a:lnTo>
                  <a:lnTo>
                    <a:pt x="682" y="564"/>
                  </a:lnTo>
                  <a:lnTo>
                    <a:pt x="690" y="598"/>
                  </a:lnTo>
                  <a:lnTo>
                    <a:pt x="694" y="634"/>
                  </a:lnTo>
                  <a:lnTo>
                    <a:pt x="698" y="668"/>
                  </a:lnTo>
                  <a:lnTo>
                    <a:pt x="700" y="704"/>
                  </a:lnTo>
                  <a:lnTo>
                    <a:pt x="706" y="704"/>
                  </a:lnTo>
                  <a:lnTo>
                    <a:pt x="706" y="0"/>
                  </a:lnTo>
                  <a:lnTo>
                    <a:pt x="0" y="0"/>
                  </a:lnTo>
                  <a:lnTo>
                    <a:pt x="0" y="6"/>
                  </a:lnTo>
                  <a:close/>
                </a:path>
              </a:pathLst>
            </a:custGeom>
            <a:solidFill>
              <a:srgbClr val="00ADEF"/>
            </a:solidFill>
            <a:ln w="9525">
              <a:noFill/>
              <a:round/>
              <a:headEnd/>
              <a:tailEnd/>
            </a:ln>
          </p:spPr>
          <p:txBody>
            <a:bodyPr/>
            <a:lstStyle/>
            <a:p>
              <a:endParaRPr lang="en-US"/>
            </a:p>
          </p:txBody>
        </p:sp>
      </p:grpSp>
      <p:sp>
        <p:nvSpPr>
          <p:cNvPr id="44" name="Text Placeholder 43"/>
          <p:cNvSpPr>
            <a:spLocks noGrp="1"/>
          </p:cNvSpPr>
          <p:nvPr>
            <p:ph type="body" sz="quarter" idx="10"/>
          </p:nvPr>
        </p:nvSpPr>
        <p:spPr>
          <a:xfrm>
            <a:off x="1428750" y="4329115"/>
            <a:ext cx="7578725" cy="471487"/>
          </a:xfrm>
        </p:spPr>
        <p:txBody>
          <a:bodyPr wrap="square">
            <a:spAutoFit/>
          </a:bodyPr>
          <a:lstStyle>
            <a:lvl1pPr>
              <a:buNone/>
              <a:defRPr sz="2400">
                <a:solidFill>
                  <a:schemeClr val="bg2"/>
                </a:solidFill>
              </a:defRPr>
            </a:lvl1pPr>
          </a:lstStyle>
          <a:p>
            <a:pPr lvl="0"/>
            <a:r>
              <a:rPr lang="en-US" dirty="0"/>
              <a:t>Click to edit Master text styles</a:t>
            </a:r>
          </a:p>
        </p:txBody>
      </p:sp>
    </p:spTree>
    <p:extLst>
      <p:ext uri="{BB962C8B-B14F-4D97-AF65-F5344CB8AC3E}">
        <p14:creationId xmlns:p14="http://schemas.microsoft.com/office/powerpoint/2010/main" val="1055434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a:xfrm>
            <a:off x="125410" y="430212"/>
            <a:ext cx="8882066" cy="480131"/>
          </a:xfrm>
          <a:prstGeom prst="rect">
            <a:avLst/>
          </a:prstGeom>
        </p:spPr>
        <p:txBody>
          <a:bodyPr anchor="t" anchorCtr="0">
            <a:spAutoFit/>
          </a:bodyPr>
          <a:lstStyle>
            <a:lvl1pPr>
              <a:lnSpc>
                <a:spcPct val="90000"/>
              </a:lnSpc>
              <a:defRPr/>
            </a:lvl1pPr>
          </a:lstStyle>
          <a:p>
            <a:r>
              <a:rPr lang="en-US" dirty="0"/>
              <a:t>Click to edit Master title style</a:t>
            </a:r>
          </a:p>
        </p:txBody>
      </p:sp>
      <p:sp>
        <p:nvSpPr>
          <p:cNvPr id="7" name="Slide Number Placeholder 5"/>
          <p:cNvSpPr>
            <a:spLocks noGrp="1"/>
          </p:cNvSpPr>
          <p:nvPr>
            <p:ph type="sldNum" sz="quarter" idx="4"/>
          </p:nvPr>
        </p:nvSpPr>
        <p:spPr>
          <a:xfrm>
            <a:off x="7815263" y="6470656"/>
            <a:ext cx="1271601" cy="365125"/>
          </a:xfrm>
          <a:prstGeom prst="rect">
            <a:avLst/>
          </a:prstGeom>
        </p:spPr>
        <p:txBody>
          <a:bodyPr vert="horz" lIns="91440" tIns="45720" rIns="91440" bIns="45720" rtlCol="0" anchor="ctr"/>
          <a:lstStyle>
            <a:lvl1pPr>
              <a:defRPr lang="en-US" sz="1000" smtClean="0">
                <a:solidFill>
                  <a:schemeClr val="tx1">
                    <a:tint val="75000"/>
                  </a:schemeClr>
                </a:solidFill>
              </a:defRPr>
            </a:lvl1pPr>
          </a:lstStyle>
          <a:p>
            <a:pPr algn="r"/>
            <a:fld id="{692AF0AF-EC4A-4F46-B4C7-BDC1E3D8A276}" type="slidenum">
              <a:rPr lang="en-US" smtClean="0"/>
              <a:pPr algn="r"/>
              <a:t>‹#›</a:t>
            </a:fld>
            <a:endParaRPr lang="en-US" dirty="0"/>
          </a:p>
        </p:txBody>
      </p:sp>
      <p:sp>
        <p:nvSpPr>
          <p:cNvPr id="11" name="Text Placeholder 10"/>
          <p:cNvSpPr>
            <a:spLocks noGrp="1"/>
          </p:cNvSpPr>
          <p:nvPr>
            <p:ph type="body" sz="quarter" idx="10"/>
          </p:nvPr>
        </p:nvSpPr>
        <p:spPr>
          <a:xfrm>
            <a:off x="125410" y="1119188"/>
            <a:ext cx="8882066" cy="369332"/>
          </a:xfrm>
        </p:spPr>
        <p:txBody>
          <a:bodyPr>
            <a:spAutoFit/>
          </a:bodyPr>
          <a:lstStyle>
            <a:lvl1pPr marL="0" indent="0">
              <a:spcBef>
                <a:spcPts val="0"/>
              </a:spcBef>
              <a:buNone/>
              <a:defRPr sz="1800" b="1"/>
            </a:lvl1pPr>
          </a:lstStyle>
          <a:p>
            <a:pPr lvl="0"/>
            <a:r>
              <a:rPr lang="en-US" dirty="0"/>
              <a:t>Click to edit Master text styles</a:t>
            </a:r>
          </a:p>
        </p:txBody>
      </p:sp>
      <p:sp>
        <p:nvSpPr>
          <p:cNvPr id="14" name="Text Placeholder 12"/>
          <p:cNvSpPr>
            <a:spLocks noGrp="1"/>
          </p:cNvSpPr>
          <p:nvPr>
            <p:ph type="body" sz="quarter" idx="12"/>
          </p:nvPr>
        </p:nvSpPr>
        <p:spPr>
          <a:xfrm>
            <a:off x="139697" y="6511765"/>
            <a:ext cx="8447091" cy="246221"/>
          </a:xfrm>
        </p:spPr>
        <p:txBody>
          <a:bodyPr anchor="b" anchorCtr="0">
            <a:spAutoFit/>
          </a:bodyPr>
          <a:lstStyle>
            <a:lvl1pPr marL="114300" indent="-114300">
              <a:buNone/>
              <a:defRPr sz="1000"/>
            </a:lvl1pPr>
          </a:lstStyle>
          <a:p>
            <a:pPr lvl="0"/>
            <a:r>
              <a:rPr lang="en-US" dirty="0"/>
              <a:t>Click to edit</a:t>
            </a:r>
          </a:p>
        </p:txBody>
      </p:sp>
      <p:sp>
        <p:nvSpPr>
          <p:cNvPr id="9" name="Table Placeholder 8"/>
          <p:cNvSpPr>
            <a:spLocks noGrp="1"/>
          </p:cNvSpPr>
          <p:nvPr>
            <p:ph type="tbl" sz="quarter" idx="13"/>
          </p:nvPr>
        </p:nvSpPr>
        <p:spPr>
          <a:xfrm>
            <a:off x="239714" y="1613647"/>
            <a:ext cx="8767762" cy="400110"/>
          </a:xfrm>
        </p:spPr>
        <p:txBody>
          <a:bodyPr/>
          <a:lstStyle>
            <a:lvl1pPr marL="0" indent="0">
              <a:buNone/>
              <a:defRPr/>
            </a:lvl1pPr>
          </a:lstStyle>
          <a:p>
            <a:endParaRPr lang="en-US" dirty="0"/>
          </a:p>
        </p:txBody>
      </p:sp>
    </p:spTree>
    <p:extLst>
      <p:ext uri="{BB962C8B-B14F-4D97-AF65-F5344CB8AC3E}">
        <p14:creationId xmlns:p14="http://schemas.microsoft.com/office/powerpoint/2010/main" val="2111047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s, Double Columns">
    <p:spTree>
      <p:nvGrpSpPr>
        <p:cNvPr id="1" name=""/>
        <p:cNvGrpSpPr/>
        <p:nvPr/>
      </p:nvGrpSpPr>
      <p:grpSpPr>
        <a:xfrm>
          <a:off x="0" y="0"/>
          <a:ext cx="0" cy="0"/>
          <a:chOff x="0" y="0"/>
          <a:chExt cx="0" cy="0"/>
        </a:xfrm>
      </p:grpSpPr>
      <p:sp>
        <p:nvSpPr>
          <p:cNvPr id="2" name="Title 1"/>
          <p:cNvSpPr>
            <a:spLocks noGrp="1"/>
          </p:cNvSpPr>
          <p:nvPr>
            <p:ph type="title"/>
          </p:nvPr>
        </p:nvSpPr>
        <p:spPr>
          <a:xfrm>
            <a:off x="125410" y="387346"/>
            <a:ext cx="8882066" cy="523220"/>
          </a:xfrm>
          <a:prstGeom prst="rect">
            <a:avLst/>
          </a:prstGeom>
        </p:spPr>
        <p:txBody>
          <a:bodyPr>
            <a:spAutoFit/>
          </a:bodyPr>
          <a:lstStyle/>
          <a:p>
            <a:r>
              <a:rPr lang="en-US" dirty="0"/>
              <a:t>Click to edit Master title style</a:t>
            </a:r>
          </a:p>
        </p:txBody>
      </p:sp>
      <p:sp>
        <p:nvSpPr>
          <p:cNvPr id="31" name="Slide Number Placeholder 5"/>
          <p:cNvSpPr>
            <a:spLocks noGrp="1"/>
          </p:cNvSpPr>
          <p:nvPr>
            <p:ph type="sldNum" sz="quarter" idx="4"/>
          </p:nvPr>
        </p:nvSpPr>
        <p:spPr>
          <a:xfrm>
            <a:off x="7815263" y="6470656"/>
            <a:ext cx="1271601" cy="365125"/>
          </a:xfrm>
          <a:prstGeom prst="rect">
            <a:avLst/>
          </a:prstGeom>
        </p:spPr>
        <p:txBody>
          <a:bodyPr vert="horz" lIns="91440" tIns="45720" rIns="91440" bIns="45720" rtlCol="0" anchor="ctr"/>
          <a:lstStyle>
            <a:lvl1pPr>
              <a:defRPr lang="en-US" sz="1000" smtClean="0">
                <a:solidFill>
                  <a:schemeClr val="tx1">
                    <a:tint val="75000"/>
                  </a:schemeClr>
                </a:solidFill>
              </a:defRPr>
            </a:lvl1pPr>
          </a:lstStyle>
          <a:p>
            <a:pPr algn="r"/>
            <a:fld id="{692AF0AF-EC4A-4F46-B4C7-BDC1E3D8A276}" type="slidenum">
              <a:rPr lang="en-US" smtClean="0"/>
              <a:pPr algn="r"/>
              <a:t>‹#›</a:t>
            </a:fld>
            <a:endParaRPr lang="en-US" dirty="0"/>
          </a:p>
        </p:txBody>
      </p:sp>
      <p:sp>
        <p:nvSpPr>
          <p:cNvPr id="35" name="Text Placeholder 34"/>
          <p:cNvSpPr>
            <a:spLocks noGrp="1"/>
          </p:cNvSpPr>
          <p:nvPr>
            <p:ph type="body" sz="quarter" idx="10"/>
          </p:nvPr>
        </p:nvSpPr>
        <p:spPr>
          <a:xfrm>
            <a:off x="239713" y="1119189"/>
            <a:ext cx="4297680" cy="1803571"/>
          </a:xfrm>
        </p:spPr>
        <p:txBody>
          <a:bodyPr>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1"/>
          </p:nvPr>
        </p:nvSpPr>
        <p:spPr>
          <a:xfrm>
            <a:off x="4586288" y="1119189"/>
            <a:ext cx="4297680" cy="1803571"/>
          </a:xfrm>
        </p:spPr>
        <p:txBody>
          <a:bodyPr>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67043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ouble Columns with Headings">
    <p:spTree>
      <p:nvGrpSpPr>
        <p:cNvPr id="1" name=""/>
        <p:cNvGrpSpPr/>
        <p:nvPr/>
      </p:nvGrpSpPr>
      <p:grpSpPr>
        <a:xfrm>
          <a:off x="0" y="0"/>
          <a:ext cx="0" cy="0"/>
          <a:chOff x="0" y="0"/>
          <a:chExt cx="0" cy="0"/>
        </a:xfrm>
      </p:grpSpPr>
      <p:sp>
        <p:nvSpPr>
          <p:cNvPr id="2" name="Title 1"/>
          <p:cNvSpPr>
            <a:spLocks noGrp="1"/>
          </p:cNvSpPr>
          <p:nvPr>
            <p:ph type="title"/>
          </p:nvPr>
        </p:nvSpPr>
        <p:spPr>
          <a:xfrm>
            <a:off x="125410" y="387346"/>
            <a:ext cx="8882066" cy="523220"/>
          </a:xfrm>
          <a:prstGeom prst="rect">
            <a:avLst/>
          </a:prstGeom>
        </p:spPr>
        <p:txBody>
          <a:bodyPr>
            <a:spAutoFit/>
          </a:bodyPr>
          <a:lstStyle>
            <a:lvl1pPr>
              <a:defRPr/>
            </a:lvl1pPr>
          </a:lstStyle>
          <a:p>
            <a:r>
              <a:rPr lang="en-US" dirty="0"/>
              <a:t>Click to edit Master title style</a:t>
            </a:r>
          </a:p>
        </p:txBody>
      </p:sp>
      <p:sp>
        <p:nvSpPr>
          <p:cNvPr id="3" name="Text Placeholder 2"/>
          <p:cNvSpPr>
            <a:spLocks noGrp="1"/>
          </p:cNvSpPr>
          <p:nvPr>
            <p:ph type="body" idx="1"/>
          </p:nvPr>
        </p:nvSpPr>
        <p:spPr>
          <a:xfrm>
            <a:off x="139697" y="1119188"/>
            <a:ext cx="4297680" cy="400110"/>
          </a:xfrm>
          <a:prstGeom prst="rect">
            <a:avLst/>
          </a:prstGeom>
        </p:spPr>
        <p:txBody>
          <a:bodyPr anchor="t" anchorCtr="0">
            <a:sp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233826" y="1879600"/>
            <a:ext cx="4297680" cy="3951288"/>
          </a:xfrm>
          <a:prstGeom prst="rect">
            <a:avLst/>
          </a:prstGeom>
        </p:spPr>
        <p:txBody>
          <a:bodyPr>
            <a:normAutofit/>
          </a:bodyPr>
          <a:lstStyle>
            <a:lvl1pPr>
              <a:defRPr sz="2000"/>
            </a:lvl1pPr>
            <a:lvl2pPr>
              <a:defRPr sz="20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13281" y="1119188"/>
            <a:ext cx="4297680" cy="400110"/>
          </a:xfrm>
          <a:prstGeom prst="rect">
            <a:avLst/>
          </a:prstGeom>
        </p:spPr>
        <p:txBody>
          <a:bodyPr anchor="t" anchorCtr="0">
            <a:sp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07410" y="1879600"/>
            <a:ext cx="4297680" cy="3951288"/>
          </a:xfrm>
          <a:prstGeom prst="rect">
            <a:avLst/>
          </a:prstGeom>
        </p:spPr>
        <p:txBody>
          <a:bodyPr>
            <a:normAutofit/>
          </a:bodyPr>
          <a:lstStyle>
            <a:lvl1pPr>
              <a:defRPr sz="20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2"/>
          <p:cNvSpPr>
            <a:spLocks noGrp="1"/>
          </p:cNvSpPr>
          <p:nvPr>
            <p:ph type="body" sz="quarter" idx="13"/>
          </p:nvPr>
        </p:nvSpPr>
        <p:spPr>
          <a:xfrm>
            <a:off x="139697" y="6511765"/>
            <a:ext cx="8447091" cy="246221"/>
          </a:xfrm>
        </p:spPr>
        <p:txBody>
          <a:bodyPr anchor="b" anchorCtr="0">
            <a:spAutoFit/>
          </a:bodyPr>
          <a:lstStyle>
            <a:lvl1pPr marL="114300" indent="-114300">
              <a:buNone/>
              <a:defRPr sz="1000"/>
            </a:lvl1pPr>
          </a:lstStyle>
          <a:p>
            <a:pPr lvl="0"/>
            <a:r>
              <a:rPr lang="en-US" dirty="0"/>
              <a:t>Click to edit</a:t>
            </a:r>
          </a:p>
        </p:txBody>
      </p:sp>
      <p:sp>
        <p:nvSpPr>
          <p:cNvPr id="10" name="Slide Number Placeholder 5"/>
          <p:cNvSpPr>
            <a:spLocks noGrp="1"/>
          </p:cNvSpPr>
          <p:nvPr>
            <p:ph type="sldNum" sz="quarter" idx="14"/>
          </p:nvPr>
        </p:nvSpPr>
        <p:spPr>
          <a:xfrm>
            <a:off x="7815263" y="6470656"/>
            <a:ext cx="1271601" cy="365125"/>
          </a:xfrm>
          <a:prstGeom prst="rect">
            <a:avLst/>
          </a:prstGeom>
        </p:spPr>
        <p:txBody>
          <a:bodyPr vert="horz" lIns="91440" tIns="45720" rIns="91440" bIns="45720" rtlCol="0" anchor="ctr"/>
          <a:lstStyle>
            <a:lvl1pPr>
              <a:defRPr lang="en-US" sz="1000" smtClean="0">
                <a:solidFill>
                  <a:schemeClr val="tx1">
                    <a:tint val="75000"/>
                  </a:schemeClr>
                </a:solidFill>
              </a:defRPr>
            </a:lvl1pPr>
          </a:lstStyle>
          <a:p>
            <a:pPr algn="r"/>
            <a:fld id="{692AF0AF-EC4A-4F46-B4C7-BDC1E3D8A276}" type="slidenum">
              <a:rPr lang="en-US" smtClean="0"/>
              <a:pPr algn="r"/>
              <a:t>‹#›</a:t>
            </a:fld>
            <a:endParaRPr lang="en-US" dirty="0"/>
          </a:p>
        </p:txBody>
      </p:sp>
    </p:spTree>
    <p:extLst>
      <p:ext uri="{BB962C8B-B14F-4D97-AF65-F5344CB8AC3E}">
        <p14:creationId xmlns:p14="http://schemas.microsoft.com/office/powerpoint/2010/main" val="428148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ouble Columns">
    <p:spTree>
      <p:nvGrpSpPr>
        <p:cNvPr id="1" name=""/>
        <p:cNvGrpSpPr/>
        <p:nvPr/>
      </p:nvGrpSpPr>
      <p:grpSpPr>
        <a:xfrm>
          <a:off x="0" y="0"/>
          <a:ext cx="0" cy="0"/>
          <a:chOff x="0" y="0"/>
          <a:chExt cx="0" cy="0"/>
        </a:xfrm>
      </p:grpSpPr>
      <p:sp>
        <p:nvSpPr>
          <p:cNvPr id="2" name="Title 1"/>
          <p:cNvSpPr>
            <a:spLocks noGrp="1"/>
          </p:cNvSpPr>
          <p:nvPr>
            <p:ph type="title"/>
          </p:nvPr>
        </p:nvSpPr>
        <p:spPr>
          <a:xfrm>
            <a:off x="128576" y="387346"/>
            <a:ext cx="8229600" cy="523220"/>
          </a:xfrm>
          <a:prstGeom prst="rect">
            <a:avLst/>
          </a:prstGeom>
        </p:spPr>
        <p:txBody>
          <a:bodyPr>
            <a:spAutoFit/>
          </a:bodyPr>
          <a:lstStyle/>
          <a:p>
            <a:r>
              <a:rPr lang="en-US" dirty="0"/>
              <a:t>Click to edit Master title style</a:t>
            </a:r>
          </a:p>
        </p:txBody>
      </p:sp>
      <p:sp>
        <p:nvSpPr>
          <p:cNvPr id="3" name="Content Placeholder 2"/>
          <p:cNvSpPr>
            <a:spLocks noGrp="1"/>
          </p:cNvSpPr>
          <p:nvPr>
            <p:ph sz="half" idx="1"/>
          </p:nvPr>
        </p:nvSpPr>
        <p:spPr>
          <a:xfrm>
            <a:off x="239713" y="1119190"/>
            <a:ext cx="4297680" cy="4525963"/>
          </a:xfrm>
          <a:prstGeom prst="rect">
            <a:avLst/>
          </a:prstGeom>
        </p:spPr>
        <p:txBody>
          <a:bodyPr>
            <a:normAutofit/>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00576" y="1119190"/>
            <a:ext cx="4297680" cy="4525963"/>
          </a:xfrm>
          <a:prstGeom prst="rect">
            <a:avLst/>
          </a:prstGeom>
        </p:spPr>
        <p:txBody>
          <a:bodyPr>
            <a:normAutofit/>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lvl1pPr algn="r">
              <a:defRPr/>
            </a:lvl1pPr>
          </a:lstStyle>
          <a:p>
            <a:fld id="{5856A09A-0C76-4932-B5AF-B95783A5C065}" type="slidenum">
              <a:rPr lang="en-US" smtClean="0"/>
              <a:pPr/>
              <a:t>‹#›</a:t>
            </a:fld>
            <a:endParaRPr lang="en-US"/>
          </a:p>
        </p:txBody>
      </p:sp>
      <p:sp>
        <p:nvSpPr>
          <p:cNvPr id="6" name="Text Placeholder 12"/>
          <p:cNvSpPr>
            <a:spLocks noGrp="1"/>
          </p:cNvSpPr>
          <p:nvPr>
            <p:ph type="body" sz="quarter" idx="13"/>
          </p:nvPr>
        </p:nvSpPr>
        <p:spPr>
          <a:xfrm>
            <a:off x="139697" y="6511765"/>
            <a:ext cx="8447091" cy="246221"/>
          </a:xfrm>
        </p:spPr>
        <p:txBody>
          <a:bodyPr anchor="b" anchorCtr="0">
            <a:spAutoFit/>
          </a:bodyPr>
          <a:lstStyle>
            <a:lvl1pPr marL="114300" indent="-114300">
              <a:buNone/>
              <a:defRPr sz="1000"/>
            </a:lvl1pPr>
          </a:lstStyle>
          <a:p>
            <a:pPr lvl="0"/>
            <a:r>
              <a:rPr lang="en-US" dirty="0"/>
              <a:t>Click to edit</a:t>
            </a:r>
          </a:p>
        </p:txBody>
      </p:sp>
    </p:spTree>
    <p:extLst>
      <p:ext uri="{BB962C8B-B14F-4D97-AF65-F5344CB8AC3E}">
        <p14:creationId xmlns:p14="http://schemas.microsoft.com/office/powerpoint/2010/main" val="35918765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adrant">
    <p:spTree>
      <p:nvGrpSpPr>
        <p:cNvPr id="1" name=""/>
        <p:cNvGrpSpPr/>
        <p:nvPr/>
      </p:nvGrpSpPr>
      <p:grpSpPr>
        <a:xfrm>
          <a:off x="0" y="0"/>
          <a:ext cx="0" cy="0"/>
          <a:chOff x="0" y="0"/>
          <a:chExt cx="0" cy="0"/>
        </a:xfrm>
      </p:grpSpPr>
      <p:sp>
        <p:nvSpPr>
          <p:cNvPr id="2" name="Title 1"/>
          <p:cNvSpPr>
            <a:spLocks noGrp="1"/>
          </p:cNvSpPr>
          <p:nvPr>
            <p:ph type="title"/>
          </p:nvPr>
        </p:nvSpPr>
        <p:spPr>
          <a:xfrm>
            <a:off x="125409" y="387346"/>
            <a:ext cx="8229600" cy="523220"/>
          </a:xfrm>
          <a:prstGeom prst="rect">
            <a:avLst/>
          </a:prstGeom>
        </p:spPr>
        <p:txBody>
          <a:bodyPr>
            <a:spAutoFit/>
          </a:bodyPr>
          <a:lstStyle/>
          <a:p>
            <a:r>
              <a:rPr lang="en-US" dirty="0"/>
              <a:t>Click to edit Master title style</a:t>
            </a:r>
          </a:p>
        </p:txBody>
      </p:sp>
      <p:sp>
        <p:nvSpPr>
          <p:cNvPr id="3" name="Content Placeholder 2"/>
          <p:cNvSpPr>
            <a:spLocks noGrp="1"/>
          </p:cNvSpPr>
          <p:nvPr>
            <p:ph sz="half" idx="1"/>
          </p:nvPr>
        </p:nvSpPr>
        <p:spPr>
          <a:xfrm>
            <a:off x="239713" y="1128713"/>
            <a:ext cx="4297680" cy="2286000"/>
          </a:xfrm>
          <a:prstGeom prst="rect">
            <a:avLst/>
          </a:prstGeom>
        </p:spPr>
        <p:txBody>
          <a:bodyPr>
            <a:normAutofit/>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00575" y="1128713"/>
            <a:ext cx="4297680" cy="2286000"/>
          </a:xfrm>
          <a:prstGeom prst="rect">
            <a:avLst/>
          </a:prstGeom>
        </p:spPr>
        <p:txBody>
          <a:bodyPr>
            <a:normAutofit/>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p:cNvSpPr>
            <a:spLocks noGrp="1"/>
          </p:cNvSpPr>
          <p:nvPr>
            <p:ph sz="half" idx="13"/>
          </p:nvPr>
        </p:nvSpPr>
        <p:spPr>
          <a:xfrm>
            <a:off x="239713" y="3665000"/>
            <a:ext cx="4297680" cy="2286000"/>
          </a:xfrm>
          <a:prstGeom prst="rect">
            <a:avLst/>
          </a:prstGeom>
        </p:spPr>
        <p:txBody>
          <a:bodyPr>
            <a:normAutofit/>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p:cNvSpPr>
            <a:spLocks noGrp="1"/>
          </p:cNvSpPr>
          <p:nvPr>
            <p:ph sz="half" idx="14"/>
          </p:nvPr>
        </p:nvSpPr>
        <p:spPr>
          <a:xfrm>
            <a:off x="4600575" y="3665000"/>
            <a:ext cx="4297680" cy="2286000"/>
          </a:xfrm>
          <a:prstGeom prst="rect">
            <a:avLst/>
          </a:prstGeom>
        </p:spPr>
        <p:txBody>
          <a:bodyPr>
            <a:normAutofit/>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4"/>
          </p:nvPr>
        </p:nvSpPr>
        <p:spPr>
          <a:xfrm>
            <a:off x="7815263" y="6470656"/>
            <a:ext cx="1271601" cy="365125"/>
          </a:xfrm>
          <a:prstGeom prst="rect">
            <a:avLst/>
          </a:prstGeom>
        </p:spPr>
        <p:txBody>
          <a:bodyPr vert="horz" lIns="91440" tIns="45720" rIns="91440" bIns="45720" rtlCol="0" anchor="ctr"/>
          <a:lstStyle>
            <a:lvl1pPr>
              <a:defRPr lang="en-US" sz="1000" smtClean="0">
                <a:solidFill>
                  <a:schemeClr val="tx1">
                    <a:tint val="75000"/>
                  </a:schemeClr>
                </a:solidFill>
              </a:defRPr>
            </a:lvl1pPr>
          </a:lstStyle>
          <a:p>
            <a:pPr algn="r"/>
            <a:fld id="{692AF0AF-EC4A-4F46-B4C7-BDC1E3D8A276}" type="slidenum">
              <a:rPr lang="en-US" smtClean="0"/>
              <a:pPr algn="r"/>
              <a:t>‹#›</a:t>
            </a:fld>
            <a:endParaRPr lang="en-US" dirty="0"/>
          </a:p>
        </p:txBody>
      </p:sp>
      <p:sp>
        <p:nvSpPr>
          <p:cNvPr id="10" name="Text Placeholder 12"/>
          <p:cNvSpPr>
            <a:spLocks noGrp="1"/>
          </p:cNvSpPr>
          <p:nvPr>
            <p:ph type="body" sz="quarter" idx="12"/>
          </p:nvPr>
        </p:nvSpPr>
        <p:spPr>
          <a:xfrm>
            <a:off x="139697" y="6511765"/>
            <a:ext cx="8447091" cy="246221"/>
          </a:xfrm>
        </p:spPr>
        <p:txBody>
          <a:bodyPr anchor="b" anchorCtr="0">
            <a:spAutoFit/>
          </a:bodyPr>
          <a:lstStyle>
            <a:lvl1pPr marL="114300" indent="-114300">
              <a:buNone/>
              <a:defRPr sz="1000"/>
            </a:lvl1pPr>
          </a:lstStyle>
          <a:p>
            <a:pPr lvl="0"/>
            <a:r>
              <a:rPr lang="en-US" dirty="0"/>
              <a:t>Click to edit</a:t>
            </a:r>
          </a:p>
        </p:txBody>
      </p:sp>
    </p:spTree>
    <p:extLst>
      <p:ext uri="{BB962C8B-B14F-4D97-AF65-F5344CB8AC3E}">
        <p14:creationId xmlns:p14="http://schemas.microsoft.com/office/powerpoint/2010/main" val="25391697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s with Pictures">
    <p:spTree>
      <p:nvGrpSpPr>
        <p:cNvPr id="1" name=""/>
        <p:cNvGrpSpPr/>
        <p:nvPr/>
      </p:nvGrpSpPr>
      <p:grpSpPr>
        <a:xfrm>
          <a:off x="0" y="0"/>
          <a:ext cx="0" cy="0"/>
          <a:chOff x="0" y="0"/>
          <a:chExt cx="0" cy="0"/>
        </a:xfrm>
      </p:grpSpPr>
      <p:sp>
        <p:nvSpPr>
          <p:cNvPr id="2" name="Title 1"/>
          <p:cNvSpPr>
            <a:spLocks noGrp="1"/>
          </p:cNvSpPr>
          <p:nvPr>
            <p:ph type="title"/>
          </p:nvPr>
        </p:nvSpPr>
        <p:spPr>
          <a:xfrm>
            <a:off x="125410" y="368632"/>
            <a:ext cx="8882066" cy="523220"/>
          </a:xfrm>
          <a:prstGeom prst="rect">
            <a:avLst/>
          </a:prstGeom>
        </p:spPr>
        <p:txBody>
          <a:bodyPr wrap="square" anchor="t" anchorCtr="0">
            <a:spAutoFit/>
          </a:bodyPr>
          <a:lstStyle>
            <a:lvl1pPr>
              <a:defRPr sz="2800"/>
            </a:lvl1pPr>
          </a:lstStyle>
          <a:p>
            <a:r>
              <a:rPr lang="en-US" dirty="0"/>
              <a:t>Click to edit Master title style</a:t>
            </a:r>
          </a:p>
        </p:txBody>
      </p:sp>
      <p:sp>
        <p:nvSpPr>
          <p:cNvPr id="4" name="Text Placeholder 4"/>
          <p:cNvSpPr>
            <a:spLocks noGrp="1"/>
          </p:cNvSpPr>
          <p:nvPr>
            <p:ph type="body" sz="quarter" idx="11"/>
          </p:nvPr>
        </p:nvSpPr>
        <p:spPr>
          <a:xfrm>
            <a:off x="239714" y="1119189"/>
            <a:ext cx="5157783" cy="1803571"/>
          </a:xfrm>
        </p:spPr>
        <p:txBody>
          <a:bodyPr>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6"/>
          <p:cNvSpPr>
            <a:spLocks noGrp="1"/>
          </p:cNvSpPr>
          <p:nvPr>
            <p:ph type="pic" sz="quarter" idx="13"/>
          </p:nvPr>
        </p:nvSpPr>
        <p:spPr>
          <a:xfrm>
            <a:off x="6717242" y="1403537"/>
            <a:ext cx="1828800" cy="707886"/>
          </a:xfrm>
          <a:ln w="19050">
            <a:solidFill>
              <a:schemeClr val="accent2"/>
            </a:solidFill>
          </a:ln>
          <a:effectLst>
            <a:outerShdw blurRad="101600" dist="50800" dir="2700000" sx="101000" sy="101000" algn="tl" rotWithShape="0">
              <a:prstClr val="black">
                <a:alpha val="40000"/>
              </a:prstClr>
            </a:outerShdw>
          </a:effectLst>
        </p:spPr>
        <p:txBody>
          <a:bodyPr/>
          <a:lstStyle>
            <a:lvl1pPr>
              <a:buFontTx/>
              <a:buNone/>
              <a:defRPr/>
            </a:lvl1pPr>
          </a:lstStyle>
          <a:p>
            <a:r>
              <a:rPr lang="en-US" dirty="0"/>
              <a:t>Click icon to add picture</a:t>
            </a:r>
          </a:p>
        </p:txBody>
      </p:sp>
      <p:sp>
        <p:nvSpPr>
          <p:cNvPr id="7" name="Picture Placeholder 8"/>
          <p:cNvSpPr>
            <a:spLocks noGrp="1"/>
          </p:cNvSpPr>
          <p:nvPr>
            <p:ph type="pic" sz="quarter" idx="14"/>
          </p:nvPr>
        </p:nvSpPr>
        <p:spPr>
          <a:xfrm>
            <a:off x="5521856" y="2721513"/>
            <a:ext cx="1828800" cy="707886"/>
          </a:xfrm>
          <a:ln w="19050">
            <a:solidFill>
              <a:schemeClr val="accent2"/>
            </a:solidFill>
          </a:ln>
          <a:effectLst>
            <a:outerShdw blurRad="101600" dist="50800" dir="2700000" sx="101000" sy="101000" algn="tl" rotWithShape="0">
              <a:prstClr val="black">
                <a:alpha val="40000"/>
              </a:prstClr>
            </a:outerShdw>
          </a:effectLst>
        </p:spPr>
        <p:txBody>
          <a:bodyPr/>
          <a:lstStyle>
            <a:lvl1pPr>
              <a:buFontTx/>
              <a:buNone/>
              <a:defRPr/>
            </a:lvl1pPr>
          </a:lstStyle>
          <a:p>
            <a:r>
              <a:rPr lang="en-US" dirty="0"/>
              <a:t>Click icon to add picture</a:t>
            </a:r>
          </a:p>
        </p:txBody>
      </p:sp>
      <p:sp>
        <p:nvSpPr>
          <p:cNvPr id="8" name="Picture Placeholder 10"/>
          <p:cNvSpPr>
            <a:spLocks noGrp="1"/>
          </p:cNvSpPr>
          <p:nvPr>
            <p:ph type="pic" sz="quarter" idx="15"/>
          </p:nvPr>
        </p:nvSpPr>
        <p:spPr>
          <a:xfrm>
            <a:off x="6321777" y="4594413"/>
            <a:ext cx="1828800" cy="707886"/>
          </a:xfrm>
          <a:ln w="19050">
            <a:solidFill>
              <a:schemeClr val="accent2"/>
            </a:solidFill>
          </a:ln>
          <a:effectLst>
            <a:outerShdw blurRad="101600" dist="50800" dir="2700000" sx="101000" sy="101000" algn="tl" rotWithShape="0">
              <a:prstClr val="black">
                <a:alpha val="40000"/>
              </a:prstClr>
            </a:outerShdw>
          </a:effectLst>
        </p:spPr>
        <p:txBody>
          <a:bodyPr/>
          <a:lstStyle>
            <a:lvl1pPr>
              <a:buFontTx/>
              <a:buNone/>
              <a:defRPr/>
            </a:lvl1pPr>
          </a:lstStyle>
          <a:p>
            <a:r>
              <a:rPr lang="en-US" dirty="0"/>
              <a:t>Click icon to add picture</a:t>
            </a:r>
          </a:p>
        </p:txBody>
      </p:sp>
      <p:sp>
        <p:nvSpPr>
          <p:cNvPr id="9" name="Slide Number Placeholder 5"/>
          <p:cNvSpPr>
            <a:spLocks noGrp="1"/>
          </p:cNvSpPr>
          <p:nvPr>
            <p:ph type="sldNum" sz="quarter" idx="4"/>
          </p:nvPr>
        </p:nvSpPr>
        <p:spPr>
          <a:xfrm>
            <a:off x="7815263" y="6470656"/>
            <a:ext cx="1271601" cy="365125"/>
          </a:xfrm>
          <a:prstGeom prst="rect">
            <a:avLst/>
          </a:prstGeom>
        </p:spPr>
        <p:txBody>
          <a:bodyPr vert="horz" lIns="91440" tIns="45720" rIns="91440" bIns="45720" rtlCol="0" anchor="ctr"/>
          <a:lstStyle>
            <a:lvl1pPr>
              <a:defRPr lang="en-US" sz="1000" smtClean="0">
                <a:solidFill>
                  <a:schemeClr val="tx1">
                    <a:tint val="75000"/>
                  </a:schemeClr>
                </a:solidFill>
              </a:defRPr>
            </a:lvl1pPr>
          </a:lstStyle>
          <a:p>
            <a:pPr algn="r"/>
            <a:fld id="{692AF0AF-EC4A-4F46-B4C7-BDC1E3D8A276}" type="slidenum">
              <a:rPr lang="en-US" smtClean="0"/>
              <a:pPr algn="r"/>
              <a:t>‹#›</a:t>
            </a:fld>
            <a:endParaRPr lang="en-US" dirty="0"/>
          </a:p>
        </p:txBody>
      </p:sp>
    </p:spTree>
    <p:extLst>
      <p:ext uri="{BB962C8B-B14F-4D97-AF65-F5344CB8AC3E}">
        <p14:creationId xmlns:p14="http://schemas.microsoft.com/office/powerpoint/2010/main" val="42862627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39713" y="1119190"/>
            <a:ext cx="8686800" cy="4595811"/>
          </a:xfrm>
          <a:prstGeom prst="rect">
            <a:avLst/>
          </a:prstGeo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39714" y="5781690"/>
            <a:ext cx="8767762" cy="369332"/>
          </a:xfrm>
          <a:prstGeom prst="rect">
            <a:avLst/>
          </a:prstGeom>
        </p:spPr>
        <p:txBody>
          <a:bodyPr>
            <a:sp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lvl1pPr algn="r">
              <a:defRPr/>
            </a:lvl1pPr>
          </a:lstStyle>
          <a:p>
            <a:fld id="{5856A09A-0C76-4932-B5AF-B95783A5C065}" type="slidenum">
              <a:rPr lang="en-US" smtClean="0"/>
              <a:pPr/>
              <a:t>‹#›</a:t>
            </a:fld>
            <a:endParaRPr lang="en-US"/>
          </a:p>
        </p:txBody>
      </p:sp>
      <p:sp>
        <p:nvSpPr>
          <p:cNvPr id="8" name="Title 1"/>
          <p:cNvSpPr>
            <a:spLocks noGrp="1"/>
          </p:cNvSpPr>
          <p:nvPr>
            <p:ph type="title"/>
          </p:nvPr>
        </p:nvSpPr>
        <p:spPr>
          <a:xfrm>
            <a:off x="125410" y="368632"/>
            <a:ext cx="8882066" cy="523220"/>
          </a:xfrm>
          <a:prstGeom prst="rect">
            <a:avLst/>
          </a:prstGeom>
        </p:spPr>
        <p:txBody>
          <a:bodyPr wrap="square" anchor="t" anchorCtr="0">
            <a:spAutoFit/>
          </a:bodyPr>
          <a:lstStyle>
            <a:lvl1pPr>
              <a:defRPr sz="2800"/>
            </a:lvl1pPr>
          </a:lstStyle>
          <a:p>
            <a:r>
              <a:rPr lang="en-US" dirty="0"/>
              <a:t>Click to edit Master title style</a:t>
            </a:r>
          </a:p>
        </p:txBody>
      </p:sp>
    </p:spTree>
    <p:extLst>
      <p:ext uri="{BB962C8B-B14F-4D97-AF65-F5344CB8AC3E}">
        <p14:creationId xmlns:p14="http://schemas.microsoft.com/office/powerpoint/2010/main" val="39598680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long title and 2 labeled columns">
    <p:spTree>
      <p:nvGrpSpPr>
        <p:cNvPr id="1" name=""/>
        <p:cNvGrpSpPr/>
        <p:nvPr/>
      </p:nvGrpSpPr>
      <p:grpSpPr>
        <a:xfrm>
          <a:off x="0" y="0"/>
          <a:ext cx="0" cy="0"/>
          <a:chOff x="0" y="0"/>
          <a:chExt cx="0" cy="0"/>
        </a:xfrm>
      </p:grpSpPr>
      <p:sp>
        <p:nvSpPr>
          <p:cNvPr id="10" name="Content Placeholder 10"/>
          <p:cNvSpPr>
            <a:spLocks noGrp="1"/>
          </p:cNvSpPr>
          <p:nvPr>
            <p:ph sz="quarter" idx="12"/>
          </p:nvPr>
        </p:nvSpPr>
        <p:spPr>
          <a:xfrm>
            <a:off x="685800" y="1722784"/>
            <a:ext cx="3931920" cy="4129377"/>
          </a:xfrm>
          <a:prstGeom prst="rect">
            <a:avLst/>
          </a:prstGeom>
        </p:spPr>
        <p:txBody>
          <a:bodyPr lIns="0" rIns="0"/>
          <a:lstStyle>
            <a:lvl1pPr marL="237744" indent="-237744">
              <a:spcBef>
                <a:spcPts val="1600"/>
              </a:spcBef>
              <a:spcAft>
                <a:spcPts val="600"/>
              </a:spcAft>
              <a:defRPr sz="1800"/>
            </a:lvl1pPr>
            <a:lvl2pPr>
              <a:spcAft>
                <a:spcPts val="400"/>
              </a:spcAft>
              <a:defRPr sz="1400"/>
            </a:lvl2pPr>
            <a:lvl3pPr>
              <a:spcAft>
                <a:spcPts val="400"/>
              </a:spcAft>
              <a:defRPr sz="1400"/>
            </a:lvl3pPr>
            <a:lvl4pPr>
              <a:spcAft>
                <a:spcPts val="400"/>
              </a:spcAft>
              <a:defRPr sz="1400"/>
            </a:lvl4pPr>
            <a:lvl5pPr>
              <a:spcAft>
                <a:spcPts val="400"/>
              </a:spcAft>
              <a:buFont typeface="Arial"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12"/>
          <p:cNvSpPr>
            <a:spLocks noGrp="1"/>
          </p:cNvSpPr>
          <p:nvPr>
            <p:ph sz="quarter" idx="13"/>
          </p:nvPr>
        </p:nvSpPr>
        <p:spPr>
          <a:xfrm>
            <a:off x="4663440" y="1722784"/>
            <a:ext cx="4023360" cy="4129377"/>
          </a:xfrm>
          <a:prstGeom prst="rect">
            <a:avLst/>
          </a:prstGeom>
        </p:spPr>
        <p:txBody>
          <a:bodyPr/>
          <a:lstStyle>
            <a:lvl1pPr marL="237744" indent="-237744">
              <a:spcBef>
                <a:spcPts val="1600"/>
              </a:spcBef>
              <a:spcAft>
                <a:spcPts val="600"/>
              </a:spcAft>
              <a:defRPr sz="1800"/>
            </a:lvl1pPr>
            <a:lvl2pPr>
              <a:spcAft>
                <a:spcPts val="400"/>
              </a:spcAft>
              <a:defRPr sz="1400"/>
            </a:lvl2pPr>
            <a:lvl3pPr>
              <a:spcAft>
                <a:spcPts val="400"/>
              </a:spcAft>
              <a:defRPr sz="1400"/>
            </a:lvl3pPr>
            <a:lvl4pPr>
              <a:spcAft>
                <a:spcPts val="400"/>
              </a:spcAft>
              <a:defRPr sz="1400"/>
            </a:lvl4pPr>
            <a:lvl5pPr>
              <a:spcAft>
                <a:spcPts val="400"/>
              </a:spcAft>
              <a:buFont typeface="Arial"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11"/>
          <p:cNvSpPr>
            <a:spLocks noGrp="1"/>
          </p:cNvSpPr>
          <p:nvPr>
            <p:ph type="body" sz="quarter" idx="17"/>
          </p:nvPr>
        </p:nvSpPr>
        <p:spPr>
          <a:xfrm>
            <a:off x="685800" y="1192694"/>
            <a:ext cx="3931920" cy="467801"/>
          </a:xfrm>
          <a:prstGeom prst="rect">
            <a:avLst/>
          </a:prstGeom>
        </p:spPr>
        <p:txBody>
          <a:bodyPr lIns="0" tIns="0" b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200"/>
            </a:lvl1pPr>
            <a:lvl2pPr>
              <a:defRPr sz="1200"/>
            </a:lvl2pPr>
            <a:lvl3pPr>
              <a:defRPr sz="1400"/>
            </a:lvl3pPr>
            <a:lvl4pPr>
              <a:defRPr sz="1400"/>
            </a:lvl4pPr>
            <a:lvl5pPr>
              <a:defRPr sz="1400"/>
            </a:lvl5pPr>
          </a:lstStyle>
          <a:p>
            <a:pPr lvl="0"/>
            <a:r>
              <a:rPr lang="en-US"/>
              <a:t>Click to edit Master text styles</a:t>
            </a:r>
          </a:p>
          <a:p>
            <a:pPr lvl="1"/>
            <a:r>
              <a:rPr lang="en-US"/>
              <a:t>Second level</a:t>
            </a:r>
          </a:p>
        </p:txBody>
      </p:sp>
      <p:sp>
        <p:nvSpPr>
          <p:cNvPr id="20" name="Text Placeholder 13"/>
          <p:cNvSpPr>
            <a:spLocks noGrp="1"/>
          </p:cNvSpPr>
          <p:nvPr>
            <p:ph type="body" sz="quarter" idx="18"/>
          </p:nvPr>
        </p:nvSpPr>
        <p:spPr>
          <a:xfrm>
            <a:off x="4663440" y="1192694"/>
            <a:ext cx="4023360" cy="467801"/>
          </a:xfrm>
          <a:prstGeom prst="rect">
            <a:avLst/>
          </a:prstGeom>
        </p:spPr>
        <p:txBody>
          <a:bodyPr tIns="0" rIns="0" bIns="0"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200"/>
            </a:lvl1pPr>
            <a:lvl2pPr algn="r">
              <a:defRPr sz="1200"/>
            </a:lvl2pPr>
            <a:lvl3pPr>
              <a:defRPr sz="1400"/>
            </a:lvl3pPr>
            <a:lvl4pPr>
              <a:defRPr sz="1400"/>
            </a:lvl4pPr>
            <a:lvl5pPr>
              <a:defRPr sz="1400"/>
            </a:lvl5pPr>
          </a:lstStyle>
          <a:p>
            <a:pPr lvl="0"/>
            <a:r>
              <a:rPr lang="en-US"/>
              <a:t>Click to edit Master text styles</a:t>
            </a:r>
          </a:p>
          <a:p>
            <a:pPr lvl="1"/>
            <a:r>
              <a:rPr lang="en-US"/>
              <a:t>Second level</a:t>
            </a:r>
          </a:p>
        </p:txBody>
      </p:sp>
      <p:sp>
        <p:nvSpPr>
          <p:cNvPr id="22" name="Text Placeholder 15"/>
          <p:cNvSpPr>
            <a:spLocks noGrp="1"/>
          </p:cNvSpPr>
          <p:nvPr>
            <p:ph type="body" sz="quarter" idx="16"/>
          </p:nvPr>
        </p:nvSpPr>
        <p:spPr>
          <a:xfrm>
            <a:off x="685800" y="5943600"/>
            <a:ext cx="8001000" cy="274320"/>
          </a:xfrm>
          <a:prstGeom prst="rect">
            <a:avLst/>
          </a:prstGeom>
        </p:spPr>
        <p:txBody>
          <a:bodyPr lIns="0" rIns="0" bIns="0" anchor="b" anchorCtr="0"/>
          <a:lstStyle>
            <a:lvl1pPr marL="0" indent="0">
              <a:buFont typeface="Arial" panose="020B0604020202020204" pitchFamily="34" charset="0"/>
              <a:buNone/>
              <a:defRPr sz="1000" i="0"/>
            </a:lvl1pPr>
            <a:lvl2pPr>
              <a:buNone/>
              <a:defRPr sz="1200" i="1"/>
            </a:lvl2pPr>
            <a:lvl3pPr>
              <a:buNone/>
              <a:defRPr sz="1200" i="1"/>
            </a:lvl3pPr>
            <a:lvl4pPr>
              <a:buNone/>
              <a:defRPr sz="1200" i="1"/>
            </a:lvl4pPr>
            <a:lvl5pPr>
              <a:buNone/>
              <a:defRPr sz="1200" i="1"/>
            </a:lvl5pPr>
          </a:lstStyle>
          <a:p>
            <a:pPr lvl="0"/>
            <a:r>
              <a:rPr lang="en-US" dirty="0"/>
              <a:t>Click to edit Master text styles</a:t>
            </a:r>
          </a:p>
        </p:txBody>
      </p:sp>
      <p:sp>
        <p:nvSpPr>
          <p:cNvPr id="23" name="Title 1"/>
          <p:cNvSpPr>
            <a:spLocks noGrp="1"/>
          </p:cNvSpPr>
          <p:nvPr>
            <p:ph type="title" hasCustomPrompt="1"/>
          </p:nvPr>
        </p:nvSpPr>
        <p:spPr>
          <a:xfrm>
            <a:off x="685800" y="91439"/>
            <a:ext cx="8001000" cy="1015220"/>
          </a:xfrm>
          <a:prstGeom prst="rect">
            <a:avLst/>
          </a:prstGeom>
        </p:spPr>
        <p:txBody>
          <a:bodyPr lIns="0" tIns="0" rIns="0" bIns="0" anchor="b" anchorCtr="0"/>
          <a:lstStyle>
            <a:lvl1pPr algn="l">
              <a:defRPr sz="2400" baseline="0">
                <a:solidFill>
                  <a:schemeClr val="accent1"/>
                </a:solidFill>
              </a:defRPr>
            </a:lvl1pPr>
          </a:lstStyle>
          <a:p>
            <a:r>
              <a:rPr lang="en-US" dirty="0"/>
              <a:t>Click to edit Master title style. You can have up to two lines of text</a:t>
            </a:r>
          </a:p>
        </p:txBody>
      </p:sp>
      <p:sp>
        <p:nvSpPr>
          <p:cNvPr id="24" name="Slide Number Placeholder 5"/>
          <p:cNvSpPr>
            <a:spLocks noGrp="1"/>
          </p:cNvSpPr>
          <p:nvPr>
            <p:ph type="sldNum" sz="quarter" idx="4"/>
          </p:nvPr>
        </p:nvSpPr>
        <p:spPr>
          <a:xfrm>
            <a:off x="8641081" y="6434984"/>
            <a:ext cx="384175" cy="365125"/>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extLst>
      <p:ext uri="{BB962C8B-B14F-4D97-AF65-F5344CB8AC3E}">
        <p14:creationId xmlns:p14="http://schemas.microsoft.com/office/powerpoint/2010/main" val="34862037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long title and 2 labeled columns">
    <p:spTree>
      <p:nvGrpSpPr>
        <p:cNvPr id="1" name=""/>
        <p:cNvGrpSpPr/>
        <p:nvPr/>
      </p:nvGrpSpPr>
      <p:grpSpPr>
        <a:xfrm>
          <a:off x="0" y="0"/>
          <a:ext cx="0" cy="0"/>
          <a:chOff x="0" y="0"/>
          <a:chExt cx="0" cy="0"/>
        </a:xfrm>
      </p:grpSpPr>
      <p:sp>
        <p:nvSpPr>
          <p:cNvPr id="13" name="Content Placeholder 10"/>
          <p:cNvSpPr>
            <a:spLocks noGrp="1"/>
          </p:cNvSpPr>
          <p:nvPr>
            <p:ph sz="quarter" idx="12"/>
          </p:nvPr>
        </p:nvSpPr>
        <p:spPr>
          <a:xfrm>
            <a:off x="685800" y="1722784"/>
            <a:ext cx="2599267" cy="4129377"/>
          </a:xfrm>
          <a:prstGeom prst="rect">
            <a:avLst/>
          </a:prstGeom>
        </p:spPr>
        <p:txBody>
          <a:bodyPr lIns="0" rIns="0"/>
          <a:lstStyle>
            <a:lvl1pPr marL="237744" indent="-237744">
              <a:spcBef>
                <a:spcPts val="1600"/>
              </a:spcBef>
              <a:spcAft>
                <a:spcPts val="600"/>
              </a:spcAft>
              <a:defRPr sz="1800"/>
            </a:lvl1pPr>
            <a:lvl2pPr>
              <a:spcAft>
                <a:spcPts val="400"/>
              </a:spcAft>
              <a:defRPr sz="1400"/>
            </a:lvl2pPr>
            <a:lvl3pPr>
              <a:spcAft>
                <a:spcPts val="400"/>
              </a:spcAft>
              <a:defRPr sz="1400"/>
            </a:lvl3pPr>
            <a:lvl4pPr>
              <a:spcAft>
                <a:spcPts val="400"/>
              </a:spcAft>
              <a:defRPr sz="1400"/>
            </a:lvl4pPr>
            <a:lvl5pPr>
              <a:spcAft>
                <a:spcPts val="400"/>
              </a:spcAft>
              <a:buFont typeface="Arial"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1"/>
          <p:cNvSpPr>
            <a:spLocks noGrp="1"/>
          </p:cNvSpPr>
          <p:nvPr>
            <p:ph type="body" sz="quarter" idx="17"/>
          </p:nvPr>
        </p:nvSpPr>
        <p:spPr>
          <a:xfrm>
            <a:off x="685800" y="1192694"/>
            <a:ext cx="2599266" cy="467801"/>
          </a:xfrm>
          <a:prstGeom prst="rect">
            <a:avLst/>
          </a:prstGeom>
        </p:spPr>
        <p:txBody>
          <a:bodyPr lIns="0" tIns="0" bIns="0" anchor="b" anchorCtr="0"/>
          <a:lstStyle>
            <a:lvl1pPr marL="342900" marR="0" indent="0" algn="l" defTabSz="914400" rtl="0" eaLnBrk="1" fontAlgn="base" latinLnBrk="0" hangingPunct="1">
              <a:lnSpc>
                <a:spcPct val="100000"/>
              </a:lnSpc>
              <a:spcBef>
                <a:spcPts val="0"/>
              </a:spcBef>
              <a:spcAft>
                <a:spcPct val="0"/>
              </a:spcAft>
              <a:buClrTx/>
              <a:buSzTx/>
              <a:buFontTx/>
              <a:buNone/>
              <a:tabLst/>
              <a:defRPr sz="1200"/>
            </a:lvl1pPr>
            <a:lvl2pPr indent="0">
              <a:lnSpc>
                <a:spcPct val="100000"/>
              </a:lnSpc>
              <a:spcBef>
                <a:spcPts val="0"/>
              </a:spcBef>
              <a:defRPr sz="1200"/>
            </a:lvl2pPr>
            <a:lvl3pPr>
              <a:defRPr sz="1400"/>
            </a:lvl3pPr>
            <a:lvl4pPr>
              <a:defRPr sz="1400"/>
            </a:lvl4pPr>
            <a:lvl5pPr>
              <a:defRPr sz="1400"/>
            </a:lvl5pPr>
          </a:lstStyle>
          <a:p>
            <a:pPr lvl="0"/>
            <a:r>
              <a:rPr lang="en-US" dirty="0"/>
              <a:t>Click to edit Master text styles</a:t>
            </a:r>
          </a:p>
          <a:p>
            <a:pPr lvl="1"/>
            <a:r>
              <a:rPr lang="en-US" dirty="0"/>
              <a:t>Second level</a:t>
            </a:r>
          </a:p>
        </p:txBody>
      </p:sp>
      <p:sp>
        <p:nvSpPr>
          <p:cNvPr id="22" name="Text Placeholder 13"/>
          <p:cNvSpPr>
            <a:spLocks noGrp="1"/>
          </p:cNvSpPr>
          <p:nvPr>
            <p:ph type="body" sz="quarter" idx="18"/>
          </p:nvPr>
        </p:nvSpPr>
        <p:spPr>
          <a:xfrm>
            <a:off x="3386667" y="1192694"/>
            <a:ext cx="2599267" cy="467801"/>
          </a:xfrm>
          <a:prstGeom prst="rect">
            <a:avLst/>
          </a:prstGeom>
        </p:spPr>
        <p:txBody>
          <a:bodyPr tIns="0" rIns="0" bIns="0" anchor="b" anchorCtr="0"/>
          <a:lstStyle>
            <a:lvl1pPr marL="342900" marR="0" indent="0" algn="l" defTabSz="914400" rtl="0" eaLnBrk="1" fontAlgn="base" latinLnBrk="0" hangingPunct="1">
              <a:lnSpc>
                <a:spcPct val="100000"/>
              </a:lnSpc>
              <a:spcBef>
                <a:spcPts val="0"/>
              </a:spcBef>
              <a:spcAft>
                <a:spcPct val="0"/>
              </a:spcAft>
              <a:buClrTx/>
              <a:buSzTx/>
              <a:buFontTx/>
              <a:buNone/>
              <a:tabLst/>
              <a:defRPr sz="1200"/>
            </a:lvl1pPr>
            <a:lvl2pPr indent="0" algn="l">
              <a:lnSpc>
                <a:spcPct val="100000"/>
              </a:lnSpc>
              <a:spcBef>
                <a:spcPts val="0"/>
              </a:spcBef>
              <a:defRPr sz="1200"/>
            </a:lvl2pPr>
            <a:lvl3pPr>
              <a:defRPr sz="1400"/>
            </a:lvl3pPr>
            <a:lvl4pPr>
              <a:defRPr sz="1400"/>
            </a:lvl4pPr>
            <a:lvl5pPr>
              <a:defRPr sz="1400"/>
            </a:lvl5pPr>
          </a:lstStyle>
          <a:p>
            <a:pPr lvl="0"/>
            <a:r>
              <a:rPr lang="en-US" dirty="0"/>
              <a:t>Click to edit Master text styles</a:t>
            </a:r>
          </a:p>
          <a:p>
            <a:pPr lvl="1"/>
            <a:r>
              <a:rPr lang="en-US" dirty="0"/>
              <a:t>Second level</a:t>
            </a:r>
          </a:p>
        </p:txBody>
      </p:sp>
      <p:sp>
        <p:nvSpPr>
          <p:cNvPr id="23" name="Text Placeholder 15"/>
          <p:cNvSpPr>
            <a:spLocks noGrp="1"/>
          </p:cNvSpPr>
          <p:nvPr>
            <p:ph type="body" sz="quarter" idx="16"/>
          </p:nvPr>
        </p:nvSpPr>
        <p:spPr>
          <a:xfrm>
            <a:off x="685800" y="5943600"/>
            <a:ext cx="8001000" cy="274320"/>
          </a:xfrm>
          <a:prstGeom prst="rect">
            <a:avLst/>
          </a:prstGeom>
        </p:spPr>
        <p:txBody>
          <a:bodyPr lIns="0" rIns="0" bIns="0" anchor="b" anchorCtr="0"/>
          <a:lstStyle>
            <a:lvl1pPr marL="0" indent="0">
              <a:buFont typeface="Arial" panose="020B0604020202020204" pitchFamily="34" charset="0"/>
              <a:buNone/>
              <a:defRPr sz="1000" i="0"/>
            </a:lvl1pPr>
            <a:lvl2pPr>
              <a:buNone/>
              <a:defRPr sz="1200" i="1"/>
            </a:lvl2pPr>
            <a:lvl3pPr>
              <a:buNone/>
              <a:defRPr sz="1200" i="1"/>
            </a:lvl3pPr>
            <a:lvl4pPr>
              <a:buNone/>
              <a:defRPr sz="1200" i="1"/>
            </a:lvl4pPr>
            <a:lvl5pPr>
              <a:buNone/>
              <a:defRPr sz="1200" i="1"/>
            </a:lvl5pPr>
          </a:lstStyle>
          <a:p>
            <a:pPr lvl="0"/>
            <a:r>
              <a:rPr lang="en-US" dirty="0"/>
              <a:t>Click to edit Master text styles</a:t>
            </a:r>
          </a:p>
        </p:txBody>
      </p:sp>
      <p:sp>
        <p:nvSpPr>
          <p:cNvPr id="24" name="Content Placeholder 10"/>
          <p:cNvSpPr>
            <a:spLocks noGrp="1"/>
          </p:cNvSpPr>
          <p:nvPr>
            <p:ph sz="quarter" idx="19"/>
          </p:nvPr>
        </p:nvSpPr>
        <p:spPr>
          <a:xfrm>
            <a:off x="3386667" y="1722784"/>
            <a:ext cx="2599267" cy="4129377"/>
          </a:xfrm>
          <a:prstGeom prst="rect">
            <a:avLst/>
          </a:prstGeom>
        </p:spPr>
        <p:txBody>
          <a:bodyPr lIns="0" rIns="0"/>
          <a:lstStyle>
            <a:lvl1pPr marL="237744" indent="-237744">
              <a:spcBef>
                <a:spcPts val="1600"/>
              </a:spcBef>
              <a:spcAft>
                <a:spcPts val="600"/>
              </a:spcAft>
              <a:defRPr sz="1800"/>
            </a:lvl1pPr>
            <a:lvl2pPr>
              <a:spcAft>
                <a:spcPts val="400"/>
              </a:spcAft>
              <a:defRPr sz="1400"/>
            </a:lvl2pPr>
            <a:lvl3pPr>
              <a:spcAft>
                <a:spcPts val="400"/>
              </a:spcAft>
              <a:defRPr sz="1400"/>
            </a:lvl3pPr>
            <a:lvl4pPr>
              <a:spcAft>
                <a:spcPts val="400"/>
              </a:spcAft>
              <a:defRPr sz="1400"/>
            </a:lvl4pPr>
            <a:lvl5pPr>
              <a:spcAft>
                <a:spcPts val="400"/>
              </a:spcAft>
              <a:buFont typeface="Arial"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Content Placeholder 10"/>
          <p:cNvSpPr>
            <a:spLocks noGrp="1"/>
          </p:cNvSpPr>
          <p:nvPr>
            <p:ph sz="quarter" idx="20"/>
          </p:nvPr>
        </p:nvSpPr>
        <p:spPr>
          <a:xfrm>
            <a:off x="6087534" y="1722784"/>
            <a:ext cx="2599267" cy="4129377"/>
          </a:xfrm>
          <a:prstGeom prst="rect">
            <a:avLst/>
          </a:prstGeom>
        </p:spPr>
        <p:txBody>
          <a:bodyPr lIns="0" rIns="0"/>
          <a:lstStyle>
            <a:lvl1pPr marL="237744" indent="-237744">
              <a:spcBef>
                <a:spcPts val="1600"/>
              </a:spcBef>
              <a:spcAft>
                <a:spcPts val="600"/>
              </a:spcAft>
              <a:defRPr sz="1800"/>
            </a:lvl1pPr>
            <a:lvl2pPr>
              <a:spcAft>
                <a:spcPts val="400"/>
              </a:spcAft>
              <a:defRPr sz="1400"/>
            </a:lvl2pPr>
            <a:lvl3pPr>
              <a:spcAft>
                <a:spcPts val="400"/>
              </a:spcAft>
              <a:defRPr sz="1400"/>
            </a:lvl3pPr>
            <a:lvl4pPr>
              <a:spcAft>
                <a:spcPts val="400"/>
              </a:spcAft>
              <a:defRPr sz="1400"/>
            </a:lvl4pPr>
            <a:lvl5pPr>
              <a:spcAft>
                <a:spcPts val="400"/>
              </a:spcAft>
              <a:buFont typeface="Arial"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Title 1"/>
          <p:cNvSpPr>
            <a:spLocks noGrp="1"/>
          </p:cNvSpPr>
          <p:nvPr>
            <p:ph type="title" hasCustomPrompt="1"/>
          </p:nvPr>
        </p:nvSpPr>
        <p:spPr>
          <a:xfrm>
            <a:off x="685800" y="91439"/>
            <a:ext cx="8001000" cy="1015220"/>
          </a:xfrm>
          <a:prstGeom prst="rect">
            <a:avLst/>
          </a:prstGeom>
        </p:spPr>
        <p:txBody>
          <a:bodyPr lIns="0" tIns="0" rIns="0" bIns="0" anchor="b" anchorCtr="0"/>
          <a:lstStyle>
            <a:lvl1pPr algn="l">
              <a:defRPr sz="2400" baseline="0">
                <a:solidFill>
                  <a:schemeClr val="accent1"/>
                </a:solidFill>
              </a:defRPr>
            </a:lvl1pPr>
          </a:lstStyle>
          <a:p>
            <a:r>
              <a:rPr lang="en-US" dirty="0"/>
              <a:t>Click to edit Master title style. You can have up to two lines of text</a:t>
            </a:r>
          </a:p>
        </p:txBody>
      </p:sp>
      <p:sp>
        <p:nvSpPr>
          <p:cNvPr id="27" name="Slide Number Placeholder 5"/>
          <p:cNvSpPr>
            <a:spLocks noGrp="1"/>
          </p:cNvSpPr>
          <p:nvPr>
            <p:ph type="sldNum" sz="quarter" idx="4"/>
          </p:nvPr>
        </p:nvSpPr>
        <p:spPr>
          <a:xfrm>
            <a:off x="8641081" y="6434984"/>
            <a:ext cx="384175" cy="365125"/>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
        <p:nvSpPr>
          <p:cNvPr id="29" name="Text Placeholder 13"/>
          <p:cNvSpPr>
            <a:spLocks noGrp="1"/>
          </p:cNvSpPr>
          <p:nvPr>
            <p:ph type="body" sz="quarter" idx="21"/>
          </p:nvPr>
        </p:nvSpPr>
        <p:spPr>
          <a:xfrm>
            <a:off x="6087533" y="1192693"/>
            <a:ext cx="2599267" cy="467801"/>
          </a:xfrm>
          <a:prstGeom prst="rect">
            <a:avLst/>
          </a:prstGeom>
        </p:spPr>
        <p:txBody>
          <a:bodyPr tIns="0" rIns="0" bIns="0" anchor="b" anchorCtr="0"/>
          <a:lstStyle>
            <a:lvl1pPr marL="342900" marR="0" indent="0" algn="l" defTabSz="914400" rtl="0" eaLnBrk="1" fontAlgn="base" latinLnBrk="0" hangingPunct="1">
              <a:lnSpc>
                <a:spcPct val="100000"/>
              </a:lnSpc>
              <a:spcBef>
                <a:spcPts val="0"/>
              </a:spcBef>
              <a:spcAft>
                <a:spcPct val="0"/>
              </a:spcAft>
              <a:buClrTx/>
              <a:buSzTx/>
              <a:buFontTx/>
              <a:buNone/>
              <a:tabLst/>
              <a:defRPr sz="1200"/>
            </a:lvl1pPr>
            <a:lvl2pPr indent="0" algn="l">
              <a:lnSpc>
                <a:spcPct val="100000"/>
              </a:lnSpc>
              <a:spcBef>
                <a:spcPts val="0"/>
              </a:spcBef>
              <a:defRPr sz="1200"/>
            </a:lvl2pPr>
            <a:lvl3pPr>
              <a:defRPr sz="1400"/>
            </a:lvl3pPr>
            <a:lvl4pPr>
              <a:defRPr sz="1400"/>
            </a:lvl4pPr>
            <a:lvl5pPr>
              <a:defRPr sz="1400"/>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637951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nd 2 columns">
    <p:spTree>
      <p:nvGrpSpPr>
        <p:cNvPr id="1" name=""/>
        <p:cNvGrpSpPr/>
        <p:nvPr/>
      </p:nvGrpSpPr>
      <p:grpSpPr>
        <a:xfrm>
          <a:off x="0" y="0"/>
          <a:ext cx="0" cy="0"/>
          <a:chOff x="0" y="0"/>
          <a:chExt cx="0" cy="0"/>
        </a:xfrm>
      </p:grpSpPr>
      <p:sp>
        <p:nvSpPr>
          <p:cNvPr id="8" name="Content Placeholder 10"/>
          <p:cNvSpPr>
            <a:spLocks noGrp="1"/>
          </p:cNvSpPr>
          <p:nvPr>
            <p:ph sz="quarter" idx="12"/>
          </p:nvPr>
        </p:nvSpPr>
        <p:spPr>
          <a:xfrm>
            <a:off x="685800" y="1188720"/>
            <a:ext cx="3931920" cy="4663440"/>
          </a:xfrm>
          <a:prstGeom prst="rect">
            <a:avLst/>
          </a:prstGeom>
        </p:spPr>
        <p:txBody>
          <a:bodyPr lIns="0" tIns="0" rIns="0"/>
          <a:lstStyle>
            <a:lvl1pPr marL="237744" indent="-237744">
              <a:spcBef>
                <a:spcPts val="1600"/>
              </a:spcBef>
              <a:spcAft>
                <a:spcPts val="600"/>
              </a:spcAft>
              <a:defRPr sz="1800"/>
            </a:lvl1pPr>
            <a:lvl2pPr>
              <a:spcAft>
                <a:spcPts val="400"/>
              </a:spcAft>
              <a:defRPr sz="1400"/>
            </a:lvl2pPr>
            <a:lvl3pPr>
              <a:spcAft>
                <a:spcPts val="400"/>
              </a:spcAft>
              <a:defRPr sz="1400"/>
            </a:lvl3pPr>
            <a:lvl4pPr>
              <a:spcAft>
                <a:spcPts val="400"/>
              </a:spcAft>
              <a:defRPr sz="1400"/>
            </a:lvl4pPr>
            <a:lvl5pPr>
              <a:spcAft>
                <a:spcPts val="400"/>
              </a:spcAft>
              <a:buFont typeface="Arial"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2"/>
          <p:cNvSpPr>
            <a:spLocks noGrp="1"/>
          </p:cNvSpPr>
          <p:nvPr>
            <p:ph sz="quarter" idx="13"/>
          </p:nvPr>
        </p:nvSpPr>
        <p:spPr>
          <a:xfrm>
            <a:off x="4663440" y="1188720"/>
            <a:ext cx="4023360" cy="4663440"/>
          </a:xfrm>
          <a:prstGeom prst="rect">
            <a:avLst/>
          </a:prstGeom>
        </p:spPr>
        <p:txBody>
          <a:bodyPr tIns="0"/>
          <a:lstStyle>
            <a:lvl1pPr marL="237744" indent="-237744">
              <a:spcBef>
                <a:spcPts val="1600"/>
              </a:spcBef>
              <a:spcAft>
                <a:spcPts val="600"/>
              </a:spcAft>
              <a:defRPr sz="1800"/>
            </a:lvl1pPr>
            <a:lvl2pPr>
              <a:spcAft>
                <a:spcPts val="400"/>
              </a:spcAft>
              <a:defRPr sz="1400"/>
            </a:lvl2pPr>
            <a:lvl3pPr>
              <a:spcAft>
                <a:spcPts val="400"/>
              </a:spcAft>
              <a:defRPr sz="1400"/>
            </a:lvl3pPr>
            <a:lvl4pPr>
              <a:spcAft>
                <a:spcPts val="400"/>
              </a:spcAft>
              <a:defRPr sz="1400"/>
            </a:lvl4pPr>
            <a:lvl5pPr>
              <a:spcAft>
                <a:spcPts val="400"/>
              </a:spcAft>
              <a:buFont typeface="Arial"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5"/>
          <p:cNvSpPr>
            <a:spLocks noGrp="1"/>
          </p:cNvSpPr>
          <p:nvPr>
            <p:ph type="body" sz="quarter" idx="16"/>
          </p:nvPr>
        </p:nvSpPr>
        <p:spPr>
          <a:xfrm>
            <a:off x="685800" y="5943600"/>
            <a:ext cx="8001000" cy="274320"/>
          </a:xfrm>
          <a:prstGeom prst="rect">
            <a:avLst/>
          </a:prstGeom>
        </p:spPr>
        <p:txBody>
          <a:bodyPr lIns="0" rIns="0" bIns="0" anchor="b" anchorCtr="0"/>
          <a:lstStyle>
            <a:lvl1pPr marL="0" indent="0">
              <a:buFont typeface="Arial" panose="020B0604020202020204" pitchFamily="34" charset="0"/>
              <a:buNone/>
              <a:defRPr sz="1000" i="0"/>
            </a:lvl1pPr>
            <a:lvl2pPr>
              <a:buNone/>
              <a:defRPr sz="1200" i="1"/>
            </a:lvl2pPr>
            <a:lvl3pPr>
              <a:buNone/>
              <a:defRPr sz="1200" i="1"/>
            </a:lvl3pPr>
            <a:lvl4pPr>
              <a:buNone/>
              <a:defRPr sz="1200" i="1"/>
            </a:lvl4pPr>
            <a:lvl5pPr>
              <a:buNone/>
              <a:defRPr sz="1200" i="1"/>
            </a:lvl5pPr>
          </a:lstStyle>
          <a:p>
            <a:pPr lvl="0"/>
            <a:r>
              <a:rPr lang="en-US" dirty="0"/>
              <a:t>Click to edit Master text styles</a:t>
            </a:r>
          </a:p>
        </p:txBody>
      </p:sp>
      <p:sp>
        <p:nvSpPr>
          <p:cNvPr id="17" name="Title 1"/>
          <p:cNvSpPr>
            <a:spLocks noGrp="1"/>
          </p:cNvSpPr>
          <p:nvPr>
            <p:ph type="title" hasCustomPrompt="1"/>
          </p:nvPr>
        </p:nvSpPr>
        <p:spPr>
          <a:xfrm>
            <a:off x="685800" y="91439"/>
            <a:ext cx="8001000" cy="1015220"/>
          </a:xfrm>
          <a:prstGeom prst="rect">
            <a:avLst/>
          </a:prstGeom>
        </p:spPr>
        <p:txBody>
          <a:bodyPr lIns="0" tIns="0" rIns="0" bIns="0" anchor="b" anchorCtr="0"/>
          <a:lstStyle>
            <a:lvl1pPr algn="l">
              <a:defRPr sz="2400" baseline="0">
                <a:solidFill>
                  <a:schemeClr val="accent1"/>
                </a:solidFill>
              </a:defRPr>
            </a:lvl1pPr>
          </a:lstStyle>
          <a:p>
            <a:r>
              <a:rPr lang="en-US" dirty="0"/>
              <a:t>Click to edit Master title style. You can have up to two lines of text</a:t>
            </a:r>
          </a:p>
        </p:txBody>
      </p:sp>
      <p:sp>
        <p:nvSpPr>
          <p:cNvPr id="18" name="Slide Number Placeholder 5"/>
          <p:cNvSpPr>
            <a:spLocks noGrp="1"/>
          </p:cNvSpPr>
          <p:nvPr>
            <p:ph type="sldNum" sz="quarter" idx="4"/>
          </p:nvPr>
        </p:nvSpPr>
        <p:spPr>
          <a:xfrm>
            <a:off x="8641081" y="6434984"/>
            <a:ext cx="384175" cy="365125"/>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extLst>
      <p:ext uri="{BB962C8B-B14F-4D97-AF65-F5344CB8AC3E}">
        <p14:creationId xmlns:p14="http://schemas.microsoft.com/office/powerpoint/2010/main" val="4005195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5410" y="368632"/>
            <a:ext cx="8882066" cy="523220"/>
          </a:xfrm>
          <a:prstGeom prst="rect">
            <a:avLst/>
          </a:prstGeom>
        </p:spPr>
        <p:txBody>
          <a:bodyPr anchor="t" anchorCtr="0">
            <a:spAutoFit/>
          </a:bodyPr>
          <a:lstStyle>
            <a:lvl1pPr>
              <a:defRPr sz="2800"/>
            </a:lvl1pPr>
          </a:lstStyle>
          <a:p>
            <a:r>
              <a:rPr lang="en-US" dirty="0"/>
              <a:t>Click to edit Master title style</a:t>
            </a:r>
          </a:p>
        </p:txBody>
      </p:sp>
      <p:sp>
        <p:nvSpPr>
          <p:cNvPr id="4" name="Slide Number Placeholder 5"/>
          <p:cNvSpPr>
            <a:spLocks noGrp="1"/>
          </p:cNvSpPr>
          <p:nvPr>
            <p:ph type="sldNum" sz="quarter" idx="4"/>
          </p:nvPr>
        </p:nvSpPr>
        <p:spPr>
          <a:xfrm>
            <a:off x="7815263" y="6470656"/>
            <a:ext cx="1271601" cy="365125"/>
          </a:xfrm>
          <a:prstGeom prst="rect">
            <a:avLst/>
          </a:prstGeom>
        </p:spPr>
        <p:txBody>
          <a:bodyPr vert="horz" lIns="91440" tIns="45720" rIns="91440" bIns="45720" rtlCol="0" anchor="ctr"/>
          <a:lstStyle>
            <a:lvl1pPr>
              <a:defRPr lang="en-US" sz="1000" smtClean="0">
                <a:solidFill>
                  <a:schemeClr val="tx1">
                    <a:tint val="75000"/>
                  </a:schemeClr>
                </a:solidFill>
              </a:defRPr>
            </a:lvl1pPr>
          </a:lstStyle>
          <a:p>
            <a:pPr algn="r"/>
            <a:fld id="{692AF0AF-EC4A-4F46-B4C7-BDC1E3D8A276}" type="slidenum">
              <a:rPr lang="en-US" smtClean="0"/>
              <a:pPr algn="r"/>
              <a:t>‹#›</a:t>
            </a:fld>
            <a:endParaRPr lang="en-US" dirty="0"/>
          </a:p>
        </p:txBody>
      </p:sp>
    </p:spTree>
    <p:extLst>
      <p:ext uri="{BB962C8B-B14F-4D97-AF65-F5344CB8AC3E}">
        <p14:creationId xmlns:p14="http://schemas.microsoft.com/office/powerpoint/2010/main" val="42862627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long title only">
    <p:spTree>
      <p:nvGrpSpPr>
        <p:cNvPr id="1" name=""/>
        <p:cNvGrpSpPr/>
        <p:nvPr/>
      </p:nvGrpSpPr>
      <p:grpSpPr>
        <a:xfrm>
          <a:off x="0" y="0"/>
          <a:ext cx="0" cy="0"/>
          <a:chOff x="0" y="0"/>
          <a:chExt cx="0" cy="0"/>
        </a:xfrm>
      </p:grpSpPr>
      <p:sp>
        <p:nvSpPr>
          <p:cNvPr id="6" name="Text Placeholder 15"/>
          <p:cNvSpPr>
            <a:spLocks noGrp="1"/>
          </p:cNvSpPr>
          <p:nvPr>
            <p:ph type="body" sz="quarter" idx="16"/>
          </p:nvPr>
        </p:nvSpPr>
        <p:spPr>
          <a:xfrm>
            <a:off x="685800" y="5943600"/>
            <a:ext cx="8001000" cy="274320"/>
          </a:xfrm>
          <a:prstGeom prst="rect">
            <a:avLst/>
          </a:prstGeom>
        </p:spPr>
        <p:txBody>
          <a:bodyPr lIns="0" rIns="0" bIns="0" anchor="b" anchorCtr="0"/>
          <a:lstStyle>
            <a:lvl1pPr marL="0" indent="0">
              <a:buFont typeface="Arial" panose="020B0604020202020204" pitchFamily="34" charset="0"/>
              <a:buNone/>
              <a:defRPr sz="1000" i="0"/>
            </a:lvl1pPr>
            <a:lvl2pPr>
              <a:buNone/>
              <a:defRPr sz="1200" i="1"/>
            </a:lvl2pPr>
            <a:lvl3pPr>
              <a:buNone/>
              <a:defRPr sz="1200" i="1"/>
            </a:lvl3pPr>
            <a:lvl4pPr>
              <a:buNone/>
              <a:defRPr sz="1200" i="1"/>
            </a:lvl4pPr>
            <a:lvl5pPr>
              <a:buNone/>
              <a:defRPr sz="1200" i="1"/>
            </a:lvl5pPr>
          </a:lstStyle>
          <a:p>
            <a:pPr lvl="0"/>
            <a:r>
              <a:rPr lang="en-US" dirty="0"/>
              <a:t>Click to edit Master text styles</a:t>
            </a:r>
          </a:p>
        </p:txBody>
      </p:sp>
      <p:sp>
        <p:nvSpPr>
          <p:cNvPr id="8" name="Title 1"/>
          <p:cNvSpPr>
            <a:spLocks noGrp="1"/>
          </p:cNvSpPr>
          <p:nvPr>
            <p:ph type="title" hasCustomPrompt="1"/>
          </p:nvPr>
        </p:nvSpPr>
        <p:spPr>
          <a:xfrm>
            <a:off x="685800" y="91439"/>
            <a:ext cx="8001000" cy="1015220"/>
          </a:xfrm>
          <a:prstGeom prst="rect">
            <a:avLst/>
          </a:prstGeom>
        </p:spPr>
        <p:txBody>
          <a:bodyPr lIns="0" tIns="0" rIns="0" bIns="0" anchor="b" anchorCtr="0"/>
          <a:lstStyle>
            <a:lvl1pPr algn="l">
              <a:defRPr sz="2400" baseline="0">
                <a:solidFill>
                  <a:schemeClr val="accent1"/>
                </a:solidFill>
              </a:defRPr>
            </a:lvl1pPr>
          </a:lstStyle>
          <a:p>
            <a:r>
              <a:rPr lang="en-US" dirty="0"/>
              <a:t>Click to edit Master title style. You can have up to two lines of text</a:t>
            </a:r>
          </a:p>
        </p:txBody>
      </p:sp>
      <p:sp>
        <p:nvSpPr>
          <p:cNvPr id="11" name="Slide Number Placeholder 5"/>
          <p:cNvSpPr>
            <a:spLocks noGrp="1"/>
          </p:cNvSpPr>
          <p:nvPr>
            <p:ph type="sldNum" sz="quarter" idx="4"/>
          </p:nvPr>
        </p:nvSpPr>
        <p:spPr>
          <a:xfrm>
            <a:off x="8641081" y="6434984"/>
            <a:ext cx="384175" cy="365125"/>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extLst>
      <p:ext uri="{BB962C8B-B14F-4D97-AF65-F5344CB8AC3E}">
        <p14:creationId xmlns:p14="http://schemas.microsoft.com/office/powerpoint/2010/main" val="22859027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line or bar graph">
    <p:spTree>
      <p:nvGrpSpPr>
        <p:cNvPr id="1" name=""/>
        <p:cNvGrpSpPr/>
        <p:nvPr/>
      </p:nvGrpSpPr>
      <p:grpSpPr>
        <a:xfrm>
          <a:off x="0" y="0"/>
          <a:ext cx="0" cy="0"/>
          <a:chOff x="0" y="0"/>
          <a:chExt cx="0" cy="0"/>
        </a:xfrm>
      </p:grpSpPr>
      <p:sp>
        <p:nvSpPr>
          <p:cNvPr id="10" name="Chart Placeholder 8"/>
          <p:cNvSpPr>
            <a:spLocks noGrp="1"/>
          </p:cNvSpPr>
          <p:nvPr>
            <p:ph type="chart" sz="quarter" idx="12"/>
          </p:nvPr>
        </p:nvSpPr>
        <p:spPr>
          <a:xfrm>
            <a:off x="685800" y="1749287"/>
            <a:ext cx="8001000" cy="4102872"/>
          </a:xfrm>
          <a:prstGeom prst="rect">
            <a:avLst/>
          </a:prstGeom>
        </p:spPr>
        <p:txBody>
          <a:bodyPr lIns="0" tIns="0" rIns="0" bIns="0"/>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a:t>Click icon to add chart</a:t>
            </a:r>
            <a:endParaRPr lang="en-US" noProof="0" dirty="0"/>
          </a:p>
        </p:txBody>
      </p:sp>
      <p:sp>
        <p:nvSpPr>
          <p:cNvPr id="15" name="Text Placeholder 11"/>
          <p:cNvSpPr>
            <a:spLocks noGrp="1"/>
          </p:cNvSpPr>
          <p:nvPr>
            <p:ph type="body" sz="quarter" idx="13"/>
          </p:nvPr>
        </p:nvSpPr>
        <p:spPr>
          <a:xfrm>
            <a:off x="685800" y="1120187"/>
            <a:ext cx="4005072" cy="548640"/>
          </a:xfrm>
          <a:prstGeom prst="rect">
            <a:avLst/>
          </a:prstGeom>
        </p:spPr>
        <p:txBody>
          <a:bodyPr lIns="0" tIns="0" b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200"/>
            </a:lvl1pPr>
            <a:lvl2pPr>
              <a:defRPr sz="1200"/>
            </a:lvl2pPr>
            <a:lvl3pPr>
              <a:defRPr sz="1400"/>
            </a:lvl3pPr>
            <a:lvl4pPr>
              <a:defRPr sz="1400"/>
            </a:lvl4pPr>
            <a:lvl5pPr>
              <a:defRPr sz="1400"/>
            </a:lvl5pPr>
          </a:lstStyle>
          <a:p>
            <a:pPr lvl="0"/>
            <a:r>
              <a:rPr lang="en-US"/>
              <a:t>Click to edit Master text styles</a:t>
            </a:r>
          </a:p>
          <a:p>
            <a:pPr lvl="1"/>
            <a:r>
              <a:rPr lang="en-US"/>
              <a:t>Second level</a:t>
            </a:r>
          </a:p>
        </p:txBody>
      </p:sp>
      <p:sp>
        <p:nvSpPr>
          <p:cNvPr id="16" name="Text Placeholder 13"/>
          <p:cNvSpPr>
            <a:spLocks noGrp="1"/>
          </p:cNvSpPr>
          <p:nvPr>
            <p:ph type="body" sz="quarter" idx="14"/>
          </p:nvPr>
        </p:nvSpPr>
        <p:spPr>
          <a:xfrm>
            <a:off x="4800600" y="1120187"/>
            <a:ext cx="3895344" cy="548640"/>
          </a:xfrm>
          <a:prstGeom prst="rect">
            <a:avLst/>
          </a:prstGeom>
        </p:spPr>
        <p:txBody>
          <a:bodyPr tIns="0" rIns="0" bIns="0"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200"/>
            </a:lvl1pPr>
            <a:lvl2pPr>
              <a:defRPr sz="1200"/>
            </a:lvl2pPr>
            <a:lvl3pPr>
              <a:defRPr sz="1400"/>
            </a:lvl3pPr>
            <a:lvl4pPr>
              <a:defRPr sz="1400"/>
            </a:lvl4pPr>
            <a:lvl5pPr>
              <a:defRPr sz="1400"/>
            </a:lvl5pPr>
          </a:lstStyle>
          <a:p>
            <a:pPr lvl="0"/>
            <a:r>
              <a:rPr lang="en-US"/>
              <a:t>Click to edit Master text styles</a:t>
            </a:r>
          </a:p>
          <a:p>
            <a:pPr lvl="1"/>
            <a:r>
              <a:rPr lang="en-US"/>
              <a:t>Second level</a:t>
            </a:r>
          </a:p>
        </p:txBody>
      </p:sp>
      <p:sp>
        <p:nvSpPr>
          <p:cNvPr id="17" name="Text Placeholder 15"/>
          <p:cNvSpPr>
            <a:spLocks noGrp="1"/>
          </p:cNvSpPr>
          <p:nvPr>
            <p:ph type="body" sz="quarter" idx="18"/>
          </p:nvPr>
        </p:nvSpPr>
        <p:spPr>
          <a:xfrm>
            <a:off x="685800" y="5943600"/>
            <a:ext cx="8001000" cy="274320"/>
          </a:xfrm>
          <a:prstGeom prst="rect">
            <a:avLst/>
          </a:prstGeom>
        </p:spPr>
        <p:txBody>
          <a:bodyPr lIns="0" rIns="0" bIns="0" anchor="b" anchorCtr="0"/>
          <a:lstStyle>
            <a:lvl1pPr marL="0" indent="0">
              <a:buFont typeface="Arial" panose="020B0604020202020204" pitchFamily="34" charset="0"/>
              <a:buNone/>
              <a:defRPr sz="1000" i="0"/>
            </a:lvl1pPr>
            <a:lvl2pPr>
              <a:buNone/>
              <a:defRPr sz="1200" i="1"/>
            </a:lvl2pPr>
            <a:lvl3pPr>
              <a:buNone/>
              <a:defRPr sz="1200" i="1"/>
            </a:lvl3pPr>
            <a:lvl4pPr>
              <a:buNone/>
              <a:defRPr sz="1200" i="1"/>
            </a:lvl4pPr>
            <a:lvl5pPr>
              <a:buNone/>
              <a:defRPr sz="1200" i="1"/>
            </a:lvl5pPr>
          </a:lstStyle>
          <a:p>
            <a:pPr lvl="0"/>
            <a:r>
              <a:rPr lang="en-US" dirty="0"/>
              <a:t>Click to edit Master text styles</a:t>
            </a:r>
          </a:p>
        </p:txBody>
      </p:sp>
      <p:sp>
        <p:nvSpPr>
          <p:cNvPr id="19" name="Title 1"/>
          <p:cNvSpPr>
            <a:spLocks noGrp="1"/>
          </p:cNvSpPr>
          <p:nvPr>
            <p:ph type="title" hasCustomPrompt="1"/>
          </p:nvPr>
        </p:nvSpPr>
        <p:spPr>
          <a:xfrm>
            <a:off x="685800" y="91439"/>
            <a:ext cx="8001000" cy="1015220"/>
          </a:xfrm>
          <a:prstGeom prst="rect">
            <a:avLst/>
          </a:prstGeom>
        </p:spPr>
        <p:txBody>
          <a:bodyPr lIns="0" tIns="0" rIns="0" bIns="0" anchor="b" anchorCtr="0"/>
          <a:lstStyle>
            <a:lvl1pPr algn="l">
              <a:defRPr sz="2400" baseline="0">
                <a:solidFill>
                  <a:schemeClr val="accent1"/>
                </a:solidFill>
              </a:defRPr>
            </a:lvl1pPr>
          </a:lstStyle>
          <a:p>
            <a:r>
              <a:rPr lang="en-US" dirty="0"/>
              <a:t>Click to edit Master title style. You can have up to two lines of text</a:t>
            </a:r>
          </a:p>
        </p:txBody>
      </p:sp>
      <p:sp>
        <p:nvSpPr>
          <p:cNvPr id="20" name="Slide Number Placeholder 5"/>
          <p:cNvSpPr>
            <a:spLocks noGrp="1"/>
          </p:cNvSpPr>
          <p:nvPr>
            <p:ph type="sldNum" sz="quarter" idx="4"/>
          </p:nvPr>
        </p:nvSpPr>
        <p:spPr>
          <a:xfrm>
            <a:off x="8641081" y="6434984"/>
            <a:ext cx="384175" cy="365125"/>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extLst>
      <p:ext uri="{BB962C8B-B14F-4D97-AF65-F5344CB8AC3E}">
        <p14:creationId xmlns:p14="http://schemas.microsoft.com/office/powerpoint/2010/main" val="13951919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125410" y="387346"/>
            <a:ext cx="8882066" cy="523220"/>
          </a:xfrm>
          <a:prstGeom prst="rect">
            <a:avLst/>
          </a:prstGeom>
        </p:spPr>
        <p:txBody>
          <a:bodyPr wrap="square">
            <a:spAutoFit/>
          </a:bodyPr>
          <a:lstStyle/>
          <a:p>
            <a:r>
              <a:rPr lang="en-US" dirty="0"/>
              <a:t>Click to edit Master title style</a:t>
            </a:r>
          </a:p>
        </p:txBody>
      </p:sp>
      <p:sp>
        <p:nvSpPr>
          <p:cNvPr id="7" name="Text Placeholder 6"/>
          <p:cNvSpPr>
            <a:spLocks noGrp="1"/>
          </p:cNvSpPr>
          <p:nvPr>
            <p:ph type="body" sz="quarter" idx="13"/>
          </p:nvPr>
        </p:nvSpPr>
        <p:spPr>
          <a:xfrm>
            <a:off x="125410" y="1119188"/>
            <a:ext cx="8882066" cy="400110"/>
          </a:xfrm>
        </p:spPr>
        <p:txBody>
          <a:bodyPr wrap="square">
            <a:spAutoFit/>
          </a:bodyPr>
          <a:lstStyle>
            <a:lvl1pPr marL="0" indent="0">
              <a:buNone/>
              <a:defRPr/>
            </a:lvl1pPr>
          </a:lstStyle>
          <a:p>
            <a:pPr lvl="0"/>
            <a:r>
              <a:rPr lang="en-US" dirty="0"/>
              <a:t>Click to edit Master text styles</a:t>
            </a:r>
          </a:p>
        </p:txBody>
      </p:sp>
      <p:sp>
        <p:nvSpPr>
          <p:cNvPr id="14" name="Slide Number Placeholder 13"/>
          <p:cNvSpPr>
            <a:spLocks noGrp="1"/>
          </p:cNvSpPr>
          <p:nvPr>
            <p:ph type="sldNum" sz="quarter" idx="16"/>
          </p:nvPr>
        </p:nvSpPr>
        <p:spPr/>
        <p:txBody>
          <a:bodyPr/>
          <a:lstStyle/>
          <a:p>
            <a:pPr algn="r"/>
            <a:fld id="{692AF0AF-EC4A-4F46-B4C7-BDC1E3D8A276}" type="slidenum">
              <a:rPr lang="en-US" smtClean="0"/>
              <a:pPr algn="r"/>
              <a:t>‹#›</a:t>
            </a:fld>
            <a:endParaRPr lang="en-US" dirty="0"/>
          </a:p>
        </p:txBody>
      </p:sp>
    </p:spTree>
    <p:extLst>
      <p:ext uri="{BB962C8B-B14F-4D97-AF65-F5344CB8AC3E}">
        <p14:creationId xmlns:p14="http://schemas.microsoft.com/office/powerpoint/2010/main" val="35810262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ong title only">
    <p:spTree>
      <p:nvGrpSpPr>
        <p:cNvPr id="1" name=""/>
        <p:cNvGrpSpPr/>
        <p:nvPr/>
      </p:nvGrpSpPr>
      <p:grpSpPr>
        <a:xfrm>
          <a:off x="0" y="0"/>
          <a:ext cx="0" cy="0"/>
          <a:chOff x="0" y="0"/>
          <a:chExt cx="0" cy="0"/>
        </a:xfrm>
      </p:grpSpPr>
      <p:sp>
        <p:nvSpPr>
          <p:cNvPr id="6" name="Text Placeholder 15"/>
          <p:cNvSpPr>
            <a:spLocks noGrp="1"/>
          </p:cNvSpPr>
          <p:nvPr>
            <p:ph type="body" sz="quarter" idx="16"/>
          </p:nvPr>
        </p:nvSpPr>
        <p:spPr>
          <a:xfrm>
            <a:off x="685800" y="5943600"/>
            <a:ext cx="8001000" cy="274320"/>
          </a:xfrm>
          <a:prstGeom prst="rect">
            <a:avLst/>
          </a:prstGeom>
        </p:spPr>
        <p:txBody>
          <a:bodyPr lIns="0" rIns="0" bIns="0" anchor="b" anchorCtr="0"/>
          <a:lstStyle>
            <a:lvl1pPr marL="0" indent="0">
              <a:buFont typeface="Arial" panose="020B0604020202020204" pitchFamily="34" charset="0"/>
              <a:buNone/>
              <a:defRPr sz="1000" i="0"/>
            </a:lvl1pPr>
            <a:lvl2pPr>
              <a:buNone/>
              <a:defRPr sz="1200" i="1"/>
            </a:lvl2pPr>
            <a:lvl3pPr>
              <a:buNone/>
              <a:defRPr sz="1200" i="1"/>
            </a:lvl3pPr>
            <a:lvl4pPr>
              <a:buNone/>
              <a:defRPr sz="1200" i="1"/>
            </a:lvl4pPr>
            <a:lvl5pPr>
              <a:buNone/>
              <a:defRPr sz="1200" i="1"/>
            </a:lvl5pPr>
          </a:lstStyle>
          <a:p>
            <a:pPr lvl="0"/>
            <a:r>
              <a:rPr lang="en-US" dirty="0"/>
              <a:t>Click to edit Master text styles</a:t>
            </a:r>
          </a:p>
        </p:txBody>
      </p:sp>
      <p:sp>
        <p:nvSpPr>
          <p:cNvPr id="8" name="Title 1"/>
          <p:cNvSpPr>
            <a:spLocks noGrp="1"/>
          </p:cNvSpPr>
          <p:nvPr>
            <p:ph type="title" hasCustomPrompt="1"/>
          </p:nvPr>
        </p:nvSpPr>
        <p:spPr>
          <a:xfrm>
            <a:off x="685800" y="91439"/>
            <a:ext cx="8001000" cy="1015220"/>
          </a:xfrm>
          <a:prstGeom prst="rect">
            <a:avLst/>
          </a:prstGeom>
        </p:spPr>
        <p:txBody>
          <a:bodyPr lIns="0" tIns="0" rIns="0" bIns="0" anchor="b" anchorCtr="0"/>
          <a:lstStyle>
            <a:lvl1pPr algn="l">
              <a:defRPr sz="2400" baseline="0">
                <a:solidFill>
                  <a:schemeClr val="accent1"/>
                </a:solidFill>
              </a:defRPr>
            </a:lvl1pPr>
          </a:lstStyle>
          <a:p>
            <a:r>
              <a:rPr lang="en-US" dirty="0"/>
              <a:t>Click to edit Master title style. You can have up to two lines of text</a:t>
            </a:r>
          </a:p>
        </p:txBody>
      </p:sp>
      <p:sp>
        <p:nvSpPr>
          <p:cNvPr id="11" name="Slide Number Placeholder 5"/>
          <p:cNvSpPr>
            <a:spLocks noGrp="1"/>
          </p:cNvSpPr>
          <p:nvPr>
            <p:ph type="sldNum" sz="quarter" idx="4"/>
          </p:nvPr>
        </p:nvSpPr>
        <p:spPr>
          <a:xfrm>
            <a:off x="8641081" y="6434984"/>
            <a:ext cx="384175" cy="365125"/>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ine or bar graph">
    <p:spTree>
      <p:nvGrpSpPr>
        <p:cNvPr id="1" name=""/>
        <p:cNvGrpSpPr/>
        <p:nvPr/>
      </p:nvGrpSpPr>
      <p:grpSpPr>
        <a:xfrm>
          <a:off x="0" y="0"/>
          <a:ext cx="0" cy="0"/>
          <a:chOff x="0" y="0"/>
          <a:chExt cx="0" cy="0"/>
        </a:xfrm>
      </p:grpSpPr>
      <p:sp>
        <p:nvSpPr>
          <p:cNvPr id="10" name="Chart Placeholder 8"/>
          <p:cNvSpPr>
            <a:spLocks noGrp="1"/>
          </p:cNvSpPr>
          <p:nvPr>
            <p:ph type="chart" sz="quarter" idx="12"/>
          </p:nvPr>
        </p:nvSpPr>
        <p:spPr>
          <a:xfrm>
            <a:off x="685800" y="1749287"/>
            <a:ext cx="8001000" cy="4102872"/>
          </a:xfrm>
          <a:prstGeom prst="rect">
            <a:avLst/>
          </a:prstGeom>
        </p:spPr>
        <p:txBody>
          <a:bodyPr lIns="0" tIns="0" rIns="0" bIns="0"/>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a:t>Click icon to add chart</a:t>
            </a:r>
            <a:endParaRPr lang="en-US" noProof="0" dirty="0"/>
          </a:p>
        </p:txBody>
      </p:sp>
      <p:sp>
        <p:nvSpPr>
          <p:cNvPr id="15" name="Text Placeholder 11"/>
          <p:cNvSpPr>
            <a:spLocks noGrp="1"/>
          </p:cNvSpPr>
          <p:nvPr>
            <p:ph type="body" sz="quarter" idx="13"/>
          </p:nvPr>
        </p:nvSpPr>
        <p:spPr>
          <a:xfrm>
            <a:off x="685800" y="1120187"/>
            <a:ext cx="4005072" cy="548640"/>
          </a:xfrm>
          <a:prstGeom prst="rect">
            <a:avLst/>
          </a:prstGeom>
        </p:spPr>
        <p:txBody>
          <a:bodyPr lIns="0" tIns="0" b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200"/>
            </a:lvl1pPr>
            <a:lvl2pPr>
              <a:defRPr sz="1200"/>
            </a:lvl2pPr>
            <a:lvl3pPr>
              <a:defRPr sz="1400"/>
            </a:lvl3pPr>
            <a:lvl4pPr>
              <a:defRPr sz="1400"/>
            </a:lvl4pPr>
            <a:lvl5pPr>
              <a:defRPr sz="1400"/>
            </a:lvl5pPr>
          </a:lstStyle>
          <a:p>
            <a:pPr lvl="0"/>
            <a:r>
              <a:rPr lang="en-US"/>
              <a:t>Click to edit Master text styles</a:t>
            </a:r>
          </a:p>
          <a:p>
            <a:pPr lvl="1"/>
            <a:r>
              <a:rPr lang="en-US"/>
              <a:t>Second level</a:t>
            </a:r>
          </a:p>
        </p:txBody>
      </p:sp>
      <p:sp>
        <p:nvSpPr>
          <p:cNvPr id="16" name="Text Placeholder 13"/>
          <p:cNvSpPr>
            <a:spLocks noGrp="1"/>
          </p:cNvSpPr>
          <p:nvPr>
            <p:ph type="body" sz="quarter" idx="14"/>
          </p:nvPr>
        </p:nvSpPr>
        <p:spPr>
          <a:xfrm>
            <a:off x="4800600" y="1120187"/>
            <a:ext cx="3895344" cy="548640"/>
          </a:xfrm>
          <a:prstGeom prst="rect">
            <a:avLst/>
          </a:prstGeom>
        </p:spPr>
        <p:txBody>
          <a:bodyPr tIns="0" rIns="0" bIns="0"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200"/>
            </a:lvl1pPr>
            <a:lvl2pPr>
              <a:defRPr sz="1200"/>
            </a:lvl2pPr>
            <a:lvl3pPr>
              <a:defRPr sz="1400"/>
            </a:lvl3pPr>
            <a:lvl4pPr>
              <a:defRPr sz="1400"/>
            </a:lvl4pPr>
            <a:lvl5pPr>
              <a:defRPr sz="1400"/>
            </a:lvl5pPr>
          </a:lstStyle>
          <a:p>
            <a:pPr lvl="0"/>
            <a:r>
              <a:rPr lang="en-US"/>
              <a:t>Click to edit Master text styles</a:t>
            </a:r>
          </a:p>
          <a:p>
            <a:pPr lvl="1"/>
            <a:r>
              <a:rPr lang="en-US"/>
              <a:t>Second level</a:t>
            </a:r>
          </a:p>
        </p:txBody>
      </p:sp>
      <p:sp>
        <p:nvSpPr>
          <p:cNvPr id="17" name="Text Placeholder 15"/>
          <p:cNvSpPr>
            <a:spLocks noGrp="1"/>
          </p:cNvSpPr>
          <p:nvPr>
            <p:ph type="body" sz="quarter" idx="18"/>
          </p:nvPr>
        </p:nvSpPr>
        <p:spPr>
          <a:xfrm>
            <a:off x="685800" y="5943600"/>
            <a:ext cx="8001000" cy="274320"/>
          </a:xfrm>
          <a:prstGeom prst="rect">
            <a:avLst/>
          </a:prstGeom>
        </p:spPr>
        <p:txBody>
          <a:bodyPr lIns="0" rIns="0" bIns="0" anchor="b" anchorCtr="0"/>
          <a:lstStyle>
            <a:lvl1pPr marL="0" indent="0">
              <a:buFont typeface="Arial" panose="020B0604020202020204" pitchFamily="34" charset="0"/>
              <a:buNone/>
              <a:defRPr sz="1000" i="0"/>
            </a:lvl1pPr>
            <a:lvl2pPr>
              <a:buNone/>
              <a:defRPr sz="1200" i="1"/>
            </a:lvl2pPr>
            <a:lvl3pPr>
              <a:buNone/>
              <a:defRPr sz="1200" i="1"/>
            </a:lvl3pPr>
            <a:lvl4pPr>
              <a:buNone/>
              <a:defRPr sz="1200" i="1"/>
            </a:lvl4pPr>
            <a:lvl5pPr>
              <a:buNone/>
              <a:defRPr sz="1200" i="1"/>
            </a:lvl5pPr>
          </a:lstStyle>
          <a:p>
            <a:pPr lvl="0"/>
            <a:r>
              <a:rPr lang="en-US" dirty="0"/>
              <a:t>Click to edit Master text styles</a:t>
            </a:r>
          </a:p>
        </p:txBody>
      </p:sp>
      <p:sp>
        <p:nvSpPr>
          <p:cNvPr id="19" name="Title 1"/>
          <p:cNvSpPr>
            <a:spLocks noGrp="1"/>
          </p:cNvSpPr>
          <p:nvPr>
            <p:ph type="title" hasCustomPrompt="1"/>
          </p:nvPr>
        </p:nvSpPr>
        <p:spPr>
          <a:xfrm>
            <a:off x="685800" y="91439"/>
            <a:ext cx="8001000" cy="1015220"/>
          </a:xfrm>
          <a:prstGeom prst="rect">
            <a:avLst/>
          </a:prstGeom>
        </p:spPr>
        <p:txBody>
          <a:bodyPr lIns="0" tIns="0" rIns="0" bIns="0" anchor="b" anchorCtr="0"/>
          <a:lstStyle>
            <a:lvl1pPr algn="l">
              <a:defRPr sz="2400" baseline="0">
                <a:solidFill>
                  <a:schemeClr val="accent1"/>
                </a:solidFill>
              </a:defRPr>
            </a:lvl1pPr>
          </a:lstStyle>
          <a:p>
            <a:r>
              <a:rPr lang="en-US" dirty="0"/>
              <a:t>Click to edit Master title style. You can have up to two lines of text</a:t>
            </a:r>
          </a:p>
        </p:txBody>
      </p:sp>
      <p:sp>
        <p:nvSpPr>
          <p:cNvPr id="20" name="Slide Number Placeholder 5"/>
          <p:cNvSpPr>
            <a:spLocks noGrp="1"/>
          </p:cNvSpPr>
          <p:nvPr>
            <p:ph type="sldNum" sz="quarter" idx="4"/>
          </p:nvPr>
        </p:nvSpPr>
        <p:spPr>
          <a:xfrm>
            <a:off x="8641081" y="6434984"/>
            <a:ext cx="384175" cy="365125"/>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8" name="Content Placeholder 10"/>
          <p:cNvSpPr>
            <a:spLocks noGrp="1"/>
          </p:cNvSpPr>
          <p:nvPr>
            <p:ph sz="quarter" idx="12"/>
          </p:nvPr>
        </p:nvSpPr>
        <p:spPr>
          <a:xfrm>
            <a:off x="685800" y="1188720"/>
            <a:ext cx="3931920" cy="4663440"/>
          </a:xfrm>
          <a:prstGeom prst="rect">
            <a:avLst/>
          </a:prstGeom>
        </p:spPr>
        <p:txBody>
          <a:bodyPr lIns="0" tIns="0" rIns="0"/>
          <a:lstStyle>
            <a:lvl1pPr marL="237744" indent="-237744">
              <a:spcBef>
                <a:spcPts val="1600"/>
              </a:spcBef>
              <a:spcAft>
                <a:spcPts val="600"/>
              </a:spcAft>
              <a:defRPr sz="1800"/>
            </a:lvl1pPr>
            <a:lvl2pPr>
              <a:spcAft>
                <a:spcPts val="400"/>
              </a:spcAft>
              <a:defRPr sz="1400"/>
            </a:lvl2pPr>
            <a:lvl3pPr>
              <a:spcAft>
                <a:spcPts val="400"/>
              </a:spcAft>
              <a:defRPr sz="1400"/>
            </a:lvl3pPr>
            <a:lvl4pPr>
              <a:spcAft>
                <a:spcPts val="400"/>
              </a:spcAft>
              <a:defRPr sz="1400"/>
            </a:lvl4pPr>
            <a:lvl5pPr>
              <a:spcAft>
                <a:spcPts val="400"/>
              </a:spcAft>
              <a:buFont typeface="Arial"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2"/>
          <p:cNvSpPr>
            <a:spLocks noGrp="1"/>
          </p:cNvSpPr>
          <p:nvPr>
            <p:ph sz="quarter" idx="13"/>
          </p:nvPr>
        </p:nvSpPr>
        <p:spPr>
          <a:xfrm>
            <a:off x="4663440" y="1188720"/>
            <a:ext cx="4023360" cy="4663440"/>
          </a:xfrm>
          <a:prstGeom prst="rect">
            <a:avLst/>
          </a:prstGeom>
        </p:spPr>
        <p:txBody>
          <a:bodyPr tIns="0"/>
          <a:lstStyle>
            <a:lvl1pPr marL="237744" indent="-237744">
              <a:spcBef>
                <a:spcPts val="1600"/>
              </a:spcBef>
              <a:spcAft>
                <a:spcPts val="600"/>
              </a:spcAft>
              <a:defRPr sz="1800"/>
            </a:lvl1pPr>
            <a:lvl2pPr>
              <a:spcAft>
                <a:spcPts val="400"/>
              </a:spcAft>
              <a:defRPr sz="1400"/>
            </a:lvl2pPr>
            <a:lvl3pPr>
              <a:spcAft>
                <a:spcPts val="400"/>
              </a:spcAft>
              <a:defRPr sz="1400"/>
            </a:lvl3pPr>
            <a:lvl4pPr>
              <a:spcAft>
                <a:spcPts val="400"/>
              </a:spcAft>
              <a:defRPr sz="1400"/>
            </a:lvl4pPr>
            <a:lvl5pPr>
              <a:spcAft>
                <a:spcPts val="400"/>
              </a:spcAft>
              <a:buFont typeface="Arial"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5"/>
          <p:cNvSpPr>
            <a:spLocks noGrp="1"/>
          </p:cNvSpPr>
          <p:nvPr>
            <p:ph type="body" sz="quarter" idx="16"/>
          </p:nvPr>
        </p:nvSpPr>
        <p:spPr>
          <a:xfrm>
            <a:off x="685800" y="5943600"/>
            <a:ext cx="8001000" cy="274320"/>
          </a:xfrm>
          <a:prstGeom prst="rect">
            <a:avLst/>
          </a:prstGeom>
        </p:spPr>
        <p:txBody>
          <a:bodyPr lIns="0" rIns="0" bIns="0" anchor="b" anchorCtr="0"/>
          <a:lstStyle>
            <a:lvl1pPr marL="0" indent="0">
              <a:buFont typeface="Arial" panose="020B0604020202020204" pitchFamily="34" charset="0"/>
              <a:buNone/>
              <a:defRPr sz="1000" i="0"/>
            </a:lvl1pPr>
            <a:lvl2pPr>
              <a:buNone/>
              <a:defRPr sz="1200" i="1"/>
            </a:lvl2pPr>
            <a:lvl3pPr>
              <a:buNone/>
              <a:defRPr sz="1200" i="1"/>
            </a:lvl3pPr>
            <a:lvl4pPr>
              <a:buNone/>
              <a:defRPr sz="1200" i="1"/>
            </a:lvl4pPr>
            <a:lvl5pPr>
              <a:buNone/>
              <a:defRPr sz="1200" i="1"/>
            </a:lvl5pPr>
          </a:lstStyle>
          <a:p>
            <a:pPr lvl="0"/>
            <a:r>
              <a:rPr lang="en-US" dirty="0"/>
              <a:t>Click to edit Master text styles</a:t>
            </a:r>
          </a:p>
        </p:txBody>
      </p:sp>
      <p:sp>
        <p:nvSpPr>
          <p:cNvPr id="17" name="Title 1"/>
          <p:cNvSpPr>
            <a:spLocks noGrp="1"/>
          </p:cNvSpPr>
          <p:nvPr>
            <p:ph type="title" hasCustomPrompt="1"/>
          </p:nvPr>
        </p:nvSpPr>
        <p:spPr>
          <a:xfrm>
            <a:off x="685800" y="91439"/>
            <a:ext cx="8001000" cy="1015220"/>
          </a:xfrm>
          <a:prstGeom prst="rect">
            <a:avLst/>
          </a:prstGeom>
        </p:spPr>
        <p:txBody>
          <a:bodyPr lIns="0" tIns="0" rIns="0" bIns="0" anchor="b" anchorCtr="0"/>
          <a:lstStyle>
            <a:lvl1pPr algn="l">
              <a:defRPr sz="2400" baseline="0">
                <a:solidFill>
                  <a:schemeClr val="accent1"/>
                </a:solidFill>
              </a:defRPr>
            </a:lvl1pPr>
          </a:lstStyle>
          <a:p>
            <a:r>
              <a:rPr lang="en-US" dirty="0"/>
              <a:t>Click to edit Master title style. You can have up to two lines of text</a:t>
            </a:r>
          </a:p>
        </p:txBody>
      </p:sp>
      <p:sp>
        <p:nvSpPr>
          <p:cNvPr id="18" name="Slide Number Placeholder 5"/>
          <p:cNvSpPr>
            <a:spLocks noGrp="1"/>
          </p:cNvSpPr>
          <p:nvPr>
            <p:ph type="sldNum" sz="quarter" idx="4"/>
          </p:nvPr>
        </p:nvSpPr>
        <p:spPr>
          <a:xfrm>
            <a:off x="8641081" y="6434984"/>
            <a:ext cx="384175" cy="365125"/>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long title and 2 labeled columns">
    <p:spTree>
      <p:nvGrpSpPr>
        <p:cNvPr id="1" name=""/>
        <p:cNvGrpSpPr/>
        <p:nvPr/>
      </p:nvGrpSpPr>
      <p:grpSpPr>
        <a:xfrm>
          <a:off x="0" y="0"/>
          <a:ext cx="0" cy="0"/>
          <a:chOff x="0" y="0"/>
          <a:chExt cx="0" cy="0"/>
        </a:xfrm>
      </p:grpSpPr>
      <p:sp>
        <p:nvSpPr>
          <p:cNvPr id="13" name="Content Placeholder 10"/>
          <p:cNvSpPr>
            <a:spLocks noGrp="1"/>
          </p:cNvSpPr>
          <p:nvPr>
            <p:ph sz="quarter" idx="12"/>
          </p:nvPr>
        </p:nvSpPr>
        <p:spPr>
          <a:xfrm>
            <a:off x="685800" y="1722784"/>
            <a:ext cx="2599267" cy="4129377"/>
          </a:xfrm>
          <a:prstGeom prst="rect">
            <a:avLst/>
          </a:prstGeom>
        </p:spPr>
        <p:txBody>
          <a:bodyPr lIns="0" rIns="0"/>
          <a:lstStyle>
            <a:lvl1pPr marL="237744" indent="-237744">
              <a:spcBef>
                <a:spcPts val="1600"/>
              </a:spcBef>
              <a:spcAft>
                <a:spcPts val="600"/>
              </a:spcAft>
              <a:defRPr sz="1800"/>
            </a:lvl1pPr>
            <a:lvl2pPr>
              <a:spcAft>
                <a:spcPts val="400"/>
              </a:spcAft>
              <a:defRPr sz="1400"/>
            </a:lvl2pPr>
            <a:lvl3pPr>
              <a:spcAft>
                <a:spcPts val="400"/>
              </a:spcAft>
              <a:defRPr sz="1400"/>
            </a:lvl3pPr>
            <a:lvl4pPr>
              <a:spcAft>
                <a:spcPts val="400"/>
              </a:spcAft>
              <a:defRPr sz="1400"/>
            </a:lvl4pPr>
            <a:lvl5pPr>
              <a:spcAft>
                <a:spcPts val="400"/>
              </a:spcAft>
              <a:buFont typeface="Arial"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1"/>
          <p:cNvSpPr>
            <a:spLocks noGrp="1"/>
          </p:cNvSpPr>
          <p:nvPr>
            <p:ph type="body" sz="quarter" idx="17"/>
          </p:nvPr>
        </p:nvSpPr>
        <p:spPr>
          <a:xfrm>
            <a:off x="685800" y="1192694"/>
            <a:ext cx="2599266" cy="467801"/>
          </a:xfrm>
          <a:prstGeom prst="rect">
            <a:avLst/>
          </a:prstGeom>
        </p:spPr>
        <p:txBody>
          <a:bodyPr lIns="0" tIns="0" bIns="0" anchor="b" anchorCtr="0"/>
          <a:lstStyle>
            <a:lvl1pPr marL="342900" marR="0" indent="0" algn="l" defTabSz="914400" rtl="0" eaLnBrk="1" fontAlgn="base" latinLnBrk="0" hangingPunct="1">
              <a:lnSpc>
                <a:spcPct val="100000"/>
              </a:lnSpc>
              <a:spcBef>
                <a:spcPts val="0"/>
              </a:spcBef>
              <a:spcAft>
                <a:spcPct val="0"/>
              </a:spcAft>
              <a:buClrTx/>
              <a:buSzTx/>
              <a:buFontTx/>
              <a:buNone/>
              <a:tabLst/>
              <a:defRPr sz="1200"/>
            </a:lvl1pPr>
            <a:lvl2pPr indent="0">
              <a:lnSpc>
                <a:spcPct val="100000"/>
              </a:lnSpc>
              <a:spcBef>
                <a:spcPts val="0"/>
              </a:spcBef>
              <a:defRPr sz="1200"/>
            </a:lvl2pPr>
            <a:lvl3pPr>
              <a:defRPr sz="1400"/>
            </a:lvl3pPr>
            <a:lvl4pPr>
              <a:defRPr sz="1400"/>
            </a:lvl4pPr>
            <a:lvl5pPr>
              <a:defRPr sz="1400"/>
            </a:lvl5pPr>
          </a:lstStyle>
          <a:p>
            <a:pPr lvl="0"/>
            <a:r>
              <a:rPr lang="en-US" dirty="0"/>
              <a:t>Click to edit Master text styles</a:t>
            </a:r>
          </a:p>
          <a:p>
            <a:pPr lvl="1"/>
            <a:r>
              <a:rPr lang="en-US" dirty="0"/>
              <a:t>Second level</a:t>
            </a:r>
          </a:p>
        </p:txBody>
      </p:sp>
      <p:sp>
        <p:nvSpPr>
          <p:cNvPr id="22" name="Text Placeholder 13"/>
          <p:cNvSpPr>
            <a:spLocks noGrp="1"/>
          </p:cNvSpPr>
          <p:nvPr>
            <p:ph type="body" sz="quarter" idx="18"/>
          </p:nvPr>
        </p:nvSpPr>
        <p:spPr>
          <a:xfrm>
            <a:off x="3386667" y="1192694"/>
            <a:ext cx="2599267" cy="467801"/>
          </a:xfrm>
          <a:prstGeom prst="rect">
            <a:avLst/>
          </a:prstGeom>
        </p:spPr>
        <p:txBody>
          <a:bodyPr tIns="0" rIns="0" bIns="0" anchor="b" anchorCtr="0"/>
          <a:lstStyle>
            <a:lvl1pPr marL="342900" marR="0" indent="0" algn="l" defTabSz="914400" rtl="0" eaLnBrk="1" fontAlgn="base" latinLnBrk="0" hangingPunct="1">
              <a:lnSpc>
                <a:spcPct val="100000"/>
              </a:lnSpc>
              <a:spcBef>
                <a:spcPts val="0"/>
              </a:spcBef>
              <a:spcAft>
                <a:spcPct val="0"/>
              </a:spcAft>
              <a:buClrTx/>
              <a:buSzTx/>
              <a:buFontTx/>
              <a:buNone/>
              <a:tabLst/>
              <a:defRPr sz="1200"/>
            </a:lvl1pPr>
            <a:lvl2pPr indent="0" algn="l">
              <a:lnSpc>
                <a:spcPct val="100000"/>
              </a:lnSpc>
              <a:spcBef>
                <a:spcPts val="0"/>
              </a:spcBef>
              <a:defRPr sz="1200"/>
            </a:lvl2pPr>
            <a:lvl3pPr>
              <a:defRPr sz="1400"/>
            </a:lvl3pPr>
            <a:lvl4pPr>
              <a:defRPr sz="1400"/>
            </a:lvl4pPr>
            <a:lvl5pPr>
              <a:defRPr sz="1400"/>
            </a:lvl5pPr>
          </a:lstStyle>
          <a:p>
            <a:pPr lvl="0"/>
            <a:r>
              <a:rPr lang="en-US" dirty="0"/>
              <a:t>Click to edit Master text styles</a:t>
            </a:r>
          </a:p>
          <a:p>
            <a:pPr lvl="1"/>
            <a:r>
              <a:rPr lang="en-US" dirty="0"/>
              <a:t>Second level</a:t>
            </a:r>
          </a:p>
        </p:txBody>
      </p:sp>
      <p:sp>
        <p:nvSpPr>
          <p:cNvPr id="23" name="Text Placeholder 15"/>
          <p:cNvSpPr>
            <a:spLocks noGrp="1"/>
          </p:cNvSpPr>
          <p:nvPr>
            <p:ph type="body" sz="quarter" idx="16"/>
          </p:nvPr>
        </p:nvSpPr>
        <p:spPr>
          <a:xfrm>
            <a:off x="685800" y="5943600"/>
            <a:ext cx="8001000" cy="274320"/>
          </a:xfrm>
          <a:prstGeom prst="rect">
            <a:avLst/>
          </a:prstGeom>
        </p:spPr>
        <p:txBody>
          <a:bodyPr lIns="0" rIns="0" bIns="0" anchor="b" anchorCtr="0"/>
          <a:lstStyle>
            <a:lvl1pPr marL="0" indent="0">
              <a:buFont typeface="Arial" panose="020B0604020202020204" pitchFamily="34" charset="0"/>
              <a:buNone/>
              <a:defRPr sz="1000" i="0"/>
            </a:lvl1pPr>
            <a:lvl2pPr>
              <a:buNone/>
              <a:defRPr sz="1200" i="1"/>
            </a:lvl2pPr>
            <a:lvl3pPr>
              <a:buNone/>
              <a:defRPr sz="1200" i="1"/>
            </a:lvl3pPr>
            <a:lvl4pPr>
              <a:buNone/>
              <a:defRPr sz="1200" i="1"/>
            </a:lvl4pPr>
            <a:lvl5pPr>
              <a:buNone/>
              <a:defRPr sz="1200" i="1"/>
            </a:lvl5pPr>
          </a:lstStyle>
          <a:p>
            <a:pPr lvl="0"/>
            <a:r>
              <a:rPr lang="en-US" dirty="0"/>
              <a:t>Click to edit Master text styles</a:t>
            </a:r>
          </a:p>
        </p:txBody>
      </p:sp>
      <p:sp>
        <p:nvSpPr>
          <p:cNvPr id="24" name="Content Placeholder 10"/>
          <p:cNvSpPr>
            <a:spLocks noGrp="1"/>
          </p:cNvSpPr>
          <p:nvPr>
            <p:ph sz="quarter" idx="19"/>
          </p:nvPr>
        </p:nvSpPr>
        <p:spPr>
          <a:xfrm>
            <a:off x="3386667" y="1722784"/>
            <a:ext cx="2599267" cy="4129377"/>
          </a:xfrm>
          <a:prstGeom prst="rect">
            <a:avLst/>
          </a:prstGeom>
        </p:spPr>
        <p:txBody>
          <a:bodyPr lIns="0" rIns="0"/>
          <a:lstStyle>
            <a:lvl1pPr marL="237744" indent="-237744">
              <a:spcBef>
                <a:spcPts val="1600"/>
              </a:spcBef>
              <a:spcAft>
                <a:spcPts val="600"/>
              </a:spcAft>
              <a:defRPr sz="1800"/>
            </a:lvl1pPr>
            <a:lvl2pPr>
              <a:spcAft>
                <a:spcPts val="400"/>
              </a:spcAft>
              <a:defRPr sz="1400"/>
            </a:lvl2pPr>
            <a:lvl3pPr>
              <a:spcAft>
                <a:spcPts val="400"/>
              </a:spcAft>
              <a:defRPr sz="1400"/>
            </a:lvl3pPr>
            <a:lvl4pPr>
              <a:spcAft>
                <a:spcPts val="400"/>
              </a:spcAft>
              <a:defRPr sz="1400"/>
            </a:lvl4pPr>
            <a:lvl5pPr>
              <a:spcAft>
                <a:spcPts val="400"/>
              </a:spcAft>
              <a:buFont typeface="Arial"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Content Placeholder 10"/>
          <p:cNvSpPr>
            <a:spLocks noGrp="1"/>
          </p:cNvSpPr>
          <p:nvPr>
            <p:ph sz="quarter" idx="20"/>
          </p:nvPr>
        </p:nvSpPr>
        <p:spPr>
          <a:xfrm>
            <a:off x="6087534" y="1722784"/>
            <a:ext cx="2599267" cy="4129377"/>
          </a:xfrm>
          <a:prstGeom prst="rect">
            <a:avLst/>
          </a:prstGeom>
        </p:spPr>
        <p:txBody>
          <a:bodyPr lIns="0" rIns="0"/>
          <a:lstStyle>
            <a:lvl1pPr marL="237744" indent="-237744">
              <a:spcBef>
                <a:spcPts val="1600"/>
              </a:spcBef>
              <a:spcAft>
                <a:spcPts val="600"/>
              </a:spcAft>
              <a:defRPr sz="1800"/>
            </a:lvl1pPr>
            <a:lvl2pPr>
              <a:spcAft>
                <a:spcPts val="400"/>
              </a:spcAft>
              <a:defRPr sz="1400"/>
            </a:lvl2pPr>
            <a:lvl3pPr>
              <a:spcAft>
                <a:spcPts val="400"/>
              </a:spcAft>
              <a:defRPr sz="1400"/>
            </a:lvl3pPr>
            <a:lvl4pPr>
              <a:spcAft>
                <a:spcPts val="400"/>
              </a:spcAft>
              <a:defRPr sz="1400"/>
            </a:lvl4pPr>
            <a:lvl5pPr>
              <a:spcAft>
                <a:spcPts val="400"/>
              </a:spcAft>
              <a:buFont typeface="Arial"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Title 1"/>
          <p:cNvSpPr>
            <a:spLocks noGrp="1"/>
          </p:cNvSpPr>
          <p:nvPr>
            <p:ph type="title" hasCustomPrompt="1"/>
          </p:nvPr>
        </p:nvSpPr>
        <p:spPr>
          <a:xfrm>
            <a:off x="685800" y="91439"/>
            <a:ext cx="8001000" cy="1015220"/>
          </a:xfrm>
          <a:prstGeom prst="rect">
            <a:avLst/>
          </a:prstGeom>
        </p:spPr>
        <p:txBody>
          <a:bodyPr lIns="0" tIns="0" rIns="0" bIns="0" anchor="b" anchorCtr="0"/>
          <a:lstStyle>
            <a:lvl1pPr algn="l">
              <a:defRPr sz="2400" baseline="0">
                <a:solidFill>
                  <a:schemeClr val="accent1"/>
                </a:solidFill>
              </a:defRPr>
            </a:lvl1pPr>
          </a:lstStyle>
          <a:p>
            <a:r>
              <a:rPr lang="en-US" dirty="0"/>
              <a:t>Click to edit Master title style. You can have up to two lines of text</a:t>
            </a:r>
          </a:p>
        </p:txBody>
      </p:sp>
      <p:sp>
        <p:nvSpPr>
          <p:cNvPr id="27" name="Slide Number Placeholder 5"/>
          <p:cNvSpPr>
            <a:spLocks noGrp="1"/>
          </p:cNvSpPr>
          <p:nvPr>
            <p:ph type="sldNum" sz="quarter" idx="4"/>
          </p:nvPr>
        </p:nvSpPr>
        <p:spPr>
          <a:xfrm>
            <a:off x="8641081" y="6434984"/>
            <a:ext cx="384175" cy="365125"/>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
        <p:nvSpPr>
          <p:cNvPr id="29" name="Text Placeholder 13"/>
          <p:cNvSpPr>
            <a:spLocks noGrp="1"/>
          </p:cNvSpPr>
          <p:nvPr>
            <p:ph type="body" sz="quarter" idx="21"/>
          </p:nvPr>
        </p:nvSpPr>
        <p:spPr>
          <a:xfrm>
            <a:off x="6087533" y="1192693"/>
            <a:ext cx="2599267" cy="467801"/>
          </a:xfrm>
          <a:prstGeom prst="rect">
            <a:avLst/>
          </a:prstGeom>
        </p:spPr>
        <p:txBody>
          <a:bodyPr tIns="0" rIns="0" bIns="0" anchor="b" anchorCtr="0"/>
          <a:lstStyle>
            <a:lvl1pPr marL="342900" marR="0" indent="0" algn="l" defTabSz="914400" rtl="0" eaLnBrk="1" fontAlgn="base" latinLnBrk="0" hangingPunct="1">
              <a:lnSpc>
                <a:spcPct val="100000"/>
              </a:lnSpc>
              <a:spcBef>
                <a:spcPts val="0"/>
              </a:spcBef>
              <a:spcAft>
                <a:spcPct val="0"/>
              </a:spcAft>
              <a:buClrTx/>
              <a:buSzTx/>
              <a:buFontTx/>
              <a:buNone/>
              <a:tabLst/>
              <a:defRPr sz="1200"/>
            </a:lvl1pPr>
            <a:lvl2pPr indent="0" algn="l">
              <a:lnSpc>
                <a:spcPct val="100000"/>
              </a:lnSpc>
              <a:spcBef>
                <a:spcPts val="0"/>
              </a:spcBef>
              <a:defRPr sz="1200"/>
            </a:lvl2pPr>
            <a:lvl3pPr>
              <a:defRPr sz="1400"/>
            </a:lvl3pPr>
            <a:lvl4pPr>
              <a:defRPr sz="1400"/>
            </a:lvl4pPr>
            <a:lvl5pPr>
              <a:defRPr sz="1400"/>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0167481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ong title and 2 labeled columns">
    <p:spTree>
      <p:nvGrpSpPr>
        <p:cNvPr id="1" name=""/>
        <p:cNvGrpSpPr/>
        <p:nvPr/>
      </p:nvGrpSpPr>
      <p:grpSpPr>
        <a:xfrm>
          <a:off x="0" y="0"/>
          <a:ext cx="0" cy="0"/>
          <a:chOff x="0" y="0"/>
          <a:chExt cx="0" cy="0"/>
        </a:xfrm>
      </p:grpSpPr>
      <p:sp>
        <p:nvSpPr>
          <p:cNvPr id="10" name="Content Placeholder 10"/>
          <p:cNvSpPr>
            <a:spLocks noGrp="1"/>
          </p:cNvSpPr>
          <p:nvPr>
            <p:ph sz="quarter" idx="12"/>
          </p:nvPr>
        </p:nvSpPr>
        <p:spPr>
          <a:xfrm>
            <a:off x="685800" y="1722784"/>
            <a:ext cx="3931920" cy="4129377"/>
          </a:xfrm>
          <a:prstGeom prst="rect">
            <a:avLst/>
          </a:prstGeom>
        </p:spPr>
        <p:txBody>
          <a:bodyPr lIns="0" rIns="0"/>
          <a:lstStyle>
            <a:lvl1pPr marL="237744" indent="-237744">
              <a:spcBef>
                <a:spcPts val="1600"/>
              </a:spcBef>
              <a:spcAft>
                <a:spcPts val="600"/>
              </a:spcAft>
              <a:defRPr sz="1800"/>
            </a:lvl1pPr>
            <a:lvl2pPr>
              <a:spcAft>
                <a:spcPts val="400"/>
              </a:spcAft>
              <a:defRPr sz="1400"/>
            </a:lvl2pPr>
            <a:lvl3pPr>
              <a:spcAft>
                <a:spcPts val="400"/>
              </a:spcAft>
              <a:defRPr sz="1400"/>
            </a:lvl3pPr>
            <a:lvl4pPr>
              <a:spcAft>
                <a:spcPts val="400"/>
              </a:spcAft>
              <a:defRPr sz="1400"/>
            </a:lvl4pPr>
            <a:lvl5pPr>
              <a:spcAft>
                <a:spcPts val="400"/>
              </a:spcAft>
              <a:buFont typeface="Arial"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12"/>
          <p:cNvSpPr>
            <a:spLocks noGrp="1"/>
          </p:cNvSpPr>
          <p:nvPr>
            <p:ph sz="quarter" idx="13"/>
          </p:nvPr>
        </p:nvSpPr>
        <p:spPr>
          <a:xfrm>
            <a:off x="4663440" y="1722784"/>
            <a:ext cx="4023360" cy="4129377"/>
          </a:xfrm>
          <a:prstGeom prst="rect">
            <a:avLst/>
          </a:prstGeom>
        </p:spPr>
        <p:txBody>
          <a:bodyPr/>
          <a:lstStyle>
            <a:lvl1pPr marL="237744" indent="-237744">
              <a:spcBef>
                <a:spcPts val="1600"/>
              </a:spcBef>
              <a:spcAft>
                <a:spcPts val="600"/>
              </a:spcAft>
              <a:defRPr sz="1800"/>
            </a:lvl1pPr>
            <a:lvl2pPr>
              <a:spcAft>
                <a:spcPts val="400"/>
              </a:spcAft>
              <a:defRPr sz="1400"/>
            </a:lvl2pPr>
            <a:lvl3pPr>
              <a:spcAft>
                <a:spcPts val="400"/>
              </a:spcAft>
              <a:defRPr sz="1400"/>
            </a:lvl3pPr>
            <a:lvl4pPr>
              <a:spcAft>
                <a:spcPts val="400"/>
              </a:spcAft>
              <a:defRPr sz="1400"/>
            </a:lvl4pPr>
            <a:lvl5pPr>
              <a:spcAft>
                <a:spcPts val="400"/>
              </a:spcAft>
              <a:buFont typeface="Arial"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11"/>
          <p:cNvSpPr>
            <a:spLocks noGrp="1"/>
          </p:cNvSpPr>
          <p:nvPr>
            <p:ph type="body" sz="quarter" idx="17"/>
          </p:nvPr>
        </p:nvSpPr>
        <p:spPr>
          <a:xfrm>
            <a:off x="685800" y="1192694"/>
            <a:ext cx="3931920" cy="467801"/>
          </a:xfrm>
          <a:prstGeom prst="rect">
            <a:avLst/>
          </a:prstGeom>
        </p:spPr>
        <p:txBody>
          <a:bodyPr lIns="0" tIns="0" b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200"/>
            </a:lvl1pPr>
            <a:lvl2pPr>
              <a:defRPr sz="1200"/>
            </a:lvl2pPr>
            <a:lvl3pPr>
              <a:defRPr sz="1400"/>
            </a:lvl3pPr>
            <a:lvl4pPr>
              <a:defRPr sz="1400"/>
            </a:lvl4pPr>
            <a:lvl5pPr>
              <a:defRPr sz="1400"/>
            </a:lvl5pPr>
          </a:lstStyle>
          <a:p>
            <a:pPr lvl="0"/>
            <a:r>
              <a:rPr lang="en-US"/>
              <a:t>Click to edit Master text styles</a:t>
            </a:r>
          </a:p>
          <a:p>
            <a:pPr lvl="1"/>
            <a:r>
              <a:rPr lang="en-US"/>
              <a:t>Second level</a:t>
            </a:r>
          </a:p>
        </p:txBody>
      </p:sp>
      <p:sp>
        <p:nvSpPr>
          <p:cNvPr id="20" name="Text Placeholder 13"/>
          <p:cNvSpPr>
            <a:spLocks noGrp="1"/>
          </p:cNvSpPr>
          <p:nvPr>
            <p:ph type="body" sz="quarter" idx="18"/>
          </p:nvPr>
        </p:nvSpPr>
        <p:spPr>
          <a:xfrm>
            <a:off x="4663440" y="1192694"/>
            <a:ext cx="4023360" cy="467801"/>
          </a:xfrm>
          <a:prstGeom prst="rect">
            <a:avLst/>
          </a:prstGeom>
        </p:spPr>
        <p:txBody>
          <a:bodyPr tIns="0" rIns="0" bIns="0"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200"/>
            </a:lvl1pPr>
            <a:lvl2pPr algn="r">
              <a:defRPr sz="1200"/>
            </a:lvl2pPr>
            <a:lvl3pPr>
              <a:defRPr sz="1400"/>
            </a:lvl3pPr>
            <a:lvl4pPr>
              <a:defRPr sz="1400"/>
            </a:lvl4pPr>
            <a:lvl5pPr>
              <a:defRPr sz="1400"/>
            </a:lvl5pPr>
          </a:lstStyle>
          <a:p>
            <a:pPr lvl="0"/>
            <a:r>
              <a:rPr lang="en-US"/>
              <a:t>Click to edit Master text styles</a:t>
            </a:r>
          </a:p>
          <a:p>
            <a:pPr lvl="1"/>
            <a:r>
              <a:rPr lang="en-US"/>
              <a:t>Second level</a:t>
            </a:r>
          </a:p>
        </p:txBody>
      </p:sp>
      <p:sp>
        <p:nvSpPr>
          <p:cNvPr id="22" name="Text Placeholder 15"/>
          <p:cNvSpPr>
            <a:spLocks noGrp="1"/>
          </p:cNvSpPr>
          <p:nvPr>
            <p:ph type="body" sz="quarter" idx="16"/>
          </p:nvPr>
        </p:nvSpPr>
        <p:spPr>
          <a:xfrm>
            <a:off x="685800" y="5943600"/>
            <a:ext cx="8001000" cy="274320"/>
          </a:xfrm>
          <a:prstGeom prst="rect">
            <a:avLst/>
          </a:prstGeom>
        </p:spPr>
        <p:txBody>
          <a:bodyPr lIns="0" rIns="0" bIns="0" anchor="b" anchorCtr="0"/>
          <a:lstStyle>
            <a:lvl1pPr marL="0" indent="0">
              <a:buFont typeface="Arial" panose="020B0604020202020204" pitchFamily="34" charset="0"/>
              <a:buNone/>
              <a:defRPr sz="1000" i="0"/>
            </a:lvl1pPr>
            <a:lvl2pPr>
              <a:buNone/>
              <a:defRPr sz="1200" i="1"/>
            </a:lvl2pPr>
            <a:lvl3pPr>
              <a:buNone/>
              <a:defRPr sz="1200" i="1"/>
            </a:lvl3pPr>
            <a:lvl4pPr>
              <a:buNone/>
              <a:defRPr sz="1200" i="1"/>
            </a:lvl4pPr>
            <a:lvl5pPr>
              <a:buNone/>
              <a:defRPr sz="1200" i="1"/>
            </a:lvl5pPr>
          </a:lstStyle>
          <a:p>
            <a:pPr lvl="0"/>
            <a:r>
              <a:rPr lang="en-US" dirty="0"/>
              <a:t>Click to edit Master text styles</a:t>
            </a:r>
          </a:p>
        </p:txBody>
      </p:sp>
      <p:sp>
        <p:nvSpPr>
          <p:cNvPr id="23" name="Title 1"/>
          <p:cNvSpPr>
            <a:spLocks noGrp="1"/>
          </p:cNvSpPr>
          <p:nvPr>
            <p:ph type="title" hasCustomPrompt="1"/>
          </p:nvPr>
        </p:nvSpPr>
        <p:spPr>
          <a:xfrm>
            <a:off x="685800" y="91439"/>
            <a:ext cx="8001000" cy="1015220"/>
          </a:xfrm>
          <a:prstGeom prst="rect">
            <a:avLst/>
          </a:prstGeom>
        </p:spPr>
        <p:txBody>
          <a:bodyPr lIns="0" tIns="0" rIns="0" bIns="0" anchor="b" anchorCtr="0"/>
          <a:lstStyle>
            <a:lvl1pPr algn="l">
              <a:defRPr sz="2400" baseline="0">
                <a:solidFill>
                  <a:schemeClr val="accent1"/>
                </a:solidFill>
              </a:defRPr>
            </a:lvl1pPr>
          </a:lstStyle>
          <a:p>
            <a:r>
              <a:rPr lang="en-US" dirty="0"/>
              <a:t>Click to edit Master title style. You can have up to two lines of text</a:t>
            </a:r>
          </a:p>
        </p:txBody>
      </p:sp>
      <p:sp>
        <p:nvSpPr>
          <p:cNvPr id="24" name="Slide Number Placeholder 5"/>
          <p:cNvSpPr>
            <a:spLocks noGrp="1"/>
          </p:cNvSpPr>
          <p:nvPr>
            <p:ph type="sldNum" sz="quarter" idx="4"/>
          </p:nvPr>
        </p:nvSpPr>
        <p:spPr>
          <a:xfrm>
            <a:off x="8641081" y="6434984"/>
            <a:ext cx="384175" cy="365125"/>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extLst>
      <p:ext uri="{BB962C8B-B14F-4D97-AF65-F5344CB8AC3E}">
        <p14:creationId xmlns:p14="http://schemas.microsoft.com/office/powerpoint/2010/main" val="34941792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125410" y="387346"/>
            <a:ext cx="8882066" cy="523220"/>
          </a:xfrm>
          <a:prstGeom prst="rect">
            <a:avLst/>
          </a:prstGeom>
        </p:spPr>
        <p:txBody>
          <a:bodyPr wrap="square">
            <a:spAutoFit/>
          </a:bodyPr>
          <a:lstStyle/>
          <a:p>
            <a:r>
              <a:rPr lang="en-US" dirty="0"/>
              <a:t>Click to edit Master title style</a:t>
            </a:r>
          </a:p>
        </p:txBody>
      </p:sp>
      <p:sp>
        <p:nvSpPr>
          <p:cNvPr id="7" name="Text Placeholder 6"/>
          <p:cNvSpPr>
            <a:spLocks noGrp="1"/>
          </p:cNvSpPr>
          <p:nvPr>
            <p:ph type="body" sz="quarter" idx="13"/>
          </p:nvPr>
        </p:nvSpPr>
        <p:spPr>
          <a:xfrm>
            <a:off x="125410" y="1119188"/>
            <a:ext cx="8882066" cy="400110"/>
          </a:xfrm>
        </p:spPr>
        <p:txBody>
          <a:bodyPr wrap="square">
            <a:spAutoFit/>
          </a:bodyPr>
          <a:lstStyle>
            <a:lvl1pPr marL="0" indent="0">
              <a:buNone/>
              <a:defRPr/>
            </a:lvl1pPr>
          </a:lstStyle>
          <a:p>
            <a:pPr lvl="0"/>
            <a:r>
              <a:rPr lang="en-US" dirty="0"/>
              <a:t>Click to edit Master text styles</a:t>
            </a:r>
          </a:p>
        </p:txBody>
      </p:sp>
      <p:sp>
        <p:nvSpPr>
          <p:cNvPr id="14" name="Slide Number Placeholder 13"/>
          <p:cNvSpPr>
            <a:spLocks noGrp="1"/>
          </p:cNvSpPr>
          <p:nvPr>
            <p:ph type="sldNum" sz="quarter" idx="16"/>
          </p:nvPr>
        </p:nvSpPr>
        <p:spPr/>
        <p:txBody>
          <a:bodyPr/>
          <a:lstStyle/>
          <a:p>
            <a:pPr algn="r"/>
            <a:fld id="{692AF0AF-EC4A-4F46-B4C7-BDC1E3D8A276}" type="slidenum">
              <a:rPr lang="en-US" smtClean="0"/>
              <a:pPr algn="r"/>
              <a:t>‹#›</a:t>
            </a:fld>
            <a:endParaRPr lang="en-US" dirty="0"/>
          </a:p>
        </p:txBody>
      </p:sp>
    </p:spTree>
    <p:extLst>
      <p:ext uri="{BB962C8B-B14F-4D97-AF65-F5344CB8AC3E}">
        <p14:creationId xmlns:p14="http://schemas.microsoft.com/office/powerpoint/2010/main" val="966418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7815263" y="6470656"/>
            <a:ext cx="1271601" cy="365125"/>
          </a:xfrm>
          <a:prstGeom prst="rect">
            <a:avLst/>
          </a:prstGeom>
        </p:spPr>
        <p:txBody>
          <a:bodyPr vert="horz" lIns="91440" tIns="45720" rIns="91440" bIns="45720" rtlCol="0" anchor="ctr"/>
          <a:lstStyle>
            <a:lvl1pPr>
              <a:defRPr lang="en-US" sz="1000" smtClean="0">
                <a:solidFill>
                  <a:schemeClr val="tx1">
                    <a:tint val="75000"/>
                  </a:schemeClr>
                </a:solidFill>
              </a:defRPr>
            </a:lvl1pPr>
          </a:lstStyle>
          <a:p>
            <a:pPr algn="r"/>
            <a:fld id="{692AF0AF-EC4A-4F46-B4C7-BDC1E3D8A276}" type="slidenum">
              <a:rPr lang="en-US" smtClean="0"/>
              <a:pPr algn="r"/>
              <a:t>‹#›</a:t>
            </a:fld>
            <a:endParaRPr lang="en-US" dirty="0"/>
          </a:p>
        </p:txBody>
      </p:sp>
    </p:spTree>
    <p:extLst>
      <p:ext uri="{BB962C8B-B14F-4D97-AF65-F5344CB8AC3E}">
        <p14:creationId xmlns:p14="http://schemas.microsoft.com/office/powerpoint/2010/main" val="2369796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Rectangle 2"/>
          <p:cNvSpPr/>
          <p:nvPr/>
        </p:nvSpPr>
        <p:spPr>
          <a:xfrm>
            <a:off x="0" y="-8466"/>
            <a:ext cx="9144000" cy="4961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439864" y="2781290"/>
            <a:ext cx="7567612" cy="769441"/>
          </a:xfrm>
          <a:prstGeom prst="rect">
            <a:avLst/>
          </a:prstGeom>
        </p:spPr>
        <p:txBody>
          <a:bodyPr vert="horz" wrap="square" lIns="91440" tIns="45720" rIns="91440" bIns="45720" rtlCol="0" anchor="ctr" anchorCtr="0">
            <a:spAutoFit/>
          </a:bodyPr>
          <a:lstStyle>
            <a:lvl1pPr>
              <a:defRPr lang="en-US" sz="4400" dirty="0"/>
            </a:lvl1pPr>
          </a:lstStyle>
          <a:p>
            <a:pPr lvl="0" algn="l"/>
            <a:r>
              <a:rPr lang="en-US" dirty="0"/>
              <a:t>Click to edit Master title style</a:t>
            </a:r>
          </a:p>
        </p:txBody>
      </p:sp>
      <p:pic>
        <p:nvPicPr>
          <p:cNvPr id="7" name="Picture 2"/>
          <p:cNvPicPr>
            <a:picLocks noChangeAspect="1" noChangeArrowheads="1" noCrop="1"/>
          </p:cNvPicPr>
          <p:nvPr userDrawn="1"/>
        </p:nvPicPr>
        <p:blipFill>
          <a:blip r:embed="rId2" cstate="email">
            <a:extLst>
              <a:ext uri="{28A0092B-C50C-407E-A947-70E740481C1C}">
                <a14:useLocalDpi xmlns:a14="http://schemas.microsoft.com/office/drawing/2010/main"/>
              </a:ext>
            </a:extLst>
          </a:blip>
          <a:stretch>
            <a:fillRect/>
          </a:stretch>
        </p:blipFill>
        <p:spPr bwMode="auto">
          <a:xfrm rot="5400000">
            <a:off x="-3312053" y="3197754"/>
            <a:ext cx="7086600" cy="462494"/>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5"/>
          <p:cNvSpPr>
            <a:spLocks noGrp="1"/>
          </p:cNvSpPr>
          <p:nvPr>
            <p:ph type="sldNum" sz="quarter" idx="4"/>
          </p:nvPr>
        </p:nvSpPr>
        <p:spPr>
          <a:xfrm>
            <a:off x="7815263" y="6470656"/>
            <a:ext cx="1271601" cy="365125"/>
          </a:xfrm>
          <a:prstGeom prst="rect">
            <a:avLst/>
          </a:prstGeom>
        </p:spPr>
        <p:txBody>
          <a:bodyPr vert="horz" lIns="91440" tIns="45720" rIns="91440" bIns="45720" rtlCol="0" anchor="ctr"/>
          <a:lstStyle>
            <a:lvl1pPr>
              <a:defRPr lang="en-US" sz="1000" smtClean="0">
                <a:solidFill>
                  <a:schemeClr val="tx1">
                    <a:tint val="75000"/>
                  </a:schemeClr>
                </a:solidFill>
              </a:defRPr>
            </a:lvl1pPr>
          </a:lstStyle>
          <a:p>
            <a:pPr algn="r"/>
            <a:fld id="{692AF0AF-EC4A-4F46-B4C7-BDC1E3D8A276}" type="slidenum">
              <a:rPr lang="en-US" smtClean="0"/>
              <a:pPr algn="r"/>
              <a:t>‹#›</a:t>
            </a:fld>
            <a:endParaRPr lang="en-US" dirty="0"/>
          </a:p>
        </p:txBody>
      </p:sp>
    </p:spTree>
    <p:extLst>
      <p:ext uri="{BB962C8B-B14F-4D97-AF65-F5344CB8AC3E}">
        <p14:creationId xmlns:p14="http://schemas.microsoft.com/office/powerpoint/2010/main" val="2946064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125410" y="387346"/>
            <a:ext cx="8882066" cy="523220"/>
          </a:xfrm>
          <a:prstGeom prst="rect">
            <a:avLst/>
          </a:prstGeom>
        </p:spPr>
        <p:txBody>
          <a:bodyPr wrap="square">
            <a:spAutoFit/>
          </a:bodyPr>
          <a:lstStyle/>
          <a:p>
            <a:r>
              <a:rPr lang="en-US" dirty="0"/>
              <a:t>Click to edit Master title style</a:t>
            </a:r>
          </a:p>
        </p:txBody>
      </p:sp>
      <p:sp>
        <p:nvSpPr>
          <p:cNvPr id="7" name="Text Placeholder 6"/>
          <p:cNvSpPr>
            <a:spLocks noGrp="1"/>
          </p:cNvSpPr>
          <p:nvPr>
            <p:ph type="body" sz="quarter" idx="13"/>
          </p:nvPr>
        </p:nvSpPr>
        <p:spPr>
          <a:xfrm>
            <a:off x="125410" y="1119188"/>
            <a:ext cx="8882066" cy="400110"/>
          </a:xfrm>
        </p:spPr>
        <p:txBody>
          <a:bodyPr wrap="square">
            <a:spAutoFit/>
          </a:bodyPr>
          <a:lstStyle>
            <a:lvl1pPr marL="0" indent="0">
              <a:buNone/>
              <a:defRPr/>
            </a:lvl1pPr>
          </a:lstStyle>
          <a:p>
            <a:pPr lvl="0"/>
            <a:r>
              <a:rPr lang="en-US" dirty="0"/>
              <a:t>Click to edit Master text styles</a:t>
            </a:r>
          </a:p>
        </p:txBody>
      </p:sp>
      <p:sp>
        <p:nvSpPr>
          <p:cNvPr id="14" name="Slide Number Placeholder 13"/>
          <p:cNvSpPr>
            <a:spLocks noGrp="1"/>
          </p:cNvSpPr>
          <p:nvPr>
            <p:ph type="sldNum" sz="quarter" idx="16"/>
          </p:nvPr>
        </p:nvSpPr>
        <p:spPr/>
        <p:txBody>
          <a:bodyPr/>
          <a:lstStyle/>
          <a:p>
            <a:pPr algn="r"/>
            <a:fld id="{692AF0AF-EC4A-4F46-B4C7-BDC1E3D8A276}" type="slidenum">
              <a:rPr lang="en-US" smtClean="0"/>
              <a:pPr algn="r"/>
              <a:t>‹#›</a:t>
            </a:fld>
            <a:endParaRPr lang="en-US" dirty="0"/>
          </a:p>
        </p:txBody>
      </p:sp>
    </p:spTree>
    <p:extLst>
      <p:ext uri="{BB962C8B-B14F-4D97-AF65-F5344CB8AC3E}">
        <p14:creationId xmlns:p14="http://schemas.microsoft.com/office/powerpoint/2010/main" val="2167043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ubtitle &amp; Bullets">
    <p:spTree>
      <p:nvGrpSpPr>
        <p:cNvPr id="1" name=""/>
        <p:cNvGrpSpPr/>
        <p:nvPr/>
      </p:nvGrpSpPr>
      <p:grpSpPr>
        <a:xfrm>
          <a:off x="0" y="0"/>
          <a:ext cx="0" cy="0"/>
          <a:chOff x="0" y="0"/>
          <a:chExt cx="0" cy="0"/>
        </a:xfrm>
      </p:grpSpPr>
      <p:sp>
        <p:nvSpPr>
          <p:cNvPr id="2" name="Title 1"/>
          <p:cNvSpPr>
            <a:spLocks noGrp="1"/>
          </p:cNvSpPr>
          <p:nvPr>
            <p:ph type="title"/>
          </p:nvPr>
        </p:nvSpPr>
        <p:spPr>
          <a:xfrm>
            <a:off x="125410" y="387346"/>
            <a:ext cx="8882066" cy="523220"/>
          </a:xfrm>
          <a:prstGeom prst="rect">
            <a:avLst/>
          </a:prstGeom>
        </p:spPr>
        <p:txBody>
          <a:bodyPr>
            <a:spAutoFit/>
          </a:bodyPr>
          <a:lstStyle/>
          <a:p>
            <a:r>
              <a:rPr lang="en-US" dirty="0"/>
              <a:t>Click to edit Master title style</a:t>
            </a:r>
          </a:p>
        </p:txBody>
      </p:sp>
      <p:sp>
        <p:nvSpPr>
          <p:cNvPr id="7" name="Text Placeholder 6"/>
          <p:cNvSpPr>
            <a:spLocks noGrp="1"/>
          </p:cNvSpPr>
          <p:nvPr>
            <p:ph type="body" sz="quarter" idx="13"/>
          </p:nvPr>
        </p:nvSpPr>
        <p:spPr>
          <a:xfrm>
            <a:off x="125410" y="1119188"/>
            <a:ext cx="8882066" cy="400110"/>
          </a:xfrm>
        </p:spPr>
        <p:txBody>
          <a:bodyPr>
            <a:spAutoFit/>
          </a:bodyPr>
          <a:lstStyle>
            <a:lvl1pPr marL="0" indent="0">
              <a:buNone/>
              <a:defRPr/>
            </a:lvl1pPr>
          </a:lstStyle>
          <a:p>
            <a:pPr lvl="0"/>
            <a:r>
              <a:rPr lang="en-US" dirty="0"/>
              <a:t>Click to edit Master text styles</a:t>
            </a:r>
          </a:p>
        </p:txBody>
      </p:sp>
      <p:sp>
        <p:nvSpPr>
          <p:cNvPr id="12" name="Text Placeholder 11"/>
          <p:cNvSpPr>
            <a:spLocks noGrp="1"/>
          </p:cNvSpPr>
          <p:nvPr>
            <p:ph type="body" sz="quarter" idx="14"/>
          </p:nvPr>
        </p:nvSpPr>
        <p:spPr>
          <a:xfrm>
            <a:off x="233827" y="1919305"/>
            <a:ext cx="8773649" cy="1814496"/>
          </a:xfrm>
        </p:spPr>
        <p:txBody>
          <a:bodyPr wrap="square">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13"/>
          <p:cNvSpPr>
            <a:spLocks noGrp="1"/>
          </p:cNvSpPr>
          <p:nvPr>
            <p:ph type="sldNum" sz="quarter" idx="16"/>
          </p:nvPr>
        </p:nvSpPr>
        <p:spPr/>
        <p:txBody>
          <a:bodyPr/>
          <a:lstStyle/>
          <a:p>
            <a:pPr algn="r"/>
            <a:fld id="{692AF0AF-EC4A-4F46-B4C7-BDC1E3D8A276}" type="slidenum">
              <a:rPr lang="en-US" smtClean="0"/>
              <a:pPr algn="r"/>
              <a:t>‹#›</a:t>
            </a:fld>
            <a:endParaRPr lang="en-US" dirty="0"/>
          </a:p>
        </p:txBody>
      </p:sp>
    </p:spTree>
    <p:extLst>
      <p:ext uri="{BB962C8B-B14F-4D97-AF65-F5344CB8AC3E}">
        <p14:creationId xmlns:p14="http://schemas.microsoft.com/office/powerpoint/2010/main" val="2167043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1"/>
          <p:cNvSpPr>
            <a:spLocks noGrp="1"/>
          </p:cNvSpPr>
          <p:nvPr>
            <p:ph type="title"/>
          </p:nvPr>
        </p:nvSpPr>
        <p:spPr>
          <a:xfrm>
            <a:off x="125410" y="387346"/>
            <a:ext cx="8882066" cy="523220"/>
          </a:xfrm>
          <a:prstGeom prst="rect">
            <a:avLst/>
          </a:prstGeom>
        </p:spPr>
        <p:txBody>
          <a:bodyPr>
            <a:spAutoFit/>
          </a:bodyPr>
          <a:lstStyle/>
          <a:p>
            <a:r>
              <a:rPr lang="en-US" dirty="0"/>
              <a:t>Click to edit Master title style</a:t>
            </a:r>
          </a:p>
        </p:txBody>
      </p:sp>
      <p:sp>
        <p:nvSpPr>
          <p:cNvPr id="31" name="Slide Number Placeholder 5"/>
          <p:cNvSpPr>
            <a:spLocks noGrp="1"/>
          </p:cNvSpPr>
          <p:nvPr>
            <p:ph type="sldNum" sz="quarter" idx="4"/>
          </p:nvPr>
        </p:nvSpPr>
        <p:spPr>
          <a:xfrm>
            <a:off x="7815263" y="6470656"/>
            <a:ext cx="1271601" cy="365125"/>
          </a:xfrm>
          <a:prstGeom prst="rect">
            <a:avLst/>
          </a:prstGeom>
        </p:spPr>
        <p:txBody>
          <a:bodyPr vert="horz" lIns="91440" tIns="45720" rIns="91440" bIns="45720" rtlCol="0" anchor="ctr"/>
          <a:lstStyle>
            <a:lvl1pPr>
              <a:defRPr lang="en-US" sz="1000" smtClean="0">
                <a:solidFill>
                  <a:schemeClr val="tx1">
                    <a:tint val="75000"/>
                  </a:schemeClr>
                </a:solidFill>
              </a:defRPr>
            </a:lvl1pPr>
          </a:lstStyle>
          <a:p>
            <a:pPr algn="r"/>
            <a:fld id="{692AF0AF-EC4A-4F46-B4C7-BDC1E3D8A276}" type="slidenum">
              <a:rPr lang="en-US" smtClean="0"/>
              <a:pPr algn="r"/>
              <a:t>‹#›</a:t>
            </a:fld>
            <a:endParaRPr lang="en-US" dirty="0"/>
          </a:p>
        </p:txBody>
      </p:sp>
      <p:sp>
        <p:nvSpPr>
          <p:cNvPr id="35" name="Text Placeholder 34"/>
          <p:cNvSpPr>
            <a:spLocks noGrp="1"/>
          </p:cNvSpPr>
          <p:nvPr>
            <p:ph type="body" sz="quarter" idx="10"/>
          </p:nvPr>
        </p:nvSpPr>
        <p:spPr>
          <a:xfrm>
            <a:off x="239714" y="1119189"/>
            <a:ext cx="8904287" cy="1803571"/>
          </a:xfrm>
        </p:spPr>
        <p:txBody>
          <a:bodyPr>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67043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s with Summary">
    <p:spTree>
      <p:nvGrpSpPr>
        <p:cNvPr id="1" name=""/>
        <p:cNvGrpSpPr/>
        <p:nvPr/>
      </p:nvGrpSpPr>
      <p:grpSpPr>
        <a:xfrm>
          <a:off x="0" y="0"/>
          <a:ext cx="0" cy="0"/>
          <a:chOff x="0" y="0"/>
          <a:chExt cx="0" cy="0"/>
        </a:xfrm>
      </p:grpSpPr>
      <p:sp>
        <p:nvSpPr>
          <p:cNvPr id="2" name="Title 1"/>
          <p:cNvSpPr>
            <a:spLocks noGrp="1"/>
          </p:cNvSpPr>
          <p:nvPr>
            <p:ph type="title"/>
          </p:nvPr>
        </p:nvSpPr>
        <p:spPr>
          <a:xfrm>
            <a:off x="125410" y="387346"/>
            <a:ext cx="8882066" cy="523220"/>
          </a:xfrm>
          <a:prstGeom prst="rect">
            <a:avLst/>
          </a:prstGeom>
        </p:spPr>
        <p:txBody>
          <a:bodyPr>
            <a:spAutoFit/>
          </a:bodyPr>
          <a:lstStyle/>
          <a:p>
            <a:r>
              <a:rPr lang="en-US" dirty="0"/>
              <a:t>Click to edit Master title style</a:t>
            </a:r>
          </a:p>
        </p:txBody>
      </p:sp>
      <p:sp>
        <p:nvSpPr>
          <p:cNvPr id="7" name="Text Placeholder 6"/>
          <p:cNvSpPr>
            <a:spLocks noGrp="1"/>
          </p:cNvSpPr>
          <p:nvPr>
            <p:ph type="body" sz="quarter" idx="13"/>
          </p:nvPr>
        </p:nvSpPr>
        <p:spPr>
          <a:xfrm>
            <a:off x="235040" y="1119189"/>
            <a:ext cx="8882066" cy="1803571"/>
          </a:xfrm>
        </p:spPr>
        <p:txBody>
          <a:bodyPr>
            <a:spAutoFit/>
          </a:bodyPr>
          <a:lstStyle>
            <a:lvl1pPr>
              <a:buFont typeface="Wingdings" pitchFamily="2" charset="2"/>
              <a:buChar char="§"/>
              <a:defRPr/>
            </a:lvl1pPr>
          </a:lstStyle>
          <a:p>
            <a:pPr marL="228600" marR="0" lvl="0" indent="-228600" algn="l" defTabSz="914400" rtl="0" eaLnBrk="1" fontAlgn="auto" latinLnBrk="0" hangingPunct="1">
              <a:lnSpc>
                <a:spcPct val="100000"/>
              </a:lnSpc>
              <a:spcBef>
                <a:spcPct val="20000"/>
              </a:spcBef>
              <a:spcAft>
                <a:spcPts val="0"/>
              </a:spcAft>
              <a:buClrTx/>
              <a:buSzPct val="120000"/>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13"/>
          <p:cNvSpPr>
            <a:spLocks noGrp="1"/>
          </p:cNvSpPr>
          <p:nvPr>
            <p:ph type="sldNum" sz="quarter" idx="16"/>
          </p:nvPr>
        </p:nvSpPr>
        <p:spPr/>
        <p:txBody>
          <a:bodyPr/>
          <a:lstStyle/>
          <a:p>
            <a:pPr algn="r"/>
            <a:fld id="{692AF0AF-EC4A-4F46-B4C7-BDC1E3D8A276}" type="slidenum">
              <a:rPr lang="en-US" smtClean="0"/>
              <a:pPr algn="r"/>
              <a:t>‹#›</a:t>
            </a:fld>
            <a:endParaRPr lang="en-US" dirty="0"/>
          </a:p>
        </p:txBody>
      </p:sp>
      <p:sp>
        <p:nvSpPr>
          <p:cNvPr id="6" name="Text Placeholder 5"/>
          <p:cNvSpPr>
            <a:spLocks noGrp="1"/>
          </p:cNvSpPr>
          <p:nvPr>
            <p:ph type="body" sz="quarter" idx="17"/>
          </p:nvPr>
        </p:nvSpPr>
        <p:spPr>
          <a:xfrm>
            <a:off x="239714" y="5929255"/>
            <a:ext cx="8767762" cy="400110"/>
          </a:xfrm>
          <a:solidFill>
            <a:schemeClr val="accent6"/>
          </a:solidFill>
        </p:spPr>
        <p:txBody>
          <a:bodyPr anchor="b" anchorCtr="0">
            <a:spAutoFit/>
          </a:bodyPr>
          <a:lstStyle>
            <a:lvl1pPr marL="0" indent="0" algn="ctr">
              <a:spcBef>
                <a:spcPts val="0"/>
              </a:spcBef>
              <a:buNone/>
              <a:defRPr b="0" i="1">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2167043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 ">
    <p:spTree>
      <p:nvGrpSpPr>
        <p:cNvPr id="1" name=""/>
        <p:cNvGrpSpPr/>
        <p:nvPr/>
      </p:nvGrpSpPr>
      <p:grpSpPr>
        <a:xfrm>
          <a:off x="0" y="0"/>
          <a:ext cx="0" cy="0"/>
          <a:chOff x="0" y="0"/>
          <a:chExt cx="0" cy="0"/>
        </a:xfrm>
      </p:grpSpPr>
      <p:sp>
        <p:nvSpPr>
          <p:cNvPr id="2" name="Title 1"/>
          <p:cNvSpPr>
            <a:spLocks noGrp="1"/>
          </p:cNvSpPr>
          <p:nvPr>
            <p:ph type="title"/>
          </p:nvPr>
        </p:nvSpPr>
        <p:spPr>
          <a:xfrm>
            <a:off x="125410" y="430212"/>
            <a:ext cx="8882066" cy="480131"/>
          </a:xfrm>
          <a:prstGeom prst="rect">
            <a:avLst/>
          </a:prstGeom>
        </p:spPr>
        <p:txBody>
          <a:bodyPr anchor="t" anchorCtr="0">
            <a:spAutoFit/>
          </a:bodyPr>
          <a:lstStyle>
            <a:lvl1pPr>
              <a:lnSpc>
                <a:spcPct val="90000"/>
              </a:lnSpc>
              <a:defRPr/>
            </a:lvl1pPr>
          </a:lstStyle>
          <a:p>
            <a:r>
              <a:rPr lang="en-US" dirty="0"/>
              <a:t>Click to edit Master title style</a:t>
            </a:r>
          </a:p>
        </p:txBody>
      </p:sp>
      <p:sp>
        <p:nvSpPr>
          <p:cNvPr id="7" name="Slide Number Placeholder 5"/>
          <p:cNvSpPr>
            <a:spLocks noGrp="1"/>
          </p:cNvSpPr>
          <p:nvPr>
            <p:ph type="sldNum" sz="quarter" idx="4"/>
          </p:nvPr>
        </p:nvSpPr>
        <p:spPr>
          <a:xfrm>
            <a:off x="7815263" y="6470656"/>
            <a:ext cx="1271601" cy="365125"/>
          </a:xfrm>
          <a:prstGeom prst="rect">
            <a:avLst/>
          </a:prstGeom>
        </p:spPr>
        <p:txBody>
          <a:bodyPr vert="horz" lIns="91440" tIns="45720" rIns="91440" bIns="45720" rtlCol="0" anchor="ctr"/>
          <a:lstStyle>
            <a:lvl1pPr>
              <a:defRPr lang="en-US" sz="1000" smtClean="0">
                <a:solidFill>
                  <a:schemeClr val="tx1">
                    <a:tint val="75000"/>
                  </a:schemeClr>
                </a:solidFill>
              </a:defRPr>
            </a:lvl1pPr>
          </a:lstStyle>
          <a:p>
            <a:pPr algn="r"/>
            <a:fld id="{692AF0AF-EC4A-4F46-B4C7-BDC1E3D8A276}" type="slidenum">
              <a:rPr lang="en-US" smtClean="0"/>
              <a:pPr algn="r"/>
              <a:t>‹#›</a:t>
            </a:fld>
            <a:endParaRPr lang="en-US" dirty="0"/>
          </a:p>
        </p:txBody>
      </p:sp>
      <p:sp>
        <p:nvSpPr>
          <p:cNvPr id="11" name="Text Placeholder 10"/>
          <p:cNvSpPr>
            <a:spLocks noGrp="1"/>
          </p:cNvSpPr>
          <p:nvPr>
            <p:ph type="body" sz="quarter" idx="10"/>
          </p:nvPr>
        </p:nvSpPr>
        <p:spPr>
          <a:xfrm>
            <a:off x="125410" y="1119188"/>
            <a:ext cx="8882066" cy="369332"/>
          </a:xfrm>
        </p:spPr>
        <p:txBody>
          <a:bodyPr>
            <a:spAutoFit/>
          </a:bodyPr>
          <a:lstStyle>
            <a:lvl1pPr marL="0" indent="0">
              <a:spcBef>
                <a:spcPts val="0"/>
              </a:spcBef>
              <a:buNone/>
              <a:defRPr sz="1800" b="1"/>
            </a:lvl1pPr>
          </a:lstStyle>
          <a:p>
            <a:pPr lvl="0"/>
            <a:r>
              <a:rPr lang="en-US" dirty="0"/>
              <a:t>Click to edit Master text styles</a:t>
            </a:r>
          </a:p>
        </p:txBody>
      </p:sp>
      <p:sp>
        <p:nvSpPr>
          <p:cNvPr id="13" name="Text Placeholder 12"/>
          <p:cNvSpPr>
            <a:spLocks noGrp="1"/>
          </p:cNvSpPr>
          <p:nvPr>
            <p:ph type="body" sz="quarter" idx="11"/>
          </p:nvPr>
        </p:nvSpPr>
        <p:spPr>
          <a:xfrm>
            <a:off x="7189789" y="2271713"/>
            <a:ext cx="1817687" cy="338554"/>
          </a:xfrm>
        </p:spPr>
        <p:txBody>
          <a:bodyPr>
            <a:spAutoFit/>
          </a:bodyPr>
          <a:lstStyle>
            <a:lvl1pPr marL="0" indent="0">
              <a:spcBef>
                <a:spcPts val="0"/>
              </a:spcBef>
              <a:buNone/>
              <a:defRPr sz="1600" b="1"/>
            </a:lvl1pPr>
          </a:lstStyle>
          <a:p>
            <a:pPr lvl="0"/>
            <a:r>
              <a:rPr lang="en-US" dirty="0"/>
              <a:t>Click to edit</a:t>
            </a:r>
          </a:p>
        </p:txBody>
      </p:sp>
      <p:sp>
        <p:nvSpPr>
          <p:cNvPr id="14" name="Text Placeholder 12"/>
          <p:cNvSpPr>
            <a:spLocks noGrp="1"/>
          </p:cNvSpPr>
          <p:nvPr>
            <p:ph type="body" sz="quarter" idx="12"/>
          </p:nvPr>
        </p:nvSpPr>
        <p:spPr>
          <a:xfrm>
            <a:off x="139697" y="6511765"/>
            <a:ext cx="8447091" cy="246221"/>
          </a:xfrm>
        </p:spPr>
        <p:txBody>
          <a:bodyPr anchor="b" anchorCtr="0">
            <a:spAutoFit/>
          </a:bodyPr>
          <a:lstStyle>
            <a:lvl1pPr marL="114300" indent="-114300">
              <a:buNone/>
              <a:defRPr sz="1000"/>
            </a:lvl1pPr>
          </a:lstStyle>
          <a:p>
            <a:pPr lvl="0"/>
            <a:r>
              <a:rPr lang="en-US" dirty="0"/>
              <a:t>Click to edit</a:t>
            </a:r>
          </a:p>
        </p:txBody>
      </p:sp>
      <p:sp>
        <p:nvSpPr>
          <p:cNvPr id="16" name="Text Placeholder 12"/>
          <p:cNvSpPr>
            <a:spLocks noGrp="1"/>
          </p:cNvSpPr>
          <p:nvPr>
            <p:ph type="body" sz="quarter" idx="13"/>
          </p:nvPr>
        </p:nvSpPr>
        <p:spPr>
          <a:xfrm>
            <a:off x="7189789" y="3121819"/>
            <a:ext cx="1817687" cy="338554"/>
          </a:xfrm>
        </p:spPr>
        <p:txBody>
          <a:bodyPr>
            <a:spAutoFit/>
          </a:bodyPr>
          <a:lstStyle>
            <a:lvl1pPr marL="0" indent="0">
              <a:spcBef>
                <a:spcPts val="0"/>
              </a:spcBef>
              <a:buNone/>
              <a:defRPr sz="1600" b="1"/>
            </a:lvl1pPr>
          </a:lstStyle>
          <a:p>
            <a:pPr lvl="0"/>
            <a:r>
              <a:rPr lang="en-US" dirty="0"/>
              <a:t>Click to edit</a:t>
            </a:r>
          </a:p>
        </p:txBody>
      </p:sp>
      <p:sp>
        <p:nvSpPr>
          <p:cNvPr id="17" name="Text Placeholder 12"/>
          <p:cNvSpPr>
            <a:spLocks noGrp="1"/>
          </p:cNvSpPr>
          <p:nvPr>
            <p:ph type="body" sz="quarter" idx="14"/>
          </p:nvPr>
        </p:nvSpPr>
        <p:spPr>
          <a:xfrm>
            <a:off x="7189789" y="4007644"/>
            <a:ext cx="1817687" cy="338554"/>
          </a:xfrm>
        </p:spPr>
        <p:txBody>
          <a:bodyPr>
            <a:spAutoFit/>
          </a:bodyPr>
          <a:lstStyle>
            <a:lvl1pPr marL="0" indent="0">
              <a:spcBef>
                <a:spcPts val="0"/>
              </a:spcBef>
              <a:buNone/>
              <a:defRPr sz="1600" b="1"/>
            </a:lvl1pPr>
          </a:lstStyle>
          <a:p>
            <a:pPr lvl="0"/>
            <a:r>
              <a:rPr lang="en-US" dirty="0"/>
              <a:t>Click to edit</a:t>
            </a:r>
          </a:p>
        </p:txBody>
      </p:sp>
      <p:sp>
        <p:nvSpPr>
          <p:cNvPr id="12" name="Chart Placeholder 11"/>
          <p:cNvSpPr>
            <a:spLocks noGrp="1"/>
          </p:cNvSpPr>
          <p:nvPr>
            <p:ph type="chart" sz="quarter" idx="15"/>
          </p:nvPr>
        </p:nvSpPr>
        <p:spPr>
          <a:xfrm>
            <a:off x="239713" y="1762125"/>
            <a:ext cx="6818312" cy="400110"/>
          </a:xfrm>
        </p:spPr>
        <p:txBody>
          <a:bodyPr/>
          <a:lstStyle>
            <a:lvl1pPr marL="0" indent="0">
              <a:buNone/>
              <a:defRPr/>
            </a:lvl1pPr>
          </a:lstStyle>
          <a:p>
            <a:endParaRPr lang="en-US" dirty="0"/>
          </a:p>
        </p:txBody>
      </p:sp>
    </p:spTree>
    <p:extLst>
      <p:ext uri="{BB962C8B-B14F-4D97-AF65-F5344CB8AC3E}">
        <p14:creationId xmlns:p14="http://schemas.microsoft.com/office/powerpoint/2010/main" val="2111047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theme" Target="../theme/theme2.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V:\Client Files\CLIENTS A-Z\EFH\ppt\concept-02.png"/>
          <p:cNvPicPr>
            <a:picLocks noChangeAspect="1" noChangeArrowheads="1"/>
          </p:cNvPicPr>
          <p:nvPr/>
        </p:nvPicPr>
        <p:blipFill rotWithShape="1">
          <a:blip r:embed="rId24" cstate="email">
            <a:extLst>
              <a:ext uri="{28A0092B-C50C-407E-A947-70E740481C1C}">
                <a14:useLocalDpi xmlns:a14="http://schemas.microsoft.com/office/drawing/2010/main"/>
              </a:ext>
            </a:extLst>
          </a:blip>
          <a:srcRect t="-11"/>
          <a:stretch/>
        </p:blipFill>
        <p:spPr bwMode="auto">
          <a:xfrm>
            <a:off x="0" y="2"/>
            <a:ext cx="9144000" cy="603681"/>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4"/>
          </p:nvPr>
        </p:nvSpPr>
        <p:spPr>
          <a:xfrm>
            <a:off x="7815263" y="6470656"/>
            <a:ext cx="1271601" cy="365125"/>
          </a:xfrm>
          <a:prstGeom prst="rect">
            <a:avLst/>
          </a:prstGeom>
        </p:spPr>
        <p:txBody>
          <a:bodyPr vert="horz" lIns="91440" tIns="45720" rIns="91440" bIns="45720" rtlCol="0" anchor="ctr"/>
          <a:lstStyle>
            <a:lvl1pPr>
              <a:defRPr lang="en-US" sz="1000" smtClean="0">
                <a:solidFill>
                  <a:schemeClr val="tx1">
                    <a:tint val="75000"/>
                  </a:schemeClr>
                </a:solidFill>
              </a:defRPr>
            </a:lvl1pPr>
          </a:lstStyle>
          <a:p>
            <a:pPr algn="r"/>
            <a:fld id="{692AF0AF-EC4A-4F46-B4C7-BDC1E3D8A276}" type="slidenum">
              <a:rPr lang="en-US" smtClean="0"/>
              <a:pPr algn="r"/>
              <a:t>‹#›</a:t>
            </a:fld>
            <a:endParaRPr lang="en-US" dirty="0"/>
          </a:p>
        </p:txBody>
      </p:sp>
      <p:sp>
        <p:nvSpPr>
          <p:cNvPr id="8" name="Title Placeholder 1"/>
          <p:cNvSpPr>
            <a:spLocks noGrp="1"/>
          </p:cNvSpPr>
          <p:nvPr>
            <p:ph type="title"/>
          </p:nvPr>
        </p:nvSpPr>
        <p:spPr>
          <a:xfrm>
            <a:off x="125409" y="387346"/>
            <a:ext cx="8867778" cy="523220"/>
          </a:xfrm>
          <a:prstGeom prst="rect">
            <a:avLst/>
          </a:prstGeom>
        </p:spPr>
        <p:txBody>
          <a:bodyPr vert="horz" wrap="square" lIns="91440" tIns="45720" rIns="91440" bIns="45720" rtlCol="0" anchor="t" anchorCtr="0">
            <a:spAutoFit/>
          </a:bodyPr>
          <a:lstStyle/>
          <a:p>
            <a:r>
              <a:rPr lang="en-US" dirty="0"/>
              <a:t>Click to edit Master title style</a:t>
            </a:r>
          </a:p>
        </p:txBody>
      </p:sp>
      <p:sp>
        <p:nvSpPr>
          <p:cNvPr id="9" name="Text Placeholder 2"/>
          <p:cNvSpPr>
            <a:spLocks noGrp="1"/>
          </p:cNvSpPr>
          <p:nvPr>
            <p:ph type="body" idx="1"/>
          </p:nvPr>
        </p:nvSpPr>
        <p:spPr>
          <a:xfrm>
            <a:off x="239714" y="1119189"/>
            <a:ext cx="8767762" cy="1803571"/>
          </a:xfrm>
          <a:prstGeom prst="rect">
            <a:avLst/>
          </a:prstGeom>
        </p:spPr>
        <p:txBody>
          <a:bodyPr vert="horz" wrap="square" lIns="91440" tIns="45720" rIns="91440" bIns="4572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9"/>
          <p:cNvSpPr>
            <a:spLocks noGrp="1"/>
          </p:cNvSpPr>
          <p:nvPr>
            <p:ph type="dt" sz="half" idx="2"/>
          </p:nvPr>
        </p:nvSpPr>
        <p:spPr>
          <a:xfrm>
            <a:off x="139698" y="6492877"/>
            <a:ext cx="1403353"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11" name="Footer Placeholder 10"/>
          <p:cNvSpPr>
            <a:spLocks noGrp="1"/>
          </p:cNvSpPr>
          <p:nvPr>
            <p:ph type="ftr" sz="quarter" idx="3"/>
          </p:nvPr>
        </p:nvSpPr>
        <p:spPr>
          <a:xfrm>
            <a:off x="1528764" y="6492877"/>
            <a:ext cx="610076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276164173"/>
      </p:ext>
    </p:extLst>
  </p:cSld>
  <p:clrMap bg1="lt1" tx1="dk1" bg2="lt2" tx2="dk2" accent1="accent1" accent2="accent2" accent3="accent3" accent4="accent4" accent5="accent5" accent6="accent6" hlink="hlink" folHlink="folHlink"/>
  <p:sldLayoutIdLst>
    <p:sldLayoutId id="2147483790" r:id="rId1"/>
    <p:sldLayoutId id="2147483797" r:id="rId2"/>
    <p:sldLayoutId id="2147483798" r:id="rId3"/>
    <p:sldLayoutId id="2147483792" r:id="rId4"/>
    <p:sldLayoutId id="2147483803" r:id="rId5"/>
    <p:sldLayoutId id="2147483807" r:id="rId6"/>
    <p:sldLayoutId id="2147483791" r:id="rId7"/>
    <p:sldLayoutId id="2147483808" r:id="rId8"/>
    <p:sldLayoutId id="2147483793" r:id="rId9"/>
    <p:sldLayoutId id="2147483806" r:id="rId10"/>
    <p:sldLayoutId id="2147483804" r:id="rId11"/>
    <p:sldLayoutId id="2147483796" r:id="rId12"/>
    <p:sldLayoutId id="2147483795" r:id="rId13"/>
    <p:sldLayoutId id="2147483794" r:id="rId14"/>
    <p:sldLayoutId id="2147483805" r:id="rId15"/>
    <p:sldLayoutId id="2147483800" r:id="rId16"/>
    <p:sldLayoutId id="2147485300" r:id="rId17"/>
    <p:sldLayoutId id="2147485301" r:id="rId18"/>
    <p:sldLayoutId id="2147485302" r:id="rId19"/>
    <p:sldLayoutId id="2147485303" r:id="rId20"/>
    <p:sldLayoutId id="2147485304" r:id="rId21"/>
    <p:sldLayoutId id="2147485299" r:id="rId22"/>
  </p:sldLayoutIdLst>
  <p:hf hdr="0" ftr="0" dt="0"/>
  <p:txStyles>
    <p:titleStyle>
      <a:lvl1pPr algn="l" defTabSz="914400" rtl="0" eaLnBrk="1" latinLnBrk="0" hangingPunct="1">
        <a:spcBef>
          <a:spcPct val="0"/>
        </a:spcBef>
        <a:buNone/>
        <a:defRPr lang="en-US" sz="2800" b="0" kern="1200">
          <a:solidFill>
            <a:srgbClr val="3E9D33"/>
          </a:solidFill>
          <a:latin typeface="Arial" pitchFamily="34" charset="0"/>
          <a:ea typeface="+mj-ea"/>
          <a:cs typeface="Arial" pitchFamily="34" charset="0"/>
        </a:defRPr>
      </a:lvl1pPr>
    </p:titleStyle>
    <p:bodyStyle>
      <a:lvl1pPr marL="228600" indent="-228600" algn="l" defTabSz="914400" rtl="0" eaLnBrk="1" latinLnBrk="0" hangingPunct="1">
        <a:spcBef>
          <a:spcPct val="20000"/>
        </a:spcBef>
        <a:buSzPct val="120000"/>
        <a:buFont typeface="Wingdings" pitchFamily="2" charset="2"/>
        <a:buChar char="§"/>
        <a:tabLst/>
        <a:defRPr lang="en-US" sz="2000" kern="1200" dirty="0" smtClean="0">
          <a:solidFill>
            <a:schemeClr val="tx1"/>
          </a:solidFill>
          <a:latin typeface="Arial" pitchFamily="34" charset="0"/>
          <a:ea typeface="+mn-ea"/>
          <a:cs typeface="Arial" pitchFamily="34" charset="0"/>
        </a:defRPr>
      </a:lvl1pPr>
      <a:lvl2pPr marL="457200" indent="-228600" algn="l" defTabSz="914400" rtl="0" eaLnBrk="1" latinLnBrk="0" hangingPunct="1">
        <a:spcBef>
          <a:spcPct val="20000"/>
        </a:spcBef>
        <a:buFont typeface="Arial" pitchFamily="34" charset="0"/>
        <a:buChar char="−"/>
        <a:defRPr lang="en-US" sz="2000" kern="1200" dirty="0" smtClean="0">
          <a:solidFill>
            <a:schemeClr val="tx1"/>
          </a:solidFill>
          <a:latin typeface="Arial" pitchFamily="34" charset="0"/>
          <a:ea typeface="+mn-ea"/>
          <a:cs typeface="Arial" pitchFamily="34" charset="0"/>
        </a:defRPr>
      </a:lvl2pPr>
      <a:lvl3pPr marL="685800" indent="-228600" algn="l" defTabSz="914400" rtl="0" eaLnBrk="1" latinLnBrk="0" hangingPunct="1">
        <a:spcBef>
          <a:spcPct val="20000"/>
        </a:spcBef>
        <a:buFont typeface="Arial" pitchFamily="34" charset="0"/>
        <a:buChar char="•"/>
        <a:defRPr lang="en-US" sz="2000" kern="1200" dirty="0" smtClean="0">
          <a:solidFill>
            <a:schemeClr val="tx1"/>
          </a:solidFill>
          <a:latin typeface="Arial" pitchFamily="34" charset="0"/>
          <a:ea typeface="+mn-ea"/>
          <a:cs typeface="Arial" pitchFamily="34" charset="0"/>
        </a:defRPr>
      </a:lvl3pPr>
      <a:lvl4pPr marL="914400" indent="-228600" algn="l" defTabSz="914400" rtl="0" eaLnBrk="1" latinLnBrk="0" hangingPunct="1">
        <a:spcBef>
          <a:spcPct val="20000"/>
        </a:spcBef>
        <a:buFont typeface="Arial" pitchFamily="34" charset="0"/>
        <a:buChar char="−"/>
        <a:defRPr lang="en-US" sz="1800" kern="1200" dirty="0" smtClean="0">
          <a:solidFill>
            <a:schemeClr val="tx1"/>
          </a:solidFill>
          <a:latin typeface="Arial" pitchFamily="34" charset="0"/>
          <a:ea typeface="+mn-ea"/>
          <a:cs typeface="Arial" pitchFamily="34" charset="0"/>
        </a:defRPr>
      </a:lvl4pPr>
      <a:lvl5pPr marL="1143000" indent="-228600" algn="l" defTabSz="914400" rtl="0" eaLnBrk="1" latinLnBrk="0" hangingPunct="1">
        <a:spcBef>
          <a:spcPct val="20000"/>
        </a:spcBef>
        <a:buFont typeface="Arial" pitchFamily="34" charset="0"/>
        <a:buChar char="•"/>
        <a:defRPr lang="en-US" sz="1800" kern="1200" dirty="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7"/>
          <p:cNvSpPr>
            <a:spLocks noChangeArrowheads="1"/>
          </p:cNvSpPr>
          <p:nvPr userDrawn="1"/>
        </p:nvSpPr>
        <p:spPr bwMode="auto">
          <a:xfrm>
            <a:off x="0" y="6380979"/>
            <a:ext cx="9144000" cy="486852"/>
          </a:xfrm>
          <a:prstGeom prst="rect">
            <a:avLst/>
          </a:prstGeom>
          <a:solidFill>
            <a:schemeClr val="accent1"/>
          </a:solidFill>
          <a:ln>
            <a:noFill/>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a:p>
        </p:txBody>
      </p:sp>
      <p:sp>
        <p:nvSpPr>
          <p:cNvPr id="11" name="Rectangle 7"/>
          <p:cNvSpPr>
            <a:spLocks noChangeArrowheads="1"/>
          </p:cNvSpPr>
          <p:nvPr userDrawn="1"/>
        </p:nvSpPr>
        <p:spPr bwMode="auto">
          <a:xfrm>
            <a:off x="0" y="1"/>
            <a:ext cx="9144000" cy="92075"/>
          </a:xfrm>
          <a:prstGeom prst="rect">
            <a:avLst/>
          </a:prstGeom>
          <a:solidFill>
            <a:srgbClr val="169DD8"/>
          </a:solidFill>
          <a:ln>
            <a:noFill/>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a:p>
        </p:txBody>
      </p:sp>
      <p:sp>
        <p:nvSpPr>
          <p:cNvPr id="12" name="TextBox 11"/>
          <p:cNvSpPr txBox="1"/>
          <p:nvPr userDrawn="1"/>
        </p:nvSpPr>
        <p:spPr>
          <a:xfrm>
            <a:off x="652463" y="4846394"/>
            <a:ext cx="6089777" cy="253916"/>
          </a:xfrm>
          <a:prstGeom prst="rect">
            <a:avLst/>
          </a:prstGeom>
          <a:noFill/>
        </p:spPr>
        <p:txBody>
          <a:bodyPr wrap="square" rtlCol="0">
            <a:spAutoFit/>
          </a:bodyPr>
          <a:lstStyle/>
          <a:p>
            <a:pPr algn="l"/>
            <a:r>
              <a:rPr lang="en-US" sz="1050" b="0" dirty="0">
                <a:solidFill>
                  <a:schemeClr val="bg1"/>
                </a:solidFill>
              </a:rPr>
              <a:t>Source: U.S. Energy Information Administration</a:t>
            </a:r>
            <a:r>
              <a:rPr lang="en-US" sz="1050" b="0" baseline="0" dirty="0">
                <a:solidFill>
                  <a:schemeClr val="bg1"/>
                </a:solidFill>
              </a:rPr>
              <a:t>, </a:t>
            </a:r>
            <a:r>
              <a:rPr lang="en-US" sz="1050" b="0" i="1" baseline="0" dirty="0">
                <a:solidFill>
                  <a:schemeClr val="bg1"/>
                </a:solidFill>
              </a:rPr>
              <a:t>Annual Energy Outlook 2022</a:t>
            </a:r>
            <a:r>
              <a:rPr lang="en-US" sz="1050" b="0" i="0" baseline="0" dirty="0">
                <a:solidFill>
                  <a:schemeClr val="bg1"/>
                </a:solidFill>
              </a:rPr>
              <a:t> (AEO2022)</a:t>
            </a:r>
            <a:endParaRPr lang="en-US" sz="1050" b="0" i="1" dirty="0">
              <a:solidFill>
                <a:schemeClr val="bg1"/>
              </a:solidFill>
            </a:endParaRPr>
          </a:p>
        </p:txBody>
      </p:sp>
      <p:sp>
        <p:nvSpPr>
          <p:cNvPr id="13" name="TextBox 12"/>
          <p:cNvSpPr txBox="1"/>
          <p:nvPr userDrawn="1"/>
        </p:nvSpPr>
        <p:spPr>
          <a:xfrm>
            <a:off x="7070883" y="4846394"/>
            <a:ext cx="1480376" cy="253916"/>
          </a:xfrm>
          <a:prstGeom prst="rect">
            <a:avLst/>
          </a:prstGeom>
          <a:noFill/>
        </p:spPr>
        <p:txBody>
          <a:bodyPr wrap="square" rtlCol="0">
            <a:spAutoFit/>
          </a:bodyPr>
          <a:lstStyle/>
          <a:p>
            <a:pPr algn="r"/>
            <a:r>
              <a:rPr lang="en-US" sz="1050" dirty="0">
                <a:solidFill>
                  <a:schemeClr val="bg1"/>
                </a:solidFill>
                <a:latin typeface="+mn-lt"/>
              </a:rPr>
              <a:t>www.eia.gov/aeo</a:t>
            </a:r>
          </a:p>
        </p:txBody>
      </p:sp>
      <p:pic>
        <p:nvPicPr>
          <p:cNvPr id="17" name="Picture 2" descr="C:\Documents and Settings\MVO\Desktop\eia_logo_white-02.png"/>
          <p:cNvPicPr>
            <a:picLocks noChangeAspect="1" noChangeArrowheads="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153126" y="6456364"/>
            <a:ext cx="351507" cy="323771"/>
          </a:xfrm>
          <a:prstGeom prst="rect">
            <a:avLst/>
          </a:prstGeom>
          <a:noFill/>
          <a:ln>
            <a:noFill/>
          </a:ln>
        </p:spPr>
      </p:pic>
      <p:cxnSp>
        <p:nvCxnSpPr>
          <p:cNvPr id="18" name="Straight Connector 12"/>
          <p:cNvCxnSpPr>
            <a:cxnSpLocks noChangeShapeType="1"/>
          </p:cNvCxnSpPr>
          <p:nvPr userDrawn="1"/>
        </p:nvCxnSpPr>
        <p:spPr bwMode="auto">
          <a:xfrm>
            <a:off x="586383" y="6439174"/>
            <a:ext cx="0" cy="353191"/>
          </a:xfrm>
          <a:prstGeom prst="line">
            <a:avLst/>
          </a:prstGeom>
          <a:noFill/>
          <a:ln w="12700">
            <a:solidFill>
              <a:schemeClr val="bg1">
                <a:alpha val="39999"/>
              </a:schemeClr>
            </a:solidFill>
            <a:round/>
            <a:headEnd/>
            <a:tailEnd/>
          </a:ln>
        </p:spPr>
      </p:cxnSp>
      <p:sp>
        <p:nvSpPr>
          <p:cNvPr id="19" name="Oval 13"/>
          <p:cNvSpPr>
            <a:spLocks/>
          </p:cNvSpPr>
          <p:nvPr userDrawn="1"/>
        </p:nvSpPr>
        <p:spPr bwMode="auto">
          <a:xfrm>
            <a:off x="8732839" y="6495692"/>
            <a:ext cx="210312" cy="280416"/>
          </a:xfrm>
          <a:prstGeom prst="ellipse">
            <a:avLst/>
          </a:prstGeom>
          <a:solidFill>
            <a:srgbClr val="FFFFFF"/>
          </a:solidFill>
          <a:ln>
            <a:noFill/>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a:p>
        </p:txBody>
      </p:sp>
    </p:spTree>
  </p:cSld>
  <p:clrMap bg1="lt1" tx1="dk1" bg2="lt2" tx2="dk2" accent1="accent1" accent2="accent2" accent3="accent3" accent4="accent4" accent5="accent5" accent6="accent6" hlink="hlink" folHlink="folHlink"/>
  <p:sldLayoutIdLst>
    <p:sldLayoutId id="2147485264" r:id="rId1"/>
    <p:sldLayoutId id="2147485265" r:id="rId2"/>
    <p:sldLayoutId id="2147485260" r:id="rId3"/>
    <p:sldLayoutId id="2147485275" r:id="rId4"/>
    <p:sldLayoutId id="2147485273" r:id="rId5"/>
    <p:sldLayoutId id="2147485276" r:id="rId6"/>
  </p:sldLayoutIdLst>
  <p:hf hdr="0" ftr="0" dt="0"/>
  <p:txStyles>
    <p:titleStyle>
      <a:lvl1pPr algn="l" rtl="0" eaLnBrk="1" fontAlgn="base" hangingPunct="1">
        <a:spcBef>
          <a:spcPct val="0"/>
        </a:spcBef>
        <a:spcAft>
          <a:spcPct val="0"/>
        </a:spcAft>
        <a:defRPr sz="4400" kern="1200">
          <a:solidFill>
            <a:schemeClr val="accent1"/>
          </a:solidFill>
          <a:latin typeface="+mj-lt"/>
          <a:ea typeface="+mj-ea"/>
          <a:cs typeface="+mj-cs"/>
        </a:defRPr>
      </a:lvl1pPr>
      <a:lvl2pPr algn="l" rtl="0" eaLnBrk="1" fontAlgn="base" hangingPunct="1">
        <a:spcBef>
          <a:spcPct val="0"/>
        </a:spcBef>
        <a:spcAft>
          <a:spcPct val="0"/>
        </a:spcAft>
        <a:defRPr sz="4400">
          <a:solidFill>
            <a:schemeClr val="accent1"/>
          </a:solidFill>
          <a:latin typeface="Times New Roman" pitchFamily="18" charset="0"/>
        </a:defRPr>
      </a:lvl2pPr>
      <a:lvl3pPr algn="l" rtl="0" eaLnBrk="1" fontAlgn="base" hangingPunct="1">
        <a:spcBef>
          <a:spcPct val="0"/>
        </a:spcBef>
        <a:spcAft>
          <a:spcPct val="0"/>
        </a:spcAft>
        <a:defRPr sz="4400">
          <a:solidFill>
            <a:schemeClr val="accent1"/>
          </a:solidFill>
          <a:latin typeface="Times New Roman" pitchFamily="18" charset="0"/>
        </a:defRPr>
      </a:lvl3pPr>
      <a:lvl4pPr algn="l" rtl="0" eaLnBrk="1" fontAlgn="base" hangingPunct="1">
        <a:spcBef>
          <a:spcPct val="0"/>
        </a:spcBef>
        <a:spcAft>
          <a:spcPct val="0"/>
        </a:spcAft>
        <a:defRPr sz="4400">
          <a:solidFill>
            <a:schemeClr val="accent1"/>
          </a:solidFill>
          <a:latin typeface="Times New Roman" pitchFamily="18" charset="0"/>
        </a:defRPr>
      </a:lvl4pPr>
      <a:lvl5pPr algn="l" rtl="0" eaLnBrk="1" fontAlgn="base" hangingPunct="1">
        <a:spcBef>
          <a:spcPct val="0"/>
        </a:spcBef>
        <a:spcAft>
          <a:spcPct val="0"/>
        </a:spcAft>
        <a:defRPr sz="4400">
          <a:solidFill>
            <a:schemeClr val="accent1"/>
          </a:solidFill>
          <a:latin typeface="Times New Roman" pitchFamily="18" charset="0"/>
        </a:defRPr>
      </a:lvl5pPr>
      <a:lvl6pPr marL="457200" algn="l" rtl="0" eaLnBrk="1" fontAlgn="base" hangingPunct="1">
        <a:spcBef>
          <a:spcPct val="0"/>
        </a:spcBef>
        <a:spcAft>
          <a:spcPct val="0"/>
        </a:spcAft>
        <a:defRPr sz="4400">
          <a:solidFill>
            <a:schemeClr val="accent1"/>
          </a:solidFill>
          <a:latin typeface="Times New Roman" pitchFamily="18" charset="0"/>
        </a:defRPr>
      </a:lvl6pPr>
      <a:lvl7pPr marL="914400" algn="l" rtl="0" eaLnBrk="1" fontAlgn="base" hangingPunct="1">
        <a:spcBef>
          <a:spcPct val="0"/>
        </a:spcBef>
        <a:spcAft>
          <a:spcPct val="0"/>
        </a:spcAft>
        <a:defRPr sz="4400">
          <a:solidFill>
            <a:schemeClr val="accent1"/>
          </a:solidFill>
          <a:latin typeface="Times New Roman" pitchFamily="18" charset="0"/>
        </a:defRPr>
      </a:lvl7pPr>
      <a:lvl8pPr marL="1371600" algn="l" rtl="0" eaLnBrk="1" fontAlgn="base" hangingPunct="1">
        <a:spcBef>
          <a:spcPct val="0"/>
        </a:spcBef>
        <a:spcAft>
          <a:spcPct val="0"/>
        </a:spcAft>
        <a:defRPr sz="4400">
          <a:solidFill>
            <a:schemeClr val="accent1"/>
          </a:solidFill>
          <a:latin typeface="Times New Roman" pitchFamily="18" charset="0"/>
        </a:defRPr>
      </a:lvl8pPr>
      <a:lvl9pPr marL="1828800" algn="l" rtl="0" eaLnBrk="1" fontAlgn="base" hangingPunct="1">
        <a:spcBef>
          <a:spcPct val="0"/>
        </a:spcBef>
        <a:spcAft>
          <a:spcPct val="0"/>
        </a:spcAft>
        <a:defRPr sz="4400">
          <a:solidFill>
            <a:schemeClr val="accent1"/>
          </a:solidFill>
          <a:latin typeface="Times New Roman" pitchFamily="18"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5.xml"/><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5.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5.xml"/><Relationship Id="rId4" Type="http://schemas.openxmlformats.org/officeDocument/2006/relationships/image" Target="../media/image46.wmf"/></Relationships>
</file>

<file path=ppt/slides/_rels/slide2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https://www.luminant.com/about/" TargetMode="External"/><Relationship Id="rId2" Type="http://schemas.openxmlformats.org/officeDocument/2006/relationships/image" Target="../media/image51.jpeg"/><Relationship Id="rId1" Type="http://schemas.openxmlformats.org/officeDocument/2006/relationships/slideLayout" Target="../slideLayouts/slideLayout5.xml"/><Relationship Id="rId4" Type="http://schemas.openxmlformats.org/officeDocument/2006/relationships/image" Target="../media/image52.png"/></Relationships>
</file>

<file path=ppt/slides/_rels/slide2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hyperlink" Target="http://www.google.com/url?sa=i&amp;rct=j&amp;q=&amp;esrc=s&amp;frm=1&amp;source=images&amp;cd=&amp;cad=rja&amp;uact=8&amp;ved=0CAcQjRxqFQoTCKiL4dKDm8kCFYJwPgod4DsG7w&amp;url=http://c03.apogee.net/contentplayer/?coursetype%3Dfoe%26utilityid%3Dgulfpower%26id%3D4626&amp;bvm=bv.107763241,d.cWw&amp;psig=AFQjCNHj2GinE-3rdQBjLA3IfOo3-y2Q4g&amp;ust=1447972359477873" TargetMode="External"/><Relationship Id="rId3" Type="http://schemas.openxmlformats.org/officeDocument/2006/relationships/image" Target="../media/image5.jpeg"/><Relationship Id="rId7" Type="http://schemas.openxmlformats.org/officeDocument/2006/relationships/image" Target="../media/image7.gif"/><Relationship Id="rId2" Type="http://schemas.openxmlformats.org/officeDocument/2006/relationships/hyperlink" Target="http://geothermal.marin.org/geopresentation/sld039.htm" TargetMode="External"/><Relationship Id="rId1" Type="http://schemas.openxmlformats.org/officeDocument/2006/relationships/slideLayout" Target="../slideLayouts/slideLayout5.xml"/><Relationship Id="rId6" Type="http://schemas.openxmlformats.org/officeDocument/2006/relationships/hyperlink" Target="http://www.google.com/url?sa=i&amp;rct=j&amp;q=&amp;esrc=s&amp;frm=1&amp;source=images&amp;cd=&amp;cad=rja&amp;uact=8&amp;ved=0CAcQjRxqFQoTCIjTiJeIm8kCFQgVPgodxDYKvQ&amp;url=http://c03.apogee.net/contentplayer/?coursetype%3Dfoe%26utilityid%3Dgulfpower%26id%3D4624&amp;psig=AFQjCNHj2GinE-3rdQBjLA3IfOo3-y2Q4g&amp;ust=1447972359477873" TargetMode="External"/><Relationship Id="rId5" Type="http://schemas.openxmlformats.org/officeDocument/2006/relationships/image" Target="../media/image6.png"/><Relationship Id="rId10" Type="http://schemas.openxmlformats.org/officeDocument/2006/relationships/image" Target="../media/image9.jpeg"/><Relationship Id="rId4" Type="http://schemas.openxmlformats.org/officeDocument/2006/relationships/hyperlink" Target="http://www.google.com/url?sa=i&amp;rct=j&amp;q=&amp;esrc=s&amp;frm=1&amp;source=images&amp;cd=&amp;cad=rja&amp;uact=8&amp;ved=&amp;url=http://www.quarkology.com/12-physics/93-motors-generators/93D-electricity-supply.html&amp;psig=AFQjCNHj2GinE-3rdQBjLA3IfOo3-y2Q4g&amp;ust=1447972359477873" TargetMode="External"/><Relationship Id="rId9" Type="http://schemas.openxmlformats.org/officeDocument/2006/relationships/image" Target="../media/image8.gif"/></Relationships>
</file>

<file path=ppt/slides/_rels/slide4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5.xml"/><Relationship Id="rId4" Type="http://schemas.openxmlformats.org/officeDocument/2006/relationships/image" Target="../media/image92.png"/></Relationships>
</file>

<file path=ppt/slides/_rels/slide55.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7.xml"/><Relationship Id="rId4" Type="http://schemas.openxmlformats.org/officeDocument/2006/relationships/image" Target="../media/image98.emf"/></Relationships>
</file>

<file path=ppt/slides/_rels/slide6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99.emf"/><Relationship Id="rId4" Type="http://schemas.openxmlformats.org/officeDocument/2006/relationships/chart" Target="../charts/chart4.xml"/></Relationships>
</file>

<file path=ppt/slides/_rels/slide6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99.emf"/><Relationship Id="rId5" Type="http://schemas.openxmlformats.org/officeDocument/2006/relationships/chart" Target="../charts/chart7.xml"/><Relationship Id="rId4" Type="http://schemas.openxmlformats.org/officeDocument/2006/relationships/chart" Target="../charts/chart6.xml"/></Relationships>
</file>

<file path=ppt/slides/_rels/slide6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xml"/><Relationship Id="rId1" Type="http://schemas.openxmlformats.org/officeDocument/2006/relationships/slideLayout" Target="../slideLayouts/slideLayout19.xml"/><Relationship Id="rId5" Type="http://schemas.openxmlformats.org/officeDocument/2006/relationships/image" Target="../media/image100.emf"/><Relationship Id="rId4" Type="http://schemas.openxmlformats.org/officeDocument/2006/relationships/chart" Target="../charts/chart9.xml"/></Relationships>
</file>

<file path=ppt/slides/_rels/slide6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100.emf"/><Relationship Id="rId5" Type="http://schemas.openxmlformats.org/officeDocument/2006/relationships/chart" Target="../charts/chart12.xml"/><Relationship Id="rId4" Type="http://schemas.openxmlformats.org/officeDocument/2006/relationships/chart" Target="../charts/chart11.xml"/></Relationships>
</file>

<file path=ppt/slides/_rels/slide68.xml.rels><?xml version="1.0" encoding="UTF-8" standalone="yes"?>
<Relationships xmlns="http://schemas.openxmlformats.org/package/2006/relationships"><Relationship Id="rId3" Type="http://schemas.openxmlformats.org/officeDocument/2006/relationships/image" Target="../media/image100.emf"/><Relationship Id="rId2" Type="http://schemas.openxmlformats.org/officeDocument/2006/relationships/notesSlide" Target="../notesSlides/notesSlide5.xml"/><Relationship Id="rId1" Type="http://schemas.openxmlformats.org/officeDocument/2006/relationships/slideLayout" Target="../slideLayouts/slideLayout20.xml"/><Relationship Id="rId5" Type="http://schemas.openxmlformats.org/officeDocument/2006/relationships/chart" Target="../charts/chart14.xml"/><Relationship Id="rId4" Type="http://schemas.openxmlformats.org/officeDocument/2006/relationships/chart" Target="../charts/chart13.xml"/></Relationships>
</file>

<file path=ppt/slides/_rels/slide6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6.xml"/><Relationship Id="rId1" Type="http://schemas.openxmlformats.org/officeDocument/2006/relationships/slideLayout" Target="../slideLayouts/slideLayout21.xml"/><Relationship Id="rId4" Type="http://schemas.openxmlformats.org/officeDocument/2006/relationships/image" Target="../media/image100.emf"/></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7.xml"/><Relationship Id="rId1" Type="http://schemas.openxmlformats.org/officeDocument/2006/relationships/slideLayout" Target="../slideLayouts/slideLayout19.xml"/><Relationship Id="rId5" Type="http://schemas.openxmlformats.org/officeDocument/2006/relationships/image" Target="../media/image100.emf"/><Relationship Id="rId4" Type="http://schemas.openxmlformats.org/officeDocument/2006/relationships/chart" Target="../charts/chart17.xml"/></Relationships>
</file>

<file path=ppt/slides/_rels/slide7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image" Target="../media/image100.emf"/><Relationship Id="rId1" Type="http://schemas.openxmlformats.org/officeDocument/2006/relationships/slideLayout" Target="../slideLayouts/slideLayout20.xml"/><Relationship Id="rId5" Type="http://schemas.openxmlformats.org/officeDocument/2006/relationships/chart" Target="../charts/chart20.xml"/><Relationship Id="rId4" Type="http://schemas.openxmlformats.org/officeDocument/2006/relationships/chart" Target="../charts/chart19.xml"/></Relationships>
</file>

<file path=ppt/slides/_rels/slide7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8.xml"/><Relationship Id="rId1" Type="http://schemas.openxmlformats.org/officeDocument/2006/relationships/slideLayout" Target="../slideLayouts/slideLayout17.xml"/><Relationship Id="rId5" Type="http://schemas.openxmlformats.org/officeDocument/2006/relationships/image" Target="../media/image101.emf"/><Relationship Id="rId4" Type="http://schemas.openxmlformats.org/officeDocument/2006/relationships/chart" Target="../charts/chart22.xml"/></Relationships>
</file>

<file path=ppt/slides/_rels/slide73.xml.rels><?xml version="1.0" encoding="UTF-8" standalone="yes"?>
<Relationships xmlns="http://schemas.openxmlformats.org/package/2006/relationships"><Relationship Id="rId3" Type="http://schemas.openxmlformats.org/officeDocument/2006/relationships/image" Target="../media/image101.emf"/><Relationship Id="rId2" Type="http://schemas.openxmlformats.org/officeDocument/2006/relationships/notesSlide" Target="../notesSlides/notesSlide9.xml"/><Relationship Id="rId1" Type="http://schemas.openxmlformats.org/officeDocument/2006/relationships/slideLayout" Target="../slideLayouts/slideLayout17.xml"/><Relationship Id="rId5" Type="http://schemas.openxmlformats.org/officeDocument/2006/relationships/chart" Target="../charts/chart24.xml"/><Relationship Id="rId4" Type="http://schemas.openxmlformats.org/officeDocument/2006/relationships/chart" Target="../charts/chart23.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15297" y="1660674"/>
            <a:ext cx="8392179" cy="1311128"/>
          </a:xfrm>
        </p:spPr>
        <p:txBody>
          <a:bodyPr/>
          <a:lstStyle/>
          <a:p>
            <a:r>
              <a:rPr lang="en-US" dirty="0"/>
              <a:t>US Energy Trends and Electrical Grid Challenges</a:t>
            </a:r>
          </a:p>
        </p:txBody>
      </p:sp>
      <p:sp>
        <p:nvSpPr>
          <p:cNvPr id="4" name="Subtitle 3"/>
          <p:cNvSpPr>
            <a:spLocks noGrp="1"/>
          </p:cNvSpPr>
          <p:nvPr>
            <p:ph type="subTitle" idx="1"/>
          </p:nvPr>
        </p:nvSpPr>
        <p:spPr>
          <a:xfrm>
            <a:off x="615297" y="2971800"/>
            <a:ext cx="7913406" cy="1274195"/>
          </a:xfrm>
        </p:spPr>
        <p:txBody>
          <a:bodyPr/>
          <a:lstStyle/>
          <a:p>
            <a:r>
              <a:rPr lang="en-US" sz="2400" dirty="0"/>
              <a:t>October 2023</a:t>
            </a:r>
          </a:p>
          <a:p>
            <a:r>
              <a:rPr lang="en-US" sz="2400" dirty="0"/>
              <a:t>Sean Behm, Environmental &amp; Chemistry Manager, Miami Fort Power Plant [North Bend, Ohio]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44" y="196149"/>
            <a:ext cx="8882066" cy="954107"/>
          </a:xfrm>
        </p:spPr>
        <p:txBody>
          <a:bodyPr/>
          <a:lstStyle/>
          <a:p>
            <a:r>
              <a:rPr lang="en-US" dirty="0">
                <a:latin typeface="Arial" charset="0"/>
              </a:rPr>
              <a:t>Component- Bunker and Feeder Pictures</a:t>
            </a:r>
            <a:br>
              <a:rPr lang="en-US" dirty="0">
                <a:latin typeface="Arial" charset="0"/>
              </a:rPr>
            </a:br>
            <a:endParaRPr lang="en-US" dirty="0"/>
          </a:p>
        </p:txBody>
      </p:sp>
      <p:sp>
        <p:nvSpPr>
          <p:cNvPr id="4" name="Slide Number Placeholder 3"/>
          <p:cNvSpPr>
            <a:spLocks noGrp="1"/>
          </p:cNvSpPr>
          <p:nvPr>
            <p:ph type="sldNum" sz="quarter" idx="16"/>
          </p:nvPr>
        </p:nvSpPr>
        <p:spPr/>
        <p:txBody>
          <a:bodyPr/>
          <a:lstStyle/>
          <a:p>
            <a:pPr algn="r"/>
            <a:fld id="{692AF0AF-EC4A-4F46-B4C7-BDC1E3D8A276}" type="slidenum">
              <a:rPr lang="en-US" smtClean="0"/>
              <a:pPr algn="r"/>
              <a:t>9</a:t>
            </a:fld>
            <a:endParaRPr lang="en-US" dirty="0"/>
          </a:p>
        </p:txBody>
      </p:sp>
      <p:sp>
        <p:nvSpPr>
          <p:cNvPr id="7" name="Text Box 20"/>
          <p:cNvSpPr txBox="1">
            <a:spLocks noChangeArrowheads="1"/>
          </p:cNvSpPr>
          <p:nvPr/>
        </p:nvSpPr>
        <p:spPr bwMode="auto">
          <a:xfrm>
            <a:off x="6657977" y="1295400"/>
            <a:ext cx="2371725" cy="369332"/>
          </a:xfrm>
          <a:prstGeom prst="rect">
            <a:avLst/>
          </a:prstGeom>
          <a:noFill/>
          <a:ln w="12700" algn="ctr">
            <a:noFill/>
            <a:miter lim="800000"/>
            <a:headEnd/>
            <a:tailEnd/>
          </a:ln>
          <a:effectLst/>
        </p:spPr>
        <p:txBody>
          <a:bodyPr>
            <a:spAutoFit/>
          </a:bodyPr>
          <a:lstStyle/>
          <a:p>
            <a:endParaRPr lang="en-US"/>
          </a:p>
        </p:txBody>
      </p:sp>
      <p:pic>
        <p:nvPicPr>
          <p:cNvPr id="5" name="Picture 4">
            <a:extLst>
              <a:ext uri="{FF2B5EF4-FFF2-40B4-BE49-F238E27FC236}">
                <a16:creationId xmlns:a16="http://schemas.microsoft.com/office/drawing/2014/main" id="{E5F8463E-2107-462B-B543-01BB4BE959F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2187" y="1150254"/>
            <a:ext cx="4542770" cy="5127046"/>
          </a:xfrm>
          <a:prstGeom prst="rect">
            <a:avLst/>
          </a:prstGeom>
        </p:spPr>
      </p:pic>
      <p:pic>
        <p:nvPicPr>
          <p:cNvPr id="12" name="Picture 11" descr="A picture containing ground, indoor, building, floor&#10;&#10;Description automatically generated">
            <a:extLst>
              <a:ext uri="{FF2B5EF4-FFF2-40B4-BE49-F238E27FC236}">
                <a16:creationId xmlns:a16="http://schemas.microsoft.com/office/drawing/2014/main" id="{68E95CC3-650F-4762-89A2-85ECC07C96B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711192" y="1897748"/>
            <a:ext cx="4334073" cy="3034981"/>
          </a:xfrm>
          <a:prstGeom prst="rect">
            <a:avLst/>
          </a:prstGeom>
        </p:spPr>
      </p:pic>
    </p:spTree>
    <p:extLst>
      <p:ext uri="{BB962C8B-B14F-4D97-AF65-F5344CB8AC3E}">
        <p14:creationId xmlns:p14="http://schemas.microsoft.com/office/powerpoint/2010/main" val="923593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44" y="196149"/>
            <a:ext cx="8882066" cy="954107"/>
          </a:xfrm>
        </p:spPr>
        <p:txBody>
          <a:bodyPr/>
          <a:lstStyle/>
          <a:p>
            <a:r>
              <a:rPr lang="en-US" dirty="0">
                <a:latin typeface="Arial" charset="0"/>
              </a:rPr>
              <a:t>Component- Pulverizer Pictures</a:t>
            </a:r>
            <a:br>
              <a:rPr lang="en-US" dirty="0">
                <a:latin typeface="Arial" charset="0"/>
              </a:rPr>
            </a:br>
            <a:endParaRPr lang="en-US" dirty="0"/>
          </a:p>
        </p:txBody>
      </p:sp>
      <p:sp>
        <p:nvSpPr>
          <p:cNvPr id="4" name="Slide Number Placeholder 3"/>
          <p:cNvSpPr>
            <a:spLocks noGrp="1"/>
          </p:cNvSpPr>
          <p:nvPr>
            <p:ph type="sldNum" sz="quarter" idx="16"/>
          </p:nvPr>
        </p:nvSpPr>
        <p:spPr/>
        <p:txBody>
          <a:bodyPr/>
          <a:lstStyle/>
          <a:p>
            <a:pPr algn="r"/>
            <a:fld id="{692AF0AF-EC4A-4F46-B4C7-BDC1E3D8A276}" type="slidenum">
              <a:rPr lang="en-US" smtClean="0"/>
              <a:pPr algn="r"/>
              <a:t>10</a:t>
            </a:fld>
            <a:endParaRPr lang="en-US" dirty="0"/>
          </a:p>
        </p:txBody>
      </p:sp>
      <p:sp>
        <p:nvSpPr>
          <p:cNvPr id="7" name="Text Box 20"/>
          <p:cNvSpPr txBox="1">
            <a:spLocks noChangeArrowheads="1"/>
          </p:cNvSpPr>
          <p:nvPr/>
        </p:nvSpPr>
        <p:spPr bwMode="auto">
          <a:xfrm>
            <a:off x="6657977" y="1295400"/>
            <a:ext cx="2371725" cy="369332"/>
          </a:xfrm>
          <a:prstGeom prst="rect">
            <a:avLst/>
          </a:prstGeom>
          <a:noFill/>
          <a:ln w="12700" algn="ctr">
            <a:noFill/>
            <a:miter lim="800000"/>
            <a:headEnd/>
            <a:tailEnd/>
          </a:ln>
          <a:effectLst/>
        </p:spPr>
        <p:txBody>
          <a:bodyPr>
            <a:spAutoFit/>
          </a:bodyPr>
          <a:lstStyle/>
          <a:p>
            <a:endParaRPr lang="en-US"/>
          </a:p>
        </p:txBody>
      </p:sp>
      <p:pic>
        <p:nvPicPr>
          <p:cNvPr id="14" name="Picture 13" descr="A picture containing indoor, kitchen, building, ceiling&#10;&#10;Description automatically generated">
            <a:extLst>
              <a:ext uri="{FF2B5EF4-FFF2-40B4-BE49-F238E27FC236}">
                <a16:creationId xmlns:a16="http://schemas.microsoft.com/office/drawing/2014/main" id="{3586C972-5683-41BE-8A14-7112B354B78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8936" y="731031"/>
            <a:ext cx="4304719" cy="5739625"/>
          </a:xfrm>
          <a:prstGeom prst="rect">
            <a:avLst/>
          </a:prstGeom>
        </p:spPr>
      </p:pic>
      <p:pic>
        <p:nvPicPr>
          <p:cNvPr id="15" name="Picture 14">
            <a:extLst>
              <a:ext uri="{FF2B5EF4-FFF2-40B4-BE49-F238E27FC236}">
                <a16:creationId xmlns:a16="http://schemas.microsoft.com/office/drawing/2014/main" id="{160A9B76-8BE6-415D-901B-8C97EB8D2B1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85734" y="926286"/>
            <a:ext cx="3449461" cy="5174192"/>
          </a:xfrm>
          <a:prstGeom prst="rect">
            <a:avLst/>
          </a:prstGeom>
          <a:solidFill>
            <a:schemeClr val="bg1"/>
          </a:solidFill>
        </p:spPr>
      </p:pic>
    </p:spTree>
    <p:extLst>
      <p:ext uri="{BB962C8B-B14F-4D97-AF65-F5344CB8AC3E}">
        <p14:creationId xmlns:p14="http://schemas.microsoft.com/office/powerpoint/2010/main" val="2095987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 name="Picture 10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2425" y="654786"/>
            <a:ext cx="6305550" cy="6180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83844" y="196149"/>
            <a:ext cx="8882066" cy="954107"/>
          </a:xfrm>
        </p:spPr>
        <p:txBody>
          <a:bodyPr/>
          <a:lstStyle/>
          <a:p>
            <a:r>
              <a:rPr lang="en-US" dirty="0">
                <a:latin typeface="Arial" charset="0"/>
              </a:rPr>
              <a:t>Component- Boiler</a:t>
            </a:r>
            <a:br>
              <a:rPr lang="en-US" dirty="0">
                <a:latin typeface="Arial" charset="0"/>
              </a:rPr>
            </a:br>
            <a:endParaRPr lang="en-US" dirty="0"/>
          </a:p>
        </p:txBody>
      </p:sp>
      <p:sp>
        <p:nvSpPr>
          <p:cNvPr id="4" name="Slide Number Placeholder 3"/>
          <p:cNvSpPr>
            <a:spLocks noGrp="1"/>
          </p:cNvSpPr>
          <p:nvPr>
            <p:ph type="sldNum" sz="quarter" idx="16"/>
          </p:nvPr>
        </p:nvSpPr>
        <p:spPr/>
        <p:txBody>
          <a:bodyPr/>
          <a:lstStyle/>
          <a:p>
            <a:pPr algn="r"/>
            <a:fld id="{692AF0AF-EC4A-4F46-B4C7-BDC1E3D8A276}" type="slidenum">
              <a:rPr lang="en-US" smtClean="0"/>
              <a:pPr algn="r"/>
              <a:t>11</a:t>
            </a:fld>
            <a:endParaRPr lang="en-US" dirty="0"/>
          </a:p>
        </p:txBody>
      </p:sp>
      <p:pic>
        <p:nvPicPr>
          <p:cNvPr id="6" name="Picture 9" descr="MCj04348160000[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24100" y="3429000"/>
            <a:ext cx="914400" cy="2156684"/>
          </a:xfrm>
          <a:prstGeom prst="rect">
            <a:avLst/>
          </a:prstGeom>
          <a:noFill/>
        </p:spPr>
      </p:pic>
      <p:sp>
        <p:nvSpPr>
          <p:cNvPr id="8" name="Rectangle 21"/>
          <p:cNvSpPr>
            <a:spLocks noChangeArrowheads="1"/>
          </p:cNvSpPr>
          <p:nvPr/>
        </p:nvSpPr>
        <p:spPr bwMode="auto">
          <a:xfrm>
            <a:off x="6791327" y="2047877"/>
            <a:ext cx="2201935" cy="2800767"/>
          </a:xfrm>
          <a:prstGeom prst="rect">
            <a:avLst/>
          </a:prstGeom>
          <a:noFill/>
          <a:ln w="12700" algn="ctr">
            <a:noFill/>
            <a:miter lim="800000"/>
            <a:headEnd/>
            <a:tailEnd/>
          </a:ln>
          <a:effectLst/>
        </p:spPr>
        <p:txBody>
          <a:bodyPr wrap="square">
            <a:spAutoFit/>
          </a:bodyPr>
          <a:lstStyle/>
          <a:p>
            <a:pPr algn="l">
              <a:buFontTx/>
              <a:buChar char="•"/>
            </a:pPr>
            <a:r>
              <a:rPr lang="en-US" sz="1600" dirty="0"/>
              <a:t> Boilers can produce flame temps of greater than 3,000</a:t>
            </a:r>
            <a:r>
              <a:rPr lang="en-US" sz="1600" dirty="0">
                <a:cs typeface="Arial" charset="0"/>
              </a:rPr>
              <a:t>°F</a:t>
            </a:r>
            <a:r>
              <a:rPr lang="en-US" sz="1600" dirty="0"/>
              <a:t> at with steam pressures greater than 2,700 psi</a:t>
            </a:r>
          </a:p>
          <a:p>
            <a:pPr algn="l">
              <a:buFontTx/>
              <a:buChar char="•"/>
            </a:pPr>
            <a:endParaRPr lang="en-US" sz="1600" dirty="0"/>
          </a:p>
          <a:p>
            <a:pPr algn="l">
              <a:buFontTx/>
              <a:buChar char="•"/>
            </a:pPr>
            <a:r>
              <a:rPr lang="en-US" sz="1600" dirty="0"/>
              <a:t> 1005</a:t>
            </a:r>
            <a:r>
              <a:rPr lang="en-US" sz="1600" dirty="0">
                <a:cs typeface="Arial" charset="0"/>
              </a:rPr>
              <a:t>°F</a:t>
            </a:r>
            <a:r>
              <a:rPr lang="en-US" sz="1600" dirty="0"/>
              <a:t> superheated steam is then piped to the turbine</a:t>
            </a:r>
          </a:p>
        </p:txBody>
      </p:sp>
      <p:sp>
        <p:nvSpPr>
          <p:cNvPr id="3" name="Oval 2">
            <a:extLst>
              <a:ext uri="{FF2B5EF4-FFF2-40B4-BE49-F238E27FC236}">
                <a16:creationId xmlns:a16="http://schemas.microsoft.com/office/drawing/2014/main" id="{1A553153-77EF-42E1-B55B-1B5C97965C2C}"/>
              </a:ext>
            </a:extLst>
          </p:cNvPr>
          <p:cNvSpPr/>
          <p:nvPr/>
        </p:nvSpPr>
        <p:spPr>
          <a:xfrm>
            <a:off x="1095377" y="6153150"/>
            <a:ext cx="257175" cy="317504"/>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0019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44" y="196149"/>
            <a:ext cx="8882066" cy="954107"/>
          </a:xfrm>
        </p:spPr>
        <p:txBody>
          <a:bodyPr/>
          <a:lstStyle/>
          <a:p>
            <a:r>
              <a:rPr lang="en-US" dirty="0">
                <a:latin typeface="Arial" charset="0"/>
              </a:rPr>
              <a:t>Component- Boiler Pictures</a:t>
            </a:r>
            <a:br>
              <a:rPr lang="en-US" dirty="0">
                <a:latin typeface="Arial" charset="0"/>
              </a:rPr>
            </a:br>
            <a:endParaRPr lang="en-US" dirty="0"/>
          </a:p>
        </p:txBody>
      </p:sp>
      <p:sp>
        <p:nvSpPr>
          <p:cNvPr id="4" name="Slide Number Placeholder 3"/>
          <p:cNvSpPr>
            <a:spLocks noGrp="1"/>
          </p:cNvSpPr>
          <p:nvPr>
            <p:ph type="sldNum" sz="quarter" idx="16"/>
          </p:nvPr>
        </p:nvSpPr>
        <p:spPr/>
        <p:txBody>
          <a:bodyPr/>
          <a:lstStyle/>
          <a:p>
            <a:pPr algn="r"/>
            <a:fld id="{692AF0AF-EC4A-4F46-B4C7-BDC1E3D8A276}" type="slidenum">
              <a:rPr lang="en-US" smtClean="0"/>
              <a:pPr algn="r"/>
              <a:t>12</a:t>
            </a:fld>
            <a:endParaRPr lang="en-US" dirty="0"/>
          </a:p>
        </p:txBody>
      </p:sp>
      <p:pic>
        <p:nvPicPr>
          <p:cNvPr id="5" name="Picture 4" descr="A picture containing indoor, dark&#10;&#10;Description automatically generated">
            <a:extLst>
              <a:ext uri="{FF2B5EF4-FFF2-40B4-BE49-F238E27FC236}">
                <a16:creationId xmlns:a16="http://schemas.microsoft.com/office/drawing/2014/main" id="{D7C16FB9-F3AF-43C2-AA69-B831DA02739D}"/>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rcRect/>
          <a:stretch/>
        </p:blipFill>
        <p:spPr>
          <a:xfrm>
            <a:off x="3719636" y="1536147"/>
            <a:ext cx="5246274" cy="4034142"/>
          </a:xfrm>
          <a:prstGeom prst="rect">
            <a:avLst/>
          </a:prstGeom>
        </p:spPr>
      </p:pic>
      <p:pic>
        <p:nvPicPr>
          <p:cNvPr id="11" name="Picture 10">
            <a:extLst>
              <a:ext uri="{FF2B5EF4-FFF2-40B4-BE49-F238E27FC236}">
                <a16:creationId xmlns:a16="http://schemas.microsoft.com/office/drawing/2014/main" id="{21F56E25-C0D0-42A2-A258-ABF47787D35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846" y="1771675"/>
            <a:ext cx="3632789" cy="3563086"/>
          </a:xfrm>
          <a:prstGeom prst="rect">
            <a:avLst/>
          </a:prstGeom>
        </p:spPr>
      </p:pic>
      <p:sp>
        <p:nvSpPr>
          <p:cNvPr id="3" name="TextBox 2">
            <a:extLst>
              <a:ext uri="{FF2B5EF4-FFF2-40B4-BE49-F238E27FC236}">
                <a16:creationId xmlns:a16="http://schemas.microsoft.com/office/drawing/2014/main" id="{BDD33E59-439E-75F2-6EBD-D8A3A6D0C01D}"/>
              </a:ext>
            </a:extLst>
          </p:cNvPr>
          <p:cNvSpPr txBox="1"/>
          <p:nvPr/>
        </p:nvSpPr>
        <p:spPr>
          <a:xfrm>
            <a:off x="3716635" y="5674407"/>
            <a:ext cx="5068442" cy="646331"/>
          </a:xfrm>
          <a:prstGeom prst="rect">
            <a:avLst/>
          </a:prstGeom>
          <a:noFill/>
        </p:spPr>
        <p:txBody>
          <a:bodyPr wrap="square" rtlCol="0">
            <a:spAutoFit/>
          </a:bodyPr>
          <a:lstStyle/>
          <a:p>
            <a:r>
              <a:rPr lang="en-US" dirty="0"/>
              <a:t>W. H. Zimmer Power Plant Steam Generator, largest formerly operating boiler in the world</a:t>
            </a:r>
          </a:p>
        </p:txBody>
      </p:sp>
    </p:spTree>
    <p:extLst>
      <p:ext uri="{BB962C8B-B14F-4D97-AF65-F5344CB8AC3E}">
        <p14:creationId xmlns:p14="http://schemas.microsoft.com/office/powerpoint/2010/main" val="22854573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44" y="196149"/>
            <a:ext cx="8882066" cy="954107"/>
          </a:xfrm>
        </p:spPr>
        <p:txBody>
          <a:bodyPr/>
          <a:lstStyle/>
          <a:p>
            <a:r>
              <a:rPr lang="en-US" dirty="0">
                <a:latin typeface="Arial" charset="0"/>
              </a:rPr>
              <a:t>Component- Boiler Pictures</a:t>
            </a:r>
            <a:br>
              <a:rPr lang="en-US" dirty="0">
                <a:latin typeface="Arial" charset="0"/>
              </a:rPr>
            </a:br>
            <a:endParaRPr lang="en-US" dirty="0"/>
          </a:p>
        </p:txBody>
      </p:sp>
      <p:sp>
        <p:nvSpPr>
          <p:cNvPr id="4" name="Slide Number Placeholder 3"/>
          <p:cNvSpPr>
            <a:spLocks noGrp="1"/>
          </p:cNvSpPr>
          <p:nvPr>
            <p:ph type="sldNum" sz="quarter" idx="16"/>
          </p:nvPr>
        </p:nvSpPr>
        <p:spPr/>
        <p:txBody>
          <a:bodyPr/>
          <a:lstStyle/>
          <a:p>
            <a:pPr algn="r"/>
            <a:fld id="{692AF0AF-EC4A-4F46-B4C7-BDC1E3D8A276}" type="slidenum">
              <a:rPr lang="en-US" smtClean="0"/>
              <a:pPr algn="r"/>
              <a:t>13</a:t>
            </a:fld>
            <a:endParaRPr lang="en-US" dirty="0"/>
          </a:p>
        </p:txBody>
      </p:sp>
      <p:pic>
        <p:nvPicPr>
          <p:cNvPr id="6" name="Picture 5" descr="A picture containing light&#10;&#10;Description automatically generated">
            <a:extLst>
              <a:ext uri="{FF2B5EF4-FFF2-40B4-BE49-F238E27FC236}">
                <a16:creationId xmlns:a16="http://schemas.microsoft.com/office/drawing/2014/main" id="{F29AA93D-F39E-4DDC-834D-02C241E1B65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0508" y="2013358"/>
            <a:ext cx="2123463" cy="2831284"/>
          </a:xfrm>
          <a:prstGeom prst="rect">
            <a:avLst/>
          </a:prstGeom>
        </p:spPr>
      </p:pic>
      <p:pic>
        <p:nvPicPr>
          <p:cNvPr id="8" name="Picture 7" descr="A picture containing dark&#10;&#10;Description automatically generated">
            <a:extLst>
              <a:ext uri="{FF2B5EF4-FFF2-40B4-BE49-F238E27FC236}">
                <a16:creationId xmlns:a16="http://schemas.microsoft.com/office/drawing/2014/main" id="{9AE36617-5A84-43F0-AFEC-71B870C3D72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24561" y="1216403"/>
            <a:ext cx="3491920" cy="4655893"/>
          </a:xfrm>
          <a:prstGeom prst="rect">
            <a:avLst/>
          </a:prstGeom>
        </p:spPr>
      </p:pic>
      <p:pic>
        <p:nvPicPr>
          <p:cNvPr id="10" name="Picture 9" descr="A picture containing dark, night sky&#10;&#10;Description automatically generated">
            <a:extLst>
              <a:ext uri="{FF2B5EF4-FFF2-40B4-BE49-F238E27FC236}">
                <a16:creationId xmlns:a16="http://schemas.microsoft.com/office/drawing/2014/main" id="{2F9BB7BB-67E7-4006-86E9-651A0CE137C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126049" y="1881229"/>
            <a:ext cx="2737447" cy="2810312"/>
          </a:xfrm>
          <a:prstGeom prst="rect">
            <a:avLst/>
          </a:prstGeom>
        </p:spPr>
      </p:pic>
    </p:spTree>
    <p:extLst>
      <p:ext uri="{BB962C8B-B14F-4D97-AF65-F5344CB8AC3E}">
        <p14:creationId xmlns:p14="http://schemas.microsoft.com/office/powerpoint/2010/main" val="1880464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00470" y="229406"/>
            <a:ext cx="8882066" cy="954107"/>
          </a:xfrm>
        </p:spPr>
        <p:txBody>
          <a:bodyPr/>
          <a:lstStyle/>
          <a:p>
            <a:r>
              <a:rPr lang="en-US" dirty="0">
                <a:latin typeface="Arial" charset="0"/>
              </a:rPr>
              <a:t>Component- Boiler problems</a:t>
            </a:r>
            <a:br>
              <a:rPr lang="en-US" dirty="0">
                <a:latin typeface="Arial" charset="0"/>
              </a:rPr>
            </a:br>
            <a:endParaRPr lang="en-US" dirty="0"/>
          </a:p>
        </p:txBody>
      </p:sp>
      <p:sp>
        <p:nvSpPr>
          <p:cNvPr id="4" name="Slide Number Placeholder 3"/>
          <p:cNvSpPr>
            <a:spLocks noGrp="1"/>
          </p:cNvSpPr>
          <p:nvPr>
            <p:ph type="sldNum" sz="quarter" idx="16"/>
          </p:nvPr>
        </p:nvSpPr>
        <p:spPr/>
        <p:txBody>
          <a:bodyPr/>
          <a:lstStyle/>
          <a:p>
            <a:pPr algn="r"/>
            <a:fld id="{692AF0AF-EC4A-4F46-B4C7-BDC1E3D8A276}" type="slidenum">
              <a:rPr lang="en-US" smtClean="0"/>
              <a:pPr algn="r"/>
              <a:t>14</a:t>
            </a:fld>
            <a:endParaRPr lang="en-US" dirty="0"/>
          </a:p>
        </p:txBody>
      </p:sp>
      <p:sp>
        <p:nvSpPr>
          <p:cNvPr id="5" name="Rectangle 2"/>
          <p:cNvSpPr txBox="1">
            <a:spLocks noChangeArrowheads="1"/>
          </p:cNvSpPr>
          <p:nvPr/>
        </p:nvSpPr>
        <p:spPr>
          <a:xfrm>
            <a:off x="183146" y="805462"/>
            <a:ext cx="5901295" cy="954107"/>
          </a:xfrm>
          <a:prstGeom prst="rect">
            <a:avLst/>
          </a:prstGeom>
        </p:spPr>
        <p:txBody>
          <a:bodyPr vert="horz" wrap="square" lIns="91440" tIns="45720" rIns="91440" bIns="45720" rtlCol="0" anchor="t" anchorCtr="0">
            <a:spAutoFit/>
          </a:bodyPr>
          <a:lstStyle>
            <a:lvl1pPr algn="l" defTabSz="914400" rtl="0" eaLnBrk="1" latinLnBrk="0" hangingPunct="1">
              <a:spcBef>
                <a:spcPct val="0"/>
              </a:spcBef>
              <a:buNone/>
              <a:defRPr lang="en-US" sz="2800" b="0" kern="1200">
                <a:solidFill>
                  <a:srgbClr val="3E9D33"/>
                </a:solidFill>
                <a:latin typeface="Arial" pitchFamily="34" charset="0"/>
                <a:ea typeface="+mj-ea"/>
                <a:cs typeface="Arial" pitchFamily="34" charset="0"/>
              </a:defRPr>
            </a:lvl1pPr>
          </a:lstStyle>
          <a:p>
            <a:pPr fontAlgn="auto">
              <a:spcAft>
                <a:spcPts val="0"/>
              </a:spcAft>
            </a:pPr>
            <a:r>
              <a:rPr lang="en-US" dirty="0">
                <a:solidFill>
                  <a:srgbClr val="FF0000"/>
                </a:solidFill>
                <a:latin typeface="Arial" charset="0"/>
              </a:rPr>
              <a:t>Boiler Tube Failures - #1 Cause of Forced Outages at plant</a:t>
            </a:r>
          </a:p>
        </p:txBody>
      </p:sp>
      <p:sp>
        <p:nvSpPr>
          <p:cNvPr id="6" name="Rectangle 3"/>
          <p:cNvSpPr txBox="1">
            <a:spLocks noChangeArrowheads="1"/>
          </p:cNvSpPr>
          <p:nvPr/>
        </p:nvSpPr>
        <p:spPr>
          <a:xfrm>
            <a:off x="395832" y="1833461"/>
            <a:ext cx="4943475" cy="1908247"/>
          </a:xfrm>
          <a:prstGeom prst="rect">
            <a:avLst/>
          </a:prstGeom>
        </p:spPr>
        <p:txBody>
          <a:bodyPr/>
          <a:lstStyle>
            <a:lvl1pPr marL="228600" indent="-228600" algn="l" defTabSz="914400" rtl="0" eaLnBrk="1" latinLnBrk="0" hangingPunct="1">
              <a:spcBef>
                <a:spcPct val="20000"/>
              </a:spcBef>
              <a:buSzPct val="120000"/>
              <a:buFont typeface="Wingdings" pitchFamily="2" charset="2"/>
              <a:buChar char="§"/>
              <a:tabLst/>
              <a:defRPr lang="en-US" sz="2000" kern="1200" dirty="0" smtClean="0">
                <a:solidFill>
                  <a:schemeClr val="tx1"/>
                </a:solidFill>
                <a:latin typeface="Arial" pitchFamily="34" charset="0"/>
                <a:ea typeface="+mn-ea"/>
                <a:cs typeface="Arial" pitchFamily="34" charset="0"/>
              </a:defRPr>
            </a:lvl1pPr>
            <a:lvl2pPr marL="457200" indent="-228600" algn="l" defTabSz="914400" rtl="0" eaLnBrk="1" latinLnBrk="0" hangingPunct="1">
              <a:spcBef>
                <a:spcPct val="20000"/>
              </a:spcBef>
              <a:buFont typeface="Arial" pitchFamily="34" charset="0"/>
              <a:buChar char="−"/>
              <a:defRPr lang="en-US" sz="2000" kern="1200" dirty="0" smtClean="0">
                <a:solidFill>
                  <a:schemeClr val="tx1"/>
                </a:solidFill>
                <a:latin typeface="Arial" pitchFamily="34" charset="0"/>
                <a:ea typeface="+mn-ea"/>
                <a:cs typeface="Arial" pitchFamily="34" charset="0"/>
              </a:defRPr>
            </a:lvl2pPr>
            <a:lvl3pPr marL="685800" indent="-228600" algn="l" defTabSz="914400" rtl="0" eaLnBrk="1" latinLnBrk="0" hangingPunct="1">
              <a:spcBef>
                <a:spcPct val="20000"/>
              </a:spcBef>
              <a:buFont typeface="Arial" pitchFamily="34" charset="0"/>
              <a:buChar char="•"/>
              <a:defRPr lang="en-US" sz="2000" kern="1200" dirty="0" smtClean="0">
                <a:solidFill>
                  <a:schemeClr val="tx1"/>
                </a:solidFill>
                <a:latin typeface="Arial" pitchFamily="34" charset="0"/>
                <a:ea typeface="+mn-ea"/>
                <a:cs typeface="Arial" pitchFamily="34" charset="0"/>
              </a:defRPr>
            </a:lvl3pPr>
            <a:lvl4pPr marL="914400" indent="-228600" algn="l" defTabSz="914400" rtl="0" eaLnBrk="1" latinLnBrk="0" hangingPunct="1">
              <a:spcBef>
                <a:spcPct val="20000"/>
              </a:spcBef>
              <a:buFont typeface="Arial" pitchFamily="34" charset="0"/>
              <a:buChar char="−"/>
              <a:defRPr lang="en-US" sz="1800" kern="1200" dirty="0" smtClean="0">
                <a:solidFill>
                  <a:schemeClr val="tx1"/>
                </a:solidFill>
                <a:latin typeface="Arial" pitchFamily="34" charset="0"/>
                <a:ea typeface="+mn-ea"/>
                <a:cs typeface="Arial" pitchFamily="34" charset="0"/>
              </a:defRPr>
            </a:lvl4pPr>
            <a:lvl5pPr marL="1143000" indent="-228600" algn="l" defTabSz="914400" rtl="0" eaLnBrk="1" latinLnBrk="0" hangingPunct="1">
              <a:spcBef>
                <a:spcPct val="20000"/>
              </a:spcBef>
              <a:buFont typeface="Arial" pitchFamily="34" charset="0"/>
              <a:buChar char="•"/>
              <a:defRPr lang="en-US" sz="1800" kern="1200" dirty="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lnSpc>
                <a:spcPct val="90000"/>
              </a:lnSpc>
              <a:spcAft>
                <a:spcPts val="0"/>
              </a:spcAft>
            </a:pPr>
            <a:r>
              <a:rPr lang="en-US" sz="1800" dirty="0">
                <a:latin typeface="Arial" charset="0"/>
              </a:rPr>
              <a:t>Poor Combustion / Overheating / Slag</a:t>
            </a:r>
          </a:p>
          <a:p>
            <a:pPr fontAlgn="auto">
              <a:lnSpc>
                <a:spcPct val="90000"/>
              </a:lnSpc>
              <a:spcAft>
                <a:spcPts val="0"/>
              </a:spcAft>
            </a:pPr>
            <a:r>
              <a:rPr lang="en-US" sz="1800" dirty="0">
                <a:latin typeface="Arial" charset="0"/>
              </a:rPr>
              <a:t>Corrosion / Erosion</a:t>
            </a:r>
          </a:p>
          <a:p>
            <a:pPr lvl="1" fontAlgn="auto">
              <a:lnSpc>
                <a:spcPct val="90000"/>
              </a:lnSpc>
              <a:spcAft>
                <a:spcPts val="0"/>
              </a:spcAft>
            </a:pPr>
            <a:r>
              <a:rPr lang="en-US" sz="1800" dirty="0">
                <a:latin typeface="Arial" charset="0"/>
              </a:rPr>
              <a:t>Coal Specs</a:t>
            </a:r>
          </a:p>
          <a:p>
            <a:pPr fontAlgn="auto">
              <a:lnSpc>
                <a:spcPct val="90000"/>
              </a:lnSpc>
              <a:spcAft>
                <a:spcPts val="0"/>
              </a:spcAft>
            </a:pPr>
            <a:r>
              <a:rPr lang="en-US" sz="1800" dirty="0">
                <a:latin typeface="Arial" charset="0"/>
              </a:rPr>
              <a:t>OUTAGES!!!!   LOST $$$$</a:t>
            </a:r>
          </a:p>
          <a:p>
            <a:pPr marL="0" indent="0" fontAlgn="auto">
              <a:lnSpc>
                <a:spcPct val="90000"/>
              </a:lnSpc>
              <a:spcAft>
                <a:spcPts val="0"/>
              </a:spcAft>
              <a:buNone/>
            </a:pPr>
            <a:endParaRPr lang="en-US" dirty="0">
              <a:latin typeface="Arial" charset="0"/>
            </a:endParaRPr>
          </a:p>
        </p:txBody>
      </p:sp>
      <p:pic>
        <p:nvPicPr>
          <p:cNvPr id="7" name="Picture 12" descr="P629054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23327" y="2298891"/>
            <a:ext cx="1880438" cy="1692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 descr="P605044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83816" y="2292246"/>
            <a:ext cx="2365672" cy="169935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P428011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2214925" y="3158282"/>
            <a:ext cx="2387010" cy="322422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P629055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683816" y="259248"/>
            <a:ext cx="2365672" cy="198745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metalware&#10;&#10;Description automatically generated">
            <a:extLst>
              <a:ext uri="{FF2B5EF4-FFF2-40B4-BE49-F238E27FC236}">
                <a16:creationId xmlns:a16="http://schemas.microsoft.com/office/drawing/2014/main" id="{2C12BFFC-C708-41D4-9EE0-F5C2631C5D6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83146" y="3273116"/>
            <a:ext cx="1880437" cy="2994563"/>
          </a:xfrm>
          <a:prstGeom prst="rect">
            <a:avLst/>
          </a:prstGeom>
        </p:spPr>
      </p:pic>
      <p:pic>
        <p:nvPicPr>
          <p:cNvPr id="14" name="Picture 13">
            <a:extLst>
              <a:ext uri="{FF2B5EF4-FFF2-40B4-BE49-F238E27FC236}">
                <a16:creationId xmlns:a16="http://schemas.microsoft.com/office/drawing/2014/main" id="{A67527A9-C910-4ABC-8BBE-3262836FF1F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941443" y="4037139"/>
            <a:ext cx="3829247" cy="2724290"/>
          </a:xfrm>
          <a:prstGeom prst="rect">
            <a:avLst/>
          </a:prstGeom>
        </p:spPr>
      </p:pic>
      <p:sp>
        <p:nvSpPr>
          <p:cNvPr id="15" name="Oval 14">
            <a:extLst>
              <a:ext uri="{FF2B5EF4-FFF2-40B4-BE49-F238E27FC236}">
                <a16:creationId xmlns:a16="http://schemas.microsoft.com/office/drawing/2014/main" id="{9C121C00-B257-49F9-9FCE-6041F78DAF12}"/>
              </a:ext>
            </a:extLst>
          </p:cNvPr>
          <p:cNvSpPr/>
          <p:nvPr/>
        </p:nvSpPr>
        <p:spPr>
          <a:xfrm>
            <a:off x="6291745" y="4379055"/>
            <a:ext cx="838899" cy="18036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3F44142D-41EE-48B5-A137-28A219E721AA}"/>
              </a:ext>
            </a:extLst>
          </p:cNvPr>
          <p:cNvSpPr/>
          <p:nvPr/>
        </p:nvSpPr>
        <p:spPr>
          <a:xfrm rot="18913736">
            <a:off x="7395816" y="293064"/>
            <a:ext cx="838899" cy="18036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C03D362-950E-4790-BD41-30423B1BF852}"/>
              </a:ext>
            </a:extLst>
          </p:cNvPr>
          <p:cNvSpPr/>
          <p:nvPr/>
        </p:nvSpPr>
        <p:spPr>
          <a:xfrm rot="18913736">
            <a:off x="7573378" y="2050439"/>
            <a:ext cx="838899" cy="20315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21149BA8-F784-48F3-AAA4-D3284CD24053}"/>
              </a:ext>
            </a:extLst>
          </p:cNvPr>
          <p:cNvSpPr/>
          <p:nvPr/>
        </p:nvSpPr>
        <p:spPr>
          <a:xfrm>
            <a:off x="8115941" y="3363985"/>
            <a:ext cx="382109" cy="317918"/>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7AE82-D4F5-4022-8E7E-58644879CD64}"/>
              </a:ext>
            </a:extLst>
          </p:cNvPr>
          <p:cNvSpPr/>
          <p:nvPr/>
        </p:nvSpPr>
        <p:spPr>
          <a:xfrm rot="20586678">
            <a:off x="5171242" y="3163597"/>
            <a:ext cx="1051380" cy="493684"/>
          </a:xfrm>
          <a:prstGeom prst="ellipse">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C64BF0BD-D719-4DF9-8001-6E8300DB3DEC}"/>
              </a:ext>
            </a:extLst>
          </p:cNvPr>
          <p:cNvSpPr/>
          <p:nvPr/>
        </p:nvSpPr>
        <p:spPr>
          <a:xfrm>
            <a:off x="1224684" y="3868580"/>
            <a:ext cx="838899" cy="18036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503A67BD-2EE4-4A1D-BADB-7209B48DAF4C}"/>
              </a:ext>
            </a:extLst>
          </p:cNvPr>
          <p:cNvSpPr/>
          <p:nvPr/>
        </p:nvSpPr>
        <p:spPr>
          <a:xfrm rot="3275360">
            <a:off x="2989807" y="4001118"/>
            <a:ext cx="361434" cy="13224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2913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92158" y="221094"/>
            <a:ext cx="8882066" cy="954107"/>
          </a:xfrm>
        </p:spPr>
        <p:txBody>
          <a:bodyPr/>
          <a:lstStyle/>
          <a:p>
            <a:r>
              <a:rPr lang="en-US" dirty="0">
                <a:latin typeface="Arial" charset="0"/>
              </a:rPr>
              <a:t>Component- Steam Turbines</a:t>
            </a:r>
            <a:br>
              <a:rPr lang="en-US" dirty="0">
                <a:latin typeface="Arial" charset="0"/>
              </a:rPr>
            </a:br>
            <a:endParaRPr lang="en-US" dirty="0"/>
          </a:p>
        </p:txBody>
      </p:sp>
      <p:sp>
        <p:nvSpPr>
          <p:cNvPr id="4" name="Slide Number Placeholder 3"/>
          <p:cNvSpPr>
            <a:spLocks noGrp="1"/>
          </p:cNvSpPr>
          <p:nvPr>
            <p:ph type="sldNum" sz="quarter" idx="16"/>
          </p:nvPr>
        </p:nvSpPr>
        <p:spPr/>
        <p:txBody>
          <a:bodyPr/>
          <a:lstStyle/>
          <a:p>
            <a:pPr algn="r"/>
            <a:fld id="{692AF0AF-EC4A-4F46-B4C7-BDC1E3D8A276}" type="slidenum">
              <a:rPr lang="en-US" smtClean="0"/>
              <a:pPr algn="r"/>
              <a:t>15</a:t>
            </a:fld>
            <a:endParaRPr lang="en-US" dirty="0"/>
          </a:p>
        </p:txBody>
      </p:sp>
      <p:pic>
        <p:nvPicPr>
          <p:cNvPr id="5" name="Picture 10" descr="kombidampf_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23491" y="4266228"/>
            <a:ext cx="6337002" cy="2591772"/>
          </a:xfrm>
          <a:prstGeom prst="rect">
            <a:avLst/>
          </a:prstGeom>
          <a:noFill/>
        </p:spPr>
      </p:pic>
      <p:sp>
        <p:nvSpPr>
          <p:cNvPr id="6" name="Rectangle 5"/>
          <p:cNvSpPr/>
          <p:nvPr/>
        </p:nvSpPr>
        <p:spPr>
          <a:xfrm>
            <a:off x="6605330" y="5167424"/>
            <a:ext cx="1701205" cy="1244010"/>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6605331" y="5252485"/>
            <a:ext cx="1657995" cy="97819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6690396" y="5326914"/>
            <a:ext cx="1487867" cy="8080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6587269" y="5633480"/>
            <a:ext cx="1654790" cy="152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860495" y="5194001"/>
            <a:ext cx="1084521" cy="103135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041115" y="5236533"/>
            <a:ext cx="723276" cy="923330"/>
          </a:xfrm>
          <a:prstGeom prst="rect">
            <a:avLst/>
          </a:prstGeom>
          <a:noFill/>
        </p:spPr>
        <p:txBody>
          <a:bodyPr wrap="none" lIns="91440" tIns="45720" rIns="91440" bIns="45720">
            <a:spAutoFit/>
          </a:bodyPr>
          <a:lstStyle/>
          <a:p>
            <a:pPr algn="ctr"/>
            <a:r>
              <a:rPr lang="en-US" sz="54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G</a:t>
            </a:r>
          </a:p>
        </p:txBody>
      </p:sp>
      <p:pic>
        <p:nvPicPr>
          <p:cNvPr id="12" name="Picture 2" descr="C:\Users\t23842\Desktop\Mtgs, Pres, Tours\Zimmer\good pics\Copy of B ROTOR INNER HOUSING LIFT 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385" y="863626"/>
            <a:ext cx="2669060" cy="3558746"/>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6"/>
          <p:cNvSpPr txBox="1">
            <a:spLocks noChangeArrowheads="1"/>
          </p:cNvSpPr>
          <p:nvPr/>
        </p:nvSpPr>
        <p:spPr bwMode="auto">
          <a:xfrm>
            <a:off x="3199769" y="934494"/>
            <a:ext cx="5887094" cy="2554545"/>
          </a:xfrm>
          <a:prstGeom prst="rect">
            <a:avLst/>
          </a:prstGeom>
          <a:noFill/>
          <a:ln w="12700" algn="ctr">
            <a:noFill/>
            <a:miter lim="800000"/>
            <a:headEnd/>
            <a:tailEnd/>
          </a:ln>
          <a:effectLst/>
        </p:spPr>
        <p:txBody>
          <a:bodyPr wrap="square">
            <a:spAutoFit/>
          </a:bodyPr>
          <a:lstStyle/>
          <a:p>
            <a:pPr algn="l">
              <a:buFontTx/>
              <a:buChar char="•"/>
            </a:pPr>
            <a:r>
              <a:rPr lang="en-US" sz="1600" dirty="0"/>
              <a:t>Mechanical device that extracts thermal energy from pressurized steam and converts it into useful mechanical work.</a:t>
            </a:r>
          </a:p>
          <a:p>
            <a:pPr lvl="1" algn="l">
              <a:buFontTx/>
              <a:buChar char="•"/>
            </a:pPr>
            <a:r>
              <a:rPr lang="en-US" sz="1600" dirty="0"/>
              <a:t>Rotates at 3,600 RPM’s</a:t>
            </a:r>
          </a:p>
          <a:p>
            <a:pPr algn="l">
              <a:buFontTx/>
              <a:buChar char="•"/>
            </a:pPr>
            <a:r>
              <a:rPr lang="en-US" sz="1600" dirty="0"/>
              <a:t>The high pressure steam (2,400 psi @ 1,005</a:t>
            </a:r>
            <a:r>
              <a:rPr lang="en-US" sz="1600" dirty="0">
                <a:cs typeface="Arial" charset="0"/>
              </a:rPr>
              <a:t>°F) </a:t>
            </a:r>
            <a:r>
              <a:rPr lang="en-US" sz="1600" dirty="0"/>
              <a:t>drives the turbine through a series of “blades” which rotates the turbine shaft.</a:t>
            </a:r>
          </a:p>
          <a:p>
            <a:pPr lvl="1" algn="l">
              <a:buFontTx/>
              <a:buChar char="•"/>
            </a:pPr>
            <a:r>
              <a:rPr lang="en-US" sz="1600" dirty="0"/>
              <a:t>The turbine shaft is connected to the shaft of the generator.</a:t>
            </a:r>
          </a:p>
          <a:p>
            <a:pPr lvl="1" algn="l">
              <a:buFontTx/>
              <a:buChar char="•"/>
            </a:pPr>
            <a:r>
              <a:rPr lang="en-US" sz="1600" dirty="0"/>
              <a:t>The exhausted steam is condensed and returned to the boiler to go through the process again.</a:t>
            </a:r>
          </a:p>
        </p:txBody>
      </p:sp>
    </p:spTree>
    <p:extLst>
      <p:ext uri="{BB962C8B-B14F-4D97-AF65-F5344CB8AC3E}">
        <p14:creationId xmlns:p14="http://schemas.microsoft.com/office/powerpoint/2010/main" val="20784751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92158" y="221094"/>
            <a:ext cx="8882066" cy="954107"/>
          </a:xfrm>
        </p:spPr>
        <p:txBody>
          <a:bodyPr/>
          <a:lstStyle/>
          <a:p>
            <a:r>
              <a:rPr lang="en-US" dirty="0">
                <a:latin typeface="Arial" charset="0"/>
              </a:rPr>
              <a:t>Component- Steam Turbine – Unit 7 Turbine</a:t>
            </a:r>
            <a:br>
              <a:rPr lang="en-US" dirty="0">
                <a:latin typeface="Arial" charset="0"/>
              </a:rPr>
            </a:br>
            <a:endParaRPr lang="en-US" dirty="0"/>
          </a:p>
        </p:txBody>
      </p:sp>
      <p:sp>
        <p:nvSpPr>
          <p:cNvPr id="4" name="Slide Number Placeholder 3"/>
          <p:cNvSpPr>
            <a:spLocks noGrp="1"/>
          </p:cNvSpPr>
          <p:nvPr>
            <p:ph type="sldNum" sz="quarter" idx="16"/>
          </p:nvPr>
        </p:nvSpPr>
        <p:spPr/>
        <p:txBody>
          <a:bodyPr/>
          <a:lstStyle/>
          <a:p>
            <a:pPr algn="r"/>
            <a:fld id="{692AF0AF-EC4A-4F46-B4C7-BDC1E3D8A276}" type="slidenum">
              <a:rPr lang="en-US" smtClean="0"/>
              <a:pPr algn="r"/>
              <a:t>16</a:t>
            </a:fld>
            <a:endParaRPr lang="en-US" dirty="0"/>
          </a:p>
        </p:txBody>
      </p:sp>
      <p:pic>
        <p:nvPicPr>
          <p:cNvPr id="16" name="Picture 15" descr="A picture containing indoor, ceiling, area&#10;&#10;Description automatically generated">
            <a:extLst>
              <a:ext uri="{FF2B5EF4-FFF2-40B4-BE49-F238E27FC236}">
                <a16:creationId xmlns:a16="http://schemas.microsoft.com/office/drawing/2014/main" id="{E0F2750E-B765-4BFE-B485-9DDFCA93B64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4720" y="996912"/>
            <a:ext cx="7298322" cy="5473742"/>
          </a:xfrm>
          <a:prstGeom prst="rect">
            <a:avLst/>
          </a:prstGeom>
        </p:spPr>
      </p:pic>
    </p:spTree>
    <p:extLst>
      <p:ext uri="{BB962C8B-B14F-4D97-AF65-F5344CB8AC3E}">
        <p14:creationId xmlns:p14="http://schemas.microsoft.com/office/powerpoint/2010/main" val="616045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92158" y="221094"/>
            <a:ext cx="8882066" cy="954107"/>
          </a:xfrm>
        </p:spPr>
        <p:txBody>
          <a:bodyPr/>
          <a:lstStyle/>
          <a:p>
            <a:r>
              <a:rPr lang="en-US" dirty="0">
                <a:latin typeface="Arial" charset="0"/>
              </a:rPr>
              <a:t>Component- Steam Turbines – Unit 8 Turbine Deck</a:t>
            </a:r>
            <a:br>
              <a:rPr lang="en-US" dirty="0">
                <a:latin typeface="Arial" charset="0"/>
              </a:rPr>
            </a:br>
            <a:endParaRPr lang="en-US" dirty="0"/>
          </a:p>
        </p:txBody>
      </p:sp>
      <p:sp>
        <p:nvSpPr>
          <p:cNvPr id="4" name="Slide Number Placeholder 3"/>
          <p:cNvSpPr>
            <a:spLocks noGrp="1"/>
          </p:cNvSpPr>
          <p:nvPr>
            <p:ph type="sldNum" sz="quarter" idx="16"/>
          </p:nvPr>
        </p:nvSpPr>
        <p:spPr/>
        <p:txBody>
          <a:bodyPr/>
          <a:lstStyle/>
          <a:p>
            <a:pPr algn="r"/>
            <a:fld id="{692AF0AF-EC4A-4F46-B4C7-BDC1E3D8A276}" type="slidenum">
              <a:rPr lang="en-US" smtClean="0"/>
              <a:pPr algn="r"/>
              <a:t>17</a:t>
            </a:fld>
            <a:endParaRPr lang="en-US" dirty="0"/>
          </a:p>
        </p:txBody>
      </p:sp>
      <p:pic>
        <p:nvPicPr>
          <p:cNvPr id="14" name="Picture 13" descr="A picture containing indoor, floor, room, area&#10;&#10;Description automatically generated">
            <a:extLst>
              <a:ext uri="{FF2B5EF4-FFF2-40B4-BE49-F238E27FC236}">
                <a16:creationId xmlns:a16="http://schemas.microsoft.com/office/drawing/2014/main" id="{70DBEB0D-D2C7-4818-8B53-6E4DA68F7B9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53672" y="791669"/>
            <a:ext cx="7571982" cy="5678987"/>
          </a:xfrm>
          <a:prstGeom prst="rect">
            <a:avLst/>
          </a:prstGeom>
        </p:spPr>
      </p:pic>
      <p:sp>
        <p:nvSpPr>
          <p:cNvPr id="3" name="TextBox 2">
            <a:extLst>
              <a:ext uri="{FF2B5EF4-FFF2-40B4-BE49-F238E27FC236}">
                <a16:creationId xmlns:a16="http://schemas.microsoft.com/office/drawing/2014/main" id="{6E23F066-D8E4-4F9A-A28E-9EA692E74B72}"/>
              </a:ext>
            </a:extLst>
          </p:cNvPr>
          <p:cNvSpPr txBox="1"/>
          <p:nvPr/>
        </p:nvSpPr>
        <p:spPr>
          <a:xfrm>
            <a:off x="2895217" y="4692126"/>
            <a:ext cx="518091" cy="246221"/>
          </a:xfrm>
          <a:prstGeom prst="rect">
            <a:avLst/>
          </a:prstGeom>
          <a:solidFill>
            <a:schemeClr val="accent4">
              <a:lumMod val="60000"/>
              <a:lumOff val="40000"/>
            </a:schemeClr>
          </a:solidFill>
        </p:spPr>
        <p:txBody>
          <a:bodyPr wrap="none" rtlCol="0">
            <a:spAutoFit/>
          </a:bodyPr>
          <a:lstStyle/>
          <a:p>
            <a:r>
              <a:rPr lang="en-US" sz="1000" dirty="0"/>
              <a:t>Unit 6</a:t>
            </a:r>
          </a:p>
        </p:txBody>
      </p:sp>
      <p:sp>
        <p:nvSpPr>
          <p:cNvPr id="7" name="TextBox 6">
            <a:extLst>
              <a:ext uri="{FF2B5EF4-FFF2-40B4-BE49-F238E27FC236}">
                <a16:creationId xmlns:a16="http://schemas.microsoft.com/office/drawing/2014/main" id="{B4811340-A71B-434D-B2B1-F1481912F810}"/>
              </a:ext>
            </a:extLst>
          </p:cNvPr>
          <p:cNvSpPr txBox="1"/>
          <p:nvPr/>
        </p:nvSpPr>
        <p:spPr>
          <a:xfrm>
            <a:off x="3046804" y="3938021"/>
            <a:ext cx="518091" cy="246221"/>
          </a:xfrm>
          <a:prstGeom prst="rect">
            <a:avLst/>
          </a:prstGeom>
          <a:solidFill>
            <a:schemeClr val="accent4">
              <a:lumMod val="60000"/>
              <a:lumOff val="40000"/>
            </a:schemeClr>
          </a:solidFill>
        </p:spPr>
        <p:txBody>
          <a:bodyPr wrap="none" rtlCol="0">
            <a:spAutoFit/>
          </a:bodyPr>
          <a:lstStyle/>
          <a:p>
            <a:r>
              <a:rPr lang="en-US" sz="1000" dirty="0"/>
              <a:t>Unit 5</a:t>
            </a:r>
          </a:p>
        </p:txBody>
      </p:sp>
      <p:sp>
        <p:nvSpPr>
          <p:cNvPr id="8" name="TextBox 7">
            <a:extLst>
              <a:ext uri="{FF2B5EF4-FFF2-40B4-BE49-F238E27FC236}">
                <a16:creationId xmlns:a16="http://schemas.microsoft.com/office/drawing/2014/main" id="{7FF6DE04-052F-4A2E-AAF7-2942D4CCAB45}"/>
              </a:ext>
            </a:extLst>
          </p:cNvPr>
          <p:cNvSpPr txBox="1"/>
          <p:nvPr/>
        </p:nvSpPr>
        <p:spPr>
          <a:xfrm>
            <a:off x="4483498" y="3201483"/>
            <a:ext cx="518092" cy="246221"/>
          </a:xfrm>
          <a:prstGeom prst="rect">
            <a:avLst/>
          </a:prstGeom>
          <a:solidFill>
            <a:schemeClr val="accent4">
              <a:lumMod val="60000"/>
              <a:lumOff val="40000"/>
            </a:schemeClr>
          </a:solidFill>
        </p:spPr>
        <p:txBody>
          <a:bodyPr wrap="none" rtlCol="0">
            <a:spAutoFit/>
          </a:bodyPr>
          <a:lstStyle/>
          <a:p>
            <a:r>
              <a:rPr lang="en-US" sz="1000" dirty="0"/>
              <a:t>Unit 4</a:t>
            </a:r>
          </a:p>
        </p:txBody>
      </p:sp>
      <p:sp>
        <p:nvSpPr>
          <p:cNvPr id="9" name="TextBox 8">
            <a:extLst>
              <a:ext uri="{FF2B5EF4-FFF2-40B4-BE49-F238E27FC236}">
                <a16:creationId xmlns:a16="http://schemas.microsoft.com/office/drawing/2014/main" id="{B7E11E81-ECFB-4E01-9070-74EE63A8F795}"/>
              </a:ext>
            </a:extLst>
          </p:cNvPr>
          <p:cNvSpPr txBox="1"/>
          <p:nvPr/>
        </p:nvSpPr>
        <p:spPr>
          <a:xfrm>
            <a:off x="3861651" y="2863244"/>
            <a:ext cx="537327" cy="253916"/>
          </a:xfrm>
          <a:prstGeom prst="rect">
            <a:avLst/>
          </a:prstGeom>
          <a:solidFill>
            <a:schemeClr val="accent4">
              <a:lumMod val="60000"/>
              <a:lumOff val="40000"/>
            </a:schemeClr>
          </a:solidFill>
        </p:spPr>
        <p:txBody>
          <a:bodyPr wrap="none" rtlCol="0">
            <a:spAutoFit/>
          </a:bodyPr>
          <a:lstStyle/>
          <a:p>
            <a:r>
              <a:rPr lang="en-US" sz="1000" dirty="0"/>
              <a:t>Unit 3</a:t>
            </a:r>
          </a:p>
        </p:txBody>
      </p:sp>
      <p:sp>
        <p:nvSpPr>
          <p:cNvPr id="10" name="TextBox 9">
            <a:extLst>
              <a:ext uri="{FF2B5EF4-FFF2-40B4-BE49-F238E27FC236}">
                <a16:creationId xmlns:a16="http://schemas.microsoft.com/office/drawing/2014/main" id="{7F3130D8-120C-4906-B4DC-DE88A6AFADC4}"/>
              </a:ext>
            </a:extLst>
          </p:cNvPr>
          <p:cNvSpPr txBox="1"/>
          <p:nvPr/>
        </p:nvSpPr>
        <p:spPr>
          <a:xfrm>
            <a:off x="2912153" y="1559972"/>
            <a:ext cx="787395" cy="369332"/>
          </a:xfrm>
          <a:prstGeom prst="rect">
            <a:avLst/>
          </a:prstGeom>
          <a:solidFill>
            <a:schemeClr val="accent4">
              <a:lumMod val="60000"/>
              <a:lumOff val="40000"/>
            </a:schemeClr>
          </a:solidFill>
        </p:spPr>
        <p:txBody>
          <a:bodyPr wrap="none" rtlCol="0">
            <a:spAutoFit/>
          </a:bodyPr>
          <a:lstStyle/>
          <a:p>
            <a:r>
              <a:rPr lang="en-US" dirty="0"/>
              <a:t>Unit 8</a:t>
            </a:r>
          </a:p>
        </p:txBody>
      </p:sp>
      <p:cxnSp>
        <p:nvCxnSpPr>
          <p:cNvPr id="6" name="Straight Arrow Connector 5">
            <a:extLst>
              <a:ext uri="{FF2B5EF4-FFF2-40B4-BE49-F238E27FC236}">
                <a16:creationId xmlns:a16="http://schemas.microsoft.com/office/drawing/2014/main" id="{149ADBB8-90E7-4DF3-B548-F7B66CA19DA6}"/>
              </a:ext>
            </a:extLst>
          </p:cNvPr>
          <p:cNvCxnSpPr>
            <a:cxnSpLocks/>
          </p:cNvCxnSpPr>
          <p:nvPr/>
        </p:nvCxnSpPr>
        <p:spPr>
          <a:xfrm flipH="1">
            <a:off x="3166844" y="1929304"/>
            <a:ext cx="139004" cy="718632"/>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50421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45" y="246029"/>
            <a:ext cx="8882066" cy="523220"/>
          </a:xfrm>
        </p:spPr>
        <p:txBody>
          <a:bodyPr/>
          <a:lstStyle/>
          <a:p>
            <a:r>
              <a:rPr lang="en-US" dirty="0">
                <a:latin typeface="Arial" charset="0"/>
              </a:rPr>
              <a:t>Component- Cooling Tower</a:t>
            </a:r>
            <a:endParaRPr lang="en-US" dirty="0"/>
          </a:p>
        </p:txBody>
      </p:sp>
      <p:sp>
        <p:nvSpPr>
          <p:cNvPr id="4" name="Slide Number Placeholder 3"/>
          <p:cNvSpPr>
            <a:spLocks noGrp="1"/>
          </p:cNvSpPr>
          <p:nvPr>
            <p:ph type="sldNum" sz="quarter" idx="16"/>
          </p:nvPr>
        </p:nvSpPr>
        <p:spPr/>
        <p:txBody>
          <a:bodyPr/>
          <a:lstStyle/>
          <a:p>
            <a:pPr algn="r"/>
            <a:fld id="{692AF0AF-EC4A-4F46-B4C7-BDC1E3D8A276}" type="slidenum">
              <a:rPr lang="en-US" smtClean="0"/>
              <a:pPr algn="r"/>
              <a:t>18</a:t>
            </a:fld>
            <a:endParaRPr lang="en-US" dirty="0"/>
          </a:p>
        </p:txBody>
      </p:sp>
      <p:pic>
        <p:nvPicPr>
          <p:cNvPr id="5" name="Picture 2" descr="cool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1318" y="1411261"/>
            <a:ext cx="4251325" cy="4391025"/>
          </a:xfrm>
          <a:prstGeom prst="rect">
            <a:avLst/>
          </a:prstGeom>
          <a:noFill/>
          <a:ln w="9525">
            <a:solidFill>
              <a:srgbClr val="FFFF66"/>
            </a:solidFill>
            <a:miter lim="800000"/>
            <a:headEnd/>
            <a:tailEnd/>
          </a:ln>
        </p:spPr>
      </p:pic>
      <p:sp>
        <p:nvSpPr>
          <p:cNvPr id="6" name="Text Box 6"/>
          <p:cNvSpPr txBox="1">
            <a:spLocks noChangeArrowheads="1"/>
          </p:cNvSpPr>
          <p:nvPr/>
        </p:nvSpPr>
        <p:spPr bwMode="auto">
          <a:xfrm>
            <a:off x="3188106" y="1743135"/>
            <a:ext cx="1046163" cy="646331"/>
          </a:xfrm>
          <a:prstGeom prst="rect">
            <a:avLst/>
          </a:prstGeom>
          <a:noFill/>
          <a:ln w="12700" algn="ctr">
            <a:noFill/>
            <a:miter lim="800000"/>
            <a:headEnd/>
            <a:tailEnd/>
          </a:ln>
          <a:effectLst/>
        </p:spPr>
        <p:txBody>
          <a:bodyPr>
            <a:spAutoFit/>
          </a:bodyPr>
          <a:lstStyle/>
          <a:p>
            <a:r>
              <a:rPr lang="en-US"/>
              <a:t>Water Vapor</a:t>
            </a:r>
          </a:p>
        </p:txBody>
      </p:sp>
      <p:sp>
        <p:nvSpPr>
          <p:cNvPr id="7" name="AutoShape 10"/>
          <p:cNvSpPr>
            <a:spLocks noChangeArrowheads="1"/>
          </p:cNvSpPr>
          <p:nvPr/>
        </p:nvSpPr>
        <p:spPr bwMode="auto">
          <a:xfrm>
            <a:off x="2126069" y="2014677"/>
            <a:ext cx="206375" cy="458629"/>
          </a:xfrm>
          <a:prstGeom prst="upArrow">
            <a:avLst>
              <a:gd name="adj1" fmla="val 50000"/>
              <a:gd name="adj2" fmla="val 89423"/>
            </a:avLst>
          </a:prstGeom>
          <a:solidFill>
            <a:schemeClr val="accent1"/>
          </a:solidFill>
          <a:ln w="12700" algn="ctr">
            <a:noFill/>
            <a:miter lim="800000"/>
            <a:headEnd/>
            <a:tailEnd/>
          </a:ln>
          <a:effectLst/>
        </p:spPr>
        <p:txBody>
          <a:bodyPr anchor="ctr">
            <a:spAutoFit/>
          </a:bodyPr>
          <a:lstStyle/>
          <a:p>
            <a:endParaRPr lang="en-US"/>
          </a:p>
        </p:txBody>
      </p:sp>
      <p:sp>
        <p:nvSpPr>
          <p:cNvPr id="8" name="Text Box 11"/>
          <p:cNvSpPr txBox="1">
            <a:spLocks noChangeArrowheads="1"/>
          </p:cNvSpPr>
          <p:nvPr/>
        </p:nvSpPr>
        <p:spPr bwMode="auto">
          <a:xfrm>
            <a:off x="1152931" y="1639946"/>
            <a:ext cx="1120775" cy="369332"/>
          </a:xfrm>
          <a:prstGeom prst="rect">
            <a:avLst/>
          </a:prstGeom>
          <a:noFill/>
          <a:ln w="12700" algn="ctr">
            <a:noFill/>
            <a:miter lim="800000"/>
            <a:headEnd/>
            <a:tailEnd/>
          </a:ln>
          <a:effectLst/>
        </p:spPr>
        <p:txBody>
          <a:bodyPr>
            <a:spAutoFit/>
          </a:bodyPr>
          <a:lstStyle/>
          <a:p>
            <a:r>
              <a:rPr lang="en-US" dirty="0">
                <a:solidFill>
                  <a:schemeClr val="accent1"/>
                </a:solidFill>
              </a:rPr>
              <a:t>Heat</a:t>
            </a:r>
          </a:p>
        </p:txBody>
      </p:sp>
      <p:sp>
        <p:nvSpPr>
          <p:cNvPr id="9" name="Text Box 3"/>
          <p:cNvSpPr txBox="1">
            <a:spLocks noChangeArrowheads="1"/>
          </p:cNvSpPr>
          <p:nvPr/>
        </p:nvSpPr>
        <p:spPr bwMode="auto">
          <a:xfrm>
            <a:off x="-105958" y="968693"/>
            <a:ext cx="4876800" cy="369332"/>
          </a:xfrm>
          <a:prstGeom prst="rect">
            <a:avLst/>
          </a:prstGeom>
          <a:noFill/>
          <a:ln w="9525">
            <a:noFill/>
            <a:miter lim="800000"/>
            <a:headEnd/>
            <a:tailEnd/>
          </a:ln>
          <a:effectLst/>
        </p:spPr>
        <p:txBody>
          <a:bodyPr>
            <a:spAutoFit/>
          </a:bodyPr>
          <a:lstStyle/>
          <a:p>
            <a:pPr>
              <a:spcBef>
                <a:spcPct val="0"/>
              </a:spcBef>
            </a:pPr>
            <a:r>
              <a:rPr lang="en-US" b="1" dirty="0"/>
              <a:t>Natural Draft Cooling Tower</a:t>
            </a:r>
            <a:endParaRPr lang="en-US" dirty="0"/>
          </a:p>
        </p:txBody>
      </p:sp>
      <p:sp>
        <p:nvSpPr>
          <p:cNvPr id="10" name="Text Box 8"/>
          <p:cNvSpPr txBox="1">
            <a:spLocks noChangeArrowheads="1"/>
          </p:cNvSpPr>
          <p:nvPr/>
        </p:nvSpPr>
        <p:spPr bwMode="auto">
          <a:xfrm>
            <a:off x="4770842" y="699177"/>
            <a:ext cx="3752474" cy="1754326"/>
          </a:xfrm>
          <a:prstGeom prst="rect">
            <a:avLst/>
          </a:prstGeom>
          <a:noFill/>
          <a:ln w="12700" algn="ctr">
            <a:noFill/>
            <a:miter lim="800000"/>
            <a:headEnd/>
            <a:tailEnd/>
          </a:ln>
          <a:effectLst/>
        </p:spPr>
        <p:txBody>
          <a:bodyPr wrap="square">
            <a:spAutoFit/>
          </a:bodyPr>
          <a:lstStyle/>
          <a:p>
            <a:r>
              <a:rPr lang="en-US" dirty="0"/>
              <a:t>The circulating cooling water is cycled between these types of towers and the condenser. The heat in the falling water is carried away by the upward air draft in the towers. </a:t>
            </a:r>
          </a:p>
        </p:txBody>
      </p:sp>
      <p:pic>
        <p:nvPicPr>
          <p:cNvPr id="16" name="Picture 15" descr="A picture containing sky, outdoor, building, cloudy&#10;&#10;Description automatically generated">
            <a:extLst>
              <a:ext uri="{FF2B5EF4-FFF2-40B4-BE49-F238E27FC236}">
                <a16:creationId xmlns:a16="http://schemas.microsoft.com/office/drawing/2014/main" id="{3F4043D5-2DFE-416B-BC8B-DE55DF7A58C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48669" y="2565459"/>
            <a:ext cx="3030599" cy="4040799"/>
          </a:xfrm>
          <a:prstGeom prst="rect">
            <a:avLst/>
          </a:prstGeom>
        </p:spPr>
      </p:pic>
    </p:spTree>
    <p:extLst>
      <p:ext uri="{BB962C8B-B14F-4D97-AF65-F5344CB8AC3E}">
        <p14:creationId xmlns:p14="http://schemas.microsoft.com/office/powerpoint/2010/main" val="359965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Discussion Topics</a:t>
            </a:r>
            <a:endParaRPr lang="en-US" dirty="0"/>
          </a:p>
        </p:txBody>
      </p:sp>
      <p:sp>
        <p:nvSpPr>
          <p:cNvPr id="3" name="Text Placeholder 2"/>
          <p:cNvSpPr>
            <a:spLocks noGrp="1"/>
          </p:cNvSpPr>
          <p:nvPr>
            <p:ph type="body" sz="quarter" idx="13"/>
          </p:nvPr>
        </p:nvSpPr>
        <p:spPr>
          <a:xfrm>
            <a:off x="125409" y="1119190"/>
            <a:ext cx="8882066" cy="4736681"/>
          </a:xfrm>
        </p:spPr>
        <p:txBody>
          <a:bodyPr/>
          <a:lstStyle/>
          <a:p>
            <a:pPr marL="228600" lvl="1" indent="0">
              <a:lnSpc>
                <a:spcPct val="90000"/>
              </a:lnSpc>
              <a:buNone/>
            </a:pPr>
            <a:endParaRPr lang="en-US" dirty="0">
              <a:latin typeface="Arial" charset="0"/>
            </a:endParaRPr>
          </a:p>
          <a:p>
            <a:pPr>
              <a:lnSpc>
                <a:spcPct val="90000"/>
              </a:lnSpc>
              <a:buFont typeface="Arial" panose="020B0604020202020204" pitchFamily="34" charset="0"/>
              <a:buChar char="•"/>
            </a:pPr>
            <a:r>
              <a:rPr lang="en-US" sz="2400" dirty="0">
                <a:latin typeface="Arial" charset="0"/>
              </a:rPr>
              <a:t> Electrical Grid Overview</a:t>
            </a:r>
          </a:p>
          <a:p>
            <a:pPr lvl="1">
              <a:lnSpc>
                <a:spcPct val="90000"/>
              </a:lnSpc>
              <a:buFont typeface="Arial" panose="020B0604020202020204" pitchFamily="34" charset="0"/>
              <a:buChar char="•"/>
            </a:pPr>
            <a:r>
              <a:rPr lang="en-US" dirty="0">
                <a:latin typeface="Arial" charset="0"/>
              </a:rPr>
              <a:t>Local Transmission Infrastructure &amp; Generation</a:t>
            </a:r>
          </a:p>
          <a:p>
            <a:pPr lvl="1">
              <a:lnSpc>
                <a:spcPct val="90000"/>
              </a:lnSpc>
              <a:buFont typeface="Arial" panose="020B0604020202020204" pitchFamily="34" charset="0"/>
              <a:buChar char="•"/>
            </a:pPr>
            <a:r>
              <a:rPr lang="en-US" dirty="0">
                <a:latin typeface="Arial" charset="0"/>
              </a:rPr>
              <a:t>Robustness &amp; Fragility – </a:t>
            </a:r>
          </a:p>
          <a:p>
            <a:pPr lvl="2">
              <a:lnSpc>
                <a:spcPct val="90000"/>
              </a:lnSpc>
            </a:pPr>
            <a:r>
              <a:rPr lang="en-US" sz="1800" dirty="0">
                <a:latin typeface="Arial" charset="0"/>
              </a:rPr>
              <a:t>June15, 2022 AEP Columbus Incident</a:t>
            </a:r>
          </a:p>
          <a:p>
            <a:pPr lvl="2">
              <a:lnSpc>
                <a:spcPct val="90000"/>
              </a:lnSpc>
            </a:pPr>
            <a:r>
              <a:rPr lang="en-US" sz="1800" dirty="0">
                <a:latin typeface="Arial" charset="0"/>
              </a:rPr>
              <a:t>2023 Winter Storm Elliot</a:t>
            </a:r>
          </a:p>
          <a:p>
            <a:pPr lvl="2">
              <a:lnSpc>
                <a:spcPct val="90000"/>
              </a:lnSpc>
            </a:pPr>
            <a:r>
              <a:rPr lang="en-US" sz="1800" dirty="0">
                <a:latin typeface="Arial" charset="0"/>
              </a:rPr>
              <a:t>Challenges in CA &amp; TX</a:t>
            </a:r>
          </a:p>
          <a:p>
            <a:pPr marL="228600" lvl="1" indent="0">
              <a:lnSpc>
                <a:spcPct val="90000"/>
              </a:lnSpc>
              <a:buNone/>
            </a:pPr>
            <a:endParaRPr lang="en-US" dirty="0">
              <a:latin typeface="Arial" charset="0"/>
            </a:endParaRPr>
          </a:p>
          <a:p>
            <a:pPr>
              <a:lnSpc>
                <a:spcPct val="90000"/>
              </a:lnSpc>
              <a:buFont typeface="Arial" panose="020B0604020202020204" pitchFamily="34" charset="0"/>
              <a:buChar char="•"/>
            </a:pPr>
            <a:r>
              <a:rPr lang="en-US" sz="2400" dirty="0">
                <a:latin typeface="Arial" charset="0"/>
              </a:rPr>
              <a:t> Energy Transition in PJM</a:t>
            </a:r>
          </a:p>
          <a:p>
            <a:pPr>
              <a:lnSpc>
                <a:spcPct val="90000"/>
              </a:lnSpc>
              <a:buFont typeface="Arial" panose="020B0604020202020204" pitchFamily="34" charset="0"/>
              <a:buChar char="•"/>
            </a:pPr>
            <a:endParaRPr lang="en-US" sz="2400" dirty="0">
              <a:latin typeface="Arial" charset="0"/>
            </a:endParaRPr>
          </a:p>
          <a:p>
            <a:pPr>
              <a:lnSpc>
                <a:spcPct val="90000"/>
              </a:lnSpc>
              <a:buFont typeface="Arial" panose="020B0604020202020204" pitchFamily="34" charset="0"/>
              <a:buChar char="•"/>
            </a:pPr>
            <a:r>
              <a:rPr lang="en-US" sz="2400" dirty="0">
                <a:latin typeface="Arial" charset="0"/>
              </a:rPr>
              <a:t> Energy &amp; Electricity Trends (EIA) [If time]</a:t>
            </a:r>
          </a:p>
          <a:p>
            <a:pPr>
              <a:lnSpc>
                <a:spcPct val="90000"/>
              </a:lnSpc>
              <a:buFont typeface="Arial" panose="020B0604020202020204" pitchFamily="34" charset="0"/>
              <a:buChar char="•"/>
            </a:pPr>
            <a:endParaRPr lang="en-US" sz="2400" dirty="0">
              <a:latin typeface="Arial" charset="0"/>
            </a:endParaRPr>
          </a:p>
          <a:p>
            <a:pPr>
              <a:lnSpc>
                <a:spcPct val="90000"/>
              </a:lnSpc>
              <a:buFont typeface="Arial" panose="020B0604020202020204" pitchFamily="34" charset="0"/>
              <a:buChar char="•"/>
            </a:pPr>
            <a:r>
              <a:rPr lang="en-US" sz="2400" dirty="0">
                <a:latin typeface="Arial" charset="0"/>
              </a:rPr>
              <a:t> Ohio Deregulation &amp; Consumer Choice</a:t>
            </a:r>
          </a:p>
        </p:txBody>
      </p:sp>
      <p:sp>
        <p:nvSpPr>
          <p:cNvPr id="4" name="Slide Number Placeholder 3"/>
          <p:cNvSpPr>
            <a:spLocks noGrp="1"/>
          </p:cNvSpPr>
          <p:nvPr>
            <p:ph type="sldNum" sz="quarter" idx="16"/>
          </p:nvPr>
        </p:nvSpPr>
        <p:spPr/>
        <p:txBody>
          <a:bodyPr/>
          <a:lstStyle/>
          <a:p>
            <a:pPr algn="r"/>
            <a:fld id="{692AF0AF-EC4A-4F46-B4C7-BDC1E3D8A276}" type="slidenum">
              <a:rPr lang="en-US" smtClean="0"/>
              <a:pPr algn="r"/>
              <a:t>1</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45" y="246029"/>
            <a:ext cx="8882066" cy="523220"/>
          </a:xfrm>
        </p:spPr>
        <p:txBody>
          <a:bodyPr/>
          <a:lstStyle/>
          <a:p>
            <a:r>
              <a:rPr lang="en-US" dirty="0">
                <a:latin typeface="Arial" charset="0"/>
              </a:rPr>
              <a:t>Control Room</a:t>
            </a:r>
            <a:endParaRPr lang="en-US" dirty="0"/>
          </a:p>
        </p:txBody>
      </p:sp>
      <p:sp>
        <p:nvSpPr>
          <p:cNvPr id="4" name="Slide Number Placeholder 3"/>
          <p:cNvSpPr>
            <a:spLocks noGrp="1"/>
          </p:cNvSpPr>
          <p:nvPr>
            <p:ph type="sldNum" sz="quarter" idx="16"/>
          </p:nvPr>
        </p:nvSpPr>
        <p:spPr/>
        <p:txBody>
          <a:bodyPr/>
          <a:lstStyle/>
          <a:p>
            <a:pPr algn="r"/>
            <a:fld id="{692AF0AF-EC4A-4F46-B4C7-BDC1E3D8A276}" type="slidenum">
              <a:rPr lang="en-US" smtClean="0"/>
              <a:pPr algn="r"/>
              <a:t>19</a:t>
            </a:fld>
            <a:endParaRPr lang="en-US" dirty="0"/>
          </a:p>
        </p:txBody>
      </p:sp>
      <p:pic>
        <p:nvPicPr>
          <p:cNvPr id="11" name="Picture 10" descr="A person standing in front of a group of people sitting at desks&#10;&#10;Description automatically generated with low confidence">
            <a:extLst>
              <a:ext uri="{FF2B5EF4-FFF2-40B4-BE49-F238E27FC236}">
                <a16:creationId xmlns:a16="http://schemas.microsoft.com/office/drawing/2014/main" id="{15A77E2A-1800-4057-A1D4-FDE1C3D9F45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19327" y="867884"/>
            <a:ext cx="4392577" cy="5856770"/>
          </a:xfrm>
          <a:prstGeom prst="rect">
            <a:avLst/>
          </a:prstGeom>
        </p:spPr>
      </p:pic>
    </p:spTree>
    <p:extLst>
      <p:ext uri="{BB962C8B-B14F-4D97-AF65-F5344CB8AC3E}">
        <p14:creationId xmlns:p14="http://schemas.microsoft.com/office/powerpoint/2010/main" val="35595258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9970" y="204468"/>
            <a:ext cx="8882066" cy="954107"/>
          </a:xfrm>
        </p:spPr>
        <p:txBody>
          <a:bodyPr/>
          <a:lstStyle/>
          <a:p>
            <a:r>
              <a:rPr lang="en-US" dirty="0">
                <a:latin typeface="Arial" charset="0"/>
              </a:rPr>
              <a:t>Component- Environmental Control</a:t>
            </a:r>
            <a:br>
              <a:rPr lang="en-US" dirty="0">
                <a:latin typeface="Arial" charset="0"/>
              </a:rPr>
            </a:br>
            <a:endParaRPr lang="en-US" dirty="0"/>
          </a:p>
        </p:txBody>
      </p:sp>
      <p:sp>
        <p:nvSpPr>
          <p:cNvPr id="4" name="Slide Number Placeholder 3"/>
          <p:cNvSpPr>
            <a:spLocks noGrp="1"/>
          </p:cNvSpPr>
          <p:nvPr>
            <p:ph type="sldNum" sz="quarter" idx="16"/>
          </p:nvPr>
        </p:nvSpPr>
        <p:spPr/>
        <p:txBody>
          <a:bodyPr/>
          <a:lstStyle/>
          <a:p>
            <a:pPr algn="r"/>
            <a:fld id="{692AF0AF-EC4A-4F46-B4C7-BDC1E3D8A276}" type="slidenum">
              <a:rPr lang="en-US" smtClean="0"/>
              <a:pPr algn="r"/>
              <a:t>20</a:t>
            </a:fld>
            <a:endParaRPr lang="en-US" dirty="0"/>
          </a:p>
        </p:txBody>
      </p:sp>
      <p:sp>
        <p:nvSpPr>
          <p:cNvPr id="5" name="Rectangle 3"/>
          <p:cNvSpPr txBox="1">
            <a:spLocks noChangeArrowheads="1"/>
          </p:cNvSpPr>
          <p:nvPr/>
        </p:nvSpPr>
        <p:spPr>
          <a:xfrm>
            <a:off x="59972" y="914019"/>
            <a:ext cx="8258175" cy="4657725"/>
          </a:xfrm>
          <a:prstGeom prst="rect">
            <a:avLst/>
          </a:prstGeom>
        </p:spPr>
        <p:txBody>
          <a:bodyPr>
            <a:normAutofit/>
          </a:bodyPr>
          <a:lstStyle>
            <a:lvl1pPr marL="228600" indent="-228600" algn="l" defTabSz="914400" rtl="0" eaLnBrk="1" latinLnBrk="0" hangingPunct="1">
              <a:spcBef>
                <a:spcPct val="20000"/>
              </a:spcBef>
              <a:buSzPct val="120000"/>
              <a:buFont typeface="Wingdings" pitchFamily="2" charset="2"/>
              <a:buChar char="§"/>
              <a:tabLst/>
              <a:defRPr lang="en-US" sz="2000" kern="1200" dirty="0" smtClean="0">
                <a:solidFill>
                  <a:schemeClr val="tx1"/>
                </a:solidFill>
                <a:latin typeface="Arial" pitchFamily="34" charset="0"/>
                <a:ea typeface="+mn-ea"/>
                <a:cs typeface="Arial" pitchFamily="34" charset="0"/>
              </a:defRPr>
            </a:lvl1pPr>
            <a:lvl2pPr marL="457200" indent="-228600" algn="l" defTabSz="914400" rtl="0" eaLnBrk="1" latinLnBrk="0" hangingPunct="1">
              <a:spcBef>
                <a:spcPct val="20000"/>
              </a:spcBef>
              <a:buFont typeface="Arial" pitchFamily="34" charset="0"/>
              <a:buChar char="−"/>
              <a:defRPr lang="en-US" sz="2000" kern="1200" dirty="0" smtClean="0">
                <a:solidFill>
                  <a:schemeClr val="tx1"/>
                </a:solidFill>
                <a:latin typeface="Arial" pitchFamily="34" charset="0"/>
                <a:ea typeface="+mn-ea"/>
                <a:cs typeface="Arial" pitchFamily="34" charset="0"/>
              </a:defRPr>
            </a:lvl2pPr>
            <a:lvl3pPr marL="685800" indent="-228600" algn="l" defTabSz="914400" rtl="0" eaLnBrk="1" latinLnBrk="0" hangingPunct="1">
              <a:spcBef>
                <a:spcPct val="20000"/>
              </a:spcBef>
              <a:buFont typeface="Arial" pitchFamily="34" charset="0"/>
              <a:buChar char="•"/>
              <a:defRPr lang="en-US" sz="2000" kern="1200" dirty="0" smtClean="0">
                <a:solidFill>
                  <a:schemeClr val="tx1"/>
                </a:solidFill>
                <a:latin typeface="Arial" pitchFamily="34" charset="0"/>
                <a:ea typeface="+mn-ea"/>
                <a:cs typeface="Arial" pitchFamily="34" charset="0"/>
              </a:defRPr>
            </a:lvl3pPr>
            <a:lvl4pPr marL="914400" indent="-228600" algn="l" defTabSz="914400" rtl="0" eaLnBrk="1" latinLnBrk="0" hangingPunct="1">
              <a:spcBef>
                <a:spcPct val="20000"/>
              </a:spcBef>
              <a:buFont typeface="Arial" pitchFamily="34" charset="0"/>
              <a:buChar char="−"/>
              <a:defRPr lang="en-US" sz="1800" kern="1200" dirty="0" smtClean="0">
                <a:solidFill>
                  <a:schemeClr val="tx1"/>
                </a:solidFill>
                <a:latin typeface="Arial" pitchFamily="34" charset="0"/>
                <a:ea typeface="+mn-ea"/>
                <a:cs typeface="Arial" pitchFamily="34" charset="0"/>
              </a:defRPr>
            </a:lvl4pPr>
            <a:lvl5pPr marL="1143000" indent="-228600" algn="l" defTabSz="914400" rtl="0" eaLnBrk="1" latinLnBrk="0" hangingPunct="1">
              <a:spcBef>
                <a:spcPct val="20000"/>
              </a:spcBef>
              <a:buFont typeface="Arial" pitchFamily="34" charset="0"/>
              <a:buChar char="•"/>
              <a:defRPr lang="en-US" sz="1800" kern="1200" dirty="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lnSpc>
                <a:spcPct val="80000"/>
              </a:lnSpc>
              <a:spcAft>
                <a:spcPts val="0"/>
              </a:spcAft>
            </a:pPr>
            <a:r>
              <a:rPr lang="en-US" sz="1600" dirty="0">
                <a:latin typeface="Arial" charset="0"/>
              </a:rPr>
              <a:t>Selective Catalytic Reduction- SCR’s.</a:t>
            </a:r>
          </a:p>
          <a:p>
            <a:pPr lvl="1" fontAlgn="auto">
              <a:lnSpc>
                <a:spcPct val="80000"/>
              </a:lnSpc>
              <a:spcAft>
                <a:spcPts val="0"/>
              </a:spcAft>
            </a:pPr>
            <a:r>
              <a:rPr lang="en-US" sz="1600" dirty="0">
                <a:solidFill>
                  <a:srgbClr val="FF0000"/>
                </a:solidFill>
                <a:latin typeface="Arial" charset="0"/>
              </a:rPr>
              <a:t>Removes reduces 92% Nitrogen Oxide (NOx) emissions.</a:t>
            </a:r>
          </a:p>
          <a:p>
            <a:pPr lvl="1" fontAlgn="auto">
              <a:lnSpc>
                <a:spcPct val="80000"/>
              </a:lnSpc>
              <a:spcAft>
                <a:spcPts val="0"/>
              </a:spcAft>
            </a:pPr>
            <a:r>
              <a:rPr lang="en-US" sz="1600" dirty="0">
                <a:latin typeface="Arial" charset="0"/>
              </a:rPr>
              <a:t>Similar to catalytic converter in a car - ammonia is oxidized, NOx is reduced.</a:t>
            </a:r>
          </a:p>
          <a:p>
            <a:pPr fontAlgn="auto">
              <a:lnSpc>
                <a:spcPct val="80000"/>
              </a:lnSpc>
              <a:spcAft>
                <a:spcPts val="0"/>
              </a:spcAft>
            </a:pPr>
            <a:endParaRPr lang="en-US" sz="1600" dirty="0">
              <a:latin typeface="Arial" charset="0"/>
            </a:endParaRPr>
          </a:p>
          <a:p>
            <a:pPr fontAlgn="auto">
              <a:lnSpc>
                <a:spcPct val="80000"/>
              </a:lnSpc>
              <a:spcAft>
                <a:spcPts val="0"/>
              </a:spcAft>
            </a:pPr>
            <a:r>
              <a:rPr lang="en-US" sz="1600" dirty="0">
                <a:latin typeface="Arial" charset="0"/>
              </a:rPr>
              <a:t>Electrostatic Precipitators- ESP’s.</a:t>
            </a:r>
          </a:p>
          <a:p>
            <a:pPr lvl="1" fontAlgn="auto">
              <a:lnSpc>
                <a:spcPct val="80000"/>
              </a:lnSpc>
              <a:spcAft>
                <a:spcPts val="0"/>
              </a:spcAft>
            </a:pPr>
            <a:r>
              <a:rPr lang="en-US" sz="1600" dirty="0">
                <a:solidFill>
                  <a:srgbClr val="FF0000"/>
                </a:solidFill>
                <a:latin typeface="Arial" charset="0"/>
              </a:rPr>
              <a:t>Removes approximately 99.9% Fly Ash from the flue gas stream.</a:t>
            </a:r>
          </a:p>
          <a:p>
            <a:pPr lvl="1" fontAlgn="auto">
              <a:lnSpc>
                <a:spcPct val="80000"/>
              </a:lnSpc>
              <a:spcAft>
                <a:spcPts val="0"/>
              </a:spcAft>
            </a:pPr>
            <a:r>
              <a:rPr lang="en-US" sz="1600" dirty="0">
                <a:latin typeface="Arial" charset="0"/>
              </a:rPr>
              <a:t>Fly ash is usable product.</a:t>
            </a:r>
          </a:p>
          <a:p>
            <a:pPr fontAlgn="auto">
              <a:lnSpc>
                <a:spcPct val="80000"/>
              </a:lnSpc>
              <a:spcAft>
                <a:spcPts val="0"/>
              </a:spcAft>
            </a:pPr>
            <a:endParaRPr lang="en-US" sz="1600" dirty="0">
              <a:latin typeface="Arial" charset="0"/>
            </a:endParaRPr>
          </a:p>
          <a:p>
            <a:pPr fontAlgn="auto">
              <a:lnSpc>
                <a:spcPct val="80000"/>
              </a:lnSpc>
              <a:spcAft>
                <a:spcPts val="0"/>
              </a:spcAft>
            </a:pPr>
            <a:r>
              <a:rPr lang="en-US" sz="1600" dirty="0">
                <a:latin typeface="Arial" charset="0"/>
              </a:rPr>
              <a:t>Flue Gas De-Sulfurization- FGD.</a:t>
            </a:r>
          </a:p>
          <a:p>
            <a:pPr lvl="1" fontAlgn="auto">
              <a:lnSpc>
                <a:spcPct val="80000"/>
              </a:lnSpc>
              <a:spcAft>
                <a:spcPts val="0"/>
              </a:spcAft>
            </a:pPr>
            <a:r>
              <a:rPr lang="en-US" sz="1600" dirty="0">
                <a:solidFill>
                  <a:srgbClr val="FF0000"/>
                </a:solidFill>
                <a:latin typeface="Arial" charset="0"/>
              </a:rPr>
              <a:t>Removes 97% Sulfur Dioxide (SO2) emissions.</a:t>
            </a:r>
          </a:p>
          <a:p>
            <a:pPr lvl="1" fontAlgn="auto">
              <a:lnSpc>
                <a:spcPct val="80000"/>
              </a:lnSpc>
              <a:spcAft>
                <a:spcPts val="0"/>
              </a:spcAft>
            </a:pPr>
            <a:r>
              <a:rPr lang="en-US" sz="1600" dirty="0">
                <a:latin typeface="Arial" charset="0"/>
              </a:rPr>
              <a:t>SO2 can cause “acid rain”.</a:t>
            </a:r>
          </a:p>
          <a:p>
            <a:pPr lvl="1" fontAlgn="auto">
              <a:lnSpc>
                <a:spcPct val="80000"/>
              </a:lnSpc>
              <a:spcAft>
                <a:spcPts val="0"/>
              </a:spcAft>
            </a:pPr>
            <a:r>
              <a:rPr lang="en-US" sz="1600" dirty="0">
                <a:latin typeface="Arial" charset="0"/>
              </a:rPr>
              <a:t>Sulfur is naturally contained in the coal.</a:t>
            </a:r>
          </a:p>
          <a:p>
            <a:pPr lvl="1" fontAlgn="auto">
              <a:lnSpc>
                <a:spcPct val="80000"/>
              </a:lnSpc>
              <a:spcAft>
                <a:spcPts val="0"/>
              </a:spcAft>
            </a:pPr>
            <a:r>
              <a:rPr lang="en-US" sz="1600" dirty="0">
                <a:latin typeface="Arial" charset="0"/>
              </a:rPr>
              <a:t>Uses lime or limestone (CaCO3) to remove (scrub) the SO2 from the flue gas.</a:t>
            </a:r>
          </a:p>
          <a:p>
            <a:pPr lvl="1" fontAlgn="auto">
              <a:lnSpc>
                <a:spcPct val="80000"/>
              </a:lnSpc>
              <a:spcAft>
                <a:spcPts val="0"/>
              </a:spcAft>
            </a:pPr>
            <a:r>
              <a:rPr lang="en-US" sz="1600" dirty="0">
                <a:latin typeface="Arial" charset="0"/>
              </a:rPr>
              <a:t>Usable by-product is Gypsum for wall board manufacturing.</a:t>
            </a:r>
          </a:p>
        </p:txBody>
      </p:sp>
      <p:pic>
        <p:nvPicPr>
          <p:cNvPr id="6" name="Picture 5" descr="Fal hold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72077" y="4356578"/>
            <a:ext cx="3562939" cy="2403461"/>
          </a:xfrm>
          <a:prstGeom prst="rect">
            <a:avLst/>
          </a:prstGeom>
          <a:noFill/>
        </p:spPr>
      </p:pic>
      <p:pic>
        <p:nvPicPr>
          <p:cNvPr id="7" name="Picture 2" descr="FGD Stack plum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4341" y="4344704"/>
            <a:ext cx="3478034" cy="2371386"/>
          </a:xfrm>
          <a:prstGeom prst="rect">
            <a:avLst/>
          </a:prstGeom>
          <a:noFill/>
        </p:spPr>
      </p:pic>
      <p:sp>
        <p:nvSpPr>
          <p:cNvPr id="8" name="TextBox 7">
            <a:extLst>
              <a:ext uri="{FF2B5EF4-FFF2-40B4-BE49-F238E27FC236}">
                <a16:creationId xmlns:a16="http://schemas.microsoft.com/office/drawing/2014/main" id="{EEE70B44-880F-4463-81B3-AE3BD8F749ED}"/>
              </a:ext>
            </a:extLst>
          </p:cNvPr>
          <p:cNvSpPr txBox="1"/>
          <p:nvPr/>
        </p:nvSpPr>
        <p:spPr>
          <a:xfrm>
            <a:off x="4731544" y="6390705"/>
            <a:ext cx="4605336" cy="369332"/>
          </a:xfrm>
          <a:prstGeom prst="rect">
            <a:avLst/>
          </a:prstGeom>
          <a:noFill/>
        </p:spPr>
        <p:txBody>
          <a:bodyPr wrap="square">
            <a:spAutoFit/>
          </a:bodyPr>
          <a:lstStyle/>
          <a:p>
            <a:r>
              <a:rPr lang="en-US" dirty="0">
                <a:solidFill>
                  <a:schemeClr val="bg1"/>
                </a:solidFill>
              </a:rPr>
              <a:t>peregrine falcon</a:t>
            </a:r>
          </a:p>
        </p:txBody>
      </p:sp>
    </p:spTree>
    <p:extLst>
      <p:ext uri="{BB962C8B-B14F-4D97-AF65-F5344CB8AC3E}">
        <p14:creationId xmlns:p14="http://schemas.microsoft.com/office/powerpoint/2010/main" val="6323475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Component- Environmental Control</a:t>
            </a:r>
            <a:endParaRPr lang="en-US" dirty="0"/>
          </a:p>
        </p:txBody>
      </p:sp>
      <p:sp>
        <p:nvSpPr>
          <p:cNvPr id="4" name="Slide Number Placeholder 3"/>
          <p:cNvSpPr>
            <a:spLocks noGrp="1"/>
          </p:cNvSpPr>
          <p:nvPr>
            <p:ph type="sldNum" sz="quarter" idx="16"/>
          </p:nvPr>
        </p:nvSpPr>
        <p:spPr/>
        <p:txBody>
          <a:bodyPr/>
          <a:lstStyle/>
          <a:p>
            <a:pPr algn="r"/>
            <a:fld id="{692AF0AF-EC4A-4F46-B4C7-BDC1E3D8A276}" type="slidenum">
              <a:rPr lang="en-US" smtClean="0"/>
              <a:pPr algn="r"/>
              <a:t>21</a:t>
            </a:fld>
            <a:endParaRPr lang="en-US" dirty="0"/>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46060" y="1286535"/>
            <a:ext cx="7870825" cy="4548188"/>
          </a:xfrm>
          <a:prstGeom prst="rect">
            <a:avLst/>
          </a:prstGeom>
          <a:noFill/>
          <a:ln w="9525">
            <a:noFill/>
            <a:miter lim="800000"/>
            <a:headEnd/>
            <a:tailEnd/>
          </a:ln>
          <a:effectLst/>
        </p:spPr>
      </p:pic>
      <p:sp>
        <p:nvSpPr>
          <p:cNvPr id="6" name="WordArt 6"/>
          <p:cNvSpPr>
            <a:spLocks noChangeArrowheads="1" noChangeShapeType="1" noTextEdit="1"/>
          </p:cNvSpPr>
          <p:nvPr/>
        </p:nvSpPr>
        <p:spPr bwMode="auto">
          <a:xfrm>
            <a:off x="8191408" y="1404012"/>
            <a:ext cx="381000" cy="296863"/>
          </a:xfrm>
          <a:prstGeom prst="rect">
            <a:avLst/>
          </a:prstGeom>
        </p:spPr>
        <p:txBody>
          <a:bodyPr wrap="none" fromWordArt="1">
            <a:prstTxWarp prst="textWave1">
              <a:avLst>
                <a:gd name="adj1" fmla="val 13005"/>
                <a:gd name="adj2" fmla="val 0"/>
              </a:avLst>
            </a:prstTxWarp>
          </a:bodyPr>
          <a:lstStyle/>
          <a:p>
            <a:pPr algn="ctr"/>
            <a:r>
              <a:rPr lang="en-US" sz="1600" kern="10">
                <a:ln w="9525">
                  <a:no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Times New Roman"/>
                <a:cs typeface="Times New Roman"/>
              </a:rPr>
              <a:t>NOx</a:t>
            </a:r>
          </a:p>
        </p:txBody>
      </p:sp>
      <p:sp>
        <p:nvSpPr>
          <p:cNvPr id="7" name="WordArt 7"/>
          <p:cNvSpPr>
            <a:spLocks noChangeArrowheads="1" noChangeShapeType="1" noTextEdit="1"/>
          </p:cNvSpPr>
          <p:nvPr/>
        </p:nvSpPr>
        <p:spPr bwMode="auto">
          <a:xfrm>
            <a:off x="7473858" y="1507198"/>
            <a:ext cx="342900" cy="296862"/>
          </a:xfrm>
          <a:prstGeom prst="rect">
            <a:avLst/>
          </a:prstGeom>
        </p:spPr>
        <p:txBody>
          <a:bodyPr wrap="none" fromWordArt="1">
            <a:prstTxWarp prst="textWave1">
              <a:avLst>
                <a:gd name="adj1" fmla="val 13005"/>
                <a:gd name="adj2" fmla="val 0"/>
              </a:avLst>
            </a:prstTxWarp>
          </a:bodyPr>
          <a:lstStyle/>
          <a:p>
            <a:pPr algn="ctr"/>
            <a:r>
              <a:rPr lang="en-US" sz="1600" b="1" kern="10">
                <a:ln w="9525">
                  <a:no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Arial"/>
                <a:cs typeface="Arial"/>
              </a:rPr>
              <a:t>SO2</a:t>
            </a:r>
          </a:p>
        </p:txBody>
      </p:sp>
      <p:sp>
        <p:nvSpPr>
          <p:cNvPr id="8" name="WordArt 8"/>
          <p:cNvSpPr>
            <a:spLocks noChangeArrowheads="1" noChangeShapeType="1" noTextEdit="1"/>
          </p:cNvSpPr>
          <p:nvPr/>
        </p:nvSpPr>
        <p:spPr bwMode="auto">
          <a:xfrm>
            <a:off x="6621373" y="1848512"/>
            <a:ext cx="1304925" cy="347663"/>
          </a:xfrm>
          <a:prstGeom prst="rect">
            <a:avLst/>
          </a:prstGeom>
        </p:spPr>
        <p:txBody>
          <a:bodyPr wrap="none" fromWordArt="1">
            <a:prstTxWarp prst="textWave1">
              <a:avLst>
                <a:gd name="adj1" fmla="val 13005"/>
                <a:gd name="adj2" fmla="val 0"/>
              </a:avLst>
            </a:prstTxWarp>
          </a:bodyPr>
          <a:lstStyle/>
          <a:p>
            <a:pPr algn="ctr"/>
            <a:r>
              <a:rPr lang="en-US" kern="10">
                <a:ln w="9525">
                  <a:no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Times New Roman"/>
                <a:cs typeface="Times New Roman"/>
              </a:rPr>
              <a:t>Solid Particles</a:t>
            </a:r>
          </a:p>
        </p:txBody>
      </p:sp>
      <p:sp>
        <p:nvSpPr>
          <p:cNvPr id="9" name="WordArt 10"/>
          <p:cNvSpPr>
            <a:spLocks noChangeArrowheads="1" noChangeShapeType="1" noTextEdit="1"/>
          </p:cNvSpPr>
          <p:nvPr/>
        </p:nvSpPr>
        <p:spPr bwMode="auto">
          <a:xfrm>
            <a:off x="6751548" y="4386925"/>
            <a:ext cx="504825" cy="568325"/>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b="1" kern="10">
                <a:ln w="9525">
                  <a:round/>
                  <a:headEnd/>
                  <a:tailEnd/>
                </a:ln>
                <a:gradFill rotWithShape="0">
                  <a:gsLst>
                    <a:gs pos="0">
                      <a:srgbClr val="FFE701"/>
                    </a:gs>
                    <a:gs pos="100000">
                      <a:srgbClr val="FE3E02"/>
                    </a:gs>
                  </a:gsLst>
                  <a:lin ang="5400000" scaled="1"/>
                </a:gradFill>
                <a:latin typeface="Impact"/>
              </a:rPr>
              <a:t>SO2</a:t>
            </a:r>
          </a:p>
        </p:txBody>
      </p:sp>
      <p:sp>
        <p:nvSpPr>
          <p:cNvPr id="10" name="WordArt 11"/>
          <p:cNvSpPr>
            <a:spLocks noChangeArrowheads="1" noChangeShapeType="1" noTextEdit="1"/>
          </p:cNvSpPr>
          <p:nvPr/>
        </p:nvSpPr>
        <p:spPr bwMode="auto">
          <a:xfrm>
            <a:off x="4841783" y="5025098"/>
            <a:ext cx="1181100" cy="379412"/>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1600" b="1" kern="10">
                <a:ln w="9525">
                  <a:round/>
                  <a:headEnd/>
                  <a:tailEnd/>
                </a:ln>
                <a:gradFill rotWithShape="0">
                  <a:gsLst>
                    <a:gs pos="0">
                      <a:srgbClr val="FFE701"/>
                    </a:gs>
                    <a:gs pos="100000">
                      <a:srgbClr val="FE3E02"/>
                    </a:gs>
                  </a:gsLst>
                  <a:lin ang="5400000" scaled="1"/>
                </a:gradFill>
                <a:latin typeface="Impact"/>
              </a:rPr>
              <a:t>Solid Particles</a:t>
            </a:r>
          </a:p>
        </p:txBody>
      </p:sp>
      <p:sp>
        <p:nvSpPr>
          <p:cNvPr id="11" name="WordArt 12"/>
          <p:cNvSpPr>
            <a:spLocks noChangeArrowheads="1" noChangeShapeType="1" noTextEdit="1"/>
          </p:cNvSpPr>
          <p:nvPr/>
        </p:nvSpPr>
        <p:spPr bwMode="auto">
          <a:xfrm>
            <a:off x="4652873" y="2896260"/>
            <a:ext cx="390525" cy="496888"/>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2000" b="1" kern="10">
                <a:ln w="9525">
                  <a:round/>
                  <a:headEnd/>
                  <a:tailEnd/>
                </a:ln>
                <a:gradFill rotWithShape="0">
                  <a:gsLst>
                    <a:gs pos="0">
                      <a:srgbClr val="FFE701"/>
                    </a:gs>
                    <a:gs pos="100000">
                      <a:srgbClr val="FE3E02"/>
                    </a:gs>
                  </a:gsLst>
                  <a:lin ang="5400000" scaled="1"/>
                </a:gradFill>
                <a:latin typeface="Impact"/>
              </a:rPr>
              <a:t>NOx</a:t>
            </a:r>
          </a:p>
        </p:txBody>
      </p:sp>
      <p:sp>
        <p:nvSpPr>
          <p:cNvPr id="12" name="AutoShape 14"/>
          <p:cNvSpPr>
            <a:spLocks noChangeArrowheads="1"/>
          </p:cNvSpPr>
          <p:nvPr/>
        </p:nvSpPr>
        <p:spPr bwMode="auto">
          <a:xfrm>
            <a:off x="2288565" y="1412624"/>
            <a:ext cx="359812" cy="733663"/>
          </a:xfrm>
          <a:prstGeom prst="rightArrow">
            <a:avLst>
              <a:gd name="adj1" fmla="val 50000"/>
              <a:gd name="adj2" fmla="val 97934"/>
            </a:avLst>
          </a:prstGeom>
          <a:solidFill>
            <a:srgbClr val="0000FF"/>
          </a:solidFill>
          <a:ln w="12700" algn="ctr">
            <a:noFill/>
            <a:miter lim="800000"/>
            <a:headEnd/>
            <a:tailEnd/>
          </a:ln>
          <a:effectLst/>
        </p:spPr>
        <p:txBody>
          <a:bodyPr wrap="none" anchor="ctr">
            <a:spAutoFit/>
          </a:bodyPr>
          <a:lstStyle/>
          <a:p>
            <a:endParaRPr lang="en-US"/>
          </a:p>
        </p:txBody>
      </p:sp>
      <p:pic>
        <p:nvPicPr>
          <p:cNvPr id="13" name="Picture 15" descr="MCj0434816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93710" y="2512087"/>
            <a:ext cx="766763" cy="766763"/>
          </a:xfrm>
          <a:prstGeom prst="rect">
            <a:avLst/>
          </a:prstGeom>
          <a:noFill/>
        </p:spPr>
      </p:pic>
      <p:pic>
        <p:nvPicPr>
          <p:cNvPr id="14" name="Picture 16" descr="MCj035258800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2293" y="4908135"/>
            <a:ext cx="944562" cy="927100"/>
          </a:xfrm>
          <a:prstGeom prst="rect">
            <a:avLst/>
          </a:prstGeom>
          <a:solidFill>
            <a:srgbClr val="FFFFFF"/>
          </a:solidFill>
          <a:ln w="9525">
            <a:noFill/>
            <a:miter lim="800000"/>
            <a:headEnd/>
            <a:tailEnd/>
          </a:ln>
        </p:spPr>
      </p:pic>
      <p:sp>
        <p:nvSpPr>
          <p:cNvPr id="15" name="AutoShape 19"/>
          <p:cNvSpPr>
            <a:spLocks noChangeArrowheads="1"/>
          </p:cNvSpPr>
          <p:nvPr/>
        </p:nvSpPr>
        <p:spPr bwMode="auto">
          <a:xfrm>
            <a:off x="8167472" y="2685798"/>
            <a:ext cx="366960" cy="490776"/>
          </a:xfrm>
          <a:prstGeom prst="upArrow">
            <a:avLst>
              <a:gd name="adj1" fmla="val 50000"/>
              <a:gd name="adj2" fmla="val 67355"/>
            </a:avLst>
          </a:prstGeom>
          <a:solidFill>
            <a:schemeClr val="hlink"/>
          </a:solidFill>
          <a:ln w="12700" algn="ctr">
            <a:noFill/>
            <a:miter lim="800000"/>
            <a:headEnd/>
            <a:tailEnd/>
          </a:ln>
          <a:effectLst/>
        </p:spPr>
        <p:txBody>
          <a:bodyPr wrap="none" anchor="ctr">
            <a:spAutoFit/>
          </a:bodyPr>
          <a:lstStyle/>
          <a:p>
            <a:endParaRPr lang="en-US"/>
          </a:p>
        </p:txBody>
      </p:sp>
      <p:sp>
        <p:nvSpPr>
          <p:cNvPr id="16" name="Text Box 20"/>
          <p:cNvSpPr txBox="1">
            <a:spLocks noChangeArrowheads="1"/>
          </p:cNvSpPr>
          <p:nvPr/>
        </p:nvSpPr>
        <p:spPr bwMode="auto">
          <a:xfrm>
            <a:off x="1236571" y="1538950"/>
            <a:ext cx="868362" cy="581025"/>
          </a:xfrm>
          <a:prstGeom prst="rect">
            <a:avLst/>
          </a:prstGeom>
          <a:noFill/>
          <a:ln w="12700" algn="ctr">
            <a:noFill/>
            <a:miter lim="800000"/>
            <a:headEnd/>
            <a:tailEnd/>
          </a:ln>
          <a:effectLst/>
        </p:spPr>
        <p:txBody>
          <a:bodyPr>
            <a:spAutoFit/>
          </a:bodyPr>
          <a:lstStyle/>
          <a:p>
            <a:r>
              <a:rPr lang="en-US" sz="1600" b="1">
                <a:solidFill>
                  <a:schemeClr val="hlink"/>
                </a:solidFill>
              </a:rPr>
              <a:t>Flue Gases</a:t>
            </a:r>
          </a:p>
        </p:txBody>
      </p:sp>
    </p:spTree>
    <p:extLst>
      <p:ext uri="{BB962C8B-B14F-4D97-AF65-F5344CB8AC3E}">
        <p14:creationId xmlns:p14="http://schemas.microsoft.com/office/powerpoint/2010/main" val="133077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8" presetClass="entr" presetSubtype="16"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amond(in)">
                                      <p:cBhvr>
                                        <p:cTn id="12" dur="1000"/>
                                        <p:tgtEl>
                                          <p:spTgt spid="13"/>
                                        </p:tgtEl>
                                      </p:cBhvr>
                                    </p:animEffect>
                                  </p:childTnLst>
                                </p:cTn>
                              </p:par>
                            </p:childTnLst>
                          </p:cTn>
                        </p:par>
                        <p:par>
                          <p:cTn id="13" fill="hold">
                            <p:stCondLst>
                              <p:cond delay="1500"/>
                            </p:stCondLst>
                            <p:childTnLst>
                              <p:par>
                                <p:cTn id="14" presetID="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000" fill="hold"/>
                                        <p:tgtEl>
                                          <p:spTgt spid="11"/>
                                        </p:tgtEl>
                                        <p:attrNameLst>
                                          <p:attrName>ppt_x</p:attrName>
                                        </p:attrNameLst>
                                      </p:cBhvr>
                                      <p:tavLst>
                                        <p:tav tm="0">
                                          <p:val>
                                            <p:strVal val="#ppt_x"/>
                                          </p:val>
                                        </p:tav>
                                        <p:tav tm="100000">
                                          <p:val>
                                            <p:strVal val="#ppt_x"/>
                                          </p:val>
                                        </p:tav>
                                      </p:tavLst>
                                    </p:anim>
                                    <p:anim calcmode="lin" valueType="num">
                                      <p:cBhvr additive="base">
                                        <p:cTn id="17" dur="200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350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1000" fill="hold"/>
                                        <p:tgtEl>
                                          <p:spTgt spid="10"/>
                                        </p:tgtEl>
                                        <p:attrNameLst>
                                          <p:attrName>ppt_x</p:attrName>
                                        </p:attrNameLst>
                                      </p:cBhvr>
                                      <p:tavLst>
                                        <p:tav tm="0">
                                          <p:val>
                                            <p:strVal val="#ppt_x"/>
                                          </p:val>
                                        </p:tav>
                                        <p:tav tm="100000">
                                          <p:val>
                                            <p:strVal val="#ppt_x"/>
                                          </p:val>
                                        </p:tav>
                                      </p:tavLst>
                                    </p:anim>
                                    <p:anim calcmode="lin" valueType="num">
                                      <p:cBhvr additive="base">
                                        <p:cTn id="22" dur="10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4500"/>
                            </p:stCondLst>
                            <p:childTnLst>
                              <p:par>
                                <p:cTn id="24" presetID="2" presetClass="entr" presetSubtype="2"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1000" fill="hold"/>
                                        <p:tgtEl>
                                          <p:spTgt spid="9"/>
                                        </p:tgtEl>
                                        <p:attrNameLst>
                                          <p:attrName>ppt_x</p:attrName>
                                        </p:attrNameLst>
                                      </p:cBhvr>
                                      <p:tavLst>
                                        <p:tav tm="0">
                                          <p:val>
                                            <p:strVal val="1+#ppt_w/2"/>
                                          </p:val>
                                        </p:tav>
                                        <p:tav tm="100000">
                                          <p:val>
                                            <p:strVal val="#ppt_x"/>
                                          </p:val>
                                        </p:tav>
                                      </p:tavLst>
                                    </p:anim>
                                    <p:anim calcmode="lin" valueType="num">
                                      <p:cBhvr additive="base">
                                        <p:cTn id="27"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187840"/>
            <a:ext cx="8882066" cy="523220"/>
          </a:xfrm>
        </p:spPr>
        <p:txBody>
          <a:bodyPr/>
          <a:lstStyle/>
          <a:p>
            <a:r>
              <a:rPr lang="en-US" dirty="0">
                <a:latin typeface="Arial" charset="0"/>
              </a:rPr>
              <a:t>Component- Byproducts</a:t>
            </a:r>
            <a:endParaRPr lang="en-US" dirty="0"/>
          </a:p>
        </p:txBody>
      </p:sp>
      <p:sp>
        <p:nvSpPr>
          <p:cNvPr id="4" name="Slide Number Placeholder 3"/>
          <p:cNvSpPr>
            <a:spLocks noGrp="1"/>
          </p:cNvSpPr>
          <p:nvPr>
            <p:ph type="sldNum" sz="quarter" idx="16"/>
          </p:nvPr>
        </p:nvSpPr>
        <p:spPr/>
        <p:txBody>
          <a:bodyPr/>
          <a:lstStyle/>
          <a:p>
            <a:pPr algn="r"/>
            <a:fld id="{692AF0AF-EC4A-4F46-B4C7-BDC1E3D8A276}" type="slidenum">
              <a:rPr lang="en-US" smtClean="0"/>
              <a:pPr algn="r"/>
              <a:t>22</a:t>
            </a:fld>
            <a:endParaRPr lang="en-US" dirty="0"/>
          </a:p>
        </p:txBody>
      </p:sp>
      <p:sp>
        <p:nvSpPr>
          <p:cNvPr id="5" name="Rectangle 3"/>
          <p:cNvSpPr txBox="1">
            <a:spLocks noChangeArrowheads="1"/>
          </p:cNvSpPr>
          <p:nvPr/>
        </p:nvSpPr>
        <p:spPr>
          <a:xfrm>
            <a:off x="295277" y="711060"/>
            <a:ext cx="8848725" cy="4990388"/>
          </a:xfrm>
          <a:prstGeom prst="rect">
            <a:avLst/>
          </a:prstGeom>
        </p:spPr>
        <p:txBody>
          <a:bodyPr/>
          <a:lstStyle>
            <a:lvl1pPr marL="228600" indent="-228600" algn="l" defTabSz="914400" rtl="0" eaLnBrk="1" latinLnBrk="0" hangingPunct="1">
              <a:spcBef>
                <a:spcPct val="20000"/>
              </a:spcBef>
              <a:buSzPct val="120000"/>
              <a:buFont typeface="Wingdings" pitchFamily="2" charset="2"/>
              <a:buChar char="§"/>
              <a:tabLst/>
              <a:defRPr lang="en-US" sz="2000" kern="1200" dirty="0" smtClean="0">
                <a:solidFill>
                  <a:schemeClr val="tx1"/>
                </a:solidFill>
                <a:latin typeface="Arial" pitchFamily="34" charset="0"/>
                <a:ea typeface="+mn-ea"/>
                <a:cs typeface="Arial" pitchFamily="34" charset="0"/>
              </a:defRPr>
            </a:lvl1pPr>
            <a:lvl2pPr marL="457200" indent="-228600" algn="l" defTabSz="914400" rtl="0" eaLnBrk="1" latinLnBrk="0" hangingPunct="1">
              <a:spcBef>
                <a:spcPct val="20000"/>
              </a:spcBef>
              <a:buFont typeface="Arial" pitchFamily="34" charset="0"/>
              <a:buChar char="−"/>
              <a:defRPr lang="en-US" sz="2000" kern="1200" dirty="0" smtClean="0">
                <a:solidFill>
                  <a:schemeClr val="tx1"/>
                </a:solidFill>
                <a:latin typeface="Arial" pitchFamily="34" charset="0"/>
                <a:ea typeface="+mn-ea"/>
                <a:cs typeface="Arial" pitchFamily="34" charset="0"/>
              </a:defRPr>
            </a:lvl2pPr>
            <a:lvl3pPr marL="685800" indent="-228600" algn="l" defTabSz="914400" rtl="0" eaLnBrk="1" latinLnBrk="0" hangingPunct="1">
              <a:spcBef>
                <a:spcPct val="20000"/>
              </a:spcBef>
              <a:buFont typeface="Arial" pitchFamily="34" charset="0"/>
              <a:buChar char="•"/>
              <a:defRPr lang="en-US" sz="2000" kern="1200" dirty="0" smtClean="0">
                <a:solidFill>
                  <a:schemeClr val="tx1"/>
                </a:solidFill>
                <a:latin typeface="Arial" pitchFamily="34" charset="0"/>
                <a:ea typeface="+mn-ea"/>
                <a:cs typeface="Arial" pitchFamily="34" charset="0"/>
              </a:defRPr>
            </a:lvl3pPr>
            <a:lvl4pPr marL="914400" indent="-228600" algn="l" defTabSz="914400" rtl="0" eaLnBrk="1" latinLnBrk="0" hangingPunct="1">
              <a:spcBef>
                <a:spcPct val="20000"/>
              </a:spcBef>
              <a:buFont typeface="Arial" pitchFamily="34" charset="0"/>
              <a:buChar char="−"/>
              <a:defRPr lang="en-US" sz="1800" kern="1200" dirty="0" smtClean="0">
                <a:solidFill>
                  <a:schemeClr val="tx1"/>
                </a:solidFill>
                <a:latin typeface="Arial" pitchFamily="34" charset="0"/>
                <a:ea typeface="+mn-ea"/>
                <a:cs typeface="Arial" pitchFamily="34" charset="0"/>
              </a:defRPr>
            </a:lvl4pPr>
            <a:lvl5pPr marL="1143000" indent="-228600" algn="l" defTabSz="914400" rtl="0" eaLnBrk="1" latinLnBrk="0" hangingPunct="1">
              <a:spcBef>
                <a:spcPct val="20000"/>
              </a:spcBef>
              <a:buFont typeface="Arial" pitchFamily="34" charset="0"/>
              <a:buChar char="•"/>
              <a:defRPr lang="en-US" sz="1800" kern="1200" dirty="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lnSpc>
                <a:spcPct val="80000"/>
              </a:lnSpc>
              <a:spcAft>
                <a:spcPts val="0"/>
              </a:spcAft>
            </a:pPr>
            <a:r>
              <a:rPr lang="en-US" sz="1800" b="1" dirty="0">
                <a:latin typeface="Arial" charset="0"/>
              </a:rPr>
              <a:t>Bottom Ash</a:t>
            </a:r>
          </a:p>
          <a:p>
            <a:pPr lvl="1" fontAlgn="auto">
              <a:lnSpc>
                <a:spcPct val="80000"/>
              </a:lnSpc>
              <a:spcAft>
                <a:spcPts val="0"/>
              </a:spcAft>
            </a:pPr>
            <a:r>
              <a:rPr lang="en-US" sz="1800" dirty="0">
                <a:latin typeface="Arial" charset="0"/>
              </a:rPr>
              <a:t>Used in structural fills for ODOT.</a:t>
            </a:r>
          </a:p>
          <a:p>
            <a:pPr lvl="1" fontAlgn="auto">
              <a:lnSpc>
                <a:spcPct val="80000"/>
              </a:lnSpc>
              <a:spcAft>
                <a:spcPts val="0"/>
              </a:spcAft>
            </a:pPr>
            <a:r>
              <a:rPr lang="en-US" sz="1800" dirty="0">
                <a:latin typeface="Arial" charset="0"/>
              </a:rPr>
              <a:t>Sandblasting media.</a:t>
            </a:r>
          </a:p>
          <a:p>
            <a:pPr lvl="1" fontAlgn="auto">
              <a:lnSpc>
                <a:spcPct val="80000"/>
              </a:lnSpc>
              <a:spcAft>
                <a:spcPts val="0"/>
              </a:spcAft>
            </a:pPr>
            <a:r>
              <a:rPr lang="en-US" sz="1800" dirty="0">
                <a:latin typeface="Arial" charset="0"/>
              </a:rPr>
              <a:t>Miami Fort will produce ~70,000 tons per year.</a:t>
            </a:r>
          </a:p>
          <a:p>
            <a:pPr lvl="1" fontAlgn="auto">
              <a:lnSpc>
                <a:spcPct val="80000"/>
              </a:lnSpc>
              <a:spcAft>
                <a:spcPts val="0"/>
              </a:spcAft>
              <a:buNone/>
            </a:pPr>
            <a:endParaRPr lang="en-US" sz="1800" dirty="0">
              <a:latin typeface="Arial" charset="0"/>
            </a:endParaRPr>
          </a:p>
          <a:p>
            <a:pPr fontAlgn="auto">
              <a:lnSpc>
                <a:spcPct val="80000"/>
              </a:lnSpc>
              <a:spcAft>
                <a:spcPts val="0"/>
              </a:spcAft>
            </a:pPr>
            <a:r>
              <a:rPr lang="en-US" sz="1800" b="1" dirty="0">
                <a:latin typeface="Arial" charset="0"/>
              </a:rPr>
              <a:t>Fly Ash</a:t>
            </a:r>
          </a:p>
          <a:p>
            <a:pPr lvl="1" fontAlgn="auto">
              <a:lnSpc>
                <a:spcPct val="80000"/>
              </a:lnSpc>
              <a:spcAft>
                <a:spcPts val="0"/>
              </a:spcAft>
            </a:pPr>
            <a:r>
              <a:rPr lang="en-US" sz="1800" dirty="0">
                <a:latin typeface="Arial" charset="0"/>
              </a:rPr>
              <a:t>Used in concrete pavers.</a:t>
            </a:r>
          </a:p>
          <a:p>
            <a:pPr lvl="1" fontAlgn="auto">
              <a:lnSpc>
                <a:spcPct val="80000"/>
              </a:lnSpc>
              <a:spcAft>
                <a:spcPts val="0"/>
              </a:spcAft>
            </a:pPr>
            <a:r>
              <a:rPr lang="en-US" sz="1800" dirty="0">
                <a:latin typeface="Arial" charset="0"/>
              </a:rPr>
              <a:t>Filler for cement.</a:t>
            </a:r>
          </a:p>
          <a:p>
            <a:pPr lvl="1" fontAlgn="auto">
              <a:lnSpc>
                <a:spcPct val="80000"/>
              </a:lnSpc>
              <a:spcAft>
                <a:spcPts val="0"/>
              </a:spcAft>
            </a:pPr>
            <a:r>
              <a:rPr lang="en-US" sz="1800" dirty="0">
                <a:latin typeface="Arial" charset="0"/>
              </a:rPr>
              <a:t>Miami Fort will produce ~ 390,000 tons per year.</a:t>
            </a:r>
          </a:p>
          <a:p>
            <a:pPr fontAlgn="auto">
              <a:lnSpc>
                <a:spcPct val="80000"/>
              </a:lnSpc>
              <a:spcAft>
                <a:spcPts val="0"/>
              </a:spcAft>
            </a:pPr>
            <a:endParaRPr lang="en-US" sz="1800" dirty="0">
              <a:latin typeface="Arial" charset="0"/>
            </a:endParaRPr>
          </a:p>
          <a:p>
            <a:pPr fontAlgn="auto">
              <a:lnSpc>
                <a:spcPct val="80000"/>
              </a:lnSpc>
              <a:spcAft>
                <a:spcPts val="0"/>
              </a:spcAft>
            </a:pPr>
            <a:r>
              <a:rPr lang="en-US" sz="1800" b="1" dirty="0">
                <a:latin typeface="Arial" charset="0"/>
              </a:rPr>
              <a:t>Gypsum </a:t>
            </a:r>
          </a:p>
          <a:p>
            <a:pPr lvl="1" fontAlgn="auto">
              <a:lnSpc>
                <a:spcPct val="80000"/>
              </a:lnSpc>
              <a:spcAft>
                <a:spcPts val="0"/>
              </a:spcAft>
            </a:pPr>
            <a:r>
              <a:rPr lang="en-US" sz="1800" dirty="0">
                <a:latin typeface="Arial" charset="0"/>
              </a:rPr>
              <a:t>The FGD Process creates a byproduct called </a:t>
            </a:r>
            <a:r>
              <a:rPr lang="en-US" sz="1800" u="sng" dirty="0">
                <a:latin typeface="Arial" charset="0"/>
              </a:rPr>
              <a:t>Gypsum</a:t>
            </a:r>
            <a:r>
              <a:rPr lang="en-US" sz="1800" dirty="0">
                <a:latin typeface="Arial" charset="0"/>
              </a:rPr>
              <a:t>.</a:t>
            </a:r>
          </a:p>
          <a:p>
            <a:pPr lvl="1" fontAlgn="auto">
              <a:lnSpc>
                <a:spcPct val="80000"/>
              </a:lnSpc>
              <a:spcAft>
                <a:spcPts val="0"/>
              </a:spcAft>
            </a:pPr>
            <a:r>
              <a:rPr lang="en-US" sz="1800" dirty="0">
                <a:latin typeface="Arial" charset="0"/>
              </a:rPr>
              <a:t>Gypsum is used to make drywall.</a:t>
            </a:r>
            <a:r>
              <a:rPr lang="en-US" sz="1800" b="1" dirty="0">
                <a:latin typeface="Arial" charset="0"/>
              </a:rPr>
              <a:t>		</a:t>
            </a:r>
            <a:endParaRPr lang="en-US" sz="1800" i="1" dirty="0">
              <a:latin typeface="Arial" charset="0"/>
            </a:endParaRPr>
          </a:p>
          <a:p>
            <a:pPr lvl="1" fontAlgn="auto">
              <a:lnSpc>
                <a:spcPct val="80000"/>
              </a:lnSpc>
              <a:spcAft>
                <a:spcPts val="0"/>
              </a:spcAft>
            </a:pPr>
            <a:r>
              <a:rPr lang="en-US" sz="1800" dirty="0">
                <a:latin typeface="Arial" charset="0"/>
              </a:rPr>
              <a:t>Miami Fort will produce </a:t>
            </a:r>
            <a:r>
              <a:rPr lang="en-US" dirty="0">
                <a:latin typeface="Arial" charset="0"/>
              </a:rPr>
              <a:t>~2,000 tons per day. </a:t>
            </a:r>
          </a:p>
          <a:p>
            <a:pPr lvl="2" fontAlgn="auto">
              <a:lnSpc>
                <a:spcPct val="80000"/>
              </a:lnSpc>
              <a:spcAft>
                <a:spcPts val="0"/>
              </a:spcAft>
            </a:pPr>
            <a:r>
              <a:rPr lang="en-US" sz="1600" dirty="0">
                <a:latin typeface="Arial" charset="0"/>
              </a:rPr>
              <a:t>Enough gypsum to make: 95 semi-truck loads of drywall every day or build ~75,000 homes per year.</a:t>
            </a:r>
            <a:endParaRPr lang="en-US" sz="1400" dirty="0"/>
          </a:p>
        </p:txBody>
      </p:sp>
      <p:pic>
        <p:nvPicPr>
          <p:cNvPr id="6" name="Picture 2" descr="G:\Common\Miami Fort Pictures\2015-06-08 Miami Fort\Miami Fort (EQUIPMENT)\20150611_dynegy_0259.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34718" y="620233"/>
            <a:ext cx="2360573" cy="35408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8625" y="5032206"/>
            <a:ext cx="3351692" cy="1825794"/>
          </a:xfrm>
          <a:prstGeom prst="rect">
            <a:avLst/>
          </a:prstGeom>
          <a:noFill/>
          <a:ln w="9525">
            <a:noFill/>
            <a:miter lim="800000"/>
            <a:headEnd/>
            <a:tailEnd/>
          </a:ln>
          <a:effectLst/>
        </p:spPr>
      </p:pic>
    </p:spTree>
    <p:extLst>
      <p:ext uri="{BB962C8B-B14F-4D97-AF65-F5344CB8AC3E}">
        <p14:creationId xmlns:p14="http://schemas.microsoft.com/office/powerpoint/2010/main" val="18260786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25409" y="279277"/>
            <a:ext cx="8882066" cy="523220"/>
          </a:xfrm>
        </p:spPr>
        <p:txBody>
          <a:bodyPr/>
          <a:lstStyle/>
          <a:p>
            <a:r>
              <a:rPr lang="en-US" dirty="0"/>
              <a:t>What is important to us?</a:t>
            </a:r>
          </a:p>
        </p:txBody>
      </p:sp>
      <p:sp>
        <p:nvSpPr>
          <p:cNvPr id="3" name="Text Placeholder 2"/>
          <p:cNvSpPr>
            <a:spLocks noGrp="1"/>
          </p:cNvSpPr>
          <p:nvPr>
            <p:ph type="body" sz="quarter" idx="13"/>
          </p:nvPr>
        </p:nvSpPr>
        <p:spPr>
          <a:xfrm>
            <a:off x="125409" y="936304"/>
            <a:ext cx="8882066" cy="5607689"/>
          </a:xfrm>
        </p:spPr>
        <p:txBody>
          <a:bodyPr/>
          <a:lstStyle/>
          <a:p>
            <a:r>
              <a:rPr lang="en-US" sz="3200" b="1" dirty="0"/>
              <a:t>Safety</a:t>
            </a:r>
          </a:p>
          <a:p>
            <a:pPr marL="914400" indent="-223838">
              <a:buFont typeface="Arial" panose="020B0604020202020204" pitchFamily="34" charset="0"/>
              <a:buChar char="•"/>
            </a:pPr>
            <a:r>
              <a:rPr lang="en-US" sz="2400" dirty="0"/>
              <a:t>The safety of our employees, contractors, and guest </a:t>
            </a:r>
          </a:p>
          <a:p>
            <a:pPr marL="914400" indent="-223838">
              <a:buFont typeface="Arial" panose="020B0604020202020204" pitchFamily="34" charset="0"/>
              <a:buChar char="•"/>
            </a:pPr>
            <a:r>
              <a:rPr lang="en-US" sz="2400" dirty="0"/>
              <a:t>Everyone goes home safe to their family every day</a:t>
            </a:r>
            <a:r>
              <a:rPr lang="en-US" sz="2400" b="1" dirty="0"/>
              <a:t>		</a:t>
            </a:r>
          </a:p>
          <a:p>
            <a:r>
              <a:rPr lang="en-US" sz="3200" b="1" dirty="0"/>
              <a:t>Reliability</a:t>
            </a:r>
          </a:p>
          <a:p>
            <a:pPr marL="914400" indent="-223838">
              <a:buFont typeface="Arial" panose="020B0604020202020204" pitchFamily="34" charset="0"/>
              <a:buChar char="•"/>
            </a:pPr>
            <a:r>
              <a:rPr lang="en-US" sz="2400" dirty="0"/>
              <a:t>Providing an essential service to the public</a:t>
            </a:r>
          </a:p>
          <a:p>
            <a:pPr marL="914400" indent="-223838">
              <a:buFont typeface="Arial" panose="020B0604020202020204" pitchFamily="34" charset="0"/>
              <a:buChar char="•"/>
            </a:pPr>
            <a:r>
              <a:rPr lang="en-US" sz="2400" dirty="0"/>
              <a:t>Making Power is how we make money as a business</a:t>
            </a:r>
          </a:p>
          <a:p>
            <a:pPr marL="914400" indent="-223838">
              <a:buFont typeface="Arial" panose="020B0604020202020204" pitchFamily="34" charset="0"/>
              <a:buChar char="•"/>
            </a:pPr>
            <a:endParaRPr lang="en-US" sz="2400" dirty="0"/>
          </a:p>
          <a:p>
            <a:r>
              <a:rPr lang="en-US" sz="3200" b="1" dirty="0"/>
              <a:t>Environment</a:t>
            </a:r>
          </a:p>
          <a:p>
            <a:pPr marL="914400" indent="-223838">
              <a:buFont typeface="Arial" panose="020B0604020202020204" pitchFamily="34" charset="0"/>
              <a:buChar char="•"/>
            </a:pPr>
            <a:r>
              <a:rPr lang="en-US" sz="2400" dirty="0"/>
              <a:t>We care about our community and protecting the air we all breath and the water we drink</a:t>
            </a:r>
          </a:p>
          <a:p>
            <a:pPr marL="914400" indent="-223838">
              <a:buFont typeface="Arial" panose="020B0604020202020204" pitchFamily="34" charset="0"/>
              <a:buChar char="•"/>
            </a:pPr>
            <a:r>
              <a:rPr lang="en-US" sz="2400" dirty="0"/>
              <a:t>Environmental Compliance is critical to our success</a:t>
            </a:r>
          </a:p>
        </p:txBody>
      </p:sp>
      <p:sp>
        <p:nvSpPr>
          <p:cNvPr id="4" name="Slide Number Placeholder 3"/>
          <p:cNvSpPr>
            <a:spLocks noGrp="1"/>
          </p:cNvSpPr>
          <p:nvPr>
            <p:ph type="sldNum" sz="quarter" idx="16"/>
          </p:nvPr>
        </p:nvSpPr>
        <p:spPr/>
        <p:txBody>
          <a:bodyPr/>
          <a:lstStyle/>
          <a:p>
            <a:pPr algn="r"/>
            <a:fld id="{692AF0AF-EC4A-4F46-B4C7-BDC1E3D8A276}" type="slidenum">
              <a:rPr lang="en-US" smtClean="0"/>
              <a:pPr algn="r"/>
              <a:t>23</a:t>
            </a:fld>
            <a:endParaRPr lang="en-US" dirty="0"/>
          </a:p>
        </p:txBody>
      </p:sp>
    </p:spTree>
    <p:extLst>
      <p:ext uri="{BB962C8B-B14F-4D97-AF65-F5344CB8AC3E}">
        <p14:creationId xmlns:p14="http://schemas.microsoft.com/office/powerpoint/2010/main" val="31933059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25409" y="387348"/>
            <a:ext cx="8882066" cy="954107"/>
          </a:xfrm>
        </p:spPr>
        <p:txBody>
          <a:bodyPr/>
          <a:lstStyle/>
          <a:p>
            <a:r>
              <a:rPr lang="en-US" dirty="0">
                <a:latin typeface="Arial" charset="0"/>
              </a:rPr>
              <a:t>Miami Fort Power Station- Over 95 Years of Operation</a:t>
            </a:r>
            <a:br>
              <a:rPr lang="en-US" dirty="0">
                <a:latin typeface="Arial" charset="0"/>
              </a:rPr>
            </a:br>
            <a:endParaRPr lang="en-US" dirty="0"/>
          </a:p>
        </p:txBody>
      </p:sp>
      <p:sp>
        <p:nvSpPr>
          <p:cNvPr id="4" name="Slide Number Placeholder 3"/>
          <p:cNvSpPr>
            <a:spLocks noGrp="1"/>
          </p:cNvSpPr>
          <p:nvPr>
            <p:ph type="sldNum" sz="quarter" idx="16"/>
          </p:nvPr>
        </p:nvSpPr>
        <p:spPr/>
        <p:txBody>
          <a:bodyPr/>
          <a:lstStyle/>
          <a:p>
            <a:pPr algn="r"/>
            <a:fld id="{692AF0AF-EC4A-4F46-B4C7-BDC1E3D8A276}" type="slidenum">
              <a:rPr lang="en-US" smtClean="0"/>
              <a:pPr algn="r"/>
              <a:t>24</a:t>
            </a:fld>
            <a:endParaRPr lang="en-US" dirty="0"/>
          </a:p>
        </p:txBody>
      </p:sp>
      <p:pic>
        <p:nvPicPr>
          <p:cNvPr id="5" name="Picture 7" descr="DSC_785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62052" y="2576945"/>
            <a:ext cx="4821530" cy="3924782"/>
          </a:xfrm>
          <a:prstGeom prst="rect">
            <a:avLst/>
          </a:prstGeom>
          <a:noFill/>
          <a:ln w="9525">
            <a:noFill/>
            <a:miter lim="800000"/>
            <a:headEnd/>
            <a:tailEnd/>
          </a:ln>
          <a:effectLst/>
        </p:spPr>
      </p:pic>
      <p:pic>
        <p:nvPicPr>
          <p:cNvPr id="6" name="Picture 13" descr="unit 1 &amp; 2 aerial"/>
          <p:cNvPicPr>
            <a:picLocks noChangeAspect="1" noChangeArrowheads="1"/>
          </p:cNvPicPr>
          <p:nvPr/>
        </p:nvPicPr>
        <p:blipFill>
          <a:blip r:embed="rId3" cstate="email">
            <a:extLst>
              <a:ext uri="{28A0092B-C50C-407E-A947-70E740481C1C}">
                <a14:useLocalDpi xmlns:a14="http://schemas.microsoft.com/office/drawing/2010/main"/>
              </a:ext>
            </a:extLst>
          </a:blip>
          <a:srcRect l="-810"/>
          <a:stretch>
            <a:fillRect/>
          </a:stretch>
        </p:blipFill>
        <p:spPr>
          <a:xfrm>
            <a:off x="293545" y="1804990"/>
            <a:ext cx="3698875" cy="2994025"/>
          </a:xfrm>
          <a:prstGeom prst="rect">
            <a:avLst/>
          </a:prstGeom>
          <a:noFill/>
          <a:ln/>
        </p:spPr>
      </p:pic>
      <p:sp>
        <p:nvSpPr>
          <p:cNvPr id="7" name="Text Box 9"/>
          <p:cNvSpPr txBox="1">
            <a:spLocks noChangeArrowheads="1"/>
          </p:cNvSpPr>
          <p:nvPr/>
        </p:nvSpPr>
        <p:spPr bwMode="auto">
          <a:xfrm>
            <a:off x="1439619" y="1305214"/>
            <a:ext cx="838691" cy="523220"/>
          </a:xfrm>
          <a:prstGeom prst="rect">
            <a:avLst/>
          </a:prstGeom>
          <a:noFill/>
          <a:ln w="12700" algn="ctr">
            <a:noFill/>
            <a:miter lim="800000"/>
            <a:headEnd/>
            <a:tailEnd/>
          </a:ln>
          <a:effectLst/>
        </p:spPr>
        <p:txBody>
          <a:bodyPr wrap="none">
            <a:spAutoFit/>
          </a:bodyPr>
          <a:lstStyle/>
          <a:p>
            <a:r>
              <a:rPr lang="en-US" sz="2800" dirty="0">
                <a:latin typeface="Arial Narrow" pitchFamily="34" charset="0"/>
              </a:rPr>
              <a:t>1926</a:t>
            </a:r>
          </a:p>
        </p:txBody>
      </p:sp>
      <p:sp>
        <p:nvSpPr>
          <p:cNvPr id="8" name="Text Box 10"/>
          <p:cNvSpPr txBox="1">
            <a:spLocks noChangeArrowheads="1"/>
          </p:cNvSpPr>
          <p:nvPr/>
        </p:nvSpPr>
        <p:spPr bwMode="auto">
          <a:xfrm>
            <a:off x="6057401" y="1997601"/>
            <a:ext cx="838692" cy="523220"/>
          </a:xfrm>
          <a:prstGeom prst="rect">
            <a:avLst/>
          </a:prstGeom>
          <a:noFill/>
          <a:ln w="12700" algn="ctr">
            <a:noFill/>
            <a:miter lim="800000"/>
            <a:headEnd/>
            <a:tailEnd/>
          </a:ln>
          <a:effectLst/>
        </p:spPr>
        <p:txBody>
          <a:bodyPr wrap="none">
            <a:spAutoFit/>
          </a:bodyPr>
          <a:lstStyle/>
          <a:p>
            <a:r>
              <a:rPr lang="en-US" sz="2800" dirty="0">
                <a:latin typeface="Arial Narrow" pitchFamily="34" charset="0"/>
              </a:rPr>
              <a:t>2021</a:t>
            </a:r>
          </a:p>
        </p:txBody>
      </p:sp>
    </p:spTree>
    <p:extLst>
      <p:ext uri="{BB962C8B-B14F-4D97-AF65-F5344CB8AC3E}">
        <p14:creationId xmlns:p14="http://schemas.microsoft.com/office/powerpoint/2010/main" val="8666602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A8240-0EF1-426F-85A2-519273D7DA43}"/>
              </a:ext>
            </a:extLst>
          </p:cNvPr>
          <p:cNvSpPr>
            <a:spLocks noGrp="1"/>
          </p:cNvSpPr>
          <p:nvPr>
            <p:ph type="title"/>
          </p:nvPr>
        </p:nvSpPr>
        <p:spPr/>
        <p:txBody>
          <a:bodyPr/>
          <a:lstStyle/>
          <a:p>
            <a:r>
              <a:rPr lang="en-US" dirty="0"/>
              <a:t>Market Information</a:t>
            </a:r>
          </a:p>
        </p:txBody>
      </p:sp>
      <p:sp>
        <p:nvSpPr>
          <p:cNvPr id="3" name="Text Placeholder 2">
            <a:extLst>
              <a:ext uri="{FF2B5EF4-FFF2-40B4-BE49-F238E27FC236}">
                <a16:creationId xmlns:a16="http://schemas.microsoft.com/office/drawing/2014/main" id="{A105D618-D3E1-440C-BB3C-585BA5F4B3F0}"/>
              </a:ext>
            </a:extLst>
          </p:cNvPr>
          <p:cNvSpPr>
            <a:spLocks noGrp="1"/>
          </p:cNvSpPr>
          <p:nvPr>
            <p:ph type="body" sz="quarter" idx="13"/>
          </p:nvPr>
        </p:nvSpPr>
        <p:spPr>
          <a:xfrm>
            <a:off x="125411" y="910568"/>
            <a:ext cx="8766921" cy="2431435"/>
          </a:xfrm>
        </p:spPr>
        <p:txBody>
          <a:bodyPr/>
          <a:lstStyle/>
          <a:p>
            <a:pPr marL="342900" indent="-342900">
              <a:buFont typeface="Arial" panose="020B0604020202020204" pitchFamily="34" charset="0"/>
              <a:buChar char="•"/>
            </a:pPr>
            <a:r>
              <a:rPr lang="en-US" dirty="0"/>
              <a:t>PJM </a:t>
            </a:r>
            <a:r>
              <a:rPr lang="en-US" dirty="0">
                <a:solidFill>
                  <a:srgbClr val="FF0000"/>
                </a:solidFill>
              </a:rPr>
              <a:t>(</a:t>
            </a:r>
            <a:r>
              <a:rPr lang="en-US" b="0" i="0" dirty="0">
                <a:solidFill>
                  <a:srgbClr val="FF0000"/>
                </a:solidFill>
                <a:effectLst/>
                <a:latin typeface="Google Sans"/>
              </a:rPr>
              <a:t>Pennsylvania, New Jersey, and Maryland)</a:t>
            </a:r>
            <a:endParaRPr lang="en-US" dirty="0">
              <a:solidFill>
                <a:srgbClr val="FF0000"/>
              </a:solidFill>
            </a:endParaRPr>
          </a:p>
          <a:p>
            <a:pPr marL="800100" lvl="1" indent="-342900">
              <a:buFont typeface="Arial" panose="020B0604020202020204" pitchFamily="34" charset="0"/>
              <a:buChar char="•"/>
            </a:pPr>
            <a:r>
              <a:rPr lang="en-US" b="0" i="0" dirty="0">
                <a:solidFill>
                  <a:srgbClr val="202124"/>
                </a:solidFill>
                <a:effectLst/>
                <a:latin typeface="Roboto" panose="02000000000000000000" pitchFamily="2" charset="0"/>
              </a:rPr>
              <a:t>As the primary task, </a:t>
            </a:r>
            <a:r>
              <a:rPr lang="en-US" b="1" i="0" dirty="0">
                <a:solidFill>
                  <a:srgbClr val="202124"/>
                </a:solidFill>
                <a:effectLst/>
                <a:latin typeface="Roboto" panose="02000000000000000000" pitchFamily="2" charset="0"/>
              </a:rPr>
              <a:t>to ensure the safety, reliability and security of the bulk electric power system</a:t>
            </a:r>
            <a:r>
              <a:rPr lang="en-US" b="0" i="0" dirty="0">
                <a:solidFill>
                  <a:srgbClr val="202124"/>
                </a:solidFill>
                <a:effectLst/>
                <a:latin typeface="Roboto" panose="02000000000000000000" pitchFamily="2" charset="0"/>
              </a:rPr>
              <a:t>. </a:t>
            </a:r>
          </a:p>
          <a:p>
            <a:pPr marL="800100" lvl="1" indent="-342900">
              <a:buFont typeface="Arial" panose="020B0604020202020204" pitchFamily="34" charset="0"/>
              <a:buChar char="•"/>
            </a:pPr>
            <a:r>
              <a:rPr lang="en-US" b="0" i="0" dirty="0">
                <a:solidFill>
                  <a:srgbClr val="202124"/>
                </a:solidFill>
                <a:effectLst/>
                <a:latin typeface="Roboto" panose="02000000000000000000" pitchFamily="2" charset="0"/>
              </a:rPr>
              <a:t>Create and operate robust, competitive and non-discriminatory electric power markets. </a:t>
            </a:r>
          </a:p>
          <a:p>
            <a:pPr marL="800100" lvl="1" indent="-342900">
              <a:buFont typeface="Arial" panose="020B0604020202020204" pitchFamily="34" charset="0"/>
              <a:buChar char="•"/>
            </a:pPr>
            <a:r>
              <a:rPr lang="en-US" b="0" i="0" dirty="0">
                <a:solidFill>
                  <a:srgbClr val="202124"/>
                </a:solidFill>
                <a:effectLst/>
                <a:latin typeface="Roboto" panose="02000000000000000000" pitchFamily="2" charset="0"/>
              </a:rPr>
              <a:t>Understand customer needs and deliver valued service to meet those needs in a cost-efficient manner.</a:t>
            </a:r>
            <a:endParaRPr lang="en-US" dirty="0"/>
          </a:p>
        </p:txBody>
      </p:sp>
      <p:sp>
        <p:nvSpPr>
          <p:cNvPr id="4" name="Slide Number Placeholder 3">
            <a:extLst>
              <a:ext uri="{FF2B5EF4-FFF2-40B4-BE49-F238E27FC236}">
                <a16:creationId xmlns:a16="http://schemas.microsoft.com/office/drawing/2014/main" id="{73FD930D-95FF-4390-A96D-264A93577F67}"/>
              </a:ext>
            </a:extLst>
          </p:cNvPr>
          <p:cNvSpPr>
            <a:spLocks noGrp="1"/>
          </p:cNvSpPr>
          <p:nvPr>
            <p:ph type="sldNum" sz="quarter" idx="16"/>
          </p:nvPr>
        </p:nvSpPr>
        <p:spPr/>
        <p:txBody>
          <a:bodyPr/>
          <a:lstStyle/>
          <a:p>
            <a:pPr algn="r"/>
            <a:fld id="{692AF0AF-EC4A-4F46-B4C7-BDC1E3D8A276}" type="slidenum">
              <a:rPr lang="en-US" smtClean="0"/>
              <a:pPr algn="r"/>
              <a:t>25</a:t>
            </a:fld>
            <a:endParaRPr lang="en-US" dirty="0"/>
          </a:p>
        </p:txBody>
      </p:sp>
      <p:pic>
        <p:nvPicPr>
          <p:cNvPr id="7" name="Picture 6">
            <a:extLst>
              <a:ext uri="{FF2B5EF4-FFF2-40B4-BE49-F238E27FC236}">
                <a16:creationId xmlns:a16="http://schemas.microsoft.com/office/drawing/2014/main" id="{0E8203DB-BA71-4C47-B5DD-1751B52C8AD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519672" y="3429002"/>
            <a:ext cx="5606778" cy="2980189"/>
          </a:xfrm>
          <a:prstGeom prst="rect">
            <a:avLst/>
          </a:prstGeom>
        </p:spPr>
      </p:pic>
      <p:sp>
        <p:nvSpPr>
          <p:cNvPr id="8" name="Star: 5 Points 7">
            <a:extLst>
              <a:ext uri="{FF2B5EF4-FFF2-40B4-BE49-F238E27FC236}">
                <a16:creationId xmlns:a16="http://schemas.microsoft.com/office/drawing/2014/main" id="{EFEE7B16-186C-49A5-AC46-654DD819BD05}"/>
              </a:ext>
            </a:extLst>
          </p:cNvPr>
          <p:cNvSpPr/>
          <p:nvPr/>
        </p:nvSpPr>
        <p:spPr>
          <a:xfrm>
            <a:off x="7415869" y="4679824"/>
            <a:ext cx="159391" cy="16778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5F721D2-431E-46FD-B837-DCB9F689CEF6}"/>
              </a:ext>
            </a:extLst>
          </p:cNvPr>
          <p:cNvSpPr txBox="1"/>
          <p:nvPr/>
        </p:nvSpPr>
        <p:spPr>
          <a:xfrm>
            <a:off x="429936" y="3784659"/>
            <a:ext cx="2818701" cy="307777"/>
          </a:xfrm>
          <a:prstGeom prst="rect">
            <a:avLst/>
          </a:prstGeom>
          <a:noFill/>
        </p:spPr>
        <p:txBody>
          <a:bodyPr wrap="square">
            <a:spAutoFit/>
          </a:bodyPr>
          <a:lstStyle/>
          <a:p>
            <a:r>
              <a:rPr lang="en-US" sz="1400" dirty="0">
                <a:hlinkClick r:id="rId3"/>
              </a:rPr>
              <a:t>https://www.luminant.com/about/</a:t>
            </a:r>
            <a:endParaRPr lang="en-US" sz="1400" dirty="0"/>
          </a:p>
        </p:txBody>
      </p:sp>
      <p:pic>
        <p:nvPicPr>
          <p:cNvPr id="12" name="Picture 11">
            <a:extLst>
              <a:ext uri="{FF2B5EF4-FFF2-40B4-BE49-F238E27FC236}">
                <a16:creationId xmlns:a16="http://schemas.microsoft.com/office/drawing/2014/main" id="{E3B8264B-C59F-48B1-8580-F5253911755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22" y="4092436"/>
            <a:ext cx="3759328" cy="1768001"/>
          </a:xfrm>
          <a:prstGeom prst="rect">
            <a:avLst/>
          </a:prstGeom>
        </p:spPr>
      </p:pic>
    </p:spTree>
    <p:extLst>
      <p:ext uri="{BB962C8B-B14F-4D97-AF65-F5344CB8AC3E}">
        <p14:creationId xmlns:p14="http://schemas.microsoft.com/office/powerpoint/2010/main" val="28637417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5D1B6-07D7-1FCC-41EF-A43F311CCDE0}"/>
              </a:ext>
            </a:extLst>
          </p:cNvPr>
          <p:cNvSpPr>
            <a:spLocks noGrp="1"/>
          </p:cNvSpPr>
          <p:nvPr>
            <p:ph type="title"/>
          </p:nvPr>
        </p:nvSpPr>
        <p:spPr>
          <a:xfrm>
            <a:off x="125410" y="421852"/>
            <a:ext cx="4657606" cy="523220"/>
          </a:xfrm>
        </p:spPr>
        <p:txBody>
          <a:bodyPr/>
          <a:lstStyle/>
          <a:p>
            <a:r>
              <a:rPr lang="en-US" dirty="0"/>
              <a:t>Energy Mix</a:t>
            </a:r>
          </a:p>
        </p:txBody>
      </p:sp>
      <p:sp>
        <p:nvSpPr>
          <p:cNvPr id="3" name="Text Placeholder 2">
            <a:extLst>
              <a:ext uri="{FF2B5EF4-FFF2-40B4-BE49-F238E27FC236}">
                <a16:creationId xmlns:a16="http://schemas.microsoft.com/office/drawing/2014/main" id="{993CECFC-4143-DBB0-B528-352C6E90143C}"/>
              </a:ext>
            </a:extLst>
          </p:cNvPr>
          <p:cNvSpPr>
            <a:spLocks noGrp="1"/>
          </p:cNvSpPr>
          <p:nvPr>
            <p:ph type="body" sz="quarter" idx="13"/>
          </p:nvPr>
        </p:nvSpPr>
        <p:spPr>
          <a:xfrm>
            <a:off x="203048" y="5466901"/>
            <a:ext cx="1142673" cy="400110"/>
          </a:xfrm>
        </p:spPr>
        <p:txBody>
          <a:bodyPr/>
          <a:lstStyle/>
          <a:p>
            <a:r>
              <a:rPr lang="en-US" b="1" dirty="0"/>
              <a:t>ERCOT</a:t>
            </a:r>
          </a:p>
        </p:txBody>
      </p:sp>
      <p:sp>
        <p:nvSpPr>
          <p:cNvPr id="4" name="Slide Number Placeholder 3">
            <a:extLst>
              <a:ext uri="{FF2B5EF4-FFF2-40B4-BE49-F238E27FC236}">
                <a16:creationId xmlns:a16="http://schemas.microsoft.com/office/drawing/2014/main" id="{991D3878-46B7-D613-A995-AEC44A8AA7F9}"/>
              </a:ext>
            </a:extLst>
          </p:cNvPr>
          <p:cNvSpPr>
            <a:spLocks noGrp="1"/>
          </p:cNvSpPr>
          <p:nvPr>
            <p:ph type="sldNum" sz="quarter" idx="16"/>
          </p:nvPr>
        </p:nvSpPr>
        <p:spPr/>
        <p:txBody>
          <a:bodyPr/>
          <a:lstStyle/>
          <a:p>
            <a:pPr algn="r"/>
            <a:fld id="{692AF0AF-EC4A-4F46-B4C7-BDC1E3D8A276}" type="slidenum">
              <a:rPr lang="en-US" smtClean="0"/>
              <a:pPr algn="r"/>
              <a:t>26</a:t>
            </a:fld>
            <a:endParaRPr lang="en-US" dirty="0"/>
          </a:p>
        </p:txBody>
      </p:sp>
      <p:pic>
        <p:nvPicPr>
          <p:cNvPr id="4098" name="Picture 2" descr="Cleared Installed Capacity">
            <a:extLst>
              <a:ext uri="{FF2B5EF4-FFF2-40B4-BE49-F238E27FC236}">
                <a16:creationId xmlns:a16="http://schemas.microsoft.com/office/drawing/2014/main" id="{349F99F0-E741-69E1-68FD-BDF9E161632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45457" y="341312"/>
            <a:ext cx="5473133" cy="301022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5716A155-A647-8A70-E19D-53D28C73A3B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87726" y="3448821"/>
            <a:ext cx="6590580" cy="3204397"/>
          </a:xfrm>
          <a:prstGeom prst="rect">
            <a:avLst/>
          </a:prstGeom>
        </p:spPr>
      </p:pic>
      <p:sp>
        <p:nvSpPr>
          <p:cNvPr id="11" name="Text Placeholder 2">
            <a:extLst>
              <a:ext uri="{FF2B5EF4-FFF2-40B4-BE49-F238E27FC236}">
                <a16:creationId xmlns:a16="http://schemas.microsoft.com/office/drawing/2014/main" id="{4B23F993-177F-2833-0BDA-A740D935A77E}"/>
              </a:ext>
            </a:extLst>
          </p:cNvPr>
          <p:cNvSpPr txBox="1">
            <a:spLocks/>
          </p:cNvSpPr>
          <p:nvPr/>
        </p:nvSpPr>
        <p:spPr>
          <a:xfrm>
            <a:off x="2365403" y="1596781"/>
            <a:ext cx="973020" cy="400110"/>
          </a:xfrm>
          <a:prstGeom prst="rect">
            <a:avLst/>
          </a:prstGeom>
        </p:spPr>
        <p:txBody>
          <a:bodyPr vert="horz" wrap="square" lIns="91440" tIns="45720" rIns="91440" bIns="45720" rtlCol="0">
            <a:spAutoFit/>
          </a:bodyPr>
          <a:lstStyle>
            <a:lvl1pPr marL="0" indent="0" algn="l" defTabSz="914400" rtl="0" eaLnBrk="1" latinLnBrk="0" hangingPunct="1">
              <a:spcBef>
                <a:spcPct val="20000"/>
              </a:spcBef>
              <a:buSzPct val="120000"/>
              <a:buFont typeface="Wingdings" pitchFamily="2" charset="2"/>
              <a:buNone/>
              <a:tabLst/>
              <a:defRPr lang="en-US" sz="2000" kern="1200">
                <a:solidFill>
                  <a:schemeClr val="tx1"/>
                </a:solidFill>
                <a:latin typeface="Arial" pitchFamily="34" charset="0"/>
                <a:ea typeface="+mn-ea"/>
                <a:cs typeface="Arial" pitchFamily="34" charset="0"/>
              </a:defRPr>
            </a:lvl1pPr>
            <a:lvl2pPr marL="457200" indent="-228600" algn="l" defTabSz="914400" rtl="0" eaLnBrk="1" latinLnBrk="0" hangingPunct="1">
              <a:spcBef>
                <a:spcPct val="20000"/>
              </a:spcBef>
              <a:buFont typeface="Arial" pitchFamily="34" charset="0"/>
              <a:buChar char="−"/>
              <a:defRPr lang="en-US" sz="2000" kern="1200" dirty="0" smtClean="0">
                <a:solidFill>
                  <a:schemeClr val="tx1"/>
                </a:solidFill>
                <a:latin typeface="Arial" pitchFamily="34" charset="0"/>
                <a:ea typeface="+mn-ea"/>
                <a:cs typeface="Arial" pitchFamily="34" charset="0"/>
              </a:defRPr>
            </a:lvl2pPr>
            <a:lvl3pPr marL="685800" indent="-228600" algn="l" defTabSz="914400" rtl="0" eaLnBrk="1" latinLnBrk="0" hangingPunct="1">
              <a:spcBef>
                <a:spcPct val="20000"/>
              </a:spcBef>
              <a:buFont typeface="Arial" pitchFamily="34" charset="0"/>
              <a:buChar char="•"/>
              <a:defRPr lang="en-US" sz="2000" kern="1200" dirty="0" smtClean="0">
                <a:solidFill>
                  <a:schemeClr val="tx1"/>
                </a:solidFill>
                <a:latin typeface="Arial" pitchFamily="34" charset="0"/>
                <a:ea typeface="+mn-ea"/>
                <a:cs typeface="Arial" pitchFamily="34" charset="0"/>
              </a:defRPr>
            </a:lvl3pPr>
            <a:lvl4pPr marL="914400" indent="-228600" algn="l" defTabSz="914400" rtl="0" eaLnBrk="1" latinLnBrk="0" hangingPunct="1">
              <a:spcBef>
                <a:spcPct val="20000"/>
              </a:spcBef>
              <a:buFont typeface="Arial" pitchFamily="34" charset="0"/>
              <a:buChar char="−"/>
              <a:defRPr lang="en-US" sz="1800" kern="1200" dirty="0" smtClean="0">
                <a:solidFill>
                  <a:schemeClr val="tx1"/>
                </a:solidFill>
                <a:latin typeface="Arial" pitchFamily="34" charset="0"/>
                <a:ea typeface="+mn-ea"/>
                <a:cs typeface="Arial" pitchFamily="34" charset="0"/>
              </a:defRPr>
            </a:lvl4pPr>
            <a:lvl5pPr marL="1143000" indent="-228600" algn="l" defTabSz="914400" rtl="0" eaLnBrk="1" latinLnBrk="0" hangingPunct="1">
              <a:spcBef>
                <a:spcPct val="20000"/>
              </a:spcBef>
              <a:buFont typeface="Arial" pitchFamily="34" charset="0"/>
              <a:buChar char="•"/>
              <a:defRPr lang="en-US" sz="1800" kern="1200" dirty="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Aft>
                <a:spcPts val="0"/>
              </a:spcAft>
            </a:pPr>
            <a:r>
              <a:rPr lang="en-US" b="1" dirty="0"/>
              <a:t>PJM</a:t>
            </a:r>
          </a:p>
        </p:txBody>
      </p:sp>
    </p:spTree>
    <p:extLst>
      <p:ext uri="{BB962C8B-B14F-4D97-AF65-F5344CB8AC3E}">
        <p14:creationId xmlns:p14="http://schemas.microsoft.com/office/powerpoint/2010/main" val="2328575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5BBD6-F0AC-E05F-FFA9-47F4165D325E}"/>
              </a:ext>
            </a:extLst>
          </p:cNvPr>
          <p:cNvSpPr>
            <a:spLocks noGrp="1"/>
          </p:cNvSpPr>
          <p:nvPr>
            <p:ph type="title"/>
          </p:nvPr>
        </p:nvSpPr>
        <p:spPr/>
        <p:txBody>
          <a:bodyPr/>
          <a:lstStyle/>
          <a:p>
            <a:r>
              <a:rPr lang="en-US" dirty="0"/>
              <a:t>Electric Grid &amp; Generation – Cincinnati - 345 kV</a:t>
            </a:r>
          </a:p>
        </p:txBody>
      </p:sp>
      <p:sp>
        <p:nvSpPr>
          <p:cNvPr id="3" name="Text Placeholder 2">
            <a:extLst>
              <a:ext uri="{FF2B5EF4-FFF2-40B4-BE49-F238E27FC236}">
                <a16:creationId xmlns:a16="http://schemas.microsoft.com/office/drawing/2014/main" id="{A3DF1963-CBBB-8D17-A597-DB041960ABF7}"/>
              </a:ext>
            </a:extLst>
          </p:cNvPr>
          <p:cNvSpPr>
            <a:spLocks noGrp="1"/>
          </p:cNvSpPr>
          <p:nvPr>
            <p:ph type="body" sz="quarter" idx="13"/>
          </p:nvPr>
        </p:nvSpPr>
        <p:spPr/>
        <p:txBody>
          <a:bodyPr/>
          <a:lstStyle/>
          <a:p>
            <a:endParaRPr lang="en-US" dirty="0"/>
          </a:p>
        </p:txBody>
      </p:sp>
      <p:sp>
        <p:nvSpPr>
          <p:cNvPr id="4" name="Slide Number Placeholder 3">
            <a:extLst>
              <a:ext uri="{FF2B5EF4-FFF2-40B4-BE49-F238E27FC236}">
                <a16:creationId xmlns:a16="http://schemas.microsoft.com/office/drawing/2014/main" id="{2A56FBA5-F3D2-CA7C-87CA-EF08F283C9C7}"/>
              </a:ext>
            </a:extLst>
          </p:cNvPr>
          <p:cNvSpPr>
            <a:spLocks noGrp="1"/>
          </p:cNvSpPr>
          <p:nvPr>
            <p:ph type="sldNum" sz="quarter" idx="16"/>
          </p:nvPr>
        </p:nvSpPr>
        <p:spPr/>
        <p:txBody>
          <a:bodyPr/>
          <a:lstStyle/>
          <a:p>
            <a:pPr algn="r"/>
            <a:fld id="{692AF0AF-EC4A-4F46-B4C7-BDC1E3D8A276}" type="slidenum">
              <a:rPr lang="en-US" smtClean="0"/>
              <a:pPr algn="r"/>
              <a:t>27</a:t>
            </a:fld>
            <a:endParaRPr lang="en-US" dirty="0"/>
          </a:p>
        </p:txBody>
      </p:sp>
      <p:pic>
        <p:nvPicPr>
          <p:cNvPr id="6" name="Picture 5">
            <a:extLst>
              <a:ext uri="{FF2B5EF4-FFF2-40B4-BE49-F238E27FC236}">
                <a16:creationId xmlns:a16="http://schemas.microsoft.com/office/drawing/2014/main" id="{5E093975-4B85-5EDD-5052-16F5690FA99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093562"/>
            <a:ext cx="9144000" cy="5422919"/>
          </a:xfrm>
          <a:prstGeom prst="rect">
            <a:avLst/>
          </a:prstGeom>
        </p:spPr>
      </p:pic>
      <p:sp>
        <p:nvSpPr>
          <p:cNvPr id="7" name="TextBox 6">
            <a:extLst>
              <a:ext uri="{FF2B5EF4-FFF2-40B4-BE49-F238E27FC236}">
                <a16:creationId xmlns:a16="http://schemas.microsoft.com/office/drawing/2014/main" id="{1B87025D-62A6-A681-E05A-9D882AE5F53D}"/>
              </a:ext>
            </a:extLst>
          </p:cNvPr>
          <p:cNvSpPr txBox="1"/>
          <p:nvPr/>
        </p:nvSpPr>
        <p:spPr>
          <a:xfrm>
            <a:off x="5691500" y="6512274"/>
            <a:ext cx="2914116" cy="323165"/>
          </a:xfrm>
          <a:prstGeom prst="rect">
            <a:avLst/>
          </a:prstGeom>
          <a:noFill/>
        </p:spPr>
        <p:txBody>
          <a:bodyPr wrap="square" rtlCol="0">
            <a:spAutoFit/>
          </a:bodyPr>
          <a:lstStyle/>
          <a:p>
            <a:r>
              <a:rPr lang="en-US" sz="1500" dirty="0"/>
              <a:t>Source: atlas.eia.gov</a:t>
            </a:r>
          </a:p>
        </p:txBody>
      </p:sp>
    </p:spTree>
    <p:extLst>
      <p:ext uri="{BB962C8B-B14F-4D97-AF65-F5344CB8AC3E}">
        <p14:creationId xmlns:p14="http://schemas.microsoft.com/office/powerpoint/2010/main" val="42159806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5FEF4-7104-C681-2D38-6E3DF241DB3F}"/>
              </a:ext>
            </a:extLst>
          </p:cNvPr>
          <p:cNvSpPr>
            <a:spLocks noGrp="1"/>
          </p:cNvSpPr>
          <p:nvPr>
            <p:ph type="title"/>
          </p:nvPr>
        </p:nvSpPr>
        <p:spPr/>
        <p:txBody>
          <a:bodyPr/>
          <a:lstStyle/>
          <a:p>
            <a:r>
              <a:rPr lang="en-US" dirty="0"/>
              <a:t>Electric Grid &amp; Generation – Cincinnati – 69 kV+</a:t>
            </a:r>
          </a:p>
        </p:txBody>
      </p:sp>
      <p:sp>
        <p:nvSpPr>
          <p:cNvPr id="3" name="Text Placeholder 2">
            <a:extLst>
              <a:ext uri="{FF2B5EF4-FFF2-40B4-BE49-F238E27FC236}">
                <a16:creationId xmlns:a16="http://schemas.microsoft.com/office/drawing/2014/main" id="{EDA54477-B895-4F7F-F910-65FAE59186E3}"/>
              </a:ext>
            </a:extLst>
          </p:cNvPr>
          <p:cNvSpPr>
            <a:spLocks noGrp="1"/>
          </p:cNvSpPr>
          <p:nvPr>
            <p:ph type="body" sz="quarter" idx="13"/>
          </p:nvPr>
        </p:nvSpPr>
        <p:spPr/>
        <p:txBody>
          <a:bodyPr/>
          <a:lstStyle/>
          <a:p>
            <a:endParaRPr lang="en-US"/>
          </a:p>
        </p:txBody>
      </p:sp>
      <p:sp>
        <p:nvSpPr>
          <p:cNvPr id="4" name="Slide Number Placeholder 3">
            <a:extLst>
              <a:ext uri="{FF2B5EF4-FFF2-40B4-BE49-F238E27FC236}">
                <a16:creationId xmlns:a16="http://schemas.microsoft.com/office/drawing/2014/main" id="{47C1D879-FAE1-3224-6806-0192A12CAB41}"/>
              </a:ext>
            </a:extLst>
          </p:cNvPr>
          <p:cNvSpPr>
            <a:spLocks noGrp="1"/>
          </p:cNvSpPr>
          <p:nvPr>
            <p:ph type="sldNum" sz="quarter" idx="16"/>
          </p:nvPr>
        </p:nvSpPr>
        <p:spPr/>
        <p:txBody>
          <a:bodyPr/>
          <a:lstStyle/>
          <a:p>
            <a:pPr algn="r"/>
            <a:fld id="{692AF0AF-EC4A-4F46-B4C7-BDC1E3D8A276}" type="slidenum">
              <a:rPr lang="en-US" smtClean="0"/>
              <a:pPr algn="r"/>
              <a:t>28</a:t>
            </a:fld>
            <a:endParaRPr lang="en-US" dirty="0"/>
          </a:p>
        </p:txBody>
      </p:sp>
      <p:pic>
        <p:nvPicPr>
          <p:cNvPr id="6" name="Picture 5">
            <a:extLst>
              <a:ext uri="{FF2B5EF4-FFF2-40B4-BE49-F238E27FC236}">
                <a16:creationId xmlns:a16="http://schemas.microsoft.com/office/drawing/2014/main" id="{39EBF21C-0295-88B0-14B4-9BE53853B4F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088426"/>
            <a:ext cx="9144000" cy="5398994"/>
          </a:xfrm>
          <a:prstGeom prst="rect">
            <a:avLst/>
          </a:prstGeom>
        </p:spPr>
      </p:pic>
      <p:sp>
        <p:nvSpPr>
          <p:cNvPr id="7" name="TextBox 6">
            <a:extLst>
              <a:ext uri="{FF2B5EF4-FFF2-40B4-BE49-F238E27FC236}">
                <a16:creationId xmlns:a16="http://schemas.microsoft.com/office/drawing/2014/main" id="{C32EF614-782F-3CD9-5632-4125A2A9CCFB}"/>
              </a:ext>
            </a:extLst>
          </p:cNvPr>
          <p:cNvSpPr txBox="1"/>
          <p:nvPr/>
        </p:nvSpPr>
        <p:spPr>
          <a:xfrm>
            <a:off x="5691500" y="6512274"/>
            <a:ext cx="2914116" cy="323165"/>
          </a:xfrm>
          <a:prstGeom prst="rect">
            <a:avLst/>
          </a:prstGeom>
          <a:noFill/>
        </p:spPr>
        <p:txBody>
          <a:bodyPr wrap="square" rtlCol="0">
            <a:spAutoFit/>
          </a:bodyPr>
          <a:lstStyle/>
          <a:p>
            <a:r>
              <a:rPr lang="en-US" sz="1500" dirty="0"/>
              <a:t>Source: atlas.eia.gov</a:t>
            </a:r>
          </a:p>
        </p:txBody>
      </p:sp>
    </p:spTree>
    <p:extLst>
      <p:ext uri="{BB962C8B-B14F-4D97-AF65-F5344CB8AC3E}">
        <p14:creationId xmlns:p14="http://schemas.microsoft.com/office/powerpoint/2010/main" val="3466886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25409" y="387348"/>
            <a:ext cx="8882066" cy="954107"/>
          </a:xfrm>
        </p:spPr>
        <p:txBody>
          <a:bodyPr/>
          <a:lstStyle/>
          <a:p>
            <a:r>
              <a:rPr lang="en-US" dirty="0">
                <a:latin typeface="Arial" charset="0"/>
              </a:rPr>
              <a:t>ELECTRICITY - WATT IS IT?</a:t>
            </a:r>
            <a:br>
              <a:rPr lang="en-US" dirty="0">
                <a:latin typeface="Arial" charset="0"/>
              </a:rPr>
            </a:br>
            <a:endParaRPr lang="en-US" dirty="0"/>
          </a:p>
        </p:txBody>
      </p:sp>
      <p:sp>
        <p:nvSpPr>
          <p:cNvPr id="3" name="Text Placeholder 2"/>
          <p:cNvSpPr>
            <a:spLocks noGrp="1"/>
          </p:cNvSpPr>
          <p:nvPr>
            <p:ph type="body" sz="quarter" idx="13"/>
          </p:nvPr>
        </p:nvSpPr>
        <p:spPr>
          <a:xfrm>
            <a:off x="125409" y="1119190"/>
            <a:ext cx="8882066" cy="1384995"/>
          </a:xfrm>
        </p:spPr>
        <p:txBody>
          <a:bodyPr/>
          <a:lstStyle/>
          <a:p>
            <a:pPr marL="457200" indent="-457200">
              <a:spcBef>
                <a:spcPct val="50000"/>
              </a:spcBef>
              <a:buFont typeface="Arial" panose="020B0604020202020204" pitchFamily="34" charset="0"/>
              <a:buChar char="•"/>
            </a:pPr>
            <a:r>
              <a:rPr lang="en-US" b="1" dirty="0">
                <a:latin typeface="+mn-lt"/>
              </a:rPr>
              <a:t>The movement of electrons through a conductor</a:t>
            </a:r>
          </a:p>
          <a:p>
            <a:pPr marL="457200" indent="-457200">
              <a:spcBef>
                <a:spcPts val="0"/>
              </a:spcBef>
              <a:buFont typeface="Arial" panose="020B0604020202020204" pitchFamily="34" charset="0"/>
              <a:buChar char="•"/>
            </a:pPr>
            <a:r>
              <a:rPr lang="en-US" b="1" dirty="0">
                <a:latin typeface="+mn-lt"/>
              </a:rPr>
              <a:t>Measured in Watts= Voltage X Current</a:t>
            </a:r>
          </a:p>
          <a:p>
            <a:pPr marL="457200" indent="-457200">
              <a:spcBef>
                <a:spcPts val="0"/>
              </a:spcBef>
              <a:buFont typeface="Arial" panose="020B0604020202020204" pitchFamily="34" charset="0"/>
              <a:buChar char="•"/>
            </a:pPr>
            <a:r>
              <a:rPr lang="en-US" b="1" dirty="0">
                <a:latin typeface="+mn-lt"/>
              </a:rPr>
              <a:t>Made &amp; Used INSTANTANEOUSLY</a:t>
            </a:r>
          </a:p>
          <a:p>
            <a:endParaRPr lang="en-US" dirty="0">
              <a:latin typeface="+mn-lt"/>
            </a:endParaRPr>
          </a:p>
        </p:txBody>
      </p:sp>
      <p:sp>
        <p:nvSpPr>
          <p:cNvPr id="4" name="Slide Number Placeholder 3"/>
          <p:cNvSpPr>
            <a:spLocks noGrp="1"/>
          </p:cNvSpPr>
          <p:nvPr>
            <p:ph type="sldNum" sz="quarter" idx="16"/>
          </p:nvPr>
        </p:nvSpPr>
        <p:spPr/>
        <p:txBody>
          <a:bodyPr/>
          <a:lstStyle/>
          <a:p>
            <a:pPr algn="r"/>
            <a:fld id="{692AF0AF-EC4A-4F46-B4C7-BDC1E3D8A276}" type="slidenum">
              <a:rPr lang="en-US" smtClean="0"/>
              <a:pPr algn="r"/>
              <a:t>2</a:t>
            </a:fld>
            <a:endParaRPr lang="en-US" dirty="0"/>
          </a:p>
        </p:txBody>
      </p:sp>
      <p:sp>
        <p:nvSpPr>
          <p:cNvPr id="5" name="Rectangle 3"/>
          <p:cNvSpPr txBox="1">
            <a:spLocks noChangeArrowheads="1"/>
          </p:cNvSpPr>
          <p:nvPr/>
        </p:nvSpPr>
        <p:spPr>
          <a:xfrm>
            <a:off x="4284407" y="2728823"/>
            <a:ext cx="4671975" cy="3094149"/>
          </a:xfrm>
          <a:prstGeom prst="rect">
            <a:avLst/>
          </a:prstGeom>
        </p:spPr>
        <p:txBody>
          <a:bodyPr>
            <a:normAutofit fontScale="92500" lnSpcReduction="20000"/>
          </a:bodyPr>
          <a:lstStyle>
            <a:lvl1pPr marL="228600" indent="-228600" algn="l" defTabSz="914400" rtl="0" eaLnBrk="1" latinLnBrk="0" hangingPunct="1">
              <a:spcBef>
                <a:spcPct val="20000"/>
              </a:spcBef>
              <a:buSzPct val="120000"/>
              <a:buFont typeface="Wingdings" pitchFamily="2" charset="2"/>
              <a:buChar char="§"/>
              <a:tabLst/>
              <a:defRPr lang="en-US" sz="2000" kern="1200" dirty="0" smtClean="0">
                <a:solidFill>
                  <a:schemeClr val="tx1"/>
                </a:solidFill>
                <a:latin typeface="Arial" pitchFamily="34" charset="0"/>
                <a:ea typeface="+mn-ea"/>
                <a:cs typeface="Arial" pitchFamily="34" charset="0"/>
              </a:defRPr>
            </a:lvl1pPr>
            <a:lvl2pPr marL="457200" indent="-228600" algn="l" defTabSz="914400" rtl="0" eaLnBrk="1" latinLnBrk="0" hangingPunct="1">
              <a:spcBef>
                <a:spcPct val="20000"/>
              </a:spcBef>
              <a:buFont typeface="Arial" pitchFamily="34" charset="0"/>
              <a:buChar char="−"/>
              <a:defRPr lang="en-US" sz="2000" kern="1200" dirty="0" smtClean="0">
                <a:solidFill>
                  <a:schemeClr val="tx1"/>
                </a:solidFill>
                <a:latin typeface="Arial" pitchFamily="34" charset="0"/>
                <a:ea typeface="+mn-ea"/>
                <a:cs typeface="Arial" pitchFamily="34" charset="0"/>
              </a:defRPr>
            </a:lvl2pPr>
            <a:lvl3pPr marL="685800" indent="-228600" algn="l" defTabSz="914400" rtl="0" eaLnBrk="1" latinLnBrk="0" hangingPunct="1">
              <a:spcBef>
                <a:spcPct val="20000"/>
              </a:spcBef>
              <a:buFont typeface="Arial" pitchFamily="34" charset="0"/>
              <a:buChar char="•"/>
              <a:defRPr lang="en-US" sz="2000" kern="1200" dirty="0" smtClean="0">
                <a:solidFill>
                  <a:schemeClr val="tx1"/>
                </a:solidFill>
                <a:latin typeface="Arial" pitchFamily="34" charset="0"/>
                <a:ea typeface="+mn-ea"/>
                <a:cs typeface="Arial" pitchFamily="34" charset="0"/>
              </a:defRPr>
            </a:lvl3pPr>
            <a:lvl4pPr marL="914400" indent="-228600" algn="l" defTabSz="914400" rtl="0" eaLnBrk="1" latinLnBrk="0" hangingPunct="1">
              <a:spcBef>
                <a:spcPct val="20000"/>
              </a:spcBef>
              <a:buFont typeface="Arial" pitchFamily="34" charset="0"/>
              <a:buChar char="−"/>
              <a:defRPr lang="en-US" sz="1800" kern="1200" dirty="0" smtClean="0">
                <a:solidFill>
                  <a:schemeClr val="tx1"/>
                </a:solidFill>
                <a:latin typeface="Arial" pitchFamily="34" charset="0"/>
                <a:ea typeface="+mn-ea"/>
                <a:cs typeface="Arial" pitchFamily="34" charset="0"/>
              </a:defRPr>
            </a:lvl4pPr>
            <a:lvl5pPr marL="1143000" indent="-228600" algn="l" defTabSz="914400" rtl="0" eaLnBrk="1" latinLnBrk="0" hangingPunct="1">
              <a:spcBef>
                <a:spcPct val="20000"/>
              </a:spcBef>
              <a:buFont typeface="Arial" pitchFamily="34" charset="0"/>
              <a:buChar char="•"/>
              <a:defRPr lang="en-US" sz="1800" kern="1200" dirty="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Aft>
                <a:spcPts val="0"/>
              </a:spcAft>
              <a:buNone/>
            </a:pPr>
            <a:r>
              <a:rPr lang="en-US" u="sng" dirty="0">
                <a:solidFill>
                  <a:schemeClr val="tx2"/>
                </a:solidFill>
              </a:rPr>
              <a:t>Miami Fort Station</a:t>
            </a:r>
          </a:p>
          <a:p>
            <a:pPr algn="ctr" fontAlgn="auto">
              <a:spcAft>
                <a:spcPts val="0"/>
              </a:spcAft>
              <a:buNone/>
            </a:pPr>
            <a:r>
              <a:rPr lang="en-US" dirty="0">
                <a:solidFill>
                  <a:schemeClr val="tx2"/>
                </a:solidFill>
              </a:rPr>
              <a:t>Produces 1,100 Mega Watts</a:t>
            </a:r>
          </a:p>
          <a:p>
            <a:pPr algn="ctr" fontAlgn="auto">
              <a:spcAft>
                <a:spcPts val="0"/>
              </a:spcAft>
              <a:buNone/>
            </a:pPr>
            <a:r>
              <a:rPr lang="en-US" i="1" dirty="0">
                <a:solidFill>
                  <a:schemeClr val="tx2"/>
                </a:solidFill>
              </a:rPr>
              <a:t>Or</a:t>
            </a:r>
          </a:p>
          <a:p>
            <a:pPr algn="ctr" fontAlgn="auto">
              <a:spcAft>
                <a:spcPts val="0"/>
              </a:spcAft>
              <a:buNone/>
            </a:pPr>
            <a:r>
              <a:rPr lang="en-US" dirty="0">
                <a:solidFill>
                  <a:schemeClr val="tx2"/>
                </a:solidFill>
              </a:rPr>
              <a:t>1,100,000,000 Watts</a:t>
            </a:r>
          </a:p>
          <a:p>
            <a:pPr algn="ctr" fontAlgn="auto">
              <a:spcAft>
                <a:spcPts val="0"/>
              </a:spcAft>
              <a:buNone/>
            </a:pPr>
            <a:r>
              <a:rPr lang="en-US" i="1" dirty="0">
                <a:solidFill>
                  <a:schemeClr val="tx2"/>
                </a:solidFill>
              </a:rPr>
              <a:t>Or</a:t>
            </a:r>
          </a:p>
          <a:p>
            <a:pPr algn="ctr" fontAlgn="auto">
              <a:spcAft>
                <a:spcPts val="0"/>
              </a:spcAft>
              <a:buNone/>
            </a:pPr>
            <a:r>
              <a:rPr lang="en-US" dirty="0">
                <a:solidFill>
                  <a:schemeClr val="tx2"/>
                </a:solidFill>
              </a:rPr>
              <a:t>Enough electricity to light 11,000,000 100-watt lights bulbs at once…even more LEDs!</a:t>
            </a:r>
          </a:p>
          <a:p>
            <a:pPr algn="ctr" fontAlgn="auto">
              <a:spcAft>
                <a:spcPts val="0"/>
              </a:spcAft>
              <a:buNone/>
            </a:pPr>
            <a:endParaRPr lang="en-US" dirty="0">
              <a:solidFill>
                <a:schemeClr val="tx2"/>
              </a:solidFill>
            </a:endParaRPr>
          </a:p>
          <a:p>
            <a:pPr algn="ctr" fontAlgn="auto">
              <a:spcAft>
                <a:spcPts val="0"/>
              </a:spcAft>
              <a:buNone/>
            </a:pPr>
            <a:r>
              <a:rPr lang="en-US" dirty="0">
                <a:solidFill>
                  <a:schemeClr val="tx2"/>
                </a:solidFill>
              </a:rPr>
              <a:t>Enough electricity to power nearly 800,000 homes</a:t>
            </a:r>
          </a:p>
        </p:txBody>
      </p:sp>
      <p:pic>
        <p:nvPicPr>
          <p:cNvPr id="6" name="Picture 4" descr="MCj02397010000[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68454" y="3510588"/>
            <a:ext cx="1608138" cy="2565400"/>
          </a:xfrm>
          <a:prstGeom prst="rect">
            <a:avLst/>
          </a:prstGeom>
          <a:noFill/>
        </p:spPr>
      </p:pic>
    </p:spTree>
    <p:extLst>
      <p:ext uri="{BB962C8B-B14F-4D97-AF65-F5344CB8AC3E}">
        <p14:creationId xmlns:p14="http://schemas.microsoft.com/office/powerpoint/2010/main" val="82024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5">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 calcmode="lin" valueType="num">
                                      <p:cBhvr additive="base">
                                        <p:cTn id="29"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0" dur="10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 calcmode="lin" valueType="num">
                                      <p:cBhvr additive="base">
                                        <p:cTn id="35"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6" dur="1000" fill="hold"/>
                                        <p:tgtEl>
                                          <p:spTgt spid="5">
                                            <p:txEl>
                                              <p:pRg st="7" end="7"/>
                                            </p:txEl>
                                          </p:spTgt>
                                        </p:tgtEl>
                                        <p:attrNameLst>
                                          <p:attrName>ppt_y</p:attrName>
                                        </p:attrNameLst>
                                      </p:cBhvr>
                                      <p:tavLst>
                                        <p:tav tm="0">
                                          <p:val>
                                            <p:strVal val="1+#ppt_h/2"/>
                                          </p:val>
                                        </p:tav>
                                        <p:tav tm="100000">
                                          <p:val>
                                            <p:strVal val="#ppt_y"/>
                                          </p:val>
                                        </p:tav>
                                      </p:tavLst>
                                    </p:anim>
                                  </p:childTnLst>
                                </p:cTn>
                              </p:par>
                              <p:par>
                                <p:cTn id="37" presetID="6" presetClass="emph" presetSubtype="0" fill="hold" nodeType="withEffect">
                                  <p:stCondLst>
                                    <p:cond delay="0"/>
                                  </p:stCondLst>
                                  <p:childTnLst>
                                    <p:animScale>
                                      <p:cBhvr>
                                        <p:cTn id="38"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F7206-EDA4-8C1E-869A-4139D3980125}"/>
              </a:ext>
            </a:extLst>
          </p:cNvPr>
          <p:cNvSpPr>
            <a:spLocks noGrp="1"/>
          </p:cNvSpPr>
          <p:nvPr>
            <p:ph type="title"/>
          </p:nvPr>
        </p:nvSpPr>
        <p:spPr/>
        <p:txBody>
          <a:bodyPr/>
          <a:lstStyle/>
          <a:p>
            <a:r>
              <a:rPr lang="en-US" dirty="0"/>
              <a:t>Electric Grid &amp; Generation – Columbus – 69 kV+</a:t>
            </a:r>
          </a:p>
        </p:txBody>
      </p:sp>
      <p:sp>
        <p:nvSpPr>
          <p:cNvPr id="3" name="Text Placeholder 2">
            <a:extLst>
              <a:ext uri="{FF2B5EF4-FFF2-40B4-BE49-F238E27FC236}">
                <a16:creationId xmlns:a16="http://schemas.microsoft.com/office/drawing/2014/main" id="{149918C7-5875-05B8-6427-4EF1EF6A1F4D}"/>
              </a:ext>
            </a:extLst>
          </p:cNvPr>
          <p:cNvSpPr>
            <a:spLocks noGrp="1"/>
          </p:cNvSpPr>
          <p:nvPr>
            <p:ph type="body" sz="quarter" idx="13"/>
          </p:nvPr>
        </p:nvSpPr>
        <p:spPr/>
        <p:txBody>
          <a:bodyPr/>
          <a:lstStyle/>
          <a:p>
            <a:endParaRPr lang="en-US"/>
          </a:p>
        </p:txBody>
      </p:sp>
      <p:sp>
        <p:nvSpPr>
          <p:cNvPr id="4" name="Slide Number Placeholder 3">
            <a:extLst>
              <a:ext uri="{FF2B5EF4-FFF2-40B4-BE49-F238E27FC236}">
                <a16:creationId xmlns:a16="http://schemas.microsoft.com/office/drawing/2014/main" id="{141FFBE1-87E5-E199-F6D1-729B135EF2FC}"/>
              </a:ext>
            </a:extLst>
          </p:cNvPr>
          <p:cNvSpPr>
            <a:spLocks noGrp="1"/>
          </p:cNvSpPr>
          <p:nvPr>
            <p:ph type="sldNum" sz="quarter" idx="16"/>
          </p:nvPr>
        </p:nvSpPr>
        <p:spPr/>
        <p:txBody>
          <a:bodyPr/>
          <a:lstStyle/>
          <a:p>
            <a:pPr algn="r"/>
            <a:fld id="{692AF0AF-EC4A-4F46-B4C7-BDC1E3D8A276}" type="slidenum">
              <a:rPr lang="en-US" smtClean="0"/>
              <a:pPr algn="r"/>
              <a:t>29</a:t>
            </a:fld>
            <a:endParaRPr lang="en-US" dirty="0"/>
          </a:p>
        </p:txBody>
      </p:sp>
      <p:pic>
        <p:nvPicPr>
          <p:cNvPr id="8" name="Picture 7">
            <a:extLst>
              <a:ext uri="{FF2B5EF4-FFF2-40B4-BE49-F238E27FC236}">
                <a16:creationId xmlns:a16="http://schemas.microsoft.com/office/drawing/2014/main" id="{00872488-E811-1DB1-AE4E-DA2EBFD0965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332404"/>
            <a:ext cx="9144000" cy="5099050"/>
          </a:xfrm>
          <a:prstGeom prst="rect">
            <a:avLst/>
          </a:prstGeom>
        </p:spPr>
      </p:pic>
      <p:sp>
        <p:nvSpPr>
          <p:cNvPr id="9" name="TextBox 8">
            <a:extLst>
              <a:ext uri="{FF2B5EF4-FFF2-40B4-BE49-F238E27FC236}">
                <a16:creationId xmlns:a16="http://schemas.microsoft.com/office/drawing/2014/main" id="{5CC2D59E-70E7-65D9-A1DD-908656192253}"/>
              </a:ext>
            </a:extLst>
          </p:cNvPr>
          <p:cNvSpPr txBox="1"/>
          <p:nvPr/>
        </p:nvSpPr>
        <p:spPr>
          <a:xfrm>
            <a:off x="5691500" y="6512274"/>
            <a:ext cx="2914116" cy="323165"/>
          </a:xfrm>
          <a:prstGeom prst="rect">
            <a:avLst/>
          </a:prstGeom>
          <a:noFill/>
        </p:spPr>
        <p:txBody>
          <a:bodyPr wrap="square" rtlCol="0">
            <a:spAutoFit/>
          </a:bodyPr>
          <a:lstStyle/>
          <a:p>
            <a:r>
              <a:rPr lang="en-US" sz="1500" dirty="0"/>
              <a:t>Source: atlas.eia.gov</a:t>
            </a:r>
          </a:p>
        </p:txBody>
      </p:sp>
    </p:spTree>
    <p:extLst>
      <p:ext uri="{BB962C8B-B14F-4D97-AF65-F5344CB8AC3E}">
        <p14:creationId xmlns:p14="http://schemas.microsoft.com/office/powerpoint/2010/main" val="15021513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682BF-14CB-6029-4965-5E09B1F4DDAB}"/>
              </a:ext>
            </a:extLst>
          </p:cNvPr>
          <p:cNvSpPr>
            <a:spLocks noGrp="1"/>
          </p:cNvSpPr>
          <p:nvPr>
            <p:ph type="title"/>
          </p:nvPr>
        </p:nvSpPr>
        <p:spPr>
          <a:xfrm>
            <a:off x="125410" y="387346"/>
            <a:ext cx="2439883" cy="523220"/>
          </a:xfrm>
        </p:spPr>
        <p:txBody>
          <a:bodyPr/>
          <a:lstStyle/>
          <a:p>
            <a:r>
              <a:rPr lang="en-US" dirty="0"/>
              <a:t>Emergency Alert Levels</a:t>
            </a:r>
          </a:p>
        </p:txBody>
      </p:sp>
      <p:sp>
        <p:nvSpPr>
          <p:cNvPr id="4" name="Slide Number Placeholder 3">
            <a:extLst>
              <a:ext uri="{FF2B5EF4-FFF2-40B4-BE49-F238E27FC236}">
                <a16:creationId xmlns:a16="http://schemas.microsoft.com/office/drawing/2014/main" id="{214547F5-E19B-E2B4-6BDC-A7D1A1A6CDFA}"/>
              </a:ext>
            </a:extLst>
          </p:cNvPr>
          <p:cNvSpPr>
            <a:spLocks noGrp="1"/>
          </p:cNvSpPr>
          <p:nvPr>
            <p:ph type="sldNum" sz="quarter" idx="16"/>
          </p:nvPr>
        </p:nvSpPr>
        <p:spPr/>
        <p:txBody>
          <a:bodyPr/>
          <a:lstStyle/>
          <a:p>
            <a:pPr algn="r"/>
            <a:fld id="{692AF0AF-EC4A-4F46-B4C7-BDC1E3D8A276}" type="slidenum">
              <a:rPr lang="en-US" smtClean="0"/>
              <a:pPr algn="r"/>
              <a:t>30</a:t>
            </a:fld>
            <a:endParaRPr lang="en-US" dirty="0"/>
          </a:p>
        </p:txBody>
      </p:sp>
      <p:pic>
        <p:nvPicPr>
          <p:cNvPr id="6" name="Picture 5">
            <a:extLst>
              <a:ext uri="{FF2B5EF4-FFF2-40B4-BE49-F238E27FC236}">
                <a16:creationId xmlns:a16="http://schemas.microsoft.com/office/drawing/2014/main" id="{789409FF-2D22-D759-4C43-81C40C9646D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928" y="2862196"/>
            <a:ext cx="5575954" cy="3973585"/>
          </a:xfrm>
          <a:prstGeom prst="rect">
            <a:avLst/>
          </a:prstGeom>
        </p:spPr>
      </p:pic>
      <p:pic>
        <p:nvPicPr>
          <p:cNvPr id="3074" name="Picture 2">
            <a:extLst>
              <a:ext uri="{FF2B5EF4-FFF2-40B4-BE49-F238E27FC236}">
                <a16:creationId xmlns:a16="http://schemas.microsoft.com/office/drawing/2014/main" id="{5DA4A26B-A312-3B8A-C22D-9E788E611D5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90181" y="288290"/>
            <a:ext cx="5662176" cy="2648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49304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EC2FC-AC9D-909A-DF23-571E60D70B6E}"/>
              </a:ext>
            </a:extLst>
          </p:cNvPr>
          <p:cNvSpPr>
            <a:spLocks noGrp="1"/>
          </p:cNvSpPr>
          <p:nvPr>
            <p:ph type="title"/>
          </p:nvPr>
        </p:nvSpPr>
        <p:spPr>
          <a:xfrm>
            <a:off x="125410" y="387346"/>
            <a:ext cx="8882066" cy="523220"/>
          </a:xfrm>
        </p:spPr>
        <p:txBody>
          <a:bodyPr/>
          <a:lstStyle/>
          <a:p>
            <a:r>
              <a:rPr lang="en-US" dirty="0"/>
              <a:t>News Articles regarding Columbus June Outages</a:t>
            </a:r>
          </a:p>
        </p:txBody>
      </p:sp>
      <p:sp>
        <p:nvSpPr>
          <p:cNvPr id="3" name="Text Placeholder 2">
            <a:extLst>
              <a:ext uri="{FF2B5EF4-FFF2-40B4-BE49-F238E27FC236}">
                <a16:creationId xmlns:a16="http://schemas.microsoft.com/office/drawing/2014/main" id="{6A6472F9-07F2-99B8-B057-72B6EFA304AC}"/>
              </a:ext>
            </a:extLst>
          </p:cNvPr>
          <p:cNvSpPr>
            <a:spLocks noGrp="1"/>
          </p:cNvSpPr>
          <p:nvPr>
            <p:ph type="body" sz="quarter" idx="13"/>
          </p:nvPr>
        </p:nvSpPr>
        <p:spPr/>
        <p:txBody>
          <a:bodyPr/>
          <a:lstStyle/>
          <a:p>
            <a:endParaRPr lang="en-US"/>
          </a:p>
        </p:txBody>
      </p:sp>
      <p:sp>
        <p:nvSpPr>
          <p:cNvPr id="4" name="Slide Number Placeholder 3">
            <a:extLst>
              <a:ext uri="{FF2B5EF4-FFF2-40B4-BE49-F238E27FC236}">
                <a16:creationId xmlns:a16="http://schemas.microsoft.com/office/drawing/2014/main" id="{62E3FB0B-5F1A-8B9E-FE8D-39882347B0AF}"/>
              </a:ext>
            </a:extLst>
          </p:cNvPr>
          <p:cNvSpPr>
            <a:spLocks noGrp="1"/>
          </p:cNvSpPr>
          <p:nvPr>
            <p:ph type="sldNum" sz="quarter" idx="16"/>
          </p:nvPr>
        </p:nvSpPr>
        <p:spPr/>
        <p:txBody>
          <a:bodyPr/>
          <a:lstStyle/>
          <a:p>
            <a:pPr algn="r"/>
            <a:fld id="{692AF0AF-EC4A-4F46-B4C7-BDC1E3D8A276}" type="slidenum">
              <a:rPr lang="en-US" smtClean="0"/>
              <a:pPr algn="r"/>
              <a:t>31</a:t>
            </a:fld>
            <a:endParaRPr lang="en-US" dirty="0"/>
          </a:p>
        </p:txBody>
      </p:sp>
      <p:pic>
        <p:nvPicPr>
          <p:cNvPr id="6" name="Picture 5">
            <a:extLst>
              <a:ext uri="{FF2B5EF4-FFF2-40B4-BE49-F238E27FC236}">
                <a16:creationId xmlns:a16="http://schemas.microsoft.com/office/drawing/2014/main" id="{2C849D72-472D-938C-DBD0-3E366EFF97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 y="1150786"/>
            <a:ext cx="5902429" cy="2716100"/>
          </a:xfrm>
          <a:prstGeom prst="rect">
            <a:avLst/>
          </a:prstGeom>
        </p:spPr>
      </p:pic>
      <p:pic>
        <p:nvPicPr>
          <p:cNvPr id="8" name="Picture 7">
            <a:extLst>
              <a:ext uri="{FF2B5EF4-FFF2-40B4-BE49-F238E27FC236}">
                <a16:creationId xmlns:a16="http://schemas.microsoft.com/office/drawing/2014/main" id="{ADC14EA4-3F43-98CF-E907-FC738FE043D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43201" y="3929488"/>
            <a:ext cx="5964964" cy="2723728"/>
          </a:xfrm>
          <a:prstGeom prst="rect">
            <a:avLst/>
          </a:prstGeom>
        </p:spPr>
      </p:pic>
    </p:spTree>
    <p:extLst>
      <p:ext uri="{BB962C8B-B14F-4D97-AF65-F5344CB8AC3E}">
        <p14:creationId xmlns:p14="http://schemas.microsoft.com/office/powerpoint/2010/main" val="16646334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DA1C8-499A-6AEA-3811-BF7856885C81}"/>
              </a:ext>
            </a:extLst>
          </p:cNvPr>
          <p:cNvSpPr>
            <a:spLocks noGrp="1"/>
          </p:cNvSpPr>
          <p:nvPr>
            <p:ph type="title"/>
          </p:nvPr>
        </p:nvSpPr>
        <p:spPr>
          <a:xfrm>
            <a:off x="5560" y="387347"/>
            <a:ext cx="9081305" cy="523220"/>
          </a:xfrm>
        </p:spPr>
        <p:txBody>
          <a:bodyPr/>
          <a:lstStyle/>
          <a:p>
            <a:r>
              <a:rPr lang="en-US" dirty="0"/>
              <a:t>June 13-16</a:t>
            </a:r>
            <a:r>
              <a:rPr lang="en-US" baseline="30000" dirty="0"/>
              <a:t>th</a:t>
            </a:r>
            <a:r>
              <a:rPr lang="en-US" dirty="0"/>
              <a:t> Event – PJM - AEP Load Zone - Columbus</a:t>
            </a:r>
          </a:p>
        </p:txBody>
      </p:sp>
      <p:sp>
        <p:nvSpPr>
          <p:cNvPr id="3" name="Text Placeholder 2">
            <a:extLst>
              <a:ext uri="{FF2B5EF4-FFF2-40B4-BE49-F238E27FC236}">
                <a16:creationId xmlns:a16="http://schemas.microsoft.com/office/drawing/2014/main" id="{8B0DCB7D-D64F-3703-9FD5-223070DCFE14}"/>
              </a:ext>
            </a:extLst>
          </p:cNvPr>
          <p:cNvSpPr>
            <a:spLocks noGrp="1"/>
          </p:cNvSpPr>
          <p:nvPr>
            <p:ph type="body" sz="quarter" idx="13"/>
          </p:nvPr>
        </p:nvSpPr>
        <p:spPr/>
        <p:txBody>
          <a:bodyPr/>
          <a:lstStyle/>
          <a:p>
            <a:endParaRPr lang="en-US" dirty="0"/>
          </a:p>
        </p:txBody>
      </p:sp>
      <p:sp>
        <p:nvSpPr>
          <p:cNvPr id="4" name="Slide Number Placeholder 3">
            <a:extLst>
              <a:ext uri="{FF2B5EF4-FFF2-40B4-BE49-F238E27FC236}">
                <a16:creationId xmlns:a16="http://schemas.microsoft.com/office/drawing/2014/main" id="{C5B19397-1ED5-8D22-BBA9-5725122FF2C8}"/>
              </a:ext>
            </a:extLst>
          </p:cNvPr>
          <p:cNvSpPr>
            <a:spLocks noGrp="1"/>
          </p:cNvSpPr>
          <p:nvPr>
            <p:ph type="sldNum" sz="quarter" idx="16"/>
          </p:nvPr>
        </p:nvSpPr>
        <p:spPr/>
        <p:txBody>
          <a:bodyPr/>
          <a:lstStyle/>
          <a:p>
            <a:pPr algn="r"/>
            <a:fld id="{692AF0AF-EC4A-4F46-B4C7-BDC1E3D8A276}" type="slidenum">
              <a:rPr lang="en-US" smtClean="0"/>
              <a:pPr algn="r"/>
              <a:t>32</a:t>
            </a:fld>
            <a:endParaRPr lang="en-US" dirty="0"/>
          </a:p>
        </p:txBody>
      </p:sp>
      <p:pic>
        <p:nvPicPr>
          <p:cNvPr id="6" name="Picture 5">
            <a:extLst>
              <a:ext uri="{FF2B5EF4-FFF2-40B4-BE49-F238E27FC236}">
                <a16:creationId xmlns:a16="http://schemas.microsoft.com/office/drawing/2014/main" id="{B099AB06-8FD3-00EA-0542-1DE715D7977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58" y="997474"/>
            <a:ext cx="9144000" cy="643538"/>
          </a:xfrm>
          <a:prstGeom prst="rect">
            <a:avLst/>
          </a:prstGeom>
        </p:spPr>
      </p:pic>
      <p:pic>
        <p:nvPicPr>
          <p:cNvPr id="10" name="Picture 9">
            <a:extLst>
              <a:ext uri="{FF2B5EF4-FFF2-40B4-BE49-F238E27FC236}">
                <a16:creationId xmlns:a16="http://schemas.microsoft.com/office/drawing/2014/main" id="{BF70B9D4-4D81-9B35-3A54-7F3E308C614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655226"/>
            <a:ext cx="9144000" cy="4729246"/>
          </a:xfrm>
          <a:prstGeom prst="rect">
            <a:avLst/>
          </a:prstGeom>
        </p:spPr>
      </p:pic>
      <p:sp>
        <p:nvSpPr>
          <p:cNvPr id="11" name="TextBox 10">
            <a:extLst>
              <a:ext uri="{FF2B5EF4-FFF2-40B4-BE49-F238E27FC236}">
                <a16:creationId xmlns:a16="http://schemas.microsoft.com/office/drawing/2014/main" id="{D13FD1AF-A619-D38C-718E-49B874121332}"/>
              </a:ext>
            </a:extLst>
          </p:cNvPr>
          <p:cNvSpPr txBox="1"/>
          <p:nvPr/>
        </p:nvSpPr>
        <p:spPr>
          <a:xfrm>
            <a:off x="4811282" y="6512274"/>
            <a:ext cx="3794334" cy="323165"/>
          </a:xfrm>
          <a:prstGeom prst="rect">
            <a:avLst/>
          </a:prstGeom>
          <a:noFill/>
        </p:spPr>
        <p:txBody>
          <a:bodyPr wrap="square" rtlCol="0">
            <a:spAutoFit/>
          </a:bodyPr>
          <a:lstStyle/>
          <a:p>
            <a:r>
              <a:rPr lang="en-US" sz="1500" dirty="0"/>
              <a:t>Source: emergencyprocedures.pjm.com</a:t>
            </a:r>
          </a:p>
        </p:txBody>
      </p:sp>
    </p:spTree>
    <p:extLst>
      <p:ext uri="{BB962C8B-B14F-4D97-AF65-F5344CB8AC3E}">
        <p14:creationId xmlns:p14="http://schemas.microsoft.com/office/powerpoint/2010/main" val="35003333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0EB36-081D-9203-80EF-A8FFCA8129A4}"/>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DC2C5EA9-A08F-A53D-E8A9-A60B55E7E833}"/>
              </a:ext>
            </a:extLst>
          </p:cNvPr>
          <p:cNvSpPr>
            <a:spLocks noGrp="1"/>
          </p:cNvSpPr>
          <p:nvPr>
            <p:ph type="body" sz="quarter" idx="13"/>
          </p:nvPr>
        </p:nvSpPr>
        <p:spPr/>
        <p:txBody>
          <a:bodyPr/>
          <a:lstStyle/>
          <a:p>
            <a:endParaRPr lang="en-US"/>
          </a:p>
        </p:txBody>
      </p:sp>
      <p:sp>
        <p:nvSpPr>
          <p:cNvPr id="4" name="Slide Number Placeholder 3">
            <a:extLst>
              <a:ext uri="{FF2B5EF4-FFF2-40B4-BE49-F238E27FC236}">
                <a16:creationId xmlns:a16="http://schemas.microsoft.com/office/drawing/2014/main" id="{DB47C98F-1E25-C94A-711B-0E9DF28EB7D0}"/>
              </a:ext>
            </a:extLst>
          </p:cNvPr>
          <p:cNvSpPr>
            <a:spLocks noGrp="1"/>
          </p:cNvSpPr>
          <p:nvPr>
            <p:ph type="sldNum" sz="quarter" idx="16"/>
          </p:nvPr>
        </p:nvSpPr>
        <p:spPr/>
        <p:txBody>
          <a:bodyPr/>
          <a:lstStyle/>
          <a:p>
            <a:pPr algn="r"/>
            <a:fld id="{692AF0AF-EC4A-4F46-B4C7-BDC1E3D8A276}" type="slidenum">
              <a:rPr lang="en-US" smtClean="0"/>
              <a:pPr algn="r"/>
              <a:t>33</a:t>
            </a:fld>
            <a:endParaRPr lang="en-US" dirty="0"/>
          </a:p>
        </p:txBody>
      </p:sp>
      <p:pic>
        <p:nvPicPr>
          <p:cNvPr id="6" name="Picture 5">
            <a:extLst>
              <a:ext uri="{FF2B5EF4-FFF2-40B4-BE49-F238E27FC236}">
                <a16:creationId xmlns:a16="http://schemas.microsoft.com/office/drawing/2014/main" id="{C4CB12E5-DA60-A13A-D949-A77698654E9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379643"/>
            <a:ext cx="9144000" cy="5136839"/>
          </a:xfrm>
          <a:prstGeom prst="rect">
            <a:avLst/>
          </a:prstGeom>
        </p:spPr>
      </p:pic>
      <p:sp>
        <p:nvSpPr>
          <p:cNvPr id="7" name="TextBox 6">
            <a:extLst>
              <a:ext uri="{FF2B5EF4-FFF2-40B4-BE49-F238E27FC236}">
                <a16:creationId xmlns:a16="http://schemas.microsoft.com/office/drawing/2014/main" id="{77611C20-675A-2D59-D30D-7F0F724D014F}"/>
              </a:ext>
            </a:extLst>
          </p:cNvPr>
          <p:cNvSpPr txBox="1"/>
          <p:nvPr/>
        </p:nvSpPr>
        <p:spPr>
          <a:xfrm>
            <a:off x="125411" y="6567756"/>
            <a:ext cx="8753671" cy="292388"/>
          </a:xfrm>
          <a:prstGeom prst="rect">
            <a:avLst/>
          </a:prstGeom>
          <a:noFill/>
        </p:spPr>
        <p:txBody>
          <a:bodyPr wrap="square" rtlCol="0">
            <a:spAutoFit/>
          </a:bodyPr>
          <a:lstStyle/>
          <a:p>
            <a:r>
              <a:rPr lang="en-US" sz="1300" dirty="0"/>
              <a:t>https://www.pjm.com/-/media/markets-ops/demand-response/estimated-demand-response-june-14-15-16-2022.ashx</a:t>
            </a:r>
          </a:p>
        </p:txBody>
      </p:sp>
    </p:spTree>
    <p:extLst>
      <p:ext uri="{BB962C8B-B14F-4D97-AF65-F5344CB8AC3E}">
        <p14:creationId xmlns:p14="http://schemas.microsoft.com/office/powerpoint/2010/main" val="1922877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CEF14-11BF-5053-60DC-0745A2B891A7}"/>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79F2C6FF-CD4D-CBE5-C1A8-FD951A2A8F33}"/>
              </a:ext>
            </a:extLst>
          </p:cNvPr>
          <p:cNvSpPr>
            <a:spLocks noGrp="1"/>
          </p:cNvSpPr>
          <p:nvPr>
            <p:ph type="body" sz="quarter" idx="13"/>
          </p:nvPr>
        </p:nvSpPr>
        <p:spPr/>
        <p:txBody>
          <a:bodyPr/>
          <a:lstStyle/>
          <a:p>
            <a:endParaRPr lang="en-US"/>
          </a:p>
        </p:txBody>
      </p:sp>
      <p:sp>
        <p:nvSpPr>
          <p:cNvPr id="4" name="Slide Number Placeholder 3">
            <a:extLst>
              <a:ext uri="{FF2B5EF4-FFF2-40B4-BE49-F238E27FC236}">
                <a16:creationId xmlns:a16="http://schemas.microsoft.com/office/drawing/2014/main" id="{0332C755-D544-6BA9-4B1E-3750D170180B}"/>
              </a:ext>
            </a:extLst>
          </p:cNvPr>
          <p:cNvSpPr>
            <a:spLocks noGrp="1"/>
          </p:cNvSpPr>
          <p:nvPr>
            <p:ph type="sldNum" sz="quarter" idx="16"/>
          </p:nvPr>
        </p:nvSpPr>
        <p:spPr/>
        <p:txBody>
          <a:bodyPr/>
          <a:lstStyle/>
          <a:p>
            <a:pPr algn="r"/>
            <a:fld id="{692AF0AF-EC4A-4F46-B4C7-BDC1E3D8A276}" type="slidenum">
              <a:rPr lang="en-US" smtClean="0"/>
              <a:pPr algn="r"/>
              <a:t>34</a:t>
            </a:fld>
            <a:endParaRPr lang="en-US" dirty="0"/>
          </a:p>
        </p:txBody>
      </p:sp>
      <p:pic>
        <p:nvPicPr>
          <p:cNvPr id="6" name="Picture 5">
            <a:extLst>
              <a:ext uri="{FF2B5EF4-FFF2-40B4-BE49-F238E27FC236}">
                <a16:creationId xmlns:a16="http://schemas.microsoft.com/office/drawing/2014/main" id="{7FDF1353-0D8B-6197-AB68-07DB283300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58" y="1322745"/>
            <a:ext cx="9144000" cy="5145727"/>
          </a:xfrm>
          <a:prstGeom prst="rect">
            <a:avLst/>
          </a:prstGeom>
        </p:spPr>
      </p:pic>
      <p:sp>
        <p:nvSpPr>
          <p:cNvPr id="7" name="TextBox 6">
            <a:extLst>
              <a:ext uri="{FF2B5EF4-FFF2-40B4-BE49-F238E27FC236}">
                <a16:creationId xmlns:a16="http://schemas.microsoft.com/office/drawing/2014/main" id="{B58BA90B-7E59-7E1B-6AC7-531D50F5BC32}"/>
              </a:ext>
            </a:extLst>
          </p:cNvPr>
          <p:cNvSpPr txBox="1"/>
          <p:nvPr/>
        </p:nvSpPr>
        <p:spPr>
          <a:xfrm>
            <a:off x="125411" y="6516480"/>
            <a:ext cx="8753671" cy="261610"/>
          </a:xfrm>
          <a:prstGeom prst="rect">
            <a:avLst/>
          </a:prstGeom>
          <a:noFill/>
        </p:spPr>
        <p:txBody>
          <a:bodyPr wrap="square" rtlCol="0">
            <a:spAutoFit/>
          </a:bodyPr>
          <a:lstStyle/>
          <a:p>
            <a:r>
              <a:rPr lang="en-US" sz="1100" dirty="0"/>
              <a:t>www.pjm.com/-/media/committees-groups/committees/oc/2022/20220714/item-03---june-14-16-operations-review.ashx</a:t>
            </a:r>
          </a:p>
        </p:txBody>
      </p:sp>
    </p:spTree>
    <p:extLst>
      <p:ext uri="{BB962C8B-B14F-4D97-AF65-F5344CB8AC3E}">
        <p14:creationId xmlns:p14="http://schemas.microsoft.com/office/powerpoint/2010/main" val="7025065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66E8F-DA98-2838-B0B1-04C4912E1CEC}"/>
              </a:ext>
            </a:extLst>
          </p:cNvPr>
          <p:cNvSpPr>
            <a:spLocks noGrp="1"/>
          </p:cNvSpPr>
          <p:nvPr>
            <p:ph type="title"/>
          </p:nvPr>
        </p:nvSpPr>
        <p:spPr/>
        <p:txBody>
          <a:bodyPr/>
          <a:lstStyle/>
          <a:p>
            <a:r>
              <a:rPr lang="en-US" dirty="0"/>
              <a:t>2022 Winter Storm Elliott – 12/23 – 12/26</a:t>
            </a:r>
          </a:p>
        </p:txBody>
      </p:sp>
      <p:sp>
        <p:nvSpPr>
          <p:cNvPr id="3" name="Text Placeholder 2">
            <a:extLst>
              <a:ext uri="{FF2B5EF4-FFF2-40B4-BE49-F238E27FC236}">
                <a16:creationId xmlns:a16="http://schemas.microsoft.com/office/drawing/2014/main" id="{6C064B2D-7EAA-7421-5B4E-6A2FCD3B8765}"/>
              </a:ext>
            </a:extLst>
          </p:cNvPr>
          <p:cNvSpPr>
            <a:spLocks noGrp="1"/>
          </p:cNvSpPr>
          <p:nvPr>
            <p:ph type="body" sz="quarter" idx="13"/>
          </p:nvPr>
        </p:nvSpPr>
        <p:spPr/>
        <p:txBody>
          <a:bodyPr/>
          <a:lstStyle/>
          <a:p>
            <a:endParaRPr lang="en-US"/>
          </a:p>
        </p:txBody>
      </p:sp>
      <p:sp>
        <p:nvSpPr>
          <p:cNvPr id="4" name="Slide Number Placeholder 3">
            <a:extLst>
              <a:ext uri="{FF2B5EF4-FFF2-40B4-BE49-F238E27FC236}">
                <a16:creationId xmlns:a16="http://schemas.microsoft.com/office/drawing/2014/main" id="{F6492ADF-F5DA-5E77-989E-4894629F730F}"/>
              </a:ext>
            </a:extLst>
          </p:cNvPr>
          <p:cNvSpPr>
            <a:spLocks noGrp="1"/>
          </p:cNvSpPr>
          <p:nvPr>
            <p:ph type="sldNum" sz="quarter" idx="16"/>
          </p:nvPr>
        </p:nvSpPr>
        <p:spPr/>
        <p:txBody>
          <a:bodyPr/>
          <a:lstStyle/>
          <a:p>
            <a:pPr algn="r"/>
            <a:fld id="{692AF0AF-EC4A-4F46-B4C7-BDC1E3D8A276}" type="slidenum">
              <a:rPr lang="en-US" smtClean="0"/>
              <a:pPr algn="r"/>
              <a:t>35</a:t>
            </a:fld>
            <a:endParaRPr lang="en-US" dirty="0"/>
          </a:p>
        </p:txBody>
      </p:sp>
      <p:pic>
        <p:nvPicPr>
          <p:cNvPr id="1026" name="Picture 2" descr="Wind chill temperatures during Winter Storm Elliott">
            <a:extLst>
              <a:ext uri="{FF2B5EF4-FFF2-40B4-BE49-F238E27FC236}">
                <a16:creationId xmlns:a16="http://schemas.microsoft.com/office/drawing/2014/main" id="{56ADB86E-B24F-88BF-E52D-B8EA79DAF61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71003" y="1319243"/>
            <a:ext cx="7058597" cy="529822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4709793-7146-12BC-9AFD-2B981B0DC15E}"/>
              </a:ext>
            </a:extLst>
          </p:cNvPr>
          <p:cNvSpPr txBox="1"/>
          <p:nvPr/>
        </p:nvSpPr>
        <p:spPr>
          <a:xfrm>
            <a:off x="1392964" y="6617464"/>
            <a:ext cx="7306655" cy="292388"/>
          </a:xfrm>
          <a:prstGeom prst="rect">
            <a:avLst/>
          </a:prstGeom>
          <a:noFill/>
        </p:spPr>
        <p:txBody>
          <a:bodyPr wrap="square" rtlCol="0">
            <a:spAutoFit/>
          </a:bodyPr>
          <a:lstStyle/>
          <a:p>
            <a:r>
              <a:rPr lang="en-US" sz="1300" dirty="0"/>
              <a:t>https://www.rtoinsider.com/32027-pjm-seeks-settlement-elliott-nonperformance-penalties/</a:t>
            </a:r>
          </a:p>
        </p:txBody>
      </p:sp>
    </p:spTree>
    <p:extLst>
      <p:ext uri="{BB962C8B-B14F-4D97-AF65-F5344CB8AC3E}">
        <p14:creationId xmlns:p14="http://schemas.microsoft.com/office/powerpoint/2010/main" val="18842116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E2D19-FD1F-B499-E9B7-60FBC4CCD424}"/>
              </a:ext>
            </a:extLst>
          </p:cNvPr>
          <p:cNvSpPr>
            <a:spLocks noGrp="1"/>
          </p:cNvSpPr>
          <p:nvPr>
            <p:ph type="title"/>
          </p:nvPr>
        </p:nvSpPr>
        <p:spPr/>
        <p:txBody>
          <a:bodyPr/>
          <a:lstStyle/>
          <a:p>
            <a:r>
              <a:rPr lang="en-US" dirty="0"/>
              <a:t>PJM Capacity &amp; Forced Outages – 12/24/22</a:t>
            </a:r>
          </a:p>
        </p:txBody>
      </p:sp>
      <p:sp>
        <p:nvSpPr>
          <p:cNvPr id="3" name="Text Placeholder 2">
            <a:extLst>
              <a:ext uri="{FF2B5EF4-FFF2-40B4-BE49-F238E27FC236}">
                <a16:creationId xmlns:a16="http://schemas.microsoft.com/office/drawing/2014/main" id="{65088CC7-E4D9-D3A8-30BD-D23297EF2CE5}"/>
              </a:ext>
            </a:extLst>
          </p:cNvPr>
          <p:cNvSpPr>
            <a:spLocks noGrp="1"/>
          </p:cNvSpPr>
          <p:nvPr>
            <p:ph type="body" sz="quarter" idx="13"/>
          </p:nvPr>
        </p:nvSpPr>
        <p:spPr/>
        <p:txBody>
          <a:bodyPr/>
          <a:lstStyle/>
          <a:p>
            <a:endParaRPr lang="en-US"/>
          </a:p>
        </p:txBody>
      </p:sp>
      <p:sp>
        <p:nvSpPr>
          <p:cNvPr id="4" name="Slide Number Placeholder 3">
            <a:extLst>
              <a:ext uri="{FF2B5EF4-FFF2-40B4-BE49-F238E27FC236}">
                <a16:creationId xmlns:a16="http://schemas.microsoft.com/office/drawing/2014/main" id="{2BD1F43D-4BA7-9A68-34FD-970B5B7D522B}"/>
              </a:ext>
            </a:extLst>
          </p:cNvPr>
          <p:cNvSpPr>
            <a:spLocks noGrp="1"/>
          </p:cNvSpPr>
          <p:nvPr>
            <p:ph type="sldNum" sz="quarter" idx="16"/>
          </p:nvPr>
        </p:nvSpPr>
        <p:spPr/>
        <p:txBody>
          <a:bodyPr/>
          <a:lstStyle/>
          <a:p>
            <a:pPr algn="r"/>
            <a:fld id="{692AF0AF-EC4A-4F46-B4C7-BDC1E3D8A276}" type="slidenum">
              <a:rPr lang="en-US" smtClean="0"/>
              <a:pPr algn="r"/>
              <a:t>36</a:t>
            </a:fld>
            <a:endParaRPr lang="en-US" dirty="0"/>
          </a:p>
        </p:txBody>
      </p:sp>
      <p:pic>
        <p:nvPicPr>
          <p:cNvPr id="6" name="Picture 5">
            <a:extLst>
              <a:ext uri="{FF2B5EF4-FFF2-40B4-BE49-F238E27FC236}">
                <a16:creationId xmlns:a16="http://schemas.microsoft.com/office/drawing/2014/main" id="{3933D552-934C-D514-A82C-639F5B6BCA6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95312" y="1738312"/>
            <a:ext cx="7953375" cy="3381375"/>
          </a:xfrm>
          <a:prstGeom prst="rect">
            <a:avLst/>
          </a:prstGeom>
        </p:spPr>
      </p:pic>
    </p:spTree>
    <p:extLst>
      <p:ext uri="{BB962C8B-B14F-4D97-AF65-F5344CB8AC3E}">
        <p14:creationId xmlns:p14="http://schemas.microsoft.com/office/powerpoint/2010/main" val="16830835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C6820-9BAC-B157-0592-C638EE47E0BB}"/>
              </a:ext>
            </a:extLst>
          </p:cNvPr>
          <p:cNvSpPr>
            <a:spLocks noGrp="1"/>
          </p:cNvSpPr>
          <p:nvPr>
            <p:ph type="title"/>
          </p:nvPr>
        </p:nvSpPr>
        <p:spPr/>
        <p:txBody>
          <a:bodyPr/>
          <a:lstStyle/>
          <a:p>
            <a:r>
              <a:rPr lang="en-US" dirty="0"/>
              <a:t>Forced Outages by Tech</a:t>
            </a:r>
          </a:p>
        </p:txBody>
      </p:sp>
      <p:sp>
        <p:nvSpPr>
          <p:cNvPr id="3" name="Text Placeholder 2">
            <a:extLst>
              <a:ext uri="{FF2B5EF4-FFF2-40B4-BE49-F238E27FC236}">
                <a16:creationId xmlns:a16="http://schemas.microsoft.com/office/drawing/2014/main" id="{176959EC-1772-6E52-0AE7-0FEB7999FD1B}"/>
              </a:ext>
            </a:extLst>
          </p:cNvPr>
          <p:cNvSpPr>
            <a:spLocks noGrp="1"/>
          </p:cNvSpPr>
          <p:nvPr>
            <p:ph type="body" sz="quarter" idx="13"/>
          </p:nvPr>
        </p:nvSpPr>
        <p:spPr/>
        <p:txBody>
          <a:bodyPr/>
          <a:lstStyle/>
          <a:p>
            <a:endParaRPr lang="en-US"/>
          </a:p>
        </p:txBody>
      </p:sp>
      <p:sp>
        <p:nvSpPr>
          <p:cNvPr id="4" name="Slide Number Placeholder 3">
            <a:extLst>
              <a:ext uri="{FF2B5EF4-FFF2-40B4-BE49-F238E27FC236}">
                <a16:creationId xmlns:a16="http://schemas.microsoft.com/office/drawing/2014/main" id="{0775FBF6-ADD1-23A7-823F-B45BB8B12B90}"/>
              </a:ext>
            </a:extLst>
          </p:cNvPr>
          <p:cNvSpPr>
            <a:spLocks noGrp="1"/>
          </p:cNvSpPr>
          <p:nvPr>
            <p:ph type="sldNum" sz="quarter" idx="16"/>
          </p:nvPr>
        </p:nvSpPr>
        <p:spPr/>
        <p:txBody>
          <a:bodyPr/>
          <a:lstStyle/>
          <a:p>
            <a:pPr algn="r"/>
            <a:fld id="{692AF0AF-EC4A-4F46-B4C7-BDC1E3D8A276}" type="slidenum">
              <a:rPr lang="en-US" smtClean="0"/>
              <a:pPr algn="r"/>
              <a:t>37</a:t>
            </a:fld>
            <a:endParaRPr lang="en-US" dirty="0"/>
          </a:p>
        </p:txBody>
      </p:sp>
      <p:pic>
        <p:nvPicPr>
          <p:cNvPr id="6" name="Picture 5">
            <a:extLst>
              <a:ext uri="{FF2B5EF4-FFF2-40B4-BE49-F238E27FC236}">
                <a16:creationId xmlns:a16="http://schemas.microsoft.com/office/drawing/2014/main" id="{698DB104-5883-6D07-CE3E-1959F857115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17869" y="1982624"/>
            <a:ext cx="7833194" cy="4670594"/>
          </a:xfrm>
          <a:prstGeom prst="rect">
            <a:avLst/>
          </a:prstGeom>
        </p:spPr>
      </p:pic>
    </p:spTree>
    <p:extLst>
      <p:ext uri="{BB962C8B-B14F-4D97-AF65-F5344CB8AC3E}">
        <p14:creationId xmlns:p14="http://schemas.microsoft.com/office/powerpoint/2010/main" val="37605550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BCF91-FC18-1546-7322-2F8780AF297B}"/>
              </a:ext>
            </a:extLst>
          </p:cNvPr>
          <p:cNvSpPr>
            <a:spLocks noGrp="1"/>
          </p:cNvSpPr>
          <p:nvPr>
            <p:ph type="title"/>
          </p:nvPr>
        </p:nvSpPr>
        <p:spPr/>
        <p:txBody>
          <a:bodyPr/>
          <a:lstStyle/>
          <a:p>
            <a:r>
              <a:rPr lang="en-US" dirty="0"/>
              <a:t>Renewables Performance</a:t>
            </a:r>
          </a:p>
        </p:txBody>
      </p:sp>
      <p:sp>
        <p:nvSpPr>
          <p:cNvPr id="3" name="Text Placeholder 2">
            <a:extLst>
              <a:ext uri="{FF2B5EF4-FFF2-40B4-BE49-F238E27FC236}">
                <a16:creationId xmlns:a16="http://schemas.microsoft.com/office/drawing/2014/main" id="{4650FFD2-23AE-43B9-EB0E-FF057361BFCF}"/>
              </a:ext>
            </a:extLst>
          </p:cNvPr>
          <p:cNvSpPr>
            <a:spLocks noGrp="1"/>
          </p:cNvSpPr>
          <p:nvPr>
            <p:ph type="body" sz="quarter" idx="13"/>
          </p:nvPr>
        </p:nvSpPr>
        <p:spPr/>
        <p:txBody>
          <a:bodyPr/>
          <a:lstStyle/>
          <a:p>
            <a:endParaRPr lang="en-US"/>
          </a:p>
        </p:txBody>
      </p:sp>
      <p:sp>
        <p:nvSpPr>
          <p:cNvPr id="4" name="Slide Number Placeholder 3">
            <a:extLst>
              <a:ext uri="{FF2B5EF4-FFF2-40B4-BE49-F238E27FC236}">
                <a16:creationId xmlns:a16="http://schemas.microsoft.com/office/drawing/2014/main" id="{2C5F8346-24C5-84F8-35AA-D6C0E2FC5EAF}"/>
              </a:ext>
            </a:extLst>
          </p:cNvPr>
          <p:cNvSpPr>
            <a:spLocks noGrp="1"/>
          </p:cNvSpPr>
          <p:nvPr>
            <p:ph type="sldNum" sz="quarter" idx="16"/>
          </p:nvPr>
        </p:nvSpPr>
        <p:spPr/>
        <p:txBody>
          <a:bodyPr/>
          <a:lstStyle/>
          <a:p>
            <a:pPr algn="r"/>
            <a:fld id="{692AF0AF-EC4A-4F46-B4C7-BDC1E3D8A276}" type="slidenum">
              <a:rPr lang="en-US" smtClean="0"/>
              <a:pPr algn="r"/>
              <a:t>38</a:t>
            </a:fld>
            <a:endParaRPr lang="en-US" dirty="0"/>
          </a:p>
        </p:txBody>
      </p:sp>
      <p:pic>
        <p:nvPicPr>
          <p:cNvPr id="6" name="Picture 5">
            <a:extLst>
              <a:ext uri="{FF2B5EF4-FFF2-40B4-BE49-F238E27FC236}">
                <a16:creationId xmlns:a16="http://schemas.microsoft.com/office/drawing/2014/main" id="{CD9C13CA-DF05-34CF-AC7E-B0B62AC0D8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70774" y="910566"/>
            <a:ext cx="6246976" cy="5597095"/>
          </a:xfrm>
          <a:prstGeom prst="rect">
            <a:avLst/>
          </a:prstGeom>
        </p:spPr>
      </p:pic>
    </p:spTree>
    <p:extLst>
      <p:ext uri="{BB962C8B-B14F-4D97-AF65-F5344CB8AC3E}">
        <p14:creationId xmlns:p14="http://schemas.microsoft.com/office/powerpoint/2010/main" val="431270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25409" y="237714"/>
            <a:ext cx="8882066" cy="954107"/>
          </a:xfrm>
        </p:spPr>
        <p:txBody>
          <a:bodyPr/>
          <a:lstStyle/>
          <a:p>
            <a:r>
              <a:rPr lang="en-US" dirty="0">
                <a:latin typeface="Arial" charset="0"/>
              </a:rPr>
              <a:t>ELECTRICTY - How is it made?</a:t>
            </a:r>
            <a:br>
              <a:rPr lang="en-US" dirty="0">
                <a:latin typeface="Arial" charset="0"/>
              </a:rPr>
            </a:br>
            <a:endParaRPr lang="en-US" dirty="0"/>
          </a:p>
        </p:txBody>
      </p:sp>
      <p:sp>
        <p:nvSpPr>
          <p:cNvPr id="4" name="Slide Number Placeholder 3"/>
          <p:cNvSpPr>
            <a:spLocks noGrp="1"/>
          </p:cNvSpPr>
          <p:nvPr>
            <p:ph type="sldNum" sz="quarter" idx="16"/>
          </p:nvPr>
        </p:nvSpPr>
        <p:spPr/>
        <p:txBody>
          <a:bodyPr/>
          <a:lstStyle/>
          <a:p>
            <a:pPr algn="r"/>
            <a:fld id="{692AF0AF-EC4A-4F46-B4C7-BDC1E3D8A276}" type="slidenum">
              <a:rPr lang="en-US" smtClean="0"/>
              <a:pPr algn="r"/>
              <a:t>3</a:t>
            </a:fld>
            <a:endParaRPr lang="en-US" dirty="0"/>
          </a:p>
        </p:txBody>
      </p:sp>
      <p:sp>
        <p:nvSpPr>
          <p:cNvPr id="5" name="Rectangle 9"/>
          <p:cNvSpPr>
            <a:spLocks noChangeArrowheads="1"/>
          </p:cNvSpPr>
          <p:nvPr/>
        </p:nvSpPr>
        <p:spPr bwMode="auto">
          <a:xfrm>
            <a:off x="871538" y="1660525"/>
            <a:ext cx="184150" cy="915988"/>
          </a:xfrm>
          <a:prstGeom prst="rect">
            <a:avLst/>
          </a:prstGeom>
          <a:noFill/>
          <a:ln w="12700" algn="ctr">
            <a:noFill/>
            <a:miter lim="800000"/>
            <a:headEnd/>
            <a:tailEnd/>
          </a:ln>
          <a:effectLst/>
        </p:spPr>
        <p:txBody>
          <a:bodyPr wrap="none" anchor="ctr">
            <a:spAutoFit/>
          </a:bodyPr>
          <a:lstStyle/>
          <a:p>
            <a:pPr eaLnBrk="1" hangingPunct="1">
              <a:spcBef>
                <a:spcPct val="0"/>
              </a:spcBef>
            </a:pPr>
            <a:br>
              <a:rPr lang="en-US"/>
            </a:br>
            <a:endParaRPr lang="en-US"/>
          </a:p>
          <a:p>
            <a:pPr>
              <a:spcBef>
                <a:spcPct val="0"/>
              </a:spcBef>
            </a:pPr>
            <a:endParaRPr lang="en-US"/>
          </a:p>
        </p:txBody>
      </p:sp>
      <p:sp>
        <p:nvSpPr>
          <p:cNvPr id="6" name="Rectangle 21"/>
          <p:cNvSpPr>
            <a:spLocks noChangeArrowheads="1"/>
          </p:cNvSpPr>
          <p:nvPr/>
        </p:nvSpPr>
        <p:spPr bwMode="auto">
          <a:xfrm>
            <a:off x="5351463" y="4557713"/>
            <a:ext cx="184150" cy="641350"/>
          </a:xfrm>
          <a:prstGeom prst="rect">
            <a:avLst/>
          </a:prstGeom>
          <a:noFill/>
          <a:ln w="12700" algn="ctr">
            <a:noFill/>
            <a:miter lim="800000"/>
            <a:headEnd/>
            <a:tailEnd/>
          </a:ln>
          <a:effectLst/>
        </p:spPr>
        <p:txBody>
          <a:bodyPr wrap="none" anchor="ctr">
            <a:spAutoFit/>
          </a:bodyPr>
          <a:lstStyle/>
          <a:p>
            <a:pPr eaLnBrk="1" hangingPunct="1">
              <a:spcBef>
                <a:spcPct val="0"/>
              </a:spcBef>
            </a:pPr>
            <a:endParaRPr lang="en-US"/>
          </a:p>
          <a:p>
            <a:pPr>
              <a:spcBef>
                <a:spcPct val="0"/>
              </a:spcBef>
            </a:pPr>
            <a:endParaRPr lang="en-US"/>
          </a:p>
        </p:txBody>
      </p:sp>
      <p:pic>
        <p:nvPicPr>
          <p:cNvPr id="7" name="Picture 23" descr="Turbine Generator">
            <a:hlinkClick r:id="rId2"/>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4881" y="1049736"/>
            <a:ext cx="4244975" cy="2137569"/>
          </a:xfrm>
          <a:prstGeom prst="rect">
            <a:avLst/>
          </a:prstGeom>
          <a:noFill/>
        </p:spPr>
      </p:pic>
      <p:pic>
        <p:nvPicPr>
          <p:cNvPr id="8" name="Picture 4" descr="http://www.quarkology.com/12-physics/93-motors-generators/images/93D-pic-ac-generator.png">
            <a:hlinkClick r:id="rId4"/>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179674" y="3414039"/>
            <a:ext cx="3008682" cy="324937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c03.apogee.net/contentplayer/templates/foe/bagp2.gif">
            <a:hlinkClick r:id="rId6"/>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rot="5400000">
            <a:off x="5131611" y="5010491"/>
            <a:ext cx="1685925" cy="185737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9" descr="http://c03.apogee.net/contentplayer/templates/foe/bag3p2.gif">
            <a:hlinkClick r:id="rId8"/>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6823885" y="5330026"/>
            <a:ext cx="2266950" cy="14097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Image result for ac generator  stato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0231" y="3421167"/>
            <a:ext cx="2083557" cy="1743076"/>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p:cNvSpPr txBox="1">
            <a:spLocks noChangeArrowheads="1"/>
          </p:cNvSpPr>
          <p:nvPr/>
        </p:nvSpPr>
        <p:spPr>
          <a:xfrm>
            <a:off x="5169167" y="1035052"/>
            <a:ext cx="4082902" cy="4918075"/>
          </a:xfrm>
          <a:prstGeom prst="rect">
            <a:avLst/>
          </a:prstGeom>
        </p:spPr>
        <p:txBody>
          <a:bodyPr/>
          <a:lstStyle>
            <a:lvl1pPr marL="228600" indent="-228600" algn="l" defTabSz="914400" rtl="0" eaLnBrk="1" latinLnBrk="0" hangingPunct="1">
              <a:spcBef>
                <a:spcPct val="20000"/>
              </a:spcBef>
              <a:buSzPct val="120000"/>
              <a:buFont typeface="Wingdings" pitchFamily="2" charset="2"/>
              <a:buChar char="§"/>
              <a:tabLst/>
              <a:defRPr lang="en-US" sz="2000" kern="1200" dirty="0" smtClean="0">
                <a:solidFill>
                  <a:schemeClr val="tx1"/>
                </a:solidFill>
                <a:latin typeface="Arial" pitchFamily="34" charset="0"/>
                <a:ea typeface="+mn-ea"/>
                <a:cs typeface="Arial" pitchFamily="34" charset="0"/>
              </a:defRPr>
            </a:lvl1pPr>
            <a:lvl2pPr marL="457200" indent="-228600" algn="l" defTabSz="914400" rtl="0" eaLnBrk="1" latinLnBrk="0" hangingPunct="1">
              <a:spcBef>
                <a:spcPct val="20000"/>
              </a:spcBef>
              <a:buFont typeface="Arial" pitchFamily="34" charset="0"/>
              <a:buChar char="−"/>
              <a:defRPr lang="en-US" sz="2000" kern="1200" dirty="0" smtClean="0">
                <a:solidFill>
                  <a:schemeClr val="tx1"/>
                </a:solidFill>
                <a:latin typeface="Arial" pitchFamily="34" charset="0"/>
                <a:ea typeface="+mn-ea"/>
                <a:cs typeface="Arial" pitchFamily="34" charset="0"/>
              </a:defRPr>
            </a:lvl2pPr>
            <a:lvl3pPr marL="685800" indent="-228600" algn="l" defTabSz="914400" rtl="0" eaLnBrk="1" latinLnBrk="0" hangingPunct="1">
              <a:spcBef>
                <a:spcPct val="20000"/>
              </a:spcBef>
              <a:buFont typeface="Arial" pitchFamily="34" charset="0"/>
              <a:buChar char="•"/>
              <a:defRPr lang="en-US" sz="2000" kern="1200" dirty="0" smtClean="0">
                <a:solidFill>
                  <a:schemeClr val="tx1"/>
                </a:solidFill>
                <a:latin typeface="Arial" pitchFamily="34" charset="0"/>
                <a:ea typeface="+mn-ea"/>
                <a:cs typeface="Arial" pitchFamily="34" charset="0"/>
              </a:defRPr>
            </a:lvl3pPr>
            <a:lvl4pPr marL="914400" indent="-228600" algn="l" defTabSz="914400" rtl="0" eaLnBrk="1" latinLnBrk="0" hangingPunct="1">
              <a:spcBef>
                <a:spcPct val="20000"/>
              </a:spcBef>
              <a:buFont typeface="Arial" pitchFamily="34" charset="0"/>
              <a:buChar char="−"/>
              <a:defRPr lang="en-US" sz="1800" kern="1200" dirty="0" smtClean="0">
                <a:solidFill>
                  <a:schemeClr val="tx1"/>
                </a:solidFill>
                <a:latin typeface="Arial" pitchFamily="34" charset="0"/>
                <a:ea typeface="+mn-ea"/>
                <a:cs typeface="Arial" pitchFamily="34" charset="0"/>
              </a:defRPr>
            </a:lvl4pPr>
            <a:lvl5pPr marL="1143000" indent="-228600" algn="l" defTabSz="914400" rtl="0" eaLnBrk="1" latinLnBrk="0" hangingPunct="1">
              <a:spcBef>
                <a:spcPct val="20000"/>
              </a:spcBef>
              <a:buFont typeface="Arial" pitchFamily="34" charset="0"/>
              <a:buChar char="•"/>
              <a:defRPr lang="en-US" sz="1800" kern="1200" dirty="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eaLnBrk="0" fontAlgn="auto" hangingPunct="0">
              <a:lnSpc>
                <a:spcPct val="80000"/>
              </a:lnSpc>
              <a:spcBef>
                <a:spcPct val="50000"/>
              </a:spcBef>
              <a:spcAft>
                <a:spcPts val="0"/>
              </a:spcAft>
              <a:buNone/>
            </a:pPr>
            <a:r>
              <a:rPr lang="en-US" b="1" u="sng" dirty="0"/>
              <a:t>Generator Facts</a:t>
            </a:r>
          </a:p>
          <a:p>
            <a:pPr eaLnBrk="0" fontAlgn="auto" hangingPunct="0">
              <a:lnSpc>
                <a:spcPct val="80000"/>
              </a:lnSpc>
              <a:spcBef>
                <a:spcPct val="50000"/>
              </a:spcBef>
              <a:spcAft>
                <a:spcPts val="0"/>
              </a:spcAft>
              <a:buFontTx/>
              <a:buChar char="•"/>
            </a:pPr>
            <a:r>
              <a:rPr lang="en-US" dirty="0"/>
              <a:t>Similar to a large electric motor</a:t>
            </a:r>
          </a:p>
          <a:p>
            <a:pPr eaLnBrk="0" fontAlgn="auto" hangingPunct="0">
              <a:lnSpc>
                <a:spcPct val="80000"/>
              </a:lnSpc>
              <a:spcBef>
                <a:spcPct val="50000"/>
              </a:spcBef>
              <a:spcAft>
                <a:spcPts val="0"/>
              </a:spcAft>
              <a:buFontTx/>
              <a:buChar char="•"/>
            </a:pPr>
            <a:r>
              <a:rPr lang="en-US" dirty="0"/>
              <a:t>The turbine shaft is connected to the shaft of the generator, where magnets spin within wire coils to produce electricity</a:t>
            </a:r>
          </a:p>
          <a:p>
            <a:pPr eaLnBrk="0" fontAlgn="auto" hangingPunct="0">
              <a:lnSpc>
                <a:spcPct val="80000"/>
              </a:lnSpc>
              <a:spcBef>
                <a:spcPct val="50000"/>
              </a:spcBef>
              <a:spcAft>
                <a:spcPts val="0"/>
              </a:spcAft>
              <a:buFontTx/>
              <a:buChar char="•"/>
            </a:pPr>
            <a:r>
              <a:rPr lang="en-US" dirty="0"/>
              <a:t>Rotor spins at 3600RPMs = 60Hz</a:t>
            </a:r>
          </a:p>
          <a:p>
            <a:pPr lvl="1" eaLnBrk="0" fontAlgn="auto" hangingPunct="0">
              <a:lnSpc>
                <a:spcPct val="80000"/>
              </a:lnSpc>
              <a:spcBef>
                <a:spcPct val="50000"/>
              </a:spcBef>
              <a:spcAft>
                <a:spcPts val="0"/>
              </a:spcAft>
              <a:buFontTx/>
              <a:buChar char="•"/>
            </a:pPr>
            <a:r>
              <a:rPr lang="en-US" sz="1400" dirty="0"/>
              <a:t>60 revolutions per second</a:t>
            </a:r>
          </a:p>
          <a:p>
            <a:pPr eaLnBrk="0" fontAlgn="auto" hangingPunct="0">
              <a:lnSpc>
                <a:spcPct val="80000"/>
              </a:lnSpc>
              <a:spcBef>
                <a:spcPct val="50000"/>
              </a:spcBef>
              <a:spcAft>
                <a:spcPts val="0"/>
              </a:spcAft>
              <a:buFontTx/>
              <a:buChar char="•"/>
            </a:pPr>
            <a:r>
              <a:rPr lang="en-US" dirty="0"/>
              <a:t>Generator produces 22,000 volts of electricity at 18,000 amps</a:t>
            </a:r>
          </a:p>
          <a:p>
            <a:pPr eaLnBrk="0" fontAlgn="auto" hangingPunct="0">
              <a:lnSpc>
                <a:spcPct val="80000"/>
              </a:lnSpc>
              <a:spcBef>
                <a:spcPct val="50000"/>
              </a:spcBef>
              <a:spcAft>
                <a:spcPts val="0"/>
              </a:spcAft>
              <a:buFontTx/>
              <a:buChar char="•"/>
            </a:pPr>
            <a:r>
              <a:rPr lang="en-US" dirty="0"/>
              <a:t>Cooled with Hydrogen Gas</a:t>
            </a:r>
          </a:p>
        </p:txBody>
      </p:sp>
    </p:spTree>
    <p:extLst>
      <p:ext uri="{BB962C8B-B14F-4D97-AF65-F5344CB8AC3E}">
        <p14:creationId xmlns:p14="http://schemas.microsoft.com/office/powerpoint/2010/main" val="41425952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CA0AC-00AA-59F5-4CCC-0A148C55C447}"/>
              </a:ext>
            </a:extLst>
          </p:cNvPr>
          <p:cNvSpPr>
            <a:spLocks noGrp="1"/>
          </p:cNvSpPr>
          <p:nvPr>
            <p:ph type="title"/>
          </p:nvPr>
        </p:nvSpPr>
        <p:spPr/>
        <p:txBody>
          <a:bodyPr/>
          <a:lstStyle/>
          <a:p>
            <a:r>
              <a:rPr lang="en-US" dirty="0"/>
              <a:t>Load Forecasting Challenges</a:t>
            </a:r>
          </a:p>
        </p:txBody>
      </p:sp>
      <p:sp>
        <p:nvSpPr>
          <p:cNvPr id="3" name="Text Placeholder 2">
            <a:extLst>
              <a:ext uri="{FF2B5EF4-FFF2-40B4-BE49-F238E27FC236}">
                <a16:creationId xmlns:a16="http://schemas.microsoft.com/office/drawing/2014/main" id="{FF9C53F4-7FAD-50EC-AC5C-214BDCB35EB4}"/>
              </a:ext>
            </a:extLst>
          </p:cNvPr>
          <p:cNvSpPr>
            <a:spLocks noGrp="1"/>
          </p:cNvSpPr>
          <p:nvPr>
            <p:ph type="body" sz="quarter" idx="13"/>
          </p:nvPr>
        </p:nvSpPr>
        <p:spPr/>
        <p:txBody>
          <a:bodyPr/>
          <a:lstStyle/>
          <a:p>
            <a:endParaRPr lang="en-US"/>
          </a:p>
        </p:txBody>
      </p:sp>
      <p:sp>
        <p:nvSpPr>
          <p:cNvPr id="4" name="Slide Number Placeholder 3">
            <a:extLst>
              <a:ext uri="{FF2B5EF4-FFF2-40B4-BE49-F238E27FC236}">
                <a16:creationId xmlns:a16="http://schemas.microsoft.com/office/drawing/2014/main" id="{E222F7E8-1EC5-2A0A-4ADD-9744D3D0D3BE}"/>
              </a:ext>
            </a:extLst>
          </p:cNvPr>
          <p:cNvSpPr>
            <a:spLocks noGrp="1"/>
          </p:cNvSpPr>
          <p:nvPr>
            <p:ph type="sldNum" sz="quarter" idx="16"/>
          </p:nvPr>
        </p:nvSpPr>
        <p:spPr/>
        <p:txBody>
          <a:bodyPr/>
          <a:lstStyle/>
          <a:p>
            <a:pPr algn="r"/>
            <a:fld id="{692AF0AF-EC4A-4F46-B4C7-BDC1E3D8A276}" type="slidenum">
              <a:rPr lang="en-US" smtClean="0"/>
              <a:pPr algn="r"/>
              <a:t>39</a:t>
            </a:fld>
            <a:endParaRPr lang="en-US" dirty="0"/>
          </a:p>
        </p:txBody>
      </p:sp>
      <p:pic>
        <p:nvPicPr>
          <p:cNvPr id="6" name="Picture 5">
            <a:extLst>
              <a:ext uri="{FF2B5EF4-FFF2-40B4-BE49-F238E27FC236}">
                <a16:creationId xmlns:a16="http://schemas.microsoft.com/office/drawing/2014/main" id="{FF8B9F90-9D58-827B-F3EC-47CB31F0328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5410" y="820280"/>
            <a:ext cx="7124700" cy="3533775"/>
          </a:xfrm>
          <a:prstGeom prst="rect">
            <a:avLst/>
          </a:prstGeom>
        </p:spPr>
      </p:pic>
      <p:pic>
        <p:nvPicPr>
          <p:cNvPr id="8" name="Picture 7">
            <a:extLst>
              <a:ext uri="{FF2B5EF4-FFF2-40B4-BE49-F238E27FC236}">
                <a16:creationId xmlns:a16="http://schemas.microsoft.com/office/drawing/2014/main" id="{EB4D6658-A0A7-60D0-C38E-F9600B38E94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22431" y="4014382"/>
            <a:ext cx="5221532" cy="2843618"/>
          </a:xfrm>
          <a:prstGeom prst="rect">
            <a:avLst/>
          </a:prstGeom>
        </p:spPr>
      </p:pic>
    </p:spTree>
    <p:extLst>
      <p:ext uri="{BB962C8B-B14F-4D97-AF65-F5344CB8AC3E}">
        <p14:creationId xmlns:p14="http://schemas.microsoft.com/office/powerpoint/2010/main" val="29634633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D9D52-6E1A-1E07-5503-286558186776}"/>
              </a:ext>
            </a:extLst>
          </p:cNvPr>
          <p:cNvSpPr>
            <a:spLocks noGrp="1"/>
          </p:cNvSpPr>
          <p:nvPr>
            <p:ph type="title"/>
          </p:nvPr>
        </p:nvSpPr>
        <p:spPr/>
        <p:txBody>
          <a:bodyPr/>
          <a:lstStyle/>
          <a:p>
            <a:r>
              <a:rPr lang="en-US" dirty="0"/>
              <a:t>Synchronized Reserves</a:t>
            </a:r>
          </a:p>
        </p:txBody>
      </p:sp>
      <p:sp>
        <p:nvSpPr>
          <p:cNvPr id="3" name="Text Placeholder 2">
            <a:extLst>
              <a:ext uri="{FF2B5EF4-FFF2-40B4-BE49-F238E27FC236}">
                <a16:creationId xmlns:a16="http://schemas.microsoft.com/office/drawing/2014/main" id="{2DA2C603-4A7F-D581-6871-020F7C6C49C3}"/>
              </a:ext>
            </a:extLst>
          </p:cNvPr>
          <p:cNvSpPr>
            <a:spLocks noGrp="1"/>
          </p:cNvSpPr>
          <p:nvPr>
            <p:ph type="body" sz="quarter" idx="13"/>
          </p:nvPr>
        </p:nvSpPr>
        <p:spPr/>
        <p:txBody>
          <a:bodyPr/>
          <a:lstStyle/>
          <a:p>
            <a:endParaRPr lang="en-US"/>
          </a:p>
        </p:txBody>
      </p:sp>
      <p:sp>
        <p:nvSpPr>
          <p:cNvPr id="4" name="Slide Number Placeholder 3">
            <a:extLst>
              <a:ext uri="{FF2B5EF4-FFF2-40B4-BE49-F238E27FC236}">
                <a16:creationId xmlns:a16="http://schemas.microsoft.com/office/drawing/2014/main" id="{C7559476-B2FF-79E8-A743-D0BF7EE35B33}"/>
              </a:ext>
            </a:extLst>
          </p:cNvPr>
          <p:cNvSpPr>
            <a:spLocks noGrp="1"/>
          </p:cNvSpPr>
          <p:nvPr>
            <p:ph type="sldNum" sz="quarter" idx="16"/>
          </p:nvPr>
        </p:nvSpPr>
        <p:spPr/>
        <p:txBody>
          <a:bodyPr/>
          <a:lstStyle/>
          <a:p>
            <a:pPr algn="r"/>
            <a:fld id="{692AF0AF-EC4A-4F46-B4C7-BDC1E3D8A276}" type="slidenum">
              <a:rPr lang="en-US" smtClean="0"/>
              <a:pPr algn="r"/>
              <a:t>40</a:t>
            </a:fld>
            <a:endParaRPr lang="en-US" dirty="0"/>
          </a:p>
        </p:txBody>
      </p:sp>
      <p:pic>
        <p:nvPicPr>
          <p:cNvPr id="6" name="Picture 5">
            <a:extLst>
              <a:ext uri="{FF2B5EF4-FFF2-40B4-BE49-F238E27FC236}">
                <a16:creationId xmlns:a16="http://schemas.microsoft.com/office/drawing/2014/main" id="{A7023BAC-0E63-1379-1F40-B2E3C46BF57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220339"/>
            <a:ext cx="9144000" cy="4417322"/>
          </a:xfrm>
          <a:prstGeom prst="rect">
            <a:avLst/>
          </a:prstGeom>
        </p:spPr>
      </p:pic>
    </p:spTree>
    <p:extLst>
      <p:ext uri="{BB962C8B-B14F-4D97-AF65-F5344CB8AC3E}">
        <p14:creationId xmlns:p14="http://schemas.microsoft.com/office/powerpoint/2010/main" val="39630012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2941A-7ADC-2C8A-C6E3-1E7C23085E9A}"/>
              </a:ext>
            </a:extLst>
          </p:cNvPr>
          <p:cNvSpPr>
            <a:spLocks noGrp="1"/>
          </p:cNvSpPr>
          <p:nvPr>
            <p:ph type="title"/>
          </p:nvPr>
        </p:nvSpPr>
        <p:spPr/>
        <p:txBody>
          <a:bodyPr/>
          <a:lstStyle/>
          <a:p>
            <a:r>
              <a:rPr lang="en-US" dirty="0"/>
              <a:t>Demand Response</a:t>
            </a:r>
          </a:p>
        </p:txBody>
      </p:sp>
      <p:sp>
        <p:nvSpPr>
          <p:cNvPr id="3" name="Text Placeholder 2">
            <a:extLst>
              <a:ext uri="{FF2B5EF4-FFF2-40B4-BE49-F238E27FC236}">
                <a16:creationId xmlns:a16="http://schemas.microsoft.com/office/drawing/2014/main" id="{9E00DDDD-FAAD-BCF6-AAAF-8B926436BFF8}"/>
              </a:ext>
            </a:extLst>
          </p:cNvPr>
          <p:cNvSpPr>
            <a:spLocks noGrp="1"/>
          </p:cNvSpPr>
          <p:nvPr>
            <p:ph type="body" sz="quarter" idx="13"/>
          </p:nvPr>
        </p:nvSpPr>
        <p:spPr/>
        <p:txBody>
          <a:bodyPr/>
          <a:lstStyle/>
          <a:p>
            <a:endParaRPr lang="en-US"/>
          </a:p>
        </p:txBody>
      </p:sp>
      <p:sp>
        <p:nvSpPr>
          <p:cNvPr id="4" name="Slide Number Placeholder 3">
            <a:extLst>
              <a:ext uri="{FF2B5EF4-FFF2-40B4-BE49-F238E27FC236}">
                <a16:creationId xmlns:a16="http://schemas.microsoft.com/office/drawing/2014/main" id="{C24F8621-1590-2D36-BAA3-F370EF48F300}"/>
              </a:ext>
            </a:extLst>
          </p:cNvPr>
          <p:cNvSpPr>
            <a:spLocks noGrp="1"/>
          </p:cNvSpPr>
          <p:nvPr>
            <p:ph type="sldNum" sz="quarter" idx="16"/>
          </p:nvPr>
        </p:nvSpPr>
        <p:spPr/>
        <p:txBody>
          <a:bodyPr/>
          <a:lstStyle/>
          <a:p>
            <a:pPr algn="r"/>
            <a:fld id="{692AF0AF-EC4A-4F46-B4C7-BDC1E3D8A276}" type="slidenum">
              <a:rPr lang="en-US" smtClean="0"/>
              <a:pPr algn="r"/>
              <a:t>41</a:t>
            </a:fld>
            <a:endParaRPr lang="en-US" dirty="0"/>
          </a:p>
        </p:txBody>
      </p:sp>
      <p:pic>
        <p:nvPicPr>
          <p:cNvPr id="6" name="Picture 5">
            <a:extLst>
              <a:ext uri="{FF2B5EF4-FFF2-40B4-BE49-F238E27FC236}">
                <a16:creationId xmlns:a16="http://schemas.microsoft.com/office/drawing/2014/main" id="{C66E038D-68A2-1443-C78A-1C01A561CEF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63139" y="1119188"/>
            <a:ext cx="6406607" cy="5130080"/>
          </a:xfrm>
          <a:prstGeom prst="rect">
            <a:avLst/>
          </a:prstGeom>
        </p:spPr>
      </p:pic>
    </p:spTree>
    <p:extLst>
      <p:ext uri="{BB962C8B-B14F-4D97-AF65-F5344CB8AC3E}">
        <p14:creationId xmlns:p14="http://schemas.microsoft.com/office/powerpoint/2010/main" val="21587997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5E901-6E5E-2091-B905-EE95B66CF2E2}"/>
              </a:ext>
            </a:extLst>
          </p:cNvPr>
          <p:cNvSpPr>
            <a:spLocks noGrp="1"/>
          </p:cNvSpPr>
          <p:nvPr>
            <p:ph type="title"/>
          </p:nvPr>
        </p:nvSpPr>
        <p:spPr/>
        <p:txBody>
          <a:bodyPr/>
          <a:lstStyle/>
          <a:p>
            <a:r>
              <a:rPr lang="en-US" dirty="0"/>
              <a:t>Demand Response</a:t>
            </a:r>
          </a:p>
        </p:txBody>
      </p:sp>
      <p:sp>
        <p:nvSpPr>
          <p:cNvPr id="3" name="Text Placeholder 2">
            <a:extLst>
              <a:ext uri="{FF2B5EF4-FFF2-40B4-BE49-F238E27FC236}">
                <a16:creationId xmlns:a16="http://schemas.microsoft.com/office/drawing/2014/main" id="{7335E29E-F9CC-8540-ED85-11423E977119}"/>
              </a:ext>
            </a:extLst>
          </p:cNvPr>
          <p:cNvSpPr>
            <a:spLocks noGrp="1"/>
          </p:cNvSpPr>
          <p:nvPr>
            <p:ph type="body" sz="quarter" idx="13"/>
          </p:nvPr>
        </p:nvSpPr>
        <p:spPr/>
        <p:txBody>
          <a:bodyPr/>
          <a:lstStyle/>
          <a:p>
            <a:endParaRPr lang="en-US" dirty="0"/>
          </a:p>
        </p:txBody>
      </p:sp>
      <p:sp>
        <p:nvSpPr>
          <p:cNvPr id="4" name="Slide Number Placeholder 3">
            <a:extLst>
              <a:ext uri="{FF2B5EF4-FFF2-40B4-BE49-F238E27FC236}">
                <a16:creationId xmlns:a16="http://schemas.microsoft.com/office/drawing/2014/main" id="{051110B5-F4D8-2CB1-C997-85DDEE02145E}"/>
              </a:ext>
            </a:extLst>
          </p:cNvPr>
          <p:cNvSpPr>
            <a:spLocks noGrp="1"/>
          </p:cNvSpPr>
          <p:nvPr>
            <p:ph type="sldNum" sz="quarter" idx="16"/>
          </p:nvPr>
        </p:nvSpPr>
        <p:spPr/>
        <p:txBody>
          <a:bodyPr/>
          <a:lstStyle/>
          <a:p>
            <a:pPr algn="r"/>
            <a:fld id="{692AF0AF-EC4A-4F46-B4C7-BDC1E3D8A276}" type="slidenum">
              <a:rPr lang="en-US" smtClean="0"/>
              <a:pPr algn="r"/>
              <a:t>42</a:t>
            </a:fld>
            <a:endParaRPr lang="en-US" dirty="0"/>
          </a:p>
        </p:txBody>
      </p:sp>
      <p:pic>
        <p:nvPicPr>
          <p:cNvPr id="6" name="Picture 5">
            <a:extLst>
              <a:ext uri="{FF2B5EF4-FFF2-40B4-BE49-F238E27FC236}">
                <a16:creationId xmlns:a16="http://schemas.microsoft.com/office/drawing/2014/main" id="{1A2F4A72-8ADF-5F8D-D923-424CC336015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55833" y="1050272"/>
            <a:ext cx="6510806" cy="5785509"/>
          </a:xfrm>
          <a:prstGeom prst="rect">
            <a:avLst/>
          </a:prstGeom>
        </p:spPr>
      </p:pic>
    </p:spTree>
    <p:extLst>
      <p:ext uri="{BB962C8B-B14F-4D97-AF65-F5344CB8AC3E}">
        <p14:creationId xmlns:p14="http://schemas.microsoft.com/office/powerpoint/2010/main" val="41079578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24826-595D-BE05-A5C9-F22BD934CE74}"/>
              </a:ext>
            </a:extLst>
          </p:cNvPr>
          <p:cNvSpPr>
            <a:spLocks noGrp="1"/>
          </p:cNvSpPr>
          <p:nvPr>
            <p:ph type="title"/>
          </p:nvPr>
        </p:nvSpPr>
        <p:spPr/>
        <p:txBody>
          <a:bodyPr/>
          <a:lstStyle/>
          <a:p>
            <a:r>
              <a:rPr lang="en-US" dirty="0"/>
              <a:t>Effects on Energy Exports</a:t>
            </a:r>
          </a:p>
        </p:txBody>
      </p:sp>
      <p:sp>
        <p:nvSpPr>
          <p:cNvPr id="3" name="Text Placeholder 2">
            <a:extLst>
              <a:ext uri="{FF2B5EF4-FFF2-40B4-BE49-F238E27FC236}">
                <a16:creationId xmlns:a16="http://schemas.microsoft.com/office/drawing/2014/main" id="{D0C5A8CA-F99A-7267-1993-854ECC7D9DD6}"/>
              </a:ext>
            </a:extLst>
          </p:cNvPr>
          <p:cNvSpPr>
            <a:spLocks noGrp="1"/>
          </p:cNvSpPr>
          <p:nvPr>
            <p:ph type="body" sz="quarter" idx="13"/>
          </p:nvPr>
        </p:nvSpPr>
        <p:spPr/>
        <p:txBody>
          <a:bodyPr/>
          <a:lstStyle/>
          <a:p>
            <a:endParaRPr lang="en-US"/>
          </a:p>
        </p:txBody>
      </p:sp>
      <p:sp>
        <p:nvSpPr>
          <p:cNvPr id="4" name="Slide Number Placeholder 3">
            <a:extLst>
              <a:ext uri="{FF2B5EF4-FFF2-40B4-BE49-F238E27FC236}">
                <a16:creationId xmlns:a16="http://schemas.microsoft.com/office/drawing/2014/main" id="{DC2E2CE0-D486-C352-BA79-4E95E67DF908}"/>
              </a:ext>
            </a:extLst>
          </p:cNvPr>
          <p:cNvSpPr>
            <a:spLocks noGrp="1"/>
          </p:cNvSpPr>
          <p:nvPr>
            <p:ph type="sldNum" sz="quarter" idx="16"/>
          </p:nvPr>
        </p:nvSpPr>
        <p:spPr/>
        <p:txBody>
          <a:bodyPr/>
          <a:lstStyle/>
          <a:p>
            <a:pPr algn="r"/>
            <a:fld id="{692AF0AF-EC4A-4F46-B4C7-BDC1E3D8A276}" type="slidenum">
              <a:rPr lang="en-US" smtClean="0"/>
              <a:pPr algn="r"/>
              <a:t>43</a:t>
            </a:fld>
            <a:endParaRPr lang="en-US" dirty="0"/>
          </a:p>
        </p:txBody>
      </p:sp>
      <p:pic>
        <p:nvPicPr>
          <p:cNvPr id="6" name="Picture 5">
            <a:extLst>
              <a:ext uri="{FF2B5EF4-FFF2-40B4-BE49-F238E27FC236}">
                <a16:creationId xmlns:a16="http://schemas.microsoft.com/office/drawing/2014/main" id="{0F57A582-8671-88D7-4AE5-B4CA05D32B6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6524" y="1119188"/>
            <a:ext cx="8349450" cy="5515233"/>
          </a:xfrm>
          <a:prstGeom prst="rect">
            <a:avLst/>
          </a:prstGeom>
        </p:spPr>
      </p:pic>
    </p:spTree>
    <p:extLst>
      <p:ext uri="{BB962C8B-B14F-4D97-AF65-F5344CB8AC3E}">
        <p14:creationId xmlns:p14="http://schemas.microsoft.com/office/powerpoint/2010/main" val="37552914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24826-595D-BE05-A5C9-F22BD934CE74}"/>
              </a:ext>
            </a:extLst>
          </p:cNvPr>
          <p:cNvSpPr>
            <a:spLocks noGrp="1"/>
          </p:cNvSpPr>
          <p:nvPr>
            <p:ph type="title"/>
          </p:nvPr>
        </p:nvSpPr>
        <p:spPr/>
        <p:txBody>
          <a:bodyPr/>
          <a:lstStyle/>
          <a:p>
            <a:r>
              <a:rPr lang="en-US" dirty="0"/>
              <a:t>Effects on Energy Exports</a:t>
            </a:r>
          </a:p>
        </p:txBody>
      </p:sp>
      <p:sp>
        <p:nvSpPr>
          <p:cNvPr id="3" name="Text Placeholder 2">
            <a:extLst>
              <a:ext uri="{FF2B5EF4-FFF2-40B4-BE49-F238E27FC236}">
                <a16:creationId xmlns:a16="http://schemas.microsoft.com/office/drawing/2014/main" id="{D0C5A8CA-F99A-7267-1993-854ECC7D9DD6}"/>
              </a:ext>
            </a:extLst>
          </p:cNvPr>
          <p:cNvSpPr>
            <a:spLocks noGrp="1"/>
          </p:cNvSpPr>
          <p:nvPr>
            <p:ph type="body" sz="quarter" idx="13"/>
          </p:nvPr>
        </p:nvSpPr>
        <p:spPr/>
        <p:txBody>
          <a:bodyPr/>
          <a:lstStyle/>
          <a:p>
            <a:endParaRPr lang="en-US"/>
          </a:p>
        </p:txBody>
      </p:sp>
      <p:sp>
        <p:nvSpPr>
          <p:cNvPr id="4" name="Slide Number Placeholder 3">
            <a:extLst>
              <a:ext uri="{FF2B5EF4-FFF2-40B4-BE49-F238E27FC236}">
                <a16:creationId xmlns:a16="http://schemas.microsoft.com/office/drawing/2014/main" id="{DC2E2CE0-D486-C352-BA79-4E95E67DF908}"/>
              </a:ext>
            </a:extLst>
          </p:cNvPr>
          <p:cNvSpPr>
            <a:spLocks noGrp="1"/>
          </p:cNvSpPr>
          <p:nvPr>
            <p:ph type="sldNum" sz="quarter" idx="16"/>
          </p:nvPr>
        </p:nvSpPr>
        <p:spPr/>
        <p:txBody>
          <a:bodyPr/>
          <a:lstStyle/>
          <a:p>
            <a:pPr algn="r"/>
            <a:fld id="{692AF0AF-EC4A-4F46-B4C7-BDC1E3D8A276}" type="slidenum">
              <a:rPr lang="en-US" smtClean="0"/>
              <a:pPr algn="r"/>
              <a:t>44</a:t>
            </a:fld>
            <a:endParaRPr lang="en-US" dirty="0"/>
          </a:p>
        </p:txBody>
      </p:sp>
      <p:pic>
        <p:nvPicPr>
          <p:cNvPr id="7" name="Picture 6">
            <a:extLst>
              <a:ext uri="{FF2B5EF4-FFF2-40B4-BE49-F238E27FC236}">
                <a16:creationId xmlns:a16="http://schemas.microsoft.com/office/drawing/2014/main" id="{AF1117EA-DFD4-1606-E267-908ED8AA5B5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6524" y="982454"/>
            <a:ext cx="8417816" cy="5450789"/>
          </a:xfrm>
          <a:prstGeom prst="rect">
            <a:avLst/>
          </a:prstGeom>
        </p:spPr>
      </p:pic>
    </p:spTree>
    <p:extLst>
      <p:ext uri="{BB962C8B-B14F-4D97-AF65-F5344CB8AC3E}">
        <p14:creationId xmlns:p14="http://schemas.microsoft.com/office/powerpoint/2010/main" val="19284337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1302B-522D-B11F-BF0E-0C439895F590}"/>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7AD2BC9D-4DAE-C94A-EFCC-DAC024E42929}"/>
              </a:ext>
            </a:extLst>
          </p:cNvPr>
          <p:cNvSpPr>
            <a:spLocks noGrp="1"/>
          </p:cNvSpPr>
          <p:nvPr>
            <p:ph type="body" sz="quarter" idx="13"/>
          </p:nvPr>
        </p:nvSpPr>
        <p:spPr/>
        <p:txBody>
          <a:bodyPr/>
          <a:lstStyle/>
          <a:p>
            <a:endParaRPr lang="en-US"/>
          </a:p>
        </p:txBody>
      </p:sp>
      <p:sp>
        <p:nvSpPr>
          <p:cNvPr id="4" name="Slide Number Placeholder 3">
            <a:extLst>
              <a:ext uri="{FF2B5EF4-FFF2-40B4-BE49-F238E27FC236}">
                <a16:creationId xmlns:a16="http://schemas.microsoft.com/office/drawing/2014/main" id="{E6AD72D8-7228-89D2-BBBD-E4FD60DA046F}"/>
              </a:ext>
            </a:extLst>
          </p:cNvPr>
          <p:cNvSpPr>
            <a:spLocks noGrp="1"/>
          </p:cNvSpPr>
          <p:nvPr>
            <p:ph type="sldNum" sz="quarter" idx="16"/>
          </p:nvPr>
        </p:nvSpPr>
        <p:spPr/>
        <p:txBody>
          <a:bodyPr/>
          <a:lstStyle/>
          <a:p>
            <a:pPr algn="r"/>
            <a:fld id="{692AF0AF-EC4A-4F46-B4C7-BDC1E3D8A276}" type="slidenum">
              <a:rPr lang="en-US" smtClean="0"/>
              <a:pPr algn="r"/>
              <a:t>45</a:t>
            </a:fld>
            <a:endParaRPr lang="en-US" dirty="0"/>
          </a:p>
        </p:txBody>
      </p:sp>
      <p:pic>
        <p:nvPicPr>
          <p:cNvPr id="10" name="Picture 9">
            <a:extLst>
              <a:ext uri="{FF2B5EF4-FFF2-40B4-BE49-F238E27FC236}">
                <a16:creationId xmlns:a16="http://schemas.microsoft.com/office/drawing/2014/main" id="{69B77B72-AC4E-7B05-0E48-3295BAC48DF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727920"/>
            <a:ext cx="4252484" cy="3944644"/>
          </a:xfrm>
          <a:prstGeom prst="rect">
            <a:avLst/>
          </a:prstGeom>
        </p:spPr>
      </p:pic>
      <p:pic>
        <p:nvPicPr>
          <p:cNvPr id="14" name="Picture 13">
            <a:extLst>
              <a:ext uri="{FF2B5EF4-FFF2-40B4-BE49-F238E27FC236}">
                <a16:creationId xmlns:a16="http://schemas.microsoft.com/office/drawing/2014/main" id="{8C00D43D-91C4-DB38-6A83-7571603F239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52484" y="1319243"/>
            <a:ext cx="4602345" cy="4977925"/>
          </a:xfrm>
          <a:prstGeom prst="rect">
            <a:avLst/>
          </a:prstGeom>
        </p:spPr>
      </p:pic>
    </p:spTree>
    <p:extLst>
      <p:ext uri="{BB962C8B-B14F-4D97-AF65-F5344CB8AC3E}">
        <p14:creationId xmlns:p14="http://schemas.microsoft.com/office/powerpoint/2010/main" val="297444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B2657-A4CE-9D28-819F-E0F3D7D1FF92}"/>
              </a:ext>
            </a:extLst>
          </p:cNvPr>
          <p:cNvSpPr>
            <a:spLocks noGrp="1"/>
          </p:cNvSpPr>
          <p:nvPr>
            <p:ph type="title"/>
          </p:nvPr>
        </p:nvSpPr>
        <p:spPr/>
        <p:txBody>
          <a:bodyPr/>
          <a:lstStyle/>
          <a:p>
            <a:r>
              <a:rPr lang="en-US" dirty="0"/>
              <a:t>Financial Impacts – Energy Prices</a:t>
            </a:r>
          </a:p>
        </p:txBody>
      </p:sp>
      <p:sp>
        <p:nvSpPr>
          <p:cNvPr id="3" name="Text Placeholder 2">
            <a:extLst>
              <a:ext uri="{FF2B5EF4-FFF2-40B4-BE49-F238E27FC236}">
                <a16:creationId xmlns:a16="http://schemas.microsoft.com/office/drawing/2014/main" id="{27E28EF4-604D-E719-C761-C4EC2E20BE5D}"/>
              </a:ext>
            </a:extLst>
          </p:cNvPr>
          <p:cNvSpPr>
            <a:spLocks noGrp="1"/>
          </p:cNvSpPr>
          <p:nvPr>
            <p:ph type="body" sz="quarter" idx="13"/>
          </p:nvPr>
        </p:nvSpPr>
        <p:spPr/>
        <p:txBody>
          <a:bodyPr/>
          <a:lstStyle/>
          <a:p>
            <a:endParaRPr lang="en-US"/>
          </a:p>
        </p:txBody>
      </p:sp>
      <p:sp>
        <p:nvSpPr>
          <p:cNvPr id="4" name="Slide Number Placeholder 3">
            <a:extLst>
              <a:ext uri="{FF2B5EF4-FFF2-40B4-BE49-F238E27FC236}">
                <a16:creationId xmlns:a16="http://schemas.microsoft.com/office/drawing/2014/main" id="{C5A27E0A-9E66-B75D-04FD-59EECFA1E0AC}"/>
              </a:ext>
            </a:extLst>
          </p:cNvPr>
          <p:cNvSpPr>
            <a:spLocks noGrp="1"/>
          </p:cNvSpPr>
          <p:nvPr>
            <p:ph type="sldNum" sz="quarter" idx="16"/>
          </p:nvPr>
        </p:nvSpPr>
        <p:spPr/>
        <p:txBody>
          <a:bodyPr/>
          <a:lstStyle/>
          <a:p>
            <a:pPr algn="r"/>
            <a:fld id="{692AF0AF-EC4A-4F46-B4C7-BDC1E3D8A276}" type="slidenum">
              <a:rPr lang="en-US" smtClean="0"/>
              <a:pPr algn="r"/>
              <a:t>46</a:t>
            </a:fld>
            <a:endParaRPr lang="en-US" dirty="0"/>
          </a:p>
        </p:txBody>
      </p:sp>
      <p:pic>
        <p:nvPicPr>
          <p:cNvPr id="8" name="Picture 7">
            <a:extLst>
              <a:ext uri="{FF2B5EF4-FFF2-40B4-BE49-F238E27FC236}">
                <a16:creationId xmlns:a16="http://schemas.microsoft.com/office/drawing/2014/main" id="{3FA9EEB8-424E-682A-D947-3E9F68E78DB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5410" y="1648536"/>
            <a:ext cx="8578024" cy="4213387"/>
          </a:xfrm>
          <a:prstGeom prst="rect">
            <a:avLst/>
          </a:prstGeom>
        </p:spPr>
      </p:pic>
    </p:spTree>
    <p:extLst>
      <p:ext uri="{BB962C8B-B14F-4D97-AF65-F5344CB8AC3E}">
        <p14:creationId xmlns:p14="http://schemas.microsoft.com/office/powerpoint/2010/main" val="29088282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B2657-A4CE-9D28-819F-E0F3D7D1FF92}"/>
              </a:ext>
            </a:extLst>
          </p:cNvPr>
          <p:cNvSpPr>
            <a:spLocks noGrp="1"/>
          </p:cNvSpPr>
          <p:nvPr>
            <p:ph type="title"/>
          </p:nvPr>
        </p:nvSpPr>
        <p:spPr/>
        <p:txBody>
          <a:bodyPr/>
          <a:lstStyle/>
          <a:p>
            <a:r>
              <a:rPr lang="en-US" dirty="0"/>
              <a:t>Financial Impacts – Capacity Penalties</a:t>
            </a:r>
          </a:p>
        </p:txBody>
      </p:sp>
      <p:sp>
        <p:nvSpPr>
          <p:cNvPr id="3" name="Text Placeholder 2">
            <a:extLst>
              <a:ext uri="{FF2B5EF4-FFF2-40B4-BE49-F238E27FC236}">
                <a16:creationId xmlns:a16="http://schemas.microsoft.com/office/drawing/2014/main" id="{27E28EF4-604D-E719-C761-C4EC2E20BE5D}"/>
              </a:ext>
            </a:extLst>
          </p:cNvPr>
          <p:cNvSpPr>
            <a:spLocks noGrp="1"/>
          </p:cNvSpPr>
          <p:nvPr>
            <p:ph type="body" sz="quarter" idx="13"/>
          </p:nvPr>
        </p:nvSpPr>
        <p:spPr/>
        <p:txBody>
          <a:bodyPr/>
          <a:lstStyle/>
          <a:p>
            <a:endParaRPr lang="en-US"/>
          </a:p>
        </p:txBody>
      </p:sp>
      <p:sp>
        <p:nvSpPr>
          <p:cNvPr id="4" name="Slide Number Placeholder 3">
            <a:extLst>
              <a:ext uri="{FF2B5EF4-FFF2-40B4-BE49-F238E27FC236}">
                <a16:creationId xmlns:a16="http://schemas.microsoft.com/office/drawing/2014/main" id="{C5A27E0A-9E66-B75D-04FD-59EECFA1E0AC}"/>
              </a:ext>
            </a:extLst>
          </p:cNvPr>
          <p:cNvSpPr>
            <a:spLocks noGrp="1"/>
          </p:cNvSpPr>
          <p:nvPr>
            <p:ph type="sldNum" sz="quarter" idx="16"/>
          </p:nvPr>
        </p:nvSpPr>
        <p:spPr/>
        <p:txBody>
          <a:bodyPr/>
          <a:lstStyle/>
          <a:p>
            <a:pPr algn="r"/>
            <a:fld id="{692AF0AF-EC4A-4F46-B4C7-BDC1E3D8A276}" type="slidenum">
              <a:rPr lang="en-US" smtClean="0"/>
              <a:pPr algn="r"/>
              <a:t>47</a:t>
            </a:fld>
            <a:endParaRPr lang="en-US" dirty="0"/>
          </a:p>
        </p:txBody>
      </p:sp>
      <p:pic>
        <p:nvPicPr>
          <p:cNvPr id="6" name="Picture 5">
            <a:extLst>
              <a:ext uri="{FF2B5EF4-FFF2-40B4-BE49-F238E27FC236}">
                <a16:creationId xmlns:a16="http://schemas.microsoft.com/office/drawing/2014/main" id="{A3D1E534-E578-A0BD-3D89-9128DE7EE16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33671" y="1039215"/>
            <a:ext cx="6265543" cy="5716235"/>
          </a:xfrm>
          <a:prstGeom prst="rect">
            <a:avLst/>
          </a:prstGeom>
        </p:spPr>
      </p:pic>
    </p:spTree>
    <p:extLst>
      <p:ext uri="{BB962C8B-B14F-4D97-AF65-F5344CB8AC3E}">
        <p14:creationId xmlns:p14="http://schemas.microsoft.com/office/powerpoint/2010/main" val="4431138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12155-7128-181D-C9B0-DA1673C82FA3}"/>
              </a:ext>
            </a:extLst>
          </p:cNvPr>
          <p:cNvSpPr>
            <a:spLocks noGrp="1"/>
          </p:cNvSpPr>
          <p:nvPr>
            <p:ph type="title"/>
          </p:nvPr>
        </p:nvSpPr>
        <p:spPr/>
        <p:txBody>
          <a:bodyPr/>
          <a:lstStyle/>
          <a:p>
            <a:r>
              <a:rPr lang="en-US" dirty="0"/>
              <a:t>Solar Challenges – Evening Load Ramp</a:t>
            </a:r>
          </a:p>
        </p:txBody>
      </p:sp>
      <p:sp>
        <p:nvSpPr>
          <p:cNvPr id="4" name="Slide Number Placeholder 3">
            <a:extLst>
              <a:ext uri="{FF2B5EF4-FFF2-40B4-BE49-F238E27FC236}">
                <a16:creationId xmlns:a16="http://schemas.microsoft.com/office/drawing/2014/main" id="{99CD4FE9-0F9D-E436-A4C5-3CAA46000D84}"/>
              </a:ext>
            </a:extLst>
          </p:cNvPr>
          <p:cNvSpPr>
            <a:spLocks noGrp="1"/>
          </p:cNvSpPr>
          <p:nvPr>
            <p:ph type="sldNum" sz="quarter" idx="16"/>
          </p:nvPr>
        </p:nvSpPr>
        <p:spPr/>
        <p:txBody>
          <a:bodyPr/>
          <a:lstStyle/>
          <a:p>
            <a:pPr algn="r"/>
            <a:fld id="{692AF0AF-EC4A-4F46-B4C7-BDC1E3D8A276}" type="slidenum">
              <a:rPr lang="en-US" smtClean="0"/>
              <a:pPr algn="r"/>
              <a:t>48</a:t>
            </a:fld>
            <a:endParaRPr lang="en-US" dirty="0"/>
          </a:p>
        </p:txBody>
      </p:sp>
      <p:pic>
        <p:nvPicPr>
          <p:cNvPr id="6" name="Picture 5">
            <a:extLst>
              <a:ext uri="{FF2B5EF4-FFF2-40B4-BE49-F238E27FC236}">
                <a16:creationId xmlns:a16="http://schemas.microsoft.com/office/drawing/2014/main" id="{B9B88141-B588-2CE3-065D-EC280C57C49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6524" y="910566"/>
            <a:ext cx="4987450" cy="2552923"/>
          </a:xfrm>
          <a:prstGeom prst="rect">
            <a:avLst/>
          </a:prstGeom>
        </p:spPr>
      </p:pic>
      <p:pic>
        <p:nvPicPr>
          <p:cNvPr id="8" name="Picture 7">
            <a:extLst>
              <a:ext uri="{FF2B5EF4-FFF2-40B4-BE49-F238E27FC236}">
                <a16:creationId xmlns:a16="http://schemas.microsoft.com/office/drawing/2014/main" id="{39DB4172-7690-53E9-B2F0-429E5736C15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59394" y="3429000"/>
            <a:ext cx="5719821" cy="3370057"/>
          </a:xfrm>
          <a:prstGeom prst="rect">
            <a:avLst/>
          </a:prstGeom>
        </p:spPr>
      </p:pic>
    </p:spTree>
    <p:extLst>
      <p:ext uri="{BB962C8B-B14F-4D97-AF65-F5344CB8AC3E}">
        <p14:creationId xmlns:p14="http://schemas.microsoft.com/office/powerpoint/2010/main" val="2596186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25409" y="187836"/>
            <a:ext cx="8882066" cy="954107"/>
          </a:xfrm>
        </p:spPr>
        <p:txBody>
          <a:bodyPr/>
          <a:lstStyle/>
          <a:p>
            <a:r>
              <a:rPr lang="en-US" dirty="0">
                <a:latin typeface="Arial" charset="0"/>
              </a:rPr>
              <a:t>How do coal fired power plants work?</a:t>
            </a:r>
            <a:br>
              <a:rPr lang="en-US" dirty="0">
                <a:latin typeface="Arial" charset="0"/>
              </a:rPr>
            </a:br>
            <a:endParaRPr lang="en-US" dirty="0"/>
          </a:p>
        </p:txBody>
      </p:sp>
      <p:sp>
        <p:nvSpPr>
          <p:cNvPr id="4" name="Slide Number Placeholder 3"/>
          <p:cNvSpPr>
            <a:spLocks noGrp="1"/>
          </p:cNvSpPr>
          <p:nvPr>
            <p:ph type="sldNum" sz="quarter" idx="16"/>
          </p:nvPr>
        </p:nvSpPr>
        <p:spPr/>
        <p:txBody>
          <a:bodyPr/>
          <a:lstStyle/>
          <a:p>
            <a:pPr algn="r"/>
            <a:fld id="{692AF0AF-EC4A-4F46-B4C7-BDC1E3D8A276}" type="slidenum">
              <a:rPr lang="en-US" smtClean="0"/>
              <a:pPr algn="r"/>
              <a:t>4</a:t>
            </a:fld>
            <a:endParaRPr lang="en-US" dirty="0"/>
          </a:p>
        </p:txBody>
      </p:sp>
      <p:pic>
        <p:nvPicPr>
          <p:cNvPr id="5" name="Picture 7" descr="coalar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90945" y="726762"/>
            <a:ext cx="8595360" cy="5858791"/>
          </a:xfrm>
          <a:prstGeom prst="rect">
            <a:avLst/>
          </a:prstGeom>
          <a:noFill/>
        </p:spPr>
      </p:pic>
    </p:spTree>
    <p:extLst>
      <p:ext uri="{BB962C8B-B14F-4D97-AF65-F5344CB8AC3E}">
        <p14:creationId xmlns:p14="http://schemas.microsoft.com/office/powerpoint/2010/main" val="35901530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73A6E-66C1-F695-7A2E-BFFA1C6BDB22}"/>
              </a:ext>
            </a:extLst>
          </p:cNvPr>
          <p:cNvSpPr>
            <a:spLocks noGrp="1"/>
          </p:cNvSpPr>
          <p:nvPr>
            <p:ph type="title"/>
          </p:nvPr>
        </p:nvSpPr>
        <p:spPr/>
        <p:txBody>
          <a:bodyPr/>
          <a:lstStyle/>
          <a:p>
            <a:r>
              <a:rPr lang="en-US" dirty="0"/>
              <a:t>Hot Weather &amp; Generation Challenges</a:t>
            </a:r>
          </a:p>
        </p:txBody>
      </p:sp>
      <p:sp>
        <p:nvSpPr>
          <p:cNvPr id="3" name="Text Placeholder 2">
            <a:extLst>
              <a:ext uri="{FF2B5EF4-FFF2-40B4-BE49-F238E27FC236}">
                <a16:creationId xmlns:a16="http://schemas.microsoft.com/office/drawing/2014/main" id="{08191F84-F9CC-9D24-F0E0-2A53BC92A1EF}"/>
              </a:ext>
            </a:extLst>
          </p:cNvPr>
          <p:cNvSpPr>
            <a:spLocks noGrp="1"/>
          </p:cNvSpPr>
          <p:nvPr>
            <p:ph type="body" sz="quarter" idx="13"/>
          </p:nvPr>
        </p:nvSpPr>
        <p:spPr/>
        <p:txBody>
          <a:bodyPr/>
          <a:lstStyle/>
          <a:p>
            <a:endParaRPr lang="en-US"/>
          </a:p>
        </p:txBody>
      </p:sp>
      <p:sp>
        <p:nvSpPr>
          <p:cNvPr id="4" name="Slide Number Placeholder 3">
            <a:extLst>
              <a:ext uri="{FF2B5EF4-FFF2-40B4-BE49-F238E27FC236}">
                <a16:creationId xmlns:a16="http://schemas.microsoft.com/office/drawing/2014/main" id="{5BF18506-0606-522B-92AA-E6528E20EF60}"/>
              </a:ext>
            </a:extLst>
          </p:cNvPr>
          <p:cNvSpPr>
            <a:spLocks noGrp="1"/>
          </p:cNvSpPr>
          <p:nvPr>
            <p:ph type="sldNum" sz="quarter" idx="16"/>
          </p:nvPr>
        </p:nvSpPr>
        <p:spPr/>
        <p:txBody>
          <a:bodyPr/>
          <a:lstStyle/>
          <a:p>
            <a:pPr algn="r"/>
            <a:fld id="{692AF0AF-EC4A-4F46-B4C7-BDC1E3D8A276}" type="slidenum">
              <a:rPr lang="en-US" smtClean="0"/>
              <a:pPr algn="r"/>
              <a:t>49</a:t>
            </a:fld>
            <a:endParaRPr lang="en-US" dirty="0"/>
          </a:p>
        </p:txBody>
      </p:sp>
      <p:pic>
        <p:nvPicPr>
          <p:cNvPr id="6" name="Picture 5">
            <a:extLst>
              <a:ext uri="{FF2B5EF4-FFF2-40B4-BE49-F238E27FC236}">
                <a16:creationId xmlns:a16="http://schemas.microsoft.com/office/drawing/2014/main" id="{4FF0478C-6B31-E122-3038-10507765B46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8235" y="5021874"/>
            <a:ext cx="4796968" cy="1813907"/>
          </a:xfrm>
          <a:prstGeom prst="rect">
            <a:avLst/>
          </a:prstGeom>
        </p:spPr>
      </p:pic>
      <p:pic>
        <p:nvPicPr>
          <p:cNvPr id="8" name="Picture 7">
            <a:extLst>
              <a:ext uri="{FF2B5EF4-FFF2-40B4-BE49-F238E27FC236}">
                <a16:creationId xmlns:a16="http://schemas.microsoft.com/office/drawing/2014/main" id="{63234DA2-26D2-2487-CD89-EEFE82FE994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63596" y="910566"/>
            <a:ext cx="5523268" cy="4724102"/>
          </a:xfrm>
          <a:prstGeom prst="rect">
            <a:avLst/>
          </a:prstGeom>
        </p:spPr>
      </p:pic>
    </p:spTree>
    <p:extLst>
      <p:ext uri="{BB962C8B-B14F-4D97-AF65-F5344CB8AC3E}">
        <p14:creationId xmlns:p14="http://schemas.microsoft.com/office/powerpoint/2010/main" val="40989597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89CDE-3503-F7DA-09E0-8664409061AE}"/>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39338A38-FB0B-10EA-B5DC-B191B1DBD40A}"/>
              </a:ext>
            </a:extLst>
          </p:cNvPr>
          <p:cNvSpPr>
            <a:spLocks noGrp="1"/>
          </p:cNvSpPr>
          <p:nvPr>
            <p:ph type="body" sz="quarter" idx="13"/>
          </p:nvPr>
        </p:nvSpPr>
        <p:spPr/>
        <p:txBody>
          <a:bodyPr/>
          <a:lstStyle/>
          <a:p>
            <a:endParaRPr lang="en-US"/>
          </a:p>
        </p:txBody>
      </p:sp>
      <p:sp>
        <p:nvSpPr>
          <p:cNvPr id="4" name="Slide Number Placeholder 3">
            <a:extLst>
              <a:ext uri="{FF2B5EF4-FFF2-40B4-BE49-F238E27FC236}">
                <a16:creationId xmlns:a16="http://schemas.microsoft.com/office/drawing/2014/main" id="{E11F4E1E-6FFF-4D4B-87B8-8DC338CE1F28}"/>
              </a:ext>
            </a:extLst>
          </p:cNvPr>
          <p:cNvSpPr>
            <a:spLocks noGrp="1"/>
          </p:cNvSpPr>
          <p:nvPr>
            <p:ph type="sldNum" sz="quarter" idx="16"/>
          </p:nvPr>
        </p:nvSpPr>
        <p:spPr/>
        <p:txBody>
          <a:bodyPr/>
          <a:lstStyle/>
          <a:p>
            <a:pPr algn="r"/>
            <a:fld id="{692AF0AF-EC4A-4F46-B4C7-BDC1E3D8A276}" type="slidenum">
              <a:rPr lang="en-US" smtClean="0"/>
              <a:pPr algn="r"/>
              <a:t>50</a:t>
            </a:fld>
            <a:endParaRPr lang="en-US" dirty="0"/>
          </a:p>
        </p:txBody>
      </p:sp>
      <p:pic>
        <p:nvPicPr>
          <p:cNvPr id="6" name="Picture 5">
            <a:extLst>
              <a:ext uri="{FF2B5EF4-FFF2-40B4-BE49-F238E27FC236}">
                <a16:creationId xmlns:a16="http://schemas.microsoft.com/office/drawing/2014/main" id="{6532DBE5-3364-19CF-E931-E7DD1890F56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5410" y="1012829"/>
            <a:ext cx="7689853" cy="4471117"/>
          </a:xfrm>
          <a:prstGeom prst="rect">
            <a:avLst/>
          </a:prstGeom>
        </p:spPr>
      </p:pic>
      <p:pic>
        <p:nvPicPr>
          <p:cNvPr id="14" name="Picture 13">
            <a:extLst>
              <a:ext uri="{FF2B5EF4-FFF2-40B4-BE49-F238E27FC236}">
                <a16:creationId xmlns:a16="http://schemas.microsoft.com/office/drawing/2014/main" id="{4C92020D-6951-70D4-4E00-C55905C6E01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57" y="5461138"/>
            <a:ext cx="9144000" cy="1009516"/>
          </a:xfrm>
          <a:prstGeom prst="rect">
            <a:avLst/>
          </a:prstGeom>
        </p:spPr>
      </p:pic>
    </p:spTree>
    <p:extLst>
      <p:ext uri="{BB962C8B-B14F-4D97-AF65-F5344CB8AC3E}">
        <p14:creationId xmlns:p14="http://schemas.microsoft.com/office/powerpoint/2010/main" val="39519468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C8195-8740-D13F-47C3-4429D5438DC1}"/>
              </a:ext>
            </a:extLst>
          </p:cNvPr>
          <p:cNvSpPr>
            <a:spLocks noGrp="1"/>
          </p:cNvSpPr>
          <p:nvPr>
            <p:ph type="title"/>
          </p:nvPr>
        </p:nvSpPr>
        <p:spPr/>
        <p:txBody>
          <a:bodyPr/>
          <a:lstStyle/>
          <a:p>
            <a:r>
              <a:rPr lang="en-US" dirty="0"/>
              <a:t>‘Energy Transition in PJM’ - Highlights</a:t>
            </a:r>
          </a:p>
        </p:txBody>
      </p:sp>
      <p:sp>
        <p:nvSpPr>
          <p:cNvPr id="3" name="Text Placeholder 2">
            <a:extLst>
              <a:ext uri="{FF2B5EF4-FFF2-40B4-BE49-F238E27FC236}">
                <a16:creationId xmlns:a16="http://schemas.microsoft.com/office/drawing/2014/main" id="{52BD40B2-BBF8-0A05-E5BA-6A1F925A2CD5}"/>
              </a:ext>
            </a:extLst>
          </p:cNvPr>
          <p:cNvSpPr>
            <a:spLocks noGrp="1"/>
          </p:cNvSpPr>
          <p:nvPr>
            <p:ph type="body" sz="quarter" idx="13"/>
          </p:nvPr>
        </p:nvSpPr>
        <p:spPr/>
        <p:txBody>
          <a:bodyPr/>
          <a:lstStyle/>
          <a:p>
            <a:endParaRPr lang="en-US"/>
          </a:p>
        </p:txBody>
      </p:sp>
      <p:sp>
        <p:nvSpPr>
          <p:cNvPr id="4" name="Slide Number Placeholder 3">
            <a:extLst>
              <a:ext uri="{FF2B5EF4-FFF2-40B4-BE49-F238E27FC236}">
                <a16:creationId xmlns:a16="http://schemas.microsoft.com/office/drawing/2014/main" id="{E8941484-A597-1FAE-F0B4-E24D3C6B4A47}"/>
              </a:ext>
            </a:extLst>
          </p:cNvPr>
          <p:cNvSpPr>
            <a:spLocks noGrp="1"/>
          </p:cNvSpPr>
          <p:nvPr>
            <p:ph type="sldNum" sz="quarter" idx="16"/>
          </p:nvPr>
        </p:nvSpPr>
        <p:spPr/>
        <p:txBody>
          <a:bodyPr/>
          <a:lstStyle/>
          <a:p>
            <a:pPr algn="r"/>
            <a:fld id="{692AF0AF-EC4A-4F46-B4C7-BDC1E3D8A276}" type="slidenum">
              <a:rPr lang="en-US" smtClean="0"/>
              <a:pPr algn="r"/>
              <a:t>51</a:t>
            </a:fld>
            <a:endParaRPr lang="en-US" dirty="0"/>
          </a:p>
        </p:txBody>
      </p:sp>
      <p:pic>
        <p:nvPicPr>
          <p:cNvPr id="10" name="Picture 9">
            <a:extLst>
              <a:ext uri="{FF2B5EF4-FFF2-40B4-BE49-F238E27FC236}">
                <a16:creationId xmlns:a16="http://schemas.microsoft.com/office/drawing/2014/main" id="{B7B9B14D-704F-C60A-6B39-ECBB0D638EC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78622" y="1254131"/>
            <a:ext cx="7696200" cy="5581650"/>
          </a:xfrm>
          <a:prstGeom prst="rect">
            <a:avLst/>
          </a:prstGeom>
        </p:spPr>
      </p:pic>
    </p:spTree>
    <p:extLst>
      <p:ext uri="{BB962C8B-B14F-4D97-AF65-F5344CB8AC3E}">
        <p14:creationId xmlns:p14="http://schemas.microsoft.com/office/powerpoint/2010/main" val="15391078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1F037-2A18-7AEB-375F-5294337E6A91}"/>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FA6C709B-AD3F-EDA4-E76B-8D2FF75870B5}"/>
              </a:ext>
            </a:extLst>
          </p:cNvPr>
          <p:cNvSpPr>
            <a:spLocks noGrp="1"/>
          </p:cNvSpPr>
          <p:nvPr>
            <p:ph type="body" sz="quarter" idx="13"/>
          </p:nvPr>
        </p:nvSpPr>
        <p:spPr/>
        <p:txBody>
          <a:bodyPr/>
          <a:lstStyle/>
          <a:p>
            <a:endParaRPr lang="en-US"/>
          </a:p>
        </p:txBody>
      </p:sp>
      <p:sp>
        <p:nvSpPr>
          <p:cNvPr id="4" name="Slide Number Placeholder 3">
            <a:extLst>
              <a:ext uri="{FF2B5EF4-FFF2-40B4-BE49-F238E27FC236}">
                <a16:creationId xmlns:a16="http://schemas.microsoft.com/office/drawing/2014/main" id="{E4519F2D-6018-0F4C-1EA1-19185A4A52F7}"/>
              </a:ext>
            </a:extLst>
          </p:cNvPr>
          <p:cNvSpPr>
            <a:spLocks noGrp="1"/>
          </p:cNvSpPr>
          <p:nvPr>
            <p:ph type="sldNum" sz="quarter" idx="16"/>
          </p:nvPr>
        </p:nvSpPr>
        <p:spPr/>
        <p:txBody>
          <a:bodyPr/>
          <a:lstStyle/>
          <a:p>
            <a:pPr algn="r"/>
            <a:fld id="{692AF0AF-EC4A-4F46-B4C7-BDC1E3D8A276}" type="slidenum">
              <a:rPr lang="en-US" smtClean="0"/>
              <a:pPr algn="r"/>
              <a:t>52</a:t>
            </a:fld>
            <a:endParaRPr lang="en-US" dirty="0"/>
          </a:p>
        </p:txBody>
      </p:sp>
      <p:pic>
        <p:nvPicPr>
          <p:cNvPr id="6" name="Picture 5">
            <a:extLst>
              <a:ext uri="{FF2B5EF4-FFF2-40B4-BE49-F238E27FC236}">
                <a16:creationId xmlns:a16="http://schemas.microsoft.com/office/drawing/2014/main" id="{A8A31863-463A-ED79-CC99-EAD54C83C98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461293" y="845836"/>
            <a:ext cx="6210300" cy="3105150"/>
          </a:xfrm>
          <a:prstGeom prst="rect">
            <a:avLst/>
          </a:prstGeom>
        </p:spPr>
      </p:pic>
      <p:pic>
        <p:nvPicPr>
          <p:cNvPr id="10" name="Picture 9">
            <a:extLst>
              <a:ext uri="{FF2B5EF4-FFF2-40B4-BE49-F238E27FC236}">
                <a16:creationId xmlns:a16="http://schemas.microsoft.com/office/drawing/2014/main" id="{F99C223B-4381-6DBC-FADD-D563579096B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61293" y="3950986"/>
            <a:ext cx="6181725" cy="2905125"/>
          </a:xfrm>
          <a:prstGeom prst="rect">
            <a:avLst/>
          </a:prstGeom>
        </p:spPr>
      </p:pic>
    </p:spTree>
    <p:extLst>
      <p:ext uri="{BB962C8B-B14F-4D97-AF65-F5344CB8AC3E}">
        <p14:creationId xmlns:p14="http://schemas.microsoft.com/office/powerpoint/2010/main" val="41936671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87556-2CC9-A75C-9392-6F0CEA31F457}"/>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A25238A9-DFD4-E219-C2B7-CE5111ACF51A}"/>
              </a:ext>
            </a:extLst>
          </p:cNvPr>
          <p:cNvSpPr>
            <a:spLocks noGrp="1"/>
          </p:cNvSpPr>
          <p:nvPr>
            <p:ph type="body" sz="quarter" idx="13"/>
          </p:nvPr>
        </p:nvSpPr>
        <p:spPr/>
        <p:txBody>
          <a:bodyPr/>
          <a:lstStyle/>
          <a:p>
            <a:endParaRPr lang="en-US"/>
          </a:p>
        </p:txBody>
      </p:sp>
      <p:sp>
        <p:nvSpPr>
          <p:cNvPr id="4" name="Slide Number Placeholder 3">
            <a:extLst>
              <a:ext uri="{FF2B5EF4-FFF2-40B4-BE49-F238E27FC236}">
                <a16:creationId xmlns:a16="http://schemas.microsoft.com/office/drawing/2014/main" id="{2B3EDCCD-311D-DFF9-765A-64A24E7AA6D4}"/>
              </a:ext>
            </a:extLst>
          </p:cNvPr>
          <p:cNvSpPr>
            <a:spLocks noGrp="1"/>
          </p:cNvSpPr>
          <p:nvPr>
            <p:ph type="sldNum" sz="quarter" idx="16"/>
          </p:nvPr>
        </p:nvSpPr>
        <p:spPr/>
        <p:txBody>
          <a:bodyPr/>
          <a:lstStyle/>
          <a:p>
            <a:pPr algn="r"/>
            <a:fld id="{692AF0AF-EC4A-4F46-B4C7-BDC1E3D8A276}" type="slidenum">
              <a:rPr lang="en-US" smtClean="0"/>
              <a:pPr algn="r"/>
              <a:t>53</a:t>
            </a:fld>
            <a:endParaRPr lang="en-US" dirty="0"/>
          </a:p>
        </p:txBody>
      </p:sp>
      <p:pic>
        <p:nvPicPr>
          <p:cNvPr id="6" name="Picture 5">
            <a:extLst>
              <a:ext uri="{FF2B5EF4-FFF2-40B4-BE49-F238E27FC236}">
                <a16:creationId xmlns:a16="http://schemas.microsoft.com/office/drawing/2014/main" id="{F995522D-3F3A-21ED-ED75-5D59ED4C11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408609" y="959801"/>
            <a:ext cx="6326781" cy="1958055"/>
          </a:xfrm>
          <a:prstGeom prst="rect">
            <a:avLst/>
          </a:prstGeom>
        </p:spPr>
      </p:pic>
      <p:pic>
        <p:nvPicPr>
          <p:cNvPr id="8" name="Picture 7">
            <a:extLst>
              <a:ext uri="{FF2B5EF4-FFF2-40B4-BE49-F238E27FC236}">
                <a16:creationId xmlns:a16="http://schemas.microsoft.com/office/drawing/2014/main" id="{89E8B1ED-A45D-C475-993E-394C07FD0D8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78898" y="2967091"/>
            <a:ext cx="5926859" cy="2788024"/>
          </a:xfrm>
          <a:prstGeom prst="rect">
            <a:avLst/>
          </a:prstGeom>
        </p:spPr>
      </p:pic>
      <p:pic>
        <p:nvPicPr>
          <p:cNvPr id="10" name="Picture 9">
            <a:extLst>
              <a:ext uri="{FF2B5EF4-FFF2-40B4-BE49-F238E27FC236}">
                <a16:creationId xmlns:a16="http://schemas.microsoft.com/office/drawing/2014/main" id="{AF3B0DDA-B38E-1FDB-4BAC-DFD9C553649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751665" y="5801157"/>
            <a:ext cx="6238875" cy="1000125"/>
          </a:xfrm>
          <a:prstGeom prst="rect">
            <a:avLst/>
          </a:prstGeom>
        </p:spPr>
      </p:pic>
    </p:spTree>
    <p:extLst>
      <p:ext uri="{BB962C8B-B14F-4D97-AF65-F5344CB8AC3E}">
        <p14:creationId xmlns:p14="http://schemas.microsoft.com/office/powerpoint/2010/main" val="6772169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Ohio Energy Choice</a:t>
            </a:r>
            <a:endParaRPr lang="en-US" dirty="0"/>
          </a:p>
        </p:txBody>
      </p:sp>
      <p:sp>
        <p:nvSpPr>
          <p:cNvPr id="3" name="Text Placeholder 2"/>
          <p:cNvSpPr>
            <a:spLocks noGrp="1"/>
          </p:cNvSpPr>
          <p:nvPr>
            <p:ph type="body" sz="quarter" idx="13"/>
          </p:nvPr>
        </p:nvSpPr>
        <p:spPr>
          <a:xfrm>
            <a:off x="125409" y="1119190"/>
            <a:ext cx="8882066" cy="1163395"/>
          </a:xfrm>
        </p:spPr>
        <p:txBody>
          <a:bodyPr/>
          <a:lstStyle/>
          <a:p>
            <a:pPr>
              <a:lnSpc>
                <a:spcPct val="90000"/>
              </a:lnSpc>
              <a:buFont typeface="Arial" panose="020B0604020202020204" pitchFamily="34" charset="0"/>
              <a:buChar char="•"/>
            </a:pPr>
            <a:r>
              <a:rPr lang="en-US" sz="2400" dirty="0">
                <a:latin typeface="Arial" charset="0"/>
              </a:rPr>
              <a:t>Ohio electricity &amp; natural gas supply became deregulated in 1999</a:t>
            </a:r>
          </a:p>
          <a:p>
            <a:pPr lvl="1">
              <a:lnSpc>
                <a:spcPct val="90000"/>
              </a:lnSpc>
              <a:buFont typeface="Arial" panose="020B0604020202020204" pitchFamily="34" charset="0"/>
              <a:buChar char="•"/>
            </a:pPr>
            <a:r>
              <a:rPr lang="en-US" sz="2400" dirty="0">
                <a:latin typeface="Arial" charset="0"/>
              </a:rPr>
              <a:t>Kentucky, Indiana, West Virginia still regulated utilities</a:t>
            </a:r>
          </a:p>
        </p:txBody>
      </p:sp>
      <p:sp>
        <p:nvSpPr>
          <p:cNvPr id="4" name="Slide Number Placeholder 3"/>
          <p:cNvSpPr>
            <a:spLocks noGrp="1"/>
          </p:cNvSpPr>
          <p:nvPr>
            <p:ph type="sldNum" sz="quarter" idx="16"/>
          </p:nvPr>
        </p:nvSpPr>
        <p:spPr/>
        <p:txBody>
          <a:bodyPr/>
          <a:lstStyle/>
          <a:p>
            <a:pPr algn="r"/>
            <a:fld id="{692AF0AF-EC4A-4F46-B4C7-BDC1E3D8A276}" type="slidenum">
              <a:rPr lang="en-US" smtClean="0"/>
              <a:pPr algn="r"/>
              <a:t>54</a:t>
            </a:fld>
            <a:endParaRPr lang="en-US" dirty="0"/>
          </a:p>
        </p:txBody>
      </p:sp>
      <p:pic>
        <p:nvPicPr>
          <p:cNvPr id="2050" name="Picture 2">
            <a:extLst>
              <a:ext uri="{FF2B5EF4-FFF2-40B4-BE49-F238E27FC236}">
                <a16:creationId xmlns:a16="http://schemas.microsoft.com/office/drawing/2014/main" id="{D2F5024A-5231-884F-62D5-1891F98E744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05418" y="2401368"/>
            <a:ext cx="5731330" cy="375296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006DCE4-42FE-49F6-9690-5346171FAA86}"/>
              </a:ext>
            </a:extLst>
          </p:cNvPr>
          <p:cNvSpPr txBox="1"/>
          <p:nvPr/>
        </p:nvSpPr>
        <p:spPr>
          <a:xfrm>
            <a:off x="2623559" y="6421851"/>
            <a:ext cx="6016240" cy="307777"/>
          </a:xfrm>
          <a:prstGeom prst="rect">
            <a:avLst/>
          </a:prstGeom>
          <a:noFill/>
        </p:spPr>
        <p:txBody>
          <a:bodyPr wrap="square" rtlCol="0">
            <a:spAutoFit/>
          </a:bodyPr>
          <a:lstStyle/>
          <a:p>
            <a:r>
              <a:rPr lang="en-US" sz="1400" dirty="0"/>
              <a:t>https://www.energyknowledgebase.com/topics/deregulation-electricity.asp</a:t>
            </a:r>
          </a:p>
        </p:txBody>
      </p:sp>
    </p:spTree>
    <p:extLst>
      <p:ext uri="{BB962C8B-B14F-4D97-AF65-F5344CB8AC3E}">
        <p14:creationId xmlns:p14="http://schemas.microsoft.com/office/powerpoint/2010/main" val="16321045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715E3-42CD-FB7F-E2A9-4D8A55F952DB}"/>
              </a:ext>
            </a:extLst>
          </p:cNvPr>
          <p:cNvSpPr>
            <a:spLocks noGrp="1"/>
          </p:cNvSpPr>
          <p:nvPr>
            <p:ph type="title"/>
          </p:nvPr>
        </p:nvSpPr>
        <p:spPr/>
        <p:txBody>
          <a:bodyPr/>
          <a:lstStyle/>
          <a:p>
            <a:r>
              <a:rPr lang="en-US" dirty="0"/>
              <a:t>Ohio Energy Choice – ‘Apples to Apples’</a:t>
            </a:r>
          </a:p>
        </p:txBody>
      </p:sp>
      <p:sp>
        <p:nvSpPr>
          <p:cNvPr id="3" name="Text Placeholder 2">
            <a:extLst>
              <a:ext uri="{FF2B5EF4-FFF2-40B4-BE49-F238E27FC236}">
                <a16:creationId xmlns:a16="http://schemas.microsoft.com/office/drawing/2014/main" id="{AE70E0DE-D0EA-9874-FBFA-A5AC0984D7D5}"/>
              </a:ext>
            </a:extLst>
          </p:cNvPr>
          <p:cNvSpPr>
            <a:spLocks noGrp="1"/>
          </p:cNvSpPr>
          <p:nvPr>
            <p:ph type="body" sz="quarter" idx="13"/>
          </p:nvPr>
        </p:nvSpPr>
        <p:spPr/>
        <p:txBody>
          <a:bodyPr/>
          <a:lstStyle/>
          <a:p>
            <a:endParaRPr lang="en-US"/>
          </a:p>
        </p:txBody>
      </p:sp>
      <p:sp>
        <p:nvSpPr>
          <p:cNvPr id="4" name="Slide Number Placeholder 3">
            <a:extLst>
              <a:ext uri="{FF2B5EF4-FFF2-40B4-BE49-F238E27FC236}">
                <a16:creationId xmlns:a16="http://schemas.microsoft.com/office/drawing/2014/main" id="{A30B0E88-9141-443D-FA81-890157811C9E}"/>
              </a:ext>
            </a:extLst>
          </p:cNvPr>
          <p:cNvSpPr>
            <a:spLocks noGrp="1"/>
          </p:cNvSpPr>
          <p:nvPr>
            <p:ph type="sldNum" sz="quarter" idx="16"/>
          </p:nvPr>
        </p:nvSpPr>
        <p:spPr/>
        <p:txBody>
          <a:bodyPr/>
          <a:lstStyle/>
          <a:p>
            <a:pPr algn="r"/>
            <a:fld id="{692AF0AF-EC4A-4F46-B4C7-BDC1E3D8A276}" type="slidenum">
              <a:rPr lang="en-US" smtClean="0"/>
              <a:pPr algn="r"/>
              <a:t>55</a:t>
            </a:fld>
            <a:endParaRPr lang="en-US" dirty="0"/>
          </a:p>
        </p:txBody>
      </p:sp>
      <p:pic>
        <p:nvPicPr>
          <p:cNvPr id="6" name="Picture 5">
            <a:extLst>
              <a:ext uri="{FF2B5EF4-FFF2-40B4-BE49-F238E27FC236}">
                <a16:creationId xmlns:a16="http://schemas.microsoft.com/office/drawing/2014/main" id="{B4204D5D-612F-374F-FA4A-40D4CA95612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317433"/>
            <a:ext cx="9144000" cy="4223133"/>
          </a:xfrm>
          <a:prstGeom prst="rect">
            <a:avLst/>
          </a:prstGeom>
        </p:spPr>
      </p:pic>
      <p:sp>
        <p:nvSpPr>
          <p:cNvPr id="8" name="TextBox 7">
            <a:extLst>
              <a:ext uri="{FF2B5EF4-FFF2-40B4-BE49-F238E27FC236}">
                <a16:creationId xmlns:a16="http://schemas.microsoft.com/office/drawing/2014/main" id="{0BC7BC0E-D5E2-4C70-9CE7-88A2D6A84C8C}"/>
              </a:ext>
            </a:extLst>
          </p:cNvPr>
          <p:cNvSpPr txBox="1"/>
          <p:nvPr/>
        </p:nvSpPr>
        <p:spPr>
          <a:xfrm>
            <a:off x="3337132" y="5738811"/>
            <a:ext cx="5670344" cy="369332"/>
          </a:xfrm>
          <a:prstGeom prst="rect">
            <a:avLst/>
          </a:prstGeom>
          <a:noFill/>
        </p:spPr>
        <p:txBody>
          <a:bodyPr wrap="square">
            <a:spAutoFit/>
          </a:bodyPr>
          <a:lstStyle/>
          <a:p>
            <a:r>
              <a:rPr lang="en-US" dirty="0"/>
              <a:t>https://energychoice.ohio.gov/applestoapples.aspx</a:t>
            </a:r>
          </a:p>
        </p:txBody>
      </p:sp>
    </p:spTree>
    <p:extLst>
      <p:ext uri="{BB962C8B-B14F-4D97-AF65-F5344CB8AC3E}">
        <p14:creationId xmlns:p14="http://schemas.microsoft.com/office/powerpoint/2010/main" val="28222086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7F6D2-E996-F62D-7268-35495527E5EA}"/>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9CBEB6B0-81DE-28F6-0F5B-CEC4C1114A64}"/>
              </a:ext>
            </a:extLst>
          </p:cNvPr>
          <p:cNvSpPr>
            <a:spLocks noGrp="1"/>
          </p:cNvSpPr>
          <p:nvPr>
            <p:ph type="body" sz="quarter" idx="13"/>
          </p:nvPr>
        </p:nvSpPr>
        <p:spPr/>
        <p:txBody>
          <a:bodyPr/>
          <a:lstStyle/>
          <a:p>
            <a:endParaRPr lang="en-US"/>
          </a:p>
        </p:txBody>
      </p:sp>
      <p:sp>
        <p:nvSpPr>
          <p:cNvPr id="4" name="Slide Number Placeholder 3">
            <a:extLst>
              <a:ext uri="{FF2B5EF4-FFF2-40B4-BE49-F238E27FC236}">
                <a16:creationId xmlns:a16="http://schemas.microsoft.com/office/drawing/2014/main" id="{A0FF9DF4-F7A9-B35F-F187-649E82804BC7}"/>
              </a:ext>
            </a:extLst>
          </p:cNvPr>
          <p:cNvSpPr>
            <a:spLocks noGrp="1"/>
          </p:cNvSpPr>
          <p:nvPr>
            <p:ph type="sldNum" sz="quarter" idx="16"/>
          </p:nvPr>
        </p:nvSpPr>
        <p:spPr/>
        <p:txBody>
          <a:bodyPr/>
          <a:lstStyle/>
          <a:p>
            <a:pPr algn="r"/>
            <a:fld id="{692AF0AF-EC4A-4F46-B4C7-BDC1E3D8A276}" type="slidenum">
              <a:rPr lang="en-US" smtClean="0"/>
              <a:pPr algn="r"/>
              <a:t>56</a:t>
            </a:fld>
            <a:endParaRPr lang="en-US" dirty="0"/>
          </a:p>
        </p:txBody>
      </p:sp>
      <p:pic>
        <p:nvPicPr>
          <p:cNvPr id="8" name="Picture 7">
            <a:extLst>
              <a:ext uri="{FF2B5EF4-FFF2-40B4-BE49-F238E27FC236}">
                <a16:creationId xmlns:a16="http://schemas.microsoft.com/office/drawing/2014/main" id="{CF9204BF-2368-1EA1-CAC6-1BBEC81B72C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154510"/>
            <a:ext cx="9144000" cy="4548979"/>
          </a:xfrm>
          <a:prstGeom prst="rect">
            <a:avLst/>
          </a:prstGeom>
        </p:spPr>
      </p:pic>
    </p:spTree>
    <p:extLst>
      <p:ext uri="{BB962C8B-B14F-4D97-AF65-F5344CB8AC3E}">
        <p14:creationId xmlns:p14="http://schemas.microsoft.com/office/powerpoint/2010/main" val="7390587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B0FA4-8A8C-0334-4326-3CE4C26EA073}"/>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33DCC72C-E7B8-BF28-3B46-791689C4D4E8}"/>
              </a:ext>
            </a:extLst>
          </p:cNvPr>
          <p:cNvSpPr>
            <a:spLocks noGrp="1"/>
          </p:cNvSpPr>
          <p:nvPr>
            <p:ph type="body" sz="quarter" idx="13"/>
          </p:nvPr>
        </p:nvSpPr>
        <p:spPr/>
        <p:txBody>
          <a:bodyPr/>
          <a:lstStyle/>
          <a:p>
            <a:endParaRPr lang="en-US"/>
          </a:p>
        </p:txBody>
      </p:sp>
      <p:sp>
        <p:nvSpPr>
          <p:cNvPr id="4" name="Slide Number Placeholder 3">
            <a:extLst>
              <a:ext uri="{FF2B5EF4-FFF2-40B4-BE49-F238E27FC236}">
                <a16:creationId xmlns:a16="http://schemas.microsoft.com/office/drawing/2014/main" id="{9408CBFF-060D-5A40-77A8-AED0BCAF919A}"/>
              </a:ext>
            </a:extLst>
          </p:cNvPr>
          <p:cNvSpPr>
            <a:spLocks noGrp="1"/>
          </p:cNvSpPr>
          <p:nvPr>
            <p:ph type="sldNum" sz="quarter" idx="16"/>
          </p:nvPr>
        </p:nvSpPr>
        <p:spPr/>
        <p:txBody>
          <a:bodyPr/>
          <a:lstStyle/>
          <a:p>
            <a:pPr algn="r"/>
            <a:fld id="{692AF0AF-EC4A-4F46-B4C7-BDC1E3D8A276}" type="slidenum">
              <a:rPr lang="en-US" smtClean="0"/>
              <a:pPr algn="r"/>
              <a:t>57</a:t>
            </a:fld>
            <a:endParaRPr lang="en-US" dirty="0"/>
          </a:p>
        </p:txBody>
      </p:sp>
      <p:pic>
        <p:nvPicPr>
          <p:cNvPr id="8" name="Picture 7">
            <a:extLst>
              <a:ext uri="{FF2B5EF4-FFF2-40B4-BE49-F238E27FC236}">
                <a16:creationId xmlns:a16="http://schemas.microsoft.com/office/drawing/2014/main" id="{78A92AC8-3D58-0E51-8752-5F648832880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96553"/>
            <a:ext cx="6795808" cy="6661447"/>
          </a:xfrm>
          <a:prstGeom prst="rect">
            <a:avLst/>
          </a:prstGeom>
        </p:spPr>
      </p:pic>
      <p:sp>
        <p:nvSpPr>
          <p:cNvPr id="9" name="TextBox 8">
            <a:extLst>
              <a:ext uri="{FF2B5EF4-FFF2-40B4-BE49-F238E27FC236}">
                <a16:creationId xmlns:a16="http://schemas.microsoft.com/office/drawing/2014/main" id="{F2F189ED-0ED6-E2DA-C796-C66AF036ADBD}"/>
              </a:ext>
            </a:extLst>
          </p:cNvPr>
          <p:cNvSpPr txBox="1"/>
          <p:nvPr/>
        </p:nvSpPr>
        <p:spPr>
          <a:xfrm>
            <a:off x="6795808" y="1519298"/>
            <a:ext cx="2222782" cy="4524315"/>
          </a:xfrm>
          <a:prstGeom prst="rect">
            <a:avLst/>
          </a:prstGeom>
          <a:noFill/>
        </p:spPr>
        <p:txBody>
          <a:bodyPr wrap="square" rtlCol="0">
            <a:spAutoFit/>
          </a:bodyPr>
          <a:lstStyle/>
          <a:p>
            <a:pPr marL="285750" indent="-285750" algn="l">
              <a:buFont typeface="Arial" panose="020B0604020202020204" pitchFamily="34" charset="0"/>
              <a:buChar char="•"/>
            </a:pPr>
            <a:r>
              <a:rPr lang="en-US" dirty="0"/>
              <a:t>I personally recommend: </a:t>
            </a:r>
          </a:p>
          <a:p>
            <a:pPr marL="285750" indent="-285750" algn="l">
              <a:buFont typeface="Arial" panose="020B0604020202020204" pitchFamily="34" charset="0"/>
              <a:buChar char="•"/>
            </a:pPr>
            <a:r>
              <a:rPr lang="en-US" dirty="0"/>
              <a:t>Fixed rate</a:t>
            </a:r>
          </a:p>
          <a:p>
            <a:pPr marL="285750" indent="-285750" algn="l">
              <a:buFont typeface="Arial" panose="020B0604020202020204" pitchFamily="34" charset="0"/>
              <a:buChar char="•"/>
            </a:pPr>
            <a:r>
              <a:rPr lang="en-US" dirty="0"/>
              <a:t>No monthly Fee</a:t>
            </a:r>
          </a:p>
          <a:p>
            <a:pPr marL="285750" indent="-285750" algn="l">
              <a:buFont typeface="Arial" panose="020B0604020202020204" pitchFamily="34" charset="0"/>
              <a:buChar char="•"/>
            </a:pPr>
            <a:r>
              <a:rPr lang="en-US" dirty="0"/>
              <a:t>No early termination fee</a:t>
            </a:r>
          </a:p>
          <a:p>
            <a:pPr marL="285750" indent="-285750" algn="l">
              <a:buFont typeface="Arial" panose="020B0604020202020204" pitchFamily="34" charset="0"/>
              <a:buChar char="•"/>
            </a:pPr>
            <a:endParaRPr lang="en-US" dirty="0"/>
          </a:p>
          <a:p>
            <a:pPr marL="285750" indent="-285750" algn="l">
              <a:buFont typeface="Arial" panose="020B0604020202020204" pitchFamily="34" charset="0"/>
              <a:buChar char="•"/>
            </a:pPr>
            <a:r>
              <a:rPr lang="en-US" dirty="0"/>
              <a:t>Renewable content will be from purchased Renewable Energy Credits (RECs), worth inquiring for details on location</a:t>
            </a:r>
          </a:p>
        </p:txBody>
      </p:sp>
    </p:spTree>
    <p:extLst>
      <p:ext uri="{BB962C8B-B14F-4D97-AF65-F5344CB8AC3E}">
        <p14:creationId xmlns:p14="http://schemas.microsoft.com/office/powerpoint/2010/main" val="824856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Miami Fort Tour 10/12/23</a:t>
            </a:r>
            <a:endParaRPr lang="en-US" dirty="0"/>
          </a:p>
        </p:txBody>
      </p:sp>
      <p:sp>
        <p:nvSpPr>
          <p:cNvPr id="3" name="Text Placeholder 2"/>
          <p:cNvSpPr>
            <a:spLocks noGrp="1"/>
          </p:cNvSpPr>
          <p:nvPr>
            <p:ph type="body" sz="quarter" idx="13"/>
          </p:nvPr>
        </p:nvSpPr>
        <p:spPr>
          <a:xfrm>
            <a:off x="125409" y="1119190"/>
            <a:ext cx="8882066" cy="4198072"/>
          </a:xfrm>
        </p:spPr>
        <p:txBody>
          <a:bodyPr/>
          <a:lstStyle/>
          <a:p>
            <a:pPr>
              <a:lnSpc>
                <a:spcPct val="90000"/>
              </a:lnSpc>
              <a:buFont typeface="Arial" panose="020B0604020202020204" pitchFamily="34" charset="0"/>
              <a:buChar char="•"/>
            </a:pPr>
            <a:r>
              <a:rPr lang="en-US" sz="2400" dirty="0">
                <a:latin typeface="Arial" charset="0"/>
              </a:rPr>
              <a:t>Address: 11021 Brower Road, North Bend, Ohio 45052</a:t>
            </a:r>
          </a:p>
          <a:p>
            <a:pPr lvl="1">
              <a:lnSpc>
                <a:spcPct val="90000"/>
              </a:lnSpc>
              <a:buFont typeface="Arial" panose="020B0604020202020204" pitchFamily="34" charset="0"/>
              <a:buChar char="•"/>
            </a:pPr>
            <a:r>
              <a:rPr lang="en-US" dirty="0">
                <a:latin typeface="Arial" charset="0"/>
              </a:rPr>
              <a:t>Should be 35 minute drive from UC</a:t>
            </a:r>
          </a:p>
          <a:p>
            <a:pPr>
              <a:lnSpc>
                <a:spcPct val="90000"/>
              </a:lnSpc>
              <a:buFont typeface="Arial" panose="020B0604020202020204" pitchFamily="34" charset="0"/>
              <a:buChar char="•"/>
            </a:pPr>
            <a:r>
              <a:rPr lang="en-US" sz="2400" dirty="0">
                <a:solidFill>
                  <a:srgbClr val="FF0000"/>
                </a:solidFill>
                <a:latin typeface="Arial" charset="0"/>
              </a:rPr>
              <a:t>Please wear closed-toed shoes and long pants</a:t>
            </a:r>
          </a:p>
          <a:p>
            <a:pPr lvl="1">
              <a:lnSpc>
                <a:spcPct val="90000"/>
              </a:lnSpc>
              <a:buFont typeface="Arial" panose="020B0604020202020204" pitchFamily="34" charset="0"/>
              <a:buChar char="•"/>
            </a:pPr>
            <a:r>
              <a:rPr lang="en-US" sz="2400" dirty="0">
                <a:latin typeface="Arial" charset="0"/>
              </a:rPr>
              <a:t>Hard hats, safety glasses, and ear plugs will be provided, feel free to bring your own if you wish</a:t>
            </a:r>
          </a:p>
          <a:p>
            <a:pPr lvl="1">
              <a:lnSpc>
                <a:spcPct val="90000"/>
              </a:lnSpc>
              <a:buFont typeface="Arial" panose="020B0604020202020204" pitchFamily="34" charset="0"/>
              <a:buChar char="•"/>
            </a:pPr>
            <a:r>
              <a:rPr lang="en-US" sz="2400" dirty="0">
                <a:latin typeface="Arial" charset="0"/>
              </a:rPr>
              <a:t>There are numerous hazards in the plant, we will discuss safety and any unique risks from operation at the beginning of the tour</a:t>
            </a:r>
          </a:p>
          <a:p>
            <a:pPr lvl="1">
              <a:lnSpc>
                <a:spcPct val="90000"/>
              </a:lnSpc>
              <a:buFont typeface="Arial" panose="020B0604020202020204" pitchFamily="34" charset="0"/>
              <a:buChar char="•"/>
            </a:pPr>
            <a:r>
              <a:rPr lang="en-US" sz="2400" dirty="0">
                <a:solidFill>
                  <a:srgbClr val="FF0000"/>
                </a:solidFill>
                <a:latin typeface="Arial" charset="0"/>
              </a:rPr>
              <a:t>Please bring a photo ID to be used at check-in</a:t>
            </a:r>
          </a:p>
          <a:p>
            <a:pPr lvl="1">
              <a:lnSpc>
                <a:spcPct val="90000"/>
              </a:lnSpc>
              <a:buFont typeface="Arial" panose="020B0604020202020204" pitchFamily="34" charset="0"/>
              <a:buChar char="•"/>
            </a:pPr>
            <a:endParaRPr lang="en-US" sz="2400" dirty="0">
              <a:solidFill>
                <a:srgbClr val="FF0000"/>
              </a:solidFill>
              <a:latin typeface="Arial" charset="0"/>
            </a:endParaRPr>
          </a:p>
          <a:p>
            <a:pPr lvl="1">
              <a:lnSpc>
                <a:spcPct val="90000"/>
              </a:lnSpc>
              <a:buFont typeface="Arial" panose="020B0604020202020204" pitchFamily="34" charset="0"/>
              <a:buChar char="•"/>
            </a:pPr>
            <a:r>
              <a:rPr lang="en-US" sz="2400" dirty="0">
                <a:latin typeface="Arial" charset="0"/>
              </a:rPr>
              <a:t>Call my cell if you get lost/have trouble – 937-750-3182</a:t>
            </a:r>
          </a:p>
        </p:txBody>
      </p:sp>
      <p:sp>
        <p:nvSpPr>
          <p:cNvPr id="4" name="Slide Number Placeholder 3"/>
          <p:cNvSpPr>
            <a:spLocks noGrp="1"/>
          </p:cNvSpPr>
          <p:nvPr>
            <p:ph type="sldNum" sz="quarter" idx="16"/>
          </p:nvPr>
        </p:nvSpPr>
        <p:spPr/>
        <p:txBody>
          <a:bodyPr/>
          <a:lstStyle/>
          <a:p>
            <a:pPr algn="r"/>
            <a:fld id="{692AF0AF-EC4A-4F46-B4C7-BDC1E3D8A276}" type="slidenum">
              <a:rPr lang="en-US" smtClean="0"/>
              <a:pPr algn="r"/>
              <a:t>58</a:t>
            </a:fld>
            <a:endParaRPr lang="en-US" dirty="0"/>
          </a:p>
        </p:txBody>
      </p:sp>
    </p:spTree>
    <p:extLst>
      <p:ext uri="{BB962C8B-B14F-4D97-AF65-F5344CB8AC3E}">
        <p14:creationId xmlns:p14="http://schemas.microsoft.com/office/powerpoint/2010/main" val="2128016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25409" y="387348"/>
            <a:ext cx="8882066" cy="954107"/>
          </a:xfrm>
        </p:spPr>
        <p:txBody>
          <a:bodyPr/>
          <a:lstStyle/>
          <a:p>
            <a:r>
              <a:rPr lang="en-US" dirty="0">
                <a:latin typeface="Arial" charset="0"/>
              </a:rPr>
              <a:t>ELECTRICITY - How does it get to your house?</a:t>
            </a:r>
            <a:br>
              <a:rPr lang="en-US" dirty="0">
                <a:latin typeface="Arial" charset="0"/>
              </a:rPr>
            </a:br>
            <a:endParaRPr lang="en-US" dirty="0"/>
          </a:p>
        </p:txBody>
      </p:sp>
      <p:sp>
        <p:nvSpPr>
          <p:cNvPr id="4" name="Slide Number Placeholder 3"/>
          <p:cNvSpPr>
            <a:spLocks noGrp="1"/>
          </p:cNvSpPr>
          <p:nvPr>
            <p:ph type="sldNum" sz="quarter" idx="16"/>
          </p:nvPr>
        </p:nvSpPr>
        <p:spPr/>
        <p:txBody>
          <a:bodyPr/>
          <a:lstStyle/>
          <a:p>
            <a:pPr algn="r"/>
            <a:fld id="{692AF0AF-EC4A-4F46-B4C7-BDC1E3D8A276}" type="slidenum">
              <a:rPr lang="en-US" smtClean="0"/>
              <a:pPr algn="r"/>
              <a:t>5</a:t>
            </a:fld>
            <a:endParaRPr lang="en-US" dirty="0"/>
          </a:p>
        </p:txBody>
      </p:sp>
      <p:pic>
        <p:nvPicPr>
          <p:cNvPr id="5" name="Picture 1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73742" y="1116517"/>
            <a:ext cx="6799810" cy="2979996"/>
          </a:xfrm>
          <a:prstGeom prst="rect">
            <a:avLst/>
          </a:prstGeom>
          <a:noFill/>
          <a:ln w="9525">
            <a:noFill/>
            <a:miter lim="800000"/>
            <a:headEnd/>
            <a:tailEnd/>
          </a:ln>
        </p:spPr>
      </p:pic>
      <p:sp>
        <p:nvSpPr>
          <p:cNvPr id="6" name="Rectangle 3"/>
          <p:cNvSpPr txBox="1">
            <a:spLocks noChangeArrowheads="1"/>
          </p:cNvSpPr>
          <p:nvPr/>
        </p:nvSpPr>
        <p:spPr>
          <a:xfrm>
            <a:off x="282637" y="4228739"/>
            <a:ext cx="8582025" cy="2085975"/>
          </a:xfrm>
          <a:prstGeom prst="rect">
            <a:avLst/>
          </a:prstGeom>
        </p:spPr>
        <p:txBody>
          <a:bodyPr>
            <a:normAutofit lnSpcReduction="10000"/>
          </a:bodyPr>
          <a:lstStyle>
            <a:lvl1pPr marL="228600" indent="-228600" algn="l" defTabSz="914400" rtl="0" eaLnBrk="1" latinLnBrk="0" hangingPunct="1">
              <a:spcBef>
                <a:spcPct val="20000"/>
              </a:spcBef>
              <a:buSzPct val="120000"/>
              <a:buFont typeface="Wingdings" pitchFamily="2" charset="2"/>
              <a:buChar char="§"/>
              <a:tabLst/>
              <a:defRPr lang="en-US" sz="2000" kern="1200" dirty="0" smtClean="0">
                <a:solidFill>
                  <a:schemeClr val="tx1"/>
                </a:solidFill>
                <a:latin typeface="Arial" pitchFamily="34" charset="0"/>
                <a:ea typeface="+mn-ea"/>
                <a:cs typeface="Arial" pitchFamily="34" charset="0"/>
              </a:defRPr>
            </a:lvl1pPr>
            <a:lvl2pPr marL="457200" indent="-228600" algn="l" defTabSz="914400" rtl="0" eaLnBrk="1" latinLnBrk="0" hangingPunct="1">
              <a:spcBef>
                <a:spcPct val="20000"/>
              </a:spcBef>
              <a:buFont typeface="Arial" pitchFamily="34" charset="0"/>
              <a:buChar char="−"/>
              <a:defRPr lang="en-US" sz="2000" kern="1200" dirty="0" smtClean="0">
                <a:solidFill>
                  <a:schemeClr val="tx1"/>
                </a:solidFill>
                <a:latin typeface="Arial" pitchFamily="34" charset="0"/>
                <a:ea typeface="+mn-ea"/>
                <a:cs typeface="Arial" pitchFamily="34" charset="0"/>
              </a:defRPr>
            </a:lvl2pPr>
            <a:lvl3pPr marL="685800" indent="-228600" algn="l" defTabSz="914400" rtl="0" eaLnBrk="1" latinLnBrk="0" hangingPunct="1">
              <a:spcBef>
                <a:spcPct val="20000"/>
              </a:spcBef>
              <a:buFont typeface="Arial" pitchFamily="34" charset="0"/>
              <a:buChar char="•"/>
              <a:defRPr lang="en-US" sz="2000" kern="1200" dirty="0" smtClean="0">
                <a:solidFill>
                  <a:schemeClr val="tx1"/>
                </a:solidFill>
                <a:latin typeface="Arial" pitchFamily="34" charset="0"/>
                <a:ea typeface="+mn-ea"/>
                <a:cs typeface="Arial" pitchFamily="34" charset="0"/>
              </a:defRPr>
            </a:lvl3pPr>
            <a:lvl4pPr marL="914400" indent="-228600" algn="l" defTabSz="914400" rtl="0" eaLnBrk="1" latinLnBrk="0" hangingPunct="1">
              <a:spcBef>
                <a:spcPct val="20000"/>
              </a:spcBef>
              <a:buFont typeface="Arial" pitchFamily="34" charset="0"/>
              <a:buChar char="−"/>
              <a:defRPr lang="en-US" sz="1800" kern="1200" dirty="0" smtClean="0">
                <a:solidFill>
                  <a:schemeClr val="tx1"/>
                </a:solidFill>
                <a:latin typeface="Arial" pitchFamily="34" charset="0"/>
                <a:ea typeface="+mn-ea"/>
                <a:cs typeface="Arial" pitchFamily="34" charset="0"/>
              </a:defRPr>
            </a:lvl4pPr>
            <a:lvl5pPr marL="1143000" indent="-228600" algn="l" defTabSz="914400" rtl="0" eaLnBrk="1" latinLnBrk="0" hangingPunct="1">
              <a:spcBef>
                <a:spcPct val="20000"/>
              </a:spcBef>
              <a:buFont typeface="Arial" pitchFamily="34" charset="0"/>
              <a:buChar char="•"/>
              <a:defRPr lang="en-US" sz="1800" kern="1200" dirty="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lnSpc>
                <a:spcPct val="80000"/>
              </a:lnSpc>
              <a:spcAft>
                <a:spcPts val="0"/>
              </a:spcAft>
              <a:buNone/>
            </a:pPr>
            <a:r>
              <a:rPr lang="en-US" u="sng" dirty="0"/>
              <a:t>Electric Transmission Facts</a:t>
            </a:r>
          </a:p>
          <a:p>
            <a:pPr algn="ctr" fontAlgn="auto">
              <a:lnSpc>
                <a:spcPct val="80000"/>
              </a:lnSpc>
              <a:spcAft>
                <a:spcPts val="0"/>
              </a:spcAft>
              <a:buNone/>
            </a:pPr>
            <a:endParaRPr lang="en-US" sz="800" u="sng" dirty="0"/>
          </a:p>
          <a:p>
            <a:pPr fontAlgn="auto">
              <a:lnSpc>
                <a:spcPct val="80000"/>
              </a:lnSpc>
              <a:spcAft>
                <a:spcPts val="0"/>
              </a:spcAft>
              <a:buClr>
                <a:schemeClr val="tx1"/>
              </a:buClr>
              <a:buFontTx/>
              <a:buChar char="•"/>
            </a:pPr>
            <a:r>
              <a:rPr lang="en-US" sz="1800" dirty="0"/>
              <a:t>From the generating stations, large amounts of electricity are transported on transmission lines.</a:t>
            </a:r>
          </a:p>
          <a:p>
            <a:pPr fontAlgn="auto">
              <a:lnSpc>
                <a:spcPct val="80000"/>
              </a:lnSpc>
              <a:spcAft>
                <a:spcPts val="0"/>
              </a:spcAft>
              <a:buClr>
                <a:schemeClr val="tx1"/>
              </a:buClr>
              <a:buFontTx/>
              <a:buChar char="•"/>
            </a:pPr>
            <a:r>
              <a:rPr lang="en-US" sz="1800" dirty="0"/>
              <a:t>Next, substations convert the transmission line voltage to lower levels that are used in local communities. Substations also control the flow of electricity and protect the lines and equipment from damage. </a:t>
            </a:r>
          </a:p>
          <a:p>
            <a:pPr fontAlgn="auto">
              <a:lnSpc>
                <a:spcPct val="80000"/>
              </a:lnSpc>
              <a:spcAft>
                <a:spcPts val="0"/>
              </a:spcAft>
              <a:buClr>
                <a:schemeClr val="tx1"/>
              </a:buClr>
              <a:buFontTx/>
              <a:buChar char="•"/>
            </a:pPr>
            <a:r>
              <a:rPr lang="en-US" sz="1800" dirty="0"/>
              <a:t>A</a:t>
            </a:r>
            <a:r>
              <a:rPr lang="en-US" sz="1800" b="1" dirty="0"/>
              <a:t> </a:t>
            </a:r>
            <a:r>
              <a:rPr lang="en-US" sz="1800" dirty="0"/>
              <a:t>transformer converts the distribution level voltage to levels that can be used inside your home or business. That voltage ranges from 120 to 480 volts. </a:t>
            </a:r>
          </a:p>
        </p:txBody>
      </p:sp>
    </p:spTree>
    <p:extLst>
      <p:ext uri="{BB962C8B-B14F-4D97-AF65-F5344CB8AC3E}">
        <p14:creationId xmlns:p14="http://schemas.microsoft.com/office/powerpoint/2010/main" val="3201508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87688-9F5E-6778-F264-956EF609B5C6}"/>
              </a:ext>
            </a:extLst>
          </p:cNvPr>
          <p:cNvSpPr>
            <a:spLocks noGrp="1"/>
          </p:cNvSpPr>
          <p:nvPr>
            <p:ph type="title"/>
          </p:nvPr>
        </p:nvSpPr>
        <p:spPr>
          <a:xfrm>
            <a:off x="91227" y="148064"/>
            <a:ext cx="8882066" cy="523220"/>
          </a:xfrm>
        </p:spPr>
        <p:txBody>
          <a:bodyPr/>
          <a:lstStyle/>
          <a:p>
            <a:r>
              <a:rPr lang="en-US" dirty="0"/>
              <a:t>Site Map/Entry</a:t>
            </a:r>
          </a:p>
        </p:txBody>
      </p:sp>
      <p:sp>
        <p:nvSpPr>
          <p:cNvPr id="3" name="Text Placeholder 2">
            <a:extLst>
              <a:ext uri="{FF2B5EF4-FFF2-40B4-BE49-F238E27FC236}">
                <a16:creationId xmlns:a16="http://schemas.microsoft.com/office/drawing/2014/main" id="{894716D7-9F99-0D7D-8441-3A7800D07C00}"/>
              </a:ext>
            </a:extLst>
          </p:cNvPr>
          <p:cNvSpPr>
            <a:spLocks noGrp="1"/>
          </p:cNvSpPr>
          <p:nvPr>
            <p:ph type="body" sz="quarter" idx="13"/>
          </p:nvPr>
        </p:nvSpPr>
        <p:spPr>
          <a:xfrm>
            <a:off x="162176" y="725749"/>
            <a:ext cx="8882066" cy="400110"/>
          </a:xfrm>
        </p:spPr>
        <p:txBody>
          <a:bodyPr/>
          <a:lstStyle/>
          <a:p>
            <a:endParaRPr lang="en-US"/>
          </a:p>
        </p:txBody>
      </p:sp>
      <p:sp>
        <p:nvSpPr>
          <p:cNvPr id="4" name="Slide Number Placeholder 3">
            <a:extLst>
              <a:ext uri="{FF2B5EF4-FFF2-40B4-BE49-F238E27FC236}">
                <a16:creationId xmlns:a16="http://schemas.microsoft.com/office/drawing/2014/main" id="{C8EF983A-120F-0817-B22A-C207A451A8CE}"/>
              </a:ext>
            </a:extLst>
          </p:cNvPr>
          <p:cNvSpPr>
            <a:spLocks noGrp="1"/>
          </p:cNvSpPr>
          <p:nvPr>
            <p:ph type="sldNum" sz="quarter" idx="16"/>
          </p:nvPr>
        </p:nvSpPr>
        <p:spPr>
          <a:xfrm>
            <a:off x="7781080" y="6231374"/>
            <a:ext cx="1271601" cy="365125"/>
          </a:xfrm>
        </p:spPr>
        <p:txBody>
          <a:bodyPr/>
          <a:lstStyle/>
          <a:p>
            <a:pPr algn="r"/>
            <a:fld id="{692AF0AF-EC4A-4F46-B4C7-BDC1E3D8A276}" type="slidenum">
              <a:rPr lang="en-US" smtClean="0"/>
              <a:pPr algn="r"/>
              <a:t>59</a:t>
            </a:fld>
            <a:endParaRPr lang="en-US" dirty="0"/>
          </a:p>
        </p:txBody>
      </p:sp>
      <p:pic>
        <p:nvPicPr>
          <p:cNvPr id="8" name="Picture 7">
            <a:extLst>
              <a:ext uri="{FF2B5EF4-FFF2-40B4-BE49-F238E27FC236}">
                <a16:creationId xmlns:a16="http://schemas.microsoft.com/office/drawing/2014/main" id="{DA7C5679-62BE-4087-DFA2-14C8740DBD7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7847" y="1488638"/>
            <a:ext cx="7272471" cy="5277481"/>
          </a:xfrm>
          <a:prstGeom prst="rect">
            <a:avLst/>
          </a:prstGeom>
        </p:spPr>
      </p:pic>
      <p:sp>
        <p:nvSpPr>
          <p:cNvPr id="9" name="TextBox 8">
            <a:extLst>
              <a:ext uri="{FF2B5EF4-FFF2-40B4-BE49-F238E27FC236}">
                <a16:creationId xmlns:a16="http://schemas.microsoft.com/office/drawing/2014/main" id="{B4F8369B-78A5-EC9B-933F-23C0C67B91DF}"/>
              </a:ext>
            </a:extLst>
          </p:cNvPr>
          <p:cNvSpPr txBox="1"/>
          <p:nvPr/>
        </p:nvSpPr>
        <p:spPr>
          <a:xfrm>
            <a:off x="837488" y="2888479"/>
            <a:ext cx="1367328" cy="369332"/>
          </a:xfrm>
          <a:prstGeom prst="rect">
            <a:avLst/>
          </a:prstGeom>
          <a:solidFill>
            <a:schemeClr val="bg1"/>
          </a:solidFill>
        </p:spPr>
        <p:txBody>
          <a:bodyPr wrap="square" rtlCol="0">
            <a:spAutoFit/>
          </a:bodyPr>
          <a:lstStyle/>
          <a:p>
            <a:r>
              <a:rPr lang="en-US" dirty="0"/>
              <a:t>Brower Rd</a:t>
            </a:r>
          </a:p>
        </p:txBody>
      </p:sp>
      <p:sp>
        <p:nvSpPr>
          <p:cNvPr id="10" name="TextBox 9">
            <a:extLst>
              <a:ext uri="{FF2B5EF4-FFF2-40B4-BE49-F238E27FC236}">
                <a16:creationId xmlns:a16="http://schemas.microsoft.com/office/drawing/2014/main" id="{D6DC936B-03C9-40FF-BF03-74F99718B31C}"/>
              </a:ext>
            </a:extLst>
          </p:cNvPr>
          <p:cNvSpPr txBox="1"/>
          <p:nvPr/>
        </p:nvSpPr>
        <p:spPr>
          <a:xfrm>
            <a:off x="2323032" y="1488638"/>
            <a:ext cx="1523245" cy="830997"/>
          </a:xfrm>
          <a:prstGeom prst="rect">
            <a:avLst/>
          </a:prstGeom>
          <a:solidFill>
            <a:schemeClr val="bg1"/>
          </a:solidFill>
        </p:spPr>
        <p:txBody>
          <a:bodyPr wrap="square" rtlCol="0">
            <a:spAutoFit/>
          </a:bodyPr>
          <a:lstStyle/>
          <a:p>
            <a:r>
              <a:rPr lang="en-US" sz="1600" dirty="0"/>
              <a:t>Gate 2</a:t>
            </a:r>
          </a:p>
          <a:p>
            <a:r>
              <a:rPr lang="en-US" sz="1600" dirty="0"/>
              <a:t>“Construction Entrance”</a:t>
            </a:r>
          </a:p>
        </p:txBody>
      </p:sp>
      <p:cxnSp>
        <p:nvCxnSpPr>
          <p:cNvPr id="12" name="Straight Arrow Connector 11">
            <a:extLst>
              <a:ext uri="{FF2B5EF4-FFF2-40B4-BE49-F238E27FC236}">
                <a16:creationId xmlns:a16="http://schemas.microsoft.com/office/drawing/2014/main" id="{7F0EBA54-EBB8-4CD3-9F29-AC49DA3B045D}"/>
              </a:ext>
            </a:extLst>
          </p:cNvPr>
          <p:cNvCxnSpPr>
            <a:cxnSpLocks/>
            <a:stCxn id="10" idx="2"/>
          </p:cNvCxnSpPr>
          <p:nvPr/>
        </p:nvCxnSpPr>
        <p:spPr>
          <a:xfrm>
            <a:off x="3084655" y="2319635"/>
            <a:ext cx="196930" cy="654302"/>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0E34E45D-57FA-B4AD-4525-544D06DBF3EF}"/>
              </a:ext>
            </a:extLst>
          </p:cNvPr>
          <p:cNvSpPr/>
          <p:nvPr/>
        </p:nvSpPr>
        <p:spPr>
          <a:xfrm>
            <a:off x="3234004" y="3093578"/>
            <a:ext cx="612274" cy="2204815"/>
          </a:xfrm>
          <a:custGeom>
            <a:avLst/>
            <a:gdLst>
              <a:gd name="connsiteX0" fmla="*/ 98856 w 612274"/>
              <a:gd name="connsiteY0" fmla="*/ 0 h 2204815"/>
              <a:gd name="connsiteX1" fmla="*/ 235589 w 612274"/>
              <a:gd name="connsiteY1" fmla="*/ 444381 h 2204815"/>
              <a:gd name="connsiteX2" fmla="*/ 30490 w 612274"/>
              <a:gd name="connsiteY2" fmla="*/ 777667 h 2204815"/>
              <a:gd name="connsiteX3" fmla="*/ 47581 w 612274"/>
              <a:gd name="connsiteY3" fmla="*/ 1461331 h 2204815"/>
              <a:gd name="connsiteX4" fmla="*/ 466325 w 612274"/>
              <a:gd name="connsiteY4" fmla="*/ 1546789 h 2204815"/>
              <a:gd name="connsiteX5" fmla="*/ 594512 w 612274"/>
              <a:gd name="connsiteY5" fmla="*/ 1999716 h 2204815"/>
              <a:gd name="connsiteX6" fmla="*/ 543237 w 612274"/>
              <a:gd name="connsiteY6" fmla="*/ 2204815 h 2204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2274" h="2204815">
                <a:moveTo>
                  <a:pt x="98856" y="0"/>
                </a:moveTo>
                <a:cubicBezTo>
                  <a:pt x="172919" y="157385"/>
                  <a:pt x="246983" y="314770"/>
                  <a:pt x="235589" y="444381"/>
                </a:cubicBezTo>
                <a:cubicBezTo>
                  <a:pt x="224195" y="573992"/>
                  <a:pt x="61825" y="608175"/>
                  <a:pt x="30490" y="777667"/>
                </a:cubicBezTo>
                <a:cubicBezTo>
                  <a:pt x="-845" y="947159"/>
                  <a:pt x="-25058" y="1333144"/>
                  <a:pt x="47581" y="1461331"/>
                </a:cubicBezTo>
                <a:cubicBezTo>
                  <a:pt x="120220" y="1589518"/>
                  <a:pt x="375170" y="1457058"/>
                  <a:pt x="466325" y="1546789"/>
                </a:cubicBezTo>
                <a:cubicBezTo>
                  <a:pt x="557480" y="1636520"/>
                  <a:pt x="581693" y="1890045"/>
                  <a:pt x="594512" y="1999716"/>
                </a:cubicBezTo>
                <a:cubicBezTo>
                  <a:pt x="607331" y="2109387"/>
                  <a:pt x="645786" y="2110811"/>
                  <a:pt x="543237" y="2204815"/>
                </a:cubicBezTo>
              </a:path>
            </a:pathLst>
          </a:cu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A61A1921-10E8-177A-9CE6-726D48B29766}"/>
              </a:ext>
            </a:extLst>
          </p:cNvPr>
          <p:cNvSpPr txBox="1"/>
          <p:nvPr/>
        </p:nvSpPr>
        <p:spPr>
          <a:xfrm>
            <a:off x="837488" y="5400375"/>
            <a:ext cx="2247167" cy="1323439"/>
          </a:xfrm>
          <a:prstGeom prst="rect">
            <a:avLst/>
          </a:prstGeom>
          <a:solidFill>
            <a:schemeClr val="bg1"/>
          </a:solidFill>
        </p:spPr>
        <p:txBody>
          <a:bodyPr wrap="square" rtlCol="0">
            <a:spAutoFit/>
          </a:bodyPr>
          <a:lstStyle/>
          <a:p>
            <a:r>
              <a:rPr lang="en-US" sz="1600" dirty="0"/>
              <a:t>Check in with guard at visitors center first.  Then drive over to employee parking lot and meet at south end</a:t>
            </a:r>
          </a:p>
        </p:txBody>
      </p:sp>
      <p:cxnSp>
        <p:nvCxnSpPr>
          <p:cNvPr id="20" name="Straight Arrow Connector 19">
            <a:extLst>
              <a:ext uri="{FF2B5EF4-FFF2-40B4-BE49-F238E27FC236}">
                <a16:creationId xmlns:a16="http://schemas.microsoft.com/office/drawing/2014/main" id="{67ED075B-A672-0EED-ED05-9A3977FC9AD7}"/>
              </a:ext>
            </a:extLst>
          </p:cNvPr>
          <p:cNvCxnSpPr>
            <a:cxnSpLocks/>
          </p:cNvCxnSpPr>
          <p:nvPr/>
        </p:nvCxnSpPr>
        <p:spPr>
          <a:xfrm flipV="1">
            <a:off x="3084655" y="5298393"/>
            <a:ext cx="612274" cy="264919"/>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4" name="Freeform: Shape 23">
            <a:extLst>
              <a:ext uri="{FF2B5EF4-FFF2-40B4-BE49-F238E27FC236}">
                <a16:creationId xmlns:a16="http://schemas.microsoft.com/office/drawing/2014/main" id="{1C94A8F0-7CB6-DCE7-A8BA-DEB931BDAEC0}"/>
              </a:ext>
            </a:extLst>
          </p:cNvPr>
          <p:cNvSpPr/>
          <p:nvPr/>
        </p:nvSpPr>
        <p:spPr>
          <a:xfrm>
            <a:off x="3837062" y="4646595"/>
            <a:ext cx="2034571" cy="1666513"/>
          </a:xfrm>
          <a:custGeom>
            <a:avLst/>
            <a:gdLst>
              <a:gd name="connsiteX0" fmla="*/ 0 w 2034571"/>
              <a:gd name="connsiteY0" fmla="*/ 634706 h 1666513"/>
              <a:gd name="connsiteX1" fmla="*/ 94004 w 2034571"/>
              <a:gd name="connsiteY1" fmla="*/ 395424 h 1666513"/>
              <a:gd name="connsiteX2" fmla="*/ 256374 w 2034571"/>
              <a:gd name="connsiteY2" fmla="*/ 224508 h 1666513"/>
              <a:gd name="connsiteX3" fmla="*/ 1384419 w 2034571"/>
              <a:gd name="connsiteY3" fmla="*/ 19409 h 1666513"/>
              <a:gd name="connsiteX4" fmla="*/ 1692067 w 2034571"/>
              <a:gd name="connsiteY4" fmla="*/ 745802 h 1666513"/>
              <a:gd name="connsiteX5" fmla="*/ 2025353 w 2034571"/>
              <a:gd name="connsiteY5" fmla="*/ 1557652 h 1666513"/>
              <a:gd name="connsiteX6" fmla="*/ 1922804 w 2034571"/>
              <a:gd name="connsiteY6" fmla="*/ 1600381 h 1666513"/>
              <a:gd name="connsiteX7" fmla="*/ 1726250 w 2034571"/>
              <a:gd name="connsiteY7" fmla="*/ 1019267 h 1666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4571" h="1666513">
                <a:moveTo>
                  <a:pt x="0" y="634706"/>
                </a:moveTo>
                <a:cubicBezTo>
                  <a:pt x="25637" y="549248"/>
                  <a:pt x="51275" y="463790"/>
                  <a:pt x="94004" y="395424"/>
                </a:cubicBezTo>
                <a:cubicBezTo>
                  <a:pt x="136733" y="327058"/>
                  <a:pt x="41305" y="287177"/>
                  <a:pt x="256374" y="224508"/>
                </a:cubicBezTo>
                <a:cubicBezTo>
                  <a:pt x="471443" y="161839"/>
                  <a:pt x="1145137" y="-67473"/>
                  <a:pt x="1384419" y="19409"/>
                </a:cubicBezTo>
                <a:cubicBezTo>
                  <a:pt x="1623701" y="106291"/>
                  <a:pt x="1585245" y="489428"/>
                  <a:pt x="1692067" y="745802"/>
                </a:cubicBezTo>
                <a:cubicBezTo>
                  <a:pt x="1798889" y="1002176"/>
                  <a:pt x="1986897" y="1415222"/>
                  <a:pt x="2025353" y="1557652"/>
                </a:cubicBezTo>
                <a:cubicBezTo>
                  <a:pt x="2063809" y="1700082"/>
                  <a:pt x="1972655" y="1690112"/>
                  <a:pt x="1922804" y="1600381"/>
                </a:cubicBezTo>
                <a:cubicBezTo>
                  <a:pt x="1872954" y="1510650"/>
                  <a:pt x="1773252" y="1100452"/>
                  <a:pt x="1726250" y="1019267"/>
                </a:cubicBezTo>
              </a:path>
            </a:pathLst>
          </a:custGeom>
          <a:noFill/>
          <a:ln>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A0327A7B-7287-CCEB-A25E-0924DE7E6694}"/>
              </a:ext>
            </a:extLst>
          </p:cNvPr>
          <p:cNvSpPr txBox="1"/>
          <p:nvPr/>
        </p:nvSpPr>
        <p:spPr>
          <a:xfrm>
            <a:off x="5632245" y="2868313"/>
            <a:ext cx="2247167" cy="1569660"/>
          </a:xfrm>
          <a:prstGeom prst="rect">
            <a:avLst/>
          </a:prstGeom>
          <a:solidFill>
            <a:schemeClr val="bg1"/>
          </a:solidFill>
        </p:spPr>
        <p:txBody>
          <a:bodyPr wrap="square" rtlCol="0">
            <a:spAutoFit/>
          </a:bodyPr>
          <a:lstStyle/>
          <a:p>
            <a:r>
              <a:rPr lang="en-US" sz="1600" dirty="0"/>
              <a:t>Employee Lot</a:t>
            </a:r>
          </a:p>
          <a:p>
            <a:r>
              <a:rPr lang="en-US" sz="1600" dirty="0"/>
              <a:t>Drive down middle road toward south then turn around to north and park (one-way traffic)</a:t>
            </a:r>
          </a:p>
        </p:txBody>
      </p:sp>
      <p:cxnSp>
        <p:nvCxnSpPr>
          <p:cNvPr id="26" name="Straight Arrow Connector 25">
            <a:extLst>
              <a:ext uri="{FF2B5EF4-FFF2-40B4-BE49-F238E27FC236}">
                <a16:creationId xmlns:a16="http://schemas.microsoft.com/office/drawing/2014/main" id="{D343F3D3-4A2B-10DA-2380-9951AA027A70}"/>
              </a:ext>
            </a:extLst>
          </p:cNvPr>
          <p:cNvCxnSpPr>
            <a:cxnSpLocks/>
          </p:cNvCxnSpPr>
          <p:nvPr/>
        </p:nvCxnSpPr>
        <p:spPr>
          <a:xfrm flipH="1">
            <a:off x="5828621" y="4437973"/>
            <a:ext cx="927207" cy="86042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1747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52467-9E80-630E-5B71-C758299B9482}"/>
              </a:ext>
            </a:extLst>
          </p:cNvPr>
          <p:cNvSpPr>
            <a:spLocks noGrp="1"/>
          </p:cNvSpPr>
          <p:nvPr>
            <p:ph type="title"/>
          </p:nvPr>
        </p:nvSpPr>
        <p:spPr/>
        <p:txBody>
          <a:bodyPr/>
          <a:lstStyle/>
          <a:p>
            <a:r>
              <a:rPr lang="en-US" dirty="0"/>
              <a:t>Appendix</a:t>
            </a:r>
          </a:p>
        </p:txBody>
      </p:sp>
      <p:sp>
        <p:nvSpPr>
          <p:cNvPr id="3" name="Text Placeholder 2">
            <a:extLst>
              <a:ext uri="{FF2B5EF4-FFF2-40B4-BE49-F238E27FC236}">
                <a16:creationId xmlns:a16="http://schemas.microsoft.com/office/drawing/2014/main" id="{6108F285-A33E-9FDE-4C64-D24051773AE1}"/>
              </a:ext>
            </a:extLst>
          </p:cNvPr>
          <p:cNvSpPr>
            <a:spLocks noGrp="1"/>
          </p:cNvSpPr>
          <p:nvPr>
            <p:ph type="body" sz="quarter" idx="13"/>
          </p:nvPr>
        </p:nvSpPr>
        <p:spPr/>
        <p:txBody>
          <a:bodyPr/>
          <a:lstStyle/>
          <a:p>
            <a:endParaRPr lang="en-US"/>
          </a:p>
        </p:txBody>
      </p:sp>
      <p:sp>
        <p:nvSpPr>
          <p:cNvPr id="4" name="Slide Number Placeholder 3">
            <a:extLst>
              <a:ext uri="{FF2B5EF4-FFF2-40B4-BE49-F238E27FC236}">
                <a16:creationId xmlns:a16="http://schemas.microsoft.com/office/drawing/2014/main" id="{67989420-BE6A-9915-AB30-680F5609179F}"/>
              </a:ext>
            </a:extLst>
          </p:cNvPr>
          <p:cNvSpPr>
            <a:spLocks noGrp="1"/>
          </p:cNvSpPr>
          <p:nvPr>
            <p:ph type="sldNum" sz="quarter" idx="16"/>
          </p:nvPr>
        </p:nvSpPr>
        <p:spPr/>
        <p:txBody>
          <a:bodyPr/>
          <a:lstStyle/>
          <a:p>
            <a:pPr algn="r"/>
            <a:fld id="{692AF0AF-EC4A-4F46-B4C7-BDC1E3D8A276}" type="slidenum">
              <a:rPr lang="en-US" smtClean="0"/>
              <a:pPr algn="r"/>
              <a:t>60</a:t>
            </a:fld>
            <a:endParaRPr lang="en-US" dirty="0"/>
          </a:p>
        </p:txBody>
      </p:sp>
    </p:spTree>
    <p:extLst>
      <p:ext uri="{BB962C8B-B14F-4D97-AF65-F5344CB8AC3E}">
        <p14:creationId xmlns:p14="http://schemas.microsoft.com/office/powerpoint/2010/main" val="29667078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FBF1B-978B-5CDF-503B-D007D924B4E3}"/>
              </a:ext>
            </a:extLst>
          </p:cNvPr>
          <p:cNvSpPr>
            <a:spLocks noGrp="1"/>
          </p:cNvSpPr>
          <p:nvPr>
            <p:ph type="title"/>
          </p:nvPr>
        </p:nvSpPr>
        <p:spPr/>
        <p:txBody>
          <a:bodyPr/>
          <a:lstStyle/>
          <a:p>
            <a:r>
              <a:rPr lang="en-US" dirty="0"/>
              <a:t>Energy Trends</a:t>
            </a:r>
          </a:p>
        </p:txBody>
      </p:sp>
      <p:sp>
        <p:nvSpPr>
          <p:cNvPr id="3" name="Text Placeholder 2">
            <a:extLst>
              <a:ext uri="{FF2B5EF4-FFF2-40B4-BE49-F238E27FC236}">
                <a16:creationId xmlns:a16="http://schemas.microsoft.com/office/drawing/2014/main" id="{DC42A980-76E3-FBE5-15A9-404F5B76F37F}"/>
              </a:ext>
            </a:extLst>
          </p:cNvPr>
          <p:cNvSpPr>
            <a:spLocks noGrp="1"/>
          </p:cNvSpPr>
          <p:nvPr>
            <p:ph type="body" sz="quarter" idx="13"/>
          </p:nvPr>
        </p:nvSpPr>
        <p:spPr>
          <a:xfrm>
            <a:off x="125409" y="1119188"/>
            <a:ext cx="8882066" cy="707886"/>
          </a:xfrm>
        </p:spPr>
        <p:txBody>
          <a:bodyPr/>
          <a:lstStyle/>
          <a:p>
            <a:r>
              <a:rPr lang="en-US" dirty="0"/>
              <a:t>Sourced from EIA (Energy Information Administration) – 2022 Annual Energy Outlook</a:t>
            </a:r>
          </a:p>
        </p:txBody>
      </p:sp>
      <p:sp>
        <p:nvSpPr>
          <p:cNvPr id="4" name="Slide Number Placeholder 3">
            <a:extLst>
              <a:ext uri="{FF2B5EF4-FFF2-40B4-BE49-F238E27FC236}">
                <a16:creationId xmlns:a16="http://schemas.microsoft.com/office/drawing/2014/main" id="{91830952-9AE9-166C-5B3B-BF7FD7E556C0}"/>
              </a:ext>
            </a:extLst>
          </p:cNvPr>
          <p:cNvSpPr>
            <a:spLocks noGrp="1"/>
          </p:cNvSpPr>
          <p:nvPr>
            <p:ph type="sldNum" sz="quarter" idx="16"/>
          </p:nvPr>
        </p:nvSpPr>
        <p:spPr/>
        <p:txBody>
          <a:bodyPr/>
          <a:lstStyle/>
          <a:p>
            <a:pPr algn="r"/>
            <a:fld id="{692AF0AF-EC4A-4F46-B4C7-BDC1E3D8A276}" type="slidenum">
              <a:rPr lang="en-US" smtClean="0"/>
              <a:pPr algn="r"/>
              <a:t>61</a:t>
            </a:fld>
            <a:endParaRPr lang="en-US" dirty="0"/>
          </a:p>
        </p:txBody>
      </p:sp>
    </p:spTree>
    <p:extLst>
      <p:ext uri="{BB962C8B-B14F-4D97-AF65-F5344CB8AC3E}">
        <p14:creationId xmlns:p14="http://schemas.microsoft.com/office/powerpoint/2010/main" val="262663787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ICD06a"/>
          <p:cNvGraphicFramePr>
            <a:graphicFrameLocks noGrp="1"/>
          </p:cNvGraphicFramePr>
          <p:nvPr>
            <p:ph sz="quarter" idx="12"/>
          </p:nvPr>
        </p:nvGraphicFramePr>
        <p:xfrm>
          <a:off x="685800" y="2256638"/>
          <a:ext cx="3932238" cy="29900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ICD06b"/>
          <p:cNvGraphicFramePr>
            <a:graphicFrameLocks noGrp="1"/>
          </p:cNvGraphicFramePr>
          <p:nvPr>
            <p:ph sz="quarter" idx="13"/>
          </p:nvPr>
        </p:nvGraphicFramePr>
        <p:xfrm>
          <a:off x="4664076" y="2256638"/>
          <a:ext cx="4022725" cy="299005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7"/>
          </p:nvPr>
        </p:nvSpPr>
        <p:spPr>
          <a:xfrm>
            <a:off x="686118" y="1905788"/>
            <a:ext cx="3931920" cy="350851"/>
          </a:xfrm>
        </p:spPr>
        <p:txBody>
          <a:bodyPr>
            <a:normAutofit fontScale="77500" lnSpcReduction="20000"/>
          </a:bodyPr>
          <a:lstStyle/>
          <a:p>
            <a:pPr marL="0" indent="0" eaLnBrk="0" hangingPunct="0">
              <a:spcBef>
                <a:spcPts val="0"/>
              </a:spcBef>
            </a:pPr>
            <a:r>
              <a:rPr lang="en-US" b="1" dirty="0">
                <a:ea typeface="Times New Roman" charset="0"/>
                <a:cs typeface="Times New Roman" charset="0"/>
              </a:rPr>
              <a:t>Energy production by source</a:t>
            </a:r>
          </a:p>
          <a:p>
            <a:pPr marL="0" indent="0" eaLnBrk="0" hangingPunct="0">
              <a:spcBef>
                <a:spcPts val="0"/>
              </a:spcBef>
            </a:pPr>
            <a:r>
              <a:rPr lang="en-US" b="1" dirty="0">
                <a:ea typeface="Times New Roman" charset="0"/>
                <a:cs typeface="Times New Roman" charset="0"/>
              </a:rPr>
              <a:t>AEO2022 Reference case</a:t>
            </a:r>
          </a:p>
          <a:p>
            <a:pPr marL="0" indent="0" eaLnBrk="0" hangingPunct="0">
              <a:spcBef>
                <a:spcPts val="0"/>
              </a:spcBef>
            </a:pPr>
            <a:r>
              <a:rPr lang="en-US" sz="1100" dirty="0">
                <a:ea typeface="Times New Roman" charset="0"/>
                <a:cs typeface="Times New Roman" charset="0"/>
              </a:rPr>
              <a:t>quadrillion British thermal units</a:t>
            </a:r>
            <a:endParaRPr lang="en-US" dirty="0">
              <a:ea typeface="Times New Roman" charset="0"/>
              <a:cs typeface="Times New Roman" charset="0"/>
            </a:endParaRPr>
          </a:p>
        </p:txBody>
      </p:sp>
      <p:sp>
        <p:nvSpPr>
          <p:cNvPr id="5" name="Text Placeholder 4"/>
          <p:cNvSpPr>
            <a:spLocks noGrp="1"/>
          </p:cNvSpPr>
          <p:nvPr>
            <p:ph type="body" sz="quarter" idx="18"/>
          </p:nvPr>
        </p:nvSpPr>
        <p:spPr>
          <a:xfrm>
            <a:off x="4664075" y="1905787"/>
            <a:ext cx="4023360" cy="350851"/>
          </a:xfrm>
        </p:spPr>
        <p:txBody>
          <a:bodyPr lIns="0">
            <a:normAutofit fontScale="77500" lnSpcReduction="20000"/>
          </a:bodyPr>
          <a:lstStyle/>
          <a:p>
            <a:pPr marL="0" lvl="0" indent="0" algn="l" eaLnBrk="0" fontAlgn="auto" hangingPunct="0">
              <a:spcBef>
                <a:spcPts val="0"/>
              </a:spcBef>
              <a:spcAft>
                <a:spcPts val="0"/>
              </a:spcAft>
              <a:defRPr/>
            </a:pPr>
            <a:r>
              <a:rPr lang="en-US" b="1" dirty="0">
                <a:ea typeface="Times New Roman" charset="0"/>
                <a:cs typeface="Times New Roman" charset="0"/>
              </a:rPr>
              <a:t>Energy consumption by fuel </a:t>
            </a:r>
          </a:p>
          <a:p>
            <a:pPr marL="0" lvl="0" indent="0" algn="l" eaLnBrk="0" fontAlgn="auto" hangingPunct="0">
              <a:spcBef>
                <a:spcPts val="0"/>
              </a:spcBef>
              <a:spcAft>
                <a:spcPts val="0"/>
              </a:spcAft>
              <a:defRPr/>
            </a:pPr>
            <a:r>
              <a:rPr lang="en-US" b="1" dirty="0">
                <a:ea typeface="Times New Roman" charset="0"/>
                <a:cs typeface="Times New Roman" charset="0"/>
              </a:rPr>
              <a:t>AEO2022 Reference case</a:t>
            </a:r>
          </a:p>
          <a:p>
            <a:pPr marL="0" lvl="0" indent="0" algn="l" eaLnBrk="0" fontAlgn="auto" hangingPunct="0">
              <a:spcBef>
                <a:spcPts val="0"/>
              </a:spcBef>
              <a:spcAft>
                <a:spcPts val="0"/>
              </a:spcAft>
              <a:defRPr/>
            </a:pPr>
            <a:r>
              <a:rPr lang="en-US" sz="1100" kern="0" dirty="0">
                <a:ea typeface="Times New Roman" charset="0"/>
                <a:cs typeface="Times New Roman" charset="0"/>
              </a:rPr>
              <a:t>quadrillion British thermal units</a:t>
            </a:r>
            <a:endParaRPr lang="en-US" sz="1100" dirty="0">
              <a:ea typeface="Times New Roman" charset="0"/>
              <a:cs typeface="Times New Roman" charset="0"/>
            </a:endParaRPr>
          </a:p>
        </p:txBody>
      </p:sp>
      <p:sp>
        <p:nvSpPr>
          <p:cNvPr id="11" name="Text Placeholder 2"/>
          <p:cNvSpPr>
            <a:spLocks noGrp="1"/>
          </p:cNvSpPr>
          <p:nvPr>
            <p:ph type="body" sz="quarter" idx="16"/>
          </p:nvPr>
        </p:nvSpPr>
        <p:spPr>
          <a:xfrm>
            <a:off x="839390" y="5310647"/>
            <a:ext cx="8001000" cy="205740"/>
          </a:xfrm>
        </p:spPr>
        <p:txBody>
          <a:bodyPr/>
          <a:lstStyle/>
          <a:p>
            <a:r>
              <a:rPr lang="en-US" i="0" dirty="0"/>
              <a:t>Note: Biofuels are shown separately and included in petroleum and other liquids.</a:t>
            </a:r>
          </a:p>
        </p:txBody>
      </p:sp>
      <p:sp>
        <p:nvSpPr>
          <p:cNvPr id="7" name="Title 6"/>
          <p:cNvSpPr>
            <a:spLocks noGrp="1"/>
          </p:cNvSpPr>
          <p:nvPr>
            <p:ph type="title"/>
          </p:nvPr>
        </p:nvSpPr>
        <p:spPr>
          <a:xfrm>
            <a:off x="685800" y="949933"/>
            <a:ext cx="8001000" cy="761415"/>
          </a:xfrm>
        </p:spPr>
        <p:txBody>
          <a:bodyPr/>
          <a:lstStyle/>
          <a:p>
            <a:r>
              <a:rPr lang="en-US" dirty="0"/>
              <a:t>Energy production and consumption</a:t>
            </a:r>
          </a:p>
        </p:txBody>
      </p:sp>
      <p:sp>
        <p:nvSpPr>
          <p:cNvPr id="2" name="Slide Number Placeholder 1"/>
          <p:cNvSpPr>
            <a:spLocks noGrp="1"/>
          </p:cNvSpPr>
          <p:nvPr>
            <p:ph type="sldNum" sz="quarter" idx="4"/>
          </p:nvPr>
        </p:nvSpPr>
        <p:spPr/>
        <p:txBody>
          <a:bodyPr/>
          <a:lstStyle/>
          <a:p>
            <a:pPr>
              <a:defRPr/>
            </a:pPr>
            <a:fld id="{84948DD1-5963-4816-BE5A-05BCCCAC15E0}" type="slidenum">
              <a:rPr lang="en-US" smtClean="0"/>
              <a:pPr>
                <a:defRPr/>
              </a:pPr>
              <a:t>62</a:t>
            </a:fld>
            <a:endParaRPr lang="en-US" dirty="0"/>
          </a:p>
        </p:txBody>
      </p:sp>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032" y="993880"/>
            <a:ext cx="576228" cy="579763"/>
          </a:xfrm>
          <a:prstGeom prst="rect">
            <a:avLst/>
          </a:prstGeom>
        </p:spPr>
      </p:pic>
    </p:spTree>
    <p:extLst>
      <p:ext uri="{BB962C8B-B14F-4D97-AF65-F5344CB8AC3E}">
        <p14:creationId xmlns:p14="http://schemas.microsoft.com/office/powerpoint/2010/main" val="38278722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SL36SH0"/>
          <p:cNvGraphicFramePr>
            <a:graphicFrameLocks noGrp="1"/>
          </p:cNvGraphicFramePr>
          <p:nvPr>
            <p:ph sz="quarter" idx="12"/>
          </p:nvPr>
        </p:nvGraphicFramePr>
        <p:xfrm>
          <a:off x="685800" y="2290380"/>
          <a:ext cx="3413503" cy="29563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SL36SH1"/>
          <p:cNvGraphicFramePr>
            <a:graphicFrameLocks noGrp="1"/>
          </p:cNvGraphicFramePr>
          <p:nvPr>
            <p:ph sz="quarter" idx="13"/>
          </p:nvPr>
        </p:nvGraphicFramePr>
        <p:xfrm>
          <a:off x="4984059" y="2099425"/>
          <a:ext cx="3967060" cy="3147264"/>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 Placeholder 12"/>
          <p:cNvSpPr>
            <a:spLocks noGrp="1"/>
          </p:cNvSpPr>
          <p:nvPr>
            <p:ph type="body" sz="quarter" idx="17"/>
          </p:nvPr>
        </p:nvSpPr>
        <p:spPr>
          <a:xfrm>
            <a:off x="4984059" y="1935494"/>
            <a:ext cx="4023360" cy="350851"/>
          </a:xfrm>
        </p:spPr>
        <p:txBody>
          <a:bodyPr>
            <a:normAutofit fontScale="77500" lnSpcReduction="20000"/>
          </a:bodyPr>
          <a:lstStyle/>
          <a:p>
            <a:pPr marL="0" indent="0" algn="l" eaLnBrk="0" hangingPunct="0">
              <a:spcBef>
                <a:spcPts val="0"/>
              </a:spcBef>
            </a:pPr>
            <a:r>
              <a:rPr lang="en-US" b="1" dirty="0">
                <a:ea typeface="Times New Roman" charset="0"/>
                <a:cs typeface="Times New Roman" charset="0"/>
              </a:rPr>
              <a:t>Natural gas spot price at Henry Hub</a:t>
            </a:r>
          </a:p>
          <a:p>
            <a:pPr marL="0" indent="0" algn="l" eaLnBrk="0" hangingPunct="0">
              <a:spcBef>
                <a:spcPts val="0"/>
              </a:spcBef>
            </a:pPr>
            <a:r>
              <a:rPr lang="en-US" b="1" dirty="0">
                <a:ea typeface="Times New Roman" charset="0"/>
                <a:cs typeface="Times New Roman" charset="0"/>
              </a:rPr>
              <a:t>AEO2022 side cases</a:t>
            </a:r>
          </a:p>
          <a:p>
            <a:pPr marL="0" indent="0" algn="l" eaLnBrk="0" hangingPunct="0">
              <a:spcBef>
                <a:spcPts val="0"/>
              </a:spcBef>
            </a:pPr>
            <a:r>
              <a:rPr lang="en-US" sz="1100" dirty="0">
                <a:ea typeface="Times New Roman" charset="0"/>
                <a:cs typeface="Times New Roman" charset="0"/>
              </a:rPr>
              <a:t>2021 dollars per million British thermal unit</a:t>
            </a:r>
          </a:p>
        </p:txBody>
      </p:sp>
      <p:sp>
        <p:nvSpPr>
          <p:cNvPr id="17" name="Text Placeholder 5"/>
          <p:cNvSpPr>
            <a:spLocks noGrp="1"/>
          </p:cNvSpPr>
          <p:nvPr>
            <p:ph type="body" sz="quarter" idx="16"/>
          </p:nvPr>
        </p:nvSpPr>
        <p:spPr>
          <a:xfrm>
            <a:off x="685799" y="1935495"/>
            <a:ext cx="3931920" cy="350851"/>
          </a:xfrm>
        </p:spPr>
        <p:txBody>
          <a:bodyPr>
            <a:normAutofit fontScale="70000" lnSpcReduction="20000"/>
          </a:bodyPr>
          <a:lstStyle/>
          <a:p>
            <a:pPr marL="0" indent="0" eaLnBrk="0" hangingPunct="0">
              <a:spcBef>
                <a:spcPts val="0"/>
              </a:spcBef>
            </a:pPr>
            <a:r>
              <a:rPr lang="en-US" sz="1200" b="1" dirty="0">
                <a:ea typeface="Times New Roman" charset="0"/>
                <a:cs typeface="Times New Roman" charset="0"/>
              </a:rPr>
              <a:t>U.S. dry natural gas production</a:t>
            </a:r>
          </a:p>
          <a:p>
            <a:pPr eaLnBrk="0" hangingPunct="0">
              <a:spcBef>
                <a:spcPts val="0"/>
              </a:spcBef>
            </a:pPr>
            <a:r>
              <a:rPr lang="en-US" sz="1200" b="1" dirty="0">
                <a:ea typeface="Times New Roman" charset="0"/>
                <a:cs typeface="Times New Roman" charset="0"/>
              </a:rPr>
              <a:t>AEO2022 oil and gas supply cases</a:t>
            </a:r>
          </a:p>
          <a:p>
            <a:pPr marL="0" indent="0" eaLnBrk="0" hangingPunct="0">
              <a:spcBef>
                <a:spcPts val="0"/>
              </a:spcBef>
            </a:pPr>
            <a:r>
              <a:rPr lang="en-US" sz="1100" dirty="0">
                <a:ea typeface="Times New Roman" charset="0"/>
                <a:cs typeface="Times New Roman" charset="0"/>
              </a:rPr>
              <a:t>trillion cubic feet</a:t>
            </a:r>
          </a:p>
        </p:txBody>
      </p:sp>
      <p:sp>
        <p:nvSpPr>
          <p:cNvPr id="7" name="Title 6"/>
          <p:cNvSpPr>
            <a:spLocks noGrp="1"/>
          </p:cNvSpPr>
          <p:nvPr>
            <p:ph type="title"/>
          </p:nvPr>
        </p:nvSpPr>
        <p:spPr/>
        <p:txBody>
          <a:bodyPr/>
          <a:lstStyle/>
          <a:p>
            <a:r>
              <a:rPr lang="en-US" dirty="0"/>
              <a:t>U.S. natural gas production and prices</a:t>
            </a:r>
          </a:p>
        </p:txBody>
      </p:sp>
      <p:sp>
        <p:nvSpPr>
          <p:cNvPr id="2" name="Slide Number Placeholder 1"/>
          <p:cNvSpPr>
            <a:spLocks noGrp="1"/>
          </p:cNvSpPr>
          <p:nvPr>
            <p:ph type="sldNum" sz="quarter" idx="4"/>
          </p:nvPr>
        </p:nvSpPr>
        <p:spPr/>
        <p:txBody>
          <a:bodyPr/>
          <a:lstStyle/>
          <a:p>
            <a:pPr>
              <a:defRPr/>
            </a:pPr>
            <a:fld id="{84948DD1-5963-4816-BE5A-05BCCCAC15E0}" type="slidenum">
              <a:rPr lang="en-US" smtClean="0"/>
              <a:pPr>
                <a:defRPr/>
              </a:pPr>
              <a:t>63</a:t>
            </a:fld>
            <a:endParaRPr lang="en-US" dirty="0"/>
          </a:p>
        </p:txBody>
      </p:sp>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032" y="1062120"/>
            <a:ext cx="576228" cy="576228"/>
          </a:xfrm>
          <a:prstGeom prst="rect">
            <a:avLst/>
          </a:prstGeom>
        </p:spPr>
      </p:pic>
      <p:sp>
        <p:nvSpPr>
          <p:cNvPr id="21" name="TextBox 1"/>
          <p:cNvSpPr txBox="1"/>
          <p:nvPr/>
        </p:nvSpPr>
        <p:spPr bwMode="auto">
          <a:xfrm>
            <a:off x="1570557" y="2226555"/>
            <a:ext cx="1552067" cy="592329"/>
          </a:xfrm>
          <a:prstGeom prst="rect">
            <a:avLst/>
          </a:prstGeom>
          <a:noFill/>
          <a:ln w="9525">
            <a:noFill/>
            <a:miter lim="800000"/>
            <a:headEnd/>
            <a:tailEnd/>
          </a:ln>
        </p:spPr>
        <p:txBody>
          <a:bodyPr wrap="none" lIns="0" tIns="0" rIns="0"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sz="1200" dirty="0">
                <a:solidFill>
                  <a:srgbClr val="000000"/>
                </a:solidFill>
                <a:ea typeface="Times New Roman" charset="0"/>
                <a:cs typeface="Times New Roman" charset="0"/>
              </a:rPr>
              <a:t>           </a:t>
            </a:r>
            <a:r>
              <a:rPr lang="en-US" sz="1200" b="1" dirty="0">
                <a:solidFill>
                  <a:srgbClr val="000000"/>
                </a:solidFill>
                <a:ea typeface="Times New Roman" charset="0"/>
                <a:cs typeface="Times New Roman" charset="0"/>
              </a:rPr>
              <a:t>2021</a:t>
            </a:r>
          </a:p>
          <a:p>
            <a:pPr eaLnBrk="0" hangingPunct="0"/>
            <a:r>
              <a:rPr lang="en-US" sz="1200" dirty="0">
                <a:solidFill>
                  <a:srgbClr val="000000"/>
                </a:solidFill>
                <a:ea typeface="Times New Roman" charset="0"/>
                <a:cs typeface="Times New Roman" charset="0"/>
              </a:rPr>
              <a:t>  history     projections</a:t>
            </a:r>
          </a:p>
        </p:txBody>
      </p:sp>
      <p:sp>
        <p:nvSpPr>
          <p:cNvPr id="22" name="TextBox 1"/>
          <p:cNvSpPr txBox="1"/>
          <p:nvPr/>
        </p:nvSpPr>
        <p:spPr bwMode="auto">
          <a:xfrm>
            <a:off x="3908887" y="2456534"/>
            <a:ext cx="914399" cy="2446236"/>
          </a:xfrm>
          <a:prstGeom prst="rect">
            <a:avLst/>
          </a:prstGeom>
          <a:noFill/>
          <a:ln w="9525">
            <a:noFill/>
            <a:miter lim="800000"/>
            <a:headEnd/>
            <a:tailEnd/>
          </a:ln>
        </p:spPr>
        <p:txBody>
          <a:bodyPr wrap="none" lIns="27432" tIns="27432" rIns="27432" bIns="27432"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sz="1200" b="1" dirty="0">
                <a:solidFill>
                  <a:schemeClr val="accent2">
                    <a:lumMod val="75000"/>
                  </a:schemeClr>
                </a:solidFill>
                <a:ea typeface="Times New Roman" charset="0"/>
                <a:cs typeface="Arial" panose="020B0604020202020204" pitchFamily="34" charset="0"/>
              </a:rPr>
              <a:t>High Oil and</a:t>
            </a:r>
          </a:p>
          <a:p>
            <a:pPr eaLnBrk="0" hangingPunct="0"/>
            <a:r>
              <a:rPr lang="en-US" sz="1200" b="1" dirty="0">
                <a:solidFill>
                  <a:schemeClr val="accent2">
                    <a:lumMod val="75000"/>
                  </a:schemeClr>
                </a:solidFill>
                <a:ea typeface="Times New Roman" charset="0"/>
                <a:cs typeface="Arial" panose="020B0604020202020204" pitchFamily="34" charset="0"/>
              </a:rPr>
              <a:t>Gas Supply</a:t>
            </a:r>
          </a:p>
          <a:p>
            <a:pPr eaLnBrk="0" hangingPunct="0"/>
            <a:endParaRPr lang="en-US" sz="1200" b="1" dirty="0">
              <a:solidFill>
                <a:srgbClr val="000000"/>
              </a:solidFill>
              <a:ea typeface="Times New Roman" charset="0"/>
              <a:cs typeface="Arial" panose="020B0604020202020204" pitchFamily="34" charset="0"/>
            </a:endParaRPr>
          </a:p>
          <a:p>
            <a:pPr eaLnBrk="0" hangingPunct="0"/>
            <a:r>
              <a:rPr lang="en-US" sz="1200" b="1" dirty="0">
                <a:solidFill>
                  <a:srgbClr val="000000"/>
                </a:solidFill>
                <a:ea typeface="Times New Roman" charset="0"/>
                <a:cs typeface="Arial" panose="020B0604020202020204" pitchFamily="34" charset="0"/>
              </a:rPr>
              <a:t>Reference</a:t>
            </a:r>
          </a:p>
          <a:p>
            <a:pPr eaLnBrk="0" fontAlgn="auto" hangingPunct="0">
              <a:spcBef>
                <a:spcPts val="0"/>
              </a:spcBef>
              <a:spcAft>
                <a:spcPts val="0"/>
              </a:spcAft>
              <a:defRPr/>
            </a:pPr>
            <a:endParaRPr lang="en-US" sz="1200" b="1" kern="0" dirty="0">
              <a:solidFill>
                <a:srgbClr val="A33340">
                  <a:lumMod val="40000"/>
                  <a:lumOff val="60000"/>
                </a:srgbClr>
              </a:solidFill>
              <a:ea typeface="Times New Roman" charset="0"/>
              <a:cs typeface="Arial" panose="020B0604020202020204" pitchFamily="34" charset="0"/>
            </a:endParaRPr>
          </a:p>
          <a:p>
            <a:pPr eaLnBrk="0" hangingPunct="0"/>
            <a:endParaRPr lang="en-US" sz="1200" b="1" dirty="0">
              <a:solidFill>
                <a:srgbClr val="BD732A">
                  <a:lumMod val="40000"/>
                  <a:lumOff val="60000"/>
                </a:srgbClr>
              </a:solidFill>
              <a:cs typeface="Arial" panose="020B0604020202020204" pitchFamily="34" charset="0"/>
            </a:endParaRPr>
          </a:p>
          <a:p>
            <a:pPr eaLnBrk="0" hangingPunct="0"/>
            <a:r>
              <a:rPr lang="en-US" sz="1200" b="1" dirty="0">
                <a:solidFill>
                  <a:srgbClr val="BD732A">
                    <a:lumMod val="40000"/>
                    <a:lumOff val="60000"/>
                  </a:srgbClr>
                </a:solidFill>
                <a:cs typeface="Arial" panose="020B0604020202020204" pitchFamily="34" charset="0"/>
              </a:rPr>
              <a:t>Low Oil and </a:t>
            </a:r>
          </a:p>
          <a:p>
            <a:pPr eaLnBrk="0" hangingPunct="0"/>
            <a:r>
              <a:rPr lang="en-US" sz="1200" b="1" dirty="0">
                <a:solidFill>
                  <a:srgbClr val="BD732A">
                    <a:lumMod val="40000"/>
                    <a:lumOff val="60000"/>
                  </a:srgbClr>
                </a:solidFill>
                <a:cs typeface="Arial" panose="020B0604020202020204" pitchFamily="34" charset="0"/>
              </a:rPr>
              <a:t>Gas Supply</a:t>
            </a:r>
            <a:endParaRPr lang="en-US" sz="1200" b="1" dirty="0">
              <a:solidFill>
                <a:srgbClr val="BD732A">
                  <a:lumMod val="40000"/>
                  <a:lumOff val="60000"/>
                </a:srgbClr>
              </a:solidFill>
              <a:ea typeface="Times New Roman" charset="0"/>
              <a:cs typeface="Times New Roman" charset="0"/>
            </a:endParaRPr>
          </a:p>
          <a:p>
            <a:pPr eaLnBrk="0" hangingPunct="0"/>
            <a:endParaRPr lang="en-US" sz="1200" dirty="0">
              <a:solidFill>
                <a:srgbClr val="5D9732"/>
              </a:solidFill>
              <a:ea typeface="Times New Roman" charset="0"/>
              <a:cs typeface="Times New Roman" charset="0"/>
            </a:endParaRPr>
          </a:p>
        </p:txBody>
      </p:sp>
    </p:spTree>
    <p:extLst>
      <p:ext uri="{BB962C8B-B14F-4D97-AF65-F5344CB8AC3E}">
        <p14:creationId xmlns:p14="http://schemas.microsoft.com/office/powerpoint/2010/main" val="8380998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SL37SH0"/>
          <p:cNvGraphicFramePr>
            <a:graphicFrameLocks/>
          </p:cNvGraphicFramePr>
          <p:nvPr/>
        </p:nvGraphicFramePr>
        <p:xfrm>
          <a:off x="685437" y="2385463"/>
          <a:ext cx="2598738" cy="27455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SL37SH1"/>
          <p:cNvGraphicFramePr>
            <a:graphicFrameLocks/>
          </p:cNvGraphicFramePr>
          <p:nvPr/>
        </p:nvGraphicFramePr>
        <p:xfrm>
          <a:off x="6350386" y="2368745"/>
          <a:ext cx="2598738" cy="276223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4" name="SL37SH2"/>
          <p:cNvGraphicFramePr>
            <a:graphicFrameLocks noGrp="1"/>
          </p:cNvGraphicFramePr>
          <p:nvPr>
            <p:ph sz="quarter" idx="12"/>
          </p:nvPr>
        </p:nvGraphicFramePr>
        <p:xfrm>
          <a:off x="3770356" y="2385463"/>
          <a:ext cx="2598738" cy="2745516"/>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 Placeholder 2"/>
          <p:cNvSpPr>
            <a:spLocks noGrp="1"/>
          </p:cNvSpPr>
          <p:nvPr>
            <p:ph type="body" sz="quarter" idx="17"/>
          </p:nvPr>
        </p:nvSpPr>
        <p:spPr>
          <a:xfrm>
            <a:off x="3770356" y="2079953"/>
            <a:ext cx="2479856" cy="350851"/>
          </a:xfrm>
        </p:spPr>
        <p:txBody>
          <a:bodyPr lIns="0"/>
          <a:lstStyle/>
          <a:p>
            <a:pPr marL="0" indent="0">
              <a:spcBef>
                <a:spcPts val="0"/>
              </a:spcBef>
            </a:pPr>
            <a:r>
              <a:rPr lang="en-US" b="1" dirty="0"/>
              <a:t>Low Oil and Gas Supply case</a:t>
            </a:r>
          </a:p>
          <a:p>
            <a:pPr marL="0" indent="0">
              <a:spcBef>
                <a:spcPts val="0"/>
              </a:spcBef>
            </a:pPr>
            <a:r>
              <a:rPr lang="en-US" sz="1100" dirty="0"/>
              <a:t>trillion cubic feet</a:t>
            </a:r>
          </a:p>
        </p:txBody>
      </p:sp>
      <p:sp>
        <p:nvSpPr>
          <p:cNvPr id="4" name="Text Placeholder 3"/>
          <p:cNvSpPr>
            <a:spLocks noGrp="1"/>
          </p:cNvSpPr>
          <p:nvPr>
            <p:ph type="body" sz="quarter" idx="18"/>
          </p:nvPr>
        </p:nvSpPr>
        <p:spPr>
          <a:xfrm>
            <a:off x="6369095" y="2080060"/>
            <a:ext cx="2599267" cy="350851"/>
          </a:xfrm>
        </p:spPr>
        <p:txBody>
          <a:bodyPr lIns="0"/>
          <a:lstStyle/>
          <a:p>
            <a:pPr marL="0" indent="0">
              <a:spcBef>
                <a:spcPts val="0"/>
              </a:spcBef>
            </a:pPr>
            <a:r>
              <a:rPr lang="en-US" b="1" dirty="0"/>
              <a:t>High Oil and Gas Supply case</a:t>
            </a:r>
          </a:p>
          <a:p>
            <a:pPr marL="0" indent="0">
              <a:spcBef>
                <a:spcPts val="0"/>
              </a:spcBef>
            </a:pPr>
            <a:r>
              <a:rPr lang="en-US" sz="1100" dirty="0"/>
              <a:t>trillion cubic feet</a:t>
            </a:r>
          </a:p>
        </p:txBody>
      </p:sp>
      <p:sp>
        <p:nvSpPr>
          <p:cNvPr id="2" name="Text Placeholder 1"/>
          <p:cNvSpPr>
            <a:spLocks noGrp="1"/>
          </p:cNvSpPr>
          <p:nvPr>
            <p:ph type="body" sz="quarter" idx="16"/>
          </p:nvPr>
        </p:nvSpPr>
        <p:spPr>
          <a:xfrm>
            <a:off x="585263" y="2079953"/>
            <a:ext cx="2321120" cy="350851"/>
          </a:xfrm>
        </p:spPr>
        <p:txBody>
          <a:bodyPr>
            <a:normAutofit fontScale="70000" lnSpcReduction="20000"/>
          </a:bodyPr>
          <a:lstStyle/>
          <a:p>
            <a:pPr marL="91440" eaLnBrk="0" hangingPunct="0">
              <a:spcBef>
                <a:spcPts val="0"/>
              </a:spcBef>
            </a:pPr>
            <a:endParaRPr lang="en-US" b="1" dirty="0">
              <a:ea typeface="Times New Roman" charset="0"/>
              <a:cs typeface="Times New Roman" charset="0"/>
            </a:endParaRPr>
          </a:p>
          <a:p>
            <a:pPr marL="91440" eaLnBrk="0" hangingPunct="0">
              <a:spcBef>
                <a:spcPts val="0"/>
              </a:spcBef>
            </a:pPr>
            <a:r>
              <a:rPr lang="en-US" sz="1200" b="1" dirty="0"/>
              <a:t>Reference case</a:t>
            </a:r>
          </a:p>
          <a:p>
            <a:pPr marL="91440" eaLnBrk="0" hangingPunct="0">
              <a:spcBef>
                <a:spcPts val="0"/>
              </a:spcBef>
            </a:pPr>
            <a:r>
              <a:rPr lang="en-US" sz="1100" dirty="0">
                <a:ea typeface="Times New Roman" charset="0"/>
                <a:cs typeface="Times New Roman" charset="0"/>
              </a:rPr>
              <a:t>trillion cubic feet</a:t>
            </a:r>
          </a:p>
        </p:txBody>
      </p:sp>
      <p:sp>
        <p:nvSpPr>
          <p:cNvPr id="6" name="Title 5"/>
          <p:cNvSpPr>
            <a:spLocks noGrp="1"/>
          </p:cNvSpPr>
          <p:nvPr>
            <p:ph type="title"/>
          </p:nvPr>
        </p:nvSpPr>
        <p:spPr>
          <a:prstGeom prst="rect">
            <a:avLst/>
          </a:prstGeom>
        </p:spPr>
        <p:txBody>
          <a:bodyPr/>
          <a:lstStyle/>
          <a:p>
            <a:r>
              <a:rPr lang="en-US" dirty="0"/>
              <a:t>U.S. dry natural gas production</a:t>
            </a:r>
          </a:p>
        </p:txBody>
      </p:sp>
      <p:sp>
        <p:nvSpPr>
          <p:cNvPr id="5" name="Slide Number Placeholder 4"/>
          <p:cNvSpPr>
            <a:spLocks noGrp="1"/>
          </p:cNvSpPr>
          <p:nvPr>
            <p:ph type="sldNum" sz="quarter" idx="4"/>
          </p:nvPr>
        </p:nvSpPr>
        <p:spPr/>
        <p:txBody>
          <a:bodyPr/>
          <a:lstStyle/>
          <a:p>
            <a:pPr>
              <a:defRPr/>
            </a:pPr>
            <a:fld id="{84948DD1-5963-4816-BE5A-05BCCCAC15E0}" type="slidenum">
              <a:rPr lang="en-US" smtClean="0"/>
              <a:pPr>
                <a:defRPr/>
              </a:pPr>
              <a:t>64</a:t>
            </a:fld>
            <a:endParaRPr lang="en-US" dirty="0"/>
          </a:p>
        </p:txBody>
      </p:sp>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3032" y="1062120"/>
            <a:ext cx="576228" cy="576228"/>
          </a:xfrm>
          <a:prstGeom prst="rect">
            <a:avLst/>
          </a:prstGeom>
        </p:spPr>
      </p:pic>
      <p:sp>
        <p:nvSpPr>
          <p:cNvPr id="7" name="TextBox 6"/>
          <p:cNvSpPr txBox="1"/>
          <p:nvPr/>
        </p:nvSpPr>
        <p:spPr>
          <a:xfrm>
            <a:off x="3006920" y="3470955"/>
            <a:ext cx="1526608" cy="1477328"/>
          </a:xfrm>
          <a:prstGeom prst="rect">
            <a:avLst/>
          </a:prstGeom>
          <a:noFill/>
        </p:spPr>
        <p:txBody>
          <a:bodyPr wrap="square" rtlCol="0">
            <a:spAutoFit/>
          </a:bodyPr>
          <a:lstStyle/>
          <a:p>
            <a:r>
              <a:rPr lang="en-US" sz="1000" b="1" dirty="0">
                <a:solidFill>
                  <a:schemeClr val="accent3"/>
                </a:solidFill>
              </a:rPr>
              <a:t>tight &amp;</a:t>
            </a:r>
          </a:p>
          <a:p>
            <a:r>
              <a:rPr lang="en-US" sz="1000" b="1" dirty="0">
                <a:solidFill>
                  <a:schemeClr val="accent3"/>
                </a:solidFill>
              </a:rPr>
              <a:t>shale gas</a:t>
            </a:r>
          </a:p>
          <a:p>
            <a:r>
              <a:rPr lang="en-US" sz="1000" b="1" dirty="0">
                <a:solidFill>
                  <a:schemeClr val="accent6"/>
                </a:solidFill>
              </a:rPr>
              <a:t>other Lower </a:t>
            </a:r>
          </a:p>
          <a:p>
            <a:r>
              <a:rPr lang="en-US" sz="1000" b="1" dirty="0">
                <a:solidFill>
                  <a:schemeClr val="accent6"/>
                </a:solidFill>
              </a:rPr>
              <a:t>48 states</a:t>
            </a:r>
          </a:p>
          <a:p>
            <a:r>
              <a:rPr lang="en-US" sz="1000" b="1" dirty="0">
                <a:solidFill>
                  <a:schemeClr val="accent6"/>
                </a:solidFill>
              </a:rPr>
              <a:t>onshore</a:t>
            </a:r>
          </a:p>
          <a:p>
            <a:r>
              <a:rPr lang="en-US" sz="1000" b="1" dirty="0">
                <a:solidFill>
                  <a:schemeClr val="accent1"/>
                </a:solidFill>
              </a:rPr>
              <a:t>Lower 48 </a:t>
            </a:r>
          </a:p>
          <a:p>
            <a:r>
              <a:rPr lang="en-US" sz="1000" b="1" dirty="0">
                <a:solidFill>
                  <a:schemeClr val="accent1"/>
                </a:solidFill>
              </a:rPr>
              <a:t>states </a:t>
            </a:r>
          </a:p>
          <a:p>
            <a:r>
              <a:rPr lang="en-US" sz="1000" b="1" dirty="0">
                <a:solidFill>
                  <a:schemeClr val="accent1"/>
                </a:solidFill>
              </a:rPr>
              <a:t>offshore</a:t>
            </a:r>
          </a:p>
          <a:p>
            <a:r>
              <a:rPr lang="en-US" sz="1000" b="1" dirty="0">
                <a:solidFill>
                  <a:schemeClr val="bg1">
                    <a:lumMod val="50000"/>
                  </a:schemeClr>
                </a:solidFill>
              </a:rPr>
              <a:t>other</a:t>
            </a:r>
          </a:p>
        </p:txBody>
      </p:sp>
      <p:sp>
        <p:nvSpPr>
          <p:cNvPr id="13" name="TextBox 12"/>
          <p:cNvSpPr txBox="1"/>
          <p:nvPr/>
        </p:nvSpPr>
        <p:spPr>
          <a:xfrm>
            <a:off x="685438" y="1792668"/>
            <a:ext cx="6017217" cy="184666"/>
          </a:xfrm>
          <a:prstGeom prst="rect">
            <a:avLst/>
          </a:prstGeom>
          <a:noFill/>
        </p:spPr>
        <p:txBody>
          <a:bodyPr wrap="square" lIns="0" tIns="0" rIns="0" bIns="0" rtlCol="0">
            <a:spAutoFit/>
          </a:bodyPr>
          <a:lstStyle/>
          <a:p>
            <a:pPr eaLnBrk="0" hangingPunct="0">
              <a:spcBef>
                <a:spcPts val="0"/>
              </a:spcBef>
            </a:pPr>
            <a:r>
              <a:rPr lang="en-US" sz="1200" b="1" dirty="0">
                <a:ea typeface="Times New Roman" charset="0"/>
                <a:cs typeface="Times New Roman" charset="0"/>
              </a:rPr>
              <a:t>Dry natural gas production, AEO2022 oil and natural gas supply cases</a:t>
            </a:r>
            <a:endParaRPr lang="en-US" sz="100" b="1" dirty="0"/>
          </a:p>
        </p:txBody>
      </p:sp>
      <p:sp>
        <p:nvSpPr>
          <p:cNvPr id="15" name="TextBox 14"/>
          <p:cNvSpPr txBox="1"/>
          <p:nvPr/>
        </p:nvSpPr>
        <p:spPr>
          <a:xfrm>
            <a:off x="685801" y="5175946"/>
            <a:ext cx="7096835" cy="246221"/>
          </a:xfrm>
          <a:prstGeom prst="rect">
            <a:avLst/>
          </a:prstGeom>
          <a:noFill/>
        </p:spPr>
        <p:txBody>
          <a:bodyPr wrap="square" rtlCol="0">
            <a:spAutoFit/>
          </a:bodyPr>
          <a:lstStyle/>
          <a:p>
            <a:r>
              <a:rPr lang="en-US" sz="1000" dirty="0"/>
              <a:t> Note: </a:t>
            </a:r>
            <a:r>
              <a:rPr lang="en-US" sz="1000" i="1" dirty="0"/>
              <a:t>Tight and shale </a:t>
            </a:r>
            <a:r>
              <a:rPr lang="en-US" sz="1000" dirty="0"/>
              <a:t>gas includes tight gas, shale gas, and natural gas from tight oil formations.</a:t>
            </a:r>
          </a:p>
        </p:txBody>
      </p:sp>
    </p:spTree>
    <p:extLst>
      <p:ext uri="{BB962C8B-B14F-4D97-AF65-F5344CB8AC3E}">
        <p14:creationId xmlns:p14="http://schemas.microsoft.com/office/powerpoint/2010/main" val="35202790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L43SH2"/>
          <p:cNvGraphicFramePr>
            <a:graphicFrameLocks noGrp="1"/>
          </p:cNvGraphicFramePr>
          <p:nvPr>
            <p:ph sz="quarter" idx="12"/>
          </p:nvPr>
        </p:nvGraphicFramePr>
        <p:xfrm>
          <a:off x="685800" y="1749426"/>
          <a:ext cx="3932238" cy="34972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SL43SH3"/>
          <p:cNvGraphicFramePr>
            <a:graphicFrameLocks noGrp="1"/>
          </p:cNvGraphicFramePr>
          <p:nvPr>
            <p:ph sz="quarter" idx="13"/>
          </p:nvPr>
        </p:nvGraphicFramePr>
        <p:xfrm>
          <a:off x="4664075" y="1749426"/>
          <a:ext cx="4108266" cy="3497263"/>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a:prstGeom prst="rect">
            <a:avLst/>
          </a:prstGeom>
        </p:spPr>
        <p:txBody>
          <a:bodyPr anchor="b"/>
          <a:lstStyle/>
          <a:p>
            <a:r>
              <a:rPr lang="en-US" dirty="0"/>
              <a:t>U.S. electricity generation and shares from selected fuels and renewable sources</a:t>
            </a:r>
          </a:p>
        </p:txBody>
      </p:sp>
      <p:sp>
        <p:nvSpPr>
          <p:cNvPr id="3" name="Slide Number Placeholder 2"/>
          <p:cNvSpPr>
            <a:spLocks noGrp="1"/>
          </p:cNvSpPr>
          <p:nvPr>
            <p:ph type="sldNum" sz="quarter" idx="4"/>
          </p:nvPr>
        </p:nvSpPr>
        <p:spPr/>
        <p:txBody>
          <a:bodyPr/>
          <a:lstStyle/>
          <a:p>
            <a:pPr>
              <a:defRPr/>
            </a:pPr>
            <a:fld id="{84948DD1-5963-4816-BE5A-05BCCCAC15E0}" type="slidenum">
              <a:rPr lang="en-US" smtClean="0"/>
              <a:pPr>
                <a:defRPr/>
              </a:pPr>
              <a:t>65</a:t>
            </a:fld>
            <a:endParaRPr lang="en-US" dirty="0"/>
          </a:p>
        </p:txBody>
      </p:sp>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032" y="1062120"/>
            <a:ext cx="576228" cy="576228"/>
          </a:xfrm>
          <a:prstGeom prst="rect">
            <a:avLst/>
          </a:prstGeom>
        </p:spPr>
      </p:pic>
    </p:spTree>
    <p:extLst>
      <p:ext uri="{BB962C8B-B14F-4D97-AF65-F5344CB8AC3E}">
        <p14:creationId xmlns:p14="http://schemas.microsoft.com/office/powerpoint/2010/main" val="319002115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SL46SH2"/>
          <p:cNvGraphicFramePr>
            <a:graphicFrameLocks noGrp="1"/>
          </p:cNvGraphicFramePr>
          <p:nvPr>
            <p:ph sz="quarter" idx="12"/>
          </p:nvPr>
        </p:nvGraphicFramePr>
        <p:xfrm>
          <a:off x="685800" y="2149476"/>
          <a:ext cx="2598738" cy="309721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Placeholder 2"/>
          <p:cNvSpPr>
            <a:spLocks noGrp="1"/>
          </p:cNvSpPr>
          <p:nvPr>
            <p:ph type="body" sz="quarter" idx="16"/>
          </p:nvPr>
        </p:nvSpPr>
        <p:spPr>
          <a:xfrm>
            <a:off x="685800" y="5314950"/>
            <a:ext cx="8001000" cy="205740"/>
          </a:xfrm>
        </p:spPr>
        <p:txBody>
          <a:bodyPr/>
          <a:lstStyle/>
          <a:p>
            <a:r>
              <a:rPr lang="en-US" dirty="0"/>
              <a:t>Note: Renewables category includes electricity generation from wind, solar, hydroelectric, geothermal, wood, and other biomass sources. </a:t>
            </a:r>
          </a:p>
        </p:txBody>
      </p:sp>
      <p:graphicFrame>
        <p:nvGraphicFramePr>
          <p:cNvPr id="26" name="SL46SH1"/>
          <p:cNvGraphicFramePr>
            <a:graphicFrameLocks noGrp="1"/>
          </p:cNvGraphicFramePr>
          <p:nvPr>
            <p:ph sz="quarter" idx="19"/>
          </p:nvPr>
        </p:nvGraphicFramePr>
        <p:xfrm>
          <a:off x="3386139" y="2149476"/>
          <a:ext cx="2600325" cy="309721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4" name="SL46SH0"/>
          <p:cNvGraphicFramePr>
            <a:graphicFrameLocks noGrp="1"/>
          </p:cNvGraphicFramePr>
          <p:nvPr>
            <p:ph sz="quarter" idx="20"/>
          </p:nvPr>
        </p:nvGraphicFramePr>
        <p:xfrm>
          <a:off x="6088064" y="2149476"/>
          <a:ext cx="2598737" cy="3097213"/>
        </p:xfrm>
        <a:graphic>
          <a:graphicData uri="http://schemas.openxmlformats.org/drawingml/2006/chart">
            <c:chart xmlns:c="http://schemas.openxmlformats.org/drawingml/2006/chart" xmlns:r="http://schemas.openxmlformats.org/officeDocument/2006/relationships" r:id="rId5"/>
          </a:graphicData>
        </a:graphic>
      </p:graphicFrame>
      <p:sp>
        <p:nvSpPr>
          <p:cNvPr id="2" name="Title 1"/>
          <p:cNvSpPr>
            <a:spLocks noGrp="1"/>
          </p:cNvSpPr>
          <p:nvPr>
            <p:ph type="title"/>
          </p:nvPr>
        </p:nvSpPr>
        <p:spPr>
          <a:prstGeom prst="rect">
            <a:avLst/>
          </a:prstGeom>
        </p:spPr>
        <p:txBody>
          <a:bodyPr anchor="b"/>
          <a:lstStyle/>
          <a:p>
            <a:r>
              <a:rPr lang="en-US" dirty="0"/>
              <a:t>U.S. electricity generation levels from selected fuels and renewable sources</a:t>
            </a:r>
          </a:p>
        </p:txBody>
      </p:sp>
      <p:sp>
        <p:nvSpPr>
          <p:cNvPr id="3" name="Slide Number Placeholder 2"/>
          <p:cNvSpPr>
            <a:spLocks noGrp="1"/>
          </p:cNvSpPr>
          <p:nvPr>
            <p:ph type="sldNum" sz="quarter" idx="4"/>
          </p:nvPr>
        </p:nvSpPr>
        <p:spPr/>
        <p:txBody>
          <a:bodyPr/>
          <a:lstStyle/>
          <a:p>
            <a:pPr>
              <a:defRPr/>
            </a:pPr>
            <a:fld id="{84948DD1-5963-4816-BE5A-05BCCCAC15E0}" type="slidenum">
              <a:rPr lang="en-US" smtClean="0"/>
              <a:pPr>
                <a:defRPr/>
              </a:pPr>
              <a:t>66</a:t>
            </a:fld>
            <a:endParaRPr lang="en-US" dirty="0"/>
          </a:p>
        </p:txBody>
      </p:sp>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3032" y="1062120"/>
            <a:ext cx="576228" cy="576228"/>
          </a:xfrm>
          <a:prstGeom prst="rect">
            <a:avLst/>
          </a:prstGeom>
        </p:spPr>
      </p:pic>
      <p:sp>
        <p:nvSpPr>
          <p:cNvPr id="8" name="Rectangle 7"/>
          <p:cNvSpPr/>
          <p:nvPr/>
        </p:nvSpPr>
        <p:spPr>
          <a:xfrm>
            <a:off x="619260" y="1650834"/>
            <a:ext cx="6128870" cy="461665"/>
          </a:xfrm>
          <a:prstGeom prst="rect">
            <a:avLst/>
          </a:prstGeom>
        </p:spPr>
        <p:txBody>
          <a:bodyPr wrap="square">
            <a:spAutoFit/>
          </a:bodyPr>
          <a:lstStyle/>
          <a:p>
            <a:pPr eaLnBrk="0" hangingPunct="0"/>
            <a:endParaRPr lang="en-US" sz="1200" b="1" dirty="0">
              <a:ea typeface="Times New Roman" charset="0"/>
              <a:cs typeface="Times New Roman" charset="0"/>
            </a:endParaRPr>
          </a:p>
          <a:p>
            <a:pPr eaLnBrk="0" hangingPunct="0"/>
            <a:r>
              <a:rPr lang="en-US" sz="1200" b="1" dirty="0">
                <a:ea typeface="Times New Roman" charset="0"/>
                <a:cs typeface="Times New Roman" charset="0"/>
              </a:rPr>
              <a:t>U.S. electricity generation, AEO2022 renewables cost cases</a:t>
            </a:r>
          </a:p>
        </p:txBody>
      </p:sp>
    </p:spTree>
    <p:extLst>
      <p:ext uri="{BB962C8B-B14F-4D97-AF65-F5344CB8AC3E}">
        <p14:creationId xmlns:p14="http://schemas.microsoft.com/office/powerpoint/2010/main" val="37107990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a:xfrm>
            <a:off x="832167" y="862102"/>
            <a:ext cx="8001000" cy="776247"/>
          </a:xfrm>
          <a:prstGeom prst="rect">
            <a:avLst/>
          </a:prstGeom>
        </p:spPr>
        <p:txBody>
          <a:bodyPr/>
          <a:lstStyle/>
          <a:p>
            <a:r>
              <a:rPr lang="en-US" dirty="0"/>
              <a:t>Installed electric generating capacity by source</a:t>
            </a:r>
            <a:endParaRPr lang="en-US" b="1" dirty="0">
              <a:solidFill>
                <a:srgbClr val="FF0000"/>
              </a:solidFill>
            </a:endParaRPr>
          </a:p>
        </p:txBody>
      </p:sp>
      <p:sp>
        <p:nvSpPr>
          <p:cNvPr id="5" name="Slide Number Placeholder 4"/>
          <p:cNvSpPr>
            <a:spLocks noGrp="1"/>
          </p:cNvSpPr>
          <p:nvPr>
            <p:ph type="sldNum" sz="quarter" idx="4"/>
          </p:nvPr>
        </p:nvSpPr>
        <p:spPr/>
        <p:txBody>
          <a:bodyPr/>
          <a:lstStyle/>
          <a:p>
            <a:pPr>
              <a:defRPr/>
            </a:pPr>
            <a:fld id="{84948DD1-5963-4816-BE5A-05BCCCAC15E0}" type="slidenum">
              <a:rPr lang="en-US" smtClean="0">
                <a:solidFill>
                  <a:srgbClr val="000000"/>
                </a:solidFill>
              </a:rPr>
              <a:pPr>
                <a:defRPr/>
              </a:pPr>
              <a:t>67</a:t>
            </a:fld>
            <a:endParaRPr lang="en-US" dirty="0">
              <a:solidFill>
                <a:srgbClr val="000000"/>
              </a:solidFill>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032" y="1062120"/>
            <a:ext cx="576228" cy="576228"/>
          </a:xfrm>
          <a:prstGeom prst="rect">
            <a:avLst/>
          </a:prstGeom>
        </p:spPr>
      </p:pic>
      <p:sp>
        <p:nvSpPr>
          <p:cNvPr id="9" name="TextBox 1"/>
          <p:cNvSpPr txBox="1"/>
          <p:nvPr/>
        </p:nvSpPr>
        <p:spPr>
          <a:xfrm>
            <a:off x="619260" y="5159548"/>
            <a:ext cx="8021820" cy="336205"/>
          </a:xfrm>
          <a:prstGeom prst="rect">
            <a:avLst/>
          </a:prstGeom>
          <a:no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sz="1000" b="1" kern="0" dirty="0">
                <a:solidFill>
                  <a:srgbClr val="BD732A"/>
                </a:solidFill>
                <a:latin typeface="Arial" panose="020B0604020202020204" pitchFamily="34" charset="0"/>
                <a:cs typeface="Arial" panose="020B0604020202020204" pitchFamily="34" charset="0"/>
              </a:rPr>
              <a:t>other 	</a:t>
            </a:r>
            <a:r>
              <a:rPr lang="en-US" sz="1000" b="1" baseline="0" dirty="0">
                <a:latin typeface="Arial" panose="020B0604020202020204" pitchFamily="34" charset="0"/>
                <a:cs typeface="Arial" panose="020B0604020202020204" pitchFamily="34" charset="0"/>
              </a:rPr>
              <a:t>diurnal storage 	</a:t>
            </a:r>
            <a:r>
              <a:rPr lang="en-US" sz="1000" b="1" baseline="0" dirty="0">
                <a:solidFill>
                  <a:schemeClr val="accent4"/>
                </a:solidFill>
                <a:latin typeface="Arial" panose="020B0604020202020204" pitchFamily="34" charset="0"/>
                <a:cs typeface="Arial" panose="020B0604020202020204" pitchFamily="34" charset="0"/>
              </a:rPr>
              <a:t>solar 	</a:t>
            </a:r>
            <a:r>
              <a:rPr lang="en-US" sz="1000" b="1" baseline="0" dirty="0">
                <a:solidFill>
                  <a:schemeClr val="accent3"/>
                </a:solidFill>
                <a:latin typeface="Arial" panose="020B0604020202020204" pitchFamily="34" charset="0"/>
                <a:cs typeface="Arial" panose="020B0604020202020204" pitchFamily="34" charset="0"/>
              </a:rPr>
              <a:t>wind	 </a:t>
            </a:r>
            <a:r>
              <a:rPr lang="en-US" sz="1000" b="1" baseline="0" dirty="0">
                <a:solidFill>
                  <a:schemeClr val="accent5"/>
                </a:solidFill>
                <a:latin typeface="Arial" panose="020B0604020202020204" pitchFamily="34" charset="0"/>
                <a:cs typeface="Arial" panose="020B0604020202020204" pitchFamily="34" charset="0"/>
              </a:rPr>
              <a:t>nuclear 	</a:t>
            </a:r>
            <a:r>
              <a:rPr lang="en-US" sz="1000" b="1" baseline="0" dirty="0">
                <a:solidFill>
                  <a:schemeClr val="accent1"/>
                </a:solidFill>
                <a:latin typeface="Arial" panose="020B0604020202020204" pitchFamily="34" charset="0"/>
                <a:cs typeface="Arial" panose="020B0604020202020204" pitchFamily="34" charset="0"/>
              </a:rPr>
              <a:t>oil </a:t>
            </a:r>
            <a:r>
              <a:rPr lang="en-US" sz="1000" b="1" dirty="0">
                <a:solidFill>
                  <a:schemeClr val="accent1"/>
                </a:solidFill>
                <a:latin typeface="Arial" panose="020B0604020202020204" pitchFamily="34" charset="0"/>
                <a:cs typeface="Arial" panose="020B0604020202020204" pitchFamily="34" charset="0"/>
              </a:rPr>
              <a:t>and natural</a:t>
            </a:r>
            <a:r>
              <a:rPr lang="en-US" sz="1000" b="1" baseline="0" dirty="0">
                <a:solidFill>
                  <a:schemeClr val="accent1"/>
                </a:solidFill>
                <a:latin typeface="Arial" panose="020B0604020202020204" pitchFamily="34" charset="0"/>
                <a:cs typeface="Arial" panose="020B0604020202020204" pitchFamily="34" charset="0"/>
              </a:rPr>
              <a:t> gas 	</a:t>
            </a:r>
            <a:r>
              <a:rPr lang="en-US" sz="1000" b="1" baseline="0" dirty="0">
                <a:solidFill>
                  <a:schemeClr val="bg2">
                    <a:lumMod val="40000"/>
                    <a:lumOff val="60000"/>
                  </a:schemeClr>
                </a:solidFill>
                <a:latin typeface="Arial" panose="020B0604020202020204" pitchFamily="34" charset="0"/>
                <a:cs typeface="Arial" panose="020B0604020202020204" pitchFamily="34" charset="0"/>
              </a:rPr>
              <a:t>coal</a:t>
            </a:r>
          </a:p>
        </p:txBody>
      </p:sp>
      <p:graphicFrame>
        <p:nvGraphicFramePr>
          <p:cNvPr id="12" name="Chart 11"/>
          <p:cNvGraphicFramePr>
            <a:graphicFrameLocks/>
          </p:cNvGraphicFramePr>
          <p:nvPr/>
        </p:nvGraphicFramePr>
        <p:xfrm>
          <a:off x="619260" y="1816271"/>
          <a:ext cx="3756026" cy="334327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a:graphicFrameLocks/>
          </p:cNvGraphicFramePr>
          <p:nvPr/>
        </p:nvGraphicFramePr>
        <p:xfrm>
          <a:off x="4504550" y="1822402"/>
          <a:ext cx="3749675" cy="333904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6394048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L47SH0"/>
          <p:cNvGraphicFramePr>
            <a:graphicFrameLocks noGrp="1"/>
          </p:cNvGraphicFramePr>
          <p:nvPr>
            <p:ph type="chart" sz="quarter" idx="12"/>
          </p:nvPr>
        </p:nvGraphicFramePr>
        <p:xfrm>
          <a:off x="459772" y="2133392"/>
          <a:ext cx="8227028" cy="313266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p:cNvSpPr>
            <a:spLocks noGrp="1"/>
          </p:cNvSpPr>
          <p:nvPr>
            <p:ph type="body" sz="quarter" idx="13"/>
          </p:nvPr>
        </p:nvSpPr>
        <p:spPr>
          <a:xfrm>
            <a:off x="685801" y="1891960"/>
            <a:ext cx="7472779" cy="411480"/>
          </a:xfrm>
        </p:spPr>
        <p:txBody>
          <a:bodyPr>
            <a:normAutofit fontScale="92500" lnSpcReduction="20000"/>
          </a:bodyPr>
          <a:lstStyle/>
          <a:p>
            <a:pPr eaLnBrk="0" hangingPunct="0"/>
            <a:r>
              <a:rPr lang="en-US" b="1" dirty="0">
                <a:solidFill>
                  <a:sysClr val="windowText" lastClr="000000"/>
                </a:solidFill>
                <a:latin typeface="Arial" panose="020B0604020202020204" pitchFamily="34" charset="0"/>
                <a:ea typeface="Times New Roman" charset="0"/>
                <a:cs typeface="Arial" panose="020B0604020202020204" pitchFamily="34" charset="0"/>
              </a:rPr>
              <a:t>Annual electricity generating capacity additions and retirements</a:t>
            </a:r>
          </a:p>
          <a:p>
            <a:pPr eaLnBrk="0" hangingPunct="0">
              <a:spcBef>
                <a:spcPts val="0"/>
              </a:spcBef>
            </a:pPr>
            <a:r>
              <a:rPr lang="en-US" b="1" dirty="0">
                <a:solidFill>
                  <a:sysClr val="windowText" lastClr="000000"/>
                </a:solidFill>
                <a:latin typeface="Arial" panose="020B0604020202020204" pitchFamily="34" charset="0"/>
                <a:ea typeface="Times New Roman" charset="0"/>
                <a:cs typeface="Arial" panose="020B0604020202020204" pitchFamily="34" charset="0"/>
              </a:rPr>
              <a:t>AEO2022 Reference case</a:t>
            </a:r>
          </a:p>
          <a:p>
            <a:pPr eaLnBrk="0" hangingPunct="0">
              <a:spcBef>
                <a:spcPts val="0"/>
              </a:spcBef>
            </a:pPr>
            <a:r>
              <a:rPr lang="en-US" sz="1100" dirty="0">
                <a:solidFill>
                  <a:sysClr val="windowText" lastClr="000000"/>
                </a:solidFill>
                <a:latin typeface="Arial" panose="020B0604020202020204" pitchFamily="34" charset="0"/>
                <a:ea typeface="Times New Roman" charset="0"/>
                <a:cs typeface="Arial" panose="020B0604020202020204" pitchFamily="34" charset="0"/>
              </a:rPr>
              <a:t>gigawatts</a:t>
            </a:r>
          </a:p>
        </p:txBody>
      </p:sp>
      <p:sp>
        <p:nvSpPr>
          <p:cNvPr id="6" name="Text Placeholder 5"/>
          <p:cNvSpPr>
            <a:spLocks noGrp="1"/>
          </p:cNvSpPr>
          <p:nvPr>
            <p:ph type="body" sz="quarter" idx="14"/>
          </p:nvPr>
        </p:nvSpPr>
        <p:spPr/>
        <p:txBody>
          <a:bodyPr/>
          <a:lstStyle/>
          <a:p>
            <a:r>
              <a:rPr lang="en-US" dirty="0"/>
              <a:t>Source: Form EIA-860M, </a:t>
            </a:r>
            <a:r>
              <a:rPr lang="en-US" i="1" dirty="0"/>
              <a:t>Monthly Update to the Annual Electric Generator Report</a:t>
            </a:r>
            <a:r>
              <a:rPr lang="en-US" dirty="0"/>
              <a:t>, August 2021</a:t>
            </a:r>
          </a:p>
        </p:txBody>
      </p:sp>
      <p:sp>
        <p:nvSpPr>
          <p:cNvPr id="2" name="Title 1"/>
          <p:cNvSpPr>
            <a:spLocks noGrp="1"/>
          </p:cNvSpPr>
          <p:nvPr>
            <p:ph type="title"/>
          </p:nvPr>
        </p:nvSpPr>
        <p:spPr>
          <a:prstGeom prst="rect">
            <a:avLst/>
          </a:prstGeom>
        </p:spPr>
        <p:txBody>
          <a:bodyPr anchor="b"/>
          <a:lstStyle/>
          <a:p>
            <a:r>
              <a:rPr lang="en-US" dirty="0"/>
              <a:t>U.S. retiring and new generating capacity</a:t>
            </a:r>
          </a:p>
        </p:txBody>
      </p:sp>
      <p:sp>
        <p:nvSpPr>
          <p:cNvPr id="4" name="Slide Number Placeholder 3"/>
          <p:cNvSpPr>
            <a:spLocks noGrp="1"/>
          </p:cNvSpPr>
          <p:nvPr>
            <p:ph type="sldNum" sz="quarter" idx="4"/>
          </p:nvPr>
        </p:nvSpPr>
        <p:spPr/>
        <p:txBody>
          <a:bodyPr/>
          <a:lstStyle/>
          <a:p>
            <a:pPr>
              <a:defRPr/>
            </a:pPr>
            <a:fld id="{84948DD1-5963-4816-BE5A-05BCCCAC15E0}" type="slidenum">
              <a:rPr lang="en-US" smtClean="0"/>
              <a:pPr>
                <a:defRPr/>
              </a:pPr>
              <a:t>68</a:t>
            </a:fld>
            <a:endParaRPr lang="en-US" dirty="0"/>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032" y="1062120"/>
            <a:ext cx="576228" cy="576228"/>
          </a:xfrm>
          <a:prstGeom prst="rect">
            <a:avLst/>
          </a:prstGeom>
        </p:spPr>
      </p:pic>
    </p:spTree>
    <p:extLst>
      <p:ext uri="{BB962C8B-B14F-4D97-AF65-F5344CB8AC3E}">
        <p14:creationId xmlns:p14="http://schemas.microsoft.com/office/powerpoint/2010/main" val="863776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25409" y="387348"/>
            <a:ext cx="8882066" cy="954107"/>
          </a:xfrm>
        </p:spPr>
        <p:txBody>
          <a:bodyPr/>
          <a:lstStyle/>
          <a:p>
            <a:r>
              <a:rPr lang="en-US" dirty="0">
                <a:latin typeface="Arial" charset="0"/>
              </a:rPr>
              <a:t>ELECTRICITY – Miami Fort Switchyard Picture</a:t>
            </a:r>
            <a:br>
              <a:rPr lang="en-US" dirty="0">
                <a:latin typeface="Arial" charset="0"/>
              </a:rPr>
            </a:br>
            <a:endParaRPr lang="en-US" dirty="0"/>
          </a:p>
        </p:txBody>
      </p:sp>
      <p:sp>
        <p:nvSpPr>
          <p:cNvPr id="4" name="Slide Number Placeholder 3"/>
          <p:cNvSpPr>
            <a:spLocks noGrp="1"/>
          </p:cNvSpPr>
          <p:nvPr>
            <p:ph type="sldNum" sz="quarter" idx="16"/>
          </p:nvPr>
        </p:nvSpPr>
        <p:spPr/>
        <p:txBody>
          <a:bodyPr/>
          <a:lstStyle/>
          <a:p>
            <a:pPr algn="r"/>
            <a:fld id="{692AF0AF-EC4A-4F46-B4C7-BDC1E3D8A276}" type="slidenum">
              <a:rPr lang="en-US" smtClean="0"/>
              <a:pPr algn="r"/>
              <a:t>6</a:t>
            </a:fld>
            <a:endParaRPr lang="en-US" dirty="0"/>
          </a:p>
        </p:txBody>
      </p:sp>
      <p:pic>
        <p:nvPicPr>
          <p:cNvPr id="7" name="Picture 6" descr="A picture containing outdoor, nature&#10;&#10;Description automatically generated">
            <a:extLst>
              <a:ext uri="{FF2B5EF4-FFF2-40B4-BE49-F238E27FC236}">
                <a16:creationId xmlns:a16="http://schemas.microsoft.com/office/drawing/2014/main" id="{75C29AAA-AA60-40CE-BE2F-C820D4ACD40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02442" y="1462248"/>
            <a:ext cx="8128000" cy="4470400"/>
          </a:xfrm>
          <a:prstGeom prst="rect">
            <a:avLst/>
          </a:prstGeom>
        </p:spPr>
      </p:pic>
    </p:spTree>
    <p:extLst>
      <p:ext uri="{BB962C8B-B14F-4D97-AF65-F5344CB8AC3E}">
        <p14:creationId xmlns:p14="http://schemas.microsoft.com/office/powerpoint/2010/main" val="36673476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SL49SH2"/>
          <p:cNvGraphicFramePr>
            <a:graphicFrameLocks noGrp="1"/>
          </p:cNvGraphicFramePr>
          <p:nvPr>
            <p:ph sz="quarter" idx="12"/>
          </p:nvPr>
        </p:nvGraphicFramePr>
        <p:xfrm>
          <a:off x="731837" y="1749426"/>
          <a:ext cx="3932238" cy="34972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L49SH3"/>
          <p:cNvGraphicFramePr>
            <a:graphicFrameLocks noGrp="1"/>
          </p:cNvGraphicFramePr>
          <p:nvPr>
            <p:ph sz="quarter" idx="13"/>
          </p:nvPr>
        </p:nvGraphicFramePr>
        <p:xfrm>
          <a:off x="4664076" y="1749426"/>
          <a:ext cx="4022725" cy="3497263"/>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a:prstGeom prst="rect">
            <a:avLst/>
          </a:prstGeom>
        </p:spPr>
        <p:txBody>
          <a:bodyPr/>
          <a:lstStyle/>
          <a:p>
            <a:r>
              <a:rPr lang="en-US" dirty="0"/>
              <a:t>Electricity prices by components and long-term average electricity prices</a:t>
            </a:r>
          </a:p>
        </p:txBody>
      </p:sp>
      <p:sp>
        <p:nvSpPr>
          <p:cNvPr id="3" name="Slide Number Placeholder 2"/>
          <p:cNvSpPr>
            <a:spLocks noGrp="1"/>
          </p:cNvSpPr>
          <p:nvPr>
            <p:ph type="sldNum" sz="quarter" idx="4"/>
          </p:nvPr>
        </p:nvSpPr>
        <p:spPr/>
        <p:txBody>
          <a:bodyPr/>
          <a:lstStyle/>
          <a:p>
            <a:pPr>
              <a:defRPr/>
            </a:pPr>
            <a:fld id="{84948DD1-5963-4816-BE5A-05BCCCAC15E0}" type="slidenum">
              <a:rPr lang="en-US" smtClean="0"/>
              <a:pPr>
                <a:defRPr/>
              </a:pPr>
              <a:t>69</a:t>
            </a:fld>
            <a:endParaRPr lang="en-US" dirty="0"/>
          </a:p>
        </p:txBody>
      </p:sp>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032" y="1062120"/>
            <a:ext cx="576228" cy="576228"/>
          </a:xfrm>
          <a:prstGeom prst="rect">
            <a:avLst/>
          </a:prstGeom>
        </p:spPr>
      </p:pic>
    </p:spTree>
    <p:extLst>
      <p:ext uri="{BB962C8B-B14F-4D97-AF65-F5344CB8AC3E}">
        <p14:creationId xmlns:p14="http://schemas.microsoft.com/office/powerpoint/2010/main" val="337109550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p:cNvSpPr>
          <p:nvPr>
            <p:ph type="title"/>
          </p:nvPr>
        </p:nvSpPr>
        <p:spPr>
          <a:xfrm>
            <a:off x="719216" y="746651"/>
            <a:ext cx="8001000" cy="776247"/>
          </a:xfrm>
        </p:spPr>
        <p:txBody>
          <a:bodyPr/>
          <a:lstStyle/>
          <a:p>
            <a:r>
              <a:rPr lang="en-US" dirty="0"/>
              <a:t>U.S. electricity generation by source</a:t>
            </a:r>
          </a:p>
        </p:txBody>
      </p:sp>
      <p:sp>
        <p:nvSpPr>
          <p:cNvPr id="5" name="Slide Number Placeholder 4"/>
          <p:cNvSpPr>
            <a:spLocks noGrp="1"/>
          </p:cNvSpPr>
          <p:nvPr>
            <p:ph type="sldNum" sz="quarter" idx="4"/>
          </p:nvPr>
        </p:nvSpPr>
        <p:spPr/>
        <p:txBody>
          <a:bodyPr/>
          <a:lstStyle/>
          <a:p>
            <a:pPr>
              <a:defRPr/>
            </a:pPr>
            <a:fld id="{84948DD1-5963-4816-BE5A-05BCCCAC15E0}" type="slidenum">
              <a:rPr lang="en-US" smtClean="0">
                <a:solidFill>
                  <a:srgbClr val="000000"/>
                </a:solidFill>
              </a:rPr>
              <a:pPr>
                <a:defRPr/>
              </a:pPr>
              <a:t>70</a:t>
            </a:fld>
            <a:endParaRPr lang="en-US" dirty="0">
              <a:solidFill>
                <a:srgbClr val="000000"/>
              </a:solidFill>
            </a:endParaRPr>
          </a:p>
        </p:txBody>
      </p:sp>
      <p:sp>
        <p:nvSpPr>
          <p:cNvPr id="12" name="Slide Number Placeholder 4"/>
          <p:cNvSpPr txBox="1">
            <a:spLocks/>
          </p:cNvSpPr>
          <p:nvPr/>
        </p:nvSpPr>
        <p:spPr>
          <a:xfrm>
            <a:off x="8663052" y="5672138"/>
            <a:ext cx="384175" cy="273844"/>
          </a:xfrm>
          <a:prstGeom prst="rect">
            <a:avLst/>
          </a:prstGeom>
        </p:spPr>
        <p:txBody>
          <a:bodyPr vert="horz" lIns="91440" tIns="45720" rIns="91440" bIns="45720" rtlCol="0" anchor="ctr"/>
          <a:lstStyle>
            <a:defPPr>
              <a:defRPr lang="en-US"/>
            </a:defPPr>
            <a:lvl1pPr algn="ctr" rtl="0" fontAlgn="auto">
              <a:spcBef>
                <a:spcPts val="0"/>
              </a:spcBef>
              <a:spcAft>
                <a:spcPts val="0"/>
              </a:spcAft>
              <a:defRPr sz="1000" kern="1200">
                <a:solidFill>
                  <a:schemeClr val="tx1"/>
                </a:solidFill>
                <a:latin typeface="+mj-lt"/>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sz="1000" dirty="0">
              <a:solidFill>
                <a:srgbClr val="000000"/>
              </a:solidFill>
            </a:endParaRPr>
          </a:p>
        </p:txBody>
      </p:sp>
      <p:sp>
        <p:nvSpPr>
          <p:cNvPr id="14" name="TextBox 1"/>
          <p:cNvSpPr txBox="1"/>
          <p:nvPr/>
        </p:nvSpPr>
        <p:spPr>
          <a:xfrm>
            <a:off x="719217" y="1774996"/>
            <a:ext cx="8239125" cy="94297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1400" b="0" baseline="0" dirty="0">
              <a:latin typeface="Arial" panose="020B0604020202020204" pitchFamily="34" charset="0"/>
              <a:cs typeface="Arial" panose="020B0604020202020204" pitchFamily="34" charset="0"/>
            </a:endParaRPr>
          </a:p>
        </p:txBody>
      </p:sp>
      <p:pic>
        <p:nvPicPr>
          <p:cNvPr id="19" name="Picture 1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032" y="1062120"/>
            <a:ext cx="576228" cy="576228"/>
          </a:xfrm>
          <a:prstGeom prst="rect">
            <a:avLst/>
          </a:prstGeom>
        </p:spPr>
      </p:pic>
      <p:sp>
        <p:nvSpPr>
          <p:cNvPr id="16" name="TextBox 1"/>
          <p:cNvSpPr txBox="1"/>
          <p:nvPr/>
        </p:nvSpPr>
        <p:spPr>
          <a:xfrm>
            <a:off x="400132" y="1534247"/>
            <a:ext cx="8346016" cy="8223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a:latin typeface="Arial" panose="020B0604020202020204" pitchFamily="34" charset="0"/>
                <a:cs typeface="Arial" panose="020B0604020202020204" pitchFamily="34" charset="0"/>
              </a:rPr>
              <a:t>Hourly U.S. electricity generation and load by fuel for selected cases and representative years</a:t>
            </a:r>
          </a:p>
          <a:p>
            <a:r>
              <a:rPr lang="en-US" sz="1100" b="0" baseline="0" dirty="0">
                <a:latin typeface="Arial" panose="020B0604020202020204" pitchFamily="34" charset="0"/>
                <a:cs typeface="Arial" panose="020B0604020202020204" pitchFamily="34" charset="0"/>
              </a:rPr>
              <a:t>billion kilowatthours</a:t>
            </a:r>
          </a:p>
          <a:p>
            <a:endParaRPr lang="en-US" sz="1100" b="0" baseline="0" dirty="0">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sz="1100" dirty="0">
                <a:effectLst/>
                <a:latin typeface="Arial" panose="020B0604020202020204" pitchFamily="34" charset="0"/>
                <a:cs typeface="Arial" panose="020B0604020202020204" pitchFamily="34" charset="0"/>
              </a:rPr>
              <a:t>             AEO2022</a:t>
            </a:r>
            <a:r>
              <a:rPr lang="en-US" sz="1100" baseline="0" dirty="0">
                <a:effectLst/>
                <a:latin typeface="Arial" panose="020B0604020202020204" pitchFamily="34" charset="0"/>
                <a:cs typeface="Arial" panose="020B0604020202020204" pitchFamily="34" charset="0"/>
              </a:rPr>
              <a:t> Reference case, 2021              AEO2022 Reference case, 2050         AEO2022 Low Renewables Cost case, 2050</a:t>
            </a:r>
            <a:endParaRPr lang="en-US" sz="1100" baseline="0" dirty="0">
              <a:latin typeface="Arial" panose="020B0604020202020204" pitchFamily="34" charset="0"/>
              <a:cs typeface="Arial" panose="020B0604020202020204" pitchFamily="34" charset="0"/>
            </a:endParaRPr>
          </a:p>
          <a:p>
            <a:endParaRPr lang="en-US" sz="1200" b="1" baseline="0" dirty="0">
              <a:latin typeface="Arial" panose="020B0604020202020204" pitchFamily="34" charset="0"/>
              <a:cs typeface="Arial" panose="020B0604020202020204" pitchFamily="34" charset="0"/>
            </a:endParaRPr>
          </a:p>
        </p:txBody>
      </p:sp>
      <p:sp>
        <p:nvSpPr>
          <p:cNvPr id="17" name="TextBox 1"/>
          <p:cNvSpPr txBox="1"/>
          <p:nvPr/>
        </p:nvSpPr>
        <p:spPr>
          <a:xfrm>
            <a:off x="3540029" y="4639396"/>
            <a:ext cx="2786744" cy="368300"/>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100" b="0" baseline="0" dirty="0">
                <a:solidFill>
                  <a:sysClr val="windowText" lastClr="000000"/>
                </a:solidFill>
                <a:latin typeface="Arial" panose="020B0604020202020204" pitchFamily="34" charset="0"/>
                <a:cs typeface="Arial" panose="020B0604020202020204" pitchFamily="34" charset="0"/>
              </a:rPr>
              <a:t>hour of the day</a:t>
            </a:r>
            <a:r>
              <a:rPr lang="en-US" sz="1200" b="0" baseline="0" dirty="0">
                <a:solidFill>
                  <a:sysClr val="windowText" lastClr="000000"/>
                </a:solidFill>
                <a:latin typeface="Arial" panose="020B0604020202020204" pitchFamily="34" charset="0"/>
                <a:cs typeface="Arial" panose="020B0604020202020204" pitchFamily="34" charset="0"/>
              </a:rPr>
              <a:t>	</a:t>
            </a:r>
          </a:p>
        </p:txBody>
      </p:sp>
      <p:graphicFrame>
        <p:nvGraphicFramePr>
          <p:cNvPr id="20" name="Chart 19"/>
          <p:cNvGraphicFramePr>
            <a:graphicFrameLocks/>
          </p:cNvGraphicFramePr>
          <p:nvPr/>
        </p:nvGraphicFramePr>
        <p:xfrm>
          <a:off x="527663" y="2365037"/>
          <a:ext cx="2743200" cy="23082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Chart 20"/>
          <p:cNvGraphicFramePr>
            <a:graphicFrameLocks/>
          </p:cNvGraphicFramePr>
          <p:nvPr/>
        </p:nvGraphicFramePr>
        <p:xfrm>
          <a:off x="3191686" y="2356572"/>
          <a:ext cx="2753054" cy="231669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2" name="Chart 21"/>
          <p:cNvGraphicFramePr>
            <a:graphicFrameLocks/>
          </p:cNvGraphicFramePr>
          <p:nvPr/>
        </p:nvGraphicFramePr>
        <p:xfrm>
          <a:off x="5840018" y="2451821"/>
          <a:ext cx="2743200" cy="2221441"/>
        </p:xfrm>
        <a:graphic>
          <a:graphicData uri="http://schemas.openxmlformats.org/drawingml/2006/chart">
            <c:chart xmlns:c="http://schemas.openxmlformats.org/drawingml/2006/chart" xmlns:r="http://schemas.openxmlformats.org/officeDocument/2006/relationships" r:id="rId5"/>
          </a:graphicData>
        </a:graphic>
      </p:graphicFrame>
      <p:sp>
        <p:nvSpPr>
          <p:cNvPr id="13" name="TextBox 14"/>
          <p:cNvSpPr txBox="1"/>
          <p:nvPr/>
        </p:nvSpPr>
        <p:spPr>
          <a:xfrm>
            <a:off x="394408" y="5007696"/>
            <a:ext cx="8749593" cy="146194"/>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50" b="1" dirty="0">
                <a:solidFill>
                  <a:srgbClr val="49366E"/>
                </a:solidFill>
                <a:latin typeface="Arial" panose="020B0604020202020204" pitchFamily="34" charset="0"/>
                <a:cs typeface="Arial" panose="020B0604020202020204" pitchFamily="34" charset="0"/>
              </a:rPr>
              <a:t>curtailment</a:t>
            </a:r>
            <a:r>
              <a:rPr lang="en-US" sz="950" b="1" dirty="0">
                <a:solidFill>
                  <a:schemeClr val="accent4">
                    <a:lumMod val="75000"/>
                  </a:schemeClr>
                </a:solidFill>
                <a:latin typeface="Arial" panose="020B0604020202020204" pitchFamily="34" charset="0"/>
                <a:cs typeface="Arial" panose="020B0604020202020204" pitchFamily="34" charset="0"/>
              </a:rPr>
              <a:t>    </a:t>
            </a:r>
            <a:r>
              <a:rPr lang="en-US" sz="950" b="1" dirty="0">
                <a:latin typeface="Arial" panose="020B0604020202020204" pitchFamily="34" charset="0"/>
                <a:cs typeface="Arial" panose="020B0604020202020204" pitchFamily="34" charset="0"/>
              </a:rPr>
              <a:t>battery storage    </a:t>
            </a:r>
            <a:r>
              <a:rPr lang="en-US" sz="950" b="1" dirty="0">
                <a:solidFill>
                  <a:schemeClr val="accent1">
                    <a:lumMod val="40000"/>
                    <a:lumOff val="60000"/>
                  </a:schemeClr>
                </a:solidFill>
                <a:latin typeface="Arial" panose="020B0604020202020204" pitchFamily="34" charset="0"/>
                <a:cs typeface="Arial" panose="020B0604020202020204" pitchFamily="34" charset="0"/>
              </a:rPr>
              <a:t>pumped storage    </a:t>
            </a:r>
            <a:r>
              <a:rPr lang="en-US" sz="950" b="1" dirty="0">
                <a:solidFill>
                  <a:schemeClr val="accent4"/>
                </a:solidFill>
                <a:latin typeface="Arial" panose="020B0604020202020204" pitchFamily="34" charset="0"/>
                <a:cs typeface="Arial" panose="020B0604020202020204" pitchFamily="34" charset="0"/>
              </a:rPr>
              <a:t>solar    </a:t>
            </a:r>
            <a:r>
              <a:rPr lang="en-US" sz="950" b="1" dirty="0">
                <a:solidFill>
                  <a:schemeClr val="accent3"/>
                </a:solidFill>
                <a:latin typeface="Arial" panose="020B0604020202020204" pitchFamily="34" charset="0"/>
                <a:cs typeface="Arial" panose="020B0604020202020204" pitchFamily="34" charset="0"/>
              </a:rPr>
              <a:t>wind    </a:t>
            </a:r>
            <a:r>
              <a:rPr lang="en-US" sz="950" b="1" kern="1200" dirty="0">
                <a:solidFill>
                  <a:srgbClr val="003953"/>
                </a:solidFill>
                <a:effectLst/>
                <a:latin typeface="Arial" panose="020B0604020202020204" pitchFamily="34" charset="0"/>
                <a:cs typeface="Arial" panose="020B0604020202020204" pitchFamily="34" charset="0"/>
              </a:rPr>
              <a:t>hydroelectric </a:t>
            </a:r>
            <a:r>
              <a:rPr lang="en-US" sz="950" b="1" dirty="0">
                <a:solidFill>
                  <a:srgbClr val="003953"/>
                </a:solidFill>
                <a:latin typeface="Arial" panose="020B0604020202020204" pitchFamily="34" charset="0"/>
                <a:cs typeface="Arial" panose="020B0604020202020204" pitchFamily="34" charset="0"/>
              </a:rPr>
              <a:t> </a:t>
            </a:r>
            <a:r>
              <a:rPr lang="en-US" sz="950" b="1" dirty="0">
                <a:solidFill>
                  <a:srgbClr val="09689C"/>
                </a:solidFill>
                <a:latin typeface="Arial" panose="020B0604020202020204" pitchFamily="34" charset="0"/>
                <a:cs typeface="Arial" panose="020B0604020202020204" pitchFamily="34" charset="0"/>
              </a:rPr>
              <a:t> </a:t>
            </a:r>
            <a:r>
              <a:rPr lang="en-US" sz="950" b="1" dirty="0">
                <a:latin typeface="Arial" panose="020B0604020202020204" pitchFamily="34" charset="0"/>
                <a:cs typeface="Arial" panose="020B0604020202020204" pitchFamily="34" charset="0"/>
              </a:rPr>
              <a:t> </a:t>
            </a:r>
            <a:r>
              <a:rPr lang="en-US" sz="950" b="1" dirty="0">
                <a:solidFill>
                  <a:srgbClr val="20A3DC"/>
                </a:solidFill>
                <a:latin typeface="Arial" panose="020B0604020202020204" pitchFamily="34" charset="0"/>
                <a:cs typeface="Arial" panose="020B0604020202020204" pitchFamily="34" charset="0"/>
              </a:rPr>
              <a:t>natural</a:t>
            </a:r>
            <a:r>
              <a:rPr lang="en-US" sz="950" b="1" dirty="0">
                <a:latin typeface="Arial" panose="020B0604020202020204" pitchFamily="34" charset="0"/>
                <a:cs typeface="Arial" panose="020B0604020202020204" pitchFamily="34" charset="0"/>
              </a:rPr>
              <a:t> </a:t>
            </a:r>
            <a:r>
              <a:rPr kumimoji="0" lang="en-US" sz="950" b="1" i="0" u="none" strike="noStrike" kern="0" cap="none" spc="0" normalizeH="0" baseline="0" noProof="0" dirty="0">
                <a:ln>
                  <a:noFill/>
                </a:ln>
                <a:solidFill>
                  <a:srgbClr val="0096D7"/>
                </a:solidFill>
                <a:effectLst/>
                <a:uLnTx/>
                <a:uFillTx/>
                <a:latin typeface="Arial" panose="020B0604020202020204" pitchFamily="34" charset="0"/>
                <a:cs typeface="Arial" panose="020B0604020202020204" pitchFamily="34" charset="0"/>
              </a:rPr>
              <a:t>gas combined-cycle</a:t>
            </a:r>
            <a:r>
              <a:rPr kumimoji="0" lang="en-US" sz="950" b="1" i="0" u="none" strike="noStrike" kern="0" cap="none" spc="0" normalizeH="0" noProof="0" dirty="0">
                <a:ln>
                  <a:noFill/>
                </a:ln>
                <a:solidFill>
                  <a:srgbClr val="0096D7"/>
                </a:solidFill>
                <a:effectLst/>
                <a:uLnTx/>
                <a:uFillTx/>
                <a:latin typeface="Arial" panose="020B0604020202020204" pitchFamily="34" charset="0"/>
                <a:cs typeface="Arial" panose="020B0604020202020204" pitchFamily="34" charset="0"/>
              </a:rPr>
              <a:t>   </a:t>
            </a:r>
            <a:r>
              <a:rPr kumimoji="0" lang="en-US" sz="950" b="1" i="0" u="none" strike="noStrike" kern="0" cap="none" spc="0" normalizeH="0" noProof="0" dirty="0">
                <a:ln>
                  <a:noFill/>
                </a:ln>
                <a:solidFill>
                  <a:srgbClr val="BF7730"/>
                </a:solidFill>
                <a:effectLst/>
                <a:uLnTx/>
                <a:uFillTx/>
                <a:latin typeface="Arial" panose="020B0604020202020204" pitchFamily="34" charset="0"/>
                <a:cs typeface="Arial" panose="020B0604020202020204" pitchFamily="34" charset="0"/>
              </a:rPr>
              <a:t>natural</a:t>
            </a:r>
            <a:r>
              <a:rPr kumimoji="0" lang="en-US" sz="950" b="1" i="0" u="none" strike="noStrike" kern="0" cap="none" spc="0" normalizeH="0" noProof="0" dirty="0">
                <a:ln>
                  <a:noFill/>
                </a:ln>
                <a:solidFill>
                  <a:srgbClr val="0096D7"/>
                </a:solidFill>
                <a:effectLst/>
                <a:uLnTx/>
                <a:uFillTx/>
                <a:latin typeface="Arial" panose="020B0604020202020204" pitchFamily="34" charset="0"/>
                <a:cs typeface="Arial" panose="020B0604020202020204" pitchFamily="34" charset="0"/>
              </a:rPr>
              <a:t> </a:t>
            </a:r>
            <a:r>
              <a:rPr lang="en-US" sz="950" b="1" dirty="0">
                <a:solidFill>
                  <a:schemeClr val="accent2"/>
                </a:solidFill>
                <a:latin typeface="Arial" panose="020B0604020202020204" pitchFamily="34" charset="0"/>
                <a:cs typeface="Arial" panose="020B0604020202020204" pitchFamily="34" charset="0"/>
              </a:rPr>
              <a:t>gas and oil peakers    </a:t>
            </a:r>
            <a:r>
              <a:rPr lang="en-US" sz="950" b="1" dirty="0">
                <a:solidFill>
                  <a:schemeClr val="accent5"/>
                </a:solidFill>
                <a:latin typeface="Arial" panose="020B0604020202020204" pitchFamily="34" charset="0"/>
                <a:cs typeface="Arial" panose="020B0604020202020204" pitchFamily="34" charset="0"/>
              </a:rPr>
              <a:t>nuclear   </a:t>
            </a:r>
            <a:r>
              <a:rPr lang="en-US" sz="950" b="1" dirty="0">
                <a:solidFill>
                  <a:schemeClr val="bg2">
                    <a:lumMod val="40000"/>
                    <a:lumOff val="60000"/>
                  </a:schemeClr>
                </a:solidFill>
                <a:latin typeface="Arial" panose="020B0604020202020204" pitchFamily="34" charset="0"/>
                <a:cs typeface="Arial" panose="020B0604020202020204" pitchFamily="34" charset="0"/>
              </a:rPr>
              <a:t>coal</a:t>
            </a:r>
          </a:p>
        </p:txBody>
      </p:sp>
      <p:sp>
        <p:nvSpPr>
          <p:cNvPr id="2" name="Rectangle 1"/>
          <p:cNvSpPr/>
          <p:nvPr/>
        </p:nvSpPr>
        <p:spPr>
          <a:xfrm>
            <a:off x="394408" y="5176508"/>
            <a:ext cx="8543293" cy="461665"/>
          </a:xfrm>
          <a:prstGeom prst="rect">
            <a:avLst/>
          </a:prstGeom>
        </p:spPr>
        <p:txBody>
          <a:bodyPr wrap="square">
            <a:spAutoFit/>
          </a:bodyPr>
          <a:lstStyle/>
          <a:p>
            <a:r>
              <a:rPr lang="en-US" sz="800" dirty="0"/>
              <a:t>Note: Negative generation represents charging of energy storage technologies such as pumped hydro and battery storage. Hourly dispatch estimates are illustrative and are developed to determine curtailment and storage operations; final dispatch estimates are developed separately and may differ from total utilization as this figure shows. Solar includes both utility-scale and end-use photovoltaic electricity generation</a:t>
            </a:r>
          </a:p>
        </p:txBody>
      </p:sp>
    </p:spTree>
    <p:extLst>
      <p:ext uri="{BB962C8B-B14F-4D97-AF65-F5344CB8AC3E}">
        <p14:creationId xmlns:p14="http://schemas.microsoft.com/office/powerpoint/2010/main" val="289031543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RA02a"/>
          <p:cNvGraphicFramePr>
            <a:graphicFrameLocks noGrp="1"/>
          </p:cNvGraphicFramePr>
          <p:nvPr>
            <p:ph sz="quarter" idx="12"/>
          </p:nvPr>
        </p:nvGraphicFramePr>
        <p:xfrm>
          <a:off x="730886" y="2244616"/>
          <a:ext cx="3866117" cy="30020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TRA02b"/>
          <p:cNvGraphicFramePr>
            <a:graphicFrameLocks noGrp="1"/>
          </p:cNvGraphicFramePr>
          <p:nvPr>
            <p:ph sz="quarter" idx="13"/>
          </p:nvPr>
        </p:nvGraphicFramePr>
        <p:xfrm>
          <a:off x="4664076" y="2244616"/>
          <a:ext cx="4022725" cy="3002072"/>
        </p:xfrm>
        <a:graphic>
          <a:graphicData uri="http://schemas.openxmlformats.org/drawingml/2006/chart">
            <c:chart xmlns:c="http://schemas.openxmlformats.org/drawingml/2006/chart" xmlns:r="http://schemas.openxmlformats.org/officeDocument/2006/relationships" r:id="rId4"/>
          </a:graphicData>
        </a:graphic>
      </p:graphicFrame>
      <p:sp>
        <p:nvSpPr>
          <p:cNvPr id="32" name="Text Placeholder 31"/>
          <p:cNvSpPr>
            <a:spLocks noGrp="1"/>
          </p:cNvSpPr>
          <p:nvPr>
            <p:ph type="body" sz="quarter" idx="17"/>
          </p:nvPr>
        </p:nvSpPr>
        <p:spPr>
          <a:xfrm>
            <a:off x="4663440" y="1751771"/>
            <a:ext cx="4023360" cy="566065"/>
          </a:xfrm>
        </p:spPr>
        <p:txBody>
          <a:bodyPr>
            <a:normAutofit lnSpcReduction="10000"/>
          </a:bodyPr>
          <a:lstStyle/>
          <a:p>
            <a:pPr algn="l" eaLnBrk="0" hangingPunct="0"/>
            <a:r>
              <a:rPr lang="en-US" b="1" dirty="0">
                <a:ea typeface="Times New Roman" charset="0"/>
                <a:cs typeface="Times New Roman" charset="0"/>
              </a:rPr>
              <a:t>Transportation sector consumption by fuel</a:t>
            </a:r>
          </a:p>
          <a:p>
            <a:pPr algn="l" eaLnBrk="0" hangingPunct="0"/>
            <a:r>
              <a:rPr lang="en-US" b="1" dirty="0">
                <a:ea typeface="Times New Roman" charset="0"/>
                <a:cs typeface="Times New Roman" charset="0"/>
              </a:rPr>
              <a:t>AEO2022 Reference case</a:t>
            </a:r>
          </a:p>
          <a:p>
            <a:pPr algn="l" eaLnBrk="0" hangingPunct="0"/>
            <a:r>
              <a:rPr lang="en-US" sz="1100" dirty="0">
                <a:ea typeface="Times New Roman" charset="0"/>
                <a:cs typeface="Times New Roman" charset="0"/>
              </a:rPr>
              <a:t>quadrillion British thermal units</a:t>
            </a:r>
          </a:p>
        </p:txBody>
      </p:sp>
      <p:sp>
        <p:nvSpPr>
          <p:cNvPr id="23" name="Text Placeholder 22"/>
          <p:cNvSpPr>
            <a:spLocks noGrp="1"/>
          </p:cNvSpPr>
          <p:nvPr>
            <p:ph type="body" sz="quarter" idx="16"/>
          </p:nvPr>
        </p:nvSpPr>
        <p:spPr>
          <a:xfrm>
            <a:off x="731520" y="1751770"/>
            <a:ext cx="3931920" cy="566065"/>
          </a:xfrm>
        </p:spPr>
        <p:txBody>
          <a:bodyPr>
            <a:normAutofit fontScale="25000" lnSpcReduction="20000"/>
          </a:bodyPr>
          <a:lstStyle/>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r>
              <a:rPr lang="en-US" b="1" dirty="0"/>
              <a:t>Transportation sector consumption by mode</a:t>
            </a:r>
          </a:p>
          <a:p>
            <a:r>
              <a:rPr lang="en-US" b="1" dirty="0"/>
              <a:t>AEO2022 Reference case</a:t>
            </a:r>
          </a:p>
          <a:p>
            <a:r>
              <a:rPr lang="en-US" sz="1100" dirty="0"/>
              <a:t>quadrillion British thermal units</a:t>
            </a:r>
          </a:p>
        </p:txBody>
      </p:sp>
      <p:sp>
        <p:nvSpPr>
          <p:cNvPr id="2" name="Title 1"/>
          <p:cNvSpPr>
            <a:spLocks noGrp="1"/>
          </p:cNvSpPr>
          <p:nvPr>
            <p:ph type="title"/>
          </p:nvPr>
        </p:nvSpPr>
        <p:spPr/>
        <p:txBody>
          <a:bodyPr/>
          <a:lstStyle/>
          <a:p>
            <a:r>
              <a:rPr lang="en-US" dirty="0"/>
              <a:t>Transportation sector energy consumption</a:t>
            </a:r>
            <a:endParaRPr lang="en-US" dirty="0">
              <a:solidFill>
                <a:srgbClr val="FF0000"/>
              </a:solidFill>
            </a:endParaRPr>
          </a:p>
        </p:txBody>
      </p:sp>
      <p:sp>
        <p:nvSpPr>
          <p:cNvPr id="3" name="Slide Number Placeholder 2"/>
          <p:cNvSpPr>
            <a:spLocks noGrp="1"/>
          </p:cNvSpPr>
          <p:nvPr>
            <p:ph type="sldNum" sz="quarter" idx="4"/>
          </p:nvPr>
        </p:nvSpPr>
        <p:spPr/>
        <p:txBody>
          <a:bodyPr/>
          <a:lstStyle/>
          <a:p>
            <a:pPr>
              <a:defRPr/>
            </a:pPr>
            <a:fld id="{84948DD1-5963-4816-BE5A-05BCCCAC15E0}" type="slidenum">
              <a:rPr lang="en-US" smtClean="0"/>
              <a:pPr>
                <a:defRPr/>
              </a:pPr>
              <a:t>71</a:t>
            </a:fld>
            <a:endParaRPr lang="en-US" dirty="0"/>
          </a:p>
        </p:txBody>
      </p:sp>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032" y="1058586"/>
            <a:ext cx="576228" cy="579763"/>
          </a:xfrm>
          <a:prstGeom prst="rect">
            <a:avLst/>
          </a:prstGeom>
        </p:spPr>
      </p:pic>
      <p:sp>
        <p:nvSpPr>
          <p:cNvPr id="34" name="TextBox 1"/>
          <p:cNvSpPr txBox="1"/>
          <p:nvPr/>
        </p:nvSpPr>
        <p:spPr bwMode="auto">
          <a:xfrm>
            <a:off x="3362297" y="2979606"/>
            <a:ext cx="1189620" cy="1534142"/>
          </a:xfrm>
          <a:prstGeom prst="rect">
            <a:avLst/>
          </a:prstGeom>
          <a:noFill/>
          <a:ln w="9525">
            <a:noFill/>
            <a:miter lim="800000"/>
            <a:headEnd/>
            <a:tailEnd/>
          </a:ln>
        </p:spPr>
        <p:txBody>
          <a:bodyPr wrap="none" lIns="27432" tIns="27432" rIns="27432" bIns="27432"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sz="1200" b="1" i="0" dirty="0">
                <a:solidFill>
                  <a:schemeClr val="tx2"/>
                </a:solidFill>
                <a:ea typeface="Times New Roman" charset="0"/>
                <a:cs typeface="Times New Roman" charset="0"/>
              </a:rPr>
              <a:t>light-duty</a:t>
            </a:r>
          </a:p>
          <a:p>
            <a:pPr eaLnBrk="0" hangingPunct="0"/>
            <a:r>
              <a:rPr lang="en-US" sz="1200" b="1" i="0" dirty="0">
                <a:solidFill>
                  <a:schemeClr val="tx2"/>
                </a:solidFill>
                <a:ea typeface="Times New Roman" charset="0"/>
                <a:cs typeface="Times New Roman" charset="0"/>
              </a:rPr>
              <a:t>vehicles</a:t>
            </a:r>
          </a:p>
          <a:p>
            <a:pPr eaLnBrk="0" hangingPunct="0"/>
            <a:r>
              <a:rPr lang="en-US" sz="1200" b="1" dirty="0">
                <a:solidFill>
                  <a:schemeClr val="accent1"/>
                </a:solidFill>
                <a:ea typeface="Times New Roman" charset="0"/>
                <a:cs typeface="Times New Roman" charset="0"/>
              </a:rPr>
              <a:t>m</a:t>
            </a:r>
            <a:r>
              <a:rPr lang="en-US" sz="1200" b="1" i="0" baseline="0" dirty="0">
                <a:solidFill>
                  <a:schemeClr val="accent1"/>
                </a:solidFill>
                <a:ea typeface="Times New Roman" charset="0"/>
                <a:cs typeface="Times New Roman" charset="0"/>
              </a:rPr>
              <a:t>edium- and </a:t>
            </a:r>
          </a:p>
          <a:p>
            <a:pPr eaLnBrk="0" hangingPunct="0"/>
            <a:r>
              <a:rPr lang="en-US" sz="1200" b="1" i="0" baseline="0" dirty="0">
                <a:solidFill>
                  <a:schemeClr val="accent1"/>
                </a:solidFill>
                <a:ea typeface="Times New Roman" charset="0"/>
                <a:cs typeface="Times New Roman" charset="0"/>
              </a:rPr>
              <a:t>heavy-duty </a:t>
            </a:r>
          </a:p>
          <a:p>
            <a:pPr eaLnBrk="0" hangingPunct="0"/>
            <a:r>
              <a:rPr lang="en-US" sz="1200" b="1" i="0" baseline="0" dirty="0">
                <a:solidFill>
                  <a:schemeClr val="accent1"/>
                </a:solidFill>
                <a:ea typeface="Times New Roman" charset="0"/>
                <a:cs typeface="Times New Roman" charset="0"/>
              </a:rPr>
              <a:t>vehicles</a:t>
            </a:r>
          </a:p>
          <a:p>
            <a:pPr eaLnBrk="0" hangingPunct="0"/>
            <a:r>
              <a:rPr lang="en-US" sz="1200" b="1" i="0" baseline="0" dirty="0">
                <a:solidFill>
                  <a:schemeClr val="accent3"/>
                </a:solidFill>
                <a:ea typeface="Times New Roman" charset="0"/>
                <a:cs typeface="Times New Roman" charset="0"/>
              </a:rPr>
              <a:t>air</a:t>
            </a:r>
          </a:p>
          <a:p>
            <a:pPr eaLnBrk="0" hangingPunct="0"/>
            <a:r>
              <a:rPr lang="en-US" sz="1200" b="1" i="0" baseline="0" dirty="0">
                <a:solidFill>
                  <a:schemeClr val="accent6"/>
                </a:solidFill>
                <a:ea typeface="Times New Roman" charset="0"/>
                <a:cs typeface="Times New Roman" charset="0"/>
              </a:rPr>
              <a:t>commercial</a:t>
            </a:r>
          </a:p>
          <a:p>
            <a:pPr eaLnBrk="0" hangingPunct="0"/>
            <a:r>
              <a:rPr lang="en-US" sz="1200" b="1" i="0" baseline="0" dirty="0">
                <a:solidFill>
                  <a:schemeClr val="accent6"/>
                </a:solidFill>
                <a:ea typeface="Times New Roman" charset="0"/>
                <a:cs typeface="Times New Roman" charset="0"/>
              </a:rPr>
              <a:t>light trucks</a:t>
            </a:r>
          </a:p>
          <a:p>
            <a:pPr eaLnBrk="0" hangingPunct="0"/>
            <a:r>
              <a:rPr lang="en-US" sz="1200" b="1" i="0" baseline="0" dirty="0">
                <a:solidFill>
                  <a:schemeClr val="accent5">
                    <a:lumMod val="60000"/>
                    <a:lumOff val="40000"/>
                  </a:schemeClr>
                </a:solidFill>
                <a:ea typeface="Times New Roman" charset="0"/>
                <a:cs typeface="Times New Roman" charset="0"/>
              </a:rPr>
              <a:t>rail</a:t>
            </a:r>
          </a:p>
          <a:p>
            <a:pPr eaLnBrk="0" hangingPunct="0"/>
            <a:r>
              <a:rPr lang="en-US" sz="1200" b="1" i="0" baseline="0" dirty="0">
                <a:solidFill>
                  <a:schemeClr val="accent5">
                    <a:lumMod val="75000"/>
                  </a:schemeClr>
                </a:solidFill>
                <a:ea typeface="Times New Roman" charset="0"/>
                <a:cs typeface="Times New Roman" charset="0"/>
              </a:rPr>
              <a:t>marine</a:t>
            </a:r>
          </a:p>
          <a:p>
            <a:pPr algn="l" eaLnBrk="0" hangingPunct="0"/>
            <a:r>
              <a:rPr lang="en-US" sz="1200" b="1" i="0" baseline="0" dirty="0">
                <a:solidFill>
                  <a:schemeClr val="bg1">
                    <a:lumMod val="50000"/>
                  </a:schemeClr>
                </a:solidFill>
                <a:ea typeface="Times New Roman" charset="0"/>
                <a:cs typeface="Times New Roman" charset="0"/>
              </a:rPr>
              <a:t>other</a:t>
            </a:r>
          </a:p>
          <a:p>
            <a:pPr eaLnBrk="0" hangingPunct="0"/>
            <a:endParaRPr lang="en-US" sz="1200" b="1" i="0" dirty="0">
              <a:solidFill>
                <a:schemeClr val="tx1"/>
              </a:solidFill>
              <a:ea typeface="Times New Roman" charset="0"/>
              <a:cs typeface="Times New Roman" charset="0"/>
            </a:endParaRPr>
          </a:p>
        </p:txBody>
      </p:sp>
    </p:spTree>
    <p:extLst>
      <p:ext uri="{BB962C8B-B14F-4D97-AF65-F5344CB8AC3E}">
        <p14:creationId xmlns:p14="http://schemas.microsoft.com/office/powerpoint/2010/main" val="294160724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032" y="1058586"/>
            <a:ext cx="576228" cy="579763"/>
          </a:xfrm>
          <a:prstGeom prst="rect">
            <a:avLst/>
          </a:prstGeom>
        </p:spPr>
      </p:pic>
      <p:graphicFrame>
        <p:nvGraphicFramePr>
          <p:cNvPr id="12" name="TRA04a"/>
          <p:cNvGraphicFramePr>
            <a:graphicFrameLocks noGrp="1"/>
          </p:cNvGraphicFramePr>
          <p:nvPr>
            <p:ph sz="quarter" idx="12"/>
          </p:nvPr>
        </p:nvGraphicFramePr>
        <p:xfrm>
          <a:off x="731837" y="2648343"/>
          <a:ext cx="3932238" cy="259834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TRA04b"/>
          <p:cNvGraphicFramePr>
            <a:graphicFrameLocks noGrp="1"/>
          </p:cNvGraphicFramePr>
          <p:nvPr>
            <p:ph sz="quarter" idx="13"/>
          </p:nvPr>
        </p:nvGraphicFramePr>
        <p:xfrm>
          <a:off x="4664076" y="2648343"/>
          <a:ext cx="4022725" cy="2598344"/>
        </p:xfrm>
        <a:graphic>
          <a:graphicData uri="http://schemas.openxmlformats.org/drawingml/2006/chart">
            <c:chart xmlns:c="http://schemas.openxmlformats.org/drawingml/2006/chart" xmlns:r="http://schemas.openxmlformats.org/officeDocument/2006/relationships" r:id="rId5"/>
          </a:graphicData>
        </a:graphic>
      </p:graphicFrame>
      <p:sp>
        <p:nvSpPr>
          <p:cNvPr id="23" name="Text Placeholder 22"/>
          <p:cNvSpPr>
            <a:spLocks noGrp="1"/>
          </p:cNvSpPr>
          <p:nvPr>
            <p:ph type="body" sz="quarter" idx="17"/>
          </p:nvPr>
        </p:nvSpPr>
        <p:spPr>
          <a:xfrm>
            <a:off x="4532586" y="1790209"/>
            <a:ext cx="4611414" cy="755171"/>
          </a:xfrm>
        </p:spPr>
        <p:txBody>
          <a:bodyPr/>
          <a:lstStyle/>
          <a:p>
            <a:pPr algn="l" eaLnBrk="0" hangingPunct="0"/>
            <a:r>
              <a:rPr lang="en-US" b="1" dirty="0">
                <a:solidFill>
                  <a:sysClr val="windowText" lastClr="000000"/>
                </a:solidFill>
                <a:ea typeface="Times New Roman" charset="0"/>
                <a:cs typeface="Times New Roman" charset="0"/>
              </a:rPr>
              <a:t>Delivered compressed and liquefied natural gas by mode</a:t>
            </a:r>
          </a:p>
          <a:p>
            <a:pPr algn="l" eaLnBrk="0" hangingPunct="0"/>
            <a:r>
              <a:rPr lang="en-US" b="1" dirty="0">
                <a:solidFill>
                  <a:sysClr val="windowText" lastClr="000000"/>
                </a:solidFill>
                <a:ea typeface="Times New Roman" charset="0"/>
                <a:cs typeface="Times New Roman" charset="0"/>
              </a:rPr>
              <a:t>AEO2022 Reference case </a:t>
            </a:r>
          </a:p>
          <a:p>
            <a:pPr algn="l" eaLnBrk="0" hangingPunct="0"/>
            <a:r>
              <a:rPr lang="en-US" sz="1100" dirty="0">
                <a:solidFill>
                  <a:sysClr val="windowText" lastClr="000000"/>
                </a:solidFill>
                <a:ea typeface="Times New Roman" charset="0"/>
                <a:cs typeface="Times New Roman" charset="0"/>
              </a:rPr>
              <a:t>quadrillion British thermal units</a:t>
            </a:r>
          </a:p>
        </p:txBody>
      </p:sp>
      <p:sp>
        <p:nvSpPr>
          <p:cNvPr id="22" name="Text Placeholder 21"/>
          <p:cNvSpPr>
            <a:spLocks noGrp="1"/>
          </p:cNvSpPr>
          <p:nvPr>
            <p:ph type="body" sz="quarter" idx="16"/>
          </p:nvPr>
        </p:nvSpPr>
        <p:spPr>
          <a:xfrm>
            <a:off x="731837" y="1790209"/>
            <a:ext cx="3931920" cy="755170"/>
          </a:xfrm>
        </p:spPr>
        <p:txBody>
          <a:bodyPr>
            <a:normAutofit/>
          </a:bodyPr>
          <a:lstStyle/>
          <a:p>
            <a:pPr eaLnBrk="0" hangingPunct="0"/>
            <a:r>
              <a:rPr lang="en-US" b="1" dirty="0">
                <a:solidFill>
                  <a:sysClr val="windowText" lastClr="000000"/>
                </a:solidFill>
                <a:ea typeface="Times New Roman" charset="0"/>
                <a:cs typeface="Times New Roman" charset="0"/>
              </a:rPr>
              <a:t>Delivered electricity by mode</a:t>
            </a:r>
          </a:p>
          <a:p>
            <a:pPr eaLnBrk="0" hangingPunct="0"/>
            <a:r>
              <a:rPr lang="en-US" b="1" dirty="0">
                <a:solidFill>
                  <a:sysClr val="windowText" lastClr="000000"/>
                </a:solidFill>
                <a:ea typeface="Times New Roman" charset="0"/>
                <a:cs typeface="Times New Roman" charset="0"/>
              </a:rPr>
              <a:t>AEO2022 Reference case </a:t>
            </a:r>
          </a:p>
          <a:p>
            <a:pPr eaLnBrk="0" hangingPunct="0"/>
            <a:r>
              <a:rPr lang="en-US" sz="1100" dirty="0">
                <a:ea typeface="Times New Roman" charset="0"/>
                <a:cs typeface="Times New Roman" charset="0"/>
              </a:rPr>
              <a:t>quadrillion British thermal units</a:t>
            </a:r>
          </a:p>
        </p:txBody>
      </p:sp>
      <p:sp>
        <p:nvSpPr>
          <p:cNvPr id="2" name="Title 1"/>
          <p:cNvSpPr>
            <a:spLocks noGrp="1"/>
          </p:cNvSpPr>
          <p:nvPr>
            <p:ph type="title"/>
          </p:nvPr>
        </p:nvSpPr>
        <p:spPr/>
        <p:txBody>
          <a:bodyPr/>
          <a:lstStyle/>
          <a:p>
            <a:r>
              <a:rPr lang="en-US" dirty="0"/>
              <a:t>Transportation sector delivered electricity and natural gas</a:t>
            </a:r>
          </a:p>
        </p:txBody>
      </p:sp>
      <p:sp>
        <p:nvSpPr>
          <p:cNvPr id="3" name="Slide Number Placeholder 2"/>
          <p:cNvSpPr>
            <a:spLocks noGrp="1"/>
          </p:cNvSpPr>
          <p:nvPr>
            <p:ph type="sldNum" sz="quarter" idx="4"/>
          </p:nvPr>
        </p:nvSpPr>
        <p:spPr/>
        <p:txBody>
          <a:bodyPr/>
          <a:lstStyle/>
          <a:p>
            <a:pPr>
              <a:defRPr/>
            </a:pPr>
            <a:fld id="{84948DD1-5963-4816-BE5A-05BCCCAC15E0}" type="slidenum">
              <a:rPr lang="en-US" smtClean="0"/>
              <a:pPr>
                <a:defRPr/>
              </a:pPr>
              <a:t>72</a:t>
            </a:fld>
            <a:endParaRPr lang="en-US" dirty="0"/>
          </a:p>
        </p:txBody>
      </p:sp>
    </p:spTree>
    <p:extLst>
      <p:ext uri="{BB962C8B-B14F-4D97-AF65-F5344CB8AC3E}">
        <p14:creationId xmlns:p14="http://schemas.microsoft.com/office/powerpoint/2010/main" val="3924610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46" y="212781"/>
            <a:ext cx="8882066" cy="954107"/>
          </a:xfrm>
        </p:spPr>
        <p:txBody>
          <a:bodyPr/>
          <a:lstStyle/>
          <a:p>
            <a:r>
              <a:rPr lang="en-US" dirty="0">
                <a:latin typeface="Arial" charset="0"/>
              </a:rPr>
              <a:t>Component- COAL</a:t>
            </a:r>
            <a:br>
              <a:rPr lang="en-US" dirty="0">
                <a:latin typeface="Arial" charset="0"/>
              </a:rPr>
            </a:br>
            <a:endParaRPr lang="en-US" dirty="0"/>
          </a:p>
        </p:txBody>
      </p:sp>
      <p:sp>
        <p:nvSpPr>
          <p:cNvPr id="4" name="Slide Number Placeholder 3"/>
          <p:cNvSpPr>
            <a:spLocks noGrp="1"/>
          </p:cNvSpPr>
          <p:nvPr>
            <p:ph type="sldNum" sz="quarter" idx="16"/>
          </p:nvPr>
        </p:nvSpPr>
        <p:spPr/>
        <p:txBody>
          <a:bodyPr/>
          <a:lstStyle/>
          <a:p>
            <a:pPr algn="r"/>
            <a:fld id="{692AF0AF-EC4A-4F46-B4C7-BDC1E3D8A276}" type="slidenum">
              <a:rPr lang="en-US" smtClean="0"/>
              <a:pPr algn="r"/>
              <a:t>7</a:t>
            </a:fld>
            <a:endParaRPr lang="en-US" dirty="0"/>
          </a:p>
        </p:txBody>
      </p:sp>
      <p:sp>
        <p:nvSpPr>
          <p:cNvPr id="5" name="Text Box 4"/>
          <p:cNvSpPr txBox="1">
            <a:spLocks noChangeArrowheads="1"/>
          </p:cNvSpPr>
          <p:nvPr/>
        </p:nvSpPr>
        <p:spPr bwMode="auto">
          <a:xfrm>
            <a:off x="91074" y="922800"/>
            <a:ext cx="7656388" cy="1477328"/>
          </a:xfrm>
          <a:prstGeom prst="rect">
            <a:avLst/>
          </a:prstGeom>
          <a:noFill/>
          <a:ln w="12700" algn="ctr">
            <a:noFill/>
            <a:miter lim="800000"/>
            <a:headEnd/>
            <a:tailEnd/>
          </a:ln>
          <a:effectLst/>
        </p:spPr>
        <p:txBody>
          <a:bodyPr wrap="square">
            <a:spAutoFit/>
          </a:bodyPr>
          <a:lstStyle/>
          <a:p>
            <a:pPr algn="ctr"/>
            <a:r>
              <a:rPr lang="en-US" b="1" u="sng" dirty="0">
                <a:solidFill>
                  <a:schemeClr val="tx2"/>
                </a:solidFill>
              </a:rPr>
              <a:t>Miami Fort Station Facts</a:t>
            </a:r>
          </a:p>
          <a:p>
            <a:pPr algn="l">
              <a:buFont typeface="Wingdings" pitchFamily="2" charset="2"/>
              <a:buChar char="Ø"/>
            </a:pPr>
            <a:r>
              <a:rPr lang="en-US" dirty="0">
                <a:solidFill>
                  <a:schemeClr val="tx2"/>
                </a:solidFill>
              </a:rPr>
              <a:t>Receives all its coal on river barges.</a:t>
            </a:r>
          </a:p>
          <a:p>
            <a:pPr algn="l">
              <a:buFont typeface="Wingdings" pitchFamily="2" charset="2"/>
              <a:buChar char="Ø"/>
            </a:pPr>
            <a:r>
              <a:rPr lang="en-US" dirty="0">
                <a:solidFill>
                  <a:schemeClr val="tx2"/>
                </a:solidFill>
              </a:rPr>
              <a:t>Coal comes from OH, KY, WV, IL.</a:t>
            </a:r>
          </a:p>
          <a:p>
            <a:pPr algn="l">
              <a:buFont typeface="Wingdings" pitchFamily="2" charset="2"/>
              <a:buChar char="Ø"/>
            </a:pPr>
            <a:r>
              <a:rPr lang="en-US" dirty="0">
                <a:solidFill>
                  <a:schemeClr val="tx2"/>
                </a:solidFill>
              </a:rPr>
              <a:t>Burns approximately 12,500 tons per day or 4.0 million tons per year</a:t>
            </a:r>
          </a:p>
          <a:p>
            <a:pPr algn="l">
              <a:buFont typeface="Wingdings" pitchFamily="2" charset="2"/>
              <a:buChar char="Ø"/>
            </a:pPr>
            <a:r>
              <a:rPr lang="en-US" dirty="0">
                <a:solidFill>
                  <a:schemeClr val="tx2"/>
                </a:solidFill>
              </a:rPr>
              <a:t>All coal is different</a:t>
            </a:r>
          </a:p>
        </p:txBody>
      </p:sp>
      <p:pic>
        <p:nvPicPr>
          <p:cNvPr id="6" name="Picture 3" descr="G:\Common\Miami Fort Pictures\2015-06-08 Miami Fort\Miami Fort (EQUIPMENT)\20150611_dynegy_0236.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72000" y="2380285"/>
            <a:ext cx="3879062" cy="378255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coa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3340" y="2895391"/>
            <a:ext cx="3974229" cy="26362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255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46" y="212781"/>
            <a:ext cx="8882066" cy="954107"/>
          </a:xfrm>
        </p:spPr>
        <p:txBody>
          <a:bodyPr/>
          <a:lstStyle/>
          <a:p>
            <a:r>
              <a:rPr lang="en-US" dirty="0">
                <a:latin typeface="Arial" charset="0"/>
              </a:rPr>
              <a:t>Coal Barge Unloader – Additional Pictures</a:t>
            </a:r>
            <a:br>
              <a:rPr lang="en-US" dirty="0">
                <a:latin typeface="Arial" charset="0"/>
              </a:rPr>
            </a:br>
            <a:endParaRPr lang="en-US" dirty="0"/>
          </a:p>
        </p:txBody>
      </p:sp>
      <p:sp>
        <p:nvSpPr>
          <p:cNvPr id="4" name="Slide Number Placeholder 3"/>
          <p:cNvSpPr>
            <a:spLocks noGrp="1"/>
          </p:cNvSpPr>
          <p:nvPr>
            <p:ph type="sldNum" sz="quarter" idx="16"/>
          </p:nvPr>
        </p:nvSpPr>
        <p:spPr/>
        <p:txBody>
          <a:bodyPr/>
          <a:lstStyle/>
          <a:p>
            <a:pPr algn="r"/>
            <a:fld id="{692AF0AF-EC4A-4F46-B4C7-BDC1E3D8A276}" type="slidenum">
              <a:rPr lang="en-US" smtClean="0"/>
              <a:pPr algn="r"/>
              <a:t>8</a:t>
            </a:fld>
            <a:endParaRPr lang="en-US" dirty="0"/>
          </a:p>
        </p:txBody>
      </p:sp>
      <p:pic>
        <p:nvPicPr>
          <p:cNvPr id="7" name="Picture 6" descr="A picture containing outdoor, tree, sky, water&#10;&#10;Description automatically generated">
            <a:extLst>
              <a:ext uri="{FF2B5EF4-FFF2-40B4-BE49-F238E27FC236}">
                <a16:creationId xmlns:a16="http://schemas.microsoft.com/office/drawing/2014/main" id="{0B99CC3F-E445-44A3-8AE0-1065B05711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2037" y="1705064"/>
            <a:ext cx="2585906" cy="3447875"/>
          </a:xfrm>
          <a:prstGeom prst="rect">
            <a:avLst/>
          </a:prstGeom>
        </p:spPr>
      </p:pic>
      <p:pic>
        <p:nvPicPr>
          <p:cNvPr id="9" name="Picture 8" descr="A picture containing outdoor, tree, sky, water&#10;&#10;Description automatically generated">
            <a:extLst>
              <a:ext uri="{FF2B5EF4-FFF2-40B4-BE49-F238E27FC236}">
                <a16:creationId xmlns:a16="http://schemas.microsoft.com/office/drawing/2014/main" id="{62AAE42A-1E05-4825-A23E-34B1D34377E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42869" y="1705064"/>
            <a:ext cx="2585906" cy="3447875"/>
          </a:xfrm>
          <a:prstGeom prst="rect">
            <a:avLst/>
          </a:prstGeom>
        </p:spPr>
      </p:pic>
      <p:pic>
        <p:nvPicPr>
          <p:cNvPr id="11" name="Picture 10" descr="A picture containing outdoor, sky, tree, water&#10;&#10;Description automatically generated">
            <a:extLst>
              <a:ext uri="{FF2B5EF4-FFF2-40B4-BE49-F238E27FC236}">
                <a16:creationId xmlns:a16="http://schemas.microsoft.com/office/drawing/2014/main" id="{5D5B8512-F8AA-43B1-8E38-AFB3593808C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63703" y="1705064"/>
            <a:ext cx="2585907" cy="3447875"/>
          </a:xfrm>
          <a:prstGeom prst="rect">
            <a:avLst/>
          </a:prstGeom>
        </p:spPr>
      </p:pic>
    </p:spTree>
    <p:extLst>
      <p:ext uri="{BB962C8B-B14F-4D97-AF65-F5344CB8AC3E}">
        <p14:creationId xmlns:p14="http://schemas.microsoft.com/office/powerpoint/2010/main" val="582776741"/>
      </p:ext>
    </p:extLst>
  </p:cSld>
  <p:clrMapOvr>
    <a:masterClrMapping/>
  </p:clrMapOvr>
</p:sld>
</file>

<file path=ppt/theme/theme1.xml><?xml version="1.0" encoding="utf-8"?>
<a:theme xmlns:a="http://schemas.openxmlformats.org/drawingml/2006/main" name="Luminant 2014 design">
  <a:themeElements>
    <a:clrScheme name="EFH 2013">
      <a:dk1>
        <a:srgbClr val="000000"/>
      </a:dk1>
      <a:lt1>
        <a:srgbClr val="FFFFFF"/>
      </a:lt1>
      <a:dk2>
        <a:srgbClr val="006600"/>
      </a:dk2>
      <a:lt2>
        <a:srgbClr val="808080"/>
      </a:lt2>
      <a:accent1>
        <a:srgbClr val="3E9D33"/>
      </a:accent1>
      <a:accent2>
        <a:srgbClr val="C7BE84"/>
      </a:accent2>
      <a:accent3>
        <a:srgbClr val="003366"/>
      </a:accent3>
      <a:accent4>
        <a:srgbClr val="6699FF"/>
      </a:accent4>
      <a:accent5>
        <a:srgbClr val="B8CEC4"/>
      </a:accent5>
      <a:accent6>
        <a:srgbClr val="666699"/>
      </a:accent6>
      <a:hlink>
        <a:srgbClr val="0066CC"/>
      </a:hlink>
      <a:folHlink>
        <a:srgbClr val="6C386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eia_template_16x9">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EOtemplatenew2020" id="{22974630-7C29-4446-A3AF-BF6DC17F8D11}" vid="{67E6A860-A119-471C-8D66-7B6EFF9AB45B}"/>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2">
    <a:majorFont>
      <a:latin typeface="Times New Roman"/>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EFH</Template>
  <TotalTime>11366</TotalTime>
  <Words>2359</Words>
  <Application>Microsoft Office PowerPoint</Application>
  <PresentationFormat>On-screen Show (4:3)</PresentationFormat>
  <Paragraphs>563</Paragraphs>
  <Slides>73</Slides>
  <Notes>9</Notes>
  <HiddenSlides>23</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73</vt:i4>
      </vt:variant>
    </vt:vector>
  </HeadingPairs>
  <TitlesOfParts>
    <vt:vector size="82" baseType="lpstr">
      <vt:lpstr>Arial</vt:lpstr>
      <vt:lpstr>Arial Narrow</vt:lpstr>
      <vt:lpstr>Google Sans</vt:lpstr>
      <vt:lpstr>Impact</vt:lpstr>
      <vt:lpstr>Roboto</vt:lpstr>
      <vt:lpstr>Times New Roman</vt:lpstr>
      <vt:lpstr>Wingdings</vt:lpstr>
      <vt:lpstr>Luminant 2014 design</vt:lpstr>
      <vt:lpstr>eia_template_16x9</vt:lpstr>
      <vt:lpstr>US Energy Trends and Electrical Grid Challenges</vt:lpstr>
      <vt:lpstr>Discussion Topics</vt:lpstr>
      <vt:lpstr>ELECTRICITY - WATT IS IT? </vt:lpstr>
      <vt:lpstr>ELECTRICTY - How is it made? </vt:lpstr>
      <vt:lpstr>How do coal fired power plants work? </vt:lpstr>
      <vt:lpstr>ELECTRICITY - How does it get to your house? </vt:lpstr>
      <vt:lpstr>ELECTRICITY – Miami Fort Switchyard Picture </vt:lpstr>
      <vt:lpstr>Component- COAL </vt:lpstr>
      <vt:lpstr>Coal Barge Unloader – Additional Pictures </vt:lpstr>
      <vt:lpstr>Component- Bunker and Feeder Pictures </vt:lpstr>
      <vt:lpstr>Component- Pulverizer Pictures </vt:lpstr>
      <vt:lpstr>Component- Boiler </vt:lpstr>
      <vt:lpstr>Component- Boiler Pictures </vt:lpstr>
      <vt:lpstr>Component- Boiler Pictures </vt:lpstr>
      <vt:lpstr>Component- Boiler problems </vt:lpstr>
      <vt:lpstr>Component- Steam Turbines </vt:lpstr>
      <vt:lpstr>Component- Steam Turbine – Unit 7 Turbine </vt:lpstr>
      <vt:lpstr>Component- Steam Turbines – Unit 8 Turbine Deck </vt:lpstr>
      <vt:lpstr>Component- Cooling Tower</vt:lpstr>
      <vt:lpstr>Control Room</vt:lpstr>
      <vt:lpstr>Component- Environmental Control </vt:lpstr>
      <vt:lpstr>Component- Environmental Control</vt:lpstr>
      <vt:lpstr>Component- Byproducts</vt:lpstr>
      <vt:lpstr>What is important to us?</vt:lpstr>
      <vt:lpstr>Miami Fort Power Station- Over 95 Years of Operation </vt:lpstr>
      <vt:lpstr>Market Information</vt:lpstr>
      <vt:lpstr>Energy Mix</vt:lpstr>
      <vt:lpstr>Electric Grid &amp; Generation – Cincinnati - 345 kV</vt:lpstr>
      <vt:lpstr>Electric Grid &amp; Generation – Cincinnati – 69 kV+</vt:lpstr>
      <vt:lpstr>Electric Grid &amp; Generation – Columbus – 69 kV+</vt:lpstr>
      <vt:lpstr>Emergency Alert Levels</vt:lpstr>
      <vt:lpstr>News Articles regarding Columbus June Outages</vt:lpstr>
      <vt:lpstr>June 13-16th Event – PJM - AEP Load Zone - Columbus</vt:lpstr>
      <vt:lpstr>PowerPoint Presentation</vt:lpstr>
      <vt:lpstr>PowerPoint Presentation</vt:lpstr>
      <vt:lpstr>2022 Winter Storm Elliott – 12/23 – 12/26</vt:lpstr>
      <vt:lpstr>PJM Capacity &amp; Forced Outages – 12/24/22</vt:lpstr>
      <vt:lpstr>Forced Outages by Tech</vt:lpstr>
      <vt:lpstr>Renewables Performance</vt:lpstr>
      <vt:lpstr>Load Forecasting Challenges</vt:lpstr>
      <vt:lpstr>Synchronized Reserves</vt:lpstr>
      <vt:lpstr>Demand Response</vt:lpstr>
      <vt:lpstr>Demand Response</vt:lpstr>
      <vt:lpstr>Effects on Energy Exports</vt:lpstr>
      <vt:lpstr>Effects on Energy Exports</vt:lpstr>
      <vt:lpstr>PowerPoint Presentation</vt:lpstr>
      <vt:lpstr>Financial Impacts – Energy Prices</vt:lpstr>
      <vt:lpstr>Financial Impacts – Capacity Penalties</vt:lpstr>
      <vt:lpstr>Solar Challenges – Evening Load Ramp</vt:lpstr>
      <vt:lpstr>Hot Weather &amp; Generation Challenges</vt:lpstr>
      <vt:lpstr>PowerPoint Presentation</vt:lpstr>
      <vt:lpstr>‘Energy Transition in PJM’ - Highlights</vt:lpstr>
      <vt:lpstr>PowerPoint Presentation</vt:lpstr>
      <vt:lpstr>PowerPoint Presentation</vt:lpstr>
      <vt:lpstr>Ohio Energy Choice</vt:lpstr>
      <vt:lpstr>Ohio Energy Choice – ‘Apples to Apples’</vt:lpstr>
      <vt:lpstr>PowerPoint Presentation</vt:lpstr>
      <vt:lpstr>PowerPoint Presentation</vt:lpstr>
      <vt:lpstr>Miami Fort Tour 10/12/23</vt:lpstr>
      <vt:lpstr>Site Map/Entry</vt:lpstr>
      <vt:lpstr>Appendix</vt:lpstr>
      <vt:lpstr>Energy Trends</vt:lpstr>
      <vt:lpstr>Energy production and consumption</vt:lpstr>
      <vt:lpstr>U.S. natural gas production and prices</vt:lpstr>
      <vt:lpstr>U.S. dry natural gas production</vt:lpstr>
      <vt:lpstr>U.S. electricity generation and shares from selected fuels and renewable sources</vt:lpstr>
      <vt:lpstr>U.S. electricity generation levels from selected fuels and renewable sources</vt:lpstr>
      <vt:lpstr>Installed electric generating capacity by source</vt:lpstr>
      <vt:lpstr>U.S. retiring and new generating capacity</vt:lpstr>
      <vt:lpstr>Electricity prices by components and long-term average electricity prices</vt:lpstr>
      <vt:lpstr>U.S. electricity generation by source</vt:lpstr>
      <vt:lpstr>Transportation sector energy consumption</vt:lpstr>
      <vt:lpstr>Transportation sector delivered electricity and natural gas</vt:lpstr>
    </vt:vector>
  </TitlesOfParts>
  <Company>TXU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0</dc:title>
  <dc:creator>rkgu</dc:creator>
  <cp:lastModifiedBy>Behm, Sean</cp:lastModifiedBy>
  <cp:revision>91</cp:revision>
  <cp:lastPrinted>2013-08-20T12:03:46Z</cp:lastPrinted>
  <dcterms:created xsi:type="dcterms:W3CDTF">2011-05-11T19:51:26Z</dcterms:created>
  <dcterms:modified xsi:type="dcterms:W3CDTF">2023-10-03T15:04:26Z</dcterms:modified>
</cp:coreProperties>
</file>