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43891200" cy="329184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90000"/>
    <a:srgbClr val="FF0000"/>
    <a:srgbClr val="009900"/>
    <a:srgbClr val="FFFF00"/>
    <a:srgbClr val="BEC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30150" autoAdjust="0"/>
    <p:restoredTop sz="99489" autoAdjust="0"/>
  </p:normalViewPr>
  <p:slideViewPr>
    <p:cSldViewPr>
      <p:cViewPr>
        <p:scale>
          <a:sx n="26" d="100"/>
          <a:sy n="26" d="100"/>
        </p:scale>
        <p:origin x="-464" y="-80"/>
      </p:cViewPr>
      <p:guideLst>
        <p:guide orient="horz" pos="10368"/>
        <p:guide pos="13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2475" y="10226675"/>
            <a:ext cx="37306250" cy="7054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363" y="18653125"/>
            <a:ext cx="30724475" cy="84137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99037-B7A9-41C9-88A7-FEB9A551E5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37F22-13BF-4AB5-90B3-9AF41436F8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438" y="1317625"/>
            <a:ext cx="9875837" cy="280876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3925" y="1317625"/>
            <a:ext cx="29475113" cy="280876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CDE36-0B0D-4653-9A89-F14C72F2C1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16EFBF-0B98-4312-BA4F-F0206C4C01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0" y="21153438"/>
            <a:ext cx="37307838" cy="65373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0" y="13952538"/>
            <a:ext cx="37307838" cy="72009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FC19A5-2B15-42E6-A7D4-63E07608B0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3925" y="7680325"/>
            <a:ext cx="19675475" cy="21724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21800" y="7680325"/>
            <a:ext cx="19675475" cy="21724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2F502-B4F3-4488-BBBE-34F5EEFFA2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3925" y="7369175"/>
            <a:ext cx="19392900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3925" y="10439400"/>
            <a:ext cx="19392900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438" y="7369175"/>
            <a:ext cx="19400837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438" y="10439400"/>
            <a:ext cx="19400837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3D6AE-17E3-4AEC-97A7-512965EF25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39ABA-AD56-43C3-B20E-5F1D64056F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874C6-8D3F-4958-8401-46B02A9631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1275"/>
            <a:ext cx="14439900" cy="55768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875" y="1311275"/>
            <a:ext cx="24536400" cy="280939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3925" y="6888163"/>
            <a:ext cx="14439900" cy="22517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9B57F-AB1F-4C5A-B776-74F6F12B75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663" y="23042563"/>
            <a:ext cx="26335037" cy="27209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663" y="2941638"/>
            <a:ext cx="26335037" cy="197500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663" y="25763538"/>
            <a:ext cx="26335037" cy="3862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FAA4C-4B08-4D55-AB4E-718263ECB0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3925" y="1317625"/>
            <a:ext cx="395033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8878" tIns="219439" rIns="438878" bIns="2194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93925" y="7680325"/>
            <a:ext cx="39503350" cy="2172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8878" tIns="219439" rIns="438878" bIns="2194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93925" y="29976763"/>
            <a:ext cx="102425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8878" tIns="219439" rIns="438878" bIns="219439" numCol="1" anchor="t" anchorCtr="0" compatLnSpc="1">
            <a:prstTxWarp prst="textNoShape">
              <a:avLst/>
            </a:prstTxWarp>
          </a:bodyPr>
          <a:lstStyle>
            <a:lvl1pPr defTabSz="4389438">
              <a:defRPr sz="67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995525" y="29976763"/>
            <a:ext cx="139001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8878" tIns="219439" rIns="438878" bIns="219439" numCol="1" anchor="t" anchorCtr="0" compatLnSpc="1">
            <a:prstTxWarp prst="textNoShape">
              <a:avLst/>
            </a:prstTxWarp>
          </a:bodyPr>
          <a:lstStyle>
            <a:lvl1pPr algn="ctr" defTabSz="4389438">
              <a:defRPr sz="67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454725" y="29976763"/>
            <a:ext cx="102425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8878" tIns="219439" rIns="438878" bIns="219439" numCol="1" anchor="t" anchorCtr="0" compatLnSpc="1">
            <a:prstTxWarp prst="textNoShape">
              <a:avLst/>
            </a:prstTxWarp>
          </a:bodyPr>
          <a:lstStyle>
            <a:lvl1pPr algn="r" defTabSz="4389438">
              <a:defRPr sz="6700"/>
            </a:lvl1pPr>
          </a:lstStyle>
          <a:p>
            <a:fld id="{84B4D813-41A7-4BE6-8D68-FF1F2EDEB6B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</a:defRPr>
      </a:lvl2pPr>
      <a:lvl3pPr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</a:defRPr>
      </a:lvl3pPr>
      <a:lvl4pPr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</a:defRPr>
      </a:lvl4pPr>
      <a:lvl5pPr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</a:defRPr>
      </a:lvl5pPr>
      <a:lvl6pPr marL="4572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</a:defRPr>
      </a:lvl6pPr>
      <a:lvl7pPr marL="9144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</a:defRPr>
      </a:lvl7pPr>
      <a:lvl8pPr marL="13716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</a:defRPr>
      </a:lvl8pPr>
      <a:lvl9pPr marL="18288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</a:defRPr>
      </a:lvl9pPr>
    </p:titleStyle>
    <p:bodyStyle>
      <a:lvl1pPr marL="1646238" indent="-1646238" algn="l" defTabSz="4389438" rtl="0" fontAlgn="base">
        <a:spcBef>
          <a:spcPct val="20000"/>
        </a:spcBef>
        <a:spcAft>
          <a:spcPct val="0"/>
        </a:spcAft>
        <a:buChar char="•"/>
        <a:defRPr sz="15400">
          <a:solidFill>
            <a:schemeClr val="tx1"/>
          </a:solidFill>
          <a:latin typeface="+mn-lt"/>
          <a:ea typeface="+mn-ea"/>
          <a:cs typeface="+mn-cs"/>
        </a:defRPr>
      </a:lvl1pPr>
      <a:lvl2pPr marL="3565525" indent="-1371600" algn="l" defTabSz="4389438" rtl="0" fontAlgn="base">
        <a:spcBef>
          <a:spcPct val="20000"/>
        </a:spcBef>
        <a:spcAft>
          <a:spcPct val="0"/>
        </a:spcAft>
        <a:buChar char="–"/>
        <a:defRPr sz="13400">
          <a:solidFill>
            <a:schemeClr val="tx1"/>
          </a:solidFill>
          <a:latin typeface="+mn-lt"/>
        </a:defRPr>
      </a:lvl2pPr>
      <a:lvl3pPr marL="5486400" indent="-1096963" algn="l" defTabSz="4389438" rtl="0" fontAlgn="base">
        <a:spcBef>
          <a:spcPct val="20000"/>
        </a:spcBef>
        <a:spcAft>
          <a:spcPct val="0"/>
        </a:spcAft>
        <a:buChar char="•"/>
        <a:defRPr sz="11500">
          <a:solidFill>
            <a:schemeClr val="tx1"/>
          </a:solidFill>
          <a:latin typeface="+mn-lt"/>
        </a:defRPr>
      </a:lvl3pPr>
      <a:lvl4pPr marL="7680325" indent="-1096963" algn="l" defTabSz="4389438" rtl="0" fontAlgn="base">
        <a:spcBef>
          <a:spcPct val="20000"/>
        </a:spcBef>
        <a:spcAft>
          <a:spcPct val="0"/>
        </a:spcAft>
        <a:buChar char="–"/>
        <a:defRPr sz="9600">
          <a:solidFill>
            <a:schemeClr val="tx1"/>
          </a:solidFill>
          <a:latin typeface="+mn-lt"/>
        </a:defRPr>
      </a:lvl4pPr>
      <a:lvl5pPr marL="9874250" indent="-1096963" algn="l" defTabSz="4389438" rtl="0" fontAlgn="base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</a:defRPr>
      </a:lvl5pPr>
      <a:lvl6pPr marL="10331450" indent="-1096963" algn="l" defTabSz="4389438" rtl="0" fontAlgn="base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</a:defRPr>
      </a:lvl6pPr>
      <a:lvl7pPr marL="10788650" indent="-1096963" algn="l" defTabSz="4389438" rtl="0" fontAlgn="base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</a:defRPr>
      </a:lvl7pPr>
      <a:lvl8pPr marL="11245850" indent="-1096963" algn="l" defTabSz="4389438" rtl="0" fontAlgn="base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</a:defRPr>
      </a:lvl8pPr>
      <a:lvl9pPr marL="11703050" indent="-1096963" algn="l" defTabSz="4389438" rtl="0" fontAlgn="base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emf"/><Relationship Id="rId40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43891200" cy="32156400"/>
            <a:chOff x="0" y="0"/>
            <a:chExt cx="43891200" cy="32156400"/>
          </a:xfrm>
        </p:grpSpPr>
        <p:sp>
          <p:nvSpPr>
            <p:cNvPr id="2054" name="AutoShape 6"/>
            <p:cNvSpPr>
              <a:spLocks noChangeArrowheads="1"/>
            </p:cNvSpPr>
            <p:nvPr/>
          </p:nvSpPr>
          <p:spPr bwMode="auto">
            <a:xfrm>
              <a:off x="762000" y="533400"/>
              <a:ext cx="42291000" cy="63246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EC8E0">
                    <a:alpha val="80000"/>
                  </a:srgbClr>
                </a:gs>
                <a:gs pos="50000">
                  <a:schemeClr val="bg1"/>
                </a:gs>
                <a:gs pos="100000">
                  <a:srgbClr val="BEC8E0">
                    <a:alpha val="80000"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9" name="Line 321"/>
            <p:cNvSpPr>
              <a:spLocks noChangeShapeType="1"/>
            </p:cNvSpPr>
            <p:nvPr/>
          </p:nvSpPr>
          <p:spPr bwMode="auto">
            <a:xfrm flipV="1">
              <a:off x="1143000" y="7239000"/>
              <a:ext cx="41300400" cy="0"/>
            </a:xfrm>
            <a:prstGeom prst="line">
              <a:avLst/>
            </a:prstGeom>
            <a:noFill/>
            <a:ln w="76200">
              <a:solidFill>
                <a:srgbClr val="99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98" name="Text Box 450"/>
            <p:cNvSpPr txBox="1">
              <a:spLocks noChangeArrowheads="1"/>
            </p:cNvSpPr>
            <p:nvPr/>
          </p:nvSpPr>
          <p:spPr bwMode="auto">
            <a:xfrm>
              <a:off x="11430000" y="290691"/>
              <a:ext cx="19888200" cy="6186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389438">
                <a:lnSpc>
                  <a:spcPct val="150000"/>
                </a:lnSpc>
              </a:pPr>
              <a:r>
                <a:rPr lang="en-US" sz="7200" b="1" dirty="0" smtClean="0">
                  <a:solidFill>
                    <a:srgbClr val="C00000"/>
                  </a:solidFill>
                  <a:latin typeface="Garamond" charset="0"/>
                </a:rPr>
                <a:t>Solar Power for Africa (CME 3010)</a:t>
              </a:r>
              <a:endParaRPr lang="en-US" sz="7200" b="1" dirty="0" smtClean="0">
                <a:solidFill>
                  <a:srgbClr val="C00000"/>
                </a:solidFill>
                <a:latin typeface="Garamond" charset="0"/>
              </a:endParaRPr>
            </a:p>
            <a:p>
              <a:pPr algn="ctr" defTabSz="4389438"/>
              <a:r>
                <a:rPr lang="en-US" sz="4800" b="1" dirty="0" smtClean="0">
                  <a:solidFill>
                    <a:srgbClr val="0070C0"/>
                  </a:solidFill>
                  <a:latin typeface="Garamond" charset="0"/>
                </a:rPr>
                <a:t>Dr. Gregory Beaucage, University of Cincinnati</a:t>
              </a:r>
            </a:p>
            <a:p>
              <a:pPr algn="ctr" defTabSz="4389438"/>
              <a:r>
                <a:rPr lang="en-US" sz="4800" b="1" dirty="0" smtClean="0">
                  <a:solidFill>
                    <a:srgbClr val="0070C0"/>
                  </a:solidFill>
                  <a:latin typeface="Garamond" charset="0"/>
                </a:rPr>
                <a:t>Dr. </a:t>
              </a:r>
              <a:r>
                <a:rPr lang="en-US" sz="4800" b="1" dirty="0" smtClean="0">
                  <a:solidFill>
                    <a:srgbClr val="0070C0"/>
                  </a:solidFill>
                  <a:latin typeface="Garamond" charset="0"/>
                </a:rPr>
                <a:t>David Britton, Dr. Margit </a:t>
              </a:r>
              <a:r>
                <a:rPr lang="en-US" sz="4800" b="1" dirty="0" err="1" smtClean="0">
                  <a:solidFill>
                    <a:srgbClr val="0070C0"/>
                  </a:solidFill>
                  <a:latin typeface="Garamond" charset="0"/>
                </a:rPr>
                <a:t>H</a:t>
              </a:r>
              <a:r>
                <a:rPr lang="en-US" sz="4800" b="1" dirty="0" err="1" smtClean="0">
                  <a:solidFill>
                    <a:srgbClr val="0070C0"/>
                  </a:solidFill>
                  <a:latin typeface="Garamond" charset="0"/>
                </a:rPr>
                <a:t>ärting</a:t>
              </a:r>
              <a:r>
                <a:rPr lang="en-US" sz="4800" b="1" dirty="0" smtClean="0">
                  <a:solidFill>
                    <a:srgbClr val="0070C0"/>
                  </a:solidFill>
                  <a:latin typeface="Garamond" charset="0"/>
                </a:rPr>
                <a:t>, </a:t>
              </a:r>
              <a:r>
                <a:rPr lang="en-US" sz="4800" b="1" dirty="0" smtClean="0">
                  <a:solidFill>
                    <a:srgbClr val="0070C0"/>
                  </a:solidFill>
                  <a:latin typeface="Garamond" charset="0"/>
                </a:rPr>
                <a:t>University of </a:t>
              </a:r>
              <a:r>
                <a:rPr lang="en-US" sz="4800" b="1" dirty="0" smtClean="0">
                  <a:solidFill>
                    <a:srgbClr val="0070C0"/>
                  </a:solidFill>
                  <a:latin typeface="Garamond" charset="0"/>
                </a:rPr>
                <a:t>Cape Town</a:t>
              </a:r>
            </a:p>
            <a:p>
              <a:pPr algn="ctr" defTabSz="4389438"/>
              <a:r>
                <a:rPr lang="en-US" sz="4800" b="1" dirty="0" smtClean="0">
                  <a:solidFill>
                    <a:srgbClr val="0070C0"/>
                  </a:solidFill>
                  <a:latin typeface="Garamond" charset="0"/>
                </a:rPr>
                <a:t>Dr. </a:t>
              </a:r>
              <a:r>
                <a:rPr lang="en-US" sz="4800" b="1" dirty="0" err="1" smtClean="0">
                  <a:solidFill>
                    <a:srgbClr val="0070C0"/>
                  </a:solidFill>
                  <a:latin typeface="Garamond" charset="0"/>
                </a:rPr>
                <a:t>Goro</a:t>
              </a:r>
              <a:r>
                <a:rPr lang="en-US" sz="4800" b="1" dirty="0" smtClean="0">
                  <a:solidFill>
                    <a:srgbClr val="0070C0"/>
                  </a:solidFill>
                  <a:latin typeface="Garamond" charset="0"/>
                </a:rPr>
                <a:t> </a:t>
              </a:r>
              <a:r>
                <a:rPr lang="en-US" sz="4800" b="1" dirty="0" err="1" smtClean="0">
                  <a:solidFill>
                    <a:srgbClr val="0070C0"/>
                  </a:solidFill>
                  <a:latin typeface="Garamond" charset="0"/>
                </a:rPr>
                <a:t>Girma</a:t>
              </a:r>
              <a:r>
                <a:rPr lang="en-US" sz="4800" b="1" dirty="0" smtClean="0">
                  <a:solidFill>
                    <a:srgbClr val="0070C0"/>
                  </a:solidFill>
                  <a:latin typeface="Garamond" charset="0"/>
                </a:rPr>
                <a:t> </a:t>
              </a:r>
              <a:r>
                <a:rPr lang="en-US" sz="4800" b="1" dirty="0" err="1" smtClean="0">
                  <a:solidFill>
                    <a:srgbClr val="0070C0"/>
                  </a:solidFill>
                  <a:latin typeface="Garamond" charset="0"/>
                </a:rPr>
                <a:t>Gonfa</a:t>
              </a:r>
              <a:r>
                <a:rPr lang="en-US" sz="4800" b="1" dirty="0" smtClean="0">
                  <a:solidFill>
                    <a:srgbClr val="0070C0"/>
                  </a:solidFill>
                  <a:latin typeface="Garamond" charset="0"/>
                </a:rPr>
                <a:t>, Haramaya University</a:t>
              </a:r>
            </a:p>
            <a:p>
              <a:pPr algn="ctr" defTabSz="4389438"/>
              <a:r>
                <a:rPr lang="en-US" sz="4800" b="1" dirty="0" smtClean="0">
                  <a:solidFill>
                    <a:srgbClr val="0070C0"/>
                  </a:solidFill>
                  <a:latin typeface="Garamond" charset="0"/>
                </a:rPr>
                <a:t>Dr. </a:t>
              </a:r>
              <a:r>
                <a:rPr lang="en-US" sz="4800" b="1" dirty="0" err="1" smtClean="0">
                  <a:solidFill>
                    <a:srgbClr val="0070C0"/>
                  </a:solidFill>
                  <a:latin typeface="Garamond" charset="0"/>
                </a:rPr>
                <a:t>Evariste</a:t>
              </a:r>
              <a:r>
                <a:rPr lang="en-US" sz="4800" b="1" dirty="0" smtClean="0">
                  <a:solidFill>
                    <a:srgbClr val="0070C0"/>
                  </a:solidFill>
                  <a:latin typeface="Garamond" charset="0"/>
                </a:rPr>
                <a:t> </a:t>
              </a:r>
              <a:r>
                <a:rPr lang="en-US" sz="4800" b="1" dirty="0" err="1" smtClean="0">
                  <a:solidFill>
                    <a:srgbClr val="0070C0"/>
                  </a:solidFill>
                  <a:latin typeface="Garamond" charset="0"/>
                </a:rPr>
                <a:t>Minani</a:t>
              </a:r>
              <a:r>
                <a:rPr lang="en-US" sz="4800" b="1" dirty="0" smtClean="0">
                  <a:solidFill>
                    <a:srgbClr val="0070C0"/>
                  </a:solidFill>
                  <a:latin typeface="Garamond" charset="0"/>
                </a:rPr>
                <a:t>, Kigali Institute of Education</a:t>
              </a:r>
            </a:p>
            <a:p>
              <a:pPr algn="ctr" defTabSz="4389438"/>
              <a:r>
                <a:rPr lang="en-US" sz="4800" b="1" dirty="0" smtClean="0">
                  <a:solidFill>
                    <a:srgbClr val="0070C0"/>
                  </a:solidFill>
                  <a:latin typeface="Garamond" charset="0"/>
                </a:rPr>
                <a:t>Dr. </a:t>
              </a:r>
              <a:r>
                <a:rPr lang="en-US" sz="4800" b="1" dirty="0" err="1" smtClean="0">
                  <a:solidFill>
                    <a:srgbClr val="0070C0"/>
                  </a:solidFill>
                  <a:latin typeface="Garamond" charset="0"/>
                </a:rPr>
                <a:t>Schadrack</a:t>
              </a:r>
              <a:r>
                <a:rPr lang="en-US" sz="4800" b="1" dirty="0" smtClean="0">
                  <a:solidFill>
                    <a:srgbClr val="0070C0"/>
                  </a:solidFill>
                  <a:latin typeface="Garamond" charset="0"/>
                </a:rPr>
                <a:t> </a:t>
              </a:r>
              <a:r>
                <a:rPr lang="en-US" sz="4800" b="1" dirty="0" err="1" smtClean="0">
                  <a:solidFill>
                    <a:srgbClr val="0070C0"/>
                  </a:solidFill>
                  <a:latin typeface="Garamond" charset="0"/>
                </a:rPr>
                <a:t>Nsengiyumva</a:t>
              </a:r>
              <a:r>
                <a:rPr lang="en-US" sz="4800" b="1" dirty="0" smtClean="0">
                  <a:solidFill>
                    <a:srgbClr val="0070C0"/>
                  </a:solidFill>
                  <a:latin typeface="Garamond" charset="0"/>
                </a:rPr>
                <a:t>, Rhodes University</a:t>
              </a:r>
            </a:p>
            <a:p>
              <a:pPr algn="ctr" defTabSz="4389438"/>
              <a:r>
                <a:rPr lang="en-US" sz="4800" b="1" dirty="0" smtClean="0">
                  <a:solidFill>
                    <a:srgbClr val="0070C0"/>
                  </a:solidFill>
                  <a:latin typeface="Garamond" charset="0"/>
                </a:rPr>
                <a:t>Dr. </a:t>
              </a:r>
              <a:r>
                <a:rPr lang="en-US" sz="4800" b="1" dirty="0" err="1" smtClean="0">
                  <a:solidFill>
                    <a:srgbClr val="0070C0"/>
                  </a:solidFill>
                  <a:latin typeface="Garamond" charset="0"/>
                </a:rPr>
                <a:t>Chedi</a:t>
              </a:r>
              <a:r>
                <a:rPr lang="en-US" sz="4800" b="1" dirty="0" smtClean="0">
                  <a:solidFill>
                    <a:srgbClr val="0070C0"/>
                  </a:solidFill>
                  <a:latin typeface="Garamond" charset="0"/>
                </a:rPr>
                <a:t> </a:t>
              </a:r>
              <a:r>
                <a:rPr lang="en-US" sz="4800" b="1" dirty="0" err="1" smtClean="0">
                  <a:solidFill>
                    <a:srgbClr val="0070C0"/>
                  </a:solidFill>
                  <a:latin typeface="Garamond" charset="0"/>
                </a:rPr>
                <a:t>Kiravu</a:t>
              </a:r>
              <a:r>
                <a:rPr lang="en-US" sz="4800" b="1" dirty="0" smtClean="0">
                  <a:solidFill>
                    <a:srgbClr val="0070C0"/>
                  </a:solidFill>
                  <a:latin typeface="Garamond" charset="0"/>
                </a:rPr>
                <a:t>, University of Botswana</a:t>
              </a:r>
              <a:endParaRPr lang="en-US" sz="4800" b="1" dirty="0" smtClean="0">
                <a:solidFill>
                  <a:srgbClr val="0070C0"/>
                </a:solidFill>
                <a:latin typeface="Garamond" charset="0"/>
              </a:endParaRPr>
            </a:p>
          </p:txBody>
        </p:sp>
        <p:sp>
          <p:nvSpPr>
            <p:cNvPr id="2055" name="AutoShape 7"/>
            <p:cNvSpPr>
              <a:spLocks noChangeArrowheads="1"/>
            </p:cNvSpPr>
            <p:nvPr/>
          </p:nvSpPr>
          <p:spPr bwMode="auto">
            <a:xfrm>
              <a:off x="1298060" y="7620000"/>
              <a:ext cx="12573000" cy="1143000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708" name="Picture 660" descr="UC_logo-[400]w-s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00800" y="914400"/>
              <a:ext cx="4953000" cy="2800350"/>
            </a:xfrm>
            <a:prstGeom prst="rect">
              <a:avLst/>
            </a:prstGeom>
            <a:noFill/>
          </p:spPr>
        </p:pic>
        <p:sp>
          <p:nvSpPr>
            <p:cNvPr id="307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38912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4060" y="9906000"/>
              <a:ext cx="7848600" cy="525365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600" y="838200"/>
              <a:ext cx="4038600" cy="348155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947600" y="838200"/>
              <a:ext cx="3225800" cy="266128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461200" y="838200"/>
              <a:ext cx="3200400" cy="324534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19800" y="3733800"/>
              <a:ext cx="2781300" cy="27813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05000" y="4724400"/>
              <a:ext cx="2806700" cy="10668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004000" y="5029200"/>
              <a:ext cx="4368114" cy="1066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328600" y="4114800"/>
              <a:ext cx="2667000" cy="2252133"/>
            </a:xfrm>
            <a:prstGeom prst="rect">
              <a:avLst/>
            </a:prstGeom>
          </p:spPr>
        </p:pic>
        <p:sp>
          <p:nvSpPr>
            <p:cNvPr id="68" name="Text Box 296"/>
            <p:cNvSpPr txBox="1">
              <a:spLocks noChangeArrowheads="1"/>
            </p:cNvSpPr>
            <p:nvPr/>
          </p:nvSpPr>
          <p:spPr bwMode="auto">
            <a:xfrm>
              <a:off x="2846684" y="8077200"/>
              <a:ext cx="9814942" cy="1323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3" tIns="45716" rIns="91433" bIns="45716">
              <a:spAutoFit/>
            </a:bodyPr>
            <a:lstStyle/>
            <a:p>
              <a:pPr algn="ctr" defTabSz="4389438"/>
              <a:r>
                <a:rPr lang="en-US" sz="4000" b="1" dirty="0" smtClean="0">
                  <a:solidFill>
                    <a:srgbClr val="990000"/>
                  </a:solidFill>
                  <a:latin typeface="Verdana" charset="0"/>
                </a:rPr>
                <a:t>Web </a:t>
              </a:r>
              <a:r>
                <a:rPr lang="en-US" sz="4000" b="1" dirty="0" smtClean="0">
                  <a:solidFill>
                    <a:srgbClr val="990000"/>
                  </a:solidFill>
                  <a:latin typeface="Verdana" charset="0"/>
                </a:rPr>
                <a:t>Interactive Course with Five</a:t>
              </a:r>
            </a:p>
            <a:p>
              <a:pPr algn="ctr" defTabSz="4389438"/>
              <a:r>
                <a:rPr lang="en-US" sz="4000" b="1" dirty="0" smtClean="0">
                  <a:solidFill>
                    <a:srgbClr val="990000"/>
                  </a:solidFill>
                  <a:latin typeface="Verdana" charset="0"/>
                </a:rPr>
                <a:t>Sub-Saharan Africa Campu</a:t>
              </a:r>
              <a:r>
                <a:rPr lang="en-US" sz="4000" b="1" dirty="0" smtClean="0">
                  <a:solidFill>
                    <a:srgbClr val="990000"/>
                  </a:solidFill>
                  <a:latin typeface="Verdana" charset="0"/>
                </a:rPr>
                <a:t>ses</a:t>
              </a:r>
              <a:endParaRPr lang="en-US" sz="4000" b="1" dirty="0">
                <a:solidFill>
                  <a:srgbClr val="990000"/>
                </a:solidFill>
                <a:latin typeface="Verdana" charset="0"/>
              </a:endParaRPr>
            </a:p>
          </p:txBody>
        </p:sp>
        <p:sp>
          <p:nvSpPr>
            <p:cNvPr id="70" name="Text Box 296"/>
            <p:cNvSpPr txBox="1">
              <a:spLocks noChangeArrowheads="1"/>
            </p:cNvSpPr>
            <p:nvPr/>
          </p:nvSpPr>
          <p:spPr bwMode="auto">
            <a:xfrm>
              <a:off x="3050660" y="15544800"/>
              <a:ext cx="9013190" cy="3170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3" tIns="45716" rIns="91433" bIns="45716">
              <a:spAutoFit/>
            </a:bodyPr>
            <a:lstStyle/>
            <a:p>
              <a:pPr defTabSz="4389438"/>
              <a:r>
                <a:rPr lang="en-US" sz="4000" b="1" dirty="0" smtClean="0">
                  <a:solidFill>
                    <a:srgbClr val="990000"/>
                  </a:solidFill>
                  <a:latin typeface="Verdana" charset="0"/>
                </a:rPr>
                <a:t>-Students Work with Their </a:t>
              </a:r>
            </a:p>
            <a:p>
              <a:pPr defTabSz="4389438"/>
              <a:r>
                <a:rPr lang="en-US" sz="4000" b="1" dirty="0" smtClean="0">
                  <a:solidFill>
                    <a:srgbClr val="990000"/>
                  </a:solidFill>
                  <a:latin typeface="Verdana" charset="0"/>
                </a:rPr>
                <a:t>African Counterparts to Create</a:t>
              </a:r>
            </a:p>
            <a:p>
              <a:pPr defTabSz="4389438"/>
              <a:r>
                <a:rPr lang="en-US" sz="4000" b="1" dirty="0" smtClean="0">
                  <a:solidFill>
                    <a:srgbClr val="990000"/>
                  </a:solidFill>
                  <a:latin typeface="Verdana" charset="0"/>
                </a:rPr>
                <a:t>A Development Project </a:t>
              </a:r>
            </a:p>
            <a:p>
              <a:pPr defTabSz="4389438"/>
              <a:r>
                <a:rPr lang="en-US" sz="4000" b="1" dirty="0">
                  <a:solidFill>
                    <a:srgbClr val="990000"/>
                  </a:solidFill>
                  <a:latin typeface="Verdana" charset="0"/>
                </a:rPr>
                <a:t>U</a:t>
              </a:r>
              <a:r>
                <a:rPr lang="en-US" sz="4000" b="1" dirty="0" smtClean="0">
                  <a:solidFill>
                    <a:srgbClr val="990000"/>
                  </a:solidFill>
                  <a:latin typeface="Verdana" charset="0"/>
                </a:rPr>
                <a:t>sing Solar Power</a:t>
              </a:r>
            </a:p>
            <a:p>
              <a:pPr defTabSz="4389438"/>
              <a:r>
                <a:rPr lang="en-US" sz="4000" b="1" dirty="0" smtClean="0">
                  <a:solidFill>
                    <a:srgbClr val="990000"/>
                  </a:solidFill>
                  <a:latin typeface="Verdana" charset="0"/>
                </a:rPr>
                <a:t>-Trip to Install PV in Ethiopia</a:t>
              </a:r>
              <a:endParaRPr lang="en-US" sz="4000" b="1" dirty="0">
                <a:solidFill>
                  <a:srgbClr val="990000"/>
                </a:solidFill>
                <a:latin typeface="Verdana" charset="0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47001" y="22707600"/>
              <a:ext cx="4343400" cy="3257550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89600" y="27355800"/>
              <a:ext cx="5562600" cy="4171950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871400" y="22860000"/>
              <a:ext cx="4953000" cy="3304043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61800" y="27051000"/>
              <a:ext cx="6096000" cy="4572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011400" y="7772400"/>
              <a:ext cx="13129767" cy="98171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8958660" y="7792534"/>
              <a:ext cx="13332340" cy="9809666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7876280" y="18211800"/>
              <a:ext cx="3822920" cy="355908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1935590" y="18288000"/>
              <a:ext cx="5631010" cy="3429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726374" y="18288000"/>
              <a:ext cx="5707626" cy="3429000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" y="19580572"/>
              <a:ext cx="4064000" cy="3048000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134600" y="19580572"/>
              <a:ext cx="4648200" cy="3100717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3000" y="19428172"/>
              <a:ext cx="5029200" cy="3352800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7200" y="23923972"/>
              <a:ext cx="4876800" cy="3657600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24000172"/>
              <a:ext cx="4343400" cy="3257550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772400" y="28267372"/>
              <a:ext cx="5257376" cy="3507086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38200" y="27505372"/>
              <a:ext cx="3048000" cy="4574828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7400" y="27813000"/>
              <a:ext cx="4724400" cy="3543300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4231600" y="23012494"/>
              <a:ext cx="5254407" cy="3505105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63600" y="23241000"/>
              <a:ext cx="4572000" cy="3429000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02800" y="18440400"/>
              <a:ext cx="5105400" cy="3829050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18514197" y="23161028"/>
              <a:ext cx="5260203" cy="3508972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6002000" y="18666737"/>
              <a:ext cx="5486400" cy="3659863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8592800" y="27711244"/>
              <a:ext cx="5105400" cy="3405706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3850600" y="27051000"/>
              <a:ext cx="3048000" cy="4574828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27127200" y="27051000"/>
              <a:ext cx="3046116" cy="4572000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5105400" y="23390572"/>
              <a:ext cx="2538430" cy="3810000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29794200" y="22707600"/>
              <a:ext cx="2819400" cy="4231716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4343400" y="27581572"/>
              <a:ext cx="3048000" cy="457482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9525000" y="3810000"/>
              <a:ext cx="2286000" cy="2609810"/>
            </a:xfrm>
            <a:prstGeom prst="rect">
              <a:avLst/>
            </a:prstGeom>
          </p:spPr>
        </p:pic>
        <p:pic>
          <p:nvPicPr>
            <p:cNvPr id="106" name="Picture 105" descr="barcode for Class.png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17800" y="1088641"/>
              <a:ext cx="816359" cy="81635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3894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3894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5904</TotalTime>
  <Words>94</Words>
  <Application>Microsoft Macintosh PowerPoint</Application>
  <PresentationFormat>Custom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Default Design</vt:lpstr>
      <vt:lpstr>PowerPoint Presentation</vt:lpstr>
    </vt:vector>
  </TitlesOfParts>
  <Company>University of Cincinnati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Amit Kulkarni</dc:creator>
  <cp:lastModifiedBy>Gregory</cp:lastModifiedBy>
  <cp:revision>245</cp:revision>
  <cp:lastPrinted>2012-10-03T12:52:53Z</cp:lastPrinted>
  <dcterms:created xsi:type="dcterms:W3CDTF">2006-02-09T21:16:13Z</dcterms:created>
  <dcterms:modified xsi:type="dcterms:W3CDTF">2012-10-03T13:53:06Z</dcterms:modified>
</cp:coreProperties>
</file>